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8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9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10.xml" ContentType="application/vnd.openxmlformats-officedocument.theme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5" r:id="rId4"/>
    <p:sldMasterId id="2147483697" r:id="rId5"/>
    <p:sldMasterId id="2147483709" r:id="rId6"/>
    <p:sldMasterId id="2147483722" r:id="rId7"/>
    <p:sldMasterId id="2147483735" r:id="rId8"/>
    <p:sldMasterId id="2147483748" r:id="rId9"/>
    <p:sldMasterId id="2147483761" r:id="rId10"/>
    <p:sldMasterId id="2147483773" r:id="rId11"/>
  </p:sldMasterIdLst>
  <p:notesMasterIdLst>
    <p:notesMasterId r:id="rId84"/>
  </p:notesMasterIdLst>
  <p:sldIdLst>
    <p:sldId id="337" r:id="rId12"/>
    <p:sldId id="338" r:id="rId13"/>
    <p:sldId id="336" r:id="rId14"/>
    <p:sldId id="273" r:id="rId15"/>
    <p:sldId id="256" r:id="rId16"/>
    <p:sldId id="274" r:id="rId17"/>
    <p:sldId id="260" r:id="rId18"/>
    <p:sldId id="261" r:id="rId19"/>
    <p:sldId id="262" r:id="rId20"/>
    <p:sldId id="263" r:id="rId21"/>
    <p:sldId id="311" r:id="rId22"/>
    <p:sldId id="264" r:id="rId23"/>
    <p:sldId id="265" r:id="rId24"/>
    <p:sldId id="312" r:id="rId25"/>
    <p:sldId id="268" r:id="rId26"/>
    <p:sldId id="266" r:id="rId27"/>
    <p:sldId id="269" r:id="rId28"/>
    <p:sldId id="270" r:id="rId29"/>
    <p:sldId id="333" r:id="rId30"/>
    <p:sldId id="267" r:id="rId31"/>
    <p:sldId id="275" r:id="rId32"/>
    <p:sldId id="276" r:id="rId33"/>
    <p:sldId id="279" r:id="rId34"/>
    <p:sldId id="334" r:id="rId35"/>
    <p:sldId id="280" r:id="rId36"/>
    <p:sldId id="313" r:id="rId37"/>
    <p:sldId id="323" r:id="rId38"/>
    <p:sldId id="281" r:id="rId39"/>
    <p:sldId id="282" r:id="rId40"/>
    <p:sldId id="283" r:id="rId41"/>
    <p:sldId id="314" r:id="rId42"/>
    <p:sldId id="324" r:id="rId43"/>
    <p:sldId id="284" r:id="rId44"/>
    <p:sldId id="285" r:id="rId45"/>
    <p:sldId id="315" r:id="rId46"/>
    <p:sldId id="325" r:id="rId47"/>
    <p:sldId id="286" r:id="rId48"/>
    <p:sldId id="287" r:id="rId49"/>
    <p:sldId id="288" r:id="rId50"/>
    <p:sldId id="289" r:id="rId51"/>
    <p:sldId id="290" r:id="rId52"/>
    <p:sldId id="316" r:id="rId53"/>
    <p:sldId id="326" r:id="rId54"/>
    <p:sldId id="291" r:id="rId55"/>
    <p:sldId id="292" r:id="rId56"/>
    <p:sldId id="293" r:id="rId57"/>
    <p:sldId id="327" r:id="rId58"/>
    <p:sldId id="294" r:id="rId59"/>
    <p:sldId id="335" r:id="rId60"/>
    <p:sldId id="295" r:id="rId61"/>
    <p:sldId id="328" r:id="rId62"/>
    <p:sldId id="296" r:id="rId63"/>
    <p:sldId id="297" r:id="rId64"/>
    <p:sldId id="298" r:id="rId65"/>
    <p:sldId id="329" r:id="rId66"/>
    <p:sldId id="299" r:id="rId67"/>
    <p:sldId id="300" r:id="rId68"/>
    <p:sldId id="301" r:id="rId69"/>
    <p:sldId id="302" r:id="rId70"/>
    <p:sldId id="321" r:id="rId71"/>
    <p:sldId id="330" r:id="rId72"/>
    <p:sldId id="303" r:id="rId73"/>
    <p:sldId id="304" r:id="rId74"/>
    <p:sldId id="305" r:id="rId75"/>
    <p:sldId id="331" r:id="rId76"/>
    <p:sldId id="306" r:id="rId77"/>
    <p:sldId id="307" r:id="rId78"/>
    <p:sldId id="332" r:id="rId79"/>
    <p:sldId id="308" r:id="rId80"/>
    <p:sldId id="277" r:id="rId81"/>
    <p:sldId id="339" r:id="rId82"/>
    <p:sldId id="278" r:id="rId8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31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5.xml"/><Relationship Id="rId21" Type="http://schemas.openxmlformats.org/officeDocument/2006/relationships/slide" Target="slides/slide10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63" Type="http://schemas.openxmlformats.org/officeDocument/2006/relationships/slide" Target="slides/slide52.xml"/><Relationship Id="rId68" Type="http://schemas.openxmlformats.org/officeDocument/2006/relationships/slide" Target="slides/slide57.xml"/><Relationship Id="rId84" Type="http://schemas.openxmlformats.org/officeDocument/2006/relationships/notesMaster" Target="notesMasters/notesMaster1.xml"/><Relationship Id="rId16" Type="http://schemas.openxmlformats.org/officeDocument/2006/relationships/slide" Target="slides/slide5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53" Type="http://schemas.openxmlformats.org/officeDocument/2006/relationships/slide" Target="slides/slide42.xml"/><Relationship Id="rId58" Type="http://schemas.openxmlformats.org/officeDocument/2006/relationships/slide" Target="slides/slide47.xml"/><Relationship Id="rId74" Type="http://schemas.openxmlformats.org/officeDocument/2006/relationships/slide" Target="slides/slide63.xml"/><Relationship Id="rId79" Type="http://schemas.openxmlformats.org/officeDocument/2006/relationships/slide" Target="slides/slide68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8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slide" Target="slides/slide45.xml"/><Relationship Id="rId64" Type="http://schemas.openxmlformats.org/officeDocument/2006/relationships/slide" Target="slides/slide53.xml"/><Relationship Id="rId69" Type="http://schemas.openxmlformats.org/officeDocument/2006/relationships/slide" Target="slides/slide58.xml"/><Relationship Id="rId77" Type="http://schemas.openxmlformats.org/officeDocument/2006/relationships/slide" Target="slides/slide66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72" Type="http://schemas.openxmlformats.org/officeDocument/2006/relationships/slide" Target="slides/slide61.xml"/><Relationship Id="rId80" Type="http://schemas.openxmlformats.org/officeDocument/2006/relationships/slide" Target="slides/slide69.xml"/><Relationship Id="rId85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slide" Target="slides/slide48.xml"/><Relationship Id="rId67" Type="http://schemas.openxmlformats.org/officeDocument/2006/relationships/slide" Target="slides/slide56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62" Type="http://schemas.openxmlformats.org/officeDocument/2006/relationships/slide" Target="slides/slide51.xml"/><Relationship Id="rId70" Type="http://schemas.openxmlformats.org/officeDocument/2006/relationships/slide" Target="slides/slide59.xml"/><Relationship Id="rId75" Type="http://schemas.openxmlformats.org/officeDocument/2006/relationships/slide" Target="slides/slide64.xml"/><Relationship Id="rId83" Type="http://schemas.openxmlformats.org/officeDocument/2006/relationships/slide" Target="slides/slide72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slide" Target="slides/slide46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slide" Target="slides/slide49.xml"/><Relationship Id="rId65" Type="http://schemas.openxmlformats.org/officeDocument/2006/relationships/slide" Target="slides/slide54.xml"/><Relationship Id="rId73" Type="http://schemas.openxmlformats.org/officeDocument/2006/relationships/slide" Target="slides/slide62.xml"/><Relationship Id="rId78" Type="http://schemas.openxmlformats.org/officeDocument/2006/relationships/slide" Target="slides/slide67.xml"/><Relationship Id="rId81" Type="http://schemas.openxmlformats.org/officeDocument/2006/relationships/slide" Target="slides/slide70.xml"/><Relationship Id="rId86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9" Type="http://schemas.openxmlformats.org/officeDocument/2006/relationships/slide" Target="slides/slide28.xml"/><Relationship Id="rId34" Type="http://schemas.openxmlformats.org/officeDocument/2006/relationships/slide" Target="slides/slide23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76" Type="http://schemas.openxmlformats.org/officeDocument/2006/relationships/slide" Target="slides/slide65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8.xml"/><Relationship Id="rId24" Type="http://schemas.openxmlformats.org/officeDocument/2006/relationships/slide" Target="slides/slide13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66" Type="http://schemas.openxmlformats.org/officeDocument/2006/relationships/slide" Target="slides/slide55.xml"/><Relationship Id="rId87" Type="http://schemas.openxmlformats.org/officeDocument/2006/relationships/theme" Target="theme/theme1.xml"/><Relationship Id="rId61" Type="http://schemas.openxmlformats.org/officeDocument/2006/relationships/slide" Target="slides/slide50.xml"/><Relationship Id="rId82" Type="http://schemas.openxmlformats.org/officeDocument/2006/relationships/slide" Target="slides/slide7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06EC7-3ACF-4D56-A499-475845D2B243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FDCF5D-85F1-426D-BE56-43F95F7254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562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fld id="{2ACB6AA9-32E8-49F4-A72D-499DE4268F87}" type="slidenum">
              <a:rPr lang="zh-CN" altLang="en-US" sz="1200">
                <a:solidFill>
                  <a:prstClr val="black"/>
                </a:solidFill>
              </a:rPr>
              <a:pPr eaLnBrk="1" hangingPunct="1"/>
              <a:t>34</a:t>
            </a:fld>
            <a:endParaRPr lang="en-US" altLang="zh-CN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09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fld id="{A8551E83-8EC5-4CE1-90EB-06D30759F99A}" type="slidenum">
              <a:rPr lang="zh-CN" altLang="en-US" sz="1200">
                <a:solidFill>
                  <a:prstClr val="black"/>
                </a:solidFill>
              </a:rPr>
              <a:pPr eaLnBrk="1" hangingPunct="1"/>
              <a:t>45</a:t>
            </a:fld>
            <a:endParaRPr lang="en-US" altLang="zh-CN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22326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800455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647840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903803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511329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766255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644217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998396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249257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062404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221871"/>
      </p:ext>
    </p:extLst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7B9E5-E32C-46AE-9308-75B4CFC2EA3A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4723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A5F8A1-9C87-4E15-A1B1-42A10D718B78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8405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5931C4-6E0D-408C-BCEA-450E0A0B29E1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8568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69A2E0-1CA1-41DF-9BEF-B222BE81843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8740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18339-7EF2-416C-A06B-50B64928E7F7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2237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3832CA-C581-41D2-9336-20A7D0E9E98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2366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227A8C-995A-4935-BA34-5A46F7A63AB0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8732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2AD227-7475-40F2-9CDE-6FF58A814E54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2067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7D3555-9C51-4989-87BA-5C38B3ADC98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1225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9629F8-C97D-4462-8678-C0028AECDB00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6296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251933-2678-4083-9407-1296F6903CF5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230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199050B1-75D5-49BC-88BD-07CF4FFFD13D}" type="datetime1">
              <a:rPr lang="zh-CN" altLang="en-US"/>
              <a:pPr/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DA9676E9-64A0-4BE8-B783-F8F5D5A313B7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1878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DC5BA3-3767-4729-9F56-CE879824CB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49114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D43D39-E151-4A47-BE9C-E18E99C0FF4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8853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5E9485-C69A-425A-95D2-0F4D318AD94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2400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EF9B3-268B-405A-8010-F7078D9E6CA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2595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4755B-49E7-4495-AED5-3B0F0491BE7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7839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9B7737-5D6D-47C3-B5BC-FF89C358040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30695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278CA-E33C-48C5-886D-51664E61105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0138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9522EB-88D8-4732-A333-B5FED1E7F74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065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D80C9-9819-4752-9C06-032EA113FD5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8477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4D531D-7B58-4BD1-9B7C-B2865C830DE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7246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2F7BA-A9C5-48B1-8CF2-9E2DC53592D1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3903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DC5BA3-3767-4729-9F56-CE879824CB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6821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D43D39-E151-4A47-BE9C-E18E99C0FF4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05203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5E9485-C69A-425A-95D2-0F4D318AD94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86389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EF9B3-268B-405A-8010-F7078D9E6CA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35938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4755B-49E7-4495-AED5-3B0F0491BE7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14518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9B7737-5D6D-47C3-B5BC-FF89C358040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6444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278CA-E33C-48C5-886D-51664E61105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45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9522EB-88D8-4732-A333-B5FED1E7F74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16216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D80C9-9819-4752-9C06-032EA113FD5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74651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4D531D-7B58-4BD1-9B7C-B2865C830DE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32061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2F7BA-A9C5-48B1-8CF2-9E2DC53592D1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850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C2887-ED32-4583-A05D-2C8F3BCC2BA2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33763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65FF89-335E-41F4-9794-275BF53A1A31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29950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37D34C-AB06-4D62-B99D-5AA6E33CB595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8038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E296C-5AE6-4B58-8B74-D56A9768B28F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3792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18D30-2F80-4380-A3E4-5B319C7FB8F2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89684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52764-B196-4775-A7A2-72700CC62DF9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6812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89E3CC-3231-4417-8E85-57AC638CAFB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72471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E340E-8318-4661-A974-9859095FBCE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17221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AFE1B-C31F-4DAD-BC7C-A40EF063ABA3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90995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0BD1E-D55F-4B03-8FFB-18FB065756A3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3085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5A006-5643-4FC2-B015-76C65BCE03FF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32452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AFA7542-9CF5-459B-A17E-90811B65A89A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08880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C2887-ED32-4583-A05D-2C8F3BCC2BA2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82384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65FF89-335E-41F4-9794-275BF53A1A31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21573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37D34C-AB06-4D62-B99D-5AA6E33CB595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54599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E296C-5AE6-4B58-8B74-D56A9768B28F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31826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18D30-2F80-4380-A3E4-5B319C7FB8F2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45009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52764-B196-4775-A7A2-72700CC62DF9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89446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89E3CC-3231-4417-8E85-57AC638CAFB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58313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E340E-8318-4661-A974-9859095FBCE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388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AFE1B-C31F-4DAD-BC7C-A40EF063ABA3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84901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0BD1E-D55F-4B03-8FFB-18FB065756A3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95181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5A006-5643-4FC2-B015-76C65BCE03FF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20772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AFA7542-9CF5-459B-A17E-90811B65A89A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22709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C2887-ED32-4583-A05D-2C8F3BCC2BA2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35010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65FF89-335E-41F4-9794-275BF53A1A31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33960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37D34C-AB06-4D62-B99D-5AA6E33CB595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25775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E296C-5AE6-4B58-8B74-D56A9768B28F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22381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18D30-2F80-4380-A3E4-5B319C7FB8F2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62165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52764-B196-4775-A7A2-72700CC62DF9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54591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89E3CC-3231-4417-8E85-57AC638CAFB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6087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E340E-8318-4661-A974-9859095FBCE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79366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AFE1B-C31F-4DAD-BC7C-A40EF063ABA3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89430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0BD1E-D55F-4B03-8FFB-18FB065756A3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7909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5A006-5643-4FC2-B015-76C65BCE03FF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14094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AFA7542-9CF5-459B-A17E-90811B65A89A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93721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88278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75138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64737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39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78816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00403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21581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48385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96445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08324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16568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01625" y="1600200"/>
            <a:ext cx="8540750" cy="44989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endParaRPr lang="zh-CN" altLang="zh-CN">
              <a:solidFill>
                <a:srgbClr val="080808"/>
              </a:solidFill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hangingPunct="1"/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eaLnBrk="1" hangingPunct="1"/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7929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E4825-3B30-4DFB-B50E-9B22A0BFA80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72184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81A5A-81EB-4735-9090-FC0508374DE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0863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85C96-6636-47B2-BC3E-76DAE443FAA0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53793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449D1-B640-442F-B876-3C57E175F735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09586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5E1A0-2EBE-4F14-86C5-455984EDB7F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06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089AC-E914-4F47-BEB1-CCEB1333E65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29402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473CD-304F-4E5E-B599-7CBC133F76D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9879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6C3E7-B52B-4F8A-86A8-09BF343849DB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68446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C5BE6-9A95-4F01-94B3-1D44E249DFE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77194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6A4A8-8979-4252-BD08-3F23325237E6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2901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A4C9B-EA59-4CE4-93CB-93D844E53730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69591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E4825-3B30-4DFB-B50E-9B22A0BFA80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94327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81A5A-81EB-4735-9090-FC0508374DE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72380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85C96-6636-47B2-BC3E-76DAE443FAA0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90830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449D1-B640-442F-B876-3C57E175F735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77876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5E1A0-2EBE-4F14-86C5-455984EDB7F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9370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089AC-E914-4F47-BEB1-CCEB1333E65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05095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473CD-304F-4E5E-B599-7CBC133F76D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79618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6C3E7-B52B-4F8A-86A8-09BF343849DB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24867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C5BE6-9A95-4F01-94B3-1D44E249DFE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29718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6A4A8-8979-4252-BD08-3F23325237E6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2943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A4C9B-EA59-4CE4-93CB-93D844E53730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292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9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0" Type="http://schemas.openxmlformats.org/officeDocument/2006/relationships/slideLayout" Target="../slideLayouts/slideLayout125.xml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175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199050B1-75D5-49BC-88BD-07CF4FFFD13D}" type="datetime1">
              <a:rPr lang="zh-CN" altLang="en-US"/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2020/2/26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1D7E4D23-13A8-48E5-8789-A430B9818EA6}" type="slidenum">
              <a:rPr lang="zh-CN" altLang="en-US"/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181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sldNum="0" hdr="0" ft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8D19A9-FF18-45AB-ADE0-6F7AAA3D4AF6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435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8D19A9-FF18-45AB-ADE0-6F7AAA3D4AF6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147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7B84FF0B-40E6-4D02-B9CB-99FD7DDAF5FD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2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7B84FF0B-40E6-4D02-B9CB-99FD7DDAF5FD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664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7B84FF0B-40E6-4D02-B9CB-99FD7DDAF5FD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607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Rot="1"/>
          </p:cNvSpPr>
          <p:nvPr>
            <p:ph type="title"/>
          </p:nvPr>
        </p:nvSpPr>
        <p:spPr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Rot="1"/>
          </p:cNvSpPr>
          <p:nvPr>
            <p:ph type="body" idx="1"/>
          </p:nvPr>
        </p:nvSpPr>
        <p:spPr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>
              <a:solidFill>
                <a:srgbClr val="080808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>
              <a:solidFill>
                <a:srgbClr val="080808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zh-CN" altLang="zh-CN" sz="1400" dirty="0">
                <a:solidFill>
                  <a:srgbClr val="080808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zh-CN" sz="1400" dirty="0">
              <a:solidFill>
                <a:srgbClr val="080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519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itchFamily="18" charset="2"/>
        <a:buChar char="¡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anose="05000000000000000000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CN">
              <a:solidFill>
                <a:prstClr val="black">
                  <a:tint val="75000"/>
                </a:prstClr>
              </a:solidFill>
              <a:latin typeface="Times New Roman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CN">
              <a:solidFill>
                <a:prstClr val="black">
                  <a:tint val="75000"/>
                </a:prstClr>
              </a:solidFill>
              <a:latin typeface="Times New Roman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4F84F4-A8F3-4DB1-AFC5-0E3A4DE5BB2D}" type="slidenum">
              <a:rPr kumimoji="1" lang="zh-CN" altLang="en-US">
                <a:solidFill>
                  <a:prstClr val="black">
                    <a:tint val="75000"/>
                  </a:prstClr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zh-CN">
              <a:solidFill>
                <a:prstClr val="black">
                  <a:tint val="75000"/>
                </a:prst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084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CN">
              <a:solidFill>
                <a:prstClr val="black">
                  <a:tint val="75000"/>
                </a:prstClr>
              </a:solidFill>
              <a:latin typeface="Times New Roman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CN">
              <a:solidFill>
                <a:prstClr val="black">
                  <a:tint val="75000"/>
                </a:prstClr>
              </a:solidFill>
              <a:latin typeface="Times New Roman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4F84F4-A8F3-4DB1-AFC5-0E3A4DE5BB2D}" type="slidenum">
              <a:rPr kumimoji="1" lang="zh-CN" altLang="en-US">
                <a:solidFill>
                  <a:prstClr val="black">
                    <a:tint val="75000"/>
                  </a:prstClr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zh-CN">
              <a:solidFill>
                <a:prstClr val="black">
                  <a:tint val="75000"/>
                </a:prst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769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335081" y="318732"/>
            <a:ext cx="4397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周末作业小结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6732" y="2229802"/>
            <a:ext cx="8354888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部分同学缺交，昨晚已经通过叮叮点对点提醒。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今天晚上</a:t>
            </a:r>
            <a:r>
              <a:rPr lang="en-US" altLang="zh-CN" sz="2800" b="1" dirty="0" smtClean="0"/>
              <a:t>9</a:t>
            </a:r>
            <a:r>
              <a:rPr lang="zh-CN" altLang="en-US" sz="2800" b="1" dirty="0" smtClean="0"/>
              <a:t>：</a:t>
            </a:r>
            <a:r>
              <a:rPr lang="en-US" altLang="zh-CN" sz="2800" b="1" dirty="0" smtClean="0"/>
              <a:t>00</a:t>
            </a:r>
            <a:r>
              <a:rPr lang="zh-CN" altLang="en-US" sz="2800" b="1" dirty="0" smtClean="0"/>
              <a:t>前还未补交者，老师将向家长汇报。</a:t>
            </a:r>
            <a:endParaRPr lang="en-US" altLang="zh-CN" sz="2800" b="1" dirty="0" smtClean="0"/>
          </a:p>
          <a:p>
            <a:endParaRPr lang="en-US" altLang="zh-CN" sz="2800" b="1" dirty="0" smtClean="0"/>
          </a:p>
          <a:p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默写</a:t>
            </a:r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木兰诗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的要求是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自默并自批改</a:t>
            </a:r>
            <a:r>
              <a:rPr lang="zh-CN" altLang="en-US" sz="2800" b="1" dirty="0" smtClean="0"/>
              <a:t>，应该用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有区分度的笔</a:t>
            </a:r>
            <a:r>
              <a:rPr lang="zh-CN" altLang="en-US" sz="2800" b="1" dirty="0" smtClean="0"/>
              <a:t>进行批改。有的同学完全没有批改痕迹，有的同学直接划掉并改写。请注意按要求完成。</a:t>
            </a:r>
            <a:endParaRPr lang="en-US" altLang="zh-CN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34162890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037195" y="318732"/>
            <a:ext cx="29931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本周作业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6732" y="2229802"/>
            <a:ext cx="8354888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全班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共读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海底两万里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》</a:t>
            </a:r>
            <a:r>
              <a:rPr lang="zh-CN" altLang="en-US" sz="2800" b="1" dirty="0" smtClean="0"/>
              <a:t>，老师每天指定阅读内容，学生每天写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200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字左右</a:t>
            </a:r>
            <a:r>
              <a:rPr lang="zh-CN" altLang="en-US" sz="2800" b="1" dirty="0" smtClean="0"/>
              <a:t>的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书评</a:t>
            </a:r>
            <a:r>
              <a:rPr lang="zh-CN" altLang="en-US" sz="2800" b="1" dirty="0" smtClean="0"/>
              <a:t>（用上学期的书评本）。</a:t>
            </a:r>
            <a:endParaRPr lang="en-US" altLang="zh-CN" sz="2800" b="1" dirty="0" smtClean="0"/>
          </a:p>
          <a:p>
            <a:endParaRPr lang="en-US" altLang="zh-CN" sz="2800" b="1" dirty="0" smtClean="0"/>
          </a:p>
          <a:p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本周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背诵并默写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</a:rPr>
              <a:t>爱莲说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》</a:t>
            </a:r>
            <a:r>
              <a:rPr lang="zh-CN" altLang="en-US" sz="2800" b="1" dirty="0" smtClean="0"/>
              <a:t>。早自习诵读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爱莲说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。周末默写并自改。</a:t>
            </a:r>
            <a:endParaRPr lang="en-US" altLang="zh-CN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7909442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037197" y="318732"/>
            <a:ext cx="29931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温馨提示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6732" y="2229802"/>
            <a:ext cx="8354888" cy="31085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请同学们上课期间不要在互动板上聊与本节课学习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无关的内容</a:t>
            </a:r>
            <a:r>
              <a:rPr lang="en-US" altLang="zh-CN" sz="2800" b="1" dirty="0" smtClean="0"/>
              <a:t>.</a:t>
            </a:r>
          </a:p>
          <a:p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同学们不能推迟上线或提前离线</a:t>
            </a:r>
            <a:r>
              <a:rPr lang="en-US" altLang="zh-CN" sz="2800" b="1" dirty="0" smtClean="0"/>
              <a:t>,</a:t>
            </a:r>
            <a:r>
              <a:rPr lang="zh-CN" altLang="en-US" sz="2800" b="1" dirty="0" smtClean="0"/>
              <a:t>老师会查看每一位同学的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在线时长</a:t>
            </a:r>
            <a:r>
              <a:rPr lang="en-US" altLang="zh-CN" sz="2800" b="1" dirty="0" smtClean="0"/>
              <a:t>.</a:t>
            </a:r>
          </a:p>
          <a:p>
            <a:r>
              <a:rPr lang="en-US" altLang="zh-CN" sz="2800" b="1" dirty="0" smtClean="0"/>
              <a:t>3.</a:t>
            </a:r>
            <a:r>
              <a:rPr lang="zh-CN" altLang="en-US" sz="2800" b="1" dirty="0" smtClean="0"/>
              <a:t>学校</a:t>
            </a:r>
            <a:r>
              <a:rPr lang="zh-CN" altLang="en-US" sz="2800" b="1" dirty="0"/>
              <a:t>要求任课</a:t>
            </a:r>
            <a:r>
              <a:rPr lang="zh-CN" altLang="en-US" sz="2800" b="1" dirty="0" smtClean="0"/>
              <a:t>老师每天进行</a:t>
            </a:r>
            <a:r>
              <a:rPr lang="zh-CN" altLang="en-US" sz="2800" b="1" dirty="0">
                <a:solidFill>
                  <a:srgbClr val="FF0000"/>
                </a:solidFill>
              </a:rPr>
              <a:t>网课小结</a:t>
            </a:r>
            <a:r>
              <a:rPr lang="en-US" altLang="zh-CN" sz="2800" b="1" dirty="0" smtClean="0"/>
              <a:t>,</a:t>
            </a:r>
            <a:r>
              <a:rPr lang="zh-CN" altLang="en-US" sz="2800" b="1" dirty="0" smtClean="0"/>
              <a:t>希望</a:t>
            </a:r>
            <a:r>
              <a:rPr lang="zh-CN" altLang="en-US" sz="2800" b="1" dirty="0"/>
              <a:t>网课</a:t>
            </a:r>
            <a:r>
              <a:rPr lang="zh-CN" altLang="en-US" sz="2800" b="1" dirty="0" smtClean="0"/>
              <a:t>小结呈现的是美好的东西</a:t>
            </a:r>
            <a:r>
              <a:rPr lang="en-US" altLang="zh-CN" sz="2800" b="1" dirty="0" smtClean="0"/>
              <a:t>.</a:t>
            </a:r>
          </a:p>
          <a:p>
            <a:r>
              <a:rPr lang="zh-CN" altLang="en-US" sz="2800" b="1" dirty="0" smtClean="0"/>
              <a:t>    让我们共同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努力</a:t>
            </a:r>
            <a:r>
              <a:rPr lang="en-US" altLang="zh-CN" sz="2800" b="1" dirty="0" smtClean="0"/>
              <a:t>,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珍惜</a:t>
            </a:r>
            <a:r>
              <a:rPr lang="zh-CN" altLang="en-US" sz="2800" b="1" dirty="0" smtClean="0"/>
              <a:t>这段非常岁月</a:t>
            </a:r>
            <a:r>
              <a:rPr lang="en-US" altLang="zh-CN" sz="2800" b="1" dirty="0"/>
              <a:t>!</a:t>
            </a:r>
            <a:endParaRPr lang="en-US" altLang="zh-CN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5020491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344702" y="318732"/>
            <a:ext cx="43781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语文课堂竞赛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9180" y="1343155"/>
            <a:ext cx="8354888" cy="48320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为了调动大家听课的积极性，从第二周开始，网络语文课将采取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两个班竞赛</a:t>
            </a:r>
            <a:r>
              <a:rPr lang="zh-CN" altLang="en-US" sz="2800" b="1" dirty="0" smtClean="0"/>
              <a:t>的方式。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  1.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抽答题</a:t>
            </a:r>
            <a:r>
              <a:rPr lang="zh-CN" altLang="en-US" sz="2800" b="1" dirty="0" smtClean="0"/>
              <a:t>。全员参与思考。然后老师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随机</a:t>
            </a:r>
            <a:r>
              <a:rPr lang="zh-CN" altLang="en-US" sz="2800" b="1" dirty="0">
                <a:solidFill>
                  <a:srgbClr val="FF0000"/>
                </a:solidFill>
              </a:rPr>
              <a:t>抽取</a:t>
            </a:r>
            <a:r>
              <a:rPr lang="zh-CN" altLang="en-US" sz="2800" b="1" dirty="0"/>
              <a:t>两个班的</a:t>
            </a:r>
            <a:r>
              <a:rPr lang="zh-CN" altLang="en-US" sz="2800" b="1" dirty="0">
                <a:solidFill>
                  <a:srgbClr val="FF0000"/>
                </a:solidFill>
              </a:rPr>
              <a:t>同样的学号</a:t>
            </a:r>
            <a:r>
              <a:rPr lang="zh-CN" altLang="en-US" sz="2800" b="1" dirty="0"/>
              <a:t>，请抽取学号的同学在互动版上呈现答案</a:t>
            </a:r>
            <a:r>
              <a:rPr lang="zh-CN" altLang="en-US" sz="2800" b="1" dirty="0" smtClean="0"/>
              <a:t>。</a:t>
            </a:r>
            <a:r>
              <a:rPr lang="zh-CN" altLang="en-US" sz="2800" b="1" dirty="0"/>
              <a:t>答案正确或者正确率高的同学</a:t>
            </a:r>
            <a:r>
              <a:rPr lang="zh-CN" altLang="en-US" sz="2800" b="1" dirty="0" smtClean="0"/>
              <a:t>得</a:t>
            </a: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分</a:t>
            </a:r>
            <a:r>
              <a:rPr lang="zh-CN" altLang="en-US" sz="2800" b="1" dirty="0"/>
              <a:t>。</a:t>
            </a:r>
            <a:endParaRPr lang="en-US" altLang="zh-CN" sz="2800" b="1" dirty="0"/>
          </a:p>
          <a:p>
            <a:endParaRPr lang="en-US" altLang="zh-CN" sz="2800" b="1" dirty="0"/>
          </a:p>
          <a:p>
            <a:r>
              <a:rPr lang="en-US" altLang="zh-CN" sz="2800" b="1" dirty="0"/>
              <a:t> </a:t>
            </a:r>
            <a:r>
              <a:rPr lang="en-US" altLang="zh-CN" sz="2800" b="1" dirty="0" smtClean="0"/>
              <a:t>  2.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抢答题</a:t>
            </a:r>
            <a:r>
              <a:rPr lang="en-US" altLang="zh-CN" sz="2800" b="1" dirty="0" smtClean="0"/>
              <a:t>.</a:t>
            </a:r>
            <a:r>
              <a:rPr lang="zh-CN" altLang="en-US" sz="2800" b="1" dirty="0"/>
              <a:t>老师在一个知识讲授完毕后呈现竞赛题，第一</a:t>
            </a:r>
            <a:r>
              <a:rPr lang="zh-CN" altLang="en-US" sz="2800" b="1" dirty="0" smtClean="0"/>
              <a:t>个在互动版上提交正确答案者得</a:t>
            </a: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分。</a:t>
            </a:r>
            <a:endParaRPr lang="en-US" altLang="zh-CN" sz="2800" b="1" dirty="0" smtClean="0"/>
          </a:p>
          <a:p>
            <a:endParaRPr lang="en-US" altLang="zh-CN" sz="2800" b="1" dirty="0" smtClean="0"/>
          </a:p>
          <a:p>
            <a:r>
              <a:rPr lang="en-US" altLang="zh-CN" sz="2800" b="1" dirty="0" smtClean="0"/>
              <a:t>   3.</a:t>
            </a:r>
            <a:r>
              <a:rPr lang="zh-CN" altLang="en-US" sz="2800" b="1" dirty="0" smtClean="0"/>
              <a:t>根据每节课两个班得分的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总得分高低</a:t>
            </a:r>
            <a:r>
              <a:rPr lang="zh-CN" altLang="en-US" sz="2800" b="1" dirty="0" smtClean="0"/>
              <a:t>，确定当次课获胜的班级。</a:t>
            </a:r>
            <a:endParaRPr lang="en-US" altLang="zh-CN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5117442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0" y="2283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635"/>
            <a:ext cx="3176588" cy="235712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2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3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2"/>
            <a:ext cx="1905000" cy="1764897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259632" y="1443356"/>
            <a:ext cx="7274767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6000" b="1" dirty="0">
                <a:solidFill>
                  <a:srgbClr val="517F5A"/>
                </a:solidFill>
                <a:cs typeface="+mn-ea"/>
                <a:sym typeface="+mn-lt"/>
              </a:rPr>
              <a:t>现代汉语</a:t>
            </a:r>
            <a:r>
              <a:rPr lang="zh-CN" altLang="en-US" sz="6000" b="1" dirty="0" smtClean="0">
                <a:solidFill>
                  <a:srgbClr val="517F5A"/>
                </a:solidFill>
                <a:cs typeface="+mn-ea"/>
                <a:sym typeface="+mn-lt"/>
              </a:rPr>
              <a:t>语法（一）</a:t>
            </a:r>
            <a:endParaRPr lang="zh-CN" altLang="en-US" sz="6000" b="1" dirty="0">
              <a:solidFill>
                <a:srgbClr val="517F5A"/>
              </a:solidFill>
              <a:cs typeface="+mn-ea"/>
              <a:sym typeface="+mn-lt"/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57" t="48749" r="52863" b="41384"/>
          <a:stretch>
            <a:fillRect/>
          </a:stretch>
        </p:blipFill>
        <p:spPr>
          <a:xfrm rot="13922941">
            <a:off x="3412860" y="2569881"/>
            <a:ext cx="399937" cy="507473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57" t="48749" r="52863" b="41384"/>
          <a:stretch>
            <a:fillRect/>
          </a:stretch>
        </p:blipFill>
        <p:spPr>
          <a:xfrm rot="13922941">
            <a:off x="5461098" y="3924082"/>
            <a:ext cx="295127" cy="374481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915816" y="3511882"/>
            <a:ext cx="3622834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七年级 下学期  </a:t>
            </a:r>
          </a:p>
          <a:p>
            <a:r>
              <a:rPr lang="zh-CN" altLang="en-US" sz="3600" dirty="0">
                <a:solidFill>
                  <a:prstClr val="black"/>
                </a:solidFill>
              </a:rPr>
              <a:t>主讲人</a:t>
            </a:r>
            <a:r>
              <a:rPr lang="zh-CN" altLang="en-US" sz="3600" dirty="0" smtClean="0">
                <a:solidFill>
                  <a:prstClr val="black"/>
                </a:solidFill>
              </a:rPr>
              <a:t>：蔡 玲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9097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/>
          </p:cNvSpPr>
          <p:nvPr/>
        </p:nvSpPr>
        <p:spPr bwMode="auto">
          <a:xfrm>
            <a:off x="3132138" y="333375"/>
            <a:ext cx="2046287" cy="10795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6000" b="1" kern="10" spc="-60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/>
                <a:ea typeface="隶书"/>
              </a:rPr>
              <a:t>语  法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468313" y="2709863"/>
            <a:ext cx="8135937" cy="1309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ea typeface="黑体" pitchFamily="49" charset="-122"/>
              </a:rPr>
              <a:t>       语法</a:t>
            </a:r>
            <a:r>
              <a:rPr lang="zh-CN" altLang="en-US" sz="4000" b="1">
                <a:solidFill>
                  <a:srgbClr val="000000"/>
                </a:solidFill>
                <a:ea typeface="黑体" pitchFamily="49" charset="-122"/>
              </a:rPr>
              <a:t>是词、短语、句子等语言单位的结构规律。</a:t>
            </a:r>
            <a:r>
              <a:rPr lang="zh-CN" altLang="en-US" sz="240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1003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b="1" dirty="0" smtClean="0"/>
              <a:t>矛盾和尴尬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988840"/>
            <a:ext cx="8964488" cy="4351338"/>
          </a:xfrm>
        </p:spPr>
        <p:txBody>
          <a:bodyPr/>
          <a:lstStyle/>
          <a:p>
            <a:r>
              <a:rPr lang="zh-CN" altLang="zh-CN" b="1" dirty="0"/>
              <a:t>矛盾</a:t>
            </a:r>
            <a:r>
              <a:rPr lang="en-US" altLang="zh-CN" b="1" dirty="0" smtClean="0"/>
              <a:t>——</a:t>
            </a:r>
            <a:r>
              <a:rPr lang="zh-CN" altLang="en-US" b="1" dirty="0" smtClean="0"/>
              <a:t>“</a:t>
            </a:r>
            <a:r>
              <a:rPr lang="zh-CN" altLang="zh-CN" b="1" dirty="0" smtClean="0"/>
              <a:t>淡化语法</a:t>
            </a:r>
            <a:r>
              <a:rPr lang="zh-CN" altLang="en-US" b="1" dirty="0" smtClean="0"/>
              <a:t>”</a:t>
            </a:r>
            <a:r>
              <a:rPr lang="zh-CN" altLang="en-US" b="1" dirty="0"/>
              <a:t> </a:t>
            </a:r>
            <a:r>
              <a:rPr lang="zh-CN" altLang="en-US" b="1" dirty="0" smtClean="0"/>
              <a:t>与“</a:t>
            </a:r>
            <a:r>
              <a:rPr lang="zh-CN" altLang="zh-CN" b="1" dirty="0" smtClean="0"/>
              <a:t>必考语法</a:t>
            </a:r>
            <a:r>
              <a:rPr lang="zh-CN" altLang="en-US" b="1" dirty="0" smtClean="0"/>
              <a:t>”</a:t>
            </a:r>
            <a:endParaRPr lang="en-US" altLang="zh-CN" b="1" dirty="0" smtClean="0"/>
          </a:p>
          <a:p>
            <a:r>
              <a:rPr lang="zh-CN" altLang="en-US" b="1" dirty="0" smtClean="0"/>
              <a:t>尴尬</a:t>
            </a:r>
            <a:r>
              <a:rPr lang="en-US" altLang="zh-CN" b="1" dirty="0" smtClean="0"/>
              <a:t>——</a:t>
            </a:r>
            <a:r>
              <a:rPr lang="zh-CN" altLang="en-US" b="1" dirty="0" smtClean="0"/>
              <a:t>“</a:t>
            </a:r>
            <a:r>
              <a:rPr lang="zh-CN" altLang="zh-CN" b="1" dirty="0" smtClean="0"/>
              <a:t>必考语法</a:t>
            </a:r>
            <a:r>
              <a:rPr lang="zh-CN" altLang="en-US" b="1" dirty="0" smtClean="0"/>
              <a:t>”与“</a:t>
            </a:r>
            <a:r>
              <a:rPr lang="zh-CN" altLang="zh-CN" dirty="0" smtClean="0"/>
              <a:t>蜻蜓点水</a:t>
            </a:r>
            <a:r>
              <a:rPr lang="zh-CN" altLang="en-US" dirty="0" smtClean="0"/>
              <a:t>的语法知识”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“</a:t>
            </a:r>
            <a:r>
              <a:rPr lang="zh-CN" altLang="zh-CN" dirty="0" smtClean="0"/>
              <a:t>我</a:t>
            </a:r>
            <a:r>
              <a:rPr lang="zh-CN" altLang="zh-CN" dirty="0"/>
              <a:t>是一位高三教师，现正在进行第一轮复习。在复习相关考点的时候，我明显地感觉到现在的高中生，语法知识极度欠缺。一方面学生少学语法，一方面就现在的湖北高考语文试卷结构而言，有近</a:t>
            </a:r>
            <a:r>
              <a:rPr lang="en-US" altLang="zh-CN" dirty="0"/>
              <a:t>30</a:t>
            </a:r>
            <a:r>
              <a:rPr lang="zh-CN" altLang="zh-CN" dirty="0"/>
              <a:t>分的试题同语法有或多或少的</a:t>
            </a:r>
            <a:r>
              <a:rPr lang="zh-CN" altLang="zh-CN" dirty="0" smtClean="0"/>
              <a:t>联系。</a:t>
            </a:r>
            <a:r>
              <a:rPr lang="zh-CN" altLang="en-US" dirty="0" smtClean="0"/>
              <a:t>”</a:t>
            </a:r>
            <a:r>
              <a:rPr lang="en-US" altLang="zh-CN" dirty="0"/>
              <a:t/>
            </a:r>
            <a:br>
              <a:rPr lang="en-US" altLang="zh-CN" dirty="0"/>
            </a:br>
            <a:endParaRPr lang="zh-CN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467068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63688" y="0"/>
            <a:ext cx="8280920" cy="1325563"/>
          </a:xfrm>
        </p:spPr>
        <p:txBody>
          <a:bodyPr/>
          <a:lstStyle/>
          <a:p>
            <a:r>
              <a:rPr lang="zh-CN" altLang="en-US" b="1" dirty="0" smtClean="0"/>
              <a:t>涉及语法知识的考题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1268760"/>
            <a:ext cx="8604448" cy="5976664"/>
          </a:xfrm>
        </p:spPr>
        <p:txBody>
          <a:bodyPr>
            <a:normAutofit fontScale="85000" lnSpcReduction="20000"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一</a:t>
            </a:r>
            <a:r>
              <a:rPr lang="en-US" altLang="zh-CN" b="1" dirty="0" smtClean="0">
                <a:solidFill>
                  <a:srgbClr val="FF0000"/>
                </a:solidFill>
              </a:rPr>
              <a:t>.</a:t>
            </a:r>
            <a:r>
              <a:rPr lang="zh-CN" altLang="en-US" b="1" dirty="0" smtClean="0">
                <a:solidFill>
                  <a:srgbClr val="FF0000"/>
                </a:solidFill>
              </a:rPr>
              <a:t>对联题。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en-US" altLang="zh-CN" dirty="0"/>
              <a:t> </a:t>
            </a:r>
            <a:r>
              <a:rPr lang="en-US" altLang="zh-CN" dirty="0" smtClean="0"/>
              <a:t>    </a:t>
            </a:r>
            <a:r>
              <a:rPr lang="zh-CN" altLang="en-US" dirty="0" smtClean="0"/>
              <a:t>词性相对</a:t>
            </a:r>
            <a:endParaRPr lang="en-US" altLang="zh-CN" dirty="0" smtClean="0"/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二</a:t>
            </a:r>
            <a:r>
              <a:rPr lang="en-US" altLang="zh-CN" b="1" dirty="0" smtClean="0">
                <a:solidFill>
                  <a:srgbClr val="FF0000"/>
                </a:solidFill>
              </a:rPr>
              <a:t>.</a:t>
            </a:r>
            <a:r>
              <a:rPr lang="zh-CN" altLang="en-US" b="1" dirty="0" smtClean="0">
                <a:solidFill>
                  <a:srgbClr val="FF0000"/>
                </a:solidFill>
              </a:rPr>
              <a:t>病句辨析。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r>
              <a:rPr lang="en-US" altLang="zh-CN" dirty="0" smtClean="0"/>
              <a:t>   </a:t>
            </a:r>
            <a:r>
              <a:rPr lang="zh-CN" altLang="zh-CN" dirty="0" smtClean="0"/>
              <a:t>语病</a:t>
            </a:r>
            <a:r>
              <a:rPr lang="zh-CN" altLang="zh-CN" dirty="0"/>
              <a:t>有多种，其中语序不当，搭配不当，成分残缺的判断都要用到语法知识。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en-US" b="1" dirty="0">
                <a:solidFill>
                  <a:srgbClr val="FF0000"/>
                </a:solidFill>
              </a:rPr>
              <a:t>三</a:t>
            </a:r>
            <a:r>
              <a:rPr lang="en-US" altLang="zh-CN" b="1" dirty="0" smtClean="0">
                <a:solidFill>
                  <a:srgbClr val="FF0000"/>
                </a:solidFill>
              </a:rPr>
              <a:t>.</a:t>
            </a:r>
            <a:r>
              <a:rPr lang="zh-CN" altLang="zh-CN" b="1" dirty="0">
                <a:solidFill>
                  <a:srgbClr val="FF0000"/>
                </a:solidFill>
              </a:rPr>
              <a:t>识记现代汉语的</a:t>
            </a:r>
            <a:r>
              <a:rPr lang="zh-CN" altLang="zh-CN" b="1" dirty="0" smtClean="0">
                <a:solidFill>
                  <a:srgbClr val="FF0000"/>
                </a:solidFill>
              </a:rPr>
              <a:t>字形</a:t>
            </a:r>
            <a:r>
              <a:rPr lang="zh-CN" altLang="en-US" b="1" dirty="0" smtClean="0">
                <a:solidFill>
                  <a:srgbClr val="FF0000"/>
                </a:solidFill>
              </a:rPr>
              <a:t>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en-US" altLang="zh-CN" dirty="0" smtClean="0"/>
              <a:t>   </a:t>
            </a:r>
            <a:r>
              <a:rPr lang="zh-CN" altLang="zh-CN" dirty="0" smtClean="0">
                <a:solidFill>
                  <a:srgbClr val="0070C0"/>
                </a:solidFill>
              </a:rPr>
              <a:t>远大报复</a:t>
            </a:r>
            <a:r>
              <a:rPr lang="en-US" altLang="zh-CN" dirty="0" err="1" smtClean="0">
                <a:solidFill>
                  <a:srgbClr val="0070C0"/>
                </a:solidFill>
              </a:rPr>
              <a:t>vs</a:t>
            </a:r>
            <a:r>
              <a:rPr lang="zh-CN" altLang="en-US" dirty="0" smtClean="0">
                <a:solidFill>
                  <a:srgbClr val="0070C0"/>
                </a:solidFill>
              </a:rPr>
              <a:t>远大抱负</a:t>
            </a:r>
            <a:endParaRPr lang="en-US" altLang="zh-CN" dirty="0" smtClean="0">
              <a:solidFill>
                <a:srgbClr val="0070C0"/>
              </a:solidFill>
            </a:endParaRPr>
          </a:p>
          <a:p>
            <a:r>
              <a:rPr lang="en-US" altLang="zh-CN" dirty="0"/>
              <a:t>“</a:t>
            </a:r>
            <a:r>
              <a:rPr lang="zh-CN" altLang="zh-CN" dirty="0"/>
              <a:t>报复</a:t>
            </a:r>
            <a:r>
              <a:rPr lang="en-US" altLang="zh-CN" dirty="0"/>
              <a:t>”</a:t>
            </a:r>
            <a:r>
              <a:rPr lang="zh-CN" altLang="zh-CN" dirty="0"/>
              <a:t>为动词，</a:t>
            </a:r>
            <a:r>
              <a:rPr lang="en-US" altLang="zh-CN" dirty="0"/>
              <a:t>“</a:t>
            </a:r>
            <a:r>
              <a:rPr lang="zh-CN" altLang="zh-CN" dirty="0"/>
              <a:t>抱负</a:t>
            </a:r>
            <a:r>
              <a:rPr lang="en-US" altLang="zh-CN" dirty="0"/>
              <a:t>”</a:t>
            </a:r>
            <a:r>
              <a:rPr lang="zh-CN" altLang="zh-CN" dirty="0"/>
              <a:t>为名词，</a:t>
            </a:r>
            <a:r>
              <a:rPr lang="en-US" altLang="zh-CN" dirty="0"/>
              <a:t>“</a:t>
            </a:r>
            <a:r>
              <a:rPr lang="zh-CN" altLang="zh-CN" dirty="0"/>
              <a:t>远大</a:t>
            </a:r>
            <a:r>
              <a:rPr lang="en-US" altLang="zh-CN" dirty="0"/>
              <a:t>”</a:t>
            </a:r>
            <a:r>
              <a:rPr lang="zh-CN" altLang="zh-CN" dirty="0"/>
              <a:t>为形容词</a:t>
            </a:r>
            <a:r>
              <a:rPr lang="zh-CN" altLang="zh-CN" dirty="0" smtClean="0"/>
              <a:t>，</a:t>
            </a:r>
            <a:r>
              <a:rPr lang="zh-CN" altLang="en-US" dirty="0" smtClean="0"/>
              <a:t>形容词不能修饰动词。</a:t>
            </a:r>
            <a:r>
              <a:rPr lang="en-US" altLang="zh-CN" dirty="0" smtClean="0"/>
              <a:t>“</a:t>
            </a:r>
            <a:r>
              <a:rPr lang="zh-CN" altLang="zh-CN" dirty="0"/>
              <a:t>报复</a:t>
            </a:r>
            <a:r>
              <a:rPr lang="en-US" altLang="zh-CN" dirty="0"/>
              <a:t>”</a:t>
            </a:r>
            <a:r>
              <a:rPr lang="zh-CN" altLang="zh-CN" dirty="0"/>
              <a:t>为误用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r>
              <a:rPr lang="en-US" altLang="zh-CN" dirty="0" smtClean="0"/>
              <a:t>   </a:t>
            </a:r>
            <a:r>
              <a:rPr lang="zh-CN" altLang="zh-CN" dirty="0" smtClean="0">
                <a:solidFill>
                  <a:srgbClr val="0070C0"/>
                </a:solidFill>
              </a:rPr>
              <a:t>仗义执言</a:t>
            </a:r>
            <a:r>
              <a:rPr lang="en-US" altLang="zh-CN" dirty="0" err="1" smtClean="0">
                <a:solidFill>
                  <a:srgbClr val="0070C0"/>
                </a:solidFill>
              </a:rPr>
              <a:t>vs</a:t>
            </a:r>
            <a:r>
              <a:rPr lang="zh-CN" altLang="en-US" dirty="0" smtClean="0">
                <a:solidFill>
                  <a:srgbClr val="0070C0"/>
                </a:solidFill>
              </a:rPr>
              <a:t>仗义</a:t>
            </a:r>
            <a:r>
              <a:rPr lang="zh-CN" altLang="zh-CN" dirty="0" smtClean="0">
                <a:solidFill>
                  <a:srgbClr val="0070C0"/>
                </a:solidFill>
              </a:rPr>
              <a:t>直言</a:t>
            </a:r>
            <a:endParaRPr lang="en-US" altLang="zh-CN" dirty="0" smtClean="0">
              <a:solidFill>
                <a:srgbClr val="0070C0"/>
              </a:solidFill>
            </a:endParaRPr>
          </a:p>
          <a:p>
            <a:r>
              <a:rPr lang="zh-CN" altLang="zh-CN" dirty="0"/>
              <a:t>判断成语中的错别字时，用到一种方法</a:t>
            </a:r>
            <a:r>
              <a:rPr lang="en-US" altLang="zh-CN" dirty="0"/>
              <a:t>“</a:t>
            </a:r>
            <a:r>
              <a:rPr lang="zh-CN" altLang="zh-CN" dirty="0"/>
              <a:t>利用对应关系</a:t>
            </a:r>
            <a:r>
              <a:rPr lang="en-US" altLang="zh-CN" dirty="0"/>
              <a:t>”</a:t>
            </a:r>
            <a:r>
              <a:rPr lang="zh-CN" altLang="zh-CN" dirty="0" smtClean="0"/>
              <a:t>。如</a:t>
            </a:r>
            <a:r>
              <a:rPr lang="en-US" altLang="zh-CN" dirty="0"/>
              <a:t>“</a:t>
            </a:r>
            <a:r>
              <a:rPr lang="zh-CN" altLang="zh-CN" dirty="0"/>
              <a:t>仗义执言</a:t>
            </a:r>
            <a:r>
              <a:rPr lang="en-US" altLang="zh-CN" dirty="0"/>
              <a:t>”</a:t>
            </a:r>
            <a:r>
              <a:rPr lang="zh-CN" altLang="zh-CN" dirty="0"/>
              <a:t>一词，该成语有两个动宾短语（</a:t>
            </a:r>
            <a:r>
              <a:rPr lang="en-US" altLang="zh-CN" dirty="0"/>
              <a:t>“</a:t>
            </a:r>
            <a:r>
              <a:rPr lang="zh-CN" altLang="zh-CN" dirty="0"/>
              <a:t>仗义</a:t>
            </a:r>
            <a:r>
              <a:rPr lang="en-US" altLang="zh-CN" dirty="0"/>
              <a:t>”</a:t>
            </a:r>
            <a:r>
              <a:rPr lang="zh-CN" altLang="zh-CN" dirty="0"/>
              <a:t>、</a:t>
            </a:r>
            <a:r>
              <a:rPr lang="en-US" altLang="zh-CN" dirty="0"/>
              <a:t>“</a:t>
            </a:r>
            <a:r>
              <a:rPr lang="zh-CN" altLang="zh-CN" dirty="0"/>
              <a:t>执言</a:t>
            </a:r>
            <a:r>
              <a:rPr lang="en-US" altLang="zh-CN" dirty="0"/>
              <a:t>”</a:t>
            </a:r>
            <a:r>
              <a:rPr lang="zh-CN" altLang="zh-CN" dirty="0"/>
              <a:t>）构成，而不是有一个动宾短语</a:t>
            </a:r>
            <a:r>
              <a:rPr lang="en-US" altLang="zh-CN" dirty="0"/>
              <a:t>“</a:t>
            </a:r>
            <a:r>
              <a:rPr lang="zh-CN" altLang="zh-CN" dirty="0"/>
              <a:t>仗义</a:t>
            </a:r>
            <a:r>
              <a:rPr lang="en-US" altLang="zh-CN" dirty="0"/>
              <a:t>”</a:t>
            </a:r>
            <a:r>
              <a:rPr lang="zh-CN" altLang="zh-CN" dirty="0"/>
              <a:t>，一个偏正短语</a:t>
            </a:r>
            <a:r>
              <a:rPr lang="en-US" altLang="zh-CN" dirty="0"/>
              <a:t>“</a:t>
            </a:r>
            <a:r>
              <a:rPr lang="zh-CN" altLang="zh-CN" dirty="0"/>
              <a:t>直言</a:t>
            </a:r>
            <a:r>
              <a:rPr lang="en-US" altLang="zh-CN" dirty="0"/>
              <a:t>”</a:t>
            </a:r>
            <a:r>
              <a:rPr lang="zh-CN" altLang="zh-CN" dirty="0"/>
              <a:t>构成，所以</a:t>
            </a:r>
            <a:r>
              <a:rPr lang="en-US" altLang="zh-CN" dirty="0"/>
              <a:t>“</a:t>
            </a:r>
            <a:r>
              <a:rPr lang="zh-CN" altLang="zh-CN" dirty="0"/>
              <a:t>执</a:t>
            </a:r>
            <a:r>
              <a:rPr lang="en-US" altLang="zh-CN" dirty="0"/>
              <a:t>”</a:t>
            </a:r>
            <a:r>
              <a:rPr lang="zh-CN" altLang="zh-CN" dirty="0"/>
              <a:t>不能写成</a:t>
            </a:r>
            <a:r>
              <a:rPr lang="en-US" altLang="zh-CN" dirty="0"/>
              <a:t>“</a:t>
            </a:r>
            <a:r>
              <a:rPr lang="zh-CN" altLang="zh-CN" dirty="0"/>
              <a:t>直</a:t>
            </a:r>
            <a:r>
              <a:rPr lang="en-US" altLang="zh-CN" dirty="0"/>
              <a:t>”</a:t>
            </a:r>
            <a:r>
              <a:rPr lang="zh-CN" altLang="zh-CN" dirty="0"/>
              <a:t>。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0000"/>
                </a:solidFill>
              </a:rPr>
              <a:t/>
            </a:r>
            <a:br>
              <a:rPr lang="en-US" altLang="zh-CN" dirty="0">
                <a:solidFill>
                  <a:srgbClr val="FF0000"/>
                </a:solidFill>
              </a:rPr>
            </a:br>
            <a:endParaRPr lang="en-US" altLang="zh-CN" dirty="0" smtClean="0">
              <a:solidFill>
                <a:srgbClr val="FF0000"/>
              </a:solidFill>
            </a:endParaRPr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867180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077729"/>
            <a:ext cx="7920880" cy="576064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600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四</a:t>
            </a:r>
            <a:r>
              <a:rPr lang="en-US" altLang="zh-CN" b="1" dirty="0" smtClean="0">
                <a:solidFill>
                  <a:srgbClr val="FF0000"/>
                </a:solidFill>
              </a:rPr>
              <a:t>.</a:t>
            </a:r>
            <a:r>
              <a:rPr lang="zh-CN" altLang="en-US" b="1" dirty="0" smtClean="0">
                <a:solidFill>
                  <a:srgbClr val="FF0000"/>
                </a:solidFill>
              </a:rPr>
              <a:t>标点题。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ct val="160000"/>
              </a:lnSpc>
            </a:pPr>
            <a:r>
              <a:rPr lang="zh-CN" altLang="zh-CN" dirty="0"/>
              <a:t>要判断标点符号使用是否正确，首先应该了解几种常用符号的使用规则。这些使用规则大多涉及到</a:t>
            </a:r>
            <a:r>
              <a:rPr lang="zh-CN" altLang="zh-CN" dirty="0">
                <a:solidFill>
                  <a:srgbClr val="0070C0"/>
                </a:solidFill>
              </a:rPr>
              <a:t>句子成分、分句关系</a:t>
            </a:r>
            <a:r>
              <a:rPr lang="zh-CN" altLang="zh-CN" dirty="0"/>
              <a:t>。如果语法知识欠缺，不能分析句子成分，理清分句关系，只能对这类题</a:t>
            </a:r>
            <a:r>
              <a:rPr lang="en-US" altLang="zh-CN" dirty="0"/>
              <a:t>“</a:t>
            </a:r>
            <a:r>
              <a:rPr lang="zh-CN" altLang="zh-CN" dirty="0"/>
              <a:t>望题兴叹</a:t>
            </a:r>
            <a:r>
              <a:rPr lang="en-US" altLang="zh-CN" dirty="0"/>
              <a:t>”</a:t>
            </a:r>
            <a:r>
              <a:rPr lang="zh-CN" altLang="zh-CN" dirty="0"/>
              <a:t>了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pPr>
              <a:lnSpc>
                <a:spcPct val="160000"/>
              </a:lnSpc>
            </a:pPr>
            <a:r>
              <a:rPr lang="zh-CN" altLang="zh-CN" dirty="0"/>
              <a:t>　</a:t>
            </a:r>
            <a:r>
              <a:rPr lang="zh-CN" altLang="en-US" dirty="0" smtClean="0"/>
              <a:t>标点题</a:t>
            </a:r>
            <a:r>
              <a:rPr lang="zh-CN" altLang="zh-CN" dirty="0" smtClean="0"/>
              <a:t>：</a:t>
            </a:r>
            <a:r>
              <a:rPr lang="zh-CN" altLang="zh-CN" dirty="0"/>
              <a:t>小王的手机响了两下，是小丁发来的短信，邀他一起去逛江滩。他立即回复</a:t>
            </a:r>
            <a:r>
              <a:rPr lang="en-US" altLang="zh-CN" dirty="0"/>
              <a:t>“</a:t>
            </a:r>
            <a:r>
              <a:rPr lang="zh-CN" altLang="zh-CN" dirty="0"/>
              <a:t>现在没空，明天下午再说。</a:t>
            </a:r>
            <a:r>
              <a:rPr lang="en-US" altLang="zh-CN" dirty="0"/>
              <a:t>”</a:t>
            </a:r>
            <a:r>
              <a:rPr lang="zh-CN" altLang="zh-CN" dirty="0">
                <a:solidFill>
                  <a:srgbClr val="0070C0"/>
                </a:solidFill>
              </a:rPr>
              <a:t>引文的内容作</a:t>
            </a:r>
            <a:r>
              <a:rPr lang="en-US" altLang="zh-CN" dirty="0">
                <a:solidFill>
                  <a:srgbClr val="0070C0"/>
                </a:solidFill>
              </a:rPr>
              <a:t>“</a:t>
            </a:r>
            <a:r>
              <a:rPr lang="zh-CN" altLang="zh-CN" dirty="0">
                <a:solidFill>
                  <a:srgbClr val="0070C0"/>
                </a:solidFill>
              </a:rPr>
              <a:t>回复</a:t>
            </a:r>
            <a:r>
              <a:rPr lang="en-US" altLang="zh-CN" dirty="0">
                <a:solidFill>
                  <a:srgbClr val="0070C0"/>
                </a:solidFill>
              </a:rPr>
              <a:t>”</a:t>
            </a:r>
            <a:r>
              <a:rPr lang="zh-CN" altLang="zh-CN" dirty="0">
                <a:solidFill>
                  <a:srgbClr val="0070C0"/>
                </a:solidFill>
              </a:rPr>
              <a:t>的宾语</a:t>
            </a:r>
            <a:r>
              <a:rPr lang="zh-CN" altLang="zh-CN" dirty="0"/>
              <a:t>，根据引号的使用规则，引文末的句号在后引号之外。</a:t>
            </a:r>
            <a:r>
              <a:rPr lang="en-US" altLang="zh-CN" dirty="0"/>
              <a:t/>
            </a:r>
            <a:br>
              <a:rPr lang="en-US" altLang="zh-CN" dirty="0"/>
            </a:br>
            <a:endParaRPr lang="zh-CN" altLang="en-US" dirty="0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1763688" y="0"/>
            <a:ext cx="82809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/>
              <a:t>涉及语法知识的考题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9878834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484784"/>
            <a:ext cx="8119814" cy="619268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五</a:t>
            </a:r>
            <a:r>
              <a:rPr lang="en-US" altLang="zh-CN" b="1" dirty="0" smtClean="0">
                <a:solidFill>
                  <a:srgbClr val="FF0000"/>
                </a:solidFill>
              </a:rPr>
              <a:t>.</a:t>
            </a:r>
            <a:r>
              <a:rPr lang="en-US" altLang="zh-CN" b="1" dirty="0">
                <a:solidFill>
                  <a:srgbClr val="FF0000"/>
                </a:solidFill>
              </a:rPr>
              <a:t> </a:t>
            </a:r>
            <a:r>
              <a:rPr lang="zh-CN" altLang="zh-CN" b="1" dirty="0">
                <a:solidFill>
                  <a:srgbClr val="FF0000"/>
                </a:solidFill>
              </a:rPr>
              <a:t>仿句题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zh-CN" dirty="0"/>
              <a:t>　　试在下面《执著》的短文空格内填上</a:t>
            </a:r>
            <a:r>
              <a:rPr lang="zh-CN" altLang="zh-CN" dirty="0">
                <a:solidFill>
                  <a:srgbClr val="FF0000"/>
                </a:solidFill>
              </a:rPr>
              <a:t>跟上下文相称</a:t>
            </a:r>
            <a:r>
              <a:rPr lang="zh-CN" altLang="zh-CN" dirty="0"/>
              <a:t>的词语，使之与内容相一致。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zh-CN" dirty="0"/>
              <a:t>　　执著的故事不老，有女娲补天，有夸父追日，有</a:t>
            </a:r>
            <a:r>
              <a:rPr lang="en-US" altLang="zh-CN" dirty="0"/>
              <a:t>---------</a:t>
            </a:r>
            <a:r>
              <a:rPr lang="zh-CN" altLang="zh-CN" dirty="0"/>
              <a:t>，有</a:t>
            </a:r>
            <a:r>
              <a:rPr lang="en-US" altLang="zh-CN" dirty="0"/>
              <a:t>---------</a:t>
            </a:r>
            <a:r>
              <a:rPr lang="zh-CN" altLang="zh-CN" dirty="0"/>
              <a:t>。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zh-CN" dirty="0"/>
              <a:t>　　执著的人物不死，有卧薪尝胆的勾践，有</a:t>
            </a:r>
            <a:r>
              <a:rPr lang="en-US" altLang="zh-CN" dirty="0"/>
              <a:t>-------</a:t>
            </a:r>
            <a:r>
              <a:rPr lang="zh-CN" altLang="zh-CN" dirty="0"/>
              <a:t>，有</a:t>
            </a:r>
            <a:r>
              <a:rPr lang="en-US" altLang="zh-CN" dirty="0"/>
              <a:t>--------</a:t>
            </a:r>
            <a:r>
              <a:rPr lang="zh-CN" altLang="zh-CN" dirty="0"/>
              <a:t>。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zh-CN" dirty="0"/>
              <a:t>　　执著的佳句不朽，有</a:t>
            </a:r>
            <a:r>
              <a:rPr lang="en-US" altLang="zh-CN" dirty="0"/>
              <a:t>“</a:t>
            </a:r>
            <a:r>
              <a:rPr lang="zh-CN" altLang="zh-CN" dirty="0"/>
              <a:t>咬定青山不放松</a:t>
            </a:r>
            <a:r>
              <a:rPr lang="en-US" altLang="zh-CN" dirty="0"/>
              <a:t>”</a:t>
            </a:r>
            <a:r>
              <a:rPr lang="zh-CN" altLang="zh-CN" dirty="0"/>
              <a:t>，有</a:t>
            </a:r>
            <a:r>
              <a:rPr lang="en-US" altLang="zh-CN" dirty="0"/>
              <a:t>--------</a:t>
            </a:r>
            <a:r>
              <a:rPr lang="zh-CN" altLang="zh-CN" dirty="0"/>
              <a:t>，有</a:t>
            </a:r>
            <a:r>
              <a:rPr lang="en-US" altLang="zh-CN" dirty="0"/>
              <a:t>--------</a:t>
            </a:r>
            <a:r>
              <a:rPr lang="zh-CN" altLang="zh-CN" dirty="0"/>
              <a:t>。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zh-CN" dirty="0"/>
              <a:t>　　执著是殚精竭虑，义无返顾</a:t>
            </a:r>
            <a:r>
              <a:rPr lang="en-US" altLang="zh-CN" dirty="0"/>
              <a:t>......</a:t>
            </a:r>
            <a:br>
              <a:rPr lang="en-US" altLang="zh-CN" dirty="0"/>
            </a:br>
            <a:r>
              <a:rPr lang="zh-CN" altLang="zh-CN" dirty="0"/>
              <a:t>　　填一、二两空，我们必须分析出</a:t>
            </a:r>
            <a:r>
              <a:rPr lang="en-US" altLang="zh-CN" dirty="0"/>
              <a:t>“</a:t>
            </a:r>
            <a:r>
              <a:rPr lang="zh-CN" altLang="zh-CN" dirty="0"/>
              <a:t>女娲补天</a:t>
            </a:r>
            <a:r>
              <a:rPr lang="en-US" altLang="zh-CN" dirty="0"/>
              <a:t>”</a:t>
            </a:r>
            <a:r>
              <a:rPr lang="zh-CN" altLang="zh-CN" dirty="0"/>
              <a:t>、</a:t>
            </a:r>
            <a:r>
              <a:rPr lang="en-US" altLang="zh-CN" dirty="0"/>
              <a:t>“</a:t>
            </a:r>
            <a:r>
              <a:rPr lang="zh-CN" altLang="zh-CN" dirty="0"/>
              <a:t>夸父追日</a:t>
            </a:r>
            <a:r>
              <a:rPr lang="en-US" altLang="zh-CN" dirty="0"/>
              <a:t>”</a:t>
            </a:r>
            <a:r>
              <a:rPr lang="zh-CN" altLang="zh-CN" dirty="0"/>
              <a:t>是</a:t>
            </a:r>
            <a:r>
              <a:rPr lang="zh-CN" altLang="zh-CN" dirty="0">
                <a:solidFill>
                  <a:srgbClr val="FF0000"/>
                </a:solidFill>
              </a:rPr>
              <a:t>主谓宾结构</a:t>
            </a:r>
            <a:r>
              <a:rPr lang="zh-CN" altLang="zh-CN" dirty="0"/>
              <a:t>；填三、四两空，我们必须分析出</a:t>
            </a:r>
            <a:r>
              <a:rPr lang="en-US" altLang="zh-CN" dirty="0"/>
              <a:t>“</a:t>
            </a:r>
            <a:r>
              <a:rPr lang="zh-CN" altLang="zh-CN" dirty="0"/>
              <a:t>卧薪尝胆的勾践</a:t>
            </a:r>
            <a:r>
              <a:rPr lang="en-US" altLang="zh-CN" dirty="0"/>
              <a:t>”</a:t>
            </a:r>
            <a:r>
              <a:rPr lang="zh-CN" altLang="zh-CN" dirty="0"/>
              <a:t>是</a:t>
            </a:r>
            <a:r>
              <a:rPr lang="zh-CN" altLang="zh-CN" dirty="0">
                <a:solidFill>
                  <a:srgbClr val="FF0000"/>
                </a:solidFill>
              </a:rPr>
              <a:t>偏正型的短语</a:t>
            </a:r>
            <a:r>
              <a:rPr lang="zh-CN" altLang="zh-CN" dirty="0"/>
              <a:t>。</a:t>
            </a:r>
            <a:r>
              <a:rPr lang="en-US" altLang="zh-CN" dirty="0"/>
              <a:t/>
            </a:r>
            <a:br>
              <a:rPr lang="en-US" altLang="zh-CN" dirty="0"/>
            </a:br>
            <a:endParaRPr lang="zh-CN" altLang="en-US" dirty="0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827584" y="260648"/>
            <a:ext cx="7886700" cy="1325563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1763688" y="0"/>
            <a:ext cx="82809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smtClean="0"/>
              <a:t>涉及语法知识的考题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7374948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</a:rPr>
              <a:t>六</a:t>
            </a:r>
            <a:r>
              <a:rPr lang="zh-CN" altLang="zh-CN" b="1" dirty="0" smtClean="0">
                <a:solidFill>
                  <a:srgbClr val="FF0000"/>
                </a:solidFill>
              </a:rPr>
              <a:t>、</a:t>
            </a:r>
            <a:r>
              <a:rPr lang="en-US" altLang="zh-CN" b="1" dirty="0">
                <a:solidFill>
                  <a:srgbClr val="FF0000"/>
                </a:solidFill>
              </a:rPr>
              <a:t> </a:t>
            </a:r>
            <a:r>
              <a:rPr lang="zh-CN" altLang="en-US" b="1" dirty="0" smtClean="0">
                <a:solidFill>
                  <a:srgbClr val="FF0000"/>
                </a:solidFill>
              </a:rPr>
              <a:t>文言词语解释题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zh-CN" dirty="0"/>
              <a:t>　　</a:t>
            </a:r>
            <a:r>
              <a:rPr lang="zh-CN" altLang="en-US" dirty="0"/>
              <a:t>词</a:t>
            </a:r>
            <a:r>
              <a:rPr lang="zh-CN" altLang="en-US" dirty="0" smtClean="0"/>
              <a:t>类活用</a:t>
            </a:r>
            <a:endParaRPr lang="en-US" altLang="zh-CN" dirty="0" smtClean="0"/>
          </a:p>
          <a:p>
            <a:r>
              <a:rPr lang="zh-CN" altLang="en-US" dirty="0" smtClean="0"/>
              <a:t>其一犬坐于前。</a:t>
            </a:r>
            <a:endParaRPr lang="en-US" altLang="zh-CN" dirty="0" smtClean="0"/>
          </a:p>
          <a:p>
            <a:r>
              <a:rPr lang="zh-CN" altLang="en-US" dirty="0" smtClean="0"/>
              <a:t>犬：</a:t>
            </a:r>
            <a:r>
              <a:rPr lang="zh-CN" altLang="en-US" dirty="0" smtClean="0">
                <a:solidFill>
                  <a:srgbClr val="FF0000"/>
                </a:solidFill>
              </a:rPr>
              <a:t>名词</a:t>
            </a:r>
            <a:r>
              <a:rPr lang="zh-CN" altLang="en-US" dirty="0" smtClean="0"/>
              <a:t>活用作</a:t>
            </a:r>
            <a:r>
              <a:rPr lang="zh-CN" altLang="en-US" dirty="0" smtClean="0">
                <a:solidFill>
                  <a:srgbClr val="FF0000"/>
                </a:solidFill>
              </a:rPr>
              <a:t>状语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763688" y="0"/>
            <a:ext cx="82809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smtClean="0">
                <a:solidFill>
                  <a:prstClr val="black"/>
                </a:solidFill>
              </a:rPr>
              <a:t>涉及语法知识的考题</a:t>
            </a:r>
            <a:endParaRPr lang="zh-CN" altLang="en-US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9881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</a:rPr>
              <a:t>七</a:t>
            </a:r>
            <a:r>
              <a:rPr lang="zh-CN" altLang="zh-CN" b="1" dirty="0" smtClean="0">
                <a:solidFill>
                  <a:srgbClr val="FF0000"/>
                </a:solidFill>
              </a:rPr>
              <a:t>、</a:t>
            </a:r>
            <a:r>
              <a:rPr lang="en-US" altLang="zh-CN" b="1" dirty="0">
                <a:solidFill>
                  <a:srgbClr val="FF0000"/>
                </a:solidFill>
              </a:rPr>
              <a:t> </a:t>
            </a:r>
            <a:r>
              <a:rPr lang="zh-CN" altLang="en-US" b="1" dirty="0" smtClean="0">
                <a:solidFill>
                  <a:srgbClr val="FF0000"/>
                </a:solidFill>
              </a:rPr>
              <a:t>文言</a:t>
            </a:r>
            <a:r>
              <a:rPr lang="zh-CN" altLang="zh-CN" b="1" dirty="0" smtClean="0">
                <a:solidFill>
                  <a:srgbClr val="FF0000"/>
                </a:solidFill>
              </a:rPr>
              <a:t>翻译</a:t>
            </a:r>
            <a:r>
              <a:rPr lang="zh-CN" altLang="zh-CN" b="1" dirty="0">
                <a:solidFill>
                  <a:srgbClr val="FF0000"/>
                </a:solidFill>
              </a:rPr>
              <a:t>题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zh-CN" dirty="0"/>
              <a:t>　　做文言翻译题，除了掌握一些规定的文言实词和虚词外，还必须具备判断</a:t>
            </a:r>
            <a:r>
              <a:rPr lang="zh-CN" altLang="zh-CN" dirty="0">
                <a:solidFill>
                  <a:srgbClr val="FF0000"/>
                </a:solidFill>
              </a:rPr>
              <a:t>文言句式</a:t>
            </a:r>
            <a:r>
              <a:rPr lang="zh-CN" altLang="zh-CN" dirty="0"/>
              <a:t>的能力</a:t>
            </a:r>
            <a:r>
              <a:rPr lang="zh-CN" altLang="zh-CN" dirty="0" smtClean="0"/>
              <a:t>。</a:t>
            </a:r>
            <a:r>
              <a:rPr lang="en-US" altLang="zh-CN" dirty="0" smtClean="0"/>
              <a:t>       </a:t>
            </a:r>
            <a:r>
              <a:rPr lang="zh-CN" altLang="zh-CN" dirty="0" smtClean="0"/>
              <a:t>在</a:t>
            </a:r>
            <a:r>
              <a:rPr lang="zh-CN" altLang="zh-CN" dirty="0"/>
              <a:t>评分标准中，特殊句式的翻译也是得分点，如果不能准确判断并翻译，这个得分点的分就会丢。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zh-CN" dirty="0"/>
              <a:t>　　一些常考的特殊句式有</a:t>
            </a:r>
            <a:r>
              <a:rPr lang="zh-CN" altLang="zh-CN" dirty="0">
                <a:solidFill>
                  <a:srgbClr val="FF0000"/>
                </a:solidFill>
              </a:rPr>
              <a:t>宾语前置，状语后置，定语后置</a:t>
            </a:r>
            <a:r>
              <a:rPr lang="zh-CN" altLang="zh-CN" dirty="0"/>
              <a:t>等。</a:t>
            </a:r>
            <a:endParaRPr lang="zh-CN" altLang="en-US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763688" y="0"/>
            <a:ext cx="82809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smtClean="0"/>
              <a:t>涉及语法知识的考题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2146431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429697"/>
            <a:ext cx="7886700" cy="4351338"/>
          </a:xfrm>
        </p:spPr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</a:rPr>
              <a:t>八</a:t>
            </a:r>
            <a:r>
              <a:rPr lang="zh-CN" altLang="en-US" b="1" dirty="0" smtClean="0">
                <a:solidFill>
                  <a:srgbClr val="FF0000"/>
                </a:solidFill>
              </a:rPr>
              <a:t>、写作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256105"/>
            <a:ext cx="6264696" cy="4698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429217" y="5949280"/>
            <a:ext cx="80329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/>
              <a:t>词语是由</a:t>
            </a:r>
            <a:r>
              <a:rPr lang="zh-CN" altLang="en-US" sz="3600" b="1" dirty="0">
                <a:solidFill>
                  <a:srgbClr val="FF0000"/>
                </a:solidFill>
              </a:rPr>
              <a:t>语素</a:t>
            </a:r>
            <a:r>
              <a:rPr lang="zh-CN" altLang="en-US" sz="3600" b="1" dirty="0"/>
              <a:t>组成的</a:t>
            </a:r>
            <a:r>
              <a:rPr lang="zh-CN" altLang="en-US" sz="3600" b="1" dirty="0">
                <a:solidFill>
                  <a:srgbClr val="FF0000"/>
                </a:solidFill>
              </a:rPr>
              <a:t>最小</a:t>
            </a:r>
            <a:r>
              <a:rPr lang="zh-CN" altLang="en-US" sz="3600" b="1" dirty="0"/>
              <a:t>的造句单位。</a:t>
            </a:r>
            <a:endParaRPr lang="en-US" altLang="zh-CN" sz="3600" b="1" dirty="0"/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1979712" y="188640"/>
            <a:ext cx="82809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smtClean="0"/>
              <a:t>涉及语法知识的考题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4528570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484784"/>
            <a:ext cx="8496944" cy="518457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zh-CN" altLang="en-US" b="1" dirty="0" smtClean="0">
                <a:solidFill>
                  <a:srgbClr val="FF0000"/>
                </a:solidFill>
              </a:rPr>
              <a:t>一、对联题。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r>
              <a:rPr lang="zh-CN" altLang="en-US" b="1" dirty="0" smtClean="0">
                <a:solidFill>
                  <a:srgbClr val="FF0000"/>
                </a:solidFill>
              </a:rPr>
              <a:t>二、病句</a:t>
            </a:r>
            <a:r>
              <a:rPr lang="zh-CN" altLang="en-US" b="1" dirty="0">
                <a:solidFill>
                  <a:srgbClr val="FF0000"/>
                </a:solidFill>
              </a:rPr>
              <a:t>辨析。</a:t>
            </a:r>
            <a:endParaRPr lang="en-US" altLang="zh-CN" b="1" dirty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三</a:t>
            </a:r>
            <a:r>
              <a:rPr lang="en-US" altLang="zh-CN" b="1" dirty="0" smtClean="0">
                <a:solidFill>
                  <a:srgbClr val="FF0000"/>
                </a:solidFill>
              </a:rPr>
              <a:t>.</a:t>
            </a:r>
            <a:r>
              <a:rPr lang="zh-CN" altLang="zh-CN" b="1" dirty="0">
                <a:solidFill>
                  <a:srgbClr val="FF0000"/>
                </a:solidFill>
              </a:rPr>
              <a:t>识记现代汉语的字形</a:t>
            </a:r>
            <a:r>
              <a:rPr lang="zh-CN" altLang="en-US" b="1" dirty="0" smtClean="0">
                <a:solidFill>
                  <a:srgbClr val="FF0000"/>
                </a:solidFill>
              </a:rPr>
              <a:t>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r>
              <a:rPr lang="zh-CN" altLang="en-US" b="1" dirty="0" smtClean="0">
                <a:solidFill>
                  <a:srgbClr val="FF0000"/>
                </a:solidFill>
              </a:rPr>
              <a:t>四</a:t>
            </a:r>
            <a:r>
              <a:rPr lang="en-US" altLang="zh-CN" b="1" dirty="0" smtClean="0">
                <a:solidFill>
                  <a:srgbClr val="FF0000"/>
                </a:solidFill>
              </a:rPr>
              <a:t>.</a:t>
            </a:r>
            <a:r>
              <a:rPr lang="zh-CN" altLang="en-US" b="1" dirty="0">
                <a:solidFill>
                  <a:srgbClr val="FF0000"/>
                </a:solidFill>
              </a:rPr>
              <a:t>标点题</a:t>
            </a:r>
            <a:r>
              <a:rPr lang="zh-CN" altLang="en-US" b="1" dirty="0" smtClean="0">
                <a:solidFill>
                  <a:srgbClr val="FF0000"/>
                </a:solidFill>
              </a:rPr>
              <a:t>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r>
              <a:rPr lang="zh-CN" altLang="en-US" b="1" dirty="0" smtClean="0">
                <a:solidFill>
                  <a:srgbClr val="FF0000"/>
                </a:solidFill>
              </a:rPr>
              <a:t>五</a:t>
            </a:r>
            <a:r>
              <a:rPr lang="en-US" altLang="zh-CN" b="1" dirty="0" smtClean="0">
                <a:solidFill>
                  <a:srgbClr val="FF0000"/>
                </a:solidFill>
              </a:rPr>
              <a:t>.</a:t>
            </a:r>
            <a:r>
              <a:rPr lang="en-US" altLang="zh-CN" b="1" dirty="0">
                <a:solidFill>
                  <a:srgbClr val="FF0000"/>
                </a:solidFill>
              </a:rPr>
              <a:t> </a:t>
            </a:r>
            <a:r>
              <a:rPr lang="zh-CN" altLang="zh-CN" b="1" dirty="0">
                <a:solidFill>
                  <a:srgbClr val="FF0000"/>
                </a:solidFill>
              </a:rPr>
              <a:t>仿句</a:t>
            </a:r>
            <a:r>
              <a:rPr lang="zh-CN" altLang="zh-CN" b="1" dirty="0" smtClean="0">
                <a:solidFill>
                  <a:srgbClr val="FF0000"/>
                </a:solidFill>
              </a:rPr>
              <a:t>题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六</a:t>
            </a:r>
            <a:r>
              <a:rPr lang="zh-CN" altLang="zh-CN" b="1" dirty="0" smtClean="0">
                <a:solidFill>
                  <a:srgbClr val="FF0000"/>
                </a:solidFill>
              </a:rPr>
              <a:t>、</a:t>
            </a:r>
            <a:r>
              <a:rPr lang="zh-CN" altLang="en-US" b="1" dirty="0" smtClean="0">
                <a:solidFill>
                  <a:srgbClr val="FF0000"/>
                </a:solidFill>
              </a:rPr>
              <a:t>文言</a:t>
            </a:r>
            <a:r>
              <a:rPr lang="zh-CN" altLang="en-US" b="1" dirty="0">
                <a:solidFill>
                  <a:srgbClr val="FF0000"/>
                </a:solidFill>
              </a:rPr>
              <a:t>词语解释</a:t>
            </a:r>
            <a:r>
              <a:rPr lang="zh-CN" altLang="en-US" b="1" dirty="0" smtClean="0">
                <a:solidFill>
                  <a:srgbClr val="FF0000"/>
                </a:solidFill>
              </a:rPr>
              <a:t>题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七</a:t>
            </a:r>
            <a:r>
              <a:rPr lang="zh-CN" altLang="zh-CN" b="1" dirty="0">
                <a:solidFill>
                  <a:srgbClr val="FF0000"/>
                </a:solidFill>
              </a:rPr>
              <a:t>、</a:t>
            </a:r>
            <a:r>
              <a:rPr lang="en-US" altLang="zh-CN" b="1" dirty="0">
                <a:solidFill>
                  <a:srgbClr val="FF0000"/>
                </a:solidFill>
              </a:rPr>
              <a:t> </a:t>
            </a:r>
            <a:r>
              <a:rPr lang="zh-CN" altLang="en-US" b="1" dirty="0">
                <a:solidFill>
                  <a:srgbClr val="FF0000"/>
                </a:solidFill>
              </a:rPr>
              <a:t>文言</a:t>
            </a:r>
            <a:r>
              <a:rPr lang="zh-CN" altLang="zh-CN" b="1" dirty="0">
                <a:solidFill>
                  <a:srgbClr val="FF0000"/>
                </a:solidFill>
              </a:rPr>
              <a:t>翻译</a:t>
            </a:r>
            <a:r>
              <a:rPr lang="zh-CN" altLang="zh-CN" b="1" dirty="0" smtClean="0">
                <a:solidFill>
                  <a:srgbClr val="FF0000"/>
                </a:solidFill>
              </a:rPr>
              <a:t>题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八、写作</a:t>
            </a:r>
          </a:p>
          <a:p>
            <a:pPr>
              <a:lnSpc>
                <a:spcPct val="170000"/>
              </a:lnSpc>
            </a:pPr>
            <a:endParaRPr lang="en-US" altLang="zh-CN" b="1" dirty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endParaRPr lang="en-US" altLang="zh-CN" b="1" dirty="0">
              <a:solidFill>
                <a:srgbClr val="FF0000"/>
              </a:solidFill>
            </a:endParaRPr>
          </a:p>
          <a:p>
            <a:endParaRPr lang="en-US" altLang="zh-CN" b="1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  <p:sp>
        <p:nvSpPr>
          <p:cNvPr id="4" name="标题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/>
              <a:t>涉及语法知识的考题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9482300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1835150" y="692150"/>
            <a:ext cx="5486400" cy="566738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l"/>
            <a:r>
              <a:rPr lang="zh-CN" b="1">
                <a:latin typeface="华文琥珀" pitchFamily="2" charset="-122"/>
                <a:ea typeface="华文琥珀" pitchFamily="2" charset="-122"/>
                <a:sym typeface="华文琥珀" pitchFamily="2" charset="-122"/>
              </a:rPr>
              <a:t>学语法难吗？</a:t>
            </a:r>
            <a:endParaRPr lang="zh-CN"/>
          </a:p>
        </p:txBody>
      </p:sp>
      <p:pic>
        <p:nvPicPr>
          <p:cNvPr id="5123" name="图片占位符 4" descr="u=534236324,1692799969&amp;fm=52&amp;gp=0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18" b="4918"/>
          <a:stretch>
            <a:fillRect/>
          </a:stretch>
        </p:blipFill>
        <p:spPr bwMode="auto">
          <a:xfrm>
            <a:off x="1619250" y="1412875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文本占位符 3"/>
          <p:cNvSpPr>
            <a:spLocks noGrp="1" noChangeArrowheads="1"/>
          </p:cNvSpPr>
          <p:nvPr>
            <p:ph sz="half" idx="4294967295"/>
          </p:nvPr>
        </p:nvSpPr>
        <p:spPr bwMode="auto">
          <a:xfrm>
            <a:off x="1331913" y="5367338"/>
            <a:ext cx="5946775" cy="8048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zh-CN" sz="4800" b="1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只要我们用一点心！</a:t>
            </a:r>
            <a:endParaRPr lang="zh-CN"/>
          </a:p>
        </p:txBody>
      </p:sp>
      <p:sp>
        <p:nvSpPr>
          <p:cNvPr id="5125" name="椭圆 5"/>
          <p:cNvSpPr>
            <a:spLocks noChangeArrowheads="1"/>
          </p:cNvSpPr>
          <p:nvPr/>
        </p:nvSpPr>
        <p:spPr bwMode="auto">
          <a:xfrm rot="20732961">
            <a:off x="1285875" y="2000250"/>
            <a:ext cx="5429250" cy="914400"/>
          </a:xfrm>
          <a:prstGeom prst="ellipse">
            <a:avLst/>
          </a:prstGeom>
          <a:noFill/>
          <a:ln w="2540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>
              <a:solidFill>
                <a:srgbClr val="CCEDC7"/>
              </a:solidFill>
              <a:latin typeface="宋体" pitchFamily="2" charset="-122"/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8934719"/>
      </p:ext>
    </p:extLst>
  </p:cSld>
  <p:clrMapOvr>
    <a:masterClrMapping/>
  </p:clrMapOvr>
  <p:transition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utoUpdateAnimBg="0"/>
      <p:bldP spid="5124" grpId="0" build="allAtOnce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/>
          <p:nvPr/>
        </p:nvSpPr>
        <p:spPr>
          <a:xfrm>
            <a:off x="1485662" y="344488"/>
            <a:ext cx="61722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algn="ctr"/>
            <a:r>
              <a:rPr lang="zh-CN" altLang="en-US" sz="4400" b="1" dirty="0">
                <a:solidFill>
                  <a:schemeClr val="tx2"/>
                </a:solidFill>
                <a:latin typeface="Calibri" panose="020F0502020204030204" charset="0"/>
                <a:ea typeface="宋体" panose="02010600030101010101" pitchFamily="2" charset="-122"/>
              </a:rPr>
              <a:t>语法单位</a:t>
            </a:r>
          </a:p>
        </p:txBody>
      </p:sp>
      <p:sp>
        <p:nvSpPr>
          <p:cNvPr id="31746" name="Rectangle 3"/>
          <p:cNvSpPr/>
          <p:nvPr/>
        </p:nvSpPr>
        <p:spPr>
          <a:xfrm>
            <a:off x="648176" y="1397000"/>
            <a:ext cx="7847648" cy="212598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85000"/>
              <a:buFont typeface="Wingdings 2" panose="05020102010507070707" pitchFamily="2" charset="2"/>
              <a:buChar char="¡"/>
            </a:pPr>
            <a:endParaRPr lang="en-US" altLang="zh-CN" sz="3200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rgbClr val="333399"/>
              </a:buClr>
              <a:buSzPct val="85000"/>
              <a:buFont typeface="Wingdings" panose="05000000000000000000" pitchFamily="2" charset="2"/>
              <a:buChar char="&amp;"/>
            </a:pPr>
            <a:r>
              <a:rPr lang="zh-CN" altLang="en-US" sz="3200" dirty="0">
                <a:latin typeface="Calibri" panose="020F0502020204030204" charset="0"/>
                <a:ea typeface="宋体" panose="02010600030101010101" pitchFamily="2" charset="-122"/>
              </a:rPr>
              <a:t>现代汉语共有五级语法单位：</a:t>
            </a:r>
          </a:p>
          <a:p>
            <a:pPr indent="0">
              <a:spcBef>
                <a:spcPct val="20000"/>
              </a:spcBef>
              <a:buClr>
                <a:srgbClr val="333399"/>
              </a:buClr>
              <a:buSzPct val="85000"/>
              <a:buFont typeface="Wingdings" panose="05000000000000000000" pitchFamily="2" charset="2"/>
              <a:buNone/>
            </a:pPr>
            <a:r>
              <a:rPr lang="zh-CN" altLang="en-US" sz="3200" dirty="0">
                <a:latin typeface="Calibri" panose="020F0502020204030204" charset="0"/>
                <a:ea typeface="宋体" panose="02010600030101010101" pitchFamily="2" charset="-122"/>
              </a:rPr>
              <a:t>    </a:t>
            </a:r>
            <a:r>
              <a:rPr lang="zh-CN" altLang="en-US" sz="3200" dirty="0" smtClean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语素</a:t>
            </a:r>
            <a:endParaRPr lang="en-US" altLang="zh-CN" sz="3200" dirty="0" smtClean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spcBef>
                <a:spcPct val="20000"/>
              </a:spcBef>
              <a:buClr>
                <a:srgbClr val="333399"/>
              </a:buClr>
              <a:buSzPct val="85000"/>
              <a:buFont typeface="Wingdings" panose="05000000000000000000" pitchFamily="2" charset="2"/>
              <a:buNone/>
            </a:pPr>
            <a:r>
              <a:rPr lang="zh-CN" altLang="en-US" sz="3200" dirty="0" smtClean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    词语</a:t>
            </a:r>
            <a:endParaRPr lang="en-US" altLang="zh-CN" sz="3200" dirty="0" smtClean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spcBef>
                <a:spcPct val="20000"/>
              </a:spcBef>
              <a:buClr>
                <a:srgbClr val="333399"/>
              </a:buClr>
              <a:buSzPct val="85000"/>
              <a:buFont typeface="Wingdings" panose="05000000000000000000" pitchFamily="2" charset="2"/>
              <a:buNone/>
            </a:pPr>
            <a:r>
              <a:rPr lang="zh-CN" altLang="en-US" sz="3200" dirty="0" smtClean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    短语</a:t>
            </a:r>
            <a:endParaRPr lang="en-US" altLang="zh-CN" sz="3200" dirty="0" smtClean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spcBef>
                <a:spcPct val="20000"/>
              </a:spcBef>
              <a:buClr>
                <a:srgbClr val="333399"/>
              </a:buClr>
              <a:buSzPct val="85000"/>
              <a:buFont typeface="Wingdings" panose="05000000000000000000" pitchFamily="2" charset="2"/>
              <a:buNone/>
            </a:pPr>
            <a:r>
              <a:rPr lang="zh-CN" altLang="en-US" sz="3200" dirty="0" smtClean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   句子</a:t>
            </a:r>
            <a:r>
              <a:rPr lang="zh-CN" altLang="en-US" sz="3200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（单句、复句</a:t>
            </a:r>
            <a:r>
              <a:rPr lang="zh-CN" altLang="en-US" sz="3200" dirty="0" smtClean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）</a:t>
            </a:r>
            <a:endParaRPr lang="en-US" altLang="zh-CN" sz="3200" dirty="0" smtClean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spcBef>
                <a:spcPct val="20000"/>
              </a:spcBef>
              <a:buClr>
                <a:srgbClr val="333399"/>
              </a:buClr>
              <a:buSzPct val="85000"/>
              <a:buFont typeface="Wingdings" panose="05000000000000000000" pitchFamily="2" charset="2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 </a:t>
            </a:r>
            <a:r>
              <a:rPr lang="en-US" altLang="zh-CN" sz="3200" dirty="0" smtClean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  </a:t>
            </a:r>
            <a:r>
              <a:rPr lang="zh-CN" altLang="en-US" sz="3200" dirty="0" smtClean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句群</a:t>
            </a:r>
            <a:endParaRPr lang="zh-CN" altLang="en-US" sz="32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indent="0">
              <a:spcBef>
                <a:spcPct val="20000"/>
              </a:spcBef>
              <a:buClr>
                <a:srgbClr val="333399"/>
              </a:buClr>
              <a:buSzPct val="85000"/>
              <a:buFont typeface="Wingdings" panose="05000000000000000000" pitchFamily="2" charset="2"/>
              <a:buNone/>
            </a:pPr>
            <a:endParaRPr lang="en-US" altLang="zh-CN" sz="3200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617081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语法</a:t>
            </a:r>
            <a:r>
              <a:rPr lang="zh-CN" altLang="en-US" b="1" dirty="0" smtClean="0"/>
              <a:t>单位</a:t>
            </a:r>
            <a:endParaRPr lang="zh-CN" altLang="en-US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341438"/>
            <a:ext cx="8435975" cy="5400675"/>
          </a:xfrm>
        </p:spPr>
        <p:txBody>
          <a:bodyPr/>
          <a:lstStyle/>
          <a:p>
            <a:r>
              <a:rPr lang="en-US" altLang="zh-CN" sz="2800" b="1" dirty="0" smtClean="0"/>
              <a:t>       1</a:t>
            </a:r>
            <a:r>
              <a:rPr lang="zh-CN" altLang="en-US" sz="2800" b="1" dirty="0"/>
              <a:t>、</a:t>
            </a:r>
            <a:r>
              <a:rPr lang="zh-CN" altLang="en-US" sz="2800" b="1" dirty="0">
                <a:solidFill>
                  <a:srgbClr val="FF0000"/>
                </a:solidFill>
              </a:rPr>
              <a:t>语素</a:t>
            </a:r>
            <a:r>
              <a:rPr lang="en-US" altLang="zh-CN" sz="2800" b="1" dirty="0"/>
              <a:t>——</a:t>
            </a:r>
            <a:r>
              <a:rPr lang="zh-CN" altLang="en-US" sz="2800" b="1" dirty="0"/>
              <a:t>语言中最小的音义结合体。</a:t>
            </a:r>
          </a:p>
          <a:p>
            <a:r>
              <a:rPr lang="zh-CN" altLang="en-US" sz="2800" b="1" dirty="0"/>
              <a:t>       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、</a:t>
            </a:r>
            <a:r>
              <a:rPr lang="zh-CN" altLang="en-US" sz="2800" b="1" dirty="0">
                <a:solidFill>
                  <a:srgbClr val="FF0000"/>
                </a:solidFill>
              </a:rPr>
              <a:t>词</a:t>
            </a:r>
            <a:r>
              <a:rPr lang="en-US" altLang="zh-CN" sz="2800" b="1" dirty="0"/>
              <a:t>——</a:t>
            </a:r>
            <a:r>
              <a:rPr lang="zh-CN" altLang="en-US" sz="2800" b="1" dirty="0"/>
              <a:t>最小的能够自由运用的语言单位。</a:t>
            </a:r>
          </a:p>
          <a:p>
            <a:r>
              <a:rPr lang="zh-CN" altLang="en-US" sz="2800" b="1" dirty="0"/>
              <a:t>       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、</a:t>
            </a:r>
            <a:r>
              <a:rPr lang="zh-CN" altLang="en-US" sz="2800" b="1" dirty="0">
                <a:solidFill>
                  <a:srgbClr val="FF0000"/>
                </a:solidFill>
              </a:rPr>
              <a:t>短语</a:t>
            </a:r>
            <a:r>
              <a:rPr lang="en-US" altLang="zh-CN" sz="2800" b="1" dirty="0"/>
              <a:t>——</a:t>
            </a:r>
            <a:r>
              <a:rPr lang="zh-CN" altLang="en-US" sz="2800" b="1" dirty="0"/>
              <a:t>语义上和语法上都能搭配而没有句调的一组词。</a:t>
            </a:r>
          </a:p>
          <a:p>
            <a:r>
              <a:rPr lang="zh-CN" altLang="en-US" sz="2800" b="1" dirty="0"/>
              <a:t>       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、</a:t>
            </a:r>
            <a:r>
              <a:rPr lang="zh-CN" altLang="en-US" sz="2800" b="1" dirty="0">
                <a:solidFill>
                  <a:srgbClr val="FF0000"/>
                </a:solidFill>
              </a:rPr>
              <a:t>句子</a:t>
            </a:r>
            <a:r>
              <a:rPr lang="en-US" altLang="zh-CN" sz="2800" b="1" dirty="0"/>
              <a:t>——</a:t>
            </a:r>
            <a:r>
              <a:rPr lang="zh-CN" altLang="en-US" sz="2800" b="1" dirty="0"/>
              <a:t>具有一个句调、能够表达一个相对完整的意思的语言单位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r>
              <a:rPr lang="en-US" altLang="zh-CN" sz="2800" b="1" dirty="0"/>
              <a:t> </a:t>
            </a:r>
            <a:r>
              <a:rPr lang="en-US" altLang="zh-CN" sz="2800" b="1" dirty="0" smtClean="0"/>
              <a:t>      5</a:t>
            </a:r>
            <a:r>
              <a:rPr lang="zh-CN" altLang="en-US" sz="2800" b="1" dirty="0"/>
              <a:t>、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句群</a:t>
            </a:r>
            <a:r>
              <a:rPr lang="en-US" altLang="zh-CN" sz="2800" b="1" dirty="0" smtClean="0"/>
              <a:t>——</a:t>
            </a:r>
            <a:r>
              <a:rPr lang="zh-CN" altLang="en-US" sz="2800" b="1" dirty="0" smtClean="0"/>
              <a:t>由前后连贯共同表示一个中心意思的几个句子组成。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453708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792162"/>
          </a:xfrm>
        </p:spPr>
        <p:txBody>
          <a:bodyPr/>
          <a:lstStyle/>
          <a:p>
            <a:r>
              <a:rPr lang="zh-CN" altLang="en-US" b="1"/>
              <a:t>语素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8964613" cy="5732462"/>
          </a:xfrm>
        </p:spPr>
        <p:txBody>
          <a:bodyPr/>
          <a:lstStyle/>
          <a:p>
            <a:r>
              <a:rPr lang="zh-CN" altLang="en-US" b="1" dirty="0"/>
              <a:t>最小的音义结合体，是最小的语言单位。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单音节语素：</a:t>
            </a:r>
          </a:p>
          <a:p>
            <a:r>
              <a:rPr lang="zh-CN" altLang="en-US" b="1" dirty="0"/>
              <a:t>       山、水、虫、鱼</a:t>
            </a:r>
            <a:r>
              <a:rPr lang="en-US" altLang="zh-CN" b="1" dirty="0"/>
              <a:t>……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双音节语素：</a:t>
            </a:r>
          </a:p>
          <a:p>
            <a:r>
              <a:rPr lang="zh-CN" altLang="en-US" b="1" dirty="0"/>
              <a:t>       徘徊、朦胧、芙蓉、蝙蝠</a:t>
            </a:r>
            <a:r>
              <a:rPr lang="en-US" altLang="zh-CN" b="1" dirty="0"/>
              <a:t>……</a:t>
            </a:r>
          </a:p>
          <a:p>
            <a:r>
              <a:rPr lang="en-US" altLang="zh-CN" b="1" dirty="0"/>
              <a:t>       </a:t>
            </a:r>
            <a:r>
              <a:rPr lang="zh-CN" altLang="en-US" b="1" dirty="0"/>
              <a:t>沙发、坦克、芭蕾</a:t>
            </a:r>
            <a:r>
              <a:rPr lang="en-US" altLang="zh-CN" b="1" dirty="0"/>
              <a:t>……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多音节语素：</a:t>
            </a:r>
          </a:p>
          <a:p>
            <a:r>
              <a:rPr lang="zh-CN" altLang="en-US" b="1" dirty="0"/>
              <a:t>       巧克力、高尔夫、阿司匹林、托尔斯泰（人名）、奥斯特洛夫斯基（人名）</a:t>
            </a:r>
            <a:r>
              <a:rPr lang="en-US" altLang="zh-CN" b="1" dirty="0"/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1036993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61947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121786" y="1916832"/>
            <a:ext cx="3371850" cy="573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宋体"/>
                <a:cs typeface="+mn-cs"/>
              </a:rPr>
              <a:t>请分别列举一个单音节语素、双音节语素和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宋体"/>
                <a:cs typeface="+mn-cs"/>
              </a:rPr>
              <a:t>多音节语素。</a:t>
            </a:r>
            <a:endParaRPr kumimoji="0" lang="en-US" altLang="zh-CN" sz="32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lang="en-US" altLang="zh-CN" b="1" kern="0" dirty="0">
              <a:latin typeface="Arial"/>
              <a:ea typeface="宋体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宋体"/>
                <a:cs typeface="+mn-cs"/>
              </a:rPr>
              <a:t>注意：不能和例句中的重复。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宋体"/>
                <a:cs typeface="+mn-cs"/>
              </a:rPr>
              <a:t>       </a:t>
            </a:r>
            <a:endParaRPr kumimoji="0" lang="en-US" altLang="zh-CN" sz="32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431" y="1813661"/>
            <a:ext cx="5188107" cy="3891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84612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solidFill>
                  <a:srgbClr val="0000FF"/>
                </a:solidFill>
              </a:rPr>
              <a:t>词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pPr>
              <a:lnSpc>
                <a:spcPct val="120000"/>
              </a:lnSpc>
              <a:buFontTx/>
              <a:buNone/>
            </a:pPr>
            <a:r>
              <a:rPr lang="zh-CN" altLang="en-US" sz="3600" b="1">
                <a:ea typeface="黑体" pitchFamily="49" charset="-122"/>
              </a:rPr>
              <a:t>词</a:t>
            </a:r>
            <a:r>
              <a:rPr lang="zh-CN" altLang="en-US" sz="2400">
                <a:ea typeface="黑体" pitchFamily="49" charset="-122"/>
              </a:rPr>
              <a:t>是最小的能独立运用的语言单位。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zh-CN" altLang="en-US" sz="1600"/>
              <a:t>          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zh-CN" altLang="en-US" sz="2000">
                <a:latin typeface="黑体" pitchFamily="49" charset="-122"/>
                <a:ea typeface="黑体" pitchFamily="49" charset="-122"/>
              </a:rPr>
              <a:t> 词之成为词必须具备两个条件：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zh-CN" altLang="en-US" sz="1800">
                <a:latin typeface="黑体" pitchFamily="49" charset="-122"/>
                <a:ea typeface="黑体" pitchFamily="49" charset="-122"/>
              </a:rPr>
              <a:t>         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一是“</a:t>
            </a:r>
            <a:r>
              <a:rPr lang="zh-CN" altLang="en-US" sz="280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最小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”。所谓最小是指这个单位不能再分解。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zh-CN" altLang="en-US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600">
                <a:latin typeface="黑体" pitchFamily="49" charset="-122"/>
                <a:ea typeface="黑体" pitchFamily="49" charset="-122"/>
              </a:rPr>
              <a:t>二是“</a:t>
            </a:r>
            <a:r>
              <a:rPr lang="zh-CN" altLang="en-US" sz="360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独立运用</a:t>
            </a:r>
            <a:r>
              <a:rPr lang="zh-CN" altLang="en-US" sz="3600">
                <a:latin typeface="黑体" pitchFamily="49" charset="-122"/>
                <a:ea typeface="黑体" pitchFamily="49" charset="-122"/>
              </a:rPr>
              <a:t>”。</a:t>
            </a:r>
            <a:r>
              <a:rPr lang="en-US" sz="1800"/>
              <a:t>  </a:t>
            </a:r>
            <a:endParaRPr lang="zh-CN" altLang="en-US" sz="2400" b="1" u="sng"/>
          </a:p>
        </p:txBody>
      </p:sp>
      <p:sp>
        <p:nvSpPr>
          <p:cNvPr id="5124" name="Rectangle 4"/>
          <p:cNvSpPr>
            <a:spLocks noGrp="1" noChangeArrowheads="1"/>
          </p:cNvSpPr>
          <p:nvPr/>
        </p:nvSpPr>
        <p:spPr bwMode="auto">
          <a:xfrm>
            <a:off x="457200" y="765175"/>
            <a:ext cx="8229600" cy="536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1168400" lvl="1" indent="-71120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</a:endParaRPr>
          </a:p>
          <a:p>
            <a:pPr marL="1168400" lvl="1" indent="-71120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</a:pPr>
            <a:endParaRPr lang="zh-CN" altLang="en-US">
              <a:solidFill>
                <a:srgbClr val="0000FF"/>
              </a:solidFill>
            </a:endParaRPr>
          </a:p>
          <a:p>
            <a:pPr marL="812800" indent="-81280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</a:rPr>
              <a:t>           </a:t>
            </a:r>
          </a:p>
        </p:txBody>
      </p:sp>
    </p:spTree>
    <p:extLst>
      <p:ext uri="{BB962C8B-B14F-4D97-AF65-F5344CB8AC3E}">
        <p14:creationId xmlns:p14="http://schemas.microsoft.com/office/powerpoint/2010/main" val="3459287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/>
          </p:cNvSpPr>
          <p:nvPr/>
        </p:nvSpPr>
        <p:spPr bwMode="auto">
          <a:xfrm>
            <a:off x="2484438" y="188913"/>
            <a:ext cx="41719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5400" b="1" kern="10">
                <a:ln w="19050">
                  <a:solidFill>
                    <a:srgbClr val="99CCFF"/>
                  </a:solidFill>
                  <a:bevel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词类（词性）</a:t>
            </a:r>
          </a:p>
        </p:txBody>
      </p:sp>
      <p:pic>
        <p:nvPicPr>
          <p:cNvPr id="7171" name="Picture 3" descr="1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349500"/>
            <a:ext cx="3313112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349500"/>
            <a:ext cx="3240088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476375" y="5661025"/>
            <a:ext cx="1255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000000"/>
                </a:solidFill>
                <a:ea typeface="黑体" pitchFamily="49" charset="-122"/>
              </a:rPr>
              <a:t>实词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372225" y="5661025"/>
            <a:ext cx="1257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000000"/>
                </a:solidFill>
                <a:ea typeface="黑体" pitchFamily="49" charset="-122"/>
              </a:rPr>
              <a:t>虚词</a:t>
            </a:r>
          </a:p>
        </p:txBody>
      </p:sp>
    </p:spTree>
    <p:extLst>
      <p:ext uri="{BB962C8B-B14F-4D97-AF65-F5344CB8AC3E}">
        <p14:creationId xmlns:p14="http://schemas.microsoft.com/office/powerpoint/2010/main" val="218845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214688" y="214313"/>
            <a:ext cx="3606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词从词性的角度分</a:t>
            </a:r>
            <a:endParaRPr lang="en-US" altLang="zh-CN" sz="2800" b="1" smtClean="0">
              <a:solidFill>
                <a:prstClr val="black"/>
              </a:solidFill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14313" y="1928813"/>
            <a:ext cx="6429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词</a:t>
            </a:r>
          </a:p>
        </p:txBody>
      </p:sp>
      <p:sp>
        <p:nvSpPr>
          <p:cNvPr id="6151" name="AutoShape 7"/>
          <p:cNvSpPr>
            <a:spLocks/>
          </p:cNvSpPr>
          <p:nvPr/>
        </p:nvSpPr>
        <p:spPr bwMode="auto">
          <a:xfrm>
            <a:off x="1071563" y="1500188"/>
            <a:ext cx="142875" cy="1643062"/>
          </a:xfrm>
          <a:prstGeom prst="leftBrace">
            <a:avLst>
              <a:gd name="adj1" fmla="val 149447"/>
              <a:gd name="adj2" fmla="val 50000"/>
            </a:avLst>
          </a:prstGeom>
          <a:noFill/>
          <a:ln w="444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285875" y="1285875"/>
            <a:ext cx="1000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实词</a:t>
            </a:r>
          </a:p>
        </p:txBody>
      </p:sp>
      <p:sp>
        <p:nvSpPr>
          <p:cNvPr id="6153" name="AutoShape 9"/>
          <p:cNvSpPr>
            <a:spLocks/>
          </p:cNvSpPr>
          <p:nvPr/>
        </p:nvSpPr>
        <p:spPr bwMode="auto">
          <a:xfrm>
            <a:off x="2500313" y="1143000"/>
            <a:ext cx="142875" cy="857250"/>
          </a:xfrm>
          <a:prstGeom prst="leftBrace">
            <a:avLst>
              <a:gd name="adj1" fmla="val 95500"/>
              <a:gd name="adj2" fmla="val 50000"/>
            </a:avLst>
          </a:prstGeom>
          <a:noFill/>
          <a:ln w="444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2700338" y="981075"/>
            <a:ext cx="3594100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名词   动词  形容词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数词   量词   代词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1357313" y="2786063"/>
            <a:ext cx="1143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虚词</a:t>
            </a:r>
          </a:p>
        </p:txBody>
      </p:sp>
      <p:sp>
        <p:nvSpPr>
          <p:cNvPr id="6157" name="AutoShape 13"/>
          <p:cNvSpPr>
            <a:spLocks/>
          </p:cNvSpPr>
          <p:nvPr/>
        </p:nvSpPr>
        <p:spPr bwMode="auto">
          <a:xfrm>
            <a:off x="2500313" y="2428875"/>
            <a:ext cx="142875" cy="785813"/>
          </a:xfrm>
          <a:prstGeom prst="leftBrace">
            <a:avLst>
              <a:gd name="adj1" fmla="val 95512"/>
              <a:gd name="adj2" fmla="val 50000"/>
            </a:avLst>
          </a:prstGeom>
          <a:noFill/>
          <a:ln w="444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2643188" y="2286000"/>
            <a:ext cx="3357562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副词  介词   连词</a:t>
            </a:r>
            <a:endParaRPr lang="en-US" altLang="zh-CN" sz="2800" b="1" smtClean="0">
              <a:solidFill>
                <a:prstClr val="black"/>
              </a:solidFill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叹词  助词   拟声词</a:t>
            </a:r>
            <a:endParaRPr lang="en-US" altLang="zh-CN" sz="2800" b="1" smtClean="0">
              <a:solidFill>
                <a:srgbClr val="FFFF66"/>
              </a:solidFill>
            </a:endParaRPr>
          </a:p>
        </p:txBody>
      </p:sp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2928938" cy="8572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1213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solidFill>
                  <a:srgbClr val="FF0000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宋体"/>
              </a:rPr>
              <a:t>分类</a:t>
            </a:r>
          </a:p>
        </p:txBody>
      </p:sp>
      <p:sp>
        <p:nvSpPr>
          <p:cNvPr id="6156" name="矩形 11"/>
          <p:cNvSpPr>
            <a:spLocks noChangeArrowheads="1"/>
          </p:cNvSpPr>
          <p:nvPr/>
        </p:nvSpPr>
        <p:spPr bwMode="auto">
          <a:xfrm>
            <a:off x="0" y="3571875"/>
            <a:ext cx="91440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0000FF"/>
                </a:solidFill>
                <a:latin typeface="Times New Roman" pitchFamily="18" charset="0"/>
              </a:rPr>
              <a:t>实词</a:t>
            </a:r>
            <a:r>
              <a:rPr kumimoji="1" lang="zh-CN" altLang="en-US" sz="3600" b="1" smtClean="0">
                <a:solidFill>
                  <a:prstClr val="black"/>
                </a:solidFill>
                <a:latin typeface="Times New Roman" pitchFamily="18" charset="0"/>
              </a:rPr>
              <a:t> ——</a:t>
            </a:r>
            <a:r>
              <a:rPr kumimoji="1" lang="zh-CN" altLang="en-US" sz="3600" b="1" smtClean="0">
                <a:solidFill>
                  <a:prstClr val="black"/>
                </a:solidFill>
                <a:latin typeface="宋体" charset="-122"/>
              </a:rPr>
              <a:t>表示实在意义的词，有名词、动词、形容词、数词、量词、代词。</a:t>
            </a:r>
            <a:r>
              <a:rPr kumimoji="1" lang="zh-CN" altLang="en-US" sz="3600" b="1" smtClean="0">
                <a:solidFill>
                  <a:prstClr val="black"/>
                </a:solidFill>
                <a:latin typeface="Times New Roman" pitchFamily="18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srgbClr val="0000FF"/>
                </a:solidFill>
                <a:latin typeface="宋体" charset="-122"/>
              </a:rPr>
              <a:t>虚词</a:t>
            </a:r>
            <a:r>
              <a:rPr kumimoji="1" lang="zh-CN" altLang="en-US" sz="3600" b="1" smtClean="0">
                <a:solidFill>
                  <a:prstClr val="black"/>
                </a:solidFill>
                <a:latin typeface="Times New Roman" pitchFamily="18" charset="0"/>
              </a:rPr>
              <a:t>——</a:t>
            </a:r>
            <a:r>
              <a:rPr kumimoji="1" lang="zh-CN" altLang="en-US" sz="3600" b="1" smtClean="0">
                <a:solidFill>
                  <a:prstClr val="black"/>
                </a:solidFill>
                <a:latin typeface="宋体" charset="-122"/>
              </a:rPr>
              <a:t>不表示实在意义而表示语法意义的词，有：副词、介词、连词、助词、叹词、拟声词。</a:t>
            </a:r>
            <a:endParaRPr kumimoji="1" lang="zh-CN" altLang="en-US" sz="36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350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0" grpId="0"/>
      <p:bldP spid="6151" grpId="0" animBg="1"/>
      <p:bldP spid="6152" grpId="0"/>
      <p:bldP spid="6153" grpId="0" animBg="1"/>
      <p:bldP spid="6154" grpId="0"/>
      <p:bldP spid="6155" grpId="0"/>
      <p:bldP spid="6157" grpId="0" animBg="1"/>
      <p:bldP spid="6159" grpId="0"/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/>
          </p:cNvSpPr>
          <p:nvPr/>
        </p:nvSpPr>
        <p:spPr bwMode="auto">
          <a:xfrm>
            <a:off x="2484438" y="188913"/>
            <a:ext cx="41719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5400" b="1" kern="10">
                <a:ln w="19050">
                  <a:solidFill>
                    <a:srgbClr val="99CCFF"/>
                  </a:solidFill>
                  <a:bevel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词类（词性）</a:t>
            </a:r>
          </a:p>
        </p:txBody>
      </p:sp>
      <p:pic>
        <p:nvPicPr>
          <p:cNvPr id="7171" name="Picture 3" descr="1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349500"/>
            <a:ext cx="3313112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476375" y="5661025"/>
            <a:ext cx="1255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000000"/>
                </a:solidFill>
                <a:ea typeface="黑体" pitchFamily="49" charset="-122"/>
              </a:rPr>
              <a:t>实词</a:t>
            </a:r>
          </a:p>
        </p:txBody>
      </p:sp>
    </p:spTree>
    <p:extLst>
      <p:ext uri="{BB962C8B-B14F-4D97-AF65-F5344CB8AC3E}">
        <p14:creationId xmlns:p14="http://schemas.microsoft.com/office/powerpoint/2010/main" val="146961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2857500" y="0"/>
            <a:ext cx="62865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FF0000"/>
                </a:solidFill>
                <a:ea typeface="黑体" pitchFamily="49" charset="-122"/>
              </a:rPr>
              <a:t>表示人或事物名称的词</a:t>
            </a:r>
            <a:r>
              <a:rPr lang="zh-CN" altLang="en-US" sz="4000" smtClean="0">
                <a:solidFill>
                  <a:srgbClr val="FF0000"/>
                </a:solidFill>
              </a:rPr>
              <a:t>。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0" y="857250"/>
            <a:ext cx="9144000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prstClr val="black"/>
                </a:solidFill>
              </a:rPr>
              <a:t>1、</a:t>
            </a:r>
            <a:r>
              <a:rPr lang="zh-CN" altLang="en-US" sz="2800" b="1" smtClean="0">
                <a:solidFill>
                  <a:prstClr val="black"/>
                </a:solidFill>
              </a:rPr>
              <a:t>人事名词</a:t>
            </a:r>
            <a:r>
              <a:rPr lang="zh-CN" altLang="en-US" sz="2800" smtClean="0">
                <a:solidFill>
                  <a:prstClr val="black"/>
                </a:solidFill>
              </a:rPr>
              <a:t>：如，</a:t>
            </a:r>
            <a:r>
              <a:rPr lang="zh-CN" altLang="en-US" sz="280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人 学生 鲁迅 《离骚》 政治  文化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2、</a:t>
            </a:r>
            <a:r>
              <a:rPr lang="zh-CN" altLang="en-US" sz="2800" b="1" smtClean="0">
                <a:solidFill>
                  <a:prstClr val="black"/>
                </a:solidFill>
              </a:rPr>
              <a:t>时间名词</a:t>
            </a:r>
            <a:r>
              <a:rPr lang="zh-CN" altLang="en-US" sz="280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：如，春天  上午 星期天  母亲节 刚才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b="1" smtClean="0">
                <a:solidFill>
                  <a:prstClr val="black"/>
                </a:solidFill>
              </a:rPr>
              <a:t>、处所名词</a:t>
            </a:r>
            <a:r>
              <a:rPr lang="zh-CN" altLang="en-US" sz="280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：如，上海 中国 远处 周围 里屋 郊区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4、方位名词：</a:t>
            </a:r>
            <a:r>
              <a:rPr lang="zh-CN" altLang="en-US" sz="280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如，上 下 左  右 前 里 外 旁 内 东 西</a:t>
            </a: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0" y="3357563"/>
            <a:ext cx="91440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FF00FF"/>
                </a:solidFill>
              </a:rPr>
              <a:t>判断方法：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</a:rPr>
              <a:t>1、能受数量词修饰。如：两个城市       一些学生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</a:rPr>
              <a:t>2、不受副词“不”修饰。</a:t>
            </a: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0" y="5214938"/>
            <a:ext cx="8286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3300"/>
                </a:solidFill>
                <a:ea typeface="黑体" pitchFamily="49" charset="-122"/>
              </a:rPr>
              <a:t>名词的语法功能：</a:t>
            </a:r>
            <a:r>
              <a:rPr lang="zh-CN" altLang="en-US" sz="3200" b="1" smtClean="0">
                <a:solidFill>
                  <a:prstClr val="black"/>
                </a:solidFill>
                <a:ea typeface="黑体" pitchFamily="49" charset="-122"/>
              </a:rPr>
              <a:t>经常作</a:t>
            </a:r>
            <a:r>
              <a:rPr lang="zh-CN" altLang="en-US" sz="3200" b="1" smtClean="0">
                <a:solidFill>
                  <a:srgbClr val="0000FF"/>
                </a:solidFill>
                <a:ea typeface="黑体" pitchFamily="49" charset="-122"/>
              </a:rPr>
              <a:t>主语、宾语。</a:t>
            </a:r>
          </a:p>
        </p:txBody>
      </p:sp>
      <p:sp>
        <p:nvSpPr>
          <p:cNvPr id="7174" name="TextBox 6"/>
          <p:cNvSpPr txBox="1">
            <a:spLocks noChangeArrowheads="1"/>
          </p:cNvSpPr>
          <p:nvPr/>
        </p:nvSpPr>
        <p:spPr bwMode="auto">
          <a:xfrm>
            <a:off x="0" y="0"/>
            <a:ext cx="30718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（一）名词</a:t>
            </a:r>
          </a:p>
        </p:txBody>
      </p:sp>
      <p:sp>
        <p:nvSpPr>
          <p:cNvPr id="7175" name="矩形 6"/>
          <p:cNvSpPr>
            <a:spLocks noChangeArrowheads="1"/>
          </p:cNvSpPr>
          <p:nvPr/>
        </p:nvSpPr>
        <p:spPr bwMode="auto">
          <a:xfrm>
            <a:off x="0" y="5842000"/>
            <a:ext cx="850106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例如：</a:t>
            </a:r>
            <a:r>
              <a:rPr kumimoji="1" lang="zh-CN" altLang="en-US" sz="3200" b="1" smtClean="0">
                <a:solidFill>
                  <a:srgbClr val="FF0000"/>
                </a:solidFill>
                <a:latin typeface="Times New Roman" pitchFamily="18" charset="0"/>
              </a:rPr>
              <a:t>雷锋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是我们学习的</a:t>
            </a:r>
            <a:r>
              <a:rPr kumimoji="1" lang="zh-CN" altLang="en-US" sz="3200" b="1" smtClean="0">
                <a:solidFill>
                  <a:srgbClr val="FF0000"/>
                </a:solidFill>
                <a:latin typeface="Times New Roman" pitchFamily="18" charset="0"/>
              </a:rPr>
              <a:t>榜样。 </a:t>
            </a:r>
            <a:endParaRPr kumimoji="1" lang="en-US" altLang="zh-CN" sz="3200" b="1" smtClean="0">
              <a:solidFill>
                <a:srgbClr val="FF0000"/>
              </a:solidFill>
              <a:latin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srgbClr val="FF0000"/>
                </a:solidFill>
                <a:latin typeface="Times New Roman" pitchFamily="18" charset="0"/>
              </a:rPr>
              <a:t>             小鸟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飞上了高高的</a:t>
            </a:r>
            <a:r>
              <a:rPr kumimoji="1" lang="zh-CN" altLang="en-US" sz="3200" b="1" smtClean="0">
                <a:solidFill>
                  <a:srgbClr val="FF0000"/>
                </a:solidFill>
                <a:latin typeface="Times New Roman" pitchFamily="18" charset="0"/>
              </a:rPr>
              <a:t>柳树。</a:t>
            </a:r>
          </a:p>
        </p:txBody>
      </p:sp>
    </p:spTree>
    <p:extLst>
      <p:ext uri="{BB962C8B-B14F-4D97-AF65-F5344CB8AC3E}">
        <p14:creationId xmlns:p14="http://schemas.microsoft.com/office/powerpoint/2010/main" val="124582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autoUpdateAnimBg="0"/>
      <p:bldP spid="1028" grpId="0" autoUpdateAnimBg="0"/>
      <p:bldP spid="1029" grpId="0" autoUpdateAnimBg="0"/>
      <p:bldP spid="1031" grpId="0" autoUpdateAnimBg="0"/>
      <p:bldP spid="7174" grpId="0"/>
      <p:bldP spid="717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50876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3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2357438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宋体"/>
              </a:rPr>
              <a:t>练习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0" y="1357313"/>
            <a:ext cx="9144000" cy="36925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36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请把这段文字中的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名词</a:t>
            </a:r>
            <a:r>
              <a:rPr lang="zh-CN" altLang="en-US" sz="36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当国歌 国旗一起升起来的时候，我从一个山村 孩子纯朴的敬礼 里，我从一个老华侨湿润的凝视 里，看到，看到中国深远处的伟力和韧性。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89549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3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2357438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i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宋体"/>
              </a:rPr>
              <a:t>练习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0" y="1357313"/>
            <a:ext cx="9144000" cy="36925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36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请把这段文字中的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名词</a:t>
            </a:r>
            <a:r>
              <a:rPr lang="zh-CN" altLang="en-US" sz="36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当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国歌</a:t>
            </a:r>
            <a:r>
              <a:rPr lang="zh-CN" altLang="en-US" sz="44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国旗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一起升起来的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时候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，我从一个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山村</a:t>
            </a:r>
            <a:r>
              <a:rPr lang="zh-CN" altLang="en-US" sz="44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孩子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纯朴的</a:t>
            </a:r>
            <a:r>
              <a:rPr lang="zh-CN" altLang="en-US" sz="4400" b="1" dirty="0" smtClean="0">
                <a:latin typeface="华文新魏" pitchFamily="2" charset="-122"/>
                <a:ea typeface="华文新魏" pitchFamily="2" charset="-122"/>
              </a:rPr>
              <a:t>敬礼</a:t>
            </a:r>
            <a:r>
              <a:rPr lang="zh-CN" altLang="en-US" sz="44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里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，我从一个老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华侨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湿润的</a:t>
            </a:r>
            <a:r>
              <a:rPr lang="zh-CN" altLang="en-US" sz="4400" b="1" dirty="0" smtClean="0">
                <a:latin typeface="华文新魏" pitchFamily="2" charset="-122"/>
                <a:ea typeface="华文新魏" pitchFamily="2" charset="-122"/>
              </a:rPr>
              <a:t>凝视</a:t>
            </a:r>
            <a:r>
              <a:rPr lang="zh-CN" altLang="en-US" sz="44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里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，看到，看到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中国深远</a:t>
            </a:r>
            <a:r>
              <a:rPr lang="zh-CN" altLang="en-US" sz="4400" b="1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处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的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伟力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和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韧性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600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714625" y="0"/>
            <a:ext cx="6429375" cy="1285875"/>
          </a:xfrm>
        </p:spPr>
        <p:txBody>
          <a:bodyPr/>
          <a:lstStyle/>
          <a:p>
            <a:pPr algn="l" eaLnBrk="1" hangingPunct="1"/>
            <a:r>
              <a:rPr lang="zh-CN" altLang="en-US" sz="3600" b="1" smtClean="0">
                <a:solidFill>
                  <a:srgbClr val="FF0000"/>
                </a:solidFill>
                <a:ea typeface="黑体" pitchFamily="49" charset="-122"/>
              </a:rPr>
              <a:t>表示动作、行为、存现、变化、消失、判断、心理活动等的词。</a:t>
            </a:r>
          </a:p>
        </p:txBody>
      </p: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0" y="17526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</a:endParaRPr>
          </a:p>
        </p:txBody>
      </p:sp>
      <p:sp>
        <p:nvSpPr>
          <p:cNvPr id="9220" name="TextBox 5"/>
          <p:cNvSpPr txBox="1">
            <a:spLocks noChangeArrowheads="1"/>
          </p:cNvSpPr>
          <p:nvPr/>
        </p:nvSpPr>
        <p:spPr bwMode="auto">
          <a:xfrm>
            <a:off x="0" y="0"/>
            <a:ext cx="2928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（二）动词</a:t>
            </a:r>
          </a:p>
        </p:txBody>
      </p:sp>
      <p:sp>
        <p:nvSpPr>
          <p:cNvPr id="9221" name="矩形 6"/>
          <p:cNvSpPr>
            <a:spLocks noChangeArrowheads="1"/>
          </p:cNvSpPr>
          <p:nvPr/>
        </p:nvSpPr>
        <p:spPr bwMode="auto">
          <a:xfrm>
            <a:off x="0" y="1214438"/>
            <a:ext cx="9144000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1、动作动词</a:t>
            </a:r>
            <a:r>
              <a:rPr kumimoji="1" lang="zh-CN" altLang="en-US" sz="2400" b="1" smtClean="0">
                <a:solidFill>
                  <a:srgbClr val="0000FF"/>
                </a:solidFill>
                <a:latin typeface="Times New Roman" pitchFamily="18" charset="0"/>
              </a:rPr>
              <a:t>：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表动作、行为。</a:t>
            </a:r>
            <a:r>
              <a:rPr kumimoji="1" lang="zh-CN" altLang="en-US" sz="24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如，走 看 说 进行 开始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2、心理活动动词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  </a:t>
            </a:r>
            <a:r>
              <a:rPr kumimoji="1" lang="zh-CN" altLang="en-US" sz="24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如，想 爱 恨 怕 希望 喜欢 担心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3、使令动词</a:t>
            </a:r>
            <a:r>
              <a:rPr kumimoji="1" lang="zh-CN" altLang="en-US" sz="2400" b="1" smtClean="0">
                <a:solidFill>
                  <a:srgbClr val="0000FF"/>
                </a:solidFill>
                <a:latin typeface="Times New Roman" pitchFamily="18" charset="0"/>
              </a:rPr>
              <a:t>：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表指使、命令或请求。</a:t>
            </a:r>
            <a:r>
              <a:rPr kumimoji="1" lang="zh-CN" altLang="en-US" sz="24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如，使 叫 让 派  请求 禁止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4、能愿动词</a:t>
            </a:r>
            <a:r>
              <a:rPr kumimoji="1" lang="zh-CN" altLang="en-US" sz="2400" b="1" smtClean="0">
                <a:solidFill>
                  <a:srgbClr val="0000FF"/>
                </a:solidFill>
                <a:latin typeface="Times New Roman" pitchFamily="18" charset="0"/>
              </a:rPr>
              <a:t>（助动词）</a:t>
            </a:r>
            <a:r>
              <a:rPr kumimoji="1" lang="zh-CN" altLang="en-US" sz="24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如，能 会 可以 愿 肯 敢 要 应 应该（跟动词、形容词等组成能愿短语。如，能够解决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   ）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5、趋向动词</a:t>
            </a:r>
            <a:r>
              <a:rPr kumimoji="1" lang="zh-CN" altLang="en-US" sz="2400" b="1" smtClean="0">
                <a:solidFill>
                  <a:srgbClr val="0000FF"/>
                </a:solidFill>
                <a:latin typeface="Times New Roman" pitchFamily="18" charset="0"/>
              </a:rPr>
              <a:t>    </a:t>
            </a:r>
            <a:r>
              <a:rPr kumimoji="1" lang="zh-CN" altLang="en-US" sz="24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如，来 去 上 进 出 回 过 开 上来 起来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6、判断动词</a:t>
            </a:r>
            <a:r>
              <a:rPr kumimoji="1" lang="zh-CN" altLang="en-US" sz="2400" b="1" smtClean="0">
                <a:solidFill>
                  <a:srgbClr val="0000FF"/>
                </a:solidFill>
                <a:latin typeface="Times New Roman" pitchFamily="18" charset="0"/>
              </a:rPr>
              <a:t>：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主要是“是”，以及同“是”相当的 “为”等。</a:t>
            </a:r>
          </a:p>
        </p:txBody>
      </p:sp>
    </p:spTree>
    <p:extLst>
      <p:ext uri="{BB962C8B-B14F-4D97-AF65-F5344CB8AC3E}">
        <p14:creationId xmlns:p14="http://schemas.microsoft.com/office/powerpoint/2010/main" val="2033281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P spid="9220" grpId="0"/>
      <p:bldP spid="922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  <a:ea typeface="黑体" pitchFamily="49" charset="-122"/>
              </a:rPr>
              <a:t>动词的判断方法：</a:t>
            </a:r>
            <a:endParaRPr lang="en-US" altLang="zh-CN" sz="3200" b="1" smtClean="0">
              <a:solidFill>
                <a:srgbClr val="0000FF"/>
              </a:solidFill>
              <a:ea typeface="黑体" pitchFamily="49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1、不能受</a:t>
            </a:r>
            <a:r>
              <a:rPr lang="zh-CN" altLang="en-US" sz="3200" b="1" smtClean="0">
                <a:solidFill>
                  <a:prstClr val="black"/>
                </a:solidFill>
                <a:ea typeface="楷体_GB2312" pitchFamily="49" charset="-122"/>
              </a:rPr>
              <a:t>“</a:t>
            </a: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很</a:t>
            </a:r>
            <a:r>
              <a:rPr lang="zh-CN" altLang="en-US" sz="3200" b="1" smtClean="0">
                <a:solidFill>
                  <a:prstClr val="black"/>
                </a:solidFill>
                <a:ea typeface="楷体_GB2312" pitchFamily="49" charset="-122"/>
              </a:rPr>
              <a:t>”</a:t>
            </a: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修饰（除能愿和心理活动动词外）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2、标志： </a:t>
            </a:r>
            <a:r>
              <a:rPr lang="zh-CN" altLang="en-US" sz="3200" b="1" smtClean="0">
                <a:solidFill>
                  <a:prstClr val="black"/>
                </a:solidFill>
                <a:ea typeface="楷体_GB2312" pitchFamily="49" charset="-122"/>
              </a:rPr>
              <a:t>“</a:t>
            </a: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着</a:t>
            </a:r>
            <a:r>
              <a:rPr lang="zh-CN" altLang="en-US" sz="3200" b="1" smtClean="0">
                <a:solidFill>
                  <a:prstClr val="black"/>
                </a:solidFill>
                <a:ea typeface="楷体_GB2312" pitchFamily="49" charset="-122"/>
              </a:rPr>
              <a:t>”“</a:t>
            </a: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了</a:t>
            </a:r>
            <a:r>
              <a:rPr lang="zh-CN" altLang="en-US" sz="3200" b="1" smtClean="0">
                <a:solidFill>
                  <a:prstClr val="black"/>
                </a:solidFill>
                <a:ea typeface="楷体_GB2312" pitchFamily="49" charset="-122"/>
              </a:rPr>
              <a:t>”“</a:t>
            </a: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过</a:t>
            </a:r>
            <a:r>
              <a:rPr lang="zh-CN" altLang="en-US" sz="3200" b="1" smtClean="0">
                <a:solidFill>
                  <a:prstClr val="black"/>
                </a:solidFill>
                <a:ea typeface="楷体_GB2312" pitchFamily="49" charset="-122"/>
              </a:rPr>
              <a:t>”</a:t>
            </a: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3、用带趋向动词或重叠的方式来表示动作行为的状态、趋向等。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3214688"/>
            <a:ext cx="9144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3300"/>
                </a:solidFill>
                <a:ea typeface="黑体" pitchFamily="49" charset="-122"/>
              </a:rPr>
              <a:t>动词的语法功能：</a:t>
            </a: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1、常作谓语或谓语中心语。</a:t>
            </a: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2、大部分能带宾语。</a:t>
            </a:r>
          </a:p>
        </p:txBody>
      </p:sp>
      <p:sp>
        <p:nvSpPr>
          <p:cNvPr id="10244" name="矩形 3"/>
          <p:cNvSpPr>
            <a:spLocks noChangeArrowheads="1"/>
          </p:cNvSpPr>
          <p:nvPr/>
        </p:nvSpPr>
        <p:spPr bwMode="auto">
          <a:xfrm>
            <a:off x="0" y="5143500"/>
            <a:ext cx="91440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prstClr val="black"/>
                </a:solidFill>
                <a:latin typeface="Times New Roman" pitchFamily="18" charset="0"/>
              </a:rPr>
              <a:t>例如：他正在</a:t>
            </a:r>
            <a:r>
              <a:rPr kumimoji="1" lang="zh-CN" altLang="en-US" sz="3600" b="1" smtClean="0">
                <a:solidFill>
                  <a:srgbClr val="FF0000"/>
                </a:solidFill>
                <a:latin typeface="Times New Roman" pitchFamily="18" charset="0"/>
              </a:rPr>
              <a:t>听</a:t>
            </a:r>
            <a:r>
              <a:rPr kumimoji="1" lang="zh-CN" altLang="en-US" sz="3600" b="1" smtClean="0">
                <a:solidFill>
                  <a:prstClr val="black"/>
                </a:solidFill>
                <a:latin typeface="Times New Roman" pitchFamily="18" charset="0"/>
              </a:rPr>
              <a:t>课。 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smtClean="0">
                <a:solidFill>
                  <a:prstClr val="black"/>
                </a:solidFill>
                <a:latin typeface="Times New Roman" pitchFamily="18" charset="0"/>
              </a:rPr>
              <a:t>             小王对他的表弟</a:t>
            </a:r>
            <a:r>
              <a:rPr kumimoji="1" lang="zh-CN" altLang="en-US" sz="3600" b="1" smtClean="0">
                <a:solidFill>
                  <a:srgbClr val="FF0000"/>
                </a:solidFill>
                <a:latin typeface="Times New Roman" pitchFamily="18" charset="0"/>
              </a:rPr>
              <a:t>说</a:t>
            </a:r>
            <a:r>
              <a:rPr kumimoji="1" lang="zh-CN" altLang="en-US" sz="3600" b="1" smtClean="0">
                <a:solidFill>
                  <a:prstClr val="black"/>
                </a:solidFill>
                <a:latin typeface="Times New Roman" pitchFamily="18" charset="0"/>
              </a:rPr>
              <a:t>了几句话。</a:t>
            </a:r>
          </a:p>
        </p:txBody>
      </p:sp>
    </p:spTree>
    <p:extLst>
      <p:ext uri="{BB962C8B-B14F-4D97-AF65-F5344CB8AC3E}">
        <p14:creationId xmlns:p14="http://schemas.microsoft.com/office/powerpoint/2010/main" val="1350990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  <p:bldP spid="1024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50876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/>
              </a:rPr>
              <a:t>练习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0" y="1285875"/>
            <a:ext cx="9144000" cy="307816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动词</a:t>
            </a:r>
            <a:r>
              <a:rPr lang="zh-CN" altLang="en-US" sz="4000" b="1" dirty="0" smtClean="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有一座破败的山顶小学，很多事情都从简或省略了，唯有国旗每天要 升。</a:t>
            </a:r>
            <a:endParaRPr lang="zh-CN" altLang="en-US" sz="4400" dirty="0" smtClean="0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4991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/>
              </a:rPr>
              <a:t>练习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0" y="1285875"/>
            <a:ext cx="9144000" cy="307816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动词</a:t>
            </a:r>
            <a:r>
              <a:rPr lang="zh-CN" altLang="en-US" sz="4000" b="1" dirty="0" smtClean="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有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一座破败的山顶小学，很多事情都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从简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或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省略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了，唯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有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国旗每天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要</a:t>
            </a:r>
            <a:r>
              <a:rPr lang="zh-CN" altLang="en-US" sz="44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升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4400" dirty="0" smtClean="0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4579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571875" y="0"/>
            <a:ext cx="487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0000FF"/>
                </a:solidFill>
              </a:rPr>
              <a:t>表示性质、状态的词。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0" y="642938"/>
            <a:ext cx="9144000" cy="253047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4200"/>
              </a:lnSpc>
              <a:spcBef>
                <a:spcPts val="12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1、一般形容词：</a:t>
            </a:r>
            <a:r>
              <a:rPr lang="zh-CN" altLang="en-US" sz="3200" b="1" smtClean="0">
                <a:solidFill>
                  <a:prstClr val="black"/>
                </a:solidFill>
              </a:rPr>
              <a:t>能充当谓、定等多种句子成分。</a:t>
            </a:r>
          </a:p>
          <a:p>
            <a:pPr eaLnBrk="1" fontAlgn="base" hangingPunct="1">
              <a:lnSpc>
                <a:spcPts val="4200"/>
              </a:lnSpc>
              <a:spcBef>
                <a:spcPts val="12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如，大 小 快 慢 好 坏 清楚 干净 漂亮 绿油油</a:t>
            </a:r>
          </a:p>
          <a:p>
            <a:pPr eaLnBrk="1" fontAlgn="base" hangingPunct="1">
              <a:lnSpc>
                <a:spcPts val="4200"/>
              </a:lnSpc>
              <a:spcBef>
                <a:spcPts val="12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2、非谓语形容词：</a:t>
            </a:r>
            <a:r>
              <a:rPr lang="zh-CN" altLang="en-US" sz="3200" b="1" smtClean="0">
                <a:solidFill>
                  <a:prstClr val="black"/>
                </a:solidFill>
              </a:rPr>
              <a:t>不能充当谓语。</a:t>
            </a: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如，男 正 副 金 银 中等 恶性 彩色 万能 唯一 人造 单方面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0" y="3143250"/>
            <a:ext cx="9144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4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00FF"/>
                </a:solidFill>
                <a:ea typeface="黑体" pitchFamily="49" charset="-122"/>
              </a:rPr>
              <a:t>判断方法：</a:t>
            </a:r>
            <a:r>
              <a:rPr lang="zh-CN" altLang="en-US" sz="3200" b="1" smtClean="0">
                <a:solidFill>
                  <a:srgbClr val="0000FF"/>
                </a:solidFill>
              </a:rPr>
              <a:t>1、一般能用程度副词“很”等修饰（少数本身就表示程度“雪白、完美”等）</a:t>
            </a:r>
          </a:p>
          <a:p>
            <a:pPr eaLnBrk="1" fontAlgn="base" hangingPunct="1">
              <a:lnSpc>
                <a:spcPts val="4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2、大多可以按</a:t>
            </a:r>
            <a:r>
              <a:rPr lang="en-US" altLang="zh-CN" sz="3200" b="1" smtClean="0">
                <a:solidFill>
                  <a:srgbClr val="0000FF"/>
                </a:solidFill>
              </a:rPr>
              <a:t>AA</a:t>
            </a:r>
            <a:r>
              <a:rPr lang="zh-CN" altLang="en-US" sz="3200" b="1" smtClean="0">
                <a:solidFill>
                  <a:srgbClr val="0000FF"/>
                </a:solidFill>
              </a:rPr>
              <a:t>或</a:t>
            </a:r>
            <a:r>
              <a:rPr lang="en-US" altLang="zh-CN" sz="3200" b="1" smtClean="0">
                <a:solidFill>
                  <a:srgbClr val="0000FF"/>
                </a:solidFill>
              </a:rPr>
              <a:t>AABB</a:t>
            </a:r>
            <a:r>
              <a:rPr lang="zh-CN" altLang="en-US" sz="3200" b="1" smtClean="0">
                <a:solidFill>
                  <a:srgbClr val="0000FF"/>
                </a:solidFill>
              </a:rPr>
              <a:t>的方式重叠。如，小小（的）  高高大大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0" y="5357813"/>
            <a:ext cx="88931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3300"/>
                </a:solidFill>
                <a:ea typeface="黑体" pitchFamily="49" charset="-122"/>
              </a:rPr>
              <a:t>语法功能：</a:t>
            </a:r>
            <a:r>
              <a:rPr lang="zh-CN" altLang="en-US" sz="3200" b="1" smtClean="0">
                <a:solidFill>
                  <a:srgbClr val="FF3300"/>
                </a:solidFill>
              </a:rPr>
              <a:t> </a:t>
            </a:r>
            <a:r>
              <a:rPr lang="zh-CN" altLang="en-US" sz="3200" b="1" smtClean="0">
                <a:solidFill>
                  <a:srgbClr val="FF00FF"/>
                </a:solidFill>
                <a:ea typeface="楷体_GB2312" pitchFamily="49" charset="-122"/>
              </a:rPr>
              <a:t>能修饰名词，充当定语，能作谓语。</a:t>
            </a:r>
          </a:p>
        </p:txBody>
      </p:sp>
      <p:sp>
        <p:nvSpPr>
          <p:cNvPr id="12294" name="TextBox 7"/>
          <p:cNvSpPr txBox="1">
            <a:spLocks noChangeArrowheads="1"/>
          </p:cNvSpPr>
          <p:nvPr/>
        </p:nvSpPr>
        <p:spPr bwMode="auto">
          <a:xfrm>
            <a:off x="0" y="0"/>
            <a:ext cx="35004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（三）形容词</a:t>
            </a:r>
          </a:p>
        </p:txBody>
      </p:sp>
      <p:sp>
        <p:nvSpPr>
          <p:cNvPr id="12295" name="矩形 6"/>
          <p:cNvSpPr>
            <a:spLocks noChangeArrowheads="1"/>
          </p:cNvSpPr>
          <p:nvPr/>
        </p:nvSpPr>
        <p:spPr bwMode="auto">
          <a:xfrm>
            <a:off x="0" y="600075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例如： </a:t>
            </a:r>
            <a:r>
              <a:rPr kumimoji="1" lang="en-US" altLang="zh-CN" sz="3200" b="1" smtClean="0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kumimoji="1" lang="zh-CN" altLang="en-US" sz="3200" b="1" smtClean="0">
                <a:solidFill>
                  <a:srgbClr val="FF0000"/>
                </a:solidFill>
                <a:latin typeface="Times New Roman" pitchFamily="18" charset="0"/>
              </a:rPr>
              <a:t>激烈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的</a:t>
            </a:r>
            <a:r>
              <a:rPr kumimoji="1" lang="en-US" altLang="zh-CN" sz="3200" b="1" smtClean="0">
                <a:solidFill>
                  <a:prstClr val="black"/>
                </a:solidFill>
                <a:latin typeface="Times New Roman" pitchFamily="18" charset="0"/>
              </a:rPr>
              <a:t>)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战斗打响了。   这花</a:t>
            </a:r>
            <a:r>
              <a:rPr kumimoji="1" lang="en-US" altLang="zh-CN" sz="3200" b="1" smtClean="0">
                <a:solidFill>
                  <a:prstClr val="black"/>
                </a:solidFill>
                <a:latin typeface="Times New Roman" pitchFamily="18" charset="0"/>
              </a:rPr>
              <a:t>[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很</a:t>
            </a:r>
            <a:r>
              <a:rPr kumimoji="1" lang="en-US" altLang="zh-CN" sz="3200" b="1" smtClean="0">
                <a:solidFill>
                  <a:prstClr val="black"/>
                </a:solidFill>
                <a:latin typeface="Times New Roman" pitchFamily="18" charset="0"/>
              </a:rPr>
              <a:t>]</a:t>
            </a:r>
            <a:r>
              <a:rPr kumimoji="1" lang="zh-CN" altLang="en-US" sz="3200" b="1" smtClean="0">
                <a:solidFill>
                  <a:srgbClr val="FF0000"/>
                </a:solidFill>
                <a:latin typeface="Times New Roman" pitchFamily="18" charset="0"/>
              </a:rPr>
              <a:t>美丽。</a:t>
            </a:r>
            <a:r>
              <a:rPr kumimoji="1" lang="zh-CN" altLang="en-US" sz="3600" b="1" smtClean="0">
                <a:solidFill>
                  <a:srgbClr val="FFFF66"/>
                </a:solidFill>
                <a:latin typeface="Times New Roman" pitchFamily="18" charset="0"/>
              </a:rPr>
              <a:t>。 </a:t>
            </a:r>
            <a:endParaRPr kumimoji="1" lang="zh-CN" altLang="en-US" sz="36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307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  <p:bldP spid="10244" grpId="0" animBg="1" autoUpdateAnimBg="0"/>
      <p:bldP spid="10246" grpId="0" autoUpdateAnimBg="0"/>
      <p:bldP spid="10247" grpId="0" autoUpdateAnimBg="0"/>
      <p:bldP spid="12294" grpId="0"/>
      <p:bldP spid="1229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50876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/>
              </a:rPr>
              <a:t>练习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0" y="1214438"/>
            <a:ext cx="9144000" cy="3077766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形容词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dirty="0" smtClean="0">
                <a:solidFill>
                  <a:prstClr val="black"/>
                </a:solidFill>
                <a:latin typeface="宋体" charset="-122"/>
              </a:rPr>
              <a:t>    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秋天，无论在什么地方的秋天，总是好的；可是啊，美丽北国的秋，却特别地来得清，来得静，来得悲凉。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8328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/>
              </a:rPr>
              <a:t>练习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0" y="1214438"/>
            <a:ext cx="9144000" cy="3077766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形容词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dirty="0" smtClean="0">
                <a:solidFill>
                  <a:prstClr val="black"/>
                </a:solidFill>
                <a:latin typeface="宋体" charset="-122"/>
              </a:rPr>
              <a:t>    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秋天，无论在什么地方的秋天，总是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好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的；可是啊，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美丽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北国的秋，却特别地来得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清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，来得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静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，来得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悲凉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225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7938" y="109538"/>
            <a:ext cx="4857753" cy="7078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40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名与动、形的区别</a:t>
            </a:r>
            <a:endParaRPr kumimoji="1" lang="zh-CN" altLang="en-US" sz="4000" dirty="0">
              <a:solidFill>
                <a:prstClr val="black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4339" name="矩形 4"/>
          <p:cNvSpPr>
            <a:spLocks noChangeArrowheads="1"/>
          </p:cNvSpPr>
          <p:nvPr/>
        </p:nvSpPr>
        <p:spPr bwMode="auto">
          <a:xfrm>
            <a:off x="0" y="857250"/>
            <a:ext cx="914400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A.</a:t>
            </a:r>
            <a:r>
              <a:rPr kumimoji="1" lang="zh-CN" altLang="en-US" sz="32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名词一般不能重叠。</a:t>
            </a:r>
            <a:r>
              <a:rPr kumimoji="1" lang="zh-CN" altLang="en-US" sz="3200" b="1" smtClean="0">
                <a:solidFill>
                  <a:prstClr val="black"/>
                </a:solidFill>
                <a:latin typeface="宋体" charset="-122"/>
              </a:rPr>
              <a:t>（少数除外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 </a:t>
            </a:r>
            <a:r>
              <a:rPr kumimoji="1" lang="zh-CN" altLang="en-US" sz="3200" b="1" smtClean="0">
                <a:solidFill>
                  <a:prstClr val="black"/>
                </a:solidFill>
                <a:latin typeface="宋体" charset="-122"/>
              </a:rPr>
              <a:t>如：人人、时时、处处、事事、家家、上上下下、前前后后、里里外外，重叠后表示遍及全部、毫无遗漏。）　　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 </a:t>
            </a:r>
            <a:b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</a:br>
            <a:r>
              <a:rPr kumimoji="1" lang="zh-CN" altLang="en-US" sz="32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动词、形容词可以重叠</a:t>
            </a:r>
            <a:r>
              <a:rPr kumimoji="1" lang="zh-CN" altLang="en-US" sz="3200" b="1" smtClean="0">
                <a:solidFill>
                  <a:prstClr val="black"/>
                </a:solidFill>
                <a:latin typeface="宋体" charset="-122"/>
              </a:rPr>
              <a:t>，如：跑跑、想想、讨论讨论、干干净净、高高的。　　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 </a:t>
            </a:r>
            <a:b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</a:br>
            <a:r>
              <a:rPr kumimoji="1" lang="en-US" altLang="zh-CN" sz="32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B.</a:t>
            </a:r>
            <a:r>
              <a:rPr kumimoji="1" lang="zh-CN" altLang="en-US" sz="32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名词不能用肯定否定相叠形式提问。</a:t>
            </a:r>
            <a:r>
              <a:rPr kumimoji="1" lang="zh-CN" altLang="en-US" sz="3200" b="1" smtClean="0">
                <a:solidFill>
                  <a:prstClr val="black"/>
                </a:solidFill>
                <a:latin typeface="宋体" charset="-122"/>
              </a:rPr>
              <a:t>国家不国家？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 </a:t>
            </a:r>
            <a:b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</a:br>
            <a:r>
              <a:rPr kumimoji="1" lang="zh-CN" altLang="en-US" sz="32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动词、形容词可以重叠</a:t>
            </a:r>
            <a:r>
              <a:rPr kumimoji="1" lang="zh-CN" altLang="en-US" sz="3200" b="1" smtClean="0">
                <a:solidFill>
                  <a:prstClr val="black"/>
                </a:solidFill>
                <a:latin typeface="宋体" charset="-122"/>
              </a:rPr>
              <a:t>，如：走不走？好不好？　　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 </a:t>
            </a:r>
            <a:b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</a:br>
            <a:r>
              <a:rPr kumimoji="1" lang="en-US" altLang="zh-CN" sz="32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C.</a:t>
            </a:r>
            <a:r>
              <a:rPr kumimoji="1" lang="zh-CN" altLang="en-US" sz="32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名词前不能加</a:t>
            </a:r>
            <a:r>
              <a:rPr kumimoji="1" lang="zh-CN" altLang="en-US" sz="3200" b="1" smtClean="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“</a:t>
            </a:r>
            <a:r>
              <a:rPr kumimoji="1" lang="zh-CN" altLang="en-US" sz="32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不</a:t>
            </a:r>
            <a:r>
              <a:rPr kumimoji="1" lang="zh-CN" altLang="en-US" sz="3200" b="1" smtClean="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”</a:t>
            </a:r>
            <a:r>
              <a:rPr kumimoji="1" lang="zh-CN" altLang="en-US" sz="32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（不受副词限制）</a:t>
            </a:r>
            <a:r>
              <a:rPr kumimoji="1" lang="zh-CN" altLang="en-US" sz="3200" b="1" smtClean="0">
                <a:solidFill>
                  <a:prstClr val="black"/>
                </a:solidFill>
                <a:latin typeface="宋体" charset="-122"/>
              </a:rPr>
              <a:t>如：不北京。</a:t>
            </a:r>
            <a:r>
              <a:rPr kumimoji="1" lang="zh-CN" altLang="en-US" sz="32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动词、形容词一般可以</a:t>
            </a:r>
            <a:r>
              <a:rPr kumimoji="1" lang="zh-CN" altLang="en-US" sz="3200" b="1" smtClean="0">
                <a:solidFill>
                  <a:prstClr val="black"/>
                </a:solidFill>
                <a:latin typeface="宋体" charset="-122"/>
              </a:rPr>
              <a:t>，如：不看、不吃、不好、不大。</a:t>
            </a:r>
            <a:endParaRPr kumimoji="1" lang="zh-CN" altLang="en-US" sz="32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78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0" y="1000125"/>
            <a:ext cx="9144000" cy="558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48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0000FF"/>
                </a:solidFill>
              </a:rPr>
              <a:t>A.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前加</a:t>
            </a:r>
            <a:r>
              <a:rPr lang="zh-CN" altLang="en-US" sz="3600" b="1" smtClean="0">
                <a:solidFill>
                  <a:srgbClr val="0000FF"/>
                </a:solidFill>
              </a:rPr>
              <a:t>“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很</a:t>
            </a:r>
            <a:r>
              <a:rPr lang="zh-CN" altLang="en-US" sz="3600" b="1" smtClean="0">
                <a:solidFill>
                  <a:srgbClr val="0000FF"/>
                </a:solidFill>
              </a:rPr>
              <a:t>”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，一般动词不能（</a:t>
            </a:r>
            <a:r>
              <a:rPr lang="zh-CN" altLang="en-US" sz="3600" b="1" smtClean="0">
                <a:solidFill>
                  <a:prstClr val="black"/>
                </a:solidFill>
                <a:latin typeface="宋体" charset="-122"/>
              </a:rPr>
              <a:t>表示心里活动的动词和能愿动词可以加程度动词）。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形容词多数可以</a:t>
            </a:r>
            <a:r>
              <a:rPr lang="zh-CN" altLang="en-US" sz="3600" b="1" smtClean="0">
                <a:solidFill>
                  <a:prstClr val="black"/>
                </a:solidFill>
                <a:latin typeface="宋体" charset="-122"/>
              </a:rPr>
              <a:t>，如：很走</a:t>
            </a:r>
            <a:r>
              <a:rPr lang="zh-CN" altLang="en-US" sz="3600" b="1" smtClean="0">
                <a:solidFill>
                  <a:prstClr val="black"/>
                </a:solidFill>
              </a:rPr>
              <a:t>×</a:t>
            </a:r>
            <a:r>
              <a:rPr lang="zh-CN" altLang="en-US" sz="3600" b="1" smtClean="0">
                <a:solidFill>
                  <a:prstClr val="black"/>
                </a:solidFill>
                <a:latin typeface="宋体" charset="-122"/>
              </a:rPr>
              <a:t>，很好</a:t>
            </a:r>
            <a:r>
              <a:rPr lang="zh-CN" altLang="en-US" sz="3600" b="1" smtClean="0">
                <a:solidFill>
                  <a:prstClr val="black"/>
                </a:solidFill>
              </a:rPr>
              <a:t>√</a:t>
            </a:r>
            <a:r>
              <a:rPr lang="zh-CN" altLang="en-US" sz="3600" b="1" smtClean="0">
                <a:solidFill>
                  <a:prstClr val="black"/>
                </a:solidFill>
                <a:latin typeface="宋体" charset="-122"/>
              </a:rPr>
              <a:t>。</a:t>
            </a:r>
            <a:r>
              <a:rPr lang="zh-CN" altLang="en-US" sz="3600" b="1" smtClean="0">
                <a:solidFill>
                  <a:prstClr val="black"/>
                </a:solidFill>
              </a:rPr>
              <a:t/>
            </a:r>
            <a:br>
              <a:rPr lang="zh-CN" altLang="en-US" sz="3600" b="1" smtClean="0">
                <a:solidFill>
                  <a:prstClr val="black"/>
                </a:solidFill>
              </a:rPr>
            </a:br>
            <a:r>
              <a:rPr lang="en-US" altLang="zh-CN" sz="3600" b="1" smtClean="0">
                <a:solidFill>
                  <a:srgbClr val="0000FF"/>
                </a:solidFill>
              </a:rPr>
              <a:t>B.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动词重叠：</a:t>
            </a:r>
            <a:r>
              <a:rPr lang="en-US" altLang="zh-CN" sz="3600" b="1" smtClean="0">
                <a:solidFill>
                  <a:srgbClr val="0000FF"/>
                </a:solidFill>
              </a:rPr>
              <a:t>ABAB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式，</a:t>
            </a:r>
            <a:r>
              <a:rPr lang="en-US" altLang="zh-CN" sz="3600" b="1" smtClean="0">
                <a:solidFill>
                  <a:srgbClr val="0000FF"/>
                </a:solidFill>
              </a:rPr>
              <a:t>AA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式，</a:t>
            </a:r>
            <a:r>
              <a:rPr lang="zh-CN" altLang="en-US" sz="3600" b="1" smtClean="0">
                <a:solidFill>
                  <a:prstClr val="black"/>
                </a:solidFill>
                <a:latin typeface="宋体" charset="-122"/>
              </a:rPr>
              <a:t>如：讨论讨论，看看；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形容词重叠：</a:t>
            </a:r>
            <a:r>
              <a:rPr lang="en-US" altLang="zh-CN" sz="3600" b="1" smtClean="0">
                <a:solidFill>
                  <a:srgbClr val="0000FF"/>
                </a:solidFill>
              </a:rPr>
              <a:t>AABB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式，</a:t>
            </a:r>
            <a:r>
              <a:rPr lang="en-US" altLang="zh-CN" sz="3600" b="1" smtClean="0">
                <a:solidFill>
                  <a:srgbClr val="0000FF"/>
                </a:solidFill>
              </a:rPr>
              <a:t>AA</a:t>
            </a:r>
            <a:r>
              <a:rPr lang="en-US" altLang="zh-CN" sz="3600" b="1" smtClean="0">
                <a:solidFill>
                  <a:srgbClr val="0000FF"/>
                </a:solidFill>
                <a:latin typeface="宋体" charset="-122"/>
              </a:rPr>
              <a:t>（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的）</a:t>
            </a:r>
            <a:r>
              <a:rPr lang="zh-CN" altLang="en-US" sz="3600" b="1" smtClean="0">
                <a:solidFill>
                  <a:prstClr val="black"/>
                </a:solidFill>
                <a:latin typeface="宋体" charset="-122"/>
              </a:rPr>
              <a:t>如：干干净净，高高的。</a:t>
            </a:r>
            <a:r>
              <a:rPr lang="zh-CN" altLang="en-US" sz="3600" b="1" smtClean="0">
                <a:solidFill>
                  <a:prstClr val="black"/>
                </a:solidFill>
              </a:rPr>
              <a:t/>
            </a:r>
            <a:br>
              <a:rPr lang="zh-CN" altLang="en-US" sz="3600" b="1" smtClean="0">
                <a:solidFill>
                  <a:prstClr val="black"/>
                </a:solidFill>
              </a:rPr>
            </a:br>
            <a:r>
              <a:rPr lang="en-US" altLang="zh-CN" sz="3600" b="1" smtClean="0">
                <a:solidFill>
                  <a:srgbClr val="0000FF"/>
                </a:solidFill>
              </a:rPr>
              <a:t>C.</a:t>
            </a:r>
            <a:r>
              <a:rPr lang="zh-CN" altLang="en-US" sz="3600" b="1" smtClean="0">
                <a:solidFill>
                  <a:srgbClr val="0000FF"/>
                </a:solidFill>
                <a:latin typeface="宋体" charset="-122"/>
              </a:rPr>
              <a:t>动词绝大多数能带宾语，形容词不能，</a:t>
            </a:r>
            <a:r>
              <a:rPr lang="zh-CN" altLang="en-US" sz="3600" b="1" smtClean="0">
                <a:solidFill>
                  <a:prstClr val="black"/>
                </a:solidFill>
                <a:latin typeface="宋体" charset="-122"/>
              </a:rPr>
              <a:t>如：喜欢（你），怨恨（他），愉快（你）</a:t>
            </a:r>
            <a:r>
              <a:rPr lang="zh-CN" altLang="en-US" sz="3600" b="1" smtClean="0">
                <a:solidFill>
                  <a:prstClr val="black"/>
                </a:solidFill>
              </a:rPr>
              <a:t>×</a:t>
            </a:r>
            <a:r>
              <a:rPr lang="zh-CN" altLang="en-US" sz="3600" b="1" smtClean="0">
                <a:solidFill>
                  <a:prstClr val="black"/>
                </a:solidFill>
                <a:latin typeface="宋体" charset="-122"/>
              </a:rPr>
              <a:t>，高兴（他）</a:t>
            </a:r>
            <a:r>
              <a:rPr lang="zh-CN" altLang="en-US" sz="3600" b="1" smtClean="0">
                <a:solidFill>
                  <a:prstClr val="black"/>
                </a:solidFill>
              </a:rPr>
              <a:t>×</a:t>
            </a:r>
            <a:r>
              <a:rPr lang="zh-CN" altLang="en-US" sz="3600" b="1" smtClean="0">
                <a:solidFill>
                  <a:prstClr val="black"/>
                </a:solidFill>
                <a:latin typeface="宋体" charset="-122"/>
              </a:rPr>
              <a:t>。</a:t>
            </a:r>
            <a:r>
              <a:rPr lang="zh-CN" altLang="en-US" sz="3600" b="1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4000500" cy="9096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黑体"/>
                <a:ea typeface="黑体"/>
              </a:rPr>
              <a:t>动词、形容词的区别</a:t>
            </a:r>
          </a:p>
        </p:txBody>
      </p:sp>
    </p:spTree>
    <p:extLst>
      <p:ext uri="{BB962C8B-B14F-4D97-AF65-F5344CB8AC3E}">
        <p14:creationId xmlns:p14="http://schemas.microsoft.com/office/powerpoint/2010/main" val="147966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  <p:bldP spid="2253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0"/>
            <a:ext cx="7000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（四）数词：</a:t>
            </a:r>
            <a:r>
              <a:rPr lang="zh-CN" altLang="en-US" sz="4000" b="1" smtClean="0">
                <a:solidFill>
                  <a:srgbClr val="1F497D"/>
                </a:solidFill>
                <a:latin typeface="黑体" pitchFamily="49" charset="-122"/>
                <a:ea typeface="黑体" pitchFamily="49" charset="-122"/>
              </a:rPr>
              <a:t>表示数目的词。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1000125"/>
            <a:ext cx="9144000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有基数、序数、分数、小数 、倍数 、概数等。</a:t>
            </a:r>
            <a:r>
              <a:rPr lang="zh-CN" altLang="en-US" sz="320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如，一  二  三  两  十  千  半  零  第一  初四   三分之一  零点三  三十左右   上万  五六百   五成    一倍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0" y="342900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0000FF"/>
                </a:solidFill>
                <a:ea typeface="黑体" pitchFamily="49" charset="-122"/>
              </a:rPr>
              <a:t>语法功能：</a:t>
            </a:r>
            <a:r>
              <a:rPr lang="zh-CN" altLang="en-US" sz="3600" b="1" smtClean="0">
                <a:solidFill>
                  <a:srgbClr val="FF0000"/>
                </a:solidFill>
              </a:rPr>
              <a:t>经常和量词组成数量词。常做句子的定语或补语。</a:t>
            </a:r>
          </a:p>
        </p:txBody>
      </p:sp>
      <p:sp>
        <p:nvSpPr>
          <p:cNvPr id="16389" name="矩形 4"/>
          <p:cNvSpPr>
            <a:spLocks noChangeArrowheads="1"/>
          </p:cNvSpPr>
          <p:nvPr/>
        </p:nvSpPr>
        <p:spPr bwMode="auto">
          <a:xfrm>
            <a:off x="0" y="4857750"/>
            <a:ext cx="90011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例如：</a:t>
            </a:r>
            <a:r>
              <a:rPr kumimoji="1" lang="zh-CN" altLang="en-US" sz="3200" b="1" smtClean="0">
                <a:solidFill>
                  <a:srgbClr val="FF0000"/>
                </a:solidFill>
                <a:latin typeface="Times New Roman" pitchFamily="18" charset="0"/>
              </a:rPr>
              <a:t>一艘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小船慢慢地漂了过来。（定语）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            我比他大</a:t>
            </a:r>
            <a:r>
              <a:rPr kumimoji="1" lang="zh-CN" altLang="en-US" sz="3200" b="1" smtClean="0">
                <a:solidFill>
                  <a:srgbClr val="FF0000"/>
                </a:solidFill>
                <a:latin typeface="Times New Roman" pitchFamily="18" charset="0"/>
              </a:rPr>
              <a:t>一岁</a:t>
            </a:r>
            <a:r>
              <a:rPr kumimoji="1" lang="zh-CN" altLang="en-US" sz="3200" b="1" smtClean="0">
                <a:solidFill>
                  <a:prstClr val="black"/>
                </a:solidFill>
                <a:latin typeface="Times New Roman" pitchFamily="18" charset="0"/>
              </a:rPr>
              <a:t>。（补语）</a:t>
            </a:r>
          </a:p>
        </p:txBody>
      </p:sp>
    </p:spTree>
    <p:extLst>
      <p:ext uri="{BB962C8B-B14F-4D97-AF65-F5344CB8AC3E}">
        <p14:creationId xmlns:p14="http://schemas.microsoft.com/office/powerpoint/2010/main" val="68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  <p:bldP spid="11268" grpId="0" autoUpdateAnimBg="0"/>
      <p:bldP spid="11269" grpId="0" autoUpdateAnimBg="0"/>
      <p:bldP spid="1638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0" y="285750"/>
            <a:ext cx="8604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FF0000"/>
                </a:solidFill>
                <a:ea typeface="黑体" pitchFamily="49" charset="-122"/>
              </a:rPr>
              <a:t>（五）量词：</a:t>
            </a:r>
            <a:r>
              <a:rPr lang="zh-CN" altLang="en-US" sz="4000" b="1" smtClean="0">
                <a:solidFill>
                  <a:prstClr val="black"/>
                </a:solidFill>
                <a:ea typeface="黑体" pitchFamily="49" charset="-122"/>
              </a:rPr>
              <a:t>表示计量单位的词。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1285875"/>
            <a:ext cx="9144000" cy="326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1、物量词：</a:t>
            </a:r>
            <a:r>
              <a:rPr lang="zh-CN" altLang="en-US" sz="3200" b="1" smtClean="0">
                <a:solidFill>
                  <a:prstClr val="black"/>
                </a:solidFill>
              </a:rPr>
              <a:t>表人或事物的单位。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如，个 位  根  本  片  双  串  寸  公里  两  斤  平方 吨  点儿  些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2、动量词：</a:t>
            </a:r>
            <a:r>
              <a:rPr lang="zh-CN" altLang="en-US" sz="3200" b="1" smtClean="0">
                <a:solidFill>
                  <a:prstClr val="black"/>
                </a:solidFill>
              </a:rPr>
              <a:t>表动作行为的单位。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如，次  回  遍  下  遭  番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0" y="4611688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语法功能：</a:t>
            </a:r>
            <a:r>
              <a:rPr lang="zh-CN" altLang="en-US" sz="3600" b="1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主要同数词组成数量词。常用来做句子的定语或补语。</a:t>
            </a:r>
          </a:p>
        </p:txBody>
      </p:sp>
      <p:sp>
        <p:nvSpPr>
          <p:cNvPr id="17413" name="矩形 5"/>
          <p:cNvSpPr>
            <a:spLocks noChangeArrowheads="1"/>
          </p:cNvSpPr>
          <p:nvPr/>
        </p:nvSpPr>
        <p:spPr bwMode="auto">
          <a:xfrm>
            <a:off x="0" y="5842000"/>
            <a:ext cx="8929688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例如：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一辆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马车从我的面前驶过。（定语）  </a:t>
            </a:r>
            <a:endParaRPr kumimoji="1" lang="en-US" altLang="zh-CN" sz="2800" b="1" smtClean="0">
              <a:solidFill>
                <a:prstClr val="black"/>
              </a:solidFill>
              <a:latin typeface="Times New Roman" pitchFamily="18" charset="0"/>
            </a:endParaRPr>
          </a:p>
          <a:p>
            <a:pPr fontAlgn="base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             他说了我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两句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。（补语）</a:t>
            </a:r>
          </a:p>
        </p:txBody>
      </p:sp>
    </p:spTree>
    <p:extLst>
      <p:ext uri="{BB962C8B-B14F-4D97-AF65-F5344CB8AC3E}">
        <p14:creationId xmlns:p14="http://schemas.microsoft.com/office/powerpoint/2010/main" val="2262177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  <p:bldP spid="12292" grpId="0" autoUpdateAnimBg="0"/>
      <p:bldP spid="12293" grpId="0" autoUpdateAnimBg="0"/>
      <p:bldP spid="1741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5940152" y="2283349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50876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/>
              </a:rPr>
              <a:t>练习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1214438"/>
            <a:ext cx="9144000" cy="375443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00FF"/>
                </a:solidFill>
                <a:latin typeface="华文行楷" pitchFamily="2" charset="-122"/>
                <a:ea typeface="华文行楷" pitchFamily="2" charset="-122"/>
              </a:rPr>
              <a:t>数量词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400" dirty="0" smtClean="0">
                <a:solidFill>
                  <a:prstClr val="black"/>
                </a:solidFill>
                <a:latin typeface="宋体" charset="-122"/>
              </a:rPr>
              <a:t>    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在默默里算着，八千多日子已经从我手中溜去；像针尖上一滴水滴在大海里，我的日子滴在时间的流里，没有些声音，也没有丝影子。</a:t>
            </a:r>
            <a:r>
              <a:rPr lang="zh-CN" altLang="en-US" sz="44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928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/>
              </a:rPr>
              <a:t>练习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1214438"/>
            <a:ext cx="9144000" cy="375443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00FF"/>
                </a:solidFill>
                <a:latin typeface="华文行楷" pitchFamily="2" charset="-122"/>
                <a:ea typeface="华文行楷" pitchFamily="2" charset="-122"/>
              </a:rPr>
              <a:t>数量词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400" dirty="0" smtClean="0">
                <a:solidFill>
                  <a:prstClr val="black"/>
                </a:solidFill>
                <a:latin typeface="宋体" charset="-122"/>
              </a:rPr>
              <a:t>    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在默默里算着，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八千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多日子已经从我手中溜去；像针尖上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一滴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水滴在大海里，我的日子滴在时间的流里，没有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些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声音，也没有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丝</a:t>
            </a:r>
            <a:r>
              <a:rPr lang="zh-CN" altLang="en-US" sz="4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影子。</a:t>
            </a:r>
            <a:r>
              <a:rPr lang="zh-CN" altLang="en-US" sz="44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934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0"/>
            <a:ext cx="8286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0000"/>
                </a:solidFill>
              </a:rPr>
              <a:t>（六）代词：</a:t>
            </a:r>
            <a:r>
              <a:rPr lang="zh-CN" altLang="en-US" sz="3200" b="1" smtClean="0">
                <a:solidFill>
                  <a:srgbClr val="1F497D"/>
                </a:solidFill>
              </a:rPr>
              <a:t>是起代替、指示作用的词。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642938"/>
            <a:ext cx="9144000" cy="474027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4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1、人称代词：</a:t>
            </a:r>
            <a:r>
              <a:rPr lang="zh-CN" altLang="en-US" sz="3200" b="1" dirty="0" smtClean="0">
                <a:solidFill>
                  <a:prstClr val="black"/>
                </a:solidFill>
                <a:latin typeface="宋体" charset="-122"/>
              </a:rPr>
              <a:t>对人或事物起称代作用。</a:t>
            </a:r>
          </a:p>
          <a:p>
            <a:pPr eaLnBrk="1" fontAlgn="base" hangingPunct="1">
              <a:lnSpc>
                <a:spcPts val="4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3200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如，你我他它（们）自己  人家 大家 咱 您</a:t>
            </a:r>
          </a:p>
          <a:p>
            <a:pPr eaLnBrk="1" fontAlgn="base" hangingPunct="1">
              <a:lnSpc>
                <a:spcPts val="4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2、指示代词</a:t>
            </a:r>
            <a:r>
              <a:rPr lang="zh-CN" altLang="en-US" sz="3200" dirty="0" smtClean="0">
                <a:solidFill>
                  <a:srgbClr val="FF0000"/>
                </a:solidFill>
              </a:rPr>
              <a:t>：</a:t>
            </a:r>
            <a:r>
              <a:rPr lang="zh-CN" altLang="en-US" sz="3200" b="1" dirty="0" smtClean="0">
                <a:solidFill>
                  <a:prstClr val="black"/>
                </a:solidFill>
              </a:rPr>
              <a:t>对人物或情况起指示或区别的作用。</a:t>
            </a:r>
          </a:p>
          <a:p>
            <a:pPr eaLnBrk="1" fontAlgn="base" hangingPunct="1">
              <a:lnSpc>
                <a:spcPts val="4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3200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如，这  那  这儿  那么  这样  那样  这里  那里  这么些  那会儿   每  各   某  另 一切  其他</a:t>
            </a:r>
          </a:p>
          <a:p>
            <a:pPr eaLnBrk="1" fontAlgn="base" hangingPunct="1">
              <a:lnSpc>
                <a:spcPts val="4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3、疑问代词：</a:t>
            </a:r>
            <a:r>
              <a:rPr lang="zh-CN" altLang="en-US" sz="3200" b="1" dirty="0" smtClean="0">
                <a:solidFill>
                  <a:prstClr val="black"/>
                </a:solidFill>
              </a:rPr>
              <a:t>对人物或情况起询问作用。</a:t>
            </a:r>
          </a:p>
          <a:p>
            <a:pPr eaLnBrk="1" fontAlgn="base" hangingPunct="1">
              <a:lnSpc>
                <a:spcPts val="4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3200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如，谁  什么 哪 多会儿 哪里 几 多 多少 怎么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5287963"/>
            <a:ext cx="9144000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</a:rPr>
              <a:t>语法功能：</a:t>
            </a:r>
            <a:r>
              <a:rPr lang="zh-CN" altLang="en-US" sz="3200" b="1" smtClean="0">
                <a:solidFill>
                  <a:srgbClr val="FF00FF"/>
                </a:solidFill>
              </a:rPr>
              <a:t>可以代替名、动、形 、数和副，还可代替短语和句子。常常做句子的定语、主语或宾语。</a:t>
            </a:r>
          </a:p>
        </p:txBody>
      </p:sp>
    </p:spTree>
    <p:extLst>
      <p:ext uri="{BB962C8B-B14F-4D97-AF65-F5344CB8AC3E}">
        <p14:creationId xmlns:p14="http://schemas.microsoft.com/office/powerpoint/2010/main" val="2894739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  <p:bldP spid="13316" grpId="0" animBg="1" autoUpdateAnimBg="0"/>
      <p:bldP spid="13317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36513" y="214313"/>
            <a:ext cx="91440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例如：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</a:rPr>
              <a:t>做主语：</a:t>
            </a:r>
            <a:r>
              <a:rPr lang="zh-CN" altLang="en-US" sz="3200" b="1" smtClean="0">
                <a:solidFill>
                  <a:srgbClr val="FF0000"/>
                </a:solidFill>
              </a:rPr>
              <a:t>我们</a:t>
            </a:r>
            <a:r>
              <a:rPr lang="zh-CN" altLang="en-US" sz="3200" b="1" smtClean="0">
                <a:solidFill>
                  <a:prstClr val="black"/>
                </a:solidFill>
              </a:rPr>
              <a:t>是毛主席的红卫兵。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</a:rPr>
              <a:t>做定语：（</a:t>
            </a:r>
            <a:r>
              <a:rPr lang="zh-CN" altLang="en-US" sz="3200" b="1" smtClean="0">
                <a:solidFill>
                  <a:srgbClr val="FF0000"/>
                </a:solidFill>
              </a:rPr>
              <a:t>你们的）</a:t>
            </a:r>
            <a:r>
              <a:rPr lang="zh-CN" altLang="en-US" sz="3200" b="1" smtClean="0">
                <a:solidFill>
                  <a:prstClr val="black"/>
                </a:solidFill>
              </a:rPr>
              <a:t>心真是黑透了。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</a:rPr>
              <a:t>               （</a:t>
            </a:r>
            <a:r>
              <a:rPr lang="zh-CN" altLang="en-US" sz="3200" b="1" smtClean="0">
                <a:solidFill>
                  <a:srgbClr val="FF0000"/>
                </a:solidFill>
              </a:rPr>
              <a:t>他们的</a:t>
            </a:r>
            <a:r>
              <a:rPr lang="zh-CN" altLang="en-US" sz="3200" b="1" smtClean="0">
                <a:solidFill>
                  <a:prstClr val="black"/>
                </a:solidFill>
              </a:rPr>
              <a:t>）足迹遍布了武夷山。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</a:rPr>
              <a:t>做宾语：考过驾照的人有</a:t>
            </a:r>
            <a:r>
              <a:rPr lang="zh-CN" altLang="en-US" sz="3200" b="1" smtClean="0">
                <a:solidFill>
                  <a:srgbClr val="FF0000"/>
                </a:solidFill>
              </a:rPr>
              <a:t>你</a:t>
            </a:r>
            <a:r>
              <a:rPr lang="zh-CN" altLang="en-US" sz="3200" b="1" smtClean="0">
                <a:solidFill>
                  <a:prstClr val="black"/>
                </a:solidFill>
              </a:rPr>
              <a:t>吗？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</a:rPr>
              <a:t>                 真正的勇士永远是</a:t>
            </a:r>
            <a:r>
              <a:rPr lang="zh-CN" altLang="en-US" sz="3200" b="1" smtClean="0">
                <a:solidFill>
                  <a:srgbClr val="FF0000"/>
                </a:solidFill>
              </a:rPr>
              <a:t>我们</a:t>
            </a:r>
            <a:r>
              <a:rPr lang="zh-CN" altLang="en-US" sz="3200" b="1" smtClean="0">
                <a:solidFill>
                  <a:prstClr val="black"/>
                </a:solidFill>
              </a:rPr>
              <a:t>！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</a:rPr>
              <a:t>                 真正美丽的地方就在</a:t>
            </a:r>
            <a:r>
              <a:rPr lang="zh-CN" altLang="en-US" sz="3200" b="1" smtClean="0">
                <a:solidFill>
                  <a:srgbClr val="FF0000"/>
                </a:solidFill>
              </a:rPr>
              <a:t>我们这儿</a:t>
            </a:r>
            <a:r>
              <a:rPr lang="zh-CN" altLang="en-US" sz="3200" b="1" smtClean="0">
                <a:solidFill>
                  <a:prstClr val="black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581363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2071688" cy="928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</a:rPr>
              <a:t>练习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0" y="1071563"/>
            <a:ext cx="9144000" cy="4585871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请把下面文字中的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代词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</a:rPr>
              <a:t>   </a:t>
            </a:r>
            <a:r>
              <a:rPr lang="zh-CN" altLang="en-US" sz="3600" b="1" dirty="0" smtClean="0">
                <a:solidFill>
                  <a:prstClr val="black"/>
                </a:solidFill>
                <a:ea typeface="华文新魏" pitchFamily="2" charset="-122"/>
              </a:rPr>
              <a:t>“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是谁？为什么偏偏是我的父亲？</a:t>
            </a:r>
            <a:r>
              <a:rPr lang="zh-CN" altLang="en-US" sz="3600" b="1" dirty="0" smtClean="0">
                <a:solidFill>
                  <a:prstClr val="black"/>
                </a:solidFill>
                <a:ea typeface="华文新魏" pitchFamily="2" charset="-122"/>
              </a:rPr>
              <a:t>”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多少次我问自己。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当我为这个世界的黑暗和痛苦发出第一声哭喊时，父亲就像山那边 每一天升腾的那轮红红亮亮的太阳，点亮了我的整个世界。就在那一刻，父亲把自己铸成了我永恒的向往。</a:t>
            </a:r>
          </a:p>
        </p:txBody>
      </p:sp>
    </p:spTree>
    <p:extLst>
      <p:ext uri="{BB962C8B-B14F-4D97-AF65-F5344CB8AC3E}">
        <p14:creationId xmlns:p14="http://schemas.microsoft.com/office/powerpoint/2010/main" val="1866321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2071688" cy="928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</a:rPr>
              <a:t>练习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0" y="1071563"/>
            <a:ext cx="9144000" cy="4585871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请把下面文字中的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代词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</a:rPr>
              <a:t>   </a:t>
            </a:r>
            <a:r>
              <a:rPr lang="zh-CN" altLang="en-US" sz="3600" b="1" dirty="0" smtClean="0">
                <a:solidFill>
                  <a:prstClr val="black"/>
                </a:solidFill>
                <a:ea typeface="华文新魏" pitchFamily="2" charset="-122"/>
              </a:rPr>
              <a:t>“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是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谁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？为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什么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偏偏是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我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的父亲？</a:t>
            </a:r>
            <a:r>
              <a:rPr lang="zh-CN" altLang="en-US" sz="3600" b="1" dirty="0" smtClean="0">
                <a:solidFill>
                  <a:prstClr val="black"/>
                </a:solidFill>
                <a:ea typeface="华文新魏" pitchFamily="2" charset="-122"/>
              </a:rPr>
              <a:t>”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多少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次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我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问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自己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当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我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为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这个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世界的黑暗和痛苦发出第一声哭喊时，父亲就像山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那边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3600" b="1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每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一天升腾的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那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轮红红亮亮的太阳，点亮了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我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的整个世界。就在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那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一刻，父亲把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自己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铸成了</a:t>
            </a:r>
            <a:r>
              <a:rPr lang="zh-CN" altLang="en-US" sz="36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我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永恒的向往。</a:t>
            </a:r>
          </a:p>
        </p:txBody>
      </p:sp>
    </p:spTree>
    <p:extLst>
      <p:ext uri="{BB962C8B-B14F-4D97-AF65-F5344CB8AC3E}">
        <p14:creationId xmlns:p14="http://schemas.microsoft.com/office/powerpoint/2010/main" val="31273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/>
          </p:cNvSpPr>
          <p:nvPr/>
        </p:nvSpPr>
        <p:spPr bwMode="auto">
          <a:xfrm>
            <a:off x="2484438" y="188913"/>
            <a:ext cx="41719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5400" b="1" kern="10">
                <a:ln w="19050">
                  <a:solidFill>
                    <a:srgbClr val="99CCFF"/>
                  </a:solidFill>
                  <a:bevel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词类（词性）</a:t>
            </a:r>
          </a:p>
        </p:txBody>
      </p:sp>
      <p:pic>
        <p:nvPicPr>
          <p:cNvPr id="7172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349500"/>
            <a:ext cx="3240088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372225" y="5661025"/>
            <a:ext cx="1257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000000"/>
                </a:solidFill>
                <a:ea typeface="黑体" pitchFamily="49" charset="-122"/>
              </a:rPr>
              <a:t>虚词</a:t>
            </a:r>
          </a:p>
        </p:txBody>
      </p:sp>
    </p:spTree>
    <p:extLst>
      <p:ext uri="{BB962C8B-B14F-4D97-AF65-F5344CB8AC3E}">
        <p14:creationId xmlns:p14="http://schemas.microsoft.com/office/powerpoint/2010/main" val="146961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2"/>
          <p:cNvSpPr>
            <a:spLocks noChangeArrowheads="1" noChangeShapeType="1" noTextEdit="1"/>
          </p:cNvSpPr>
          <p:nvPr/>
        </p:nvSpPr>
        <p:spPr bwMode="auto">
          <a:xfrm rot="5400000">
            <a:off x="35719" y="-35719"/>
            <a:ext cx="928688" cy="10001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fromWordArt="1">
            <a:prstTxWarp prst="textWave4">
              <a:avLst>
                <a:gd name="adj1" fmla="val 0"/>
                <a:gd name="adj2" fmla="val 977"/>
              </a:avLst>
            </a:prstTxWarp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0" smtClean="0">
                <a:solidFill>
                  <a:srgbClr val="FF3300"/>
                </a:solidFill>
                <a:effectLst>
                  <a:outerShdw dist="99190" dir="7788334" algn="ctr" rotWithShape="0">
                    <a:srgbClr val="000080"/>
                  </a:outerShdw>
                </a:effectLst>
                <a:latin typeface="宋体"/>
              </a:rPr>
              <a:t>虚词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143000" y="0"/>
            <a:ext cx="80010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（一）副词：</a:t>
            </a:r>
            <a:r>
              <a:rPr lang="zh-CN" altLang="en-US" sz="3200" b="1" smtClean="0">
                <a:solidFill>
                  <a:srgbClr val="1F497D"/>
                </a:solidFill>
              </a:rPr>
              <a:t>是限制、修饰动词、形容词，表程度、范围、时间等意义的词。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1000125"/>
            <a:ext cx="9144000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1、表程度：</a:t>
            </a:r>
            <a:r>
              <a:rPr lang="zh-CN" altLang="en-US" sz="2800" b="1" smtClean="0">
                <a:solidFill>
                  <a:srgbClr val="0000FF"/>
                </a:solidFill>
              </a:rPr>
              <a:t> </a:t>
            </a:r>
            <a:r>
              <a:rPr lang="zh-CN" altLang="en-US" sz="2800" b="1" smtClean="0">
                <a:solidFill>
                  <a:prstClr val="black"/>
                </a:solidFill>
              </a:rPr>
              <a:t>很  更  太 极  顶  十分  非常  至少  起码    略</a:t>
            </a:r>
          </a:p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2、表范围：</a:t>
            </a:r>
            <a:r>
              <a:rPr lang="zh-CN" altLang="en-US" sz="2800" b="1" smtClean="0">
                <a:solidFill>
                  <a:prstClr val="black"/>
                </a:solidFill>
              </a:rPr>
              <a:t>都  总  共  净  只  仅仅  光  单单  一概  统统</a:t>
            </a:r>
          </a:p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3、表时间：</a:t>
            </a:r>
            <a:r>
              <a:rPr lang="zh-CN" altLang="en-US" sz="2800" b="1" smtClean="0">
                <a:solidFill>
                  <a:prstClr val="black"/>
                </a:solidFill>
              </a:rPr>
              <a:t>已 曾  刚  才  早已  正 将 便  常 一向  从来</a:t>
            </a:r>
          </a:p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4、表频率：</a:t>
            </a:r>
            <a:r>
              <a:rPr lang="zh-CN" altLang="en-US" sz="2800" b="1" smtClean="0">
                <a:solidFill>
                  <a:prstClr val="black"/>
                </a:solidFill>
              </a:rPr>
              <a:t>又  再  再三  还  屡次  重新</a:t>
            </a:r>
          </a:p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5、表状态：</a:t>
            </a:r>
            <a:r>
              <a:rPr lang="zh-CN" altLang="en-US" sz="2800" b="1" smtClean="0">
                <a:solidFill>
                  <a:prstClr val="black"/>
                </a:solidFill>
              </a:rPr>
              <a:t>大力  大肆  亲自  特意  连忙  悄悄  匆匆  公然</a:t>
            </a:r>
          </a:p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6、表语气：</a:t>
            </a:r>
            <a:r>
              <a:rPr lang="zh-CN" altLang="en-US" sz="2800" b="1" smtClean="0">
                <a:solidFill>
                  <a:prstClr val="black"/>
                </a:solidFill>
              </a:rPr>
              <a:t>难道  究竟 简直    却  幸而  也许  其实  索性</a:t>
            </a:r>
          </a:p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7、表肯定、否定：</a:t>
            </a:r>
            <a:r>
              <a:rPr lang="zh-CN" altLang="en-US" sz="2800" b="1" smtClean="0">
                <a:solidFill>
                  <a:prstClr val="black"/>
                </a:solidFill>
              </a:rPr>
              <a:t>必  必须  准  的确 不 没 未  勿  别</a:t>
            </a:r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0" y="5486400"/>
            <a:ext cx="891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0" y="4786313"/>
            <a:ext cx="9144000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38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FF3300"/>
                </a:solidFill>
              </a:rPr>
              <a:t>语法功能：</a:t>
            </a:r>
            <a:r>
              <a:rPr lang="zh-CN" altLang="en-US" sz="2800" b="1" smtClean="0">
                <a:solidFill>
                  <a:srgbClr val="FF00FF"/>
                </a:solidFill>
              </a:rPr>
              <a:t>1、修饰动、形，不修饰名词。</a:t>
            </a:r>
            <a:endParaRPr lang="en-US" altLang="zh-CN" sz="2800" b="1" smtClean="0">
              <a:solidFill>
                <a:srgbClr val="FF00FF"/>
              </a:solidFill>
            </a:endParaRPr>
          </a:p>
          <a:p>
            <a:pPr eaLnBrk="1" fontAlgn="base" hangingPunct="1">
              <a:lnSpc>
                <a:spcPts val="38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FF"/>
                </a:solidFill>
              </a:rPr>
              <a:t>                     </a:t>
            </a:r>
            <a:r>
              <a:rPr lang="zh-CN" altLang="en-US" sz="2800" b="1" smtClean="0">
                <a:solidFill>
                  <a:srgbClr val="FF00FF"/>
                </a:solidFill>
              </a:rPr>
              <a:t>2、都能作状语。</a:t>
            </a:r>
          </a:p>
        </p:txBody>
      </p:sp>
      <p:sp>
        <p:nvSpPr>
          <p:cNvPr id="22535" name="矩形 6"/>
          <p:cNvSpPr>
            <a:spLocks noChangeArrowheads="1"/>
          </p:cNvSpPr>
          <p:nvPr/>
        </p:nvSpPr>
        <p:spPr bwMode="auto">
          <a:xfrm>
            <a:off x="0" y="5842000"/>
            <a:ext cx="9144000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例如：这个人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很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热心。          今年夏天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十分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热。</a:t>
            </a:r>
          </a:p>
          <a:p>
            <a:pPr fontAlgn="base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            今年很多人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没有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穿夏衣，就度过了这个季节。</a:t>
            </a:r>
          </a:p>
        </p:txBody>
      </p:sp>
    </p:spTree>
    <p:extLst>
      <p:ext uri="{BB962C8B-B14F-4D97-AF65-F5344CB8AC3E}">
        <p14:creationId xmlns:p14="http://schemas.microsoft.com/office/powerpoint/2010/main" val="113546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  <p:bldP spid="14340" grpId="0" autoUpdateAnimBg="0"/>
      <p:bldP spid="14341" grpId="0" autoUpdateAnimBg="0"/>
      <p:bldP spid="14343" grpId="0" autoUpdateAnimBg="0"/>
      <p:bldP spid="14343" grpId="1"/>
      <p:bldP spid="2253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</a:rPr>
              <a:t>练习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0" y="1071563"/>
            <a:ext cx="9144000" cy="48625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54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副词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lnSpc>
                <a:spcPts val="54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雅颂中也 很有一些挺出色的篇 章，一般说来艺术价值的确 极其不如国风。小雅中偶尔有一些士大夫大肆抱怨或讽刺王室的诗，但他们毕竟缺少人民所受的切肤之痛，因而揭露社会现实必定缺乏深度。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1090620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</a:rPr>
              <a:t>练习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0" y="1071563"/>
            <a:ext cx="9144000" cy="48625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54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副词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lnSpc>
                <a:spcPts val="54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雅颂中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也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很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有一些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挺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出色的篇 章，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一般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说来艺术价值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的确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极其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不如国风。小雅中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偶尔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有一些士大夫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大肆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抱怨或讽刺王室的诗，但他们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毕竟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缺少人民所受的切肤之痛，因而揭露社会现实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必定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缺乏深度。</a:t>
            </a:r>
            <a:r>
              <a:rPr lang="zh-CN" altLang="en-US" sz="36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466486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3300"/>
                </a:solidFill>
              </a:rPr>
              <a:t>（二）介词：</a:t>
            </a:r>
            <a:r>
              <a:rPr lang="zh-CN" altLang="en-US" sz="3200" b="1" smtClean="0">
                <a:solidFill>
                  <a:srgbClr val="1F497D"/>
                </a:solidFill>
              </a:rPr>
              <a:t>用在名词或名词性短语前，组成“介词短语”作附加成分。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1143000"/>
            <a:ext cx="9144000" cy="372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1、表时间</a:t>
            </a:r>
            <a:r>
              <a:rPr lang="zh-CN" altLang="en-US" sz="2800" b="1" smtClean="0">
                <a:solidFill>
                  <a:srgbClr val="0000FF"/>
                </a:solidFill>
              </a:rPr>
              <a:t>：</a:t>
            </a:r>
            <a:r>
              <a:rPr lang="zh-CN" altLang="en-US" sz="2800" b="1" smtClean="0">
                <a:solidFill>
                  <a:prstClr val="black"/>
                </a:solidFill>
              </a:rPr>
              <a:t>在  于  自 自从  从  当  由  趁  随着  到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2、表处所</a:t>
            </a:r>
            <a:r>
              <a:rPr lang="zh-CN" altLang="en-US" sz="2800" b="1" smtClean="0">
                <a:solidFill>
                  <a:srgbClr val="0000FF"/>
                </a:solidFill>
              </a:rPr>
              <a:t>：</a:t>
            </a:r>
            <a:r>
              <a:rPr lang="zh-CN" altLang="en-US" sz="2800" b="1" smtClean="0">
                <a:solidFill>
                  <a:prstClr val="black"/>
                </a:solidFill>
              </a:rPr>
              <a:t>从  打  朝  向  在  沿着  顺着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3、表排除</a:t>
            </a:r>
            <a:r>
              <a:rPr lang="zh-CN" altLang="en-US" sz="2800" b="1" smtClean="0">
                <a:solidFill>
                  <a:srgbClr val="0000FF"/>
                </a:solidFill>
              </a:rPr>
              <a:t>：</a:t>
            </a:r>
            <a:r>
              <a:rPr lang="zh-CN" altLang="en-US" sz="2800" b="1" smtClean="0">
                <a:solidFill>
                  <a:prstClr val="black"/>
                </a:solidFill>
              </a:rPr>
              <a:t>除  除了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4、表对象、范围</a:t>
            </a:r>
            <a:r>
              <a:rPr lang="zh-CN" altLang="en-US" sz="2800" b="1" smtClean="0">
                <a:solidFill>
                  <a:srgbClr val="0000FF"/>
                </a:solidFill>
              </a:rPr>
              <a:t>：</a:t>
            </a:r>
            <a:r>
              <a:rPr lang="zh-CN" altLang="en-US" sz="2800" b="1" smtClean="0">
                <a:solidFill>
                  <a:prstClr val="black"/>
                </a:solidFill>
              </a:rPr>
              <a:t> 对于  和  跟 同  与  替  将  把  关于  被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5、表方式、手段</a:t>
            </a:r>
            <a:r>
              <a:rPr lang="zh-CN" altLang="en-US" sz="2800" b="1" smtClean="0">
                <a:solidFill>
                  <a:srgbClr val="0000FF"/>
                </a:solidFill>
              </a:rPr>
              <a:t>：</a:t>
            </a:r>
            <a:r>
              <a:rPr lang="zh-CN" altLang="en-US" sz="2800" b="1" smtClean="0">
                <a:solidFill>
                  <a:prstClr val="black"/>
                </a:solidFill>
              </a:rPr>
              <a:t>  按照  依  依照  根据  以  凭  本着 用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6、表目的、原因</a:t>
            </a:r>
            <a:r>
              <a:rPr lang="zh-CN" altLang="en-US" sz="2800" b="1" smtClean="0">
                <a:solidFill>
                  <a:srgbClr val="0000FF"/>
                </a:solidFill>
              </a:rPr>
              <a:t>：</a:t>
            </a:r>
            <a:r>
              <a:rPr lang="zh-CN" altLang="en-US" sz="2800" b="1" smtClean="0">
                <a:solidFill>
                  <a:prstClr val="black"/>
                </a:solidFill>
              </a:rPr>
              <a:t>为  为了  为着  因  由</a:t>
            </a:r>
            <a:r>
              <a:rPr lang="zh-CN" altLang="en-US" b="1" smtClean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61272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  <p:bldP spid="15364" grpId="0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928688"/>
            <a:ext cx="9144000" cy="245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3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b="1" smtClean="0">
                <a:solidFill>
                  <a:prstClr val="black"/>
                </a:solidFill>
              </a:rPr>
              <a:t>我</a:t>
            </a:r>
            <a:r>
              <a:rPr lang="en-US" altLang="zh-CN" b="1" smtClean="0">
                <a:solidFill>
                  <a:prstClr val="black"/>
                </a:solidFill>
              </a:rPr>
              <a:t>【</a:t>
            </a:r>
            <a:r>
              <a:rPr lang="zh-CN" altLang="en-US" b="1" smtClean="0">
                <a:solidFill>
                  <a:srgbClr val="FF0000"/>
                </a:solidFill>
              </a:rPr>
              <a:t>从</a:t>
            </a:r>
            <a:r>
              <a:rPr lang="zh-CN" altLang="en-US" b="1" smtClean="0">
                <a:solidFill>
                  <a:prstClr val="black"/>
                </a:solidFill>
              </a:rPr>
              <a:t>家</a:t>
            </a:r>
            <a:r>
              <a:rPr lang="zh-CN" altLang="en-US" b="1" smtClean="0">
                <a:solidFill>
                  <a:srgbClr val="FF0000"/>
                </a:solidFill>
              </a:rPr>
              <a:t>里</a:t>
            </a:r>
            <a:r>
              <a:rPr lang="en-US" altLang="zh-CN" b="1" smtClean="0">
                <a:solidFill>
                  <a:prstClr val="black"/>
                </a:solidFill>
              </a:rPr>
              <a:t>】</a:t>
            </a:r>
            <a:r>
              <a:rPr lang="zh-CN" altLang="en-US" b="1" smtClean="0">
                <a:solidFill>
                  <a:prstClr val="black"/>
                </a:solidFill>
              </a:rPr>
              <a:t>来。                     小王</a:t>
            </a:r>
            <a:r>
              <a:rPr lang="en-US" altLang="zh-CN" b="1" smtClean="0">
                <a:solidFill>
                  <a:prstClr val="black"/>
                </a:solidFill>
              </a:rPr>
              <a:t>【</a:t>
            </a:r>
            <a:r>
              <a:rPr lang="zh-CN" altLang="en-US" b="1" smtClean="0">
                <a:solidFill>
                  <a:srgbClr val="FF0000"/>
                </a:solidFill>
              </a:rPr>
              <a:t>被</a:t>
            </a:r>
            <a:r>
              <a:rPr lang="zh-CN" altLang="en-US" b="1" smtClean="0">
                <a:solidFill>
                  <a:prstClr val="black"/>
                </a:solidFill>
              </a:rPr>
              <a:t>蜜蜂</a:t>
            </a:r>
            <a:r>
              <a:rPr lang="en-US" altLang="zh-CN" b="1" smtClean="0">
                <a:solidFill>
                  <a:prstClr val="black"/>
                </a:solidFill>
              </a:rPr>
              <a:t>】</a:t>
            </a:r>
            <a:r>
              <a:rPr lang="zh-CN" altLang="en-US" b="1" smtClean="0">
                <a:solidFill>
                  <a:prstClr val="black"/>
                </a:solidFill>
              </a:rPr>
              <a:t>蛰了。</a:t>
            </a:r>
          </a:p>
          <a:p>
            <a:pPr eaLnBrk="1" fontAlgn="base" hangingPunct="1">
              <a:lnSpc>
                <a:spcPts val="3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b="1" smtClean="0">
                <a:solidFill>
                  <a:prstClr val="black"/>
                </a:solidFill>
              </a:rPr>
              <a:t>我们</a:t>
            </a:r>
            <a:r>
              <a:rPr lang="en-US" altLang="zh-CN" b="1" smtClean="0">
                <a:solidFill>
                  <a:prstClr val="black"/>
                </a:solidFill>
              </a:rPr>
              <a:t>【</a:t>
            </a:r>
            <a:r>
              <a:rPr lang="zh-CN" altLang="en-US" b="1" smtClean="0">
                <a:solidFill>
                  <a:srgbClr val="FF0000"/>
                </a:solidFill>
              </a:rPr>
              <a:t>在</a:t>
            </a:r>
            <a:r>
              <a:rPr lang="zh-CN" altLang="en-US" b="1" smtClean="0">
                <a:solidFill>
                  <a:prstClr val="black"/>
                </a:solidFill>
              </a:rPr>
              <a:t>老师的家</a:t>
            </a:r>
            <a:r>
              <a:rPr lang="zh-CN" altLang="en-US" b="1" smtClean="0">
                <a:solidFill>
                  <a:srgbClr val="FF0000"/>
                </a:solidFill>
              </a:rPr>
              <a:t>里</a:t>
            </a:r>
            <a:r>
              <a:rPr lang="en-US" altLang="zh-CN" b="1" smtClean="0">
                <a:solidFill>
                  <a:prstClr val="black"/>
                </a:solidFill>
              </a:rPr>
              <a:t>】【</a:t>
            </a:r>
            <a:r>
              <a:rPr lang="zh-CN" altLang="en-US" b="1" smtClean="0">
                <a:solidFill>
                  <a:prstClr val="black"/>
                </a:solidFill>
              </a:rPr>
              <a:t>静静地</a:t>
            </a:r>
            <a:r>
              <a:rPr lang="en-US" altLang="zh-CN" b="1" smtClean="0">
                <a:solidFill>
                  <a:prstClr val="black"/>
                </a:solidFill>
              </a:rPr>
              <a:t>】</a:t>
            </a:r>
            <a:r>
              <a:rPr lang="zh-CN" altLang="en-US" b="1" smtClean="0">
                <a:solidFill>
                  <a:prstClr val="black"/>
                </a:solidFill>
              </a:rPr>
              <a:t>听课。</a:t>
            </a:r>
          </a:p>
          <a:p>
            <a:pPr eaLnBrk="1" fontAlgn="base" hangingPunct="1">
              <a:lnSpc>
                <a:spcPts val="3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b="1" smtClean="0">
                <a:solidFill>
                  <a:prstClr val="black"/>
                </a:solidFill>
              </a:rPr>
              <a:t>雷锋</a:t>
            </a:r>
            <a:r>
              <a:rPr lang="en-US" altLang="zh-CN" b="1" smtClean="0">
                <a:solidFill>
                  <a:prstClr val="black"/>
                </a:solidFill>
              </a:rPr>
              <a:t>【</a:t>
            </a:r>
            <a:r>
              <a:rPr lang="zh-CN" altLang="en-US" b="1" smtClean="0">
                <a:solidFill>
                  <a:srgbClr val="FF0000"/>
                </a:solidFill>
              </a:rPr>
              <a:t>从</a:t>
            </a:r>
            <a:r>
              <a:rPr lang="zh-CN" altLang="en-US" b="1" smtClean="0">
                <a:solidFill>
                  <a:prstClr val="black"/>
                </a:solidFill>
              </a:rPr>
              <a:t>旧社会</a:t>
            </a:r>
            <a:r>
              <a:rPr lang="en-US" altLang="zh-CN" b="1" smtClean="0">
                <a:solidFill>
                  <a:prstClr val="black"/>
                </a:solidFill>
              </a:rPr>
              <a:t>】</a:t>
            </a:r>
            <a:r>
              <a:rPr lang="zh-CN" altLang="en-US" b="1" smtClean="0">
                <a:solidFill>
                  <a:prstClr val="black"/>
                </a:solidFill>
              </a:rPr>
              <a:t>走过来，自然知道苦难是怎么一回事。</a:t>
            </a:r>
          </a:p>
          <a:p>
            <a:pPr eaLnBrk="1" fontAlgn="base" hangingPunct="1">
              <a:lnSpc>
                <a:spcPts val="3200"/>
              </a:lnSpc>
              <a:spcBef>
                <a:spcPts val="600"/>
              </a:spcBef>
              <a:spcAft>
                <a:spcPct val="0"/>
              </a:spcAft>
            </a:pPr>
            <a:r>
              <a:rPr lang="en-US" altLang="zh-CN" b="1" smtClean="0">
                <a:solidFill>
                  <a:prstClr val="black"/>
                </a:solidFill>
              </a:rPr>
              <a:t>【</a:t>
            </a:r>
            <a:r>
              <a:rPr lang="zh-CN" altLang="en-US" b="1" smtClean="0">
                <a:solidFill>
                  <a:srgbClr val="FF0000"/>
                </a:solidFill>
              </a:rPr>
              <a:t>在</a:t>
            </a:r>
            <a:r>
              <a:rPr lang="zh-CN" altLang="en-US" b="1" smtClean="0">
                <a:solidFill>
                  <a:prstClr val="black"/>
                </a:solidFill>
              </a:rPr>
              <a:t>上大学期间</a:t>
            </a:r>
            <a:r>
              <a:rPr lang="en-US" altLang="zh-CN" b="1" smtClean="0">
                <a:solidFill>
                  <a:prstClr val="black"/>
                </a:solidFill>
              </a:rPr>
              <a:t>】</a:t>
            </a:r>
            <a:r>
              <a:rPr lang="zh-CN" altLang="en-US" b="1" smtClean="0">
                <a:solidFill>
                  <a:prstClr val="black"/>
                </a:solidFill>
              </a:rPr>
              <a:t>，她就学完了古代汉语的研究生课程。</a:t>
            </a:r>
          </a:p>
          <a:p>
            <a:pPr eaLnBrk="1" fontAlgn="base" hangingPunct="1">
              <a:lnSpc>
                <a:spcPts val="32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b="1" smtClean="0">
                <a:solidFill>
                  <a:prstClr val="black"/>
                </a:solidFill>
              </a:rPr>
              <a:t>小王</a:t>
            </a:r>
            <a:r>
              <a:rPr lang="en-US" altLang="zh-CN" b="1" smtClean="0">
                <a:solidFill>
                  <a:prstClr val="black"/>
                </a:solidFill>
              </a:rPr>
              <a:t>【</a:t>
            </a:r>
            <a:r>
              <a:rPr lang="zh-CN" altLang="en-US" b="1" smtClean="0">
                <a:solidFill>
                  <a:srgbClr val="FF0000"/>
                </a:solidFill>
              </a:rPr>
              <a:t>把</a:t>
            </a:r>
            <a:r>
              <a:rPr lang="zh-CN" altLang="en-US" b="1" smtClean="0">
                <a:solidFill>
                  <a:prstClr val="black"/>
                </a:solidFill>
              </a:rPr>
              <a:t>老师</a:t>
            </a:r>
            <a:r>
              <a:rPr lang="en-US" altLang="zh-CN" b="1" smtClean="0">
                <a:solidFill>
                  <a:prstClr val="black"/>
                </a:solidFill>
              </a:rPr>
              <a:t>】</a:t>
            </a:r>
            <a:r>
              <a:rPr lang="zh-CN" altLang="en-US" b="1" smtClean="0">
                <a:solidFill>
                  <a:prstClr val="black"/>
                </a:solidFill>
              </a:rPr>
              <a:t>交给他的书全部都借给了他的小弟弟。</a:t>
            </a:r>
          </a:p>
        </p:txBody>
      </p:sp>
      <p:sp>
        <p:nvSpPr>
          <p:cNvPr id="17417" name="AutoShape 9"/>
          <p:cNvSpPr>
            <a:spLocks/>
          </p:cNvSpPr>
          <p:nvPr/>
        </p:nvSpPr>
        <p:spPr bwMode="auto">
          <a:xfrm>
            <a:off x="3429000" y="5486400"/>
            <a:ext cx="76200" cy="685800"/>
          </a:xfrm>
          <a:prstGeom prst="rightBrace">
            <a:avLst>
              <a:gd name="adj1" fmla="val 75000"/>
              <a:gd name="adj2" fmla="val 50000"/>
            </a:avLst>
          </a:prstGeom>
          <a:noFill/>
          <a:ln w="444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8" name="Text Box 1027"/>
          <p:cNvSpPr txBox="1">
            <a:spLocks noChangeArrowheads="1"/>
          </p:cNvSpPr>
          <p:nvPr/>
        </p:nvSpPr>
        <p:spPr bwMode="auto">
          <a:xfrm>
            <a:off x="0" y="4184650"/>
            <a:ext cx="7164388" cy="268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（</a:t>
            </a:r>
            <a:r>
              <a:rPr lang="en-US" altLang="zh-CN" sz="2800" b="1" smtClean="0">
                <a:solidFill>
                  <a:prstClr val="black"/>
                </a:solidFill>
              </a:rPr>
              <a:t>1</a:t>
            </a:r>
            <a:r>
              <a:rPr lang="zh-CN" altLang="en-US" sz="2800" b="1" smtClean="0">
                <a:solidFill>
                  <a:prstClr val="black"/>
                </a:solidFill>
              </a:rPr>
              <a:t>）同学们</a:t>
            </a:r>
            <a:r>
              <a:rPr lang="en-US" altLang="zh-CN" sz="2800" b="1" smtClean="0">
                <a:solidFill>
                  <a:prstClr val="black"/>
                </a:solidFill>
              </a:rPr>
              <a:t>【</a:t>
            </a:r>
            <a:r>
              <a:rPr lang="zh-CN" altLang="en-US" sz="2800" b="1" smtClean="0">
                <a:solidFill>
                  <a:prstClr val="black"/>
                </a:solidFill>
              </a:rPr>
              <a:t>在阅览室</a:t>
            </a:r>
            <a:r>
              <a:rPr lang="en-US" altLang="zh-CN" sz="2800" b="1" smtClean="0">
                <a:solidFill>
                  <a:prstClr val="black"/>
                </a:solidFill>
              </a:rPr>
              <a:t>】</a:t>
            </a:r>
            <a:r>
              <a:rPr lang="zh-CN" altLang="en-US" sz="2800" b="1" smtClean="0">
                <a:solidFill>
                  <a:prstClr val="black"/>
                </a:solidFill>
              </a:rPr>
              <a:t>看书。</a:t>
            </a:r>
          </a:p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（</a:t>
            </a:r>
            <a:r>
              <a:rPr lang="en-US" altLang="zh-CN" sz="2800" b="1" smtClean="0">
                <a:solidFill>
                  <a:prstClr val="black"/>
                </a:solidFill>
              </a:rPr>
              <a:t>2</a:t>
            </a:r>
            <a:r>
              <a:rPr lang="zh-CN" altLang="en-US" sz="2800" b="1" smtClean="0">
                <a:solidFill>
                  <a:prstClr val="black"/>
                </a:solidFill>
              </a:rPr>
              <a:t>）老师</a:t>
            </a:r>
            <a:r>
              <a:rPr lang="en-US" altLang="zh-CN" sz="2800" b="1" smtClean="0">
                <a:solidFill>
                  <a:prstClr val="black"/>
                </a:solidFill>
              </a:rPr>
              <a:t>【</a:t>
            </a:r>
            <a:r>
              <a:rPr lang="zh-CN" altLang="en-US" sz="2800" b="1" smtClean="0">
                <a:solidFill>
                  <a:prstClr val="black"/>
                </a:solidFill>
              </a:rPr>
              <a:t>同他</a:t>
            </a:r>
            <a:r>
              <a:rPr lang="en-US" altLang="zh-CN" sz="2800" b="1" smtClean="0">
                <a:solidFill>
                  <a:prstClr val="black"/>
                </a:solidFill>
              </a:rPr>
              <a:t>】</a:t>
            </a:r>
            <a:r>
              <a:rPr lang="zh-CN" altLang="en-US" sz="2800" b="1" smtClean="0">
                <a:solidFill>
                  <a:prstClr val="black"/>
                </a:solidFill>
              </a:rPr>
              <a:t>谈话。</a:t>
            </a:r>
          </a:p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（</a:t>
            </a:r>
            <a:r>
              <a:rPr lang="en-US" altLang="zh-CN" sz="2800" b="1" smtClean="0">
                <a:solidFill>
                  <a:prstClr val="black"/>
                </a:solidFill>
              </a:rPr>
              <a:t>3</a:t>
            </a:r>
            <a:r>
              <a:rPr lang="zh-CN" altLang="en-US" sz="2800" b="1" smtClean="0">
                <a:solidFill>
                  <a:prstClr val="black"/>
                </a:solidFill>
              </a:rPr>
              <a:t>）我们必须</a:t>
            </a:r>
            <a:r>
              <a:rPr lang="en-US" altLang="zh-CN" sz="2800" b="1" smtClean="0">
                <a:solidFill>
                  <a:prstClr val="black"/>
                </a:solidFill>
              </a:rPr>
              <a:t>【</a:t>
            </a:r>
            <a:r>
              <a:rPr lang="zh-CN" altLang="en-US" sz="2800" b="1" smtClean="0">
                <a:solidFill>
                  <a:prstClr val="black"/>
                </a:solidFill>
              </a:rPr>
              <a:t>按客观规律</a:t>
            </a:r>
            <a:r>
              <a:rPr lang="en-US" altLang="zh-CN" sz="2800" b="1" smtClean="0">
                <a:solidFill>
                  <a:prstClr val="black"/>
                </a:solidFill>
              </a:rPr>
              <a:t>】</a:t>
            </a:r>
            <a:r>
              <a:rPr lang="zh-CN" altLang="en-US" sz="2800" b="1" smtClean="0">
                <a:solidFill>
                  <a:prstClr val="black"/>
                </a:solidFill>
              </a:rPr>
              <a:t>办事。</a:t>
            </a:r>
          </a:p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（</a:t>
            </a:r>
            <a:r>
              <a:rPr lang="en-US" altLang="zh-CN" sz="2800" b="1" smtClean="0">
                <a:solidFill>
                  <a:prstClr val="black"/>
                </a:solidFill>
              </a:rPr>
              <a:t>4</a:t>
            </a:r>
            <a:r>
              <a:rPr lang="zh-CN" altLang="en-US" sz="2800" b="1" smtClean="0">
                <a:solidFill>
                  <a:prstClr val="black"/>
                </a:solidFill>
              </a:rPr>
              <a:t>）我们的生活</a:t>
            </a:r>
            <a:r>
              <a:rPr lang="en-US" altLang="zh-CN" sz="2800" b="1" smtClean="0">
                <a:solidFill>
                  <a:prstClr val="black"/>
                </a:solidFill>
              </a:rPr>
              <a:t>【</a:t>
            </a:r>
            <a:r>
              <a:rPr lang="zh-CN" altLang="en-US" sz="2800" b="1" smtClean="0">
                <a:solidFill>
                  <a:prstClr val="black"/>
                </a:solidFill>
              </a:rPr>
              <a:t>比过去</a:t>
            </a:r>
            <a:r>
              <a:rPr lang="en-US" altLang="zh-CN" sz="2800" b="1" smtClean="0">
                <a:solidFill>
                  <a:prstClr val="black"/>
                </a:solidFill>
              </a:rPr>
              <a:t>】【</a:t>
            </a:r>
            <a:r>
              <a:rPr lang="zh-CN" altLang="en-US" sz="2800" b="1" smtClean="0">
                <a:solidFill>
                  <a:prstClr val="black"/>
                </a:solidFill>
              </a:rPr>
              <a:t>更</a:t>
            </a:r>
            <a:r>
              <a:rPr lang="en-US" altLang="zh-CN" sz="2800" b="1" smtClean="0">
                <a:solidFill>
                  <a:prstClr val="black"/>
                </a:solidFill>
              </a:rPr>
              <a:t>】</a:t>
            </a:r>
            <a:r>
              <a:rPr lang="zh-CN" altLang="en-US" sz="2800" b="1" smtClean="0">
                <a:solidFill>
                  <a:prstClr val="black"/>
                </a:solidFill>
              </a:rPr>
              <a:t>好了。</a:t>
            </a:r>
            <a:endParaRPr lang="en-US" altLang="zh-CN" sz="2800" b="1" smtClean="0">
              <a:solidFill>
                <a:prstClr val="black"/>
              </a:solidFill>
            </a:endParaRPr>
          </a:p>
          <a:p>
            <a:pPr eaLnBrk="1" fontAlgn="base" hangingPunct="1">
              <a:lnSpc>
                <a:spcPts val="3600"/>
              </a:lnSpc>
              <a:spcBef>
                <a:spcPts val="6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 （</a:t>
            </a:r>
            <a:r>
              <a:rPr lang="en-US" altLang="zh-CN" sz="2800" b="1" smtClean="0">
                <a:solidFill>
                  <a:prstClr val="black"/>
                </a:solidFill>
              </a:rPr>
              <a:t>5</a:t>
            </a:r>
            <a:r>
              <a:rPr lang="zh-CN" altLang="en-US" sz="2800" b="1" smtClean="0">
                <a:solidFill>
                  <a:prstClr val="black"/>
                </a:solidFill>
              </a:rPr>
              <a:t>）他把书放</a:t>
            </a:r>
            <a:r>
              <a:rPr lang="en-US" altLang="zh-CN" sz="2800" b="1" smtClean="0">
                <a:solidFill>
                  <a:prstClr val="black"/>
                </a:solidFill>
              </a:rPr>
              <a:t>&lt;</a:t>
            </a:r>
            <a:r>
              <a:rPr lang="zh-CN" altLang="en-US" sz="2800" b="1" smtClean="0">
                <a:solidFill>
                  <a:prstClr val="black"/>
                </a:solidFill>
              </a:rPr>
              <a:t>在桌子上</a:t>
            </a:r>
            <a:r>
              <a:rPr lang="en-US" altLang="zh-CN" sz="2800" b="1" smtClean="0">
                <a:solidFill>
                  <a:prstClr val="black"/>
                </a:solidFill>
              </a:rPr>
              <a:t>&gt;</a:t>
            </a:r>
            <a:r>
              <a:rPr lang="zh-CN" altLang="en-US" sz="2800" b="1" smtClean="0">
                <a:solidFill>
                  <a:prstClr val="black"/>
                </a:solidFill>
              </a:rPr>
              <a:t>了。</a:t>
            </a:r>
          </a:p>
        </p:txBody>
      </p:sp>
      <p:sp>
        <p:nvSpPr>
          <p:cNvPr id="9" name="AutoShape 1028"/>
          <p:cNvSpPr>
            <a:spLocks/>
          </p:cNvSpPr>
          <p:nvPr/>
        </p:nvSpPr>
        <p:spPr bwMode="auto">
          <a:xfrm>
            <a:off x="6715125" y="4214813"/>
            <a:ext cx="152400" cy="1905000"/>
          </a:xfrm>
          <a:prstGeom prst="rightBrace">
            <a:avLst>
              <a:gd name="adj1" fmla="val 104167"/>
              <a:gd name="adj2" fmla="val 50000"/>
            </a:avLst>
          </a:prstGeom>
          <a:noFill/>
          <a:ln w="444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0" name="Text Box 1029"/>
          <p:cNvSpPr txBox="1">
            <a:spLocks noChangeArrowheads="1"/>
          </p:cNvSpPr>
          <p:nvPr/>
        </p:nvSpPr>
        <p:spPr bwMode="auto">
          <a:xfrm>
            <a:off x="7072313" y="5013325"/>
            <a:ext cx="2071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b="1" smtClean="0">
                <a:solidFill>
                  <a:prstClr val="black"/>
                </a:solidFill>
              </a:rPr>
              <a:t>作谓语的状语</a:t>
            </a:r>
          </a:p>
        </p:txBody>
      </p:sp>
      <p:sp>
        <p:nvSpPr>
          <p:cNvPr id="25607" name="矩形 10"/>
          <p:cNvSpPr>
            <a:spLocks noChangeArrowheads="1"/>
          </p:cNvSpPr>
          <p:nvPr/>
        </p:nvSpPr>
        <p:spPr bwMode="auto">
          <a:xfrm>
            <a:off x="6516688" y="6396038"/>
            <a:ext cx="1103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作补语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0" y="3571875"/>
            <a:ext cx="7715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  <a:ea typeface="华文新魏" pitchFamily="2" charset="-122"/>
              </a:rPr>
              <a:t>语法功能</a:t>
            </a:r>
            <a:r>
              <a:rPr lang="zh-CN" altLang="en-US" sz="2800" b="1" smtClean="0">
                <a:solidFill>
                  <a:srgbClr val="0000FF"/>
                </a:solidFill>
              </a:rPr>
              <a:t>：</a:t>
            </a:r>
            <a:r>
              <a:rPr lang="en-US" altLang="zh-CN" sz="2800" b="1" smtClean="0">
                <a:solidFill>
                  <a:srgbClr val="FF00FF"/>
                </a:solidFill>
              </a:rPr>
              <a:t>2</a:t>
            </a:r>
            <a:r>
              <a:rPr lang="zh-CN" altLang="en-US" sz="2800" b="1" smtClean="0">
                <a:solidFill>
                  <a:srgbClr val="FF00FF"/>
                </a:solidFill>
              </a:rPr>
              <a:t>、介宾短语主要作状语或补语。</a:t>
            </a:r>
          </a:p>
        </p:txBody>
      </p:sp>
      <p:sp>
        <p:nvSpPr>
          <p:cNvPr id="25609" name="矩形 12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srgbClr val="0000FF"/>
                </a:solidFill>
                <a:latin typeface="Times New Roman" pitchFamily="18" charset="0"/>
                <a:ea typeface="华文新魏" pitchFamily="2" charset="-122"/>
              </a:rPr>
              <a:t>语法功能</a:t>
            </a:r>
            <a:r>
              <a:rPr kumimoji="1" lang="zh-CN" altLang="en-US" sz="2800" b="1" smtClean="0">
                <a:solidFill>
                  <a:srgbClr val="0000FF"/>
                </a:solidFill>
                <a:latin typeface="Times New Roman" pitchFamily="18" charset="0"/>
              </a:rPr>
              <a:t>：</a:t>
            </a:r>
            <a:r>
              <a:rPr kumimoji="1" lang="en-US" altLang="zh-CN" sz="2800" b="1" smtClean="0">
                <a:solidFill>
                  <a:srgbClr val="FF0000"/>
                </a:solidFill>
                <a:latin typeface="Times New Roman" pitchFamily="18" charset="0"/>
              </a:rPr>
              <a:t>1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kumimoji="1" lang="zh-CN" altLang="en-US" sz="2800" b="1" smtClean="0">
                <a:solidFill>
                  <a:srgbClr val="FF00FF"/>
                </a:solidFill>
                <a:latin typeface="Times New Roman" pitchFamily="18" charset="0"/>
              </a:rPr>
              <a:t>介词不单用，只能与名、代词组成介宾短语。</a:t>
            </a:r>
          </a:p>
        </p:txBody>
      </p:sp>
    </p:spTree>
    <p:extLst>
      <p:ext uri="{BB962C8B-B14F-4D97-AF65-F5344CB8AC3E}">
        <p14:creationId xmlns:p14="http://schemas.microsoft.com/office/powerpoint/2010/main" val="23771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utoUpdateAnimBg="0"/>
      <p:bldP spid="17417" grpId="0" animBg="1"/>
      <p:bldP spid="8" grpId="0" autoUpdateAnimBg="0"/>
      <p:bldP spid="9" grpId="0" animBg="1"/>
      <p:bldP spid="10" grpId="0" autoUpdateAnimBg="0"/>
      <p:bldP spid="25607" grpId="0"/>
      <p:bldP spid="12" grpId="0" autoUpdateAnimBg="0"/>
      <p:bldP spid="2560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/>
              </a:rPr>
              <a:t>练习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0" y="1214438"/>
            <a:ext cx="9144000" cy="399097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介词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lnSpc>
                <a:spcPts val="58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我们从《离骚》中看到了屈原深沉的忧患意识：他对于民族故国一往情深，因之而喜，因之而悲。他为了自己的祖国忍辱负重含悲苦行。 </a:t>
            </a:r>
            <a:r>
              <a:rPr lang="zh-CN" altLang="en-US" sz="4000" b="1" dirty="0" smtClean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1410325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/>
              </a:rPr>
              <a:t>练习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0" y="1214438"/>
            <a:ext cx="9144000" cy="399097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介词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lnSpc>
                <a:spcPts val="58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我们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从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《离骚》中看到了屈原深沉的忧患意识：他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对于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民族故国一往情深，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因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之而喜，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因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之而悲。他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为了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自己的祖国忍辱负重含悲苦行。 </a:t>
            </a:r>
            <a:r>
              <a:rPr lang="zh-CN" altLang="en-US" sz="4000" b="1" dirty="0" smtClean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378475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WordArt 3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4143375" cy="785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黑体"/>
                <a:ea typeface="黑体"/>
              </a:rPr>
              <a:t>介词与动词的区别</a:t>
            </a:r>
          </a:p>
        </p:txBody>
      </p:sp>
      <p:sp>
        <p:nvSpPr>
          <p:cNvPr id="27651" name="矩形 3"/>
          <p:cNvSpPr>
            <a:spLocks noChangeArrowheads="1"/>
          </p:cNvSpPr>
          <p:nvPr/>
        </p:nvSpPr>
        <p:spPr bwMode="auto">
          <a:xfrm>
            <a:off x="0" y="785813"/>
            <a:ext cx="9144000" cy="632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ts val="3800"/>
              </a:lnSpc>
              <a:spcBef>
                <a:spcPts val="1200"/>
              </a:spcBef>
              <a:spcAft>
                <a:spcPct val="0"/>
              </a:spcAft>
            </a:pPr>
            <a:r>
              <a:rPr kumimoji="1"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有些介词与动词兼类。有：</a:t>
            </a:r>
            <a:r>
              <a:rPr kumimoji="1" lang="zh-CN" altLang="en-US" sz="3200" b="1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在、给、叫、用、拿、比、到、让、由、朝、往、把、经过、通过。</a:t>
            </a:r>
            <a:r>
              <a:rPr kumimoji="1" lang="zh-CN" altLang="en-US" sz="3200" b="1" smtClean="0">
                <a:solidFill>
                  <a:srgbClr val="FF00FF"/>
                </a:solidFill>
                <a:latin typeface="宋体" charset="-122"/>
              </a:rPr>
              <a:t>怎么区别？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/>
            </a:r>
            <a:b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</a:br>
            <a:r>
              <a:rPr kumimoji="1" lang="en-US" altLang="zh-CN" sz="2800" b="1" smtClean="0">
                <a:solidFill>
                  <a:srgbClr val="0000FF"/>
                </a:solidFill>
                <a:latin typeface="Times New Roman" pitchFamily="18" charset="0"/>
              </a:rPr>
              <a:t>A.</a:t>
            </a:r>
            <a:r>
              <a:rPr kumimoji="1" lang="zh-CN" altLang="en-US" sz="2800" b="1" smtClean="0">
                <a:solidFill>
                  <a:srgbClr val="0000FF"/>
                </a:solidFill>
                <a:latin typeface="宋体" charset="-122"/>
              </a:rPr>
              <a:t>介词不能单独作谓语，动词可以。</a:t>
            </a:r>
            <a:r>
              <a:rPr kumimoji="1" lang="zh-CN" altLang="en-US" sz="2800" b="1" smtClean="0">
                <a:solidFill>
                  <a:prstClr val="black"/>
                </a:solidFill>
                <a:latin typeface="宋体" charset="-122"/>
              </a:rPr>
              <a:t>所以一句话中如果有别的词作谓语（动、形），它就是介词；如果没有别的词作谓语，那它就是动词。</a:t>
            </a:r>
            <a:r>
              <a:rPr kumimoji="1" lang="zh-CN" altLang="en-US" sz="2800" b="1" smtClean="0">
                <a:solidFill>
                  <a:prstClr val="black"/>
                </a:solidFill>
                <a:latin typeface="仿宋_GB2312" pitchFamily="49" charset="-122"/>
                <a:ea typeface="仿宋_GB2312" pitchFamily="49" charset="-122"/>
              </a:rPr>
              <a:t>如：明天我在学校等你。 明天我在家。 他在看书。</a:t>
            </a:r>
          </a:p>
          <a:p>
            <a:pPr fontAlgn="base">
              <a:lnSpc>
                <a:spcPts val="3800"/>
              </a:lnSpc>
              <a:spcBef>
                <a:spcPts val="1200"/>
              </a:spcBef>
              <a:spcAft>
                <a:spcPct val="0"/>
              </a:spcAft>
            </a:pPr>
            <a:r>
              <a:rPr kumimoji="1" lang="en-US" altLang="zh-CN" sz="2800" b="1" smtClean="0">
                <a:solidFill>
                  <a:srgbClr val="0000FF"/>
                </a:solidFill>
                <a:latin typeface="Times New Roman" pitchFamily="18" charset="0"/>
              </a:rPr>
              <a:t>B.</a:t>
            </a:r>
            <a:r>
              <a:rPr kumimoji="1" lang="zh-CN" altLang="en-US" sz="2800" b="1" smtClean="0">
                <a:solidFill>
                  <a:srgbClr val="0000FF"/>
                </a:solidFill>
                <a:latin typeface="宋体" charset="-122"/>
              </a:rPr>
              <a:t>介词后面不能带动态助词</a:t>
            </a:r>
            <a:r>
              <a:rPr kumimoji="1" lang="zh-CN" altLang="en-US" sz="2800" b="1" smtClean="0">
                <a:solidFill>
                  <a:srgbClr val="0000FF"/>
                </a:solidFill>
                <a:latin typeface="Times New Roman" pitchFamily="18" charset="0"/>
              </a:rPr>
              <a:t>“</a:t>
            </a:r>
            <a:r>
              <a:rPr kumimoji="1" lang="zh-CN" altLang="en-US" sz="2800" b="1" smtClean="0">
                <a:solidFill>
                  <a:srgbClr val="0000FF"/>
                </a:solidFill>
                <a:latin typeface="宋体" charset="-122"/>
              </a:rPr>
              <a:t>着、了、过</a:t>
            </a:r>
            <a:r>
              <a:rPr kumimoji="1" lang="zh-CN" altLang="en-US" sz="2800" b="1" smtClean="0">
                <a:solidFill>
                  <a:srgbClr val="0000FF"/>
                </a:solidFill>
                <a:latin typeface="Times New Roman" pitchFamily="18" charset="0"/>
              </a:rPr>
              <a:t>”</a:t>
            </a:r>
            <a:r>
              <a:rPr kumimoji="1" lang="zh-CN" altLang="en-US" sz="2800" b="1" smtClean="0">
                <a:solidFill>
                  <a:srgbClr val="0000FF"/>
                </a:solidFill>
                <a:latin typeface="宋体" charset="-122"/>
              </a:rPr>
              <a:t>，动词可以</a:t>
            </a:r>
            <a:r>
              <a:rPr kumimoji="1" lang="zh-CN" altLang="en-US" sz="2800" b="1" smtClean="0">
                <a:solidFill>
                  <a:prstClr val="black"/>
                </a:solidFill>
                <a:latin typeface="宋体" charset="-122"/>
              </a:rPr>
              <a:t>。 </a:t>
            </a:r>
            <a:r>
              <a:rPr kumimoji="1" lang="zh-CN" altLang="en-US" sz="2800" b="1" smtClean="0">
                <a:solidFill>
                  <a:prstClr val="black"/>
                </a:solidFill>
                <a:latin typeface="仿宋_GB2312" pitchFamily="49" charset="-122"/>
                <a:ea typeface="仿宋_GB2312" pitchFamily="49" charset="-122"/>
              </a:rPr>
              <a:t>如：他给我买了一本书。 他给了我一本书。　　 </a:t>
            </a:r>
            <a:br>
              <a:rPr kumimoji="1" lang="zh-CN" altLang="en-US" sz="2800" b="1" smtClean="0">
                <a:solidFill>
                  <a:prstClr val="black"/>
                </a:solidFill>
                <a:latin typeface="仿宋_GB2312" pitchFamily="49" charset="-122"/>
                <a:ea typeface="仿宋_GB2312" pitchFamily="49" charset="-122"/>
              </a:rPr>
            </a:br>
            <a:r>
              <a:rPr kumimoji="1" lang="zh-CN" altLang="en-US" sz="2800" b="1" smtClean="0">
                <a:solidFill>
                  <a:prstClr val="black"/>
                </a:solidFill>
                <a:latin typeface="仿宋_GB2312" pitchFamily="49" charset="-122"/>
                <a:ea typeface="仿宋_GB2312" pitchFamily="49" charset="-122"/>
              </a:rPr>
              <a:t>　　别拿我开玩笑。 他手里拿着一本书。</a:t>
            </a:r>
          </a:p>
          <a:p>
            <a:pPr fontAlgn="base">
              <a:lnSpc>
                <a:spcPts val="3800"/>
              </a:lnSpc>
              <a:spcBef>
                <a:spcPts val="1200"/>
              </a:spcBef>
              <a:spcAft>
                <a:spcPct val="0"/>
              </a:spcAft>
            </a:pPr>
            <a:r>
              <a:rPr kumimoji="1" lang="en-US" altLang="zh-CN" sz="2800" b="1" smtClean="0">
                <a:solidFill>
                  <a:srgbClr val="0000FF"/>
                </a:solidFill>
                <a:latin typeface="Times New Roman" pitchFamily="18" charset="0"/>
              </a:rPr>
              <a:t>C.</a:t>
            </a:r>
            <a:r>
              <a:rPr kumimoji="1" lang="zh-CN" altLang="en-US" sz="2800" b="1" smtClean="0">
                <a:solidFill>
                  <a:srgbClr val="0000FF"/>
                </a:solidFill>
                <a:latin typeface="宋体" charset="-122"/>
              </a:rPr>
              <a:t>介词不能重叠，动词一般可以。</a:t>
            </a:r>
            <a:r>
              <a:rPr kumimoji="1" lang="zh-CN" altLang="en-US" sz="2800" b="1" smtClean="0">
                <a:solidFill>
                  <a:prstClr val="black"/>
                </a:solidFill>
                <a:latin typeface="宋体" charset="-122"/>
              </a:rPr>
              <a:t>　　　　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 </a:t>
            </a:r>
            <a:b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</a:br>
            <a:r>
              <a:rPr kumimoji="1" lang="zh-CN" altLang="en-US" sz="2800" b="1" smtClean="0">
                <a:solidFill>
                  <a:prstClr val="black"/>
                </a:solidFill>
                <a:latin typeface="仿宋_GB2312" pitchFamily="49" charset="-122"/>
                <a:ea typeface="仿宋_GB2312" pitchFamily="49" charset="-122"/>
              </a:rPr>
              <a:t>如：我比你高一点儿。 我们比比。</a:t>
            </a:r>
            <a:endParaRPr kumimoji="1" lang="zh-CN" altLang="en-US" sz="28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13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765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（三）连词：</a:t>
            </a:r>
            <a:r>
              <a:rPr lang="zh-CN" altLang="en-US" sz="3200" b="1" smtClean="0">
                <a:solidFill>
                  <a:srgbClr val="1F497D"/>
                </a:solidFill>
              </a:rPr>
              <a:t>用来连接词语、分句或句子表示某种逻辑关系的词。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0" y="4665663"/>
            <a:ext cx="914400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lnSpc>
                <a:spcPts val="4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FF00FF"/>
                </a:solidFill>
              </a:rPr>
              <a:t>语法特点：</a:t>
            </a:r>
          </a:p>
          <a:p>
            <a:pPr eaLnBrk="1" fontAlgn="base" hangingPunct="1">
              <a:lnSpc>
                <a:spcPts val="4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</a:rPr>
              <a:t>1、连接分句的连词，常成对使用，或跟某些 词配合使用。  如，尚且</a:t>
            </a:r>
            <a:r>
              <a:rPr lang="zh-CN" altLang="en-US" sz="2800" b="1" smtClean="0">
                <a:solidFill>
                  <a:srgbClr val="0000FF"/>
                </a:solidFill>
                <a:cs typeface="Times New Roman" pitchFamily="18" charset="0"/>
              </a:rPr>
              <a:t>…</a:t>
            </a:r>
            <a:r>
              <a:rPr lang="zh-CN" altLang="en-US" sz="2800" b="1" smtClean="0">
                <a:solidFill>
                  <a:srgbClr val="0000FF"/>
                </a:solidFill>
              </a:rPr>
              <a:t>何况</a:t>
            </a:r>
            <a:r>
              <a:rPr lang="zh-CN" altLang="en-US" sz="2800" b="1" smtClean="0">
                <a:solidFill>
                  <a:srgbClr val="0000FF"/>
                </a:solidFill>
                <a:cs typeface="Times New Roman" pitchFamily="18" charset="0"/>
              </a:rPr>
              <a:t>…        </a:t>
            </a:r>
            <a:r>
              <a:rPr lang="zh-CN" altLang="en-US" sz="2800" b="1" smtClean="0">
                <a:solidFill>
                  <a:srgbClr val="0000FF"/>
                </a:solidFill>
              </a:rPr>
              <a:t>只有…才…</a:t>
            </a:r>
          </a:p>
          <a:p>
            <a:pPr eaLnBrk="1" fontAlgn="base" hangingPunct="1">
              <a:lnSpc>
                <a:spcPts val="4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0000FF"/>
                </a:solidFill>
              </a:rPr>
              <a:t>2、连词只有关联作用，没有修饰作用，不作句子成分。</a:t>
            </a:r>
          </a:p>
        </p:txBody>
      </p:sp>
      <p:sp>
        <p:nvSpPr>
          <p:cNvPr id="28676" name="矩形 5"/>
          <p:cNvSpPr>
            <a:spLocks noChangeArrowheads="1"/>
          </p:cNvSpPr>
          <p:nvPr/>
        </p:nvSpPr>
        <p:spPr bwMode="auto">
          <a:xfrm>
            <a:off x="0" y="1143000"/>
            <a:ext cx="9612313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ts val="38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1、连接词或短语</a:t>
            </a:r>
            <a:r>
              <a:rPr kumimoji="1" lang="zh-CN" altLang="en-US" sz="2800" b="1" smtClean="0">
                <a:solidFill>
                  <a:srgbClr val="0000FF"/>
                </a:solidFill>
                <a:latin typeface="Times New Roman" pitchFamily="18" charset="0"/>
              </a:rPr>
              <a:t>：</a:t>
            </a:r>
            <a:r>
              <a:rPr kumimoji="1" lang="zh-CN" altLang="en-US" sz="28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和  跟  同  与  及  以及</a:t>
            </a:r>
            <a:endParaRPr kumimoji="1" lang="en-US" altLang="zh-CN" sz="2800" b="1" smtClean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lnSpc>
                <a:spcPts val="38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例如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：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  <a:sym typeface="Wingdings" pitchFamily="2" charset="2"/>
              </a:rPr>
              <a:t>（</a:t>
            </a:r>
            <a:r>
              <a:rPr kumimoji="1" lang="en-US" altLang="zh-CN" sz="2800" b="1" smtClean="0">
                <a:solidFill>
                  <a:prstClr val="black"/>
                </a:solidFill>
                <a:latin typeface="Times New Roman" pitchFamily="18" charset="0"/>
                <a:sym typeface="Wingdings" pitchFamily="2" charset="2"/>
              </a:rPr>
              <a:t>1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  <a:sym typeface="Wingdings" pitchFamily="2" charset="2"/>
              </a:rPr>
              <a:t>）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北京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和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上海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是直辖市。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（连接词）</a:t>
            </a:r>
            <a:endParaRPr kumimoji="1" lang="en-US" altLang="zh-CN" sz="2800" b="1" smtClean="0">
              <a:solidFill>
                <a:srgbClr val="FF0000"/>
              </a:solidFill>
              <a:latin typeface="Times New Roman" pitchFamily="18" charset="0"/>
            </a:endParaRPr>
          </a:p>
          <a:p>
            <a:pPr fontAlgn="base">
              <a:lnSpc>
                <a:spcPts val="38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srgbClr val="FFFF66"/>
                </a:solidFill>
                <a:latin typeface="Times New Roman" pitchFamily="18" charset="0"/>
              </a:rPr>
              <a:t> 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（</a:t>
            </a:r>
            <a:r>
              <a:rPr kumimoji="1" lang="en-US" altLang="zh-CN" sz="2800" b="1" smtClean="0">
                <a:solidFill>
                  <a:prstClr val="black"/>
                </a:solidFill>
                <a:latin typeface="Times New Roman" pitchFamily="18" charset="0"/>
              </a:rPr>
              <a:t>2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）你可以把它放在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桌子上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或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放在抽屉里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。 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（连接短语）</a:t>
            </a:r>
            <a:endParaRPr kumimoji="1" lang="zh-CN" altLang="en-US" sz="2800" b="1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lnSpc>
                <a:spcPts val="38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2、连接分句</a:t>
            </a:r>
            <a:r>
              <a:rPr kumimoji="1" lang="zh-CN" altLang="en-US" sz="2800" b="1" smtClean="0">
                <a:solidFill>
                  <a:srgbClr val="0000FF"/>
                </a:solidFill>
                <a:latin typeface="Times New Roman" pitchFamily="18" charset="0"/>
              </a:rPr>
              <a:t>：</a:t>
            </a:r>
            <a:r>
              <a:rPr kumimoji="1" lang="zh-CN" altLang="en-US" sz="28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不但  不论  因为  由于  宁可  不过  否则  可见  于是</a:t>
            </a:r>
            <a:endParaRPr kumimoji="1" lang="en-US" altLang="zh-CN" sz="2800" b="1" smtClean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lnSpc>
                <a:spcPts val="38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如：（</a:t>
            </a:r>
            <a:r>
              <a:rPr kumimoji="1" lang="en-US" altLang="zh-CN" sz="2800" b="1" smtClean="0">
                <a:solidFill>
                  <a:prstClr val="black"/>
                </a:solidFill>
                <a:latin typeface="Times New Roman" pitchFamily="18" charset="0"/>
              </a:rPr>
              <a:t>3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）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吉姆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虽然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不聪敏</a:t>
            </a:r>
            <a:r>
              <a:rPr kumimoji="1" lang="zh-CN" altLang="en-US" sz="2800" b="1" smtClean="0">
                <a:solidFill>
                  <a:prstClr val="black"/>
                </a:solidFill>
                <a:latin typeface="Times New Roman" pitchFamily="18" charset="0"/>
              </a:rPr>
              <a:t>，但是</a:t>
            </a:r>
            <a:r>
              <a:rPr kumimoji="1" lang="zh-CN" altLang="en-US" sz="2800" b="1" smtClean="0">
                <a:solidFill>
                  <a:srgbClr val="FF0000"/>
                </a:solidFill>
                <a:latin typeface="Times New Roman" pitchFamily="18" charset="0"/>
              </a:rPr>
              <a:t>他很用功。（连接分句）</a:t>
            </a:r>
            <a:endParaRPr kumimoji="1" lang="zh-CN" altLang="en-US" sz="2800" b="1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lnSpc>
                <a:spcPts val="38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3、连接词、句子</a:t>
            </a:r>
            <a:r>
              <a:rPr kumimoji="1" lang="zh-CN" altLang="en-US" sz="2800" b="1" smtClean="0">
                <a:solidFill>
                  <a:srgbClr val="0000FF"/>
                </a:solidFill>
                <a:latin typeface="Times New Roman" pitchFamily="18" charset="0"/>
              </a:rPr>
              <a:t>：</a:t>
            </a:r>
            <a:r>
              <a:rPr kumimoji="1" lang="zh-CN" altLang="en-US" sz="28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并 并且 而 以及 或者 或是</a:t>
            </a:r>
          </a:p>
        </p:txBody>
      </p:sp>
    </p:spTree>
    <p:extLst>
      <p:ext uri="{BB962C8B-B14F-4D97-AF65-F5344CB8AC3E}">
        <p14:creationId xmlns:p14="http://schemas.microsoft.com/office/powerpoint/2010/main" val="170079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  <p:bldP spid="16389" grpId="0" autoUpdateAnimBg="0"/>
      <p:bldP spid="2867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0" y="857250"/>
            <a:ext cx="9144000" cy="640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</a:rPr>
              <a:t>A</a:t>
            </a:r>
            <a:r>
              <a:rPr lang="en-US" altLang="zh-CN" sz="3200" b="1" dirty="0" smtClean="0">
                <a:solidFill>
                  <a:srgbClr val="0000FF"/>
                </a:solidFill>
                <a:latin typeface="宋体" charset="-122"/>
              </a:rPr>
              <a:t>．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连词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“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和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”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前后的词语是并列关系，互换位置基本意思不变；介词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“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和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”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前后词语不能互换。</a:t>
            </a:r>
            <a:r>
              <a:rPr lang="zh-CN" altLang="en-US" sz="3200" b="1" dirty="0" smtClean="0">
                <a:solidFill>
                  <a:prstClr val="black"/>
                </a:solidFill>
                <a:latin typeface="宋体" charset="-122"/>
              </a:rPr>
              <a:t>                     </a:t>
            </a: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如：我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弟弟都去过。（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连词</a:t>
            </a: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</a:rPr>
              <a:t>B</a:t>
            </a:r>
            <a:r>
              <a:rPr lang="en-US" altLang="zh-CN" sz="3200" b="1" dirty="0" smtClean="0">
                <a:solidFill>
                  <a:srgbClr val="0000FF"/>
                </a:solidFill>
                <a:latin typeface="宋体" charset="-122"/>
              </a:rPr>
              <a:t>．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连词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“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和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”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组成并列短语后可以带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“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都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”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；介词不可。</a:t>
            </a: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如：我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弟弟都喜欢语文</a:t>
            </a:r>
            <a:r>
              <a:rPr lang="zh-CN" altLang="en-US" sz="32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。（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连词</a:t>
            </a: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</a:rPr>
              <a:t>C</a:t>
            </a:r>
            <a:r>
              <a:rPr lang="en-US" altLang="zh-CN" sz="3200" b="1" dirty="0" smtClean="0">
                <a:solidFill>
                  <a:srgbClr val="0000FF"/>
                </a:solidFill>
                <a:latin typeface="宋体" charset="-122"/>
              </a:rPr>
              <a:t>．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连词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“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和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”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前面不能有修饰语，介词可以。</a:t>
            </a:r>
            <a:r>
              <a:rPr lang="zh-CN" altLang="en-US" sz="3200" b="1" dirty="0" smtClean="0">
                <a:solidFill>
                  <a:prstClr val="black"/>
                </a:solidFill>
                <a:latin typeface="宋体" charset="-122"/>
              </a:rPr>
              <a:t>          </a:t>
            </a: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如：我将努力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弟弟改变对立关系</a:t>
            </a:r>
            <a:r>
              <a:rPr lang="zh-CN" altLang="en-US" sz="32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介词</a:t>
            </a:r>
            <a:r>
              <a:rPr lang="zh-CN" altLang="en-US" sz="32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</a:rPr>
              <a:t>D</a:t>
            </a:r>
            <a:r>
              <a:rPr lang="en-US" altLang="zh-CN" sz="3200" b="1" dirty="0" smtClean="0">
                <a:solidFill>
                  <a:srgbClr val="0000FF"/>
                </a:solidFill>
                <a:latin typeface="宋体" charset="-122"/>
              </a:rPr>
              <a:t>．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连词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“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和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”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charset="-122"/>
              </a:rPr>
              <a:t>不能出现在一个句子或一个成分的开头；介词可以。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 </a:t>
            </a:r>
            <a:r>
              <a:rPr lang="zh-CN" altLang="en-US" sz="3200" b="1" dirty="0" smtClean="0">
                <a:solidFill>
                  <a:prstClr val="black"/>
                </a:solidFill>
              </a:rPr>
              <a:t/>
            </a:r>
            <a:br>
              <a:rPr lang="zh-CN" altLang="en-US" sz="3200" b="1" dirty="0" smtClean="0">
                <a:solidFill>
                  <a:prstClr val="black"/>
                </a:solidFill>
              </a:rPr>
            </a:b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如：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32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弟弟一块儿去玩的孩子都回来了。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介词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zh-CN" altLang="en-US" sz="2800" dirty="0" smtClean="0">
              <a:solidFill>
                <a:prstClr val="black"/>
              </a:solidFill>
              <a:latin typeface="宋体" charset="-122"/>
            </a:endParaRP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701675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“和、跟、与、同”</a:t>
            </a:r>
            <a:r>
              <a:rPr lang="zh-CN" altLang="en-US" sz="40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连词与介词区别</a:t>
            </a:r>
          </a:p>
        </p:txBody>
      </p:sp>
    </p:spTree>
    <p:extLst>
      <p:ext uri="{BB962C8B-B14F-4D97-AF65-F5344CB8AC3E}">
        <p14:creationId xmlns:p14="http://schemas.microsoft.com/office/powerpoint/2010/main" val="88005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  <p:bldP spid="25603" grpId="0" animBg="1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940152" y="2283349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抢答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50876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/>
              </a:rPr>
              <a:t>练习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0" y="1357313"/>
            <a:ext cx="9144000" cy="37861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00FF"/>
                </a:solidFill>
                <a:latin typeface="华文行楷" pitchFamily="2" charset="-122"/>
                <a:ea typeface="华文行楷" pitchFamily="2" charset="-122"/>
              </a:rPr>
              <a:t>连词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lnSpc>
                <a:spcPts val="54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600" dirty="0" smtClean="0">
                <a:solidFill>
                  <a:prstClr val="black"/>
                </a:solidFill>
                <a:latin typeface="宋体" charset="-122"/>
              </a:rPr>
              <a:t>    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作为语录体散文，《论语》虽然没有详尽、具体的描写，但从孔子和其它人的对话中，却生动地显现出了孔子及其一些弟子的形象。</a:t>
            </a:r>
            <a:r>
              <a:rPr lang="zh-CN" altLang="en-US" sz="4000" b="1" dirty="0" smtClean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150433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/>
              </a:rPr>
              <a:t>练习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0" y="1357313"/>
            <a:ext cx="9144000" cy="37861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00FF"/>
                </a:solidFill>
                <a:latin typeface="华文行楷" pitchFamily="2" charset="-122"/>
                <a:ea typeface="华文行楷" pitchFamily="2" charset="-122"/>
              </a:rPr>
              <a:t>连词</a:t>
            </a:r>
            <a:r>
              <a:rPr lang="zh-CN" altLang="en-US" sz="40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lnSpc>
                <a:spcPts val="54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600" dirty="0" smtClean="0">
                <a:solidFill>
                  <a:prstClr val="black"/>
                </a:solidFill>
                <a:latin typeface="宋体" charset="-122"/>
              </a:rPr>
              <a:t>    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作为语录体散文，《论语》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虽然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没有详尽、具体的描写，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但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从孔子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和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其它人的对话中，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却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生动地显现出了孔子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及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其一些弟子的形象。</a:t>
            </a:r>
            <a:r>
              <a:rPr lang="zh-CN" altLang="en-US" sz="4000" b="1" dirty="0" smtClean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2261183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FF0000"/>
                </a:solidFill>
              </a:rPr>
              <a:t>（四）助词：</a:t>
            </a:r>
            <a:r>
              <a:rPr lang="zh-CN" altLang="en-US" sz="2800" b="1" smtClean="0">
                <a:solidFill>
                  <a:srgbClr val="1F497D"/>
                </a:solidFill>
              </a:rPr>
              <a:t>附着在词语或句子上面，表附加意义的词。不能单独使用。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923925"/>
            <a:ext cx="9144000" cy="6002338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1、结构助词</a:t>
            </a:r>
            <a:r>
              <a:rPr lang="zh-CN" altLang="en-US" b="1" smtClean="0">
                <a:solidFill>
                  <a:srgbClr val="0000FF"/>
                </a:solidFill>
              </a:rPr>
              <a:t>：</a:t>
            </a:r>
            <a:r>
              <a:rPr lang="zh-CN" altLang="en-US" b="1" smtClean="0">
                <a:solidFill>
                  <a:prstClr val="black"/>
                </a:solidFill>
              </a:rPr>
              <a:t>的  地  得  所  似的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b="1" smtClean="0">
                <a:solidFill>
                  <a:prstClr val="black"/>
                </a:solidFill>
              </a:rPr>
              <a:t>A、</a:t>
            </a:r>
            <a:r>
              <a:rPr lang="zh-CN" altLang="en-US" b="1" smtClean="0">
                <a:solidFill>
                  <a:prstClr val="black"/>
                </a:solidFill>
              </a:rPr>
              <a:t>作为某种结构的标志。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b="1" smtClean="0">
                <a:solidFill>
                  <a:prstClr val="black"/>
                </a:solidFill>
              </a:rPr>
              <a:t>   </a:t>
            </a:r>
            <a:r>
              <a:rPr lang="zh-CN" altLang="en-US" b="1" smtClean="0">
                <a:solidFill>
                  <a:srgbClr val="FF0000"/>
                </a:solidFill>
              </a:rPr>
              <a:t>“的”</a:t>
            </a:r>
            <a:r>
              <a:rPr lang="zh-CN" altLang="en-US" b="1" smtClean="0">
                <a:solidFill>
                  <a:prstClr val="black"/>
                </a:solidFill>
              </a:rPr>
              <a:t>是定中结构的标志。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如，我的书 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b="1" smtClean="0">
                <a:solidFill>
                  <a:srgbClr val="66FF33"/>
                </a:solidFill>
              </a:rPr>
              <a:t>  </a:t>
            </a:r>
            <a:r>
              <a:rPr lang="zh-CN" altLang="en-US" b="1" smtClean="0">
                <a:solidFill>
                  <a:srgbClr val="FF0000"/>
                </a:solidFill>
              </a:rPr>
              <a:t>“地</a:t>
            </a:r>
            <a:r>
              <a:rPr lang="en-US" altLang="zh-CN" b="1" smtClean="0">
                <a:solidFill>
                  <a:srgbClr val="FF0000"/>
                </a:solidFill>
              </a:rPr>
              <a:t>”</a:t>
            </a:r>
            <a:r>
              <a:rPr lang="zh-CN" altLang="en-US" b="1" smtClean="0">
                <a:solidFill>
                  <a:prstClr val="black"/>
                </a:solidFill>
              </a:rPr>
              <a:t>是状中结构的标志。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 如：慢慢地走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b="1" smtClean="0">
                <a:solidFill>
                  <a:srgbClr val="FF0000"/>
                </a:solidFill>
              </a:rPr>
              <a:t>    “</a:t>
            </a:r>
            <a:r>
              <a:rPr lang="zh-CN" altLang="en-US" b="1" smtClean="0">
                <a:solidFill>
                  <a:srgbClr val="FF0000"/>
                </a:solidFill>
              </a:rPr>
              <a:t>得”</a:t>
            </a:r>
            <a:r>
              <a:rPr lang="zh-CN" altLang="en-US" b="1" smtClean="0">
                <a:solidFill>
                  <a:prstClr val="black"/>
                </a:solidFill>
              </a:rPr>
              <a:t>是中补结构的标志。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如，跑得很快   洗得干净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b="1" smtClean="0">
                <a:solidFill>
                  <a:prstClr val="black"/>
                </a:solidFill>
              </a:rPr>
              <a:t>B、</a:t>
            </a:r>
            <a:r>
              <a:rPr lang="zh-CN" altLang="en-US" b="1" smtClean="0">
                <a:solidFill>
                  <a:prstClr val="black"/>
                </a:solidFill>
              </a:rPr>
              <a:t>组成跟所附的词语功能不同的新短语。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b="1" smtClean="0">
                <a:solidFill>
                  <a:prstClr val="black"/>
                </a:solidFill>
              </a:rPr>
              <a:t>   </a:t>
            </a:r>
            <a:r>
              <a:rPr lang="zh-CN" altLang="en-US" b="1" smtClean="0">
                <a:solidFill>
                  <a:srgbClr val="FF0000"/>
                </a:solidFill>
              </a:rPr>
              <a:t>“的”</a:t>
            </a:r>
            <a:r>
              <a:rPr lang="zh-CN" altLang="en-US" b="1" smtClean="0">
                <a:solidFill>
                  <a:prstClr val="black"/>
                </a:solidFill>
              </a:rPr>
              <a:t>附在实词后形成名词性短语。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如，红的  个儿高的  想的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b="1" smtClean="0">
                <a:solidFill>
                  <a:prstClr val="black"/>
                </a:solidFill>
              </a:rPr>
              <a:t>   </a:t>
            </a:r>
            <a:r>
              <a:rPr lang="zh-CN" altLang="en-US" b="1" smtClean="0">
                <a:solidFill>
                  <a:srgbClr val="FF0000"/>
                </a:solidFill>
              </a:rPr>
              <a:t>“所”</a:t>
            </a:r>
            <a:r>
              <a:rPr lang="zh-CN" altLang="en-US" b="1" smtClean="0">
                <a:solidFill>
                  <a:prstClr val="black"/>
                </a:solidFill>
              </a:rPr>
              <a:t>附在动词前形成名词性短语。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如，所见   所闻   所述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b="1" smtClean="0">
                <a:solidFill>
                  <a:prstClr val="black"/>
                </a:solidFill>
              </a:rPr>
              <a:t>   </a:t>
            </a:r>
            <a:r>
              <a:rPr lang="zh-CN" altLang="en-US" b="1" smtClean="0">
                <a:solidFill>
                  <a:srgbClr val="FF0000"/>
                </a:solidFill>
              </a:rPr>
              <a:t>“似的”</a:t>
            </a:r>
            <a:r>
              <a:rPr lang="zh-CN" altLang="en-US" b="1" smtClean="0">
                <a:solidFill>
                  <a:prstClr val="black"/>
                </a:solidFill>
              </a:rPr>
              <a:t>附在词后形成形容词短语。</a:t>
            </a: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如，飞似的  木头似的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2、动态助词</a:t>
            </a:r>
            <a:r>
              <a:rPr lang="zh-CN" altLang="en-US" b="1" smtClean="0">
                <a:solidFill>
                  <a:srgbClr val="0000FF"/>
                </a:solidFill>
              </a:rPr>
              <a:t>：</a:t>
            </a:r>
            <a:r>
              <a:rPr lang="zh-CN" altLang="en-US" b="1" smtClean="0">
                <a:solidFill>
                  <a:prstClr val="black"/>
                </a:solidFill>
              </a:rPr>
              <a:t>着  了  过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3、语气助词</a:t>
            </a:r>
            <a:r>
              <a:rPr lang="zh-CN" altLang="en-US" b="1" smtClean="0">
                <a:solidFill>
                  <a:srgbClr val="0000FF"/>
                </a:solidFill>
              </a:rPr>
              <a:t>：</a:t>
            </a:r>
            <a:r>
              <a:rPr lang="zh-CN" altLang="en-US" b="1" smtClean="0">
                <a:solidFill>
                  <a:prstClr val="black"/>
                </a:solidFill>
              </a:rPr>
              <a:t>吗  吧  呢  了  的  啊  哇  嘛</a:t>
            </a:r>
          </a:p>
        </p:txBody>
      </p:sp>
    </p:spTree>
    <p:extLst>
      <p:ext uri="{BB962C8B-B14F-4D97-AF65-F5344CB8AC3E}">
        <p14:creationId xmlns:p14="http://schemas.microsoft.com/office/powerpoint/2010/main" val="8613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  <p:bldP spid="17412" grpId="0" animBg="1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</a:rPr>
              <a:t>练习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0" y="1285875"/>
            <a:ext cx="9144000" cy="532447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助词</a:t>
            </a:r>
            <a:r>
              <a:rPr lang="zh-CN" altLang="en-US" sz="40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找出来。</a:t>
            </a:r>
          </a:p>
          <a:p>
            <a:pPr eaLnBrk="1" fontAlgn="base" hangingPunct="1">
              <a:lnSpc>
                <a:spcPts val="56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srgbClr val="66FF33"/>
                </a:solidFill>
                <a:latin typeface="宋体" charset="-122"/>
              </a:rPr>
              <a:t>    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看过《三国演义》吧。垓下英雄（我们所熟悉的项羽）之穷途末路，则让人不禁扼腕叹息啊。文章以高超的艺术手法为我们塑造了一个可歌可泣的悲剧英雄形象，怎能不让人振奋、启人深思呢？</a:t>
            </a:r>
            <a:r>
              <a:rPr lang="zh-CN" altLang="en-US" sz="36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314817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</a:rPr>
              <a:t>练习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0" y="1285875"/>
            <a:ext cx="9144000" cy="532447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请把在这段文字中的</a:t>
            </a:r>
            <a:r>
              <a:rPr lang="zh-CN" altLang="en-US" sz="4000" b="1" dirty="0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助词</a:t>
            </a:r>
            <a:r>
              <a:rPr lang="zh-CN" altLang="en-US" sz="4000" b="1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找出来。</a:t>
            </a:r>
          </a:p>
          <a:p>
            <a:pPr eaLnBrk="1" fontAlgn="base" hangingPunct="1">
              <a:lnSpc>
                <a:spcPts val="56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srgbClr val="66FF33"/>
                </a:solidFill>
                <a:latin typeface="宋体" charset="-122"/>
              </a:rPr>
              <a:t>    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看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过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《三国演义》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吧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。垓下英雄（我们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所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熟悉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的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项羽）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之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穷途末路，则让人不禁扼腕叹息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啊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。文章以高超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的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艺术手法为我们塑造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了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一个可歌可泣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的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悲剧英雄形象，怎能不让人振奋、启人深思</a:t>
            </a:r>
            <a:r>
              <a:rPr lang="zh-CN" altLang="en-US" sz="4000" b="1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呢</a:t>
            </a:r>
            <a:r>
              <a:rPr lang="zh-CN" altLang="en-US" sz="40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？</a:t>
            </a:r>
            <a:r>
              <a:rPr lang="zh-CN" altLang="en-US" sz="36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216489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0" y="0"/>
            <a:ext cx="94678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FF3300"/>
                </a:solidFill>
              </a:rPr>
              <a:t>（五）叹词：</a:t>
            </a:r>
            <a:r>
              <a:rPr lang="zh-CN" altLang="en-US" sz="4000" b="1" smtClean="0">
                <a:solidFill>
                  <a:srgbClr val="1F497D"/>
                </a:solidFill>
              </a:rPr>
              <a:t>表示感叹或应答呼唤的词。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785813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1、表感叹：</a:t>
            </a:r>
            <a:r>
              <a:rPr lang="zh-CN" altLang="en-US" sz="3200" b="1" smtClean="0">
                <a:solidFill>
                  <a:prstClr val="black"/>
                </a:solidFill>
              </a:rPr>
              <a:t>啊  呀  呸  嗬  哎呀  哟  哼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</a:rPr>
              <a:t>2、表应答呼唤：</a:t>
            </a:r>
            <a:r>
              <a:rPr lang="zh-CN" altLang="en-US" sz="3200" b="1" smtClean="0">
                <a:solidFill>
                  <a:prstClr val="black"/>
                </a:solidFill>
              </a:rPr>
              <a:t>喂  哦   唔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0" y="2571750"/>
            <a:ext cx="91440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3300"/>
                </a:solidFill>
                <a:ea typeface="华文新魏" pitchFamily="2" charset="-122"/>
              </a:rPr>
              <a:t>语法特点：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FF00FF"/>
                </a:solidFill>
              </a:rPr>
              <a:t>1、独立性最强，能单独成句；如：</a:t>
            </a:r>
            <a:endParaRPr lang="en-US" altLang="zh-CN" sz="2800" b="1" smtClean="0">
              <a:solidFill>
                <a:srgbClr val="FF00FF"/>
              </a:solidFill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FF0000"/>
                </a:solidFill>
              </a:rPr>
              <a:t>       喂</a:t>
            </a:r>
            <a:r>
              <a:rPr lang="zh-CN" altLang="en-US" sz="2800" b="1" smtClean="0">
                <a:solidFill>
                  <a:prstClr val="black"/>
                </a:solidFill>
              </a:rPr>
              <a:t>！你在哪儿？（“</a:t>
            </a:r>
            <a:r>
              <a:rPr lang="zh-CN" altLang="en-US" sz="2800" b="1" smtClean="0">
                <a:solidFill>
                  <a:srgbClr val="FF0000"/>
                </a:solidFill>
              </a:rPr>
              <a:t>喂</a:t>
            </a:r>
            <a:r>
              <a:rPr lang="zh-CN" altLang="en-US" sz="2800" b="1" smtClean="0">
                <a:solidFill>
                  <a:prstClr val="black"/>
                </a:solidFill>
              </a:rPr>
              <a:t>”做句子。）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srgbClr val="FF00FF"/>
                </a:solidFill>
              </a:rPr>
              <a:t>2、可充当句子成分；如：</a:t>
            </a:r>
            <a:endParaRPr lang="en-US" altLang="zh-CN" sz="2800" b="1" smtClean="0">
              <a:solidFill>
                <a:srgbClr val="FF00FF"/>
              </a:solidFill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srgbClr val="FF00FF"/>
                </a:solidFill>
              </a:rPr>
              <a:t>       </a:t>
            </a:r>
            <a:r>
              <a:rPr lang="zh-CN" altLang="en-US" sz="2800" b="1" smtClean="0">
                <a:solidFill>
                  <a:prstClr val="black"/>
                </a:solidFill>
              </a:rPr>
              <a:t>他</a:t>
            </a:r>
            <a:r>
              <a:rPr lang="zh-CN" altLang="en-US" sz="2800" b="1" smtClean="0">
                <a:solidFill>
                  <a:srgbClr val="FF00FF"/>
                </a:solidFill>
              </a:rPr>
              <a:t>哎哟哎哟地</a:t>
            </a:r>
            <a:r>
              <a:rPr lang="zh-CN" altLang="en-US" sz="2800" b="1" smtClean="0">
                <a:solidFill>
                  <a:prstClr val="black"/>
                </a:solidFill>
              </a:rPr>
              <a:t>叫。</a:t>
            </a:r>
            <a:r>
              <a:rPr lang="zh-CN" altLang="en-US" sz="2800" b="1" smtClean="0">
                <a:solidFill>
                  <a:srgbClr val="FF00FF"/>
                </a:solidFill>
              </a:rPr>
              <a:t>（作状语）</a:t>
            </a:r>
            <a:endParaRPr lang="en-US" altLang="zh-CN" sz="2800" b="1" smtClean="0">
              <a:solidFill>
                <a:srgbClr val="FF00FF"/>
              </a:solidFill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       他</a:t>
            </a:r>
            <a:r>
              <a:rPr lang="zh-CN" altLang="en-US" sz="2800" b="1" smtClean="0">
                <a:solidFill>
                  <a:srgbClr val="FF0000"/>
                </a:solidFill>
              </a:rPr>
              <a:t>哼</a:t>
            </a:r>
            <a:r>
              <a:rPr lang="zh-CN" altLang="en-US" sz="2800" b="1" smtClean="0">
                <a:solidFill>
                  <a:prstClr val="black"/>
                </a:solidFill>
              </a:rPr>
              <a:t>了一声。（“</a:t>
            </a:r>
            <a:r>
              <a:rPr lang="zh-CN" altLang="en-US" sz="2800" b="1" smtClean="0">
                <a:solidFill>
                  <a:srgbClr val="FF0000"/>
                </a:solidFill>
              </a:rPr>
              <a:t>哼</a:t>
            </a:r>
            <a:r>
              <a:rPr lang="zh-CN" altLang="en-US" sz="2800" b="1" smtClean="0">
                <a:solidFill>
                  <a:prstClr val="black"/>
                </a:solidFill>
              </a:rPr>
              <a:t>”做句子的谓语。）</a:t>
            </a:r>
          </a:p>
        </p:txBody>
      </p:sp>
    </p:spTree>
    <p:extLst>
      <p:ext uri="{BB962C8B-B14F-4D97-AF65-F5344CB8AC3E}">
        <p14:creationId xmlns:p14="http://schemas.microsoft.com/office/powerpoint/2010/main" val="1341716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18436" grpId="0" autoUpdateAnimBg="0"/>
      <p:bldP spid="18437" grpId="0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</a:rPr>
              <a:t>练习</a:t>
            </a: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0" y="1214438"/>
            <a:ext cx="8705850" cy="43402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36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叹词</a:t>
            </a:r>
            <a:r>
              <a:rPr lang="zh-CN" altLang="en-US" sz="36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“</a:t>
            </a: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哎呀，你丢钱啦！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”</a:t>
            </a:r>
            <a:endParaRPr lang="zh-CN" altLang="en-US" sz="4000" dirty="0" smtClean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“</a:t>
            </a: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唔，是叫我吗？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”</a:t>
            </a:r>
            <a:endParaRPr lang="zh-CN" altLang="en-US" sz="4000" dirty="0" smtClean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“</a:t>
            </a: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嘿，不是你还有谁呀。傻帽！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”</a:t>
            </a:r>
            <a:endParaRPr lang="zh-CN" altLang="en-US" sz="4000" dirty="0" smtClean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“</a:t>
            </a: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哦！谢谢！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”</a:t>
            </a:r>
            <a:endParaRPr lang="zh-CN" altLang="en-US" sz="4000" dirty="0" smtClean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38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7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7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7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7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7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7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182880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</a:rPr>
              <a:t>练习</a:t>
            </a: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0" y="1214438"/>
            <a:ext cx="8705850" cy="43402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请把在这段文字中的</a:t>
            </a:r>
            <a:r>
              <a:rPr lang="zh-CN" altLang="en-US" sz="3600" b="1" dirty="0" smtClean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叹词</a:t>
            </a:r>
            <a:r>
              <a:rPr lang="zh-CN" altLang="en-US" sz="3600" b="1" dirty="0" smtClean="0">
                <a:solidFill>
                  <a:prstClr val="black"/>
                </a:solidFill>
                <a:latin typeface="华文行楷" pitchFamily="2" charset="-122"/>
                <a:ea typeface="华文行楷" pitchFamily="2" charset="-122"/>
              </a:rPr>
              <a:t>找出来。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“</a:t>
            </a: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4000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哎呀</a:t>
            </a: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，你丢钱啦！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”</a:t>
            </a:r>
            <a:endParaRPr lang="zh-CN" altLang="en-US" sz="4000" dirty="0" smtClean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“</a:t>
            </a:r>
            <a:r>
              <a:rPr lang="zh-CN" altLang="en-US" sz="4000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唔</a:t>
            </a: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，是叫我吗？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”</a:t>
            </a:r>
            <a:endParaRPr lang="zh-CN" altLang="en-US" sz="4000" dirty="0" smtClean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“</a:t>
            </a:r>
            <a:r>
              <a:rPr lang="zh-CN" altLang="en-US" sz="4000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嘿</a:t>
            </a: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，不是你还有谁呀。傻帽！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”</a:t>
            </a:r>
            <a:endParaRPr lang="zh-CN" altLang="en-US" sz="4000" dirty="0" smtClean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“</a:t>
            </a:r>
            <a:r>
              <a:rPr lang="zh-CN" altLang="en-US" sz="4000" u="sng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哦</a:t>
            </a:r>
            <a:r>
              <a:rPr lang="zh-CN" altLang="en-US" sz="4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！谢谢！</a:t>
            </a:r>
            <a:r>
              <a:rPr lang="zh-CN" altLang="en-US" sz="4000" dirty="0" smtClean="0">
                <a:solidFill>
                  <a:prstClr val="black"/>
                </a:solidFill>
                <a:ea typeface="华文新魏" pitchFamily="2" charset="-122"/>
              </a:rPr>
              <a:t>”</a:t>
            </a:r>
            <a:endParaRPr lang="zh-CN" altLang="en-US" sz="4000" dirty="0" smtClean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3082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7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7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7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37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7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7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7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0" y="0"/>
            <a:ext cx="8858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FF3300"/>
                </a:solidFill>
              </a:rPr>
              <a:t>（六）拟声词：</a:t>
            </a:r>
            <a:r>
              <a:rPr lang="zh-CN" altLang="en-US" sz="4000" b="1" smtClean="0">
                <a:solidFill>
                  <a:srgbClr val="1F497D"/>
                </a:solidFill>
              </a:rPr>
              <a:t>摹拟事物声音的词。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0" y="857250"/>
            <a:ext cx="9144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如</a:t>
            </a:r>
            <a:r>
              <a:rPr lang="zh-CN" altLang="en-US" sz="320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：啪  丁当  哗啦  轰隆窿  噼里啪啦</a:t>
            </a:r>
            <a:endParaRPr lang="en-US" altLang="zh-CN" sz="3200" smtClean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 叽里咕噜  咣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0" y="2500313"/>
            <a:ext cx="9144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FF3300"/>
                </a:solidFill>
                <a:ea typeface="华文新魏" pitchFamily="2" charset="-122"/>
              </a:rPr>
              <a:t>语法特点：</a:t>
            </a:r>
            <a:r>
              <a:rPr lang="zh-CN" altLang="en-US" sz="4000" b="1" smtClean="0">
                <a:solidFill>
                  <a:srgbClr val="FF00FF"/>
                </a:solidFill>
              </a:rPr>
              <a:t>单独成句或单独充当独立成分。</a:t>
            </a:r>
          </a:p>
        </p:txBody>
      </p:sp>
      <p:sp>
        <p:nvSpPr>
          <p:cNvPr id="35845" name="矩形 4"/>
          <p:cNvSpPr>
            <a:spLocks noChangeArrowheads="1"/>
          </p:cNvSpPr>
          <p:nvPr/>
        </p:nvSpPr>
        <p:spPr bwMode="auto">
          <a:xfrm>
            <a:off x="0" y="3786188"/>
            <a:ext cx="485933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（</a:t>
            </a:r>
            <a:r>
              <a:rPr kumimoji="1" lang="en-US" altLang="zh-CN" sz="2400" b="1" smtClean="0">
                <a:solidFill>
                  <a:prstClr val="black"/>
                </a:solidFill>
                <a:latin typeface="Times New Roman" pitchFamily="18" charset="0"/>
              </a:rPr>
              <a:t>1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）北风</a:t>
            </a:r>
            <a:r>
              <a:rPr kumimoji="1" lang="zh-CN" altLang="en-US" sz="2400" b="1" smtClean="0">
                <a:solidFill>
                  <a:srgbClr val="FF0000"/>
                </a:solidFill>
                <a:latin typeface="Times New Roman" pitchFamily="18" charset="0"/>
              </a:rPr>
              <a:t>呼呼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叫，大雪</a:t>
            </a:r>
            <a:r>
              <a:rPr kumimoji="1" lang="zh-CN" altLang="en-US" sz="2400" b="1" smtClean="0">
                <a:solidFill>
                  <a:srgbClr val="FF0000"/>
                </a:solidFill>
                <a:latin typeface="Times New Roman" pitchFamily="18" charset="0"/>
              </a:rPr>
              <a:t>纷纷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飘。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（</a:t>
            </a:r>
            <a:r>
              <a:rPr kumimoji="1" lang="en-US" altLang="zh-CN" sz="2400" b="1" smtClean="0">
                <a:solidFill>
                  <a:prstClr val="black"/>
                </a:solidFill>
                <a:latin typeface="Times New Roman" pitchFamily="18" charset="0"/>
              </a:rPr>
              <a:t>2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）外面</a:t>
            </a:r>
            <a:r>
              <a:rPr kumimoji="1" lang="zh-CN" altLang="en-US" sz="2400" b="1" smtClean="0">
                <a:solidFill>
                  <a:srgbClr val="FF0000"/>
                </a:solidFill>
                <a:latin typeface="Times New Roman" pitchFamily="18" charset="0"/>
              </a:rPr>
              <a:t>叭叭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地响起枪声。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（</a:t>
            </a:r>
            <a:r>
              <a:rPr kumimoji="1" lang="en-US" altLang="zh-CN" sz="2400" b="1" smtClean="0">
                <a:solidFill>
                  <a:prstClr val="black"/>
                </a:solidFill>
                <a:latin typeface="Times New Roman" pitchFamily="18" charset="0"/>
              </a:rPr>
              <a:t>3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）河水</a:t>
            </a:r>
            <a:r>
              <a:rPr kumimoji="1" lang="zh-CN" altLang="en-US" sz="2400" b="1" smtClean="0">
                <a:solidFill>
                  <a:srgbClr val="FF0000"/>
                </a:solidFill>
                <a:latin typeface="Times New Roman" pitchFamily="18" charset="0"/>
              </a:rPr>
              <a:t>哗哗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地流着。</a:t>
            </a: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4643438" y="4005263"/>
            <a:ext cx="142875" cy="1219200"/>
          </a:xfrm>
          <a:prstGeom prst="rightBrace">
            <a:avLst>
              <a:gd name="adj1" fmla="val 133333"/>
              <a:gd name="adj2" fmla="val 50000"/>
            </a:avLst>
          </a:prstGeom>
          <a:noFill/>
          <a:ln w="444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5847" name="矩形 6"/>
          <p:cNvSpPr>
            <a:spLocks noChangeArrowheads="1"/>
          </p:cNvSpPr>
          <p:nvPr/>
        </p:nvSpPr>
        <p:spPr bwMode="auto">
          <a:xfrm>
            <a:off x="4929188" y="4357688"/>
            <a:ext cx="23510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作句子的成分。</a:t>
            </a:r>
          </a:p>
        </p:txBody>
      </p:sp>
      <p:sp>
        <p:nvSpPr>
          <p:cNvPr id="35848" name="矩形 7"/>
          <p:cNvSpPr>
            <a:spLocks noChangeArrowheads="1"/>
          </p:cNvSpPr>
          <p:nvPr/>
        </p:nvSpPr>
        <p:spPr bwMode="auto">
          <a:xfrm>
            <a:off x="0" y="5429250"/>
            <a:ext cx="52197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（</a:t>
            </a:r>
            <a:r>
              <a:rPr kumimoji="1" lang="en-US" altLang="zh-CN" sz="2400" b="1" smtClean="0">
                <a:solidFill>
                  <a:prstClr val="black"/>
                </a:solidFill>
                <a:latin typeface="Times New Roman" pitchFamily="18" charset="0"/>
              </a:rPr>
              <a:t>4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）</a:t>
            </a:r>
            <a:r>
              <a:rPr kumimoji="1" lang="zh-CN" altLang="en-US" sz="2400" b="1" smtClean="0">
                <a:solidFill>
                  <a:srgbClr val="FF0000"/>
                </a:solidFill>
                <a:latin typeface="Times New Roman" pitchFamily="18" charset="0"/>
              </a:rPr>
              <a:t>咣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，门被什么人踢开了。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（</a:t>
            </a:r>
            <a:r>
              <a:rPr kumimoji="1" lang="en-US" altLang="zh-CN" sz="2400" b="1" smtClean="0">
                <a:solidFill>
                  <a:prstClr val="black"/>
                </a:solidFill>
                <a:latin typeface="Times New Roman" pitchFamily="18" charset="0"/>
              </a:rPr>
              <a:t>5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）</a:t>
            </a:r>
            <a:r>
              <a:rPr kumimoji="1" lang="zh-CN" altLang="en-US" sz="2400" b="1" smtClean="0">
                <a:solidFill>
                  <a:srgbClr val="FF0000"/>
                </a:solidFill>
                <a:latin typeface="Times New Roman" pitchFamily="18" charset="0"/>
              </a:rPr>
              <a:t>轰隆隆！</a:t>
            </a: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外面传来一声炮响。</a:t>
            </a: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4932363" y="5445125"/>
            <a:ext cx="142875" cy="838200"/>
          </a:xfrm>
          <a:prstGeom prst="rightBrace">
            <a:avLst>
              <a:gd name="adj1" fmla="val 91667"/>
              <a:gd name="adj2" fmla="val 50000"/>
            </a:avLst>
          </a:prstGeom>
          <a:noFill/>
          <a:ln w="444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5850" name="矩形 9"/>
          <p:cNvSpPr>
            <a:spLocks noChangeArrowheads="1"/>
          </p:cNvSpPr>
          <p:nvPr/>
        </p:nvSpPr>
        <p:spPr bwMode="auto">
          <a:xfrm>
            <a:off x="5072063" y="5929313"/>
            <a:ext cx="1422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prstClr val="black"/>
                </a:solidFill>
                <a:latin typeface="Times New Roman" pitchFamily="18" charset="0"/>
              </a:rPr>
              <a:t>作句子。</a:t>
            </a:r>
          </a:p>
        </p:txBody>
      </p:sp>
    </p:spTree>
    <p:extLst>
      <p:ext uri="{BB962C8B-B14F-4D97-AF65-F5344CB8AC3E}">
        <p14:creationId xmlns:p14="http://schemas.microsoft.com/office/powerpoint/2010/main" val="269988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utoUpdateAnimBg="0"/>
      <p:bldP spid="19460" grpId="0" autoUpdateAnimBg="0"/>
      <p:bldP spid="19461" grpId="0" autoUpdateAnimBg="0"/>
      <p:bldP spid="35845" grpId="0"/>
      <p:bldP spid="6" grpId="0" animBg="1"/>
      <p:bldP spid="35847" grpId="0"/>
      <p:bldP spid="35848" grpId="0"/>
      <p:bldP spid="9" grpId="0" animBg="1"/>
      <p:bldP spid="35850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/>
          </p:cNvSpPr>
          <p:nvPr>
            <p:ph idx="1"/>
          </p:nvPr>
        </p:nvSpPr>
        <p:spPr>
          <a:xfrm>
            <a:off x="250825" y="1125538"/>
            <a:ext cx="8512175" cy="4973637"/>
          </a:xfrm>
          <a:ln/>
        </p:spPr>
        <p:txBody>
          <a:bodyPr vert="horz" wrap="square" lIns="91440" tIns="45720" rIns="91440" bIns="45720" anchor="t"/>
          <a:lstStyle/>
          <a:p>
            <a:pPr algn="just" eaLnBrk="1" hangingPunct="1"/>
            <a:r>
              <a:rPr lang="zh-CN" altLang="en-US" b="1" dirty="0">
                <a:latin typeface="宋体" panose="02010600030101010101" pitchFamily="2" charset="-122"/>
              </a:rPr>
              <a:t>把下面一段话分解成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词</a:t>
            </a:r>
            <a:r>
              <a:rPr lang="zh-CN" altLang="en-US" b="1" dirty="0">
                <a:latin typeface="宋体" panose="02010600030101010101" pitchFamily="2" charset="-122"/>
              </a:rPr>
              <a:t>，并指出词性。</a:t>
            </a:r>
          </a:p>
          <a:p>
            <a:pPr algn="just" eaLnBrk="1" hangingPunct="1"/>
            <a:endParaRPr lang="zh-CN" altLang="zh-CN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eaLnBrk="1" hangingPunct="1">
              <a:buNone/>
            </a:pPr>
            <a:r>
              <a:rPr lang="zh-CN" altLang="zh-CN" b="1" dirty="0">
                <a:latin typeface="宋体" panose="02010600030101010101" pitchFamily="2" charset="-122"/>
              </a:rPr>
              <a:t>    </a:t>
            </a:r>
            <a:r>
              <a:rPr lang="zh-CN" altLang="en-US" b="1" dirty="0">
                <a:latin typeface="宋体" panose="02010600030101010101" pitchFamily="2" charset="-122"/>
              </a:rPr>
              <a:t>我提着这灵巧的小桔灯，慢慢地在黑暗潮湿的山路上走着。这朦胧的桔红的光，实在照不了多远；但这小姑娘的镇定、勇敢、乐观的精神鼓舞了我，我似乎觉得眼前有无限光明！</a:t>
            </a:r>
          </a:p>
        </p:txBody>
      </p:sp>
    </p:spTree>
    <p:extLst>
      <p:ext uri="{BB962C8B-B14F-4D97-AF65-F5344CB8AC3E}">
        <p14:creationId xmlns:p14="http://schemas.microsoft.com/office/powerpoint/2010/main" val="293022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/>
          </p:cNvSpPr>
          <p:nvPr>
            <p:ph idx="1"/>
          </p:nvPr>
        </p:nvSpPr>
        <p:spPr>
          <a:xfrm>
            <a:off x="250825" y="1125538"/>
            <a:ext cx="8512175" cy="4973637"/>
          </a:xfrm>
          <a:ln/>
        </p:spPr>
        <p:txBody>
          <a:bodyPr vert="horz" wrap="square" lIns="91440" tIns="45720" rIns="91440" bIns="45720" anchor="t"/>
          <a:lstStyle/>
          <a:p>
            <a:pPr algn="just" eaLnBrk="1" hangingPunct="1"/>
            <a:r>
              <a:rPr lang="zh-CN" altLang="en-US" b="1" dirty="0">
                <a:latin typeface="宋体" panose="02010600030101010101" pitchFamily="2" charset="-122"/>
              </a:rPr>
              <a:t>把下面一段话分解成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词</a:t>
            </a:r>
            <a:r>
              <a:rPr lang="zh-CN" altLang="en-US" b="1" dirty="0">
                <a:latin typeface="宋体" panose="02010600030101010101" pitchFamily="2" charset="-122"/>
              </a:rPr>
              <a:t>，并指出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词性</a:t>
            </a:r>
            <a:r>
              <a:rPr lang="zh-CN" altLang="en-US" b="1" dirty="0">
                <a:latin typeface="宋体" panose="02010600030101010101" pitchFamily="2" charset="-122"/>
              </a:rPr>
              <a:t>。</a:t>
            </a:r>
          </a:p>
          <a:p>
            <a:pPr algn="just" eaLnBrk="1" hangingPunct="1"/>
            <a:endParaRPr lang="zh-CN" altLang="zh-CN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eaLnBrk="1" hangingPunct="1">
              <a:buNone/>
            </a:pPr>
            <a:r>
              <a:rPr lang="zh-CN" altLang="zh-CN" b="1" dirty="0">
                <a:latin typeface="宋体" panose="02010600030101010101" pitchFamily="2" charset="-122"/>
              </a:rPr>
              <a:t>    </a:t>
            </a:r>
            <a:r>
              <a:rPr lang="zh-CN" altLang="en-US" b="1" dirty="0" smtClean="0">
                <a:latin typeface="宋体" panose="02010600030101010101" pitchFamily="2" charset="-122"/>
              </a:rPr>
              <a:t>我</a:t>
            </a:r>
            <a:r>
              <a:rPr lang="zh-CN" altLang="en-US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提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着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这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灵巧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的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小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桔</a:t>
            </a:r>
            <a:r>
              <a:rPr lang="zh-CN" altLang="en-US" b="1" dirty="0">
                <a:latin typeface="宋体" panose="02010600030101010101" pitchFamily="2" charset="-122"/>
              </a:rPr>
              <a:t>灯，</a:t>
            </a:r>
            <a:r>
              <a:rPr lang="zh-CN" altLang="en-US" b="1" dirty="0" smtClean="0">
                <a:latin typeface="宋体" panose="02010600030101010101" pitchFamily="2" charset="-122"/>
              </a:rPr>
              <a:t>慢慢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地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在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黑暗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潮湿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的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山路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上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走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着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 </a:t>
            </a:r>
            <a:r>
              <a:rPr lang="zh-CN" altLang="en-US" b="1" dirty="0" smtClean="0">
                <a:latin typeface="宋体" panose="02010600030101010101" pitchFamily="2" charset="-122"/>
              </a:rPr>
              <a:t>。这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朦胧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的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桔红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的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光</a:t>
            </a:r>
            <a:r>
              <a:rPr lang="zh-CN" altLang="en-US" b="1" dirty="0">
                <a:latin typeface="宋体" panose="02010600030101010101" pitchFamily="2" charset="-122"/>
              </a:rPr>
              <a:t>，</a:t>
            </a:r>
            <a:r>
              <a:rPr lang="zh-CN" altLang="en-US" b="1" dirty="0" smtClean="0">
                <a:latin typeface="宋体" panose="02010600030101010101" pitchFamily="2" charset="-122"/>
              </a:rPr>
              <a:t>实在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照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不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了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多远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 </a:t>
            </a:r>
            <a:r>
              <a:rPr lang="zh-CN" altLang="en-US" b="1" dirty="0" smtClean="0">
                <a:latin typeface="宋体" panose="02010600030101010101" pitchFamily="2" charset="-122"/>
              </a:rPr>
              <a:t>；但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这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小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姑娘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的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镇定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 </a:t>
            </a:r>
            <a:r>
              <a:rPr lang="zh-CN" altLang="en-US" b="1" dirty="0" smtClean="0">
                <a:latin typeface="宋体" panose="02010600030101010101" pitchFamily="2" charset="-122"/>
              </a:rPr>
              <a:t>、勇敢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 </a:t>
            </a:r>
            <a:r>
              <a:rPr lang="zh-CN" altLang="en-US" b="1" dirty="0" smtClean="0">
                <a:latin typeface="宋体" panose="02010600030101010101" pitchFamily="2" charset="-122"/>
              </a:rPr>
              <a:t>、乐观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的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精神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鼓舞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了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我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 </a:t>
            </a:r>
            <a:r>
              <a:rPr lang="zh-CN" altLang="en-US" b="1" dirty="0" smtClean="0">
                <a:latin typeface="宋体" panose="02010600030101010101" pitchFamily="2" charset="-122"/>
              </a:rPr>
              <a:t>，我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似乎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觉得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眼前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有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无限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┃</a:t>
            </a:r>
            <a:r>
              <a:rPr lang="zh-CN" altLang="en-US" b="1" dirty="0" smtClean="0">
                <a:latin typeface="宋体" panose="02010600030101010101" pitchFamily="2" charset="-122"/>
              </a:rPr>
              <a:t>光明</a:t>
            </a:r>
            <a:r>
              <a:rPr lang="zh-CN" altLang="en-US" b="1" dirty="0">
                <a:latin typeface="宋体" panose="02010600030101010101" pitchFamily="2" charset="-122"/>
              </a:rPr>
              <a:t>！</a:t>
            </a:r>
          </a:p>
        </p:txBody>
      </p:sp>
    </p:spTree>
    <p:extLst>
      <p:ext uri="{BB962C8B-B14F-4D97-AF65-F5344CB8AC3E}">
        <p14:creationId xmlns:p14="http://schemas.microsoft.com/office/powerpoint/2010/main" val="95049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/>
          </p:cNvSpPr>
          <p:nvPr>
            <p:ph type="title"/>
          </p:nvPr>
        </p:nvSpPr>
        <p:spPr>
          <a:xfrm>
            <a:off x="301625" y="395288"/>
            <a:ext cx="8540750" cy="512762"/>
          </a:xfrm>
          <a:ln/>
        </p:spPr>
        <p:txBody>
          <a:bodyPr vert="horz" wrap="square" lIns="91440" tIns="45720" rIns="91440" bIns="45720" anchor="ctr"/>
          <a:lstStyle/>
          <a:p>
            <a:pPr algn="l" eaLnBrk="1" hangingPunct="1"/>
            <a:r>
              <a:rPr lang="zh-CN" altLang="en-US" sz="3600" b="1" dirty="0"/>
              <a:t>练习答案</a:t>
            </a:r>
          </a:p>
        </p:txBody>
      </p:sp>
      <p:sp>
        <p:nvSpPr>
          <p:cNvPr id="10243" name="Rectangle 3"/>
          <p:cNvSpPr>
            <a:spLocks noGrp="1" noRot="1"/>
          </p:cNvSpPr>
          <p:nvPr>
            <p:ph idx="1"/>
          </p:nvPr>
        </p:nvSpPr>
        <p:spPr>
          <a:xfrm>
            <a:off x="0" y="1371600"/>
            <a:ext cx="9144000" cy="4324350"/>
          </a:xfrm>
          <a:ln/>
        </p:spPr>
        <p:txBody>
          <a:bodyPr vert="horz" wrap="square" lIns="91440" tIns="45720" rIns="91440" bIns="45720" anchor="t"/>
          <a:lstStyle/>
          <a:p>
            <a:pPr algn="just" eaLnBrk="1" hangingPunct="1">
              <a:buNone/>
            </a:pPr>
            <a:r>
              <a:rPr lang="zh-CN" altLang="en-US" sz="2000" b="1" u="sng" dirty="0">
                <a:latin typeface="宋体" panose="02010600030101010101" pitchFamily="2" charset="-122"/>
              </a:rPr>
              <a:t>我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提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着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这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灵巧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的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小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桔灯</a:t>
            </a:r>
            <a:r>
              <a:rPr lang="zh-CN" altLang="en-US" sz="2000" b="1" dirty="0">
                <a:latin typeface="宋体" panose="02010600030101010101" pitchFamily="2" charset="-122"/>
              </a:rPr>
              <a:t>，</a:t>
            </a:r>
            <a:r>
              <a:rPr lang="zh-CN" altLang="en-US" sz="2000" b="1" u="sng" dirty="0">
                <a:latin typeface="宋体" panose="02010600030101010101" pitchFamily="2" charset="-122"/>
              </a:rPr>
              <a:t>慢慢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地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在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黑暗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潮湿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的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山路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上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走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着</a:t>
            </a:r>
            <a:r>
              <a:rPr lang="zh-CN" altLang="en-US" sz="2000" b="1" dirty="0">
                <a:latin typeface="宋体" panose="02010600030101010101" pitchFamily="2" charset="-122"/>
              </a:rPr>
              <a:t>。</a:t>
            </a:r>
            <a:r>
              <a:rPr lang="zh-CN" altLang="en-US" sz="2000" b="1" u="sng" dirty="0">
                <a:latin typeface="宋体" panose="02010600030101010101" pitchFamily="2" charset="-122"/>
              </a:rPr>
              <a:t>这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朦胧</a:t>
            </a:r>
          </a:p>
          <a:p>
            <a:pPr algn="just" eaLnBrk="1" hangingPunct="1">
              <a:buNone/>
            </a:pP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代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动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代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名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介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名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名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动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代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eaLnBrk="1" hangingPunct="1">
              <a:buNone/>
            </a:pPr>
            <a:r>
              <a:rPr lang="zh-CN" altLang="en-US" sz="2000" b="1" u="sng" dirty="0">
                <a:solidFill>
                  <a:schemeClr val="tx2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的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桔红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的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光</a:t>
            </a:r>
            <a:r>
              <a:rPr lang="zh-CN" altLang="en-US" sz="2000" b="1" dirty="0">
                <a:latin typeface="宋体" panose="02010600030101010101" pitchFamily="2" charset="-122"/>
              </a:rPr>
              <a:t>，</a:t>
            </a:r>
            <a:r>
              <a:rPr lang="zh-CN" altLang="en-US" sz="2000" b="1" u="sng" dirty="0">
                <a:latin typeface="宋体" panose="02010600030101010101" pitchFamily="2" charset="-122"/>
              </a:rPr>
              <a:t>实在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照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不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了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多远</a:t>
            </a:r>
            <a:r>
              <a:rPr lang="zh-CN" altLang="en-US" sz="2000" b="1" dirty="0">
                <a:latin typeface="宋体" panose="02010600030101010101" pitchFamily="2" charset="-122"/>
              </a:rPr>
              <a:t>；</a:t>
            </a:r>
            <a:r>
              <a:rPr lang="zh-CN" altLang="en-US" sz="2000" b="1" u="sng" dirty="0">
                <a:latin typeface="宋体" panose="02010600030101010101" pitchFamily="2" charset="-122"/>
              </a:rPr>
              <a:t>但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这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小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姑娘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的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镇定</a:t>
            </a:r>
            <a:r>
              <a:rPr lang="zh-CN" altLang="en-US" sz="2000" b="1" dirty="0">
                <a:latin typeface="宋体" panose="02010600030101010101" pitchFamily="2" charset="-122"/>
              </a:rPr>
              <a:t>、</a:t>
            </a:r>
            <a:r>
              <a:rPr lang="zh-CN" altLang="en-US" sz="2000" b="1" u="sng" dirty="0">
                <a:latin typeface="宋体" panose="02010600030101010101" pitchFamily="2" charset="-122"/>
              </a:rPr>
              <a:t>勇敢</a:t>
            </a:r>
            <a:r>
              <a:rPr lang="zh-CN" altLang="en-US" sz="2000" b="1" dirty="0">
                <a:latin typeface="宋体" panose="02010600030101010101" pitchFamily="2" charset="-122"/>
              </a:rPr>
              <a:t>、</a:t>
            </a:r>
            <a:r>
              <a:rPr lang="zh-CN" altLang="en-US" sz="2000" b="1" u="sng" dirty="0">
                <a:latin typeface="宋体" panose="02010600030101010101" pitchFamily="2" charset="-122"/>
              </a:rPr>
              <a:t>乐观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的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精神</a:t>
            </a:r>
            <a:r>
              <a:rPr lang="zh-CN" altLang="en-US" sz="20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just" eaLnBrk="1" hangingPunct="1">
              <a:buNone/>
            </a:pPr>
            <a:r>
              <a:rPr lang="zh-CN" altLang="en-US" sz="2000" b="1" dirty="0">
                <a:solidFill>
                  <a:schemeClr val="tx2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名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副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动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副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连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代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名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名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eaLnBrk="1" hangingPunct="1">
              <a:buNone/>
            </a:pPr>
            <a:r>
              <a:rPr lang="zh-CN" altLang="en-US" sz="2000" b="1" u="sng" dirty="0">
                <a:solidFill>
                  <a:schemeClr val="tx2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鼓舞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了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我</a:t>
            </a:r>
            <a:r>
              <a:rPr lang="zh-CN" altLang="en-US" sz="2000" b="1" dirty="0">
                <a:latin typeface="宋体" panose="02010600030101010101" pitchFamily="2" charset="-122"/>
              </a:rPr>
              <a:t>，</a:t>
            </a:r>
            <a:r>
              <a:rPr lang="zh-CN" altLang="en-US" sz="2000" b="1" u="sng" dirty="0">
                <a:latin typeface="宋体" panose="02010600030101010101" pitchFamily="2" charset="-122"/>
              </a:rPr>
              <a:t>我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似乎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觉得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眼前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有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无限</a:t>
            </a:r>
            <a:r>
              <a:rPr lang="zh-CN" alt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zh-CN" altLang="en-US" sz="2000" b="1" u="sng" dirty="0">
                <a:latin typeface="宋体" panose="02010600030101010101" pitchFamily="2" charset="-122"/>
              </a:rPr>
              <a:t>光明</a:t>
            </a:r>
            <a:r>
              <a:rPr lang="zh-CN" altLang="en-US" sz="2000" b="1" dirty="0">
                <a:latin typeface="宋体" panose="02010600030101010101" pitchFamily="2" charset="-122"/>
              </a:rPr>
              <a:t>！</a:t>
            </a:r>
            <a:endParaRPr lang="zh-CN" alt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eaLnBrk="1" hangingPunct="1">
              <a:buNone/>
            </a:pP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动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助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代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代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副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动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名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动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形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zh-CN" altLang="en-US" sz="2000" b="1" dirty="0">
                <a:solidFill>
                  <a:srgbClr val="FF0066"/>
                </a:solidFill>
                <a:latin typeface="宋体" panose="02010600030101010101" pitchFamily="2" charset="-122"/>
              </a:rPr>
              <a:t>名</a:t>
            </a:r>
            <a:r>
              <a:rPr lang="zh-CN" altLang="en-US" sz="2000" b="1" dirty="0">
                <a:solidFill>
                  <a:srgbClr val="FF0066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3901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qyyg5uvx">
      <a:majorFont>
        <a:latin typeface="汉仪小隶书简"/>
        <a:ea typeface="汉仪小隶书简"/>
        <a:cs typeface=""/>
      </a:majorFont>
      <a:minorFont>
        <a:latin typeface="汉仪小隶书简"/>
        <a:ea typeface="汉仪小隶书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">
      <a:dk1>
        <a:srgbClr val="000000"/>
      </a:dk1>
      <a:lt1>
        <a:srgbClr val="CCEDC7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E2F4E0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4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CDESIGNJ">
  <a:themeElements>
    <a:clrScheme name="CDESIGNJ 1">
      <a:dk1>
        <a:srgbClr val="080808"/>
      </a:dk1>
      <a:lt1>
        <a:srgbClr val="FFFFFF"/>
      </a:lt1>
      <a:dk2>
        <a:srgbClr val="0039AC"/>
      </a:dk2>
      <a:lt2>
        <a:srgbClr val="C0C0C0"/>
      </a:lt2>
      <a:accent1>
        <a:srgbClr val="FFFF99"/>
      </a:accent1>
      <a:accent2>
        <a:srgbClr val="FFCC66"/>
      </a:accent2>
      <a:accent3>
        <a:srgbClr val="FFFFFF"/>
      </a:accent3>
      <a:accent4>
        <a:srgbClr val="060606"/>
      </a:accent4>
      <a:accent5>
        <a:srgbClr val="FFFFCA"/>
      </a:accent5>
      <a:accent6>
        <a:srgbClr val="E7B95C"/>
      </a:accent6>
      <a:hlink>
        <a:srgbClr val="0066FF"/>
      </a:hlink>
      <a:folHlink>
        <a:srgbClr val="CC3300"/>
      </a:folHlink>
    </a:clrScheme>
    <a:fontScheme name="CDESIGNJ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ESIGNJ 1">
        <a:dk1>
          <a:srgbClr val="080808"/>
        </a:dk1>
        <a:lt1>
          <a:srgbClr val="FFFFFF"/>
        </a:lt1>
        <a:dk2>
          <a:srgbClr val="0039AC"/>
        </a:dk2>
        <a:lt2>
          <a:srgbClr val="C0C0C0"/>
        </a:lt2>
        <a:accent1>
          <a:srgbClr val="FFFF99"/>
        </a:accent1>
        <a:accent2>
          <a:srgbClr val="FFCC66"/>
        </a:accent2>
        <a:accent3>
          <a:srgbClr val="FFFFFF"/>
        </a:accent3>
        <a:accent4>
          <a:srgbClr val="060606"/>
        </a:accent4>
        <a:accent5>
          <a:srgbClr val="FFFFCA"/>
        </a:accent5>
        <a:accent6>
          <a:srgbClr val="E7B95C"/>
        </a:accent6>
        <a:hlink>
          <a:srgbClr val="0066FF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2">
        <a:dk1>
          <a:srgbClr val="333399"/>
        </a:dk1>
        <a:lt1>
          <a:srgbClr val="ADD3AF"/>
        </a:lt1>
        <a:dk2>
          <a:srgbClr val="D65700"/>
        </a:dk2>
        <a:lt2>
          <a:srgbClr val="B2B2B2"/>
        </a:lt2>
        <a:accent1>
          <a:srgbClr val="B8E9EE"/>
        </a:accent1>
        <a:accent2>
          <a:srgbClr val="FFCC00"/>
        </a:accent2>
        <a:accent3>
          <a:srgbClr val="D3E6D4"/>
        </a:accent3>
        <a:accent4>
          <a:srgbClr val="2A2A82"/>
        </a:accent4>
        <a:accent5>
          <a:srgbClr val="D8F2F5"/>
        </a:accent5>
        <a:accent6>
          <a:srgbClr val="E7B900"/>
        </a:accent6>
        <a:hlink>
          <a:srgbClr val="008080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3">
        <a:dk1>
          <a:srgbClr val="003BB2"/>
        </a:dk1>
        <a:lt1>
          <a:srgbClr val="CCFFCC"/>
        </a:lt1>
        <a:dk2>
          <a:srgbClr val="003366"/>
        </a:dk2>
        <a:lt2>
          <a:srgbClr val="C0C0C0"/>
        </a:lt2>
        <a:accent1>
          <a:srgbClr val="FFFFFF"/>
        </a:accent1>
        <a:accent2>
          <a:srgbClr val="009900"/>
        </a:accent2>
        <a:accent3>
          <a:srgbClr val="E2FFE2"/>
        </a:accent3>
        <a:accent4>
          <a:srgbClr val="003197"/>
        </a:accent4>
        <a:accent5>
          <a:srgbClr val="FFFFFF"/>
        </a:accent5>
        <a:accent6>
          <a:srgbClr val="008A00"/>
        </a:accent6>
        <a:hlink>
          <a:srgbClr val="333399"/>
        </a:hlink>
        <a:folHlink>
          <a:srgbClr val="E45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4">
        <a:dk1>
          <a:srgbClr val="0000CC"/>
        </a:dk1>
        <a:lt1>
          <a:srgbClr val="CCECFF"/>
        </a:lt1>
        <a:dk2>
          <a:srgbClr val="006666"/>
        </a:dk2>
        <a:lt2>
          <a:srgbClr val="C0C0C0"/>
        </a:lt2>
        <a:accent1>
          <a:srgbClr val="FFFF99"/>
        </a:accent1>
        <a:accent2>
          <a:srgbClr val="FFCCFF"/>
        </a:accent2>
        <a:accent3>
          <a:srgbClr val="E2F4FF"/>
        </a:accent3>
        <a:accent4>
          <a:srgbClr val="0000AE"/>
        </a:accent4>
        <a:accent5>
          <a:srgbClr val="FFFFCA"/>
        </a:accent5>
        <a:accent6>
          <a:srgbClr val="E7B9E7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5">
        <a:dk1>
          <a:srgbClr val="000000"/>
        </a:dk1>
        <a:lt1>
          <a:srgbClr val="FFFFCC"/>
        </a:lt1>
        <a:dk2>
          <a:srgbClr val="5A5A86"/>
        </a:dk2>
        <a:lt2>
          <a:srgbClr val="C0C0C0"/>
        </a:lt2>
        <a:accent1>
          <a:srgbClr val="D5E9F7"/>
        </a:accent1>
        <a:accent2>
          <a:srgbClr val="FFCC00"/>
        </a:accent2>
        <a:accent3>
          <a:srgbClr val="FFFFE2"/>
        </a:accent3>
        <a:accent4>
          <a:srgbClr val="000000"/>
        </a:accent4>
        <a:accent5>
          <a:srgbClr val="E7F2FA"/>
        </a:accent5>
        <a:accent6>
          <a:srgbClr val="E7B900"/>
        </a:accent6>
        <a:hlink>
          <a:srgbClr val="CC3300"/>
        </a:hlink>
        <a:folHlink>
          <a:srgbClr val="007D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6">
        <a:dk1>
          <a:srgbClr val="006666"/>
        </a:dk1>
        <a:lt1>
          <a:srgbClr val="FFECD9"/>
        </a:lt1>
        <a:dk2>
          <a:srgbClr val="000099"/>
        </a:dk2>
        <a:lt2>
          <a:srgbClr val="B2B2B2"/>
        </a:lt2>
        <a:accent1>
          <a:srgbClr val="EAEAEA"/>
        </a:accent1>
        <a:accent2>
          <a:srgbClr val="FF6600"/>
        </a:accent2>
        <a:accent3>
          <a:srgbClr val="FFF4E9"/>
        </a:accent3>
        <a:accent4>
          <a:srgbClr val="005656"/>
        </a:accent4>
        <a:accent5>
          <a:srgbClr val="F3F3F3"/>
        </a:accent5>
        <a:accent6>
          <a:srgbClr val="E75C00"/>
        </a:accent6>
        <a:hlink>
          <a:srgbClr val="0066FF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7">
        <a:dk1>
          <a:srgbClr val="585884"/>
        </a:dk1>
        <a:lt1>
          <a:srgbClr val="DDDDDD"/>
        </a:lt1>
        <a:dk2>
          <a:srgbClr val="000000"/>
        </a:dk2>
        <a:lt2>
          <a:srgbClr val="969696"/>
        </a:lt2>
        <a:accent1>
          <a:srgbClr val="FFFFCC"/>
        </a:accent1>
        <a:accent2>
          <a:srgbClr val="99CC00"/>
        </a:accent2>
        <a:accent3>
          <a:srgbClr val="EBEBEB"/>
        </a:accent3>
        <a:accent4>
          <a:srgbClr val="4A4A70"/>
        </a:accent4>
        <a:accent5>
          <a:srgbClr val="FFFFE2"/>
        </a:accent5>
        <a:accent6>
          <a:srgbClr val="8AB900"/>
        </a:accent6>
        <a:hlink>
          <a:srgbClr val="FF3300"/>
        </a:hlink>
        <a:folHlink>
          <a:srgbClr val="6E3B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8">
        <a:dk1>
          <a:srgbClr val="333399"/>
        </a:dk1>
        <a:lt1>
          <a:srgbClr val="FFD9D9"/>
        </a:lt1>
        <a:dk2>
          <a:srgbClr val="00716E"/>
        </a:dk2>
        <a:lt2>
          <a:srgbClr val="C0C0C0"/>
        </a:lt2>
        <a:accent1>
          <a:srgbClr val="AED2BA"/>
        </a:accent1>
        <a:accent2>
          <a:srgbClr val="FF9933"/>
        </a:accent2>
        <a:accent3>
          <a:srgbClr val="FFE9E9"/>
        </a:accent3>
        <a:accent4>
          <a:srgbClr val="2A2A82"/>
        </a:accent4>
        <a:accent5>
          <a:srgbClr val="D3E5D9"/>
        </a:accent5>
        <a:accent6>
          <a:srgbClr val="E78A2D"/>
        </a:accent6>
        <a:hlink>
          <a:srgbClr val="CC330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4527</TotalTime>
  <Words>4542</Words>
  <Application>Microsoft Office PowerPoint</Application>
  <PresentationFormat>全屏显示(4:3)</PresentationFormat>
  <Paragraphs>370</Paragraphs>
  <Slides>72</Slides>
  <Notes>2</Notes>
  <HiddenSlides>16</HiddenSlides>
  <MMClips>0</MMClips>
  <ScaleCrop>false</ScaleCrop>
  <HeadingPairs>
    <vt:vector size="4" baseType="variant">
      <vt:variant>
        <vt:lpstr>主题</vt:lpstr>
      </vt:variant>
      <vt:variant>
        <vt:i4>11</vt:i4>
      </vt:variant>
      <vt:variant>
        <vt:lpstr>幻灯片标题</vt:lpstr>
      </vt:variant>
      <vt:variant>
        <vt:i4>72</vt:i4>
      </vt:variant>
    </vt:vector>
  </HeadingPairs>
  <TitlesOfParts>
    <vt:vector size="83" baseType="lpstr">
      <vt:lpstr>Office 主题</vt:lpstr>
      <vt:lpstr>自定义设计方案</vt:lpstr>
      <vt:lpstr>1_Office 主题</vt:lpstr>
      <vt:lpstr>默认设计模板</vt:lpstr>
      <vt:lpstr>1_默认设计模板</vt:lpstr>
      <vt:lpstr>2_默认设计模板</vt:lpstr>
      <vt:lpstr>3_默认设计模板</vt:lpstr>
      <vt:lpstr>4_默认设计模板</vt:lpstr>
      <vt:lpstr>CDESIGNJ</vt:lpstr>
      <vt:lpstr>2_Office 主题</vt:lpstr>
      <vt:lpstr>3_Office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矛盾和尴尬</vt:lpstr>
      <vt:lpstr>涉及语法知识的考题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涉及语法知识的考题</vt:lpstr>
      <vt:lpstr>学语法难吗？</vt:lpstr>
      <vt:lpstr>PowerPoint 演示文稿</vt:lpstr>
      <vt:lpstr>语法单位</vt:lpstr>
      <vt:lpstr>语素</vt:lpstr>
      <vt:lpstr>PowerPoint 演示文稿</vt:lpstr>
      <vt:lpstr>PowerPoint 演示文稿</vt:lpstr>
      <vt:lpstr>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表示动作、行为、存现、变化、消失、判断、心理活动等的词。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练习答案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39</cp:revision>
  <dcterms:created xsi:type="dcterms:W3CDTF">2020-02-23T06:32:57Z</dcterms:created>
  <dcterms:modified xsi:type="dcterms:W3CDTF">2020-02-27T16:07:42Z</dcterms:modified>
</cp:coreProperties>
</file>