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8" r:id="rId3"/>
    <p:sldId id="269" r:id="rId4"/>
    <p:sldId id="270" r:id="rId5"/>
    <p:sldId id="271" r:id="rId6"/>
    <p:sldId id="275" r:id="rId7"/>
    <p:sldId id="276" r:id="rId8"/>
    <p:sldId id="277" r:id="rId9"/>
    <p:sldId id="278" r:id="rId10"/>
    <p:sldId id="272" r:id="rId11"/>
    <p:sldId id="273" r:id="rId12"/>
    <p:sldId id="274" r:id="rId13"/>
    <p:sldId id="257" r:id="rId14"/>
    <p:sldId id="279" r:id="rId15"/>
    <p:sldId id="258" r:id="rId16"/>
    <p:sldId id="259" r:id="rId17"/>
    <p:sldId id="260" r:id="rId18"/>
    <p:sldId id="261" r:id="rId19"/>
    <p:sldId id="262" r:id="rId20"/>
    <p:sldId id="263" r:id="rId21"/>
    <p:sldId id="264" r:id="rId22"/>
    <p:sldId id="265" r:id="rId23"/>
    <p:sldId id="266"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3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65"/>
  </p:normalViewPr>
  <p:slideViewPr>
    <p:cSldViewPr snapToGrid="0">
      <p:cViewPr varScale="1">
        <p:scale>
          <a:sx n="77" d="100"/>
          <a:sy n="77" d="100"/>
        </p:scale>
        <p:origin x="208" y="8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9515F4E-574C-8167-974B-63E29B7A1F51}"/>
              </a:ext>
            </a:extLst>
          </p:cNvPr>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a:extLst>
              <a:ext uri="{FF2B5EF4-FFF2-40B4-BE49-F238E27FC236}">
                <a16:creationId xmlns:a16="http://schemas.microsoft.com/office/drawing/2014/main" id="{0817BAF7-FEEC-BA0C-3CE1-B076CC618B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a:extLst>
              <a:ext uri="{FF2B5EF4-FFF2-40B4-BE49-F238E27FC236}">
                <a16:creationId xmlns:a16="http://schemas.microsoft.com/office/drawing/2014/main" id="{9E40399D-EDBE-E1B6-AF6E-79968D4579CA}"/>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5" name="页脚占位符 4">
            <a:extLst>
              <a:ext uri="{FF2B5EF4-FFF2-40B4-BE49-F238E27FC236}">
                <a16:creationId xmlns:a16="http://schemas.microsoft.com/office/drawing/2014/main" id="{54660AE8-653E-BDBC-7A1C-9DDC4F4F0713}"/>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F653B2E9-1946-2307-B3A5-37AABC8330C4}"/>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2999276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71AAE9E-ECE2-E32D-CCCE-7FC03FD412F9}"/>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749595FB-2116-E59F-A17A-B7C2F5B6D7BB}"/>
              </a:ext>
            </a:extLst>
          </p:cNvPr>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F7CD2809-C2B1-0C45-BA04-0C15F8A73035}"/>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5" name="页脚占位符 4">
            <a:extLst>
              <a:ext uri="{FF2B5EF4-FFF2-40B4-BE49-F238E27FC236}">
                <a16:creationId xmlns:a16="http://schemas.microsoft.com/office/drawing/2014/main" id="{26707672-D328-0ABD-632B-F90EF57AF30C}"/>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E943A5DB-F13B-B8B8-C7A9-C6A57A9F3FF7}"/>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2454624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41571D-4E8E-B14B-B768-A8A684B5C935}"/>
              </a:ext>
            </a:extLst>
          </p:cNvPr>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a:extLst>
              <a:ext uri="{FF2B5EF4-FFF2-40B4-BE49-F238E27FC236}">
                <a16:creationId xmlns:a16="http://schemas.microsoft.com/office/drawing/2014/main" id="{57A730EE-ED5A-24DD-6D26-E9EA8873C7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a:extLst>
              <a:ext uri="{FF2B5EF4-FFF2-40B4-BE49-F238E27FC236}">
                <a16:creationId xmlns:a16="http://schemas.microsoft.com/office/drawing/2014/main" id="{F203E55D-301B-264E-07FC-BF0767217D6A}"/>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5" name="页脚占位符 4">
            <a:extLst>
              <a:ext uri="{FF2B5EF4-FFF2-40B4-BE49-F238E27FC236}">
                <a16:creationId xmlns:a16="http://schemas.microsoft.com/office/drawing/2014/main" id="{732BC6D9-8055-A2D1-B093-EAD2E5CA7350}"/>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51982BED-C17B-5CC5-2CB1-A1E986BAE73E}"/>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79420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CF42395-5234-F76C-DB77-D7794B2A30ED}"/>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984C57F9-4BD3-40B7-A5D6-CD70552850B8}"/>
              </a:ext>
            </a:extLst>
          </p:cNvPr>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a:extLst>
              <a:ext uri="{FF2B5EF4-FFF2-40B4-BE49-F238E27FC236}">
                <a16:creationId xmlns:a16="http://schemas.microsoft.com/office/drawing/2014/main" id="{A3A979AD-60F8-327A-0A8F-64BB71497262}"/>
              </a:ext>
            </a:extLst>
          </p:cNvPr>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a:extLst>
              <a:ext uri="{FF2B5EF4-FFF2-40B4-BE49-F238E27FC236}">
                <a16:creationId xmlns:a16="http://schemas.microsoft.com/office/drawing/2014/main" id="{C0947F13-4DEE-0694-EBDC-71D993CA389F}"/>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6" name="页脚占位符 5">
            <a:extLst>
              <a:ext uri="{FF2B5EF4-FFF2-40B4-BE49-F238E27FC236}">
                <a16:creationId xmlns:a16="http://schemas.microsoft.com/office/drawing/2014/main" id="{C1D7B26E-42E2-827F-04D1-F851DB5745C4}"/>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88416F6C-304F-D80F-E967-FDA6FEF2662D}"/>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2510071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C920FA-0AA0-AF57-810A-005FBB287FB5}"/>
              </a:ext>
            </a:extLst>
          </p:cNvPr>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1A66BA6B-9F58-7AFB-8FA9-DAD92CBA54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a:extLst>
              <a:ext uri="{FF2B5EF4-FFF2-40B4-BE49-F238E27FC236}">
                <a16:creationId xmlns:a16="http://schemas.microsoft.com/office/drawing/2014/main" id="{BD391983-5466-98CE-E3AC-8F0371AD7770}"/>
              </a:ext>
            </a:extLst>
          </p:cNvPr>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a:extLst>
              <a:ext uri="{FF2B5EF4-FFF2-40B4-BE49-F238E27FC236}">
                <a16:creationId xmlns:a16="http://schemas.microsoft.com/office/drawing/2014/main" id="{2AC6FDBE-183E-2D47-F531-77383D8BD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a:extLst>
              <a:ext uri="{FF2B5EF4-FFF2-40B4-BE49-F238E27FC236}">
                <a16:creationId xmlns:a16="http://schemas.microsoft.com/office/drawing/2014/main" id="{CA42F5E1-2666-05F7-4223-BE289A66CEAA}"/>
              </a:ext>
            </a:extLst>
          </p:cNvPr>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a:extLst>
              <a:ext uri="{FF2B5EF4-FFF2-40B4-BE49-F238E27FC236}">
                <a16:creationId xmlns:a16="http://schemas.microsoft.com/office/drawing/2014/main" id="{E0F1C79A-5211-0B8E-2527-6FB8AEA9A05E}"/>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8" name="页脚占位符 7">
            <a:extLst>
              <a:ext uri="{FF2B5EF4-FFF2-40B4-BE49-F238E27FC236}">
                <a16:creationId xmlns:a16="http://schemas.microsoft.com/office/drawing/2014/main" id="{C126716C-A355-DFAD-9126-7688EEA9D67C}"/>
              </a:ext>
            </a:extLst>
          </p:cNvPr>
          <p:cNvSpPr>
            <a:spLocks noGrp="1"/>
          </p:cNvSpPr>
          <p:nvPr>
            <p:ph type="ftr" sz="quarter" idx="11"/>
          </p:nvPr>
        </p:nvSpPr>
        <p:spPr/>
        <p:txBody>
          <a:bodyPr/>
          <a:lstStyle/>
          <a:p>
            <a:endParaRPr kumimoji="1" lang="zh-CN" altLang="en-US"/>
          </a:p>
        </p:txBody>
      </p:sp>
      <p:sp>
        <p:nvSpPr>
          <p:cNvPr id="9" name="灯片编号占位符 8">
            <a:extLst>
              <a:ext uri="{FF2B5EF4-FFF2-40B4-BE49-F238E27FC236}">
                <a16:creationId xmlns:a16="http://schemas.microsoft.com/office/drawing/2014/main" id="{3865363E-922E-C9EE-ECD2-F264B8B5CE60}"/>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3670553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FC7A143-9BEB-3F16-2871-94446B9204B6}"/>
              </a:ext>
            </a:extLst>
          </p:cNvPr>
          <p:cNvSpPr>
            <a:spLocks noGrp="1"/>
          </p:cNvSpPr>
          <p:nvPr>
            <p:ph type="title"/>
          </p:nvPr>
        </p:nvSpPr>
        <p:spPr/>
        <p:txBody>
          <a:bodyPr/>
          <a:lstStyle/>
          <a:p>
            <a:r>
              <a:rPr kumimoji="1" lang="zh-CN" altLang="en-US"/>
              <a:t>单击此处编辑母版标题样式</a:t>
            </a:r>
          </a:p>
        </p:txBody>
      </p:sp>
      <p:sp>
        <p:nvSpPr>
          <p:cNvPr id="3" name="日期占位符 2">
            <a:extLst>
              <a:ext uri="{FF2B5EF4-FFF2-40B4-BE49-F238E27FC236}">
                <a16:creationId xmlns:a16="http://schemas.microsoft.com/office/drawing/2014/main" id="{40BD46D2-89B7-82EE-FA55-75086A444963}"/>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4" name="页脚占位符 3">
            <a:extLst>
              <a:ext uri="{FF2B5EF4-FFF2-40B4-BE49-F238E27FC236}">
                <a16:creationId xmlns:a16="http://schemas.microsoft.com/office/drawing/2014/main" id="{D34DD4EE-6D37-9537-E4B7-2BA0B0553907}"/>
              </a:ext>
            </a:extLst>
          </p:cNvPr>
          <p:cNvSpPr>
            <a:spLocks noGrp="1"/>
          </p:cNvSpPr>
          <p:nvPr>
            <p:ph type="ftr" sz="quarter" idx="11"/>
          </p:nvPr>
        </p:nvSpPr>
        <p:spPr/>
        <p:txBody>
          <a:bodyPr/>
          <a:lstStyle/>
          <a:p>
            <a:endParaRPr kumimoji="1" lang="zh-CN" altLang="en-US"/>
          </a:p>
        </p:txBody>
      </p:sp>
      <p:sp>
        <p:nvSpPr>
          <p:cNvPr id="5" name="灯片编号占位符 4">
            <a:extLst>
              <a:ext uri="{FF2B5EF4-FFF2-40B4-BE49-F238E27FC236}">
                <a16:creationId xmlns:a16="http://schemas.microsoft.com/office/drawing/2014/main" id="{5BBA546E-3D38-5261-29BA-253AD156C003}"/>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124690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EE2A00AF-2336-4AD3-291E-68F76D1A84E0}"/>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3" name="页脚占位符 2">
            <a:extLst>
              <a:ext uri="{FF2B5EF4-FFF2-40B4-BE49-F238E27FC236}">
                <a16:creationId xmlns:a16="http://schemas.microsoft.com/office/drawing/2014/main" id="{A9861DDE-2255-10E8-3432-879053AFE7A4}"/>
              </a:ext>
            </a:extLst>
          </p:cNvPr>
          <p:cNvSpPr>
            <a:spLocks noGrp="1"/>
          </p:cNvSpPr>
          <p:nvPr>
            <p:ph type="ftr" sz="quarter" idx="11"/>
          </p:nvPr>
        </p:nvSpPr>
        <p:spPr/>
        <p:txBody>
          <a:bodyPr/>
          <a:lstStyle/>
          <a:p>
            <a:endParaRPr kumimoji="1" lang="zh-CN" altLang="en-US"/>
          </a:p>
        </p:txBody>
      </p:sp>
      <p:sp>
        <p:nvSpPr>
          <p:cNvPr id="4" name="灯片编号占位符 3">
            <a:extLst>
              <a:ext uri="{FF2B5EF4-FFF2-40B4-BE49-F238E27FC236}">
                <a16:creationId xmlns:a16="http://schemas.microsoft.com/office/drawing/2014/main" id="{D7DCCBB6-29B7-DA61-8F9B-067461D09854}"/>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2358610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26F5B99-663C-4D40-2ED1-80DDF6ED9C0F}"/>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a:extLst>
              <a:ext uri="{FF2B5EF4-FFF2-40B4-BE49-F238E27FC236}">
                <a16:creationId xmlns:a16="http://schemas.microsoft.com/office/drawing/2014/main" id="{F24B56ED-C2A9-4727-174F-99B32E59B4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a:extLst>
              <a:ext uri="{FF2B5EF4-FFF2-40B4-BE49-F238E27FC236}">
                <a16:creationId xmlns:a16="http://schemas.microsoft.com/office/drawing/2014/main" id="{7E271647-7F94-BC64-DBCD-85DDE3C6A8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6A62F701-2108-3087-59E3-42F808CE8195}"/>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6" name="页脚占位符 5">
            <a:extLst>
              <a:ext uri="{FF2B5EF4-FFF2-40B4-BE49-F238E27FC236}">
                <a16:creationId xmlns:a16="http://schemas.microsoft.com/office/drawing/2014/main" id="{C20C487C-4B97-5402-D46D-CB78F93EB4DB}"/>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E2039CCA-07B0-9301-3A75-0E9ED354159F}"/>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2199428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37E4C4C-7ACD-1DD5-6A7E-1606979FB26B}"/>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a:extLst>
              <a:ext uri="{FF2B5EF4-FFF2-40B4-BE49-F238E27FC236}">
                <a16:creationId xmlns:a16="http://schemas.microsoft.com/office/drawing/2014/main" id="{0D29F4B9-B35D-AF92-16B7-29DFD76A71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a:extLst>
              <a:ext uri="{FF2B5EF4-FFF2-40B4-BE49-F238E27FC236}">
                <a16:creationId xmlns:a16="http://schemas.microsoft.com/office/drawing/2014/main" id="{886D4CEA-0AD9-9FA8-E406-072713630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E7D56C33-BF97-119D-7425-C28FEC343F5D}"/>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6" name="页脚占位符 5">
            <a:extLst>
              <a:ext uri="{FF2B5EF4-FFF2-40B4-BE49-F238E27FC236}">
                <a16:creationId xmlns:a16="http://schemas.microsoft.com/office/drawing/2014/main" id="{BF7ACFA3-26E3-A374-FBF3-9977B7027197}"/>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E334C5C3-B96F-57A8-7B0F-07C2F6BD6BC5}"/>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3114115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8BD036-7AAC-F3CE-16DB-F8B5233EF77B}"/>
              </a:ext>
            </a:extLst>
          </p:cNvPr>
          <p:cNvSpPr>
            <a:spLocks noGrp="1"/>
          </p:cNvSpPr>
          <p:nvPr>
            <p:ph type="title"/>
          </p:nvPr>
        </p:nvSpPr>
        <p:spPr/>
        <p:txBody>
          <a:bodyPr/>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84A5B062-82B3-A042-C26A-2624355FE039}"/>
              </a:ext>
            </a:extLst>
          </p:cNvPr>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080E2CB1-3B95-CC6A-A6FF-0D22B0710B94}"/>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5" name="页脚占位符 4">
            <a:extLst>
              <a:ext uri="{FF2B5EF4-FFF2-40B4-BE49-F238E27FC236}">
                <a16:creationId xmlns:a16="http://schemas.microsoft.com/office/drawing/2014/main" id="{D9458935-5D9A-8D8C-87EF-F41CEA349280}"/>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97999F2D-81FD-3F85-A7DF-C37E72EDC55E}"/>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230207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4FE2388-C5A4-85C4-D2EF-05B37EB65F5C}"/>
              </a:ext>
            </a:extLst>
          </p:cNvPr>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797F1F24-6B40-306E-970E-1F1F7D9F0194}"/>
              </a:ext>
            </a:extLst>
          </p:cNvPr>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4E2B112B-9B5C-EAAD-CE3A-D956FB0CB21D}"/>
              </a:ext>
            </a:extLst>
          </p:cNvPr>
          <p:cNvSpPr>
            <a:spLocks noGrp="1"/>
          </p:cNvSpPr>
          <p:nvPr>
            <p:ph type="dt" sz="half" idx="10"/>
          </p:nvPr>
        </p:nvSpPr>
        <p:spPr/>
        <p:txBody>
          <a:bodyPr/>
          <a:lstStyle/>
          <a:p>
            <a:fld id="{6A58D6E6-D848-A74A-991E-9F86DD84DE13}" type="datetimeFigureOut">
              <a:rPr kumimoji="1" lang="zh-CN" altLang="en-US" smtClean="0"/>
              <a:t>2022/11/21</a:t>
            </a:fld>
            <a:endParaRPr kumimoji="1" lang="zh-CN" altLang="en-US"/>
          </a:p>
        </p:txBody>
      </p:sp>
      <p:sp>
        <p:nvSpPr>
          <p:cNvPr id="5" name="页脚占位符 4">
            <a:extLst>
              <a:ext uri="{FF2B5EF4-FFF2-40B4-BE49-F238E27FC236}">
                <a16:creationId xmlns:a16="http://schemas.microsoft.com/office/drawing/2014/main" id="{BE58CE17-74FD-1A8C-19C8-03D45F427FFF}"/>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4C149A18-47F9-756C-4697-50755B3BF428}"/>
              </a:ext>
            </a:extLst>
          </p:cNvPr>
          <p:cNvSpPr>
            <a:spLocks noGrp="1"/>
          </p:cNvSpPr>
          <p:nvPr>
            <p:ph type="sldNum" sz="quarter" idx="12"/>
          </p:nvPr>
        </p:nvSpPr>
        <p:spPr/>
        <p:txBody>
          <a:body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76807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0C052F5-0528-17C1-9947-21EF2D23B4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7485AD4C-10D4-6337-74DB-059C2B7051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EA7F3A72-6E3B-4D8C-380B-95662E9A07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58D6E6-D848-A74A-991E-9F86DD84DE13}" type="datetimeFigureOut">
              <a:rPr kumimoji="1" lang="zh-CN" altLang="en-US" smtClean="0"/>
              <a:t>2022/11/21</a:t>
            </a:fld>
            <a:endParaRPr kumimoji="1" lang="zh-CN" altLang="en-US"/>
          </a:p>
        </p:txBody>
      </p:sp>
      <p:sp>
        <p:nvSpPr>
          <p:cNvPr id="5" name="页脚占位符 4">
            <a:extLst>
              <a:ext uri="{FF2B5EF4-FFF2-40B4-BE49-F238E27FC236}">
                <a16:creationId xmlns:a16="http://schemas.microsoft.com/office/drawing/2014/main" id="{91DA61D4-9BC1-2F96-1419-C1FA6DB59C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灯片编号占位符 5">
            <a:extLst>
              <a:ext uri="{FF2B5EF4-FFF2-40B4-BE49-F238E27FC236}">
                <a16:creationId xmlns:a16="http://schemas.microsoft.com/office/drawing/2014/main" id="{9AAFF50E-4426-2593-3526-4B61FE5AAB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1D755C-CA78-7B4A-96DE-57E4A2B97242}" type="slidenum">
              <a:rPr kumimoji="1" lang="zh-CN" altLang="en-US" smtClean="0"/>
              <a:t>‹#›</a:t>
            </a:fld>
            <a:endParaRPr kumimoji="1" lang="zh-CN" altLang="en-US"/>
          </a:p>
        </p:txBody>
      </p:sp>
    </p:spTree>
    <p:extLst>
      <p:ext uri="{BB962C8B-B14F-4D97-AF65-F5344CB8AC3E}">
        <p14:creationId xmlns:p14="http://schemas.microsoft.com/office/powerpoint/2010/main" val="3919095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baidu.com/s?wd=%E5%B2%91%E5%8F%82&amp;usm=1&amp;ie=utf-8&amp;rsv_cq=%E7%99%BD%E9%9B%AA%E6%AD%8C%E9%80%81%E6%AD%A6%E5%88%A4%E5%AE%98%E5%BD%92%E4%BA%AC&amp;rsv_dl=0_left_exactqa_detail_28239&amp;rsv_pq=d82d9329000dd055&amp;oq=%E7%99%BD%E9%9B%AA%E6%AD%8C%E9%80%81%E6%AD%A6%E5%88%A4%E5%AE%98%E5%BD%92%E4%BA%AC&amp;rsv_t=1bcbppagW55uJlPZ4fA1VH2qoie%2F%2B%2B4gSBBjkKWHe0YRWn0aieApUMlW66w" TargetMode="External"/><Relationship Id="rId2" Type="http://schemas.openxmlformats.org/officeDocument/2006/relationships/hyperlink" Target="http://www.baidu.com/link?url=AV9HAYurxWygyDbvySVPcNb3a5xshuPzCbk9YFnqir3yVCzK4BIK_4hR1__nNv4ZYSGA4aqQxO68yiSW_VbAawuNf65-TKSJs8MpV_S6G95bUdqQ7DTaIfPkO-ZcUJ-B"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8E8061B-A037-5C98-3345-EAB99174A13E}"/>
              </a:ext>
            </a:extLst>
          </p:cNvPr>
          <p:cNvSpPr>
            <a:spLocks noGrp="1"/>
          </p:cNvSpPr>
          <p:nvPr>
            <p:ph type="ctrTitle"/>
          </p:nvPr>
        </p:nvSpPr>
        <p:spPr/>
        <p:txBody>
          <a:bodyPr/>
          <a:lstStyle/>
          <a:p>
            <a:r>
              <a:rPr kumimoji="1" lang="zh-CN" altLang="en-US" dirty="0"/>
              <a:t>期中诊断</a:t>
            </a:r>
          </a:p>
        </p:txBody>
      </p:sp>
      <p:sp>
        <p:nvSpPr>
          <p:cNvPr id="3" name="副标题 2">
            <a:extLst>
              <a:ext uri="{FF2B5EF4-FFF2-40B4-BE49-F238E27FC236}">
                <a16:creationId xmlns:a16="http://schemas.microsoft.com/office/drawing/2014/main" id="{E44BFFE6-6047-5FB1-CAFE-54ACD1A4B36D}"/>
              </a:ext>
            </a:extLst>
          </p:cNvPr>
          <p:cNvSpPr>
            <a:spLocks noGrp="1"/>
          </p:cNvSpPr>
          <p:nvPr>
            <p:ph type="subTitle" idx="1"/>
          </p:nvPr>
        </p:nvSpPr>
        <p:spPr/>
        <p:txBody>
          <a:bodyPr/>
          <a:lstStyle/>
          <a:p>
            <a:endParaRPr kumimoji="1" lang="zh-CN" altLang="en-US"/>
          </a:p>
        </p:txBody>
      </p:sp>
    </p:spTree>
    <p:extLst>
      <p:ext uri="{BB962C8B-B14F-4D97-AF65-F5344CB8AC3E}">
        <p14:creationId xmlns:p14="http://schemas.microsoft.com/office/powerpoint/2010/main" val="899427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a:extLst>
              <a:ext uri="{FF2B5EF4-FFF2-40B4-BE49-F238E27FC236}">
                <a16:creationId xmlns:a16="http://schemas.microsoft.com/office/drawing/2014/main" id="{C9B6E69D-3301-F529-761B-CD8A2B8C74EA}"/>
              </a:ext>
            </a:extLst>
          </p:cNvPr>
          <p:cNvSpPr txBox="1"/>
          <p:nvPr/>
        </p:nvSpPr>
        <p:spPr>
          <a:xfrm>
            <a:off x="498763" y="565265"/>
            <a:ext cx="9725891" cy="5632311"/>
          </a:xfrm>
          <a:prstGeom prst="rect">
            <a:avLst/>
          </a:prstGeom>
          <a:noFill/>
        </p:spPr>
        <p:txBody>
          <a:bodyPr wrap="square">
            <a:spAutoFit/>
          </a:bodyPr>
          <a:lstStyle/>
          <a:p>
            <a:pPr algn="just" fontAlgn="ctr">
              <a:lnSpc>
                <a:spcPct val="125000"/>
              </a:lnSpc>
            </a:pP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（节选自《通鉴纪事本末</a:t>
            </a:r>
            <a:r>
              <a:rPr lang="en-US"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贞观君臣论治》）的选文有何特点？该怎么阅读？</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fontAlgn="ctr">
              <a:lnSpc>
                <a:spcPct val="125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十二月，已巳，益州大都督窦轨奏称獠反，请发兵讨之。上曰：“獠依阻山林，</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时</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出鼠窃，</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乃</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其常俗。牧守</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苟</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能抚以恩信，自然帅服，安可轻动干戈？</a:t>
            </a:r>
            <a:r>
              <a:rPr lang="zh-CN" altLang="zh-CN" sz="2400" b="1" u="sng"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渔猎其民，比之禽兽，岂为民父母之意邪！”</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竟</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不许。</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fontAlgn="ctr">
              <a:lnSpc>
                <a:spcPct val="125000"/>
              </a:lnSpc>
            </a:pPr>
            <a:r>
              <a:rPr lang="en-US" altLang="zh-CN" sz="2400" b="1" spc="40" dirty="0">
                <a:solidFill>
                  <a:srgbClr val="0432FF"/>
                </a:solidFill>
                <a:effectLst/>
                <a:latin typeface="楷体" panose="02010609060101010101" pitchFamily="49" charset="-122"/>
                <a:ea typeface="宋体" panose="02010600030101010101" pitchFamily="2" charset="-122"/>
                <a:cs typeface="宋体" panose="02010600030101010101" pitchFamily="2" charset="-122"/>
              </a:rPr>
              <a:t>When</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a:t>
            </a:r>
            <a:r>
              <a:rPr lang="en-US"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who</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a:t>
            </a:r>
            <a:r>
              <a:rPr lang="en-US"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what</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a:t>
            </a:r>
            <a:r>
              <a:rPr lang="en-US"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why</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fontAlgn="ctr">
              <a:lnSpc>
                <a:spcPct val="125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前幽州记室直中书省张蕴古上大宝箴，其略曰：“</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圣人受命，拯溺亨屯</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，故以一人治天下，不以天下奉一人。”</a:t>
            </a:r>
            <a:r>
              <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又曰：“壮九重于内，所居不过容膝；彼昏不</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知</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，瑶其台而琼其室。罗八珍于前，所食不过适口；惟狂罔念，丘其糟而池其酒。”</a:t>
            </a:r>
            <a:r>
              <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又曰：“勿没没而暗，勿察察而明，虽冕旒</a:t>
            </a:r>
            <a:r>
              <a:rPr lang="en-US" altLang="zh-CN" sz="2400"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liú</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蔽目而视于未形，虽黈纩</a:t>
            </a:r>
            <a:r>
              <a:rPr lang="en-US" altLang="zh-CN" sz="2400"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tǒu</a:t>
            </a:r>
            <a:r>
              <a:rPr lang="en-US" altLang="zh-CN" sz="2400" dirty="0">
                <a:solidFill>
                  <a:srgbClr val="333333"/>
                </a:solidFill>
                <a:effectLst/>
                <a:latin typeface="Arial" panose="020B0604020202020204" pitchFamily="34" charset="0"/>
                <a:ea typeface="宋体" panose="02010600030101010101" pitchFamily="2" charset="-122"/>
                <a:cs typeface="宋体" panose="02010600030101010101" pitchFamily="2" charset="-122"/>
              </a:rPr>
              <a:t> </a:t>
            </a:r>
            <a:r>
              <a:rPr lang="en-US" altLang="zh-CN" sz="2400"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kuànɡ</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塞耳而听于无声。”上嘉之，赐以束帛，</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除</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大理丞。</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14" name="图片 13">
            <a:extLst>
              <a:ext uri="{FF2B5EF4-FFF2-40B4-BE49-F238E27FC236}">
                <a16:creationId xmlns:a16="http://schemas.microsoft.com/office/drawing/2014/main" id="{277C628A-38C3-FCA3-5EC1-C6DD7DD8E2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59432" y="3780213"/>
            <a:ext cx="1233805" cy="1691640"/>
          </a:xfrm>
          <a:prstGeom prst="rect">
            <a:avLst/>
          </a:prstGeom>
          <a:noFill/>
          <a:ln>
            <a:noFill/>
          </a:ln>
        </p:spPr>
      </p:pic>
    </p:spTree>
    <p:extLst>
      <p:ext uri="{BB962C8B-B14F-4D97-AF65-F5344CB8AC3E}">
        <p14:creationId xmlns:p14="http://schemas.microsoft.com/office/powerpoint/2010/main" val="1793120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1C1EA8E-F708-AD8A-1367-6D44F4C788D9}"/>
              </a:ext>
            </a:extLst>
          </p:cNvPr>
          <p:cNvSpPr txBox="1"/>
          <p:nvPr/>
        </p:nvSpPr>
        <p:spPr>
          <a:xfrm>
            <a:off x="0" y="0"/>
            <a:ext cx="12020204" cy="6740307"/>
          </a:xfrm>
          <a:prstGeom prst="rect">
            <a:avLst/>
          </a:prstGeom>
          <a:noFill/>
        </p:spPr>
        <p:txBody>
          <a:bodyPr wrap="square">
            <a:spAutoFit/>
          </a:bodyPr>
          <a:lstStyle/>
          <a:p>
            <a:pPr indent="288290" algn="just" fontAlgn="ctr">
              <a:lnSpc>
                <a:spcPct val="150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上曰：“为朕养民者，唯在都督、刺史，朕常</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疏</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其名于屏风，坐卧观之，得其在官善恶之迹，皆注于名下，以备</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黜陟</a:t>
            </a:r>
            <a:r>
              <a:rPr lang="en-US" altLang="zh-CN" sz="2400" b="1"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zhì</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。县令尤为亲民，不可不择。”乃命内外五品已上，</a:t>
            </a:r>
            <a:r>
              <a:rPr lang="zh-CN" altLang="zh-CN" sz="2400" b="1"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各举堪为县令者</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以名闻</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fontAlgn="ctr">
              <a:lnSpc>
                <a:spcPct val="150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元年，关中饥，米斗</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直</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绢一匹；二年，天下蝗；三年，大水。上勤而抚之，民虽东西</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就食</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，未尝嗟怨。是岁天下大</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稔</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，流散者成归乡里，米斗不过三四钱，终岁断死刑才二十九人。东至于海，南极五岭，皆外户不闭，行旅不赍粮，取给于道路焉。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fontAlgn="ctr">
              <a:lnSpc>
                <a:spcPct val="150000"/>
              </a:lnSpc>
            </a:pP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上谓长孙无忌曰贞观之初上书者皆云人主当独运威权不可委之臣下又云宜震耀威武征讨四夷</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唯魏征劝朕‘</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偃</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武修文，中国既安，四夷自服’。朕用其言。今颉利成擒，其酋长并带刀宿卫，部落皆袭衣冠，征之力也，但恨不使封德彝见之耳！”征再拜谢曰：“突厥破灭，海内康宁，皆陛下威德，臣何力焉！”上曰：“</a:t>
            </a:r>
            <a:r>
              <a:rPr lang="zh-CN" altLang="zh-CN" sz="2400" b="1" u="sng"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朕能任公，公能称所任，则其功岂独在联乎！</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3157220"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（节选自《通鉴纪事本末·贞观君臣论治》）</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449341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DBB818C-F16B-8640-CE3E-5E918D0D5523}"/>
              </a:ext>
            </a:extLst>
          </p:cNvPr>
          <p:cNvSpPr txBox="1"/>
          <p:nvPr/>
        </p:nvSpPr>
        <p:spPr>
          <a:xfrm>
            <a:off x="299258" y="931024"/>
            <a:ext cx="11654444" cy="5078313"/>
          </a:xfrm>
          <a:prstGeom prst="rect">
            <a:avLst/>
          </a:prstGeom>
          <a:noFill/>
        </p:spPr>
        <p:txBody>
          <a:bodyPr wrap="square">
            <a:spAutoFit/>
          </a:bodyPr>
          <a:lstStyle/>
          <a:p>
            <a:pPr algn="just" fontAlgn="ctr">
              <a:lnSpc>
                <a:spcPct val="150000"/>
              </a:lnSpc>
            </a:pPr>
            <a:r>
              <a:rPr lang="en-US" altLang="zh-CN" sz="2400" b="1"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10. 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下列对文中画波浪线部分的断句，正确的一项是（ </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3</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A.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上谓长孙无忌</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曰</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贞观之初上书者皆云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人主当独运威权</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不可委之臣下</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又云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宜震耀威武</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征讨四夷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B.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上谓长孙无忌</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曰</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贞观之初上书者皆云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人主当独运</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威权不可委之</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臣下又云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宜震耀威武</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征讨四夷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highlight>
                  <a:srgbClr val="FFFF00"/>
                </a:highlight>
                <a:latin typeface="DengXian" panose="02010600030101010101" pitchFamily="2" charset="-122"/>
                <a:ea typeface="宋体" panose="02010600030101010101" pitchFamily="2" charset="-122"/>
                <a:cs typeface="宋体" panose="02010600030101010101" pitchFamily="2" charset="-122"/>
              </a:rPr>
              <a:t>C.</a:t>
            </a: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上谓长孙无忌曰</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贞观之初</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上书者皆云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人主当独运威权</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不可委之臣下</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又云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宜震耀威武</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征讨四夷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D.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上谓长孙无忌曰</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贞观之初上书者</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皆云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人主当独运</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威权不可委之</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臣下又云</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宜震耀威武</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征讨四夷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545709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B5D72688-CF33-F2EF-1B82-1886FE7B12E4}"/>
              </a:ext>
            </a:extLst>
          </p:cNvPr>
          <p:cNvSpPr txBox="1"/>
          <p:nvPr/>
        </p:nvSpPr>
        <p:spPr>
          <a:xfrm>
            <a:off x="0" y="266007"/>
            <a:ext cx="11903825" cy="6186309"/>
          </a:xfrm>
          <a:prstGeom prst="rect">
            <a:avLst/>
          </a:prstGeom>
          <a:noFill/>
        </p:spPr>
        <p:txBody>
          <a:bodyPr wrap="square">
            <a:spAutoFit/>
          </a:bodyPr>
          <a:lstStyle/>
          <a:p>
            <a:pPr algn="just" fontAlgn="ctr">
              <a:lnSpc>
                <a:spcPct val="150000"/>
              </a:lnSpc>
            </a:pPr>
            <a:r>
              <a:rPr lang="en-US" altLang="zh-CN" sz="2400" b="1"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11. 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下列各项中加点词意义和用法相同的一项是（</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3</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A.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时出鼠窃</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非及乡时之士也</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谪戍之众，非抗于九国之师也；</a:t>
            </a:r>
            <a:r>
              <a:rPr lang="zh-CN" altLang="zh-CN" sz="2400" i="1" dirty="0">
                <a:solidFill>
                  <a:srgbClr val="F73131"/>
                </a:solidFill>
                <a:effectLst/>
                <a:latin typeface="Arial" panose="020B0604020202020204" pitchFamily="34" charset="0"/>
                <a:ea typeface="宋体" panose="02010600030101010101" pitchFamily="2" charset="-122"/>
                <a:cs typeface="Arial" panose="020B0604020202020204" pitchFamily="34" charset="0"/>
              </a:rPr>
              <a:t>深谋远虑，行军用兵之道，非及向时之士也</a:t>
            </a: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。《过秦论》</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B.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壮九重于内</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而智勇多困于所溺</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夫祸患常积于忽微，</a:t>
            </a:r>
            <a:r>
              <a:rPr lang="zh-CN" altLang="zh-CN" sz="2400" i="1" dirty="0">
                <a:solidFill>
                  <a:srgbClr val="F73131"/>
                </a:solidFill>
                <a:effectLst/>
                <a:latin typeface="Arial" panose="020B0604020202020204" pitchFamily="34" charset="0"/>
                <a:ea typeface="宋体" panose="02010600030101010101" pitchFamily="2" charset="-122"/>
                <a:cs typeface="Arial" panose="020B0604020202020204" pitchFamily="34" charset="0"/>
              </a:rPr>
              <a:t>而智勇多困于所溺</a:t>
            </a: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，岂独伶人也哉！欧阳修《伶官传序》</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highlight>
                  <a:srgbClr val="FFFF00"/>
                </a:highlight>
                <a:latin typeface="DengXian" panose="02010600030101010101" pitchFamily="2" charset="-122"/>
                <a:ea typeface="宋体" panose="02010600030101010101" pitchFamily="2" charset="-122"/>
                <a:cs typeface="宋体" panose="02010600030101010101" pitchFamily="2" charset="-122"/>
              </a:rPr>
              <a:t>C.</a:t>
            </a: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虽冕流蔽目而视于未形</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信而见疑</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屈平正道直行，竭忠尽智，以事其君，谗人间之，可谓穷矣。</a:t>
            </a:r>
            <a:r>
              <a:rPr lang="zh-CN" altLang="zh-CN" sz="2400" i="1" dirty="0">
                <a:solidFill>
                  <a:srgbClr val="F73131"/>
                </a:solidFill>
                <a:effectLst/>
                <a:latin typeface="Arial" panose="020B0604020202020204" pitchFamily="34" charset="0"/>
                <a:ea typeface="宋体" panose="02010600030101010101" pitchFamily="2" charset="-122"/>
                <a:cs typeface="Arial" panose="020B0604020202020204" pitchFamily="34" charset="0"/>
              </a:rPr>
              <a:t>信而见疑，忠而被谤</a:t>
            </a: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，能无怨乎？屈平之作《离骚》，盖自怨生也。</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D.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各举堪为县令者</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以为桂林、象郡。 </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南取百越之地</a:t>
            </a:r>
            <a:r>
              <a:rPr lang="en-US" altLang="zh-CN" sz="2400" dirty="0">
                <a:solidFill>
                  <a:srgbClr val="333333"/>
                </a:solidFill>
                <a:effectLst/>
                <a:latin typeface="Arial" panose="020B0604020202020204" pitchFamily="34" charset="0"/>
                <a:ea typeface="宋体" panose="02010600030101010101" pitchFamily="2" charset="-122"/>
                <a:cs typeface="宋体" panose="02010600030101010101" pitchFamily="2" charset="-122"/>
              </a:rPr>
              <a:t>,</a:t>
            </a:r>
            <a:r>
              <a:rPr lang="zh-CN" altLang="zh-CN" sz="2400" i="1" dirty="0">
                <a:solidFill>
                  <a:srgbClr val="F73131"/>
                </a:solidFill>
                <a:effectLst/>
                <a:latin typeface="Arial" panose="020B0604020202020204" pitchFamily="34" charset="0"/>
                <a:ea typeface="宋体" panose="02010600030101010101" pitchFamily="2" charset="-122"/>
                <a:cs typeface="Arial" panose="020B0604020202020204" pitchFamily="34" charset="0"/>
              </a:rPr>
              <a:t>以为桂林</a:t>
            </a: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a:t>
            </a:r>
            <a:r>
              <a:rPr lang="zh-CN" altLang="zh-CN" sz="2400" i="1" dirty="0">
                <a:solidFill>
                  <a:srgbClr val="F73131"/>
                </a:solidFill>
                <a:effectLst/>
                <a:latin typeface="Arial" panose="020B0604020202020204" pitchFamily="34" charset="0"/>
                <a:ea typeface="宋体" panose="02010600030101010101" pitchFamily="2" charset="-122"/>
                <a:cs typeface="Arial" panose="020B0604020202020204" pitchFamily="34" charset="0"/>
              </a:rPr>
              <a:t>象郡</a:t>
            </a:r>
            <a:r>
              <a:rPr lang="zh-CN" altLang="zh-CN" sz="2400" dirty="0">
                <a:solidFill>
                  <a:srgbClr val="333333"/>
                </a:solidFill>
                <a:effectLst/>
                <a:latin typeface="Arial" panose="020B0604020202020204" pitchFamily="34" charset="0"/>
                <a:ea typeface="宋体" panose="02010600030101010101" pitchFamily="2" charset="-122"/>
                <a:cs typeface="Arial" panose="020B0604020202020204" pitchFamily="34" charset="0"/>
              </a:rPr>
              <a:t>《过秦论》</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918723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F00A8C68-7AD3-72F6-2747-FA68CBD1D6DD}"/>
              </a:ext>
            </a:extLst>
          </p:cNvPr>
          <p:cNvSpPr txBox="1"/>
          <p:nvPr/>
        </p:nvSpPr>
        <p:spPr>
          <a:xfrm>
            <a:off x="1446415" y="2377440"/>
            <a:ext cx="184731" cy="369332"/>
          </a:xfrm>
          <a:prstGeom prst="rect">
            <a:avLst/>
          </a:prstGeom>
          <a:noFill/>
        </p:spPr>
        <p:txBody>
          <a:bodyPr wrap="none" rtlCol="0">
            <a:spAutoFit/>
          </a:bodyPr>
          <a:lstStyle/>
          <a:p>
            <a:endParaRPr kumimoji="1" lang="zh-CN" altLang="en-US" dirty="0"/>
          </a:p>
        </p:txBody>
      </p:sp>
      <p:sp>
        <p:nvSpPr>
          <p:cNvPr id="4" name="文本框 3">
            <a:extLst>
              <a:ext uri="{FF2B5EF4-FFF2-40B4-BE49-F238E27FC236}">
                <a16:creationId xmlns:a16="http://schemas.microsoft.com/office/drawing/2014/main" id="{8539EACF-BAFB-0ADD-3112-6A35805C3F9B}"/>
              </a:ext>
            </a:extLst>
          </p:cNvPr>
          <p:cNvSpPr txBox="1"/>
          <p:nvPr/>
        </p:nvSpPr>
        <p:spPr>
          <a:xfrm>
            <a:off x="0" y="282634"/>
            <a:ext cx="12192000" cy="6186309"/>
          </a:xfrm>
          <a:prstGeom prst="rect">
            <a:avLst/>
          </a:prstGeom>
          <a:noFill/>
        </p:spPr>
        <p:txBody>
          <a:bodyPr wrap="square">
            <a:spAutoFit/>
          </a:bodyPr>
          <a:lstStyle/>
          <a:p>
            <a:pPr algn="just" fontAlgn="ctr">
              <a:lnSpc>
                <a:spcPct val="150000"/>
              </a:lnSpc>
            </a:pPr>
            <a:r>
              <a:rPr lang="en-US" altLang="zh-CN" sz="2400" b="1"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12. 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下列对原文有关内容的概括和分析，不正确的一项是（</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3</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A.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唐太宗没有准许益州大都督窦轨清求派兵讨伐造反獠民的奏疏，他认为地方官应了解民情，以恩信安抚百姓，不可轻易动武。</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B.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唐太宗重视地方官员对治理百姓的作用，常常留心观察，记录官员任内的善恶事迹，并以此作为官员升迁或降职时的参考。</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C.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唐太宗即位后接连遭遇局部地区乃至全国性的自然灾害，他勤勉听政，安抚百姓，所以百姓即便东乞西讨，却不曾嗟叹怨恨。</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en-US" altLang="zh-CN" sz="2400" spc="40" dirty="0">
                <a:solidFill>
                  <a:srgbClr val="222222"/>
                </a:solidFill>
                <a:effectLst/>
                <a:highlight>
                  <a:srgbClr val="FFFF00"/>
                </a:highlight>
                <a:latin typeface="DengXian" panose="02010600030101010101" pitchFamily="2" charset="-122"/>
                <a:ea typeface="宋体" panose="02010600030101010101" pitchFamily="2" charset="-122"/>
                <a:cs typeface="宋体" panose="02010600030101010101" pitchFamily="2" charset="-122"/>
              </a:rPr>
              <a:t>D.</a:t>
            </a:r>
            <a:r>
              <a:rPr lang="en-US" altLang="zh-CN" sz="2400"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 </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唐太宗痛批长孙无忌等人力征四方的奏疏，采纳了魏征放弃武备、勤修文教、安定中原、臣服四夷的建议，治国取得了成效。</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上谓长孙无忌曰</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贞观之初</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上书者皆云</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人主当独运威权</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不可委之臣下</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又云</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宜震耀威武</a:t>
            </a:r>
            <a:r>
              <a:rPr lang="en-US"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u="wavy"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征讨四夷</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唯魏征劝朕‘</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偃</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武修文，中国既安，四夷自服’。朕用其言。</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347858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A88A0749-D334-EC72-7A1F-ED24067D57AA}"/>
              </a:ext>
            </a:extLst>
          </p:cNvPr>
          <p:cNvSpPr txBox="1"/>
          <p:nvPr/>
        </p:nvSpPr>
        <p:spPr>
          <a:xfrm>
            <a:off x="739832" y="679011"/>
            <a:ext cx="9617825" cy="2308324"/>
          </a:xfrm>
          <a:prstGeom prst="rect">
            <a:avLst/>
          </a:prstGeom>
          <a:noFill/>
        </p:spPr>
        <p:txBody>
          <a:bodyPr wrap="square">
            <a:spAutoFit/>
          </a:bodyPr>
          <a:lstStyle/>
          <a:p>
            <a:pPr algn="just" fontAlgn="ctr">
              <a:lnSpc>
                <a:spcPct val="150000"/>
              </a:lnSpc>
            </a:pPr>
            <a:r>
              <a:rPr lang="en-US" altLang="zh-CN" sz="2400" b="1" spc="40" dirty="0">
                <a:solidFill>
                  <a:srgbClr val="222222"/>
                </a:solidFill>
                <a:effectLst/>
                <a:latin typeface="DengXian" panose="02010600030101010101" pitchFamily="2" charset="-122"/>
                <a:ea typeface="宋体" panose="02010600030101010101" pitchFamily="2" charset="-122"/>
                <a:cs typeface="宋体" panose="02010600030101010101" pitchFamily="2" charset="-122"/>
              </a:rPr>
              <a:t>13. </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把文中划横线的句子翻译成现代汉语。</a:t>
            </a:r>
            <a:r>
              <a:rPr lang="en-US"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8</a:t>
            </a:r>
            <a:r>
              <a:rPr lang="zh-CN" altLang="zh-CN" sz="2400" b="1"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1</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zh-CN" altLang="zh-CN" sz="2400" spc="40" dirty="0">
                <a:solidFill>
                  <a:srgbClr val="FF0000"/>
                </a:solidFill>
                <a:effectLst/>
                <a:latin typeface="宋体" panose="02010600030101010101" pitchFamily="2" charset="-122"/>
                <a:ea typeface="DengXian" panose="02010600030101010101" pitchFamily="2" charset="-122"/>
                <a:cs typeface="宋体" panose="02010600030101010101" pitchFamily="2" charset="-122"/>
              </a:rPr>
              <a:t>渔猎</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其民，</a:t>
            </a:r>
            <a:r>
              <a:rPr lang="zh-CN" altLang="zh-CN" sz="2400" spc="40" dirty="0">
                <a:solidFill>
                  <a:srgbClr val="FF0000"/>
                </a:solidFill>
                <a:effectLst/>
                <a:latin typeface="宋体" panose="02010600030101010101" pitchFamily="2" charset="-122"/>
                <a:ea typeface="DengXian" panose="02010600030101010101" pitchFamily="2" charset="-122"/>
                <a:cs typeface="宋体" panose="02010600030101010101" pitchFamily="2" charset="-122"/>
              </a:rPr>
              <a:t>比</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之禽兽，</a:t>
            </a:r>
            <a:r>
              <a:rPr lang="zh-CN" altLang="zh-CN" sz="2400" spc="40" dirty="0">
                <a:solidFill>
                  <a:srgbClr val="FF0000"/>
                </a:solidFill>
                <a:effectLst/>
                <a:latin typeface="宋体" panose="02010600030101010101" pitchFamily="2" charset="-122"/>
                <a:ea typeface="DengXian" panose="02010600030101010101" pitchFamily="2" charset="-122"/>
                <a:cs typeface="宋体" panose="02010600030101010101" pitchFamily="2" charset="-122"/>
              </a:rPr>
              <a:t>岂</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为民父母之意邪！</a:t>
            </a:r>
            <a:endPar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endParaRPr>
          </a:p>
          <a:p>
            <a:pPr algn="just" fontAlgn="ctr">
              <a:lnSpc>
                <a:spcPct val="150000"/>
              </a:lnSpc>
            </a:pPr>
            <a:r>
              <a:rPr lang="zh-CN" altLang="en-US"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a:t>
            </a:r>
            <a:r>
              <a:rPr lang="en-US" altLang="zh-CN"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1</a:t>
            </a:r>
            <a:r>
              <a:rPr lang="zh-CN" altLang="en-US"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）“渔猎”，捕鱼猎兽；“比”，当作</a:t>
            </a:r>
            <a:r>
              <a:rPr lang="en-US" altLang="zh-CN"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a:t>
            </a:r>
            <a:r>
              <a:rPr lang="zh-CN" altLang="en-US"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；“岂”，难道</a:t>
            </a:r>
            <a:r>
              <a:rPr lang="zh-CN" altLang="en-US" sz="2400" dirty="0">
                <a:effectLst/>
                <a:latin typeface="宋体" panose="02010600030101010101" pitchFamily="2" charset="-122"/>
                <a:ea typeface="宋体" panose="02010600030101010101" pitchFamily="2" charset="-122"/>
                <a:cs typeface="宋体" panose="02010600030101010101" pitchFamily="2" charset="-122"/>
              </a:rPr>
              <a:t>。</a:t>
            </a:r>
          </a:p>
          <a:p>
            <a:pPr algn="just" fontAlgn="ctr">
              <a:lnSpc>
                <a:spcPct val="150000"/>
              </a:lnSpc>
            </a:pP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7" name="图片 6">
            <a:extLst>
              <a:ext uri="{FF2B5EF4-FFF2-40B4-BE49-F238E27FC236}">
                <a16:creationId xmlns:a16="http://schemas.microsoft.com/office/drawing/2014/main" id="{0D96739A-AE2C-8966-3082-A387500DC3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832" y="2419004"/>
            <a:ext cx="11109956" cy="1009996"/>
          </a:xfrm>
          <a:prstGeom prst="rect">
            <a:avLst/>
          </a:prstGeom>
        </p:spPr>
      </p:pic>
      <p:pic>
        <p:nvPicPr>
          <p:cNvPr id="9" name="图片 8">
            <a:extLst>
              <a:ext uri="{FF2B5EF4-FFF2-40B4-BE49-F238E27FC236}">
                <a16:creationId xmlns:a16="http://schemas.microsoft.com/office/drawing/2014/main" id="{A788A095-15DF-5486-D924-7ED02AC988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832" y="3703320"/>
            <a:ext cx="9408712" cy="1009996"/>
          </a:xfrm>
          <a:prstGeom prst="rect">
            <a:avLst/>
          </a:prstGeom>
        </p:spPr>
      </p:pic>
    </p:spTree>
    <p:extLst>
      <p:ext uri="{BB962C8B-B14F-4D97-AF65-F5344CB8AC3E}">
        <p14:creationId xmlns:p14="http://schemas.microsoft.com/office/powerpoint/2010/main" val="221769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718159D-0BD1-DD99-C196-DFC244A8F2C3}"/>
              </a:ext>
            </a:extLst>
          </p:cNvPr>
          <p:cNvSpPr txBox="1"/>
          <p:nvPr/>
        </p:nvSpPr>
        <p:spPr>
          <a:xfrm>
            <a:off x="781396" y="1280160"/>
            <a:ext cx="8370917" cy="1754326"/>
          </a:xfrm>
          <a:prstGeom prst="rect">
            <a:avLst/>
          </a:prstGeom>
          <a:noFill/>
        </p:spPr>
        <p:txBody>
          <a:bodyPr wrap="square">
            <a:spAutoFit/>
          </a:bodyPr>
          <a:lstStyle/>
          <a:p>
            <a:pPr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2</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）朕能</a:t>
            </a:r>
            <a:r>
              <a:rPr lang="zh-CN" altLang="zh-CN" sz="2400" spc="40" dirty="0">
                <a:solidFill>
                  <a:srgbClr val="0432FF"/>
                </a:solidFill>
                <a:effectLst/>
                <a:latin typeface="宋体" panose="02010600030101010101" pitchFamily="2" charset="-122"/>
                <a:ea typeface="DengXian" panose="02010600030101010101" pitchFamily="2" charset="-122"/>
                <a:cs typeface="宋体" panose="02010600030101010101" pitchFamily="2" charset="-122"/>
              </a:rPr>
              <a:t>任</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公，公能</a:t>
            </a:r>
            <a:r>
              <a:rPr lang="zh-CN" altLang="zh-CN" sz="2400" spc="40" dirty="0">
                <a:solidFill>
                  <a:srgbClr val="0432FF"/>
                </a:solidFill>
                <a:effectLst/>
                <a:latin typeface="宋体" panose="02010600030101010101" pitchFamily="2" charset="-122"/>
                <a:ea typeface="DengXian" panose="02010600030101010101" pitchFamily="2" charset="-122"/>
                <a:cs typeface="宋体" panose="02010600030101010101" pitchFamily="2" charset="-122"/>
              </a:rPr>
              <a:t>称</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所任，则其</a:t>
            </a:r>
            <a:r>
              <a:rPr lang="zh-CN" altLang="zh-CN" sz="2400" spc="40" dirty="0">
                <a:solidFill>
                  <a:srgbClr val="0432FF"/>
                </a:solidFill>
                <a:effectLst/>
                <a:latin typeface="宋体" panose="02010600030101010101" pitchFamily="2" charset="-122"/>
                <a:ea typeface="DengXian" panose="02010600030101010101" pitchFamily="2" charset="-122"/>
                <a:cs typeface="宋体" panose="02010600030101010101" pitchFamily="2" charset="-122"/>
              </a:rPr>
              <a:t>功</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岂独在朕乎！</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endPar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endParaRPr>
          </a:p>
          <a:p>
            <a:pPr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2</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）“任”，任用；“称”，称职；“功”，功劳。</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193816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1A84189-12FA-BE88-09D0-3DC59C97DF2A}"/>
              </a:ext>
            </a:extLst>
          </p:cNvPr>
          <p:cNvSpPr txBox="1"/>
          <p:nvPr/>
        </p:nvSpPr>
        <p:spPr>
          <a:xfrm>
            <a:off x="931025" y="266007"/>
            <a:ext cx="11039302" cy="6130011"/>
          </a:xfrm>
          <a:prstGeom prst="rect">
            <a:avLst/>
          </a:prstGeom>
          <a:noFill/>
        </p:spPr>
        <p:txBody>
          <a:bodyPr wrap="square">
            <a:spAutoFit/>
          </a:bodyPr>
          <a:lstStyle/>
          <a:p>
            <a:pPr>
              <a:lnSpc>
                <a:spcPct val="150000"/>
              </a:lnSpc>
            </a:pPr>
            <a:r>
              <a:rPr lang="en-US" altLang="zh-CN" sz="2400" b="1" spc="40" dirty="0">
                <a:solidFill>
                  <a:srgbClr val="222222"/>
                </a:solidFill>
                <a:effectLst/>
                <a:latin typeface="DengXian" panose="02010600030101010101" pitchFamily="2" charset="-122"/>
                <a:cs typeface="Times New Roman" panose="02020603050405020304" pitchFamily="18" charset="0"/>
              </a:rPr>
              <a:t>14. </a:t>
            </a:r>
            <a:r>
              <a:rPr lang="zh-CN" altLang="zh-CN" sz="2400" b="1" spc="40" dirty="0">
                <a:solidFill>
                  <a:srgbClr val="222222"/>
                </a:solidFill>
                <a:effectLst/>
                <a:ea typeface="DengXian" panose="02010600030101010101" pitchFamily="2" charset="-122"/>
                <a:cs typeface="Times New Roman" panose="02020603050405020304" pitchFamily="18" charset="0"/>
              </a:rPr>
              <a:t>结合文章内容，简要说明唐太宗对张蕴古所进呈的《大宝箴》大加赞赏的原因。（</a:t>
            </a:r>
            <a:r>
              <a:rPr lang="en-US" altLang="zh-CN" sz="2400" b="1" spc="40" dirty="0">
                <a:solidFill>
                  <a:srgbClr val="222222"/>
                </a:solidFill>
                <a:effectLst/>
                <a:ea typeface="DengXian" panose="02010600030101010101" pitchFamily="2" charset="-122"/>
                <a:cs typeface="Times New Roman" panose="02020603050405020304" pitchFamily="18" charset="0"/>
              </a:rPr>
              <a:t>3</a:t>
            </a:r>
            <a:r>
              <a:rPr lang="zh-CN" altLang="zh-CN" sz="2400" b="1" spc="40" dirty="0">
                <a:solidFill>
                  <a:srgbClr val="222222"/>
                </a:solidFill>
                <a:effectLst/>
                <a:ea typeface="DengXian" panose="02010600030101010101" pitchFamily="2" charset="-122"/>
                <a:cs typeface="Times New Roman" panose="02020603050405020304" pitchFamily="18" charset="0"/>
              </a:rPr>
              <a:t>分）</a:t>
            </a:r>
            <a:r>
              <a:rPr lang="zh-CN" altLang="zh-CN" sz="2400" dirty="0">
                <a:effectLst/>
              </a:rPr>
              <a:t> </a:t>
            </a:r>
            <a:endParaRPr lang="en-US" altLang="zh-CN" sz="2400" dirty="0">
              <a:effectLst/>
            </a:endParaRPr>
          </a:p>
          <a:p>
            <a:pPr>
              <a:lnSpc>
                <a:spcPct val="150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前幽州记室直中书省张蕴古上大宝箴，其略曰：“</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圣人受命，拯溺亨屯</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，故以一人治天下，不以天下奉一人。”</a:t>
            </a:r>
            <a:r>
              <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又曰：“壮九重于内，所居不过容膝；彼昏不</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知</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，瑶其台而琼其室。罗八珍于前，所食不过适口；惟狂罔念，丘其糟而池其酒。”</a:t>
            </a:r>
            <a:r>
              <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又曰：“勿没没而暗，勿察察而明，虽冕旒</a:t>
            </a:r>
            <a:r>
              <a:rPr lang="en-US" altLang="zh-CN" sz="2400"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liú</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蔽目而视于未形，虽黈纩</a:t>
            </a:r>
            <a:r>
              <a:rPr lang="en-US" altLang="zh-CN" sz="2400"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tǒu</a:t>
            </a:r>
            <a:r>
              <a:rPr lang="en-US" altLang="zh-CN" sz="2400" dirty="0">
                <a:solidFill>
                  <a:srgbClr val="333333"/>
                </a:solidFill>
                <a:effectLst/>
                <a:latin typeface="Arial" panose="020B0604020202020204" pitchFamily="34" charset="0"/>
                <a:ea typeface="宋体" panose="02010600030101010101" pitchFamily="2" charset="-122"/>
                <a:cs typeface="宋体" panose="02010600030101010101" pitchFamily="2" charset="-122"/>
              </a:rPr>
              <a:t> </a:t>
            </a:r>
            <a:r>
              <a:rPr lang="en-US" altLang="zh-CN" sz="2400" dirty="0" err="1">
                <a:solidFill>
                  <a:srgbClr val="333333"/>
                </a:solidFill>
                <a:effectLst/>
                <a:latin typeface="Arial" panose="020B0604020202020204" pitchFamily="34" charset="0"/>
                <a:ea typeface="宋体" panose="02010600030101010101" pitchFamily="2" charset="-122"/>
                <a:cs typeface="宋体" panose="02010600030101010101" pitchFamily="2" charset="-122"/>
              </a:rPr>
              <a:t>kuànɡ</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塞耳而听于无声。”上嘉之，赐以束帛，</a:t>
            </a:r>
            <a:r>
              <a:rPr lang="zh-CN" altLang="zh-CN" sz="24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除</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大理丞。</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1</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）提醒唐太宗帝王的责任在于济助危难，扶持困顿。</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2</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）告诫唐太宗克勤克俭，不要效仿无道昏君大兴土木，奢侈荒淫。</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fontAlgn="ctr">
              <a:lnSpc>
                <a:spcPct val="150000"/>
              </a:lnSpc>
            </a:pP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a:t>
            </a:r>
            <a:r>
              <a:rPr lang="en-US"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3</a:t>
            </a:r>
            <a:r>
              <a:rPr lang="zh-CN" altLang="zh-CN" sz="2400" spc="40" dirty="0">
                <a:solidFill>
                  <a:srgbClr val="222222"/>
                </a:solidFill>
                <a:effectLst/>
                <a:latin typeface="宋体" panose="02010600030101010101" pitchFamily="2" charset="-122"/>
                <a:ea typeface="DengXian" panose="02010600030101010101" pitchFamily="2" charset="-122"/>
                <a:cs typeface="宋体" panose="02010600030101010101" pitchFamily="2" charset="-122"/>
              </a:rPr>
              <a:t>）希望唐太宗未雨绸缪，明察秋毫，但也不要苛察小事。</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endParaRPr lang="zh-CN" altLang="en-US" sz="2400" dirty="0"/>
          </a:p>
        </p:txBody>
      </p:sp>
    </p:spTree>
    <p:extLst>
      <p:ext uri="{BB962C8B-B14F-4D97-AF65-F5344CB8AC3E}">
        <p14:creationId xmlns:p14="http://schemas.microsoft.com/office/powerpoint/2010/main" val="162790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BB768BC-A024-1D05-53CD-6B0CFA4AF7CA}"/>
              </a:ext>
            </a:extLst>
          </p:cNvPr>
          <p:cNvSpPr txBox="1"/>
          <p:nvPr/>
        </p:nvSpPr>
        <p:spPr>
          <a:xfrm>
            <a:off x="342009" y="166254"/>
            <a:ext cx="11428813" cy="5066002"/>
          </a:xfrm>
          <a:prstGeom prst="rect">
            <a:avLst/>
          </a:prstGeom>
          <a:noFill/>
        </p:spPr>
        <p:txBody>
          <a:bodyPr wrap="square">
            <a:spAutoFit/>
          </a:bodyPr>
          <a:lstStyle/>
          <a:p>
            <a:pPr indent="1866900" algn="just">
              <a:lnSpc>
                <a:spcPct val="125000"/>
              </a:lnSpc>
            </a:pP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尾犯·寒夜 </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          </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蒋捷①</a:t>
            </a:r>
          </a:p>
          <a:p>
            <a:pPr indent="267970" algn="just">
              <a:lnSpc>
                <a:spcPct val="125000"/>
              </a:lnSpc>
            </a:pPr>
            <a:r>
              <a:rPr lang="zh-CN" altLang="zh-CN" sz="2000" b="1" kern="100" dirty="0">
                <a:effectLst/>
                <a:latin typeface="DengXian" panose="02010600030101010101" pitchFamily="2" charset="-122"/>
                <a:ea typeface="楷体" panose="02010609060101010101" pitchFamily="49" charset="-122"/>
                <a:cs typeface="Times New Roman" panose="02020603050405020304" pitchFamily="18" charset="0"/>
              </a:rPr>
              <a:t>夜倚读书床，敲碎唾壶②，灯晕明灭。多事西风，把斋铃频掣。人共语、温温芋火，雁孤飞、萧萧桧雪。遍阑干外，万顷鱼天，未了予愁绝。</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267970" algn="just">
              <a:lnSpc>
                <a:spcPct val="125000"/>
              </a:lnSpc>
            </a:pPr>
            <a:r>
              <a:rPr lang="zh-CN" altLang="zh-CN" sz="2000" b="1" kern="100" dirty="0">
                <a:effectLst/>
                <a:latin typeface="DengXian" panose="02010600030101010101" pitchFamily="2" charset="-122"/>
                <a:ea typeface="楷体" panose="02010609060101010101" pitchFamily="49" charset="-122"/>
                <a:cs typeface="Times New Roman" panose="02020603050405020304" pitchFamily="18" charset="0"/>
              </a:rPr>
              <a:t>鸡边长剑舞，念不到、此样豪杰。瘦骨棱棱，但凄其衾铁。是非梦、无痕堪忆，似双瞳、缤纷翠缬。浩然心在，我逢着、梅花便说。</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注：①蒋捷：南宋遗老，拒仕元朝，隐居终老于竹山。②敲碎唾壶：晋朝大将军王敦每次酒后都边吟咏曹操的诗句“烈士暮年，壮心不已”，边用铁如意敲打唾壶，壶口尽碎。</a:t>
            </a:r>
          </a:p>
          <a:p>
            <a:pPr algn="just">
              <a:lnSpc>
                <a:spcPct val="125000"/>
              </a:lnSpc>
            </a:pPr>
            <a:r>
              <a:rPr lang="en-US" altLang="zh-CN" sz="2000" b="1" kern="100" dirty="0">
                <a:effectLst/>
                <a:latin typeface="DengXian" panose="02010600030101010101" pitchFamily="2" charset="-122"/>
                <a:ea typeface="DengXian" panose="02010600030101010101" pitchFamily="2" charset="-122"/>
                <a:cs typeface="Times New Roman" panose="02020603050405020304" pitchFamily="18" charset="0"/>
              </a:rPr>
              <a:t>15</a:t>
            </a:r>
            <a:r>
              <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rPr>
              <a:t>．下面对本词的理解不正确的一项是（</a:t>
            </a:r>
            <a:r>
              <a:rPr lang="en-US" altLang="zh-CN" sz="2000" b="1" kern="100" dirty="0">
                <a:effectLst/>
                <a:latin typeface="DengXian" panose="02010600030101010101" pitchFamily="2" charset="-122"/>
                <a:ea typeface="DengXian" panose="02010600030101010101" pitchFamily="2" charset="-122"/>
                <a:cs typeface="Times New Roman" panose="02020603050405020304" pitchFamily="18" charset="0"/>
              </a:rPr>
              <a:t>3</a:t>
            </a:r>
            <a:r>
              <a:rPr lang="zh-CN" altLang="zh-CN" sz="2000" b="1" kern="100" dirty="0">
                <a:effectLst/>
                <a:latin typeface="DengXian" panose="02010600030101010101" pitchFamily="2" charset="-122"/>
                <a:ea typeface="DengXian" panose="02010600030101010101" pitchFamily="2" charset="-122"/>
                <a:cs typeface="Times New Roman" panose="02020603050405020304" pitchFamily="18" charset="0"/>
              </a:rPr>
              <a:t>分）</a:t>
            </a:r>
            <a:endPar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夜倚读书床，敲碎唾壶，灯晕明灭</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这句话运用王敦敲碎唾壶的典故表达救国无方之痛。</a:t>
            </a:r>
          </a:p>
          <a:p>
            <a:pPr algn="just">
              <a:lnSpc>
                <a:spcPct val="125000"/>
              </a:lnSpc>
            </a:pPr>
            <a:r>
              <a:rPr lang="en-US" altLang="zh-CN" sz="2000" kern="100" dirty="0">
                <a:solidFill>
                  <a:srgbClr val="0432FF"/>
                </a:solidFill>
                <a:effectLst/>
                <a:latin typeface="DengXian" panose="02010600030101010101" pitchFamily="2" charset="-122"/>
                <a:ea typeface="DengXian" panose="02010600030101010101" pitchFamily="2" charset="-122"/>
                <a:cs typeface="Times New Roman" panose="02020603050405020304" pitchFamily="18" charset="0"/>
              </a:rPr>
              <a:t>B</a:t>
            </a:r>
            <a:r>
              <a:rPr lang="zh-CN" altLang="zh-CN" sz="2000" kern="100" dirty="0">
                <a:solidFill>
                  <a:srgbClr val="0432FF"/>
                </a:solidFill>
                <a:effectLst/>
                <a:latin typeface="DengXian" panose="02010600030101010101" pitchFamily="2" charset="-122"/>
                <a:ea typeface="DengXian" panose="02010600030101010101" pitchFamily="2" charset="-122"/>
                <a:cs typeface="Times New Roman" panose="02020603050405020304" pitchFamily="18" charset="0"/>
              </a:rPr>
              <a:t>．</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雁孤飞、萧萧桧雪</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大雁孤飞，萧萧的桧树也披霜带雪，借景抒情，营造了清丽的氛围。</a:t>
            </a:r>
          </a:p>
          <a:p>
            <a:pPr algn="just">
              <a:lnSpc>
                <a:spcPct val="125000"/>
              </a:lnSpc>
            </a:pP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C</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遍阑干外，万顷鱼天，未了予愁绝</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阑干外，鱼鳞般的万顷云天，消除不了心中愁绪。</a:t>
            </a:r>
          </a:p>
          <a:p>
            <a:pPr algn="just">
              <a:lnSpc>
                <a:spcPct val="125000"/>
              </a:lnSpc>
            </a:pP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D</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瘦骨棱棱，但凄其衾铁</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描写自身现状，其中</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棱棱</a:t>
            </a:r>
            <a:r>
              <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000" kern="100" dirty="0">
                <a:effectLst/>
                <a:latin typeface="DengXian" panose="02010600030101010101" pitchFamily="2" charset="-122"/>
                <a:ea typeface="DengXian" panose="02010600030101010101" pitchFamily="2" charset="-122"/>
                <a:cs typeface="Times New Roman" panose="02020603050405020304" pitchFamily="18" charset="0"/>
              </a:rPr>
              <a:t>既状身体之消瘦又状气骨之嶙峋。</a:t>
            </a:r>
            <a:endParaRPr lang="en-US" altLang="zh-CN" sz="2000"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en-US" altLang="zh-CN" sz="2000" spc="40" dirty="0">
                <a:solidFill>
                  <a:srgbClr val="0432FF"/>
                </a:solidFill>
                <a:effectLst/>
                <a:latin typeface="DengXian" panose="02010600030101010101" pitchFamily="2" charset="-122"/>
                <a:cs typeface="Times New Roman" panose="02020603050405020304" pitchFamily="18" charset="0"/>
              </a:rPr>
              <a:t>.B</a:t>
            </a:r>
            <a:r>
              <a:rPr lang="zh-CN" altLang="zh-CN" sz="2000" spc="40" dirty="0">
                <a:solidFill>
                  <a:srgbClr val="0432FF"/>
                </a:solidFill>
                <a:effectLst/>
                <a:ea typeface="DengXian" panose="02010600030101010101" pitchFamily="2" charset="-122"/>
                <a:cs typeface="Times New Roman" panose="02020603050405020304" pitchFamily="18" charset="0"/>
              </a:rPr>
              <a:t>。（“清丽”错，“雁孤飞、萧萧桧雪”营造了孤寂、凄清的氛围。）</a:t>
            </a:r>
            <a:r>
              <a:rPr lang="zh-CN" altLang="zh-CN" sz="2000" dirty="0">
                <a:solidFill>
                  <a:srgbClr val="0432FF"/>
                </a:solidFill>
                <a:effectLst/>
              </a:rPr>
              <a:t> </a:t>
            </a:r>
            <a:endParaRPr lang="zh-CN" altLang="zh-CN" sz="2000" kern="100" dirty="0">
              <a:solidFill>
                <a:srgbClr val="0432FF"/>
              </a:solidFill>
              <a:effectLst/>
              <a:latin typeface="DengXian" panose="02010600030101010101" pitchFamily="2" charset="-122"/>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26152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F00E048-67B8-71F5-1777-8558A6183E17}"/>
              </a:ext>
            </a:extLst>
          </p:cNvPr>
          <p:cNvSpPr txBox="1"/>
          <p:nvPr/>
        </p:nvSpPr>
        <p:spPr>
          <a:xfrm>
            <a:off x="217714" y="242257"/>
            <a:ext cx="11756572" cy="6984091"/>
          </a:xfrm>
          <a:prstGeom prst="rect">
            <a:avLst/>
          </a:prstGeom>
          <a:noFill/>
        </p:spPr>
        <p:txBody>
          <a:bodyPr wrap="square">
            <a:spAutoFit/>
          </a:bodyPr>
          <a:lstStyle/>
          <a:p>
            <a:pPr indent="1866900" algn="just">
              <a:lnSpc>
                <a:spcPct val="125000"/>
              </a:lnSpc>
            </a:pPr>
            <a:r>
              <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rPr>
              <a:t>尾犯·寒夜 </a:t>
            </a:r>
            <a:r>
              <a:rPr lang="en-US" altLang="zh-CN" sz="2400" kern="100" dirty="0">
                <a:effectLst/>
                <a:latin typeface="DengXian" panose="02010600030101010101" pitchFamily="2" charset="-122"/>
                <a:ea typeface="DengXian" panose="02010600030101010101" pitchFamily="2" charset="-122"/>
                <a:cs typeface="Times New Roman" panose="02020603050405020304" pitchFamily="18" charset="0"/>
              </a:rPr>
              <a:t>          </a:t>
            </a:r>
            <a:r>
              <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rPr>
              <a:t>蒋捷①</a:t>
            </a:r>
          </a:p>
          <a:p>
            <a:pPr indent="267970" algn="just">
              <a:lnSpc>
                <a:spcPct val="125000"/>
              </a:lnSpc>
            </a:pPr>
            <a:r>
              <a:rPr lang="zh-CN" altLang="zh-CN" sz="2400" b="1" kern="100" dirty="0">
                <a:effectLst/>
                <a:latin typeface="DengXian" panose="02010600030101010101" pitchFamily="2" charset="-122"/>
                <a:ea typeface="楷体" panose="02010609060101010101" pitchFamily="49" charset="-122"/>
                <a:cs typeface="Times New Roman" panose="02020603050405020304" pitchFamily="18" charset="0"/>
              </a:rPr>
              <a:t>夜倚读书床，敲碎唾壶②，灯晕明灭。多事西风，把斋铃频掣。人共语、温温芋火，雁孤飞、萧萧桧雪。遍阑干外，万顷鱼天，未了予愁绝。</a:t>
            </a:r>
            <a:endPar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endParaRPr>
          </a:p>
          <a:p>
            <a:pPr indent="267970" algn="just">
              <a:lnSpc>
                <a:spcPct val="125000"/>
              </a:lnSpc>
            </a:pPr>
            <a:r>
              <a:rPr lang="zh-CN" altLang="zh-CN" sz="2400" b="1" kern="100" dirty="0">
                <a:effectLst/>
                <a:latin typeface="DengXian" panose="02010600030101010101" pitchFamily="2" charset="-122"/>
                <a:ea typeface="楷体" panose="02010609060101010101" pitchFamily="49" charset="-122"/>
                <a:cs typeface="Times New Roman" panose="02020603050405020304" pitchFamily="18" charset="0"/>
              </a:rPr>
              <a:t>鸡边长剑舞，念不到、此样豪杰。瘦骨棱棱，但凄其衾铁。是非梦、无痕堪忆，似双瞳、缤纷翠缬。浩然心在，我逢着、梅花便说。</a:t>
            </a:r>
            <a:endPar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rPr>
              <a:t>注：①蒋捷：南宋遗老，拒仕元朝，隐居终老于竹山。②敲碎唾壶：晋朝大将军王敦每次酒后都边吟咏曹操的诗句“烈士暮年，壮心不已”，边用铁如意敲打唾壶，壶口尽碎。</a:t>
            </a:r>
            <a:endParaRPr lang="en-US" altLang="zh-CN" sz="2400"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en-US"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16</a:t>
            </a:r>
            <a:r>
              <a:rPr lang="zh-CN"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．古典诗词研究专家陈祥耀评论本词的艺术特色是</a:t>
            </a:r>
            <a:r>
              <a:rPr lang="en-US"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激昂敛归凄婉，凄婉不掩激昂</a:t>
            </a:r>
            <a:r>
              <a:rPr lang="en-US"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a:t>
            </a:r>
            <a:r>
              <a:rPr lang="zh-CN"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，请谈谈你对上述评论的理解，并结合具体词句作简要阐释。（</a:t>
            </a:r>
            <a:r>
              <a:rPr lang="en-US"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6</a:t>
            </a:r>
            <a:r>
              <a:rPr lang="zh-CN" altLang="zh-CN" sz="2400" b="1" kern="100" dirty="0">
                <a:effectLst/>
                <a:latin typeface="DengXian" panose="02010600030101010101" pitchFamily="2" charset="-122"/>
                <a:ea typeface="DengXian" panose="02010600030101010101" pitchFamily="2" charset="-122"/>
                <a:cs typeface="Times New Roman" panose="02020603050405020304" pitchFamily="18" charset="0"/>
              </a:rPr>
              <a:t>分）</a:t>
            </a:r>
            <a:endParaRPr lang="en-US" altLang="zh-CN" sz="2400" b="1"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zh-CN" altLang="zh-CN" sz="2400" spc="40" dirty="0">
                <a:solidFill>
                  <a:srgbClr val="0432FF"/>
                </a:solidFill>
                <a:effectLst/>
                <a:ea typeface="DengXian" panose="02010600030101010101" pitchFamily="2" charset="-122"/>
                <a:cs typeface="Times New Roman" panose="02020603050405020304" pitchFamily="18" charset="0"/>
              </a:rPr>
              <a:t>①全诗营造了凄凉的氛围，从环境角度营造冬季孤寂寒冷的氛围，从自身角度追思亡国的悲哀，抒写亡国之痛；</a:t>
            </a:r>
            <a:endParaRPr lang="en-US" altLang="zh-CN" sz="2400" spc="40" dirty="0">
              <a:solidFill>
                <a:srgbClr val="0432FF"/>
              </a:solidFill>
              <a:effectLst/>
              <a:ea typeface="DengXian" panose="02010600030101010101" pitchFamily="2" charset="-122"/>
              <a:cs typeface="Times New Roman" panose="02020603050405020304" pitchFamily="18" charset="0"/>
            </a:endParaRPr>
          </a:p>
          <a:p>
            <a:pPr algn="just">
              <a:lnSpc>
                <a:spcPct val="125000"/>
              </a:lnSpc>
            </a:pPr>
            <a:r>
              <a:rPr lang="zh-CN" altLang="zh-CN" sz="2400" spc="40" dirty="0">
                <a:solidFill>
                  <a:srgbClr val="0432FF"/>
                </a:solidFill>
                <a:effectLst/>
                <a:ea typeface="DengXian" panose="02010600030101010101" pitchFamily="2" charset="-122"/>
                <a:cs typeface="Times New Roman" panose="02020603050405020304" pitchFamily="18" charset="0"/>
              </a:rPr>
              <a:t>②但激昂之气仍内蕴其中，多处运用典故含蓄表达壮心不已的豪壮之气，读来让人振奋和感喟。</a:t>
            </a:r>
            <a:r>
              <a:rPr lang="zh-CN" altLang="zh-CN" sz="2400" dirty="0">
                <a:solidFill>
                  <a:srgbClr val="0432FF"/>
                </a:solidFill>
                <a:effectLst/>
              </a:rPr>
              <a:t> </a:t>
            </a:r>
            <a:endParaRPr lang="zh-CN" altLang="zh-CN" sz="2400" kern="100" dirty="0">
              <a:solidFill>
                <a:srgbClr val="0432FF"/>
              </a:solidFill>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endPar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68403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linds(horizontal)">
                                      <p:cBhvr>
                                        <p:cTn id="7" dur="500"/>
                                        <p:tgtEl>
                                          <p:spTgt spid="3">
                                            <p:txEl>
                                              <p:pRg st="5" end="5"/>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linds(horizont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5A940D9-432A-440E-16A7-9E21E97C69CE}"/>
              </a:ext>
            </a:extLst>
          </p:cNvPr>
          <p:cNvSpPr txBox="1"/>
          <p:nvPr/>
        </p:nvSpPr>
        <p:spPr>
          <a:xfrm>
            <a:off x="166254" y="463136"/>
            <a:ext cx="8147761" cy="4615879"/>
          </a:xfrm>
          <a:prstGeom prst="rect">
            <a:avLst/>
          </a:prstGeom>
          <a:noFill/>
        </p:spPr>
        <p:txBody>
          <a:bodyPr wrap="square">
            <a:spAutoFit/>
          </a:bodyPr>
          <a:lstStyle/>
          <a:p>
            <a:pPr>
              <a:lnSpc>
                <a:spcPct val="150000"/>
              </a:lnSpc>
            </a:pPr>
            <a:r>
              <a:rPr lang="en-US" altLang="zh-CN" sz="1800" b="1"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17</a:t>
            </a:r>
            <a:r>
              <a:rPr lang="zh-CN" altLang="zh-CN" sz="1800" b="1"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．补写出下列句子中的空缺部分。</a:t>
            </a:r>
            <a:r>
              <a:rPr lang="en-US" altLang="zh-CN" sz="1800" b="1"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(6</a:t>
            </a:r>
            <a:r>
              <a:rPr lang="zh-CN" altLang="zh-CN" sz="1800" b="1"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分</a:t>
            </a:r>
            <a:r>
              <a:rPr lang="en-US" altLang="zh-CN" sz="1800" b="1"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(1)</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《赤壁赋》中</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en-US"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两句，描绘出秋江的爽朗与平静，这也正是作者悠然自得、怡然自乐的内心写照。</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(2)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《白雪歌送武判官归京》中，运用互文手法来描写边塞苦寒的诗句是</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a:t>
            </a:r>
            <a:r>
              <a:rPr lang="en-US" altLang="zh-CN" sz="1800" u="heavy"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                    </a:t>
            </a: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191919"/>
                </a:solidFill>
                <a:effectLst/>
                <a:latin typeface="DengXian" panose="02010600030101010101" pitchFamily="2" charset="-122"/>
                <a:ea typeface="宋体" panose="02010600030101010101" pitchFamily="2" charset="-122"/>
                <a:cs typeface="Arial" panose="020B0604020202020204" pitchFamily="34" charset="0"/>
              </a:rPr>
              <a:t>(3)</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沧海指大海，以其一望无际、水深呈青苍色，故名。古诗文中，</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沧海</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这一意象甚多，比如曹操的</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东临碣石，以观沧海</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，再比如</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en-US"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r>
              <a:rPr lang="zh-CN"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u="heavy"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 ””</a:t>
            </a:r>
            <a:r>
              <a:rPr lang="zh-CN"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rPr>
              <a:t>。</a:t>
            </a:r>
            <a:endParaRPr lang="en-US" altLang="zh-CN" sz="1800" spc="40" dirty="0">
              <a:solidFill>
                <a:srgbClr val="191919"/>
              </a:solidFill>
              <a:effectLst/>
              <a:latin typeface="宋体" panose="02010600030101010101" pitchFamily="2" charset="-122"/>
              <a:ea typeface="DengXian" panose="02010600030101010101" pitchFamily="2" charset="-122"/>
              <a:cs typeface="Arial" panose="020B0604020202020204" pitchFamily="34" charset="0"/>
            </a:endParaRPr>
          </a:p>
          <a:p>
            <a:pPr>
              <a:lnSpc>
                <a:spcPct val="150000"/>
              </a:lnSpc>
            </a:pPr>
            <a:r>
              <a:rPr lang="zh-CN" altLang="en-US" spc="40" dirty="0">
                <a:solidFill>
                  <a:srgbClr val="0432FF"/>
                </a:solidFill>
                <a:latin typeface="宋体" panose="02010600030101010101" pitchFamily="2" charset="-122"/>
                <a:ea typeface="DengXian" panose="02010600030101010101" pitchFamily="2" charset="-122"/>
                <a:cs typeface="Arial" panose="020B0604020202020204" pitchFamily="34" charset="0"/>
              </a:rPr>
              <a:t>请三位同学上台书写一下</a:t>
            </a:r>
            <a:endParaRPr lang="zh-CN" altLang="zh-CN"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a:extLst>
              <a:ext uri="{FF2B5EF4-FFF2-40B4-BE49-F238E27FC236}">
                <a16:creationId xmlns:a16="http://schemas.microsoft.com/office/drawing/2014/main" id="{786FC33D-33F4-5EC0-F9C3-46CCD935BE99}"/>
              </a:ext>
            </a:extLst>
          </p:cNvPr>
          <p:cNvSpPr txBox="1"/>
          <p:nvPr/>
        </p:nvSpPr>
        <p:spPr>
          <a:xfrm>
            <a:off x="8147761" y="1720840"/>
            <a:ext cx="3877985" cy="3416320"/>
          </a:xfrm>
          <a:prstGeom prst="rect">
            <a:avLst/>
          </a:prstGeom>
          <a:noFill/>
        </p:spPr>
        <p:txBody>
          <a:bodyPr wrap="none" rtlCol="0">
            <a:spAutoFit/>
          </a:bodyPr>
          <a:lstStyle/>
          <a:p>
            <a:pPr algn="l"/>
            <a:r>
              <a:rPr lang="zh-CN" altLang="en-US" b="0" i="0" u="sng" dirty="0">
                <a:solidFill>
                  <a:srgbClr val="F73131"/>
                </a:solidFill>
                <a:effectLst/>
                <a:latin typeface="Arial" panose="020B0604020202020204" pitchFamily="34" charset="0"/>
                <a:hlinkClick r:id="rId2"/>
              </a:rPr>
              <a:t>白雪歌送武判官归京</a:t>
            </a:r>
            <a:r>
              <a:rPr lang="zh-CN" altLang="en-US" b="0" u="sng" dirty="0">
                <a:solidFill>
                  <a:srgbClr val="2440B3"/>
                </a:solidFill>
                <a:effectLst/>
                <a:latin typeface="Arial" panose="020B0604020202020204" pitchFamily="34" charset="0"/>
                <a:hlinkClick r:id="rId2"/>
              </a:rPr>
              <a:t> </a:t>
            </a:r>
            <a:r>
              <a:rPr lang="en-US" altLang="zh-CN" b="0" u="sng" dirty="0">
                <a:solidFill>
                  <a:srgbClr val="2440B3"/>
                </a:solidFill>
                <a:effectLst/>
                <a:latin typeface="Arial" panose="020B0604020202020204" pitchFamily="34" charset="0"/>
                <a:hlinkClick r:id="rId2"/>
              </a:rPr>
              <a:t>- </a:t>
            </a:r>
            <a:r>
              <a:rPr lang="zh-CN" altLang="en-US" b="0" u="sng" dirty="0">
                <a:solidFill>
                  <a:srgbClr val="2440B3"/>
                </a:solidFill>
                <a:effectLst/>
                <a:latin typeface="Arial" panose="020B0604020202020204" pitchFamily="34" charset="0"/>
                <a:hlinkClick r:id="rId2"/>
              </a:rPr>
              <a:t>百度汉语</a:t>
            </a:r>
            <a:endParaRPr lang="zh-CN" altLang="en-US" b="0" dirty="0">
              <a:solidFill>
                <a:srgbClr val="9195A3"/>
              </a:solidFill>
              <a:effectLst/>
              <a:latin typeface="Arial" panose="020B0604020202020204" pitchFamily="34" charset="0"/>
            </a:endParaRPr>
          </a:p>
          <a:p>
            <a:pPr algn="l"/>
            <a:r>
              <a:rPr lang="zh-CN" altLang="en-US" b="0" i="0" dirty="0">
                <a:solidFill>
                  <a:srgbClr val="9195A3"/>
                </a:solidFill>
                <a:effectLst/>
                <a:latin typeface="Arial" panose="020B0604020202020204" pitchFamily="34" charset="0"/>
              </a:rPr>
              <a:t>作者：</a:t>
            </a:r>
            <a:r>
              <a:rPr lang="zh-CN" altLang="en-US" b="0" i="0" u="none" strike="noStrike" dirty="0">
                <a:solidFill>
                  <a:srgbClr val="9195A3"/>
                </a:solidFill>
                <a:effectLst/>
                <a:latin typeface="Arial" panose="020B0604020202020204" pitchFamily="34" charset="0"/>
                <a:hlinkClick r:id="rId3"/>
              </a:rPr>
              <a:t>岑参</a:t>
            </a:r>
            <a:endParaRPr lang="zh-CN" altLang="en-US" b="0" i="0" dirty="0">
              <a:solidFill>
                <a:srgbClr val="9195A3"/>
              </a:solidFill>
              <a:effectLst/>
              <a:latin typeface="Arial" panose="020B0604020202020204" pitchFamily="34" charset="0"/>
            </a:endParaRPr>
          </a:p>
          <a:p>
            <a:pPr algn="l"/>
            <a:r>
              <a:rPr lang="zh-CN" altLang="en-US" b="0" i="0" dirty="0">
                <a:solidFill>
                  <a:srgbClr val="333333"/>
                </a:solidFill>
                <a:effectLst/>
                <a:latin typeface="Arial" panose="020B0604020202020204" pitchFamily="34" charset="0"/>
              </a:rPr>
              <a:t>北风卷地白草折，胡天八月即飞雪。</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忽如一夜春风来，千树万树梨花开。</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散入珠帘湿罗幕，狐裘不暖锦衾薄。</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将军角弓不得控，都护铁衣冷难着。</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瀚海阑干百丈冰，愁云惨淡万里凝。</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中军置酒饮归客，胡琴琵琶与羌笛。</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纷纷暮雪下辕门，风掣红旗冻不翻。</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轮台东门送君去，去时雪满天山路。</a:t>
            </a:r>
            <a:br>
              <a:rPr lang="zh-CN" altLang="en-US" b="0" i="0" dirty="0">
                <a:solidFill>
                  <a:srgbClr val="333333"/>
                </a:solidFill>
                <a:effectLst/>
                <a:latin typeface="Arial" panose="020B0604020202020204" pitchFamily="34" charset="0"/>
              </a:rPr>
            </a:br>
            <a:r>
              <a:rPr lang="zh-CN" altLang="en-US" b="0" i="0" dirty="0">
                <a:solidFill>
                  <a:srgbClr val="333333"/>
                </a:solidFill>
                <a:effectLst/>
                <a:latin typeface="Arial" panose="020B0604020202020204" pitchFamily="34" charset="0"/>
              </a:rPr>
              <a:t>山回路转不见君，雪上空留马行处。</a:t>
            </a:r>
          </a:p>
          <a:p>
            <a:endParaRPr kumimoji="1" lang="zh-CN" altLang="en-US" dirty="0"/>
          </a:p>
        </p:txBody>
      </p:sp>
    </p:spTree>
    <p:extLst>
      <p:ext uri="{BB962C8B-B14F-4D97-AF65-F5344CB8AC3E}">
        <p14:creationId xmlns:p14="http://schemas.microsoft.com/office/powerpoint/2010/main" val="4202171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BBC009D-9CC3-4E07-C1CE-89AA89C2CE9F}"/>
              </a:ext>
            </a:extLst>
          </p:cNvPr>
          <p:cNvSpPr txBox="1"/>
          <p:nvPr/>
        </p:nvSpPr>
        <p:spPr>
          <a:xfrm>
            <a:off x="261256" y="190004"/>
            <a:ext cx="11447813" cy="6483506"/>
          </a:xfrm>
          <a:prstGeom prst="rect">
            <a:avLst/>
          </a:prstGeom>
          <a:noFill/>
        </p:spPr>
        <p:txBody>
          <a:bodyPr wrap="square">
            <a:spAutoFit/>
          </a:bodyPr>
          <a:lstStyle/>
          <a:p>
            <a:pPr indent="288290" algn="just">
              <a:lnSpc>
                <a:spcPct val="150000"/>
              </a:lnSpc>
            </a:pP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中山大学南校园濯莲池内种植的莲花，有着自己小池碧玉的卓特之处。每年的夏天，满池荷叶像一把又一把撑开的翡翠雨伞，有的铺散在水面上，托举着晶莹透亮、滚来滚去的水珠；有的高高</a:t>
            </a:r>
            <a:r>
              <a:rPr lang="en-US"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___</a:t>
            </a:r>
            <a:r>
              <a:rPr lang="zh-CN"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①</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   _</a:t>
            </a:r>
            <a:r>
              <a:rPr lang="en-US"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在枝头，像一把扇子，随风摇曳。</a:t>
            </a:r>
            <a:r>
              <a:rPr lang="zh-CN"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荷叶丛中，一根又一根满身带刺的荷梗昂首挺立，支撑着大小不一的荷叶与荷花</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。荷花仪态万方，</a:t>
            </a:r>
            <a:r>
              <a:rPr lang="zh-CN" altLang="zh-CN" sz="20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有的</a:t>
            </a:r>
            <a:r>
              <a:rPr lang="en-US" altLang="zh-CN" sz="2000" b="1" u="sng" spc="40" dirty="0">
                <a:solidFill>
                  <a:srgbClr val="222222"/>
                </a:solidFill>
                <a:effectLst/>
                <a:latin typeface="楷体" panose="02010609060101010101" pitchFamily="49" charset="-122"/>
                <a:ea typeface="宋体" panose="02010600030101010101" pitchFamily="2" charset="-122"/>
                <a:cs typeface="宋体" panose="02010600030101010101" pitchFamily="2" charset="-122"/>
              </a:rPr>
              <a:t>___   _</a:t>
            </a:r>
            <a:r>
              <a:rPr lang="zh-CN"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②</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____</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0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有的</a:t>
            </a:r>
            <a:r>
              <a:rPr lang="zh-CN" altLang="zh-CN" sz="20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刚好开出</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两三片花瓣，似在蓄势待发；</a:t>
            </a:r>
            <a:r>
              <a:rPr lang="zh-CN" altLang="zh-CN" sz="20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有的</a:t>
            </a:r>
            <a:r>
              <a:rPr lang="zh-CN" altLang="zh-CN" sz="2000" b="1" spc="40" dirty="0">
                <a:solidFill>
                  <a:srgbClr val="0432FF"/>
                </a:solidFill>
                <a:effectLst/>
                <a:latin typeface="宋体" panose="02010600030101010101" pitchFamily="2" charset="-122"/>
                <a:ea typeface="楷体" panose="02010609060101010101" pitchFamily="49" charset="-122"/>
                <a:cs typeface="宋体" panose="02010600030101010101" pitchFamily="2" charset="-122"/>
              </a:rPr>
              <a:t>已全部盛开</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如亭亭少女，含笑而立。荷花的颜色也是斑斓错杂，有的白如凝脂，纯洁温润；有的红如朝霞，鲜美艳丽。尤其是粉色荷花，粉中透白，嫩蕊凝珠，盈盈欲滴。站在池塘畔细细闻去，一缕缕清幽淡雅的荷香缓缓飘来，</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___   _</a:t>
            </a:r>
            <a:r>
              <a:rPr lang="zh-CN"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③</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a:t>
            </a:r>
            <a:r>
              <a:rPr lang="en-US"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那些早早开放过的荷花，伴随花瓣的片片飘落，从娇小嫩黄的花心深处长出一头碧绿碧绿的莲蓬，仔细端详，它们既像是倒立的喷水花洒，又像是翻转的伞状吊灯。诗人把由莲花到莲蓬的转换过程比喻为“扫除腻粉呈风骨，褪却红衣学淡妆”，可谓生动形象，</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___  _</a:t>
            </a:r>
            <a:r>
              <a:rPr lang="zh-CN"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④</a:t>
            </a:r>
            <a:r>
              <a:rPr lang="en-US" altLang="zh-CN" sz="20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___</a:t>
            </a:r>
            <a:r>
              <a:rPr lang="en-US"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_</a:t>
            </a:r>
            <a:r>
              <a:rPr lang="zh-CN"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endParaRPr lang="en-US" altLang="zh-CN" sz="20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endParaRPr>
          </a:p>
          <a:p>
            <a:pPr indent="288290" algn="just">
              <a:lnSpc>
                <a:spcPct val="150000"/>
              </a:lnSpc>
            </a:pPr>
            <a:r>
              <a:rPr lang="en-US" altLang="zh-CN" sz="2000" b="1" spc="40" dirty="0">
                <a:solidFill>
                  <a:srgbClr val="222222"/>
                </a:solidFill>
                <a:effectLst/>
                <a:latin typeface="DengXian" panose="02010600030101010101" pitchFamily="2" charset="-122"/>
                <a:cs typeface="Times New Roman" panose="02020603050405020304" pitchFamily="18" charset="0"/>
              </a:rPr>
              <a:t>18.</a:t>
            </a:r>
            <a:r>
              <a:rPr lang="zh-CN" altLang="zh-CN" sz="2000" b="1" spc="40" dirty="0">
                <a:solidFill>
                  <a:srgbClr val="222222"/>
                </a:solidFill>
                <a:effectLst/>
                <a:ea typeface="DengXian" panose="02010600030101010101" pitchFamily="2" charset="-122"/>
                <a:cs typeface="Times New Roman" panose="02020603050405020304" pitchFamily="18" charset="0"/>
              </a:rPr>
              <a:t>在文中横线上依次填入恰当的词语或成语。（</a:t>
            </a:r>
            <a:r>
              <a:rPr lang="en-US" altLang="zh-CN" sz="2000" b="1" spc="40" dirty="0">
                <a:solidFill>
                  <a:srgbClr val="222222"/>
                </a:solidFill>
                <a:effectLst/>
                <a:ea typeface="DengXian" panose="02010600030101010101" pitchFamily="2" charset="-122"/>
                <a:cs typeface="Times New Roman" panose="02020603050405020304" pitchFamily="18" charset="0"/>
              </a:rPr>
              <a:t>4</a:t>
            </a:r>
            <a:r>
              <a:rPr lang="zh-CN" altLang="zh-CN" sz="2000" b="1" spc="40" dirty="0">
                <a:solidFill>
                  <a:srgbClr val="222222"/>
                </a:solidFill>
                <a:effectLst/>
                <a:ea typeface="DengXian" panose="02010600030101010101" pitchFamily="2" charset="-122"/>
                <a:cs typeface="Times New Roman" panose="02020603050405020304" pitchFamily="18" charset="0"/>
              </a:rPr>
              <a:t>分）</a:t>
            </a:r>
            <a:endParaRPr lang="en-US" altLang="zh-CN" sz="2000" b="1" spc="40" dirty="0">
              <a:solidFill>
                <a:srgbClr val="222222"/>
              </a:solidFill>
              <a:effectLst/>
              <a:ea typeface="DengXian" panose="02010600030101010101" pitchFamily="2" charset="-122"/>
              <a:cs typeface="Times New Roman" panose="02020603050405020304" pitchFamily="18" charset="0"/>
            </a:endParaRPr>
          </a:p>
          <a:p>
            <a:pPr indent="288290" algn="just">
              <a:lnSpc>
                <a:spcPct val="150000"/>
              </a:lnSpc>
            </a:pPr>
            <a:r>
              <a:rPr lang="zh-CN" altLang="zh-CN" sz="2000" dirty="0">
                <a:solidFill>
                  <a:srgbClr val="0432FF"/>
                </a:solidFill>
                <a:effectLst/>
              </a:rPr>
              <a:t> </a:t>
            </a:r>
            <a:r>
              <a:rPr lang="en-US" altLang="zh-CN" sz="2000" dirty="0">
                <a:solidFill>
                  <a:srgbClr val="0432FF"/>
                </a:solidFill>
                <a:effectLst/>
              </a:rPr>
              <a:t>18.①</a:t>
            </a:r>
            <a:r>
              <a:rPr lang="zh-CN" altLang="en-US" sz="2000" dirty="0">
                <a:solidFill>
                  <a:srgbClr val="0432FF"/>
                </a:solidFill>
                <a:effectLst/>
              </a:rPr>
              <a:t>伫立 ②含苞欲放  ③沁人心脾  ④惟妙惟肖</a:t>
            </a:r>
            <a:endParaRPr lang="en-US" altLang="zh-CN" sz="2000" dirty="0">
              <a:solidFill>
                <a:srgbClr val="0432FF"/>
              </a:solidFill>
              <a:effectLst/>
            </a:endParaRPr>
          </a:p>
          <a:p>
            <a:pPr indent="288290" algn="just">
              <a:lnSpc>
                <a:spcPct val="150000"/>
              </a:lnSpc>
            </a:pPr>
            <a:r>
              <a:rPr lang="zh-CN" altLang="en-US" sz="2000" dirty="0">
                <a:solidFill>
                  <a:srgbClr val="0432FF"/>
                </a:solidFill>
              </a:rPr>
              <a:t> </a:t>
            </a:r>
            <a:r>
              <a:rPr lang="en-US" altLang="zh-CN" sz="2000" dirty="0">
                <a:solidFill>
                  <a:srgbClr val="0432FF"/>
                </a:solidFill>
              </a:rPr>
              <a:t>①</a:t>
            </a:r>
            <a:r>
              <a:rPr lang="zh-CN" altLang="en-US" sz="2000" dirty="0">
                <a:solidFill>
                  <a:srgbClr val="0432FF"/>
                </a:solidFill>
              </a:rPr>
              <a:t>伫立 </a:t>
            </a:r>
            <a:r>
              <a:rPr lang="en-US" altLang="zh-CN" sz="2000" dirty="0">
                <a:solidFill>
                  <a:srgbClr val="0432FF"/>
                </a:solidFill>
              </a:rPr>
              <a:t>vs</a:t>
            </a:r>
            <a:r>
              <a:rPr lang="zh-CN" altLang="en-US" sz="2000" dirty="0">
                <a:solidFill>
                  <a:srgbClr val="0432FF"/>
                </a:solidFill>
              </a:rPr>
              <a:t>悬挂</a:t>
            </a:r>
            <a:r>
              <a:rPr lang="en-US" altLang="zh-CN" sz="2000" dirty="0">
                <a:solidFill>
                  <a:srgbClr val="0432FF"/>
                </a:solidFill>
              </a:rPr>
              <a:t>vs</a:t>
            </a:r>
            <a:r>
              <a:rPr lang="zh-CN" altLang="en-US" sz="2000" dirty="0">
                <a:solidFill>
                  <a:srgbClr val="0432FF"/>
                </a:solidFill>
              </a:rPr>
              <a:t>亭亭玉立                ③沁</a:t>
            </a:r>
            <a:r>
              <a:rPr lang="en-US" altLang="zh-CN" sz="2000" dirty="0">
                <a:solidFill>
                  <a:srgbClr val="0432FF"/>
                </a:solidFill>
              </a:rPr>
              <a:t>vs</a:t>
            </a:r>
            <a:r>
              <a:rPr lang="zh-CN" altLang="en-US" sz="2000" dirty="0">
                <a:solidFill>
                  <a:srgbClr val="0432FF"/>
                </a:solidFill>
              </a:rPr>
              <a:t>泌         ④惟妙惟肖</a:t>
            </a:r>
            <a:r>
              <a:rPr lang="en-US" altLang="zh-CN" sz="2000" dirty="0">
                <a:solidFill>
                  <a:srgbClr val="0432FF"/>
                </a:solidFill>
              </a:rPr>
              <a:t>vs</a:t>
            </a:r>
            <a:r>
              <a:rPr lang="zh-CN" altLang="en-US" sz="2000" dirty="0">
                <a:solidFill>
                  <a:srgbClr val="0432FF"/>
                </a:solidFill>
              </a:rPr>
              <a:t>栩栩如生？</a:t>
            </a:r>
            <a:endParaRPr lang="zh-CN" altLang="en-US" sz="2000" dirty="0">
              <a:solidFill>
                <a:srgbClr val="0432FF"/>
              </a:solidFill>
              <a:effectLst/>
            </a:endParaRPr>
          </a:p>
          <a:p>
            <a:pPr indent="288290" algn="just">
              <a:lnSpc>
                <a:spcPct val="150000"/>
              </a:lnSpc>
            </a:pP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1026" name="Picture 2">
            <a:extLst>
              <a:ext uri="{FF2B5EF4-FFF2-40B4-BE49-F238E27FC236}">
                <a16:creationId xmlns:a16="http://schemas.microsoft.com/office/drawing/2014/main" id="{162108F1-AF9B-1857-79A9-7042BAA731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202" y="0"/>
            <a:ext cx="320198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876194E-3B9C-3350-E400-0ED7CA9811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7029" y="0"/>
            <a:ext cx="45656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390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blinds(horizontal)">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E34FE9B-0B0F-77C6-AAE8-C7CF1A45CE98}"/>
              </a:ext>
            </a:extLst>
          </p:cNvPr>
          <p:cNvSpPr txBox="1"/>
          <p:nvPr/>
        </p:nvSpPr>
        <p:spPr>
          <a:xfrm>
            <a:off x="532015" y="847897"/>
            <a:ext cx="11255432" cy="4172989"/>
          </a:xfrm>
          <a:prstGeom prst="rect">
            <a:avLst/>
          </a:prstGeom>
          <a:noFill/>
        </p:spPr>
        <p:txBody>
          <a:bodyPr wrap="square">
            <a:spAutoFit/>
          </a:bodyPr>
          <a:lstStyle/>
          <a:p>
            <a:r>
              <a:rPr lang="en-US" altLang="zh-CN" sz="2400" b="0" i="0" dirty="0">
                <a:solidFill>
                  <a:srgbClr val="2F2F2F"/>
                </a:solidFill>
                <a:effectLst/>
                <a:latin typeface="微软雅黑" panose="020B0503020204020204" pitchFamily="34" charset="-122"/>
                <a:ea typeface="微软雅黑" panose="020B0503020204020204" pitchFamily="34" charset="-122"/>
              </a:rPr>
              <a:t>1</a:t>
            </a:r>
            <a:r>
              <a:rPr lang="zh-CN" altLang="en-US" sz="2400" b="0" i="0" dirty="0">
                <a:solidFill>
                  <a:srgbClr val="2F2F2F"/>
                </a:solidFill>
                <a:effectLst/>
                <a:latin typeface="微软雅黑" panose="020B0503020204020204" pitchFamily="34" charset="-122"/>
                <a:ea typeface="微软雅黑" panose="020B0503020204020204" pitchFamily="34" charset="-122"/>
              </a:rPr>
              <a:t>）“惟妙惟</a:t>
            </a:r>
            <a:r>
              <a:rPr lang="zh-CN" altLang="en-US" sz="2400" b="0" i="0" dirty="0">
                <a:solidFill>
                  <a:srgbClr val="2F2F2F"/>
                </a:solidFill>
                <a:effectLst/>
                <a:highlight>
                  <a:srgbClr val="FFFF00"/>
                </a:highlight>
                <a:latin typeface="微软雅黑" panose="020B0503020204020204" pitchFamily="34" charset="-122"/>
                <a:ea typeface="微软雅黑" panose="020B0503020204020204" pitchFamily="34" charset="-122"/>
              </a:rPr>
              <a:t>肖</a:t>
            </a:r>
            <a:r>
              <a:rPr lang="zh-CN" altLang="en-US" sz="2400" b="0" i="0" dirty="0">
                <a:solidFill>
                  <a:srgbClr val="2F2F2F"/>
                </a:solidFill>
                <a:effectLst/>
                <a:latin typeface="微软雅黑" panose="020B0503020204020204" pitchFamily="34" charset="-122"/>
                <a:ea typeface="微软雅黑" panose="020B0503020204020204" pitchFamily="34" charset="-122"/>
              </a:rPr>
              <a:t>”和“栩栩</a:t>
            </a:r>
            <a:r>
              <a:rPr lang="zh-CN" altLang="en-US" sz="2400" b="0" i="0" dirty="0">
                <a:solidFill>
                  <a:srgbClr val="0432FF"/>
                </a:solidFill>
                <a:effectLst/>
                <a:latin typeface="微软雅黑" panose="020B0503020204020204" pitchFamily="34" charset="-122"/>
                <a:ea typeface="微软雅黑" panose="020B0503020204020204" pitchFamily="34" charset="-122"/>
              </a:rPr>
              <a:t>如生</a:t>
            </a:r>
            <a:r>
              <a:rPr lang="zh-CN" altLang="en-US" sz="2400" b="0" i="0" dirty="0">
                <a:solidFill>
                  <a:srgbClr val="2F2F2F"/>
                </a:solidFill>
                <a:effectLst/>
                <a:latin typeface="微软雅黑" panose="020B0503020204020204" pitchFamily="34" charset="-122"/>
                <a:ea typeface="微软雅黑" panose="020B0503020204020204" pitchFamily="34" charset="-122"/>
              </a:rPr>
              <a:t>”都形容表现得非常逼真，但“惟妙惟肖”偏重于酷似，即“肖”；“栩栩如生”意为像活的一样，即“如生”。</a:t>
            </a:r>
            <a:endParaRPr lang="en-US" altLang="zh-CN" sz="2400" b="0" i="0" dirty="0">
              <a:solidFill>
                <a:srgbClr val="2F2F2F"/>
              </a:solidFill>
              <a:effectLst/>
              <a:latin typeface="微软雅黑" panose="020B0503020204020204" pitchFamily="34" charset="-122"/>
              <a:ea typeface="微软雅黑" panose="020B0503020204020204" pitchFamily="34" charset="-122"/>
            </a:endParaRPr>
          </a:p>
          <a:p>
            <a:r>
              <a:rPr lang="zh-CN" altLang="en-US" sz="2400" b="0" i="0" dirty="0">
                <a:solidFill>
                  <a:srgbClr val="2F2F2F"/>
                </a:solidFill>
                <a:effectLst/>
                <a:highlight>
                  <a:srgbClr val="FFFF00"/>
                </a:highlight>
                <a:latin typeface="微软雅黑" panose="020B0503020204020204" pitchFamily="34" charset="-122"/>
                <a:ea typeface="微软雅黑" panose="020B0503020204020204" pitchFamily="34" charset="-122"/>
              </a:rPr>
              <a:t>表现人</a:t>
            </a:r>
            <a:r>
              <a:rPr lang="zh-CN" altLang="en-US" sz="2400" b="0" i="0" dirty="0">
                <a:solidFill>
                  <a:srgbClr val="2F2F2F"/>
                </a:solidFill>
                <a:effectLst/>
                <a:latin typeface="微软雅黑" panose="020B0503020204020204" pitchFamily="34" charset="-122"/>
                <a:ea typeface="微软雅黑" panose="020B0503020204020204" pitchFamily="34" charset="-122"/>
              </a:rPr>
              <a:t>的表演和模仿非常逼真传神；</a:t>
            </a:r>
            <a:r>
              <a:rPr lang="en-US" altLang="zh-CN" sz="2400" b="0" i="0" dirty="0">
                <a:solidFill>
                  <a:srgbClr val="2F2F2F"/>
                </a:solidFill>
                <a:effectLst/>
                <a:latin typeface="微软雅黑" panose="020B0503020204020204" pitchFamily="34" charset="-122"/>
                <a:ea typeface="微软雅黑" panose="020B0503020204020204" pitchFamily="34" charset="-122"/>
              </a:rPr>
              <a:t>vs</a:t>
            </a:r>
            <a:r>
              <a:rPr lang="zh-CN" altLang="en-US" sz="2400" b="0" i="0" dirty="0">
                <a:solidFill>
                  <a:srgbClr val="2F2F2F"/>
                </a:solidFill>
                <a:effectLst/>
                <a:latin typeface="微软雅黑" panose="020B0503020204020204" pitchFamily="34" charset="-122"/>
                <a:ea typeface="微软雅黑" panose="020B0503020204020204" pitchFamily="34" charset="-122"/>
              </a:rPr>
              <a:t>艺术作品</a:t>
            </a:r>
            <a:endParaRPr lang="en-US" altLang="zh-CN" sz="2400" b="0" i="0" dirty="0">
              <a:solidFill>
                <a:srgbClr val="2F2F2F"/>
              </a:solidFill>
              <a:effectLst/>
              <a:latin typeface="微软雅黑" panose="020B0503020204020204" pitchFamily="34" charset="-122"/>
              <a:ea typeface="微软雅黑" panose="020B0503020204020204" pitchFamily="34" charset="-122"/>
            </a:endParaRPr>
          </a:p>
          <a:p>
            <a:r>
              <a:rPr lang="zh-CN" altLang="en-US" sz="2400" b="0" i="0" dirty="0">
                <a:solidFill>
                  <a:srgbClr val="2F2F2F"/>
                </a:solidFill>
                <a:effectLst/>
                <a:latin typeface="微软雅黑" panose="020B0503020204020204" pitchFamily="34" charset="-122"/>
                <a:ea typeface="微软雅黑" panose="020B0503020204020204" pitchFamily="34" charset="-122"/>
              </a:rPr>
              <a:t>　（</a:t>
            </a:r>
            <a:r>
              <a:rPr lang="en-US" altLang="zh-CN" sz="2400" b="0" i="0" dirty="0">
                <a:solidFill>
                  <a:srgbClr val="2F2F2F"/>
                </a:solidFill>
                <a:effectLst/>
                <a:latin typeface="微软雅黑" panose="020B0503020204020204" pitchFamily="34" charset="-122"/>
                <a:ea typeface="微软雅黑" panose="020B0503020204020204" pitchFamily="34" charset="-122"/>
              </a:rPr>
              <a:t>2</a:t>
            </a:r>
            <a:r>
              <a:rPr lang="zh-CN" altLang="en-US" sz="2400" b="0" i="0" dirty="0">
                <a:solidFill>
                  <a:srgbClr val="2F2F2F"/>
                </a:solidFill>
                <a:effectLst/>
                <a:latin typeface="微软雅黑" panose="020B0503020204020204" pitchFamily="34" charset="-122"/>
                <a:ea typeface="微软雅黑" panose="020B0503020204020204" pitchFamily="34" charset="-122"/>
              </a:rPr>
              <a:t>）强调的是形似，意思是模仿得像真的一样，真假难辨。</a:t>
            </a:r>
            <a:endParaRPr lang="en-US" altLang="zh-CN" sz="2400" b="0" i="0" dirty="0">
              <a:solidFill>
                <a:srgbClr val="2F2F2F"/>
              </a:solidFill>
              <a:effectLst/>
              <a:latin typeface="微软雅黑" panose="020B0503020204020204" pitchFamily="34" charset="-122"/>
              <a:ea typeface="微软雅黑" panose="020B0503020204020204" pitchFamily="34" charset="-122"/>
            </a:endParaRPr>
          </a:p>
          <a:p>
            <a:r>
              <a:rPr lang="zh-CN" altLang="en-US" sz="2400" b="0" i="0" dirty="0">
                <a:solidFill>
                  <a:srgbClr val="2F2F2F"/>
                </a:solidFill>
                <a:effectLst/>
                <a:latin typeface="微软雅黑" panose="020B0503020204020204" pitchFamily="34" charset="-122"/>
                <a:ea typeface="微软雅黑" panose="020B0503020204020204" pitchFamily="34" charset="-122"/>
              </a:rPr>
              <a:t>如：小弟弟学起猴子来，抓耳挠腮，挤眉弄眼，真是？？？？。</a:t>
            </a:r>
            <a:br>
              <a:rPr lang="zh-CN" altLang="en-US" sz="2400" dirty="0"/>
            </a:br>
            <a:r>
              <a:rPr lang="zh-CN" altLang="en-US" sz="2400" b="0" i="0" dirty="0">
                <a:solidFill>
                  <a:srgbClr val="2F2F2F"/>
                </a:solidFill>
                <a:effectLst/>
                <a:latin typeface="微软雅黑" panose="020B0503020204020204" pitchFamily="34" charset="-122"/>
                <a:ea typeface="微软雅黑" panose="020B0503020204020204" pitchFamily="34" charset="-122"/>
              </a:rPr>
              <a:t>　强调的是神似，意思是描写、刻画、创作得像活的一样，好像在动。如：石壁上雕刻的龙，形态各异，栩栩如生。</a:t>
            </a:r>
            <a:br>
              <a:rPr lang="zh-CN" altLang="en-US" sz="2400" dirty="0"/>
            </a:br>
            <a:r>
              <a:rPr lang="zh-CN" altLang="en-US" sz="2400" b="0" i="0" dirty="0">
                <a:solidFill>
                  <a:srgbClr val="2F2F2F"/>
                </a:solidFill>
                <a:effectLst/>
                <a:latin typeface="微软雅黑" panose="020B0503020204020204" pitchFamily="34" charset="-122"/>
                <a:ea typeface="微软雅黑" panose="020B0503020204020204" pitchFamily="34" charset="-122"/>
              </a:rPr>
              <a:t>　　（</a:t>
            </a:r>
            <a:r>
              <a:rPr lang="en-US" altLang="zh-CN" sz="2400" b="0" i="0" dirty="0">
                <a:solidFill>
                  <a:srgbClr val="2F2F2F"/>
                </a:solidFill>
                <a:effectLst/>
                <a:latin typeface="微软雅黑" panose="020B0503020204020204" pitchFamily="34" charset="-122"/>
                <a:ea typeface="微软雅黑" panose="020B0503020204020204" pitchFamily="34" charset="-122"/>
              </a:rPr>
              <a:t>3</a:t>
            </a:r>
            <a:r>
              <a:rPr lang="zh-CN" altLang="en-US" sz="2400" b="0" i="0" dirty="0">
                <a:solidFill>
                  <a:srgbClr val="2F2F2F"/>
                </a:solidFill>
                <a:effectLst/>
                <a:latin typeface="微软雅黑" panose="020B0503020204020204" pitchFamily="34" charset="-122"/>
                <a:ea typeface="微软雅黑" panose="020B0503020204020204" pitchFamily="34" charset="-122"/>
              </a:rPr>
              <a:t>）</a:t>
            </a:r>
            <a:r>
              <a:rPr lang="en-US" altLang="zh-CN" sz="2400" b="0" i="0" dirty="0">
                <a:solidFill>
                  <a:srgbClr val="2F2F2F"/>
                </a:solidFill>
                <a:effectLst/>
                <a:latin typeface="微软雅黑" panose="020B0503020204020204" pitchFamily="34" charset="-122"/>
                <a:ea typeface="微软雅黑" panose="020B0503020204020204" pitchFamily="34" charset="-122"/>
              </a:rPr>
              <a:t>x</a:t>
            </a:r>
            <a:r>
              <a:rPr lang="zh-CN" altLang="en-US" sz="2400" b="0" i="0" dirty="0">
                <a:solidFill>
                  <a:srgbClr val="2F2F2F"/>
                </a:solidFill>
                <a:effectLst/>
                <a:latin typeface="微软雅黑" panose="020B0503020204020204" pitchFamily="34" charset="-122"/>
                <a:ea typeface="微软雅黑" panose="020B0503020204020204" pitchFamily="34" charset="-122"/>
              </a:rPr>
              <a:t>只适用于描摹文字、艺术作品中的形象</a:t>
            </a:r>
            <a:r>
              <a:rPr lang="en-US" altLang="zh-CN" sz="2400" b="0" i="0" dirty="0">
                <a:solidFill>
                  <a:srgbClr val="2F2F2F"/>
                </a:solidFill>
                <a:effectLst/>
                <a:latin typeface="微软雅黑" panose="020B0503020204020204" pitchFamily="34" charset="-122"/>
                <a:ea typeface="微软雅黑" panose="020B0503020204020204" pitchFamily="34" charset="-122"/>
              </a:rPr>
              <a:t>vs</a:t>
            </a:r>
            <a:r>
              <a:rPr lang="zh-CN" altLang="en-US" sz="2400" b="0" i="0" dirty="0">
                <a:solidFill>
                  <a:srgbClr val="2F2F2F"/>
                </a:solidFill>
                <a:effectLst/>
                <a:latin typeface="微软雅黑" panose="020B0503020204020204" pitchFamily="34" charset="-122"/>
                <a:ea typeface="微软雅黑" panose="020B0503020204020204" pitchFamily="34" charset="-122"/>
              </a:rPr>
              <a:t>除此之外，还可以指在动作、神态、声音等方面模仿得很像。后者的适用范围比前者广泛。</a:t>
            </a:r>
            <a:br>
              <a:rPr lang="zh-CN" altLang="en-US" sz="2400" dirty="0"/>
            </a:br>
            <a:r>
              <a:rPr lang="zh-CN" altLang="en-US" sz="2400" b="0" i="0" dirty="0">
                <a:solidFill>
                  <a:srgbClr val="2F2F2F"/>
                </a:solidFill>
                <a:effectLst/>
                <a:latin typeface="微软雅黑" panose="020B0503020204020204" pitchFamily="34" charset="-122"/>
                <a:ea typeface="微软雅黑" panose="020B0503020204020204" pitchFamily="34" charset="-122"/>
              </a:rPr>
              <a:t>　　（</a:t>
            </a:r>
            <a:r>
              <a:rPr lang="en-US" altLang="zh-CN" sz="2400" b="0" i="0" dirty="0">
                <a:solidFill>
                  <a:srgbClr val="2F2F2F"/>
                </a:solidFill>
                <a:effectLst/>
                <a:latin typeface="微软雅黑" panose="020B0503020204020204" pitchFamily="34" charset="-122"/>
                <a:ea typeface="微软雅黑" panose="020B0503020204020204" pitchFamily="34" charset="-122"/>
              </a:rPr>
              <a:t>4</a:t>
            </a:r>
            <a:r>
              <a:rPr lang="zh-CN" altLang="en-US" sz="2400" b="0" i="0" dirty="0">
                <a:solidFill>
                  <a:srgbClr val="2F2F2F"/>
                </a:solidFill>
                <a:effectLst/>
                <a:latin typeface="微软雅黑" panose="020B0503020204020204" pitchFamily="34" charset="-122"/>
                <a:ea typeface="微软雅黑" panose="020B0503020204020204" pitchFamily="34" charset="-122"/>
              </a:rPr>
              <a:t>）</a:t>
            </a:r>
            <a:r>
              <a:rPr lang="en-US" altLang="zh-CN" sz="2400" dirty="0">
                <a:solidFill>
                  <a:srgbClr val="2F2F2F"/>
                </a:solidFill>
                <a:latin typeface="微软雅黑" panose="020B0503020204020204" pitchFamily="34" charset="-122"/>
                <a:ea typeface="微软雅黑" panose="020B0503020204020204" pitchFamily="34" charset="-122"/>
              </a:rPr>
              <a:t>w</a:t>
            </a:r>
            <a:r>
              <a:rPr lang="zh-CN" altLang="en-US" sz="2400" b="0" i="0" dirty="0">
                <a:solidFill>
                  <a:srgbClr val="2F2F2F"/>
                </a:solidFill>
                <a:effectLst/>
                <a:latin typeface="微软雅黑" panose="020B0503020204020204" pitchFamily="34" charset="-122"/>
                <a:ea typeface="微软雅黑" panose="020B0503020204020204" pitchFamily="34" charset="-122"/>
              </a:rPr>
              <a:t>侧重非常精妙，多用于形容艺术手法</a:t>
            </a:r>
            <a:r>
              <a:rPr lang="en-US" altLang="zh-CN" sz="2400" dirty="0">
                <a:solidFill>
                  <a:srgbClr val="2F2F2F"/>
                </a:solidFill>
                <a:latin typeface="微软雅黑" panose="020B0503020204020204" pitchFamily="34" charset="-122"/>
                <a:ea typeface="微软雅黑" panose="020B0503020204020204" pitchFamily="34" charset="-122"/>
              </a:rPr>
              <a:t>vs</a:t>
            </a:r>
            <a:r>
              <a:rPr lang="zh-CN" altLang="en-US" sz="2400" b="0" i="0" dirty="0">
                <a:solidFill>
                  <a:srgbClr val="2F2F2F"/>
                </a:solidFill>
                <a:effectLst/>
                <a:latin typeface="微软雅黑" panose="020B0503020204020204" pitchFamily="34" charset="-122"/>
                <a:ea typeface="微软雅黑" panose="020B0503020204020204" pitchFamily="34" charset="-122"/>
              </a:rPr>
              <a:t>多用于形容文学艺术作品中的艺术形象。 </a:t>
            </a:r>
            <a:endParaRPr lang="zh-CN" altLang="en-US" sz="2400" dirty="0"/>
          </a:p>
        </p:txBody>
      </p:sp>
    </p:spTree>
    <p:extLst>
      <p:ext uri="{BB962C8B-B14F-4D97-AF65-F5344CB8AC3E}">
        <p14:creationId xmlns:p14="http://schemas.microsoft.com/office/powerpoint/2010/main" val="1009649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796507D7-57EA-A45E-8A88-EFD126CDA155}"/>
              </a:ext>
            </a:extLst>
          </p:cNvPr>
          <p:cNvSpPr txBox="1"/>
          <p:nvPr/>
        </p:nvSpPr>
        <p:spPr>
          <a:xfrm>
            <a:off x="455221" y="486888"/>
            <a:ext cx="11281558" cy="4989892"/>
          </a:xfrm>
          <a:prstGeom prst="rect">
            <a:avLst/>
          </a:prstGeom>
          <a:noFill/>
        </p:spPr>
        <p:txBody>
          <a:bodyPr wrap="square">
            <a:spAutoFit/>
          </a:bodyPr>
          <a:lstStyle/>
          <a:p>
            <a:pPr>
              <a:lnSpc>
                <a:spcPct val="150000"/>
              </a:lnSpc>
            </a:pPr>
            <a:r>
              <a:rPr lang="zh-CN" altLang="zh-CN" sz="2400" b="1" u="wavy" spc="40" dirty="0">
                <a:solidFill>
                  <a:srgbClr val="222222"/>
                </a:solidFill>
                <a:effectLst/>
                <a:ea typeface="楷体" panose="02010609060101010101" pitchFamily="49" charset="-122"/>
                <a:cs typeface="Times New Roman" panose="02020603050405020304" pitchFamily="18" charset="0"/>
              </a:rPr>
              <a:t>不仅濯莲池是中大教职工和学员赏荷摄影的上好去处，而且还是夏日里诸多动物高唱奏鸣曲</a:t>
            </a:r>
            <a:r>
              <a:rPr lang="zh-CN" altLang="zh-CN" sz="2400" b="1" spc="40" dirty="0">
                <a:solidFill>
                  <a:srgbClr val="222222"/>
                </a:solidFill>
                <a:effectLst/>
                <a:ea typeface="楷体" panose="02010609060101010101" pitchFamily="49" charset="-122"/>
                <a:cs typeface="Times New Roman" panose="02020603050405020304" pitchFamily="18" charset="0"/>
              </a:rPr>
              <a:t>。</a:t>
            </a:r>
            <a:r>
              <a:rPr lang="zh-CN" altLang="zh-CN" sz="2400" dirty="0">
                <a:effectLst/>
              </a:rPr>
              <a:t> </a:t>
            </a:r>
            <a:endParaRPr lang="en-US" altLang="zh-CN" sz="2400" dirty="0">
              <a:effectLst/>
            </a:endParaRPr>
          </a:p>
          <a:p>
            <a:pPr>
              <a:lnSpc>
                <a:spcPct val="150000"/>
              </a:lnSpc>
            </a:pP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19.</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文中画波浪线句子有语病，请进行修改，使语言表达准确流畅。可少量增删词语，不得改变原意。（</a:t>
            </a: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4</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2000" dirty="0">
                <a:solidFill>
                  <a:srgbClr val="0432FF"/>
                </a:solidFill>
              </a:rPr>
              <a:t>濯莲池不仅是党校教职工和学员赏荷摄影的上好去处，而且还是夏日里诸多动物高唱奏鸣曲的绝佳舞台。</a:t>
            </a:r>
          </a:p>
          <a:p>
            <a:pPr>
              <a:lnSpc>
                <a:spcPct val="150000"/>
              </a:lnSpc>
            </a:pPr>
            <a:r>
              <a:rPr lang="en-US" altLang="zh-CN" sz="2000" dirty="0">
                <a:solidFill>
                  <a:srgbClr val="0432FF"/>
                </a:solidFill>
              </a:rPr>
              <a:t>【</a:t>
            </a:r>
            <a:r>
              <a:rPr lang="zh-CN" altLang="en-US" sz="2000" dirty="0">
                <a:solidFill>
                  <a:srgbClr val="0432FF"/>
                </a:solidFill>
              </a:rPr>
              <a:t>解析</a:t>
            </a:r>
            <a:r>
              <a:rPr lang="en-US" altLang="zh-CN" sz="2000" dirty="0">
                <a:solidFill>
                  <a:srgbClr val="0432FF"/>
                </a:solidFill>
              </a:rPr>
              <a:t>】</a:t>
            </a:r>
            <a:r>
              <a:rPr lang="zh-CN" altLang="en-US" sz="2000" dirty="0">
                <a:solidFill>
                  <a:srgbClr val="0432FF"/>
                </a:solidFill>
              </a:rPr>
              <a:t>画波浪线句子有两处错误：一是关联词语“不仅”的语序错误，前后两个分句的主语都是“濯莲池”，关联词语“不仅”应置于主语“港莲池”的后面；二是后一个分句宾语残缺，应在“奏鸣曲”之后加上“的绝佳舞台”。</a:t>
            </a:r>
          </a:p>
          <a:p>
            <a:pPr>
              <a:lnSpc>
                <a:spcPct val="150000"/>
              </a:lnSpc>
            </a:pPr>
            <a:endParaRPr lang="zh-CN" altLang="en-US" dirty="0"/>
          </a:p>
        </p:txBody>
      </p:sp>
    </p:spTree>
    <p:extLst>
      <p:ext uri="{BB962C8B-B14F-4D97-AF65-F5344CB8AC3E}">
        <p14:creationId xmlns:p14="http://schemas.microsoft.com/office/powerpoint/2010/main" val="276871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1C841557-649D-BB1B-DCCE-2A976395AE1A}"/>
              </a:ext>
            </a:extLst>
          </p:cNvPr>
          <p:cNvSpPr txBox="1"/>
          <p:nvPr/>
        </p:nvSpPr>
        <p:spPr>
          <a:xfrm>
            <a:off x="273131" y="724395"/>
            <a:ext cx="11497691" cy="5160515"/>
          </a:xfrm>
          <a:prstGeom prst="rect">
            <a:avLst/>
          </a:prstGeom>
          <a:noFill/>
        </p:spPr>
        <p:txBody>
          <a:bodyPr wrap="square">
            <a:spAutoFit/>
          </a:bodyPr>
          <a:lstStyle/>
          <a:p>
            <a:pPr>
              <a:lnSpc>
                <a:spcPct val="150000"/>
              </a:lnSpc>
            </a:pPr>
            <a:r>
              <a:rPr lang="zh-CN" altLang="zh-CN" sz="24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荷叶丛中，一根又一根满身带刺的荷梗昂首挺立，支撑着大小不一的荷叶与荷花</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endPar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endParaRPr>
          </a:p>
          <a:p>
            <a:pPr algn="just">
              <a:lnSpc>
                <a:spcPct val="150000"/>
              </a:lnSpc>
            </a:pP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20.</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下列选项中和文中画横线句子使用了相同修辞手法的一项是（</a:t>
            </a: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3</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A.</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霜禽欲下先偷眼，粉蝶如知合断魂。（林逋《山园小梅》）</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B.</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芳树无人花自落，春山一路鸟空啼。（李华《春行即兴》）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C.</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大鹏一日同风起，扶摇直上九万里。（李白《上李邕》）</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D.</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山月皎如烛，霜风时动竹。（韦应物《秋斋独宿》</a:t>
            </a:r>
            <a:r>
              <a:rPr lang="en-US" altLang="zh-CN" sz="2400" spc="40" dirty="0">
                <a:solidFill>
                  <a:srgbClr val="000000"/>
                </a:solidFill>
                <a:effectLst/>
                <a:latin typeface="DengXian" panose="02010600030101010101" pitchFamily="2" charset="-122"/>
                <a:ea typeface="宋体" panose="02010600030101010101" pitchFamily="2" charset="-122"/>
                <a:cs typeface="Times New Roman" panose="02020603050405020304" pitchFamily="18" charset="0"/>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800" spc="40" dirty="0">
                <a:solidFill>
                  <a:srgbClr val="0432FF"/>
                </a:solidFill>
                <a:effectLst/>
                <a:latin typeface="DengXian" panose="02010600030101010101" pitchFamily="2" charset="-122"/>
                <a:cs typeface="Times New Roman" panose="02020603050405020304" pitchFamily="18" charset="0"/>
              </a:rPr>
              <a:t>A</a:t>
            </a:r>
            <a:r>
              <a:rPr lang="zh-CN" altLang="zh-CN" sz="1800" spc="40" dirty="0">
                <a:solidFill>
                  <a:srgbClr val="0432FF"/>
                </a:solidFill>
                <a:effectLst/>
                <a:ea typeface="DengXian" panose="02010600030101010101" pitchFamily="2" charset="-122"/>
                <a:cs typeface="Times New Roman" panose="02020603050405020304" pitchFamily="18" charset="0"/>
              </a:rPr>
              <a:t>拟人，“先偷眼”写白鹤爱梅情切，还未飞下，就迫不及待地偷看；“合断魂”写粉蝶因爱梅而断魂。</a:t>
            </a:r>
            <a:endParaRPr lang="en-US" altLang="zh-CN" sz="1800" spc="40" dirty="0">
              <a:solidFill>
                <a:srgbClr val="0432FF"/>
              </a:solidFill>
              <a:effectLst/>
              <a:ea typeface="DengXian" panose="02010600030101010101" pitchFamily="2" charset="-122"/>
              <a:cs typeface="Times New Roman" panose="02020603050405020304" pitchFamily="18" charset="0"/>
            </a:endParaRPr>
          </a:p>
          <a:p>
            <a:pPr>
              <a:lnSpc>
                <a:spcPct val="150000"/>
              </a:lnSpc>
            </a:pPr>
            <a:r>
              <a:rPr lang="en-US" altLang="zh-CN" sz="1800" spc="40" dirty="0">
                <a:solidFill>
                  <a:srgbClr val="0432FF"/>
                </a:solidFill>
                <a:effectLst/>
                <a:ea typeface="DengXian" panose="02010600030101010101" pitchFamily="2" charset="-122"/>
                <a:cs typeface="Times New Roman" panose="02020603050405020304" pitchFamily="18" charset="0"/>
              </a:rPr>
              <a:t>B</a:t>
            </a:r>
            <a:r>
              <a:rPr lang="zh-CN" altLang="zh-CN" sz="1800" spc="40" dirty="0">
                <a:solidFill>
                  <a:srgbClr val="0432FF"/>
                </a:solidFill>
                <a:effectLst/>
                <a:ea typeface="DengXian" panose="02010600030101010101" pitchFamily="2" charset="-122"/>
                <a:cs typeface="Times New Roman" panose="02020603050405020304" pitchFamily="18" charset="0"/>
              </a:rPr>
              <a:t>对偶，“芳树”对“春山”，“花”对“鸟”，“自落”对“空啼”。</a:t>
            </a:r>
            <a:endParaRPr lang="en-US" altLang="zh-CN" sz="1800" spc="40" dirty="0">
              <a:solidFill>
                <a:srgbClr val="0432FF"/>
              </a:solidFill>
              <a:effectLst/>
              <a:ea typeface="DengXian" panose="02010600030101010101" pitchFamily="2" charset="-122"/>
              <a:cs typeface="Times New Roman" panose="02020603050405020304" pitchFamily="18" charset="0"/>
            </a:endParaRPr>
          </a:p>
          <a:p>
            <a:pPr>
              <a:lnSpc>
                <a:spcPct val="150000"/>
              </a:lnSpc>
            </a:pPr>
            <a:r>
              <a:rPr lang="en-US" altLang="zh-CN" sz="1800" spc="40" dirty="0">
                <a:solidFill>
                  <a:srgbClr val="0432FF"/>
                </a:solidFill>
                <a:effectLst/>
                <a:ea typeface="DengXian" panose="02010600030101010101" pitchFamily="2" charset="-122"/>
                <a:cs typeface="Times New Roman" panose="02020603050405020304" pitchFamily="18" charset="0"/>
              </a:rPr>
              <a:t>C</a:t>
            </a:r>
            <a:r>
              <a:rPr lang="zh-CN" altLang="zh-CN" sz="1800" spc="40" dirty="0">
                <a:solidFill>
                  <a:srgbClr val="0432FF"/>
                </a:solidFill>
                <a:effectLst/>
                <a:ea typeface="DengXian" panose="02010600030101010101" pitchFamily="2" charset="-122"/>
                <a:cs typeface="Times New Roman" panose="02020603050405020304" pitchFamily="18" charset="0"/>
              </a:rPr>
              <a:t>夸张，李白用此极力夸大大鹏的神力。</a:t>
            </a:r>
            <a:endParaRPr lang="en-US" altLang="zh-CN" sz="1800" spc="40" dirty="0">
              <a:solidFill>
                <a:srgbClr val="0432FF"/>
              </a:solidFill>
              <a:effectLst/>
              <a:ea typeface="DengXian" panose="02010600030101010101" pitchFamily="2" charset="-122"/>
              <a:cs typeface="Times New Roman" panose="02020603050405020304" pitchFamily="18" charset="0"/>
            </a:endParaRPr>
          </a:p>
          <a:p>
            <a:pPr>
              <a:lnSpc>
                <a:spcPct val="150000"/>
              </a:lnSpc>
            </a:pPr>
            <a:r>
              <a:rPr lang="en-US" altLang="zh-CN" sz="1800" spc="40" dirty="0">
                <a:solidFill>
                  <a:srgbClr val="0432FF"/>
                </a:solidFill>
                <a:effectLst/>
                <a:ea typeface="DengXian" panose="02010600030101010101" pitchFamily="2" charset="-122"/>
                <a:cs typeface="Times New Roman" panose="02020603050405020304" pitchFamily="18" charset="0"/>
              </a:rPr>
              <a:t>D</a:t>
            </a:r>
            <a:r>
              <a:rPr lang="zh-CN" altLang="zh-CN" sz="1800" spc="40" dirty="0">
                <a:solidFill>
                  <a:srgbClr val="0432FF"/>
                </a:solidFill>
                <a:effectLst/>
                <a:ea typeface="DengXian" panose="02010600030101010101" pitchFamily="2" charset="-122"/>
                <a:cs typeface="Times New Roman" panose="02020603050405020304" pitchFamily="18" charset="0"/>
              </a:rPr>
              <a:t>比喻，以烛喻月，描绘出山月皎洁，宛如夜烛相伴，照人无眠的画面。）</a:t>
            </a:r>
            <a:r>
              <a:rPr lang="zh-CN" altLang="zh-CN" sz="2400" dirty="0">
                <a:solidFill>
                  <a:srgbClr val="0432FF"/>
                </a:solidFill>
                <a:effectLst/>
              </a:rPr>
              <a:t> </a:t>
            </a:r>
            <a:endParaRPr lang="zh-CN" altLang="en-US" sz="2400" dirty="0">
              <a:solidFill>
                <a:srgbClr val="0432FF"/>
              </a:solidFill>
            </a:endParaRPr>
          </a:p>
        </p:txBody>
      </p:sp>
    </p:spTree>
    <p:extLst>
      <p:ext uri="{BB962C8B-B14F-4D97-AF65-F5344CB8AC3E}">
        <p14:creationId xmlns:p14="http://schemas.microsoft.com/office/powerpoint/2010/main" val="3787506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linds(horizontal)">
                                      <p:cBhvr>
                                        <p:cTn id="7" dur="500"/>
                                        <p:tgtEl>
                                          <p:spTgt spid="3">
                                            <p:txEl>
                                              <p:pRg st="6" end="6"/>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linds(horizontal)">
                                      <p:cBhvr>
                                        <p:cTn id="10" dur="500"/>
                                        <p:tgtEl>
                                          <p:spTgt spid="3">
                                            <p:txEl>
                                              <p:pRg st="7" end="7"/>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blinds(horizontal)">
                                      <p:cBhvr>
                                        <p:cTn id="13" dur="500"/>
                                        <p:tgtEl>
                                          <p:spTgt spid="3">
                                            <p:txEl>
                                              <p:pRg st="8" end="8"/>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blinds(horizontal)">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89DD9A3-7E4C-00BB-717E-CDEDCC7DB6CB}"/>
              </a:ext>
            </a:extLst>
          </p:cNvPr>
          <p:cNvSpPr txBox="1"/>
          <p:nvPr/>
        </p:nvSpPr>
        <p:spPr>
          <a:xfrm>
            <a:off x="296883" y="463137"/>
            <a:ext cx="11495314" cy="4991751"/>
          </a:xfrm>
          <a:prstGeom prst="rect">
            <a:avLst/>
          </a:prstGeom>
          <a:noFill/>
        </p:spPr>
        <p:txBody>
          <a:bodyPr wrap="square">
            <a:spAutoFit/>
          </a:bodyPr>
          <a:lstStyle/>
          <a:p>
            <a:pPr indent="288290" algn="just">
              <a:lnSpc>
                <a:spcPct val="150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把审美主体的主观情绪移置、外化于自然景物，并产生情感共鸣的审美心理模式——有</a:t>
            </a:r>
            <a:r>
              <a:rPr lang="zh-CN" altLang="zh-CN" sz="24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我</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之境，在中国因林中同样得到了体现。</a:t>
            </a:r>
            <a:endPar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endParaRPr>
          </a:p>
          <a:p>
            <a:pPr algn="just">
              <a:lnSpc>
                <a:spcPct val="150000"/>
              </a:lnSpc>
            </a:pP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21</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．下列句子中的</a:t>
            </a: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“我”</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和文中画横线处的“我”，用法相同的一项是（</a:t>
            </a: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3</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分）（</a:t>
            </a:r>
            <a:r>
              <a:rPr lang="en-US"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A</a:t>
            </a:r>
            <a:r>
              <a:rPr lang="zh-CN" altLang="zh-CN" sz="2400" spc="4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从表面看这两句诗写得工整精美，其实只是在堆砌词藻，诗的背后没有</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我</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B</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我</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大长沙连续</a:t>
            </a: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14</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年获评中国最具幸福感城市，这是对长沙魅力的最好肯定。</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C</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．免疫力过高时，免疫系统会敌</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我</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不分，误将体内正常细胞当入侵者进行攻击。</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50000"/>
              </a:lnSpc>
            </a:pPr>
            <a:r>
              <a:rPr lang="en-US"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D</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．望着清晨灰蒙蒙的天空，</a:t>
            </a:r>
            <a:r>
              <a:rPr lang="zh-CN" altLang="zh-CN" sz="2400" b="1"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我</a:t>
            </a:r>
            <a:r>
              <a:rPr lang="zh-CN" altLang="zh-CN" sz="2400"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为空气感恩，为光芒感恩，为仍活着感恩。</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a:lnSpc>
                <a:spcPct val="150000"/>
              </a:lnSpc>
            </a:pPr>
            <a:r>
              <a:rPr lang="en-US" altLang="zh-CN" sz="1800" spc="40" dirty="0">
                <a:solidFill>
                  <a:srgbClr val="0432FF"/>
                </a:solidFill>
                <a:effectLst/>
                <a:latin typeface="DengXian" panose="02010600030101010101" pitchFamily="2" charset="-122"/>
                <a:cs typeface="Times New Roman" panose="02020603050405020304" pitchFamily="18" charset="0"/>
              </a:rPr>
              <a:t>A</a:t>
            </a:r>
            <a:r>
              <a:rPr lang="zh-CN" altLang="zh-CN" sz="1800" spc="40" dirty="0">
                <a:solidFill>
                  <a:srgbClr val="0432FF"/>
                </a:solidFill>
                <a:effectLst/>
                <a:ea typeface="DengXian" panose="02010600030101010101" pitchFamily="2" charset="-122"/>
                <a:cs typeface="Times New Roman" panose="02020603050405020304" pitchFamily="18" charset="0"/>
              </a:rPr>
              <a:t>项和原文都指“主观思想情感”。</a:t>
            </a:r>
            <a:r>
              <a:rPr lang="en-US" altLang="zh-CN" sz="1800" spc="40" dirty="0">
                <a:solidFill>
                  <a:srgbClr val="0432FF"/>
                </a:solidFill>
                <a:effectLst/>
                <a:ea typeface="DengXian" panose="02010600030101010101" pitchFamily="2" charset="-122"/>
                <a:cs typeface="Times New Roman" panose="02020603050405020304" pitchFamily="18" charset="0"/>
              </a:rPr>
              <a:t>B</a:t>
            </a:r>
            <a:r>
              <a:rPr lang="zh-CN" altLang="zh-CN" sz="1800" spc="40" dirty="0">
                <a:solidFill>
                  <a:srgbClr val="0432FF"/>
                </a:solidFill>
                <a:effectLst/>
                <a:ea typeface="DengXian" panose="02010600030101010101" pitchFamily="2" charset="-122"/>
                <a:cs typeface="Times New Roman" panose="02020603050405020304" pitchFamily="18" charset="0"/>
              </a:rPr>
              <a:t>项指“亲密的”；</a:t>
            </a:r>
            <a:r>
              <a:rPr lang="en-US" altLang="zh-CN" sz="1800" spc="40" dirty="0">
                <a:solidFill>
                  <a:srgbClr val="0432FF"/>
                </a:solidFill>
                <a:effectLst/>
                <a:ea typeface="DengXian" panose="02010600030101010101" pitchFamily="2" charset="-122"/>
                <a:cs typeface="Times New Roman" panose="02020603050405020304" pitchFamily="18" charset="0"/>
              </a:rPr>
              <a:t>C</a:t>
            </a:r>
            <a:r>
              <a:rPr lang="zh-CN" altLang="zh-CN" sz="1800" spc="40" dirty="0">
                <a:solidFill>
                  <a:srgbClr val="0432FF"/>
                </a:solidFill>
                <a:effectLst/>
                <a:ea typeface="DengXian" panose="02010600030101010101" pitchFamily="2" charset="-122"/>
                <a:cs typeface="Times New Roman" panose="02020603050405020304" pitchFamily="18" charset="0"/>
              </a:rPr>
              <a:t>项是“己方”；</a:t>
            </a:r>
            <a:r>
              <a:rPr lang="en-US" altLang="zh-CN" sz="1800" spc="40" dirty="0">
                <a:solidFill>
                  <a:srgbClr val="0432FF"/>
                </a:solidFill>
                <a:effectLst/>
                <a:ea typeface="DengXian" panose="02010600030101010101" pitchFamily="2" charset="-122"/>
                <a:cs typeface="Times New Roman" panose="02020603050405020304" pitchFamily="18" charset="0"/>
              </a:rPr>
              <a:t>D</a:t>
            </a:r>
            <a:r>
              <a:rPr lang="zh-CN" altLang="zh-CN" sz="1800" spc="40" dirty="0">
                <a:solidFill>
                  <a:srgbClr val="0432FF"/>
                </a:solidFill>
                <a:effectLst/>
                <a:ea typeface="DengXian" panose="02010600030101010101" pitchFamily="2" charset="-122"/>
                <a:cs typeface="Times New Roman" panose="02020603050405020304" pitchFamily="18" charset="0"/>
              </a:rPr>
              <a:t>项是自称。</a:t>
            </a:r>
            <a:r>
              <a:rPr lang="zh-CN" altLang="zh-CN" sz="2400" dirty="0">
                <a:solidFill>
                  <a:srgbClr val="0432FF"/>
                </a:solidFill>
                <a:effectLst/>
              </a:rPr>
              <a:t> </a:t>
            </a:r>
            <a:endParaRPr lang="zh-CN" altLang="zh-CN"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18020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linds(horizont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750452CB-715C-3A98-4E57-5C1FDD25386C}"/>
              </a:ext>
            </a:extLst>
          </p:cNvPr>
          <p:cNvSpPr txBox="1"/>
          <p:nvPr/>
        </p:nvSpPr>
        <p:spPr>
          <a:xfrm>
            <a:off x="146462" y="201882"/>
            <a:ext cx="11899075" cy="7130798"/>
          </a:xfrm>
          <a:prstGeom prst="rect">
            <a:avLst/>
          </a:prstGeom>
          <a:noFill/>
        </p:spPr>
        <p:txBody>
          <a:bodyPr wrap="square">
            <a:spAutoFit/>
          </a:bodyPr>
          <a:lstStyle/>
          <a:p>
            <a:pPr indent="288290" algn="just">
              <a:lnSpc>
                <a:spcPct val="125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中国园林能在世界上独树一帜，实以诗文造园，园林因为有了诗文意境而赏心悦目。园林意境欣赏具有意随人异、境随时迁的特点。站在欣赏者的角度来讲，不同的人在不同的时间，感受到的意境会大相径庭。</a:t>
            </a:r>
            <a:r>
              <a:rPr lang="en-US" altLang="zh-CN" sz="2400" b="1" u="sng"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① </a:t>
            </a:r>
            <a:r>
              <a:rPr lang="en-US" altLang="zh-CN" sz="24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   </a:t>
            </a:r>
            <a:r>
              <a:rPr lang="en-US" altLang="zh-CN" sz="2400" b="1" u="sng"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因而</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园中诸物皆具园主之色彩，</a:t>
            </a:r>
            <a:r>
              <a:rPr lang="zh-CN" altLang="zh-CN" sz="2400" b="1" spc="40" dirty="0">
                <a:solidFill>
                  <a:srgbClr val="000000"/>
                </a:solidFill>
                <a:effectLst/>
                <a:latin typeface="宋体" panose="02010600030101010101" pitchFamily="2" charset="-122"/>
                <a:ea typeface="楷体" panose="02010609060101010101" pitchFamily="49" charset="-122"/>
                <a:cs typeface="宋体" panose="02010600030101010101" pitchFamily="2" charset="-122"/>
              </a:rPr>
              <a:t>见园如见主人</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明清苏州多文人造园，</a:t>
            </a:r>
            <a:r>
              <a:rPr lang="en-US" altLang="zh-CN" sz="2400" b="1" u="sng"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u="sng"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②</a:t>
            </a:r>
            <a:r>
              <a:rPr lang="en-US" altLang="zh-CN" sz="2400" b="1" u="sng"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en-US" altLang="zh-CN" sz="2400" b="1"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；扬州多富商造园，</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因而常</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夸富斗奢；北京多王公贵族造园，</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故而多</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富丽堂皇；日本多禅僧作庭，</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故而多</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枯寂空灵。</a:t>
            </a:r>
            <a:r>
              <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园林兴作的意境营造，具有极大的主观性。</a:t>
            </a:r>
            <a:r>
              <a:rPr lang="en-US" altLang="zh-CN" sz="2400" b="1" u="sng"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u="sng" spc="40" dirty="0">
                <a:solidFill>
                  <a:srgbClr val="222222"/>
                </a:solidFill>
                <a:effectLst/>
                <a:latin typeface="宋体" panose="02010600030101010101" pitchFamily="2" charset="-122"/>
                <a:ea typeface="宋体" panose="02010600030101010101" pitchFamily="2" charset="-122"/>
                <a:cs typeface="宋体" panose="02010600030101010101" pitchFamily="2" charset="-122"/>
              </a:rPr>
              <a:t>③</a:t>
            </a:r>
            <a:r>
              <a:rPr lang="en-US" altLang="zh-CN" sz="2400" b="1" u="sng" spc="40" dirty="0">
                <a:solidFill>
                  <a:srgbClr val="222222"/>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将主观情感融入其中，才足以打动人心，才经得起时间考验。把审美主体的主观情绪移置、外化于自然景物，并产生情感共鸣的审美心理模式——有</a:t>
            </a:r>
            <a:r>
              <a:rPr lang="zh-CN" altLang="zh-CN" sz="2400" b="1" u="sng"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我</a:t>
            </a: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之境，在中国因林中同样得到了体现。</a:t>
            </a:r>
            <a:endPar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endParaRPr>
          </a:p>
          <a:p>
            <a:pPr algn="just">
              <a:lnSpc>
                <a:spcPct val="125000"/>
              </a:lnSpc>
            </a:pPr>
            <a:r>
              <a:rPr lang="zh-CN" altLang="zh-CN" sz="2400" b="1" kern="0" spc="40" dirty="0">
                <a:solidFill>
                  <a:srgbClr val="0432FF"/>
                </a:solidFill>
                <a:effectLst/>
                <a:latin typeface="DengXian" panose="02010600030101010101" pitchFamily="2" charset="-122"/>
                <a:ea typeface="楷体" panose="02010609060101010101" pitchFamily="49" charset="-122"/>
                <a:cs typeface="宋体" panose="02010600030101010101" pitchFamily="2" charset="-122"/>
              </a:rPr>
              <a:t>理清语段内的逻辑关系，就能对语段有效分层；对语段有效分层，就能准确把握语段的整体内容。</a:t>
            </a:r>
            <a:endParaRPr lang="zh-CN" altLang="zh-CN" sz="2400" kern="100" dirty="0">
              <a:effectLst/>
              <a:latin typeface="DengXian" panose="02010600030101010101" pitchFamily="2" charset="-122"/>
              <a:ea typeface="DengXian" panose="02010600030101010101" pitchFamily="2" charset="-122"/>
              <a:cs typeface="Times New Roman" panose="02020603050405020304" pitchFamily="18" charset="0"/>
            </a:endParaRPr>
          </a:p>
          <a:p>
            <a:pPr algn="just">
              <a:lnSpc>
                <a:spcPct val="125000"/>
              </a:lnSpc>
            </a:pP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此类题型需要关注什么？</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25000"/>
              </a:lnSpc>
            </a:pP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四字原则：瞻前顾后</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just">
              <a:lnSpc>
                <a:spcPct val="125000"/>
              </a:lnSpc>
            </a:pP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两个角度：每处</a:t>
            </a:r>
            <a:r>
              <a:rPr lang="en-US"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2</a:t>
            </a: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分，一般也是按照</a:t>
            </a:r>
            <a:r>
              <a:rPr lang="en-US"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2</a:t>
            </a: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个答题角度：句式</a:t>
            </a:r>
            <a:r>
              <a:rPr lang="en-US"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a:t>
            </a:r>
            <a:r>
              <a:rPr lang="zh-CN" altLang="zh-CN" sz="2400" b="1" spc="4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内容</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88290" algn="just">
              <a:lnSpc>
                <a:spcPct val="125000"/>
              </a:lnSpc>
            </a:pP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6733640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80A94726-506A-7401-E479-EE1EF33F56AA}"/>
              </a:ext>
            </a:extLst>
          </p:cNvPr>
          <p:cNvSpPr txBox="1"/>
          <p:nvPr/>
        </p:nvSpPr>
        <p:spPr>
          <a:xfrm>
            <a:off x="273132" y="332511"/>
            <a:ext cx="11352811" cy="7017306"/>
          </a:xfrm>
          <a:prstGeom prst="rect">
            <a:avLst/>
          </a:prstGeom>
          <a:noFill/>
        </p:spPr>
        <p:txBody>
          <a:bodyPr wrap="square">
            <a:spAutoFit/>
          </a:bodyPr>
          <a:lstStyle/>
          <a:p>
            <a:pPr>
              <a:lnSpc>
                <a:spcPct val="150000"/>
              </a:lnSpc>
            </a:pPr>
            <a:r>
              <a:rPr lang="zh-CN" altLang="zh-CN" sz="2400" b="1" spc="40" dirty="0">
                <a:solidFill>
                  <a:srgbClr val="222222"/>
                </a:solidFill>
                <a:effectLst/>
                <a:ea typeface="楷体" panose="02010609060101010101" pitchFamily="49" charset="-122"/>
                <a:cs typeface="Times New Roman" panose="02020603050405020304" pitchFamily="18" charset="0"/>
              </a:rPr>
              <a:t>中国园林能在世界上独树一帜，实以诗文造园，园林因为有了诗文意境而赏心悦目。园林意境欣赏具有意随人异、境随时迁的特点。站在欣赏者的角度来讲，不同的人在不同的时间，感受到的意境会大相径庭。</a:t>
            </a:r>
            <a:r>
              <a:rPr lang="en-US" altLang="zh-CN" sz="2400" b="1" u="sng" spc="40" dirty="0">
                <a:solidFill>
                  <a:srgbClr val="222222"/>
                </a:solidFill>
                <a:effectLst/>
                <a:latin typeface="Calibri" panose="020F0502020204030204" pitchFamily="34" charset="0"/>
                <a:ea typeface="楷体" panose="02010609060101010101" pitchFamily="49" charset="-122"/>
              </a:rPr>
              <a:t>           </a:t>
            </a:r>
            <a:r>
              <a:rPr lang="zh-CN" altLang="zh-CN" sz="2400" b="1" u="sng" spc="40" dirty="0">
                <a:solidFill>
                  <a:srgbClr val="222222"/>
                </a:solidFill>
                <a:effectLst/>
                <a:ea typeface="楷体" panose="02010609060101010101" pitchFamily="49" charset="-122"/>
                <a:cs typeface="Times New Roman" panose="02020603050405020304" pitchFamily="18" charset="0"/>
              </a:rPr>
              <a:t>① </a:t>
            </a:r>
            <a:r>
              <a:rPr lang="en-US" altLang="zh-CN" sz="2400" b="1" u="sng" spc="40" dirty="0">
                <a:solidFill>
                  <a:srgbClr val="222222"/>
                </a:solidFill>
                <a:effectLst/>
                <a:ea typeface="楷体" panose="02010609060101010101" pitchFamily="49" charset="-122"/>
                <a:cs typeface="Times New Roman" panose="02020603050405020304" pitchFamily="18" charset="0"/>
              </a:rPr>
              <a:t>   </a:t>
            </a:r>
            <a:r>
              <a:rPr lang="en-US" altLang="zh-CN" sz="2400" b="1" u="sng" spc="40" dirty="0">
                <a:solidFill>
                  <a:srgbClr val="222222"/>
                </a:solidFill>
                <a:effectLst/>
                <a:latin typeface="Calibri" panose="020F0502020204030204" pitchFamily="34" charset="0"/>
                <a:ea typeface="楷体" panose="02010609060101010101" pitchFamily="49" charset="-122"/>
              </a:rPr>
              <a:t>       </a:t>
            </a:r>
            <a:r>
              <a:rPr lang="zh-CN" altLang="zh-CN" sz="2400" b="1" spc="40" dirty="0">
                <a:solidFill>
                  <a:srgbClr val="222222"/>
                </a:solidFill>
                <a:effectLst/>
                <a:ea typeface="楷体" panose="02010609060101010101" pitchFamily="49" charset="-122"/>
                <a:cs typeface="Times New Roman" panose="02020603050405020304" pitchFamily="18" charset="0"/>
              </a:rPr>
              <a:t>，</a:t>
            </a:r>
            <a:r>
              <a:rPr lang="zh-CN" altLang="zh-CN" sz="2400" b="1" spc="40" dirty="0">
                <a:solidFill>
                  <a:srgbClr val="FF0000"/>
                </a:solidFill>
                <a:effectLst/>
                <a:ea typeface="楷体" panose="02010609060101010101" pitchFamily="49" charset="-122"/>
                <a:cs typeface="Times New Roman" panose="02020603050405020304" pitchFamily="18" charset="0"/>
              </a:rPr>
              <a:t>因而</a:t>
            </a:r>
            <a:r>
              <a:rPr lang="zh-CN" altLang="zh-CN" sz="2400" b="1" spc="40" dirty="0">
                <a:solidFill>
                  <a:srgbClr val="222222"/>
                </a:solidFill>
                <a:effectLst/>
                <a:ea typeface="楷体" panose="02010609060101010101" pitchFamily="49" charset="-122"/>
                <a:cs typeface="Times New Roman" panose="02020603050405020304" pitchFamily="18" charset="0"/>
              </a:rPr>
              <a:t>园中诸物皆具园主之色彩，</a:t>
            </a:r>
            <a:r>
              <a:rPr lang="zh-CN" altLang="zh-CN" sz="2400" b="1" spc="40" dirty="0">
                <a:solidFill>
                  <a:srgbClr val="000000"/>
                </a:solidFill>
                <a:effectLst/>
                <a:ea typeface="楷体" panose="02010609060101010101" pitchFamily="49" charset="-122"/>
                <a:cs typeface="Times New Roman" panose="02020603050405020304" pitchFamily="18" charset="0"/>
              </a:rPr>
              <a:t>见园如见主人</a:t>
            </a:r>
            <a:r>
              <a:rPr lang="zh-CN" altLang="zh-CN" sz="2400" b="1" spc="40" dirty="0">
                <a:solidFill>
                  <a:srgbClr val="222222"/>
                </a:solidFill>
                <a:effectLst/>
                <a:ea typeface="楷体" panose="02010609060101010101" pitchFamily="49" charset="-122"/>
                <a:cs typeface="Times New Roman" panose="02020603050405020304" pitchFamily="18" charset="0"/>
              </a:rPr>
              <a:t>。</a:t>
            </a:r>
            <a:r>
              <a:rPr lang="zh-CN" altLang="zh-CN" sz="2400" dirty="0">
                <a:effectLst/>
              </a:rPr>
              <a:t> </a:t>
            </a:r>
            <a:endParaRPr lang="en-US" altLang="zh-CN" sz="2400" dirty="0">
              <a:effectLst/>
            </a:endParaRPr>
          </a:p>
          <a:p>
            <a:pPr>
              <a:lnSpc>
                <a:spcPct val="150000"/>
              </a:lnSpc>
            </a:pPr>
            <a:r>
              <a:rPr lang="zh-CN" altLang="zh-CN" sz="2400" b="1" spc="40" dirty="0">
                <a:solidFill>
                  <a:srgbClr val="FF0000"/>
                </a:solidFill>
                <a:effectLst/>
                <a:latin typeface="Calibri" panose="020F0502020204030204" pitchFamily="34" charset="0"/>
                <a:ea typeface="楷体" panose="02010609060101010101" pitchFamily="49" charset="-122"/>
                <a:cs typeface="Calibri" panose="020F0502020204030204" pitchFamily="34" charset="0"/>
              </a:rPr>
              <a:t>空格</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①处看看前后内容是什么逻辑关系？从哪可知？</a:t>
            </a:r>
            <a:endParaRPr lang="en-US"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endParaRPr>
          </a:p>
          <a:p>
            <a:pPr>
              <a:lnSpc>
                <a:spcPct val="150000"/>
              </a:lnSpc>
            </a:pPr>
            <a:r>
              <a:rPr lang="en-US"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a:t>
            </a:r>
            <a:r>
              <a:rPr lang="zh-CN"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rPr>
              <a:t>抓逻辑关系词汇（因果、递进、转折等）</a:t>
            </a:r>
            <a:endParaRPr lang="en-US" altLang="zh-CN" sz="2400" b="1" spc="40" dirty="0">
              <a:solidFill>
                <a:srgbClr val="FF0000"/>
              </a:solidFill>
              <a:effectLst/>
              <a:latin typeface="宋体" panose="02010600030101010101" pitchFamily="2" charset="-122"/>
              <a:ea typeface="楷体" panose="02010609060101010101" pitchFamily="49" charset="-122"/>
              <a:cs typeface="宋体" panose="02010600030101010101" pitchFamily="2" charset="-122"/>
            </a:endParaRPr>
          </a:p>
          <a:p>
            <a:pPr>
              <a:lnSpc>
                <a:spcPct val="150000"/>
              </a:lnSpc>
            </a:pPr>
            <a:r>
              <a:rPr lang="zh-CN" altLang="en-US" sz="240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诊断右边</a:t>
            </a:r>
            <a:r>
              <a:rPr lang="en-US" altLang="zh-CN" sz="2400" dirty="0">
                <a:solidFill>
                  <a:srgbClr val="FF0000"/>
                </a:solidFill>
                <a:latin typeface="宋体" panose="02010600030101010101" pitchFamily="2" charset="-122"/>
                <a:ea typeface="宋体" panose="02010600030101010101" pitchFamily="2" charset="-122"/>
                <a:cs typeface="宋体" panose="02010600030101010101" pitchFamily="2" charset="-122"/>
              </a:rPr>
              <a:t>4</a:t>
            </a:r>
            <a:r>
              <a:rPr lang="zh-CN" altLang="en-US" sz="2400" dirty="0">
                <a:solidFill>
                  <a:srgbClr val="FF0000"/>
                </a:solidFill>
                <a:latin typeface="宋体" panose="02010600030101010101" pitchFamily="2" charset="-122"/>
                <a:ea typeface="宋体" panose="02010600030101010101" pitchFamily="2" charset="-122"/>
                <a:cs typeface="宋体" panose="02010600030101010101" pitchFamily="2" charset="-122"/>
              </a:rPr>
              <a:t>个答案：</a:t>
            </a:r>
            <a:endParaRPr lang="en-US" altLang="zh-CN" sz="2400"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nSpc>
                <a:spcPct val="150000"/>
              </a:lnSpc>
            </a:pPr>
            <a:endParaRPr lang="en-US" altLang="zh-CN" sz="2400" dirty="0">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ctr">
              <a:lnSpc>
                <a:spcPct val="150000"/>
              </a:lnSpc>
            </a:pPr>
            <a:endPar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endParaRPr>
          </a:p>
          <a:p>
            <a:pPr algn="ctr">
              <a:lnSpc>
                <a:spcPct val="150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园林多依园主之意建造；</a:t>
            </a:r>
            <a:endParaRPr lang="en-US"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endParaRPr>
          </a:p>
          <a:p>
            <a:pPr algn="ctr">
              <a:lnSpc>
                <a:spcPct val="150000"/>
              </a:lnSpc>
            </a:pPr>
            <a:r>
              <a:rPr lang="zh-CN" altLang="zh-CN" sz="2400" b="1" spc="40" dirty="0">
                <a:solidFill>
                  <a:srgbClr val="222222"/>
                </a:solidFill>
                <a:effectLst/>
                <a:latin typeface="宋体" panose="02010600030101010101" pitchFamily="2" charset="-122"/>
                <a:ea typeface="楷体" panose="02010609060101010101" pitchFamily="49" charset="-122"/>
                <a:cs typeface="宋体" panose="02010600030101010101" pitchFamily="2" charset="-122"/>
              </a:rPr>
              <a:t>园主多依自我兴趣造园</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endParaRPr lang="zh-CN" altLang="zh-CN" sz="2400" dirty="0">
              <a:solidFill>
                <a:srgbClr val="FF0000"/>
              </a:solidFill>
              <a:effectLst/>
              <a:latin typeface="宋体" panose="02010600030101010101" pitchFamily="2" charset="-122"/>
              <a:ea typeface="宋体" panose="02010600030101010101" pitchFamily="2" charset="-122"/>
              <a:cs typeface="宋体" panose="02010600030101010101" pitchFamily="2" charset="-122"/>
            </a:endParaRPr>
          </a:p>
          <a:p>
            <a:endParaRPr lang="zh-CN" altLang="en-US" dirty="0"/>
          </a:p>
        </p:txBody>
      </p:sp>
      <p:pic>
        <p:nvPicPr>
          <p:cNvPr id="5" name="图片 4">
            <a:extLst>
              <a:ext uri="{FF2B5EF4-FFF2-40B4-BE49-F238E27FC236}">
                <a16:creationId xmlns:a16="http://schemas.microsoft.com/office/drawing/2014/main" id="{0F957F3A-1A0C-8742-B6C5-4DF2CEFFF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4245" y="3627061"/>
            <a:ext cx="6336030" cy="696595"/>
          </a:xfrm>
          <a:prstGeom prst="rect">
            <a:avLst/>
          </a:prstGeom>
        </p:spPr>
      </p:pic>
      <p:pic>
        <p:nvPicPr>
          <p:cNvPr id="6" name="图片 5">
            <a:extLst>
              <a:ext uri="{FF2B5EF4-FFF2-40B4-BE49-F238E27FC236}">
                <a16:creationId xmlns:a16="http://schemas.microsoft.com/office/drawing/2014/main" id="{A08B5D8A-4EE1-1650-7337-EF0954C14A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4245" y="4445378"/>
            <a:ext cx="6336030" cy="687705"/>
          </a:xfrm>
          <a:prstGeom prst="rect">
            <a:avLst/>
          </a:prstGeom>
        </p:spPr>
      </p:pic>
    </p:spTree>
    <p:extLst>
      <p:ext uri="{BB962C8B-B14F-4D97-AF65-F5344CB8AC3E}">
        <p14:creationId xmlns:p14="http://schemas.microsoft.com/office/powerpoint/2010/main" val="247083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75476AF-00FF-5AA6-E5FE-0ADAA96DEB4C}"/>
              </a:ext>
            </a:extLst>
          </p:cNvPr>
          <p:cNvSpPr txBox="1"/>
          <p:nvPr/>
        </p:nvSpPr>
        <p:spPr>
          <a:xfrm>
            <a:off x="332510" y="475012"/>
            <a:ext cx="11067801" cy="3360022"/>
          </a:xfrm>
          <a:prstGeom prst="rect">
            <a:avLst/>
          </a:prstGeom>
          <a:noFill/>
        </p:spPr>
        <p:txBody>
          <a:bodyPr wrap="square">
            <a:spAutoFit/>
          </a:bodyPr>
          <a:lstStyle/>
          <a:p>
            <a:pPr>
              <a:lnSpc>
                <a:spcPct val="150000"/>
              </a:lnSpc>
            </a:pPr>
            <a:r>
              <a:rPr lang="zh-CN" altLang="zh-CN" sz="2400" b="1" spc="40" dirty="0">
                <a:solidFill>
                  <a:srgbClr val="000000"/>
                </a:solidFill>
                <a:effectLst/>
                <a:ea typeface="楷体" panose="02010609060101010101" pitchFamily="49" charset="-122"/>
                <a:cs typeface="Times New Roman" panose="02020603050405020304" pitchFamily="18" charset="0"/>
              </a:rPr>
              <a:t>见园如见主人</a:t>
            </a:r>
            <a:r>
              <a:rPr lang="zh-CN" altLang="zh-CN" sz="2400" b="1" spc="40" dirty="0">
                <a:solidFill>
                  <a:srgbClr val="222222"/>
                </a:solidFill>
                <a:effectLst/>
                <a:ea typeface="楷体" panose="02010609060101010101" pitchFamily="49" charset="-122"/>
                <a:cs typeface="Times New Roman" panose="02020603050405020304" pitchFamily="18" charset="0"/>
              </a:rPr>
              <a:t>。</a:t>
            </a:r>
            <a:r>
              <a:rPr lang="en-US" altLang="zh-CN" sz="2400" b="1" spc="40" dirty="0">
                <a:solidFill>
                  <a:srgbClr val="222222"/>
                </a:solidFill>
                <a:effectLst/>
                <a:ea typeface="楷体" panose="02010609060101010101" pitchFamily="49" charset="-122"/>
                <a:cs typeface="Times New Roman" panose="02020603050405020304" pitchFamily="18" charset="0"/>
              </a:rPr>
              <a:t>//</a:t>
            </a:r>
            <a:r>
              <a:rPr lang="zh-CN" altLang="zh-CN" sz="2400" b="1" spc="40" dirty="0">
                <a:solidFill>
                  <a:srgbClr val="222222"/>
                </a:solidFill>
                <a:effectLst/>
                <a:ea typeface="楷体" panose="02010609060101010101" pitchFamily="49" charset="-122"/>
                <a:cs typeface="Times New Roman" panose="02020603050405020304" pitchFamily="18" charset="0"/>
              </a:rPr>
              <a:t>明清苏州多文人造园，</a:t>
            </a:r>
            <a:r>
              <a:rPr lang="en-US" altLang="zh-CN" sz="2400" b="1" u="sng" spc="40" dirty="0">
                <a:solidFill>
                  <a:srgbClr val="222222"/>
                </a:solidFill>
                <a:effectLst/>
                <a:latin typeface="Calibri" panose="020F0502020204030204" pitchFamily="34" charset="0"/>
                <a:ea typeface="楷体" panose="02010609060101010101" pitchFamily="49" charset="-122"/>
              </a:rPr>
              <a:t>        </a:t>
            </a:r>
            <a:r>
              <a:rPr lang="zh-CN" altLang="zh-CN" sz="2400" b="1" u="sng" spc="40" dirty="0">
                <a:solidFill>
                  <a:srgbClr val="222222"/>
                </a:solidFill>
                <a:effectLst/>
                <a:ea typeface="DengXian" panose="02010600030101010101" pitchFamily="2" charset="-122"/>
                <a:cs typeface="Times New Roman" panose="02020603050405020304" pitchFamily="18" charset="0"/>
              </a:rPr>
              <a:t>②</a:t>
            </a:r>
            <a:r>
              <a:rPr lang="en-US" altLang="zh-CN" sz="2400" b="1" u="sng" spc="40" dirty="0">
                <a:solidFill>
                  <a:srgbClr val="222222"/>
                </a:solidFill>
                <a:effectLst/>
                <a:latin typeface="Calibri" panose="020F0502020204030204" pitchFamily="34" charset="0"/>
                <a:ea typeface="楷体" panose="02010609060101010101" pitchFamily="49" charset="-122"/>
              </a:rPr>
              <a:t>                 </a:t>
            </a:r>
            <a:r>
              <a:rPr lang="en-US" altLang="zh-CN" sz="2400" b="1" spc="40" dirty="0">
                <a:solidFill>
                  <a:srgbClr val="222222"/>
                </a:solidFill>
                <a:effectLst/>
                <a:latin typeface="Calibri" panose="020F0502020204030204" pitchFamily="34" charset="0"/>
                <a:ea typeface="楷体" panose="02010609060101010101" pitchFamily="49" charset="-122"/>
              </a:rPr>
              <a:t> </a:t>
            </a:r>
            <a:r>
              <a:rPr lang="zh-CN" altLang="zh-CN" sz="2400" b="1" spc="40" dirty="0">
                <a:solidFill>
                  <a:srgbClr val="222222"/>
                </a:solidFill>
                <a:effectLst/>
                <a:ea typeface="楷体" panose="02010609060101010101" pitchFamily="49" charset="-122"/>
                <a:cs typeface="Times New Roman" panose="02020603050405020304" pitchFamily="18" charset="0"/>
              </a:rPr>
              <a:t>；扬州多富商造园，</a:t>
            </a:r>
            <a:r>
              <a:rPr lang="zh-CN" altLang="zh-CN" sz="2400" b="1" spc="40" dirty="0">
                <a:solidFill>
                  <a:srgbClr val="FF0000"/>
                </a:solidFill>
                <a:effectLst/>
                <a:ea typeface="楷体" panose="02010609060101010101" pitchFamily="49" charset="-122"/>
                <a:cs typeface="Times New Roman" panose="02020603050405020304" pitchFamily="18" charset="0"/>
              </a:rPr>
              <a:t>因而常</a:t>
            </a:r>
            <a:r>
              <a:rPr lang="zh-CN" altLang="zh-CN" sz="2400" b="1" spc="40" dirty="0">
                <a:solidFill>
                  <a:srgbClr val="222222"/>
                </a:solidFill>
                <a:effectLst/>
                <a:ea typeface="楷体" panose="02010609060101010101" pitchFamily="49" charset="-122"/>
                <a:cs typeface="Times New Roman" panose="02020603050405020304" pitchFamily="18" charset="0"/>
              </a:rPr>
              <a:t>夸富斗奢；北京多王公贵族造园，</a:t>
            </a:r>
            <a:r>
              <a:rPr lang="zh-CN" altLang="zh-CN" sz="2400" b="1" spc="40" dirty="0">
                <a:solidFill>
                  <a:srgbClr val="FF0000"/>
                </a:solidFill>
                <a:effectLst/>
                <a:ea typeface="楷体" panose="02010609060101010101" pitchFamily="49" charset="-122"/>
                <a:cs typeface="Times New Roman" panose="02020603050405020304" pitchFamily="18" charset="0"/>
              </a:rPr>
              <a:t>故而多</a:t>
            </a:r>
            <a:r>
              <a:rPr lang="zh-CN" altLang="zh-CN" sz="2400" b="1" spc="40" dirty="0">
                <a:solidFill>
                  <a:srgbClr val="222222"/>
                </a:solidFill>
                <a:effectLst/>
                <a:ea typeface="楷体" panose="02010609060101010101" pitchFamily="49" charset="-122"/>
                <a:cs typeface="Times New Roman" panose="02020603050405020304" pitchFamily="18" charset="0"/>
              </a:rPr>
              <a:t>富丽堂皇；日本多禅僧作庭，</a:t>
            </a:r>
            <a:r>
              <a:rPr lang="zh-CN" altLang="zh-CN" sz="2400" b="1" spc="40" dirty="0">
                <a:solidFill>
                  <a:srgbClr val="FF0000"/>
                </a:solidFill>
                <a:effectLst/>
                <a:ea typeface="楷体" panose="02010609060101010101" pitchFamily="49" charset="-122"/>
                <a:cs typeface="Times New Roman" panose="02020603050405020304" pitchFamily="18" charset="0"/>
              </a:rPr>
              <a:t>故而多</a:t>
            </a:r>
            <a:r>
              <a:rPr lang="zh-CN" altLang="zh-CN" sz="2400" b="1" spc="40" dirty="0">
                <a:solidFill>
                  <a:srgbClr val="222222"/>
                </a:solidFill>
                <a:effectLst/>
                <a:ea typeface="楷体" panose="02010609060101010101" pitchFamily="49" charset="-122"/>
                <a:cs typeface="Times New Roman" panose="02020603050405020304" pitchFamily="18" charset="0"/>
              </a:rPr>
              <a:t>枯寂空灵。</a:t>
            </a:r>
            <a:r>
              <a:rPr lang="en-US" altLang="zh-CN" sz="2400" b="1" spc="40" dirty="0">
                <a:solidFill>
                  <a:srgbClr val="222222"/>
                </a:solidFill>
                <a:effectLst/>
                <a:ea typeface="楷体" panose="02010609060101010101" pitchFamily="49" charset="-122"/>
                <a:cs typeface="Times New Roman" panose="02020603050405020304" pitchFamily="18" charset="0"/>
              </a:rPr>
              <a:t>//</a:t>
            </a:r>
            <a:r>
              <a:rPr lang="zh-CN" altLang="zh-CN" sz="2400" dirty="0">
                <a:effectLst/>
              </a:rPr>
              <a:t> </a:t>
            </a:r>
            <a:endParaRPr lang="en-US" altLang="zh-CN" sz="2400" dirty="0">
              <a:effectLst/>
            </a:endParaRPr>
          </a:p>
          <a:p>
            <a:pPr>
              <a:lnSpc>
                <a:spcPct val="150000"/>
              </a:lnSpc>
            </a:pPr>
            <a:r>
              <a:rPr lang="zh-CN"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空格</a:t>
            </a:r>
            <a:r>
              <a:rPr lang="zh-CN" altLang="zh-CN" sz="2400" b="1" spc="4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②</a:t>
            </a:r>
            <a:r>
              <a:rPr lang="en-US" altLang="zh-CN" sz="2400" b="1" spc="40" dirty="0">
                <a:solidFill>
                  <a:srgbClr val="0432FF"/>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处的语段逻辑关系有何特点？从哪判断？</a:t>
            </a:r>
            <a:endParaRPr lang="en-US"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endParaRPr>
          </a:p>
          <a:p>
            <a:pPr>
              <a:lnSpc>
                <a:spcPct val="150000"/>
              </a:lnSpc>
            </a:pPr>
            <a:r>
              <a:rPr lang="zh-CN"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——看标点符号；进而可判断句式为“因而常</a:t>
            </a:r>
            <a:r>
              <a:rPr lang="en-US" altLang="zh-CN" sz="2400" b="1" spc="40" dirty="0">
                <a:solidFill>
                  <a:srgbClr val="0432FF"/>
                </a:solidFill>
                <a:effectLst/>
                <a:latin typeface="Calibri" panose="020F0502020204030204" pitchFamily="34" charset="0"/>
                <a:ea typeface="楷体" panose="02010609060101010101" pitchFamily="49" charset="-122"/>
                <a:cs typeface="宋体" panose="02010600030101010101" pitchFamily="2" charset="-122"/>
              </a:rPr>
              <a:t>+</a:t>
            </a:r>
            <a:r>
              <a:rPr lang="zh-CN"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四字短语”</a:t>
            </a:r>
            <a:endParaRPr lang="zh-CN" altLang="zh-CN"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2400" dirty="0"/>
              <a:t>诊断同学答案：</a:t>
            </a:r>
          </a:p>
        </p:txBody>
      </p:sp>
      <p:pic>
        <p:nvPicPr>
          <p:cNvPr id="6" name="图片 5">
            <a:extLst>
              <a:ext uri="{FF2B5EF4-FFF2-40B4-BE49-F238E27FC236}">
                <a16:creationId xmlns:a16="http://schemas.microsoft.com/office/drawing/2014/main" id="{598AFF46-D96C-13C7-3DC8-B0C89EFFF5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4079" y="4313960"/>
            <a:ext cx="7529644" cy="1089314"/>
          </a:xfrm>
          <a:prstGeom prst="rect">
            <a:avLst/>
          </a:prstGeom>
        </p:spPr>
      </p:pic>
      <p:pic>
        <p:nvPicPr>
          <p:cNvPr id="8" name="图片 7">
            <a:extLst>
              <a:ext uri="{FF2B5EF4-FFF2-40B4-BE49-F238E27FC236}">
                <a16:creationId xmlns:a16="http://schemas.microsoft.com/office/drawing/2014/main" id="{6965FBC3-AA5D-02BD-83FD-97E164F2E0BD}"/>
              </a:ext>
            </a:extLst>
          </p:cNvPr>
          <p:cNvPicPr>
            <a:picLocks noChangeAspect="1"/>
          </p:cNvPicPr>
          <p:nvPr/>
        </p:nvPicPr>
        <p:blipFill>
          <a:blip r:embed="rId3"/>
          <a:stretch>
            <a:fillRect/>
          </a:stretch>
        </p:blipFill>
        <p:spPr>
          <a:xfrm>
            <a:off x="3167660" y="3388697"/>
            <a:ext cx="5397500" cy="685800"/>
          </a:xfrm>
          <a:prstGeom prst="rect">
            <a:avLst/>
          </a:prstGeom>
        </p:spPr>
      </p:pic>
    </p:spTree>
    <p:extLst>
      <p:ext uri="{BB962C8B-B14F-4D97-AF65-F5344CB8AC3E}">
        <p14:creationId xmlns:p14="http://schemas.microsoft.com/office/powerpoint/2010/main" val="3483386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1ACD7328-E531-8236-84B0-D9E2049B6896}"/>
              </a:ext>
            </a:extLst>
          </p:cNvPr>
          <p:cNvSpPr txBox="1"/>
          <p:nvPr/>
        </p:nvSpPr>
        <p:spPr>
          <a:xfrm>
            <a:off x="641267" y="605642"/>
            <a:ext cx="10284031" cy="4247317"/>
          </a:xfrm>
          <a:prstGeom prst="rect">
            <a:avLst/>
          </a:prstGeom>
          <a:noFill/>
        </p:spPr>
        <p:txBody>
          <a:bodyPr wrap="square">
            <a:spAutoFit/>
          </a:bodyPr>
          <a:lstStyle/>
          <a:p>
            <a:pPr>
              <a:lnSpc>
                <a:spcPct val="150000"/>
              </a:lnSpc>
            </a:pPr>
            <a:r>
              <a:rPr lang="zh-CN" altLang="zh-CN" sz="2400" b="1" spc="40" dirty="0">
                <a:solidFill>
                  <a:srgbClr val="FF0000"/>
                </a:solidFill>
                <a:effectLst/>
                <a:ea typeface="楷体" panose="02010609060101010101" pitchFamily="49" charset="-122"/>
                <a:cs typeface="Times New Roman" panose="02020603050405020304" pitchFamily="18" charset="0"/>
              </a:rPr>
              <a:t>园林兴作的意境营造，具有极大的主观性。</a:t>
            </a:r>
            <a:r>
              <a:rPr lang="en-US" altLang="zh-CN" sz="2400" b="1" u="sng" spc="40" dirty="0">
                <a:solidFill>
                  <a:srgbClr val="222222"/>
                </a:solidFill>
                <a:effectLst/>
                <a:latin typeface="Calibri" panose="020F0502020204030204" pitchFamily="34" charset="0"/>
                <a:ea typeface="楷体" panose="02010609060101010101" pitchFamily="49" charset="-122"/>
              </a:rPr>
              <a:t>           </a:t>
            </a:r>
            <a:r>
              <a:rPr lang="zh-CN" altLang="zh-CN" sz="2400" b="1" u="sng" spc="40" dirty="0">
                <a:solidFill>
                  <a:srgbClr val="222222"/>
                </a:solidFill>
                <a:effectLst/>
                <a:ea typeface="DengXian" panose="02010600030101010101" pitchFamily="2" charset="-122"/>
                <a:cs typeface="Times New Roman" panose="02020603050405020304" pitchFamily="18" charset="0"/>
              </a:rPr>
              <a:t>③</a:t>
            </a:r>
            <a:r>
              <a:rPr lang="en-US" altLang="zh-CN" sz="2400" b="1" u="sng" spc="40" dirty="0">
                <a:solidFill>
                  <a:srgbClr val="222222"/>
                </a:solidFill>
                <a:effectLst/>
                <a:latin typeface="Calibri" panose="020F0502020204030204" pitchFamily="34" charset="0"/>
                <a:ea typeface="楷体" panose="02010609060101010101" pitchFamily="49" charset="-122"/>
              </a:rPr>
              <a:t>          </a:t>
            </a:r>
            <a:r>
              <a:rPr lang="zh-CN" altLang="zh-CN" sz="2400" b="1" spc="40" dirty="0">
                <a:solidFill>
                  <a:srgbClr val="222222"/>
                </a:solidFill>
                <a:effectLst/>
                <a:ea typeface="楷体" panose="02010609060101010101" pitchFamily="49" charset="-122"/>
                <a:cs typeface="Times New Roman" panose="02020603050405020304" pitchFamily="18" charset="0"/>
              </a:rPr>
              <a:t>将主观情感融入其中，才足以打动人心，才经得起时间考验。</a:t>
            </a:r>
            <a:r>
              <a:rPr lang="zh-CN" altLang="zh-CN" sz="2400" dirty="0">
                <a:effectLst/>
              </a:rPr>
              <a:t> </a:t>
            </a:r>
            <a:endParaRPr lang="en-US" altLang="zh-CN" sz="2400" dirty="0">
              <a:effectLst/>
            </a:endParaRPr>
          </a:p>
          <a:p>
            <a:pPr marL="342900" indent="-342900">
              <a:lnSpc>
                <a:spcPct val="150000"/>
              </a:lnSpc>
              <a:buFont typeface="Arial" panose="020B0604020202020204" pitchFamily="34" charset="0"/>
              <a:buChar char="•"/>
            </a:pPr>
            <a:r>
              <a:rPr lang="zh-CN"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空格</a:t>
            </a:r>
            <a:r>
              <a:rPr lang="zh-CN" altLang="zh-CN" sz="2400" b="1" spc="40" dirty="0">
                <a:solidFill>
                  <a:srgbClr val="0432FF"/>
                </a:solidFill>
                <a:effectLst/>
                <a:latin typeface="宋体" panose="02010600030101010101" pitchFamily="2" charset="-122"/>
                <a:ea typeface="宋体" panose="02010600030101010101" pitchFamily="2" charset="-122"/>
                <a:cs typeface="宋体" panose="02010600030101010101" pitchFamily="2" charset="-122"/>
              </a:rPr>
              <a:t>③</a:t>
            </a:r>
            <a:r>
              <a:rPr lang="en-US" altLang="zh-CN" sz="2400" b="1" spc="40" dirty="0">
                <a:solidFill>
                  <a:srgbClr val="0432FF"/>
                </a:solidFill>
                <a:effectLst/>
                <a:latin typeface="Calibri" panose="020F0502020204030204" pitchFamily="34" charset="0"/>
                <a:ea typeface="楷体" panose="02010609060101010101" pitchFamily="49" charset="-122"/>
                <a:cs typeface="宋体" panose="02010600030101010101" pitchFamily="2" charset="-122"/>
              </a:rPr>
              <a:t> </a:t>
            </a:r>
            <a:r>
              <a:rPr lang="zh-CN"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处</a:t>
            </a:r>
            <a:r>
              <a:rPr lang="zh-CN" altLang="en-US"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的填写位置有何特点，这考察我们什么？</a:t>
            </a:r>
            <a:endParaRPr lang="en-US" altLang="zh-CN"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endParaRPr>
          </a:p>
          <a:p>
            <a:pPr marL="342900" indent="-342900">
              <a:lnSpc>
                <a:spcPct val="150000"/>
              </a:lnSpc>
              <a:buFont typeface="Arial" panose="020B0604020202020204" pitchFamily="34" charset="0"/>
              <a:buChar char="•"/>
            </a:pPr>
            <a:r>
              <a:rPr lang="zh-CN" altLang="en-US" sz="2400" b="1" spc="40" dirty="0">
                <a:solidFill>
                  <a:srgbClr val="0432FF"/>
                </a:solidFill>
                <a:effectLst/>
                <a:latin typeface="Calibri" panose="020F0502020204030204" pitchFamily="34" charset="0"/>
                <a:ea typeface="楷体" panose="02010609060101010101" pitchFamily="49" charset="-122"/>
                <a:cs typeface="Calibri" panose="020F0502020204030204" pitchFamily="34" charset="0"/>
              </a:rPr>
              <a:t>句式有何特点？</a:t>
            </a:r>
            <a:endParaRPr lang="zh-CN" altLang="zh-CN" sz="2400" dirty="0">
              <a:solidFill>
                <a:srgbClr val="0432FF"/>
              </a:solidFill>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2400" dirty="0"/>
              <a:t>诊断答案：</a:t>
            </a:r>
            <a:endParaRPr lang="en-US" altLang="zh-CN" sz="2400" dirty="0"/>
          </a:p>
          <a:p>
            <a:endParaRPr lang="en-US" altLang="zh-CN" dirty="0"/>
          </a:p>
          <a:p>
            <a:endParaRPr lang="en-US" altLang="zh-CN" dirty="0"/>
          </a:p>
          <a:p>
            <a:endParaRPr lang="en-US" altLang="zh-CN" dirty="0"/>
          </a:p>
          <a:p>
            <a:endParaRPr lang="en-US" altLang="zh-CN" dirty="0"/>
          </a:p>
          <a:p>
            <a:endParaRPr lang="zh-CN" altLang="en-US" dirty="0"/>
          </a:p>
        </p:txBody>
      </p:sp>
      <p:pic>
        <p:nvPicPr>
          <p:cNvPr id="4" name="图片 3">
            <a:extLst>
              <a:ext uri="{FF2B5EF4-FFF2-40B4-BE49-F238E27FC236}">
                <a16:creationId xmlns:a16="http://schemas.microsoft.com/office/drawing/2014/main" id="{7F20FAC9-824C-1B0A-C668-5C65FC8542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9822" y="3735044"/>
            <a:ext cx="4991100" cy="800100"/>
          </a:xfrm>
          <a:prstGeom prst="rect">
            <a:avLst/>
          </a:prstGeom>
        </p:spPr>
      </p:pic>
      <p:pic>
        <p:nvPicPr>
          <p:cNvPr id="5" name="图片 4">
            <a:extLst>
              <a:ext uri="{FF2B5EF4-FFF2-40B4-BE49-F238E27FC236}">
                <a16:creationId xmlns:a16="http://schemas.microsoft.com/office/drawing/2014/main" id="{1D89B3FD-F3F7-B9D4-9482-9D91CA61B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9822" y="2948806"/>
            <a:ext cx="4876800" cy="774700"/>
          </a:xfrm>
          <a:prstGeom prst="rect">
            <a:avLst/>
          </a:prstGeom>
        </p:spPr>
      </p:pic>
      <p:pic>
        <p:nvPicPr>
          <p:cNvPr id="6" name="图片 5">
            <a:extLst>
              <a:ext uri="{FF2B5EF4-FFF2-40B4-BE49-F238E27FC236}">
                <a16:creationId xmlns:a16="http://schemas.microsoft.com/office/drawing/2014/main" id="{584A4C1A-A104-92A6-3F79-31BC384187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1434" y="4716166"/>
            <a:ext cx="6335395" cy="1677035"/>
          </a:xfrm>
          <a:prstGeom prst="rect">
            <a:avLst/>
          </a:prstGeom>
        </p:spPr>
      </p:pic>
    </p:spTree>
    <p:extLst>
      <p:ext uri="{BB962C8B-B14F-4D97-AF65-F5344CB8AC3E}">
        <p14:creationId xmlns:p14="http://schemas.microsoft.com/office/powerpoint/2010/main" val="3995733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6194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9886139"/>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4109</Words>
  <Application>Microsoft Macintosh PowerPoint</Application>
  <PresentationFormat>宽屏</PresentationFormat>
  <Paragraphs>121</Paragraphs>
  <Slides>23</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等线</vt:lpstr>
      <vt:lpstr>等线</vt:lpstr>
      <vt:lpstr>等线 Light</vt:lpstr>
      <vt:lpstr>楷体</vt:lpstr>
      <vt:lpstr>宋体</vt:lpstr>
      <vt:lpstr>微软雅黑</vt:lpstr>
      <vt:lpstr>Arial</vt:lpstr>
      <vt:lpstr>Calibri</vt:lpstr>
      <vt:lpstr>Office 主题​​</vt:lpstr>
      <vt:lpstr>期中诊断</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期中诊断</dc:title>
  <dc:creator>Microsoft Office User</dc:creator>
  <cp:lastModifiedBy>Microsoft Office User</cp:lastModifiedBy>
  <cp:revision>4</cp:revision>
  <dcterms:created xsi:type="dcterms:W3CDTF">2022-11-20T22:14:00Z</dcterms:created>
  <dcterms:modified xsi:type="dcterms:W3CDTF">2022-11-21T03:26:03Z</dcterms:modified>
</cp:coreProperties>
</file>