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7" r:id="rId2"/>
    <p:sldId id="278" r:id="rId3"/>
    <p:sldId id="279" r:id="rId4"/>
    <p:sldId id="259" r:id="rId5"/>
    <p:sldId id="281" r:id="rId6"/>
    <p:sldId id="316" r:id="rId7"/>
    <p:sldId id="265" r:id="rId8"/>
    <p:sldId id="328" r:id="rId9"/>
    <p:sldId id="329" r:id="rId10"/>
    <p:sldId id="330" r:id="rId11"/>
    <p:sldId id="336" r:id="rId12"/>
    <p:sldId id="337" r:id="rId13"/>
    <p:sldId id="331" r:id="rId14"/>
    <p:sldId id="332" r:id="rId15"/>
    <p:sldId id="333" r:id="rId16"/>
    <p:sldId id="334" r:id="rId17"/>
    <p:sldId id="335" r:id="rId18"/>
    <p:sldId id="285" r:id="rId19"/>
    <p:sldId id="274" r:id="rId20"/>
    <p:sldId id="276" r:id="rId21"/>
    <p:sldId id="287" r:id="rId22"/>
    <p:sldId id="314" r:id="rId23"/>
    <p:sldId id="317" r:id="rId24"/>
    <p:sldId id="288" r:id="rId25"/>
    <p:sldId id="338" r:id="rId26"/>
    <p:sldId id="339" r:id="rId2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  <a:srgbClr val="800000"/>
    <a:srgbClr val="660033"/>
    <a:srgbClr val="333300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778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78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778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778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5C5EAB0-7F46-426C-BE9A-93DFC13BB0C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87621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0162E8-04C0-4245-A79F-61C2116B4A01}" type="slidenum">
              <a:rPr lang="en-US" altLang="zh-CN"/>
              <a:pPr/>
              <a:t>15</a:t>
            </a:fld>
            <a:endParaRPr lang="en-US" altLang="zh-CN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76F804-EB33-4031-875F-E3137A24169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7349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F4DE6D-E76A-475E-973A-CCE1E1B30F6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93744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3C0EF9-3B17-440E-9224-58C1FD4194D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13424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9FE120-E3BF-46F6-9595-828C4AA4B6D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18492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CC7009-0A22-48E0-83BE-978B8EF21DF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72644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FE07B-543B-4C00-884F-21C2CD9F31B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71490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757A3E-28E0-4F2A-873D-D07E6E3301C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43178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6848B4-BD27-499E-AB2E-D86E74E8024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021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23258-C2D0-4996-8D26-3C7FF1A7175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92714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F42C51-C6DB-40CF-929F-951F4458A22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87978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0371D4-2BC7-40F8-85CF-A79E35ACE65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49861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C41FDCB-3D16-439A-9FE4-C7CBD6DFD61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13487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088E48A-413B-4CAD-A61E-76FA4A82A9B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18C60&#8217;S&#8212;19C40&#8217;S&#30340;&#21457;&#26126;&#25104;&#26524;.doc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slide" Target="slide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12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slide" Target="slide12.xml"/><Relationship Id="rId4" Type="http://schemas.openxmlformats.org/officeDocument/2006/relationships/slide" Target="slide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1979613" y="2276475"/>
            <a:ext cx="6296025" cy="306863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b="1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/>
                <a:ea typeface="隶书"/>
              </a:rPr>
              <a:t>第</a:t>
            </a:r>
            <a:r>
              <a:rPr lang="en-US" altLang="zh-CN" sz="3600" b="1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/>
                <a:ea typeface="隶书"/>
              </a:rPr>
              <a:t>14</a:t>
            </a:r>
            <a:r>
              <a:rPr lang="zh-CN" altLang="en-US" sz="3600" b="1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/>
                <a:ea typeface="隶书"/>
              </a:rPr>
              <a:t>课 </a:t>
            </a:r>
            <a:r>
              <a:rPr lang="en-US" altLang="zh-CN" sz="3600" b="1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/>
                <a:ea typeface="隶书"/>
              </a:rPr>
              <a:t>"</a:t>
            </a:r>
            <a:r>
              <a:rPr lang="zh-CN" altLang="en-US" sz="3600" b="1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/>
                <a:ea typeface="隶书"/>
              </a:rPr>
              <a:t>蒸汽时代</a:t>
            </a:r>
            <a:r>
              <a:rPr lang="en-US" altLang="zh-CN" sz="3600" b="1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/>
                <a:ea typeface="隶书"/>
              </a:rPr>
              <a:t>"</a:t>
            </a:r>
            <a:r>
              <a:rPr lang="zh-CN" altLang="en-US" sz="3600" b="1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/>
                <a:ea typeface="隶书"/>
              </a:rPr>
              <a:t>的到来</a:t>
            </a:r>
          </a:p>
        </p:txBody>
      </p:sp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300038" y="163513"/>
            <a:ext cx="4200525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spc="720"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隶书"/>
                <a:ea typeface="隶书"/>
              </a:rPr>
              <a:t>第四单元　步入近代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Oval 2"/>
          <p:cNvSpPr>
            <a:spLocks noChangeArrowheads="1"/>
          </p:cNvSpPr>
          <p:nvPr/>
        </p:nvSpPr>
        <p:spPr bwMode="auto">
          <a:xfrm>
            <a:off x="685800" y="1905000"/>
            <a:ext cx="7696200" cy="1828800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b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ea typeface="方正姚体" pitchFamily="2" charset="-122"/>
              </a:rPr>
              <a:t>你知道成衣的大致过程吗？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066800" y="4137025"/>
            <a:ext cx="117475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5000" b="1">
                <a:solidFill>
                  <a:srgbClr val="663300"/>
                </a:solidFill>
                <a:ea typeface="黑体" pitchFamily="2" charset="-122"/>
              </a:rPr>
              <a:t>纺  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2555875" y="4149725"/>
            <a:ext cx="117475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5000" b="1">
                <a:solidFill>
                  <a:srgbClr val="663300"/>
                </a:solidFill>
                <a:ea typeface="黑体" pitchFamily="2" charset="-122"/>
              </a:rPr>
              <a:t>织  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4106863" y="4152900"/>
            <a:ext cx="1989137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5000" b="1">
                <a:solidFill>
                  <a:srgbClr val="663300"/>
                </a:solidFill>
                <a:ea typeface="黑体" pitchFamily="2" charset="-122"/>
              </a:rPr>
              <a:t>裁剪   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6164263" y="4175125"/>
            <a:ext cx="1989137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5000" b="1">
                <a:solidFill>
                  <a:srgbClr val="663300"/>
                </a:solidFill>
                <a:ea typeface="黑体" pitchFamily="2" charset="-122"/>
              </a:rPr>
              <a:t>缝制   </a:t>
            </a:r>
          </a:p>
        </p:txBody>
      </p:sp>
      <p:sp>
        <p:nvSpPr>
          <p:cNvPr id="25607" name="AutoShape 7"/>
          <p:cNvSpPr>
            <a:spLocks noChangeArrowheads="1"/>
          </p:cNvSpPr>
          <p:nvPr/>
        </p:nvSpPr>
        <p:spPr bwMode="auto">
          <a:xfrm>
            <a:off x="1979613" y="4365625"/>
            <a:ext cx="457200" cy="4572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8" name="AutoShape 8"/>
          <p:cNvSpPr>
            <a:spLocks noChangeArrowheads="1"/>
          </p:cNvSpPr>
          <p:nvPr/>
        </p:nvSpPr>
        <p:spPr bwMode="auto">
          <a:xfrm>
            <a:off x="3492500" y="4365625"/>
            <a:ext cx="457200" cy="4572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9" name="AutoShape 9"/>
          <p:cNvSpPr>
            <a:spLocks noChangeArrowheads="1"/>
          </p:cNvSpPr>
          <p:nvPr/>
        </p:nvSpPr>
        <p:spPr bwMode="auto">
          <a:xfrm>
            <a:off x="5651500" y="4365625"/>
            <a:ext cx="457200" cy="4572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0" name="WordArt 10"/>
          <p:cNvSpPr>
            <a:spLocks noChangeArrowheads="1" noChangeShapeType="1" noTextEdit="1"/>
          </p:cNvSpPr>
          <p:nvPr/>
        </p:nvSpPr>
        <p:spPr bwMode="auto">
          <a:xfrm>
            <a:off x="304800" y="228600"/>
            <a:ext cx="3200400" cy="1371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黑体"/>
                <a:ea typeface="黑体"/>
              </a:rPr>
              <a:t>[</a:t>
            </a:r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黑体"/>
                <a:ea typeface="黑体"/>
              </a:rPr>
              <a:t>知识准备</a:t>
            </a:r>
            <a:r>
              <a:rPr lang="en-US" altLang="zh-CN" sz="36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黑体"/>
                <a:ea typeface="黑体"/>
              </a:rPr>
              <a:t>]</a:t>
            </a:r>
            <a:endParaRPr lang="zh-CN" altLang="en-US" sz="3600" b="1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黑体"/>
              <a:ea typeface="黑体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nimBg="1"/>
      <p:bldP spid="25603" grpId="0"/>
      <p:bldP spid="25604" grpId="0"/>
      <p:bldP spid="25605" grpId="0"/>
      <p:bldP spid="25606" grpId="0"/>
      <p:bldP spid="25607" grpId="0" animBg="1"/>
      <p:bldP spid="25608" grpId="0" animBg="1"/>
      <p:bldP spid="2560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3340100" cy="4343400"/>
          </a:xfrm>
          <a:prstGeom prst="rect">
            <a:avLst/>
          </a:prstGeom>
          <a:noFill/>
          <a:effectLst>
            <a:outerShdw dist="107763" dir="81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627" name="Object 3"/>
          <p:cNvGraphicFramePr>
            <a:graphicFrameLocks noChangeAspect="1"/>
          </p:cNvGraphicFramePr>
          <p:nvPr/>
        </p:nvGraphicFramePr>
        <p:xfrm>
          <a:off x="3657600" y="3124200"/>
          <a:ext cx="5181600" cy="3382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1" name="BMP 图象" r:id="rId4" imgW="6667023" imgH="4352499" progId="Paint.Picture">
                  <p:embed/>
                </p:oleObj>
              </mc:Choice>
              <mc:Fallback>
                <p:oleObj name="BMP 图象" r:id="rId4" imgW="6667023" imgH="4352499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3124200"/>
                        <a:ext cx="5181600" cy="3382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07763" dir="2700000" algn="ctr" rotWithShape="0">
                          <a:srgbClr val="808080">
                            <a:alpha val="50000"/>
                          </a:srgb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3838575" y="1219200"/>
            <a:ext cx="2562225" cy="758825"/>
          </a:xfrm>
          <a:prstGeom prst="rect">
            <a:avLst/>
          </a:prstGeom>
          <a:noFill/>
          <a:ln w="571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b="1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 </a:t>
            </a:r>
            <a:r>
              <a:rPr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手工工场 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6153150" y="609600"/>
            <a:ext cx="1543050" cy="758825"/>
          </a:xfrm>
          <a:prstGeom prst="rect">
            <a:avLst/>
          </a:prstGeom>
          <a:noFill/>
          <a:ln w="571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b="1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 </a:t>
            </a:r>
            <a:r>
              <a:rPr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工厂 </a:t>
            </a:r>
          </a:p>
        </p:txBody>
      </p:sp>
      <p:sp>
        <p:nvSpPr>
          <p:cNvPr id="26630" name="AutoShape 6"/>
          <p:cNvSpPr>
            <a:spLocks noChangeArrowheads="1"/>
          </p:cNvSpPr>
          <p:nvPr/>
        </p:nvSpPr>
        <p:spPr bwMode="auto">
          <a:xfrm rot="-1615124">
            <a:off x="3617913" y="2209800"/>
            <a:ext cx="762000" cy="457200"/>
          </a:xfrm>
          <a:prstGeom prst="lef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31" name="AutoShape 7"/>
          <p:cNvSpPr>
            <a:spLocks noChangeArrowheads="1"/>
          </p:cNvSpPr>
          <p:nvPr/>
        </p:nvSpPr>
        <p:spPr bwMode="auto">
          <a:xfrm rot="16200000">
            <a:off x="6781800" y="1981200"/>
            <a:ext cx="762000" cy="457200"/>
          </a:xfrm>
          <a:prstGeom prst="lef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32" name="Oval 8"/>
          <p:cNvSpPr>
            <a:spLocks noChangeArrowheads="1"/>
          </p:cNvSpPr>
          <p:nvPr/>
        </p:nvSpPr>
        <p:spPr bwMode="auto">
          <a:xfrm rot="-3616884">
            <a:off x="4095750" y="3070225"/>
            <a:ext cx="2438400" cy="3429000"/>
          </a:xfrm>
          <a:prstGeom prst="ellipse">
            <a:avLst/>
          </a:prstGeom>
          <a:noFill/>
          <a:ln w="571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33" name="Oval 9"/>
          <p:cNvSpPr>
            <a:spLocks noChangeArrowheads="1"/>
          </p:cNvSpPr>
          <p:nvPr/>
        </p:nvSpPr>
        <p:spPr bwMode="auto">
          <a:xfrm rot="-7056405">
            <a:off x="1093788" y="1474787"/>
            <a:ext cx="1828800" cy="2994025"/>
          </a:xfrm>
          <a:prstGeom prst="ellipse">
            <a:avLst/>
          </a:prstGeom>
          <a:noFill/>
          <a:ln w="571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34" name="AutoShape 10"/>
          <p:cNvSpPr>
            <a:spLocks noChangeArrowheads="1"/>
          </p:cNvSpPr>
          <p:nvPr/>
        </p:nvSpPr>
        <p:spPr bwMode="auto">
          <a:xfrm>
            <a:off x="381000" y="4876800"/>
            <a:ext cx="2514600" cy="990600"/>
          </a:xfrm>
          <a:prstGeom prst="doubleWave">
            <a:avLst>
              <a:gd name="adj1" fmla="val 6500"/>
              <a:gd name="adj2" fmla="val 0"/>
            </a:avLst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华文新魏" pitchFamily="2" charset="-122"/>
              </a:rPr>
              <a:t>手工生产</a:t>
            </a:r>
          </a:p>
        </p:txBody>
      </p:sp>
      <p:sp>
        <p:nvSpPr>
          <p:cNvPr id="26635" name="AutoShape 11"/>
          <p:cNvSpPr>
            <a:spLocks noChangeArrowheads="1"/>
          </p:cNvSpPr>
          <p:nvPr/>
        </p:nvSpPr>
        <p:spPr bwMode="auto">
          <a:xfrm>
            <a:off x="5943600" y="2590800"/>
            <a:ext cx="3048000" cy="990600"/>
          </a:xfrm>
          <a:prstGeom prst="doubleWave">
            <a:avLst>
              <a:gd name="adj1" fmla="val 6500"/>
              <a:gd name="adj2" fmla="val 0"/>
            </a:avLst>
          </a:prstGeom>
          <a:solidFill>
            <a:srgbClr val="66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华文新魏" pitchFamily="2" charset="-122"/>
              </a:rPr>
              <a:t>机器大生产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  <p:bldP spid="26629" grpId="0" animBg="1"/>
      <p:bldP spid="26630" grpId="0" animBg="1"/>
      <p:bldP spid="26631" grpId="0" animBg="1"/>
      <p:bldP spid="26632" grpId="0" animBg="1"/>
      <p:bldP spid="26633" grpId="0" animBg="1"/>
      <p:bldP spid="26634" grpId="0" animBg="1"/>
      <p:bldP spid="266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7" name="Picture 17" descr="18c204_03_pic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5516563"/>
            <a:ext cx="171450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056b87758d136ee7ef9dc4aceb9a59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92" b="80730"/>
          <a:stretch>
            <a:fillRect/>
          </a:stretch>
        </p:blipFill>
        <p:spPr bwMode="auto">
          <a:xfrm>
            <a:off x="0" y="-26988"/>
            <a:ext cx="9144000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056b87758d136ee7ef9dc4aceb9a59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161"/>
          <a:stretch>
            <a:fillRect/>
          </a:stretch>
        </p:blipFill>
        <p:spPr bwMode="auto">
          <a:xfrm>
            <a:off x="0" y="6381750"/>
            <a:ext cx="9144000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WordArt 6"/>
          <p:cNvSpPr>
            <a:spLocks noChangeArrowheads="1" noChangeShapeType="1" noTextEdit="1"/>
          </p:cNvSpPr>
          <p:nvPr/>
        </p:nvSpPr>
        <p:spPr bwMode="auto">
          <a:xfrm>
            <a:off x="2987675" y="1052513"/>
            <a:ext cx="2952750" cy="935037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b="1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/>
                <a:ea typeface="隶书"/>
              </a:rPr>
              <a:t>工业革命</a:t>
            </a:r>
          </a:p>
        </p:txBody>
      </p:sp>
      <p:sp>
        <p:nvSpPr>
          <p:cNvPr id="5127" name="WordArt 7"/>
          <p:cNvSpPr>
            <a:spLocks noChangeArrowheads="1" noChangeShapeType="1" noTextEdit="1"/>
          </p:cNvSpPr>
          <p:nvPr/>
        </p:nvSpPr>
        <p:spPr bwMode="auto">
          <a:xfrm>
            <a:off x="1763713" y="2060575"/>
            <a:ext cx="5976937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indusrtial  revolution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5128" name="Oval 8"/>
          <p:cNvSpPr>
            <a:spLocks noChangeArrowheads="1"/>
          </p:cNvSpPr>
          <p:nvPr/>
        </p:nvSpPr>
        <p:spPr bwMode="auto">
          <a:xfrm>
            <a:off x="1044575" y="746125"/>
            <a:ext cx="533400" cy="457200"/>
          </a:xfrm>
          <a:prstGeom prst="ellipse">
            <a:avLst/>
          </a:prstGeom>
          <a:solidFill>
            <a:srgbClr val="006666"/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</a:rPr>
              <a:t>道</a:t>
            </a:r>
          </a:p>
        </p:txBody>
      </p:sp>
      <p:sp>
        <p:nvSpPr>
          <p:cNvPr id="5129" name="Oval 9"/>
          <p:cNvSpPr>
            <a:spLocks noChangeArrowheads="1"/>
          </p:cNvSpPr>
          <p:nvPr/>
        </p:nvSpPr>
        <p:spPr bwMode="auto">
          <a:xfrm>
            <a:off x="179388" y="746125"/>
            <a:ext cx="533400" cy="457200"/>
          </a:xfrm>
          <a:prstGeom prst="ellipse">
            <a:avLst/>
          </a:prstGeom>
          <a:solidFill>
            <a:srgbClr val="006666"/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</a:rPr>
              <a:t>你</a:t>
            </a:r>
          </a:p>
        </p:txBody>
      </p:sp>
      <p:sp>
        <p:nvSpPr>
          <p:cNvPr id="5130" name="Oval 10"/>
          <p:cNvSpPr>
            <a:spLocks noChangeArrowheads="1"/>
          </p:cNvSpPr>
          <p:nvPr/>
        </p:nvSpPr>
        <p:spPr bwMode="auto">
          <a:xfrm>
            <a:off x="611188" y="746125"/>
            <a:ext cx="533400" cy="457200"/>
          </a:xfrm>
          <a:prstGeom prst="ellipse">
            <a:avLst/>
          </a:prstGeom>
          <a:solidFill>
            <a:srgbClr val="006666"/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</a:rPr>
              <a:t>知</a:t>
            </a:r>
          </a:p>
        </p:txBody>
      </p:sp>
      <p:sp>
        <p:nvSpPr>
          <p:cNvPr id="5131" name="Oval 11"/>
          <p:cNvSpPr>
            <a:spLocks noChangeArrowheads="1"/>
          </p:cNvSpPr>
          <p:nvPr/>
        </p:nvSpPr>
        <p:spPr bwMode="auto">
          <a:xfrm>
            <a:off x="1474788" y="746125"/>
            <a:ext cx="533400" cy="457200"/>
          </a:xfrm>
          <a:prstGeom prst="ellipse">
            <a:avLst/>
          </a:prstGeom>
          <a:solidFill>
            <a:srgbClr val="006666"/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</a:rPr>
              <a:t>吗</a:t>
            </a:r>
          </a:p>
        </p:txBody>
      </p:sp>
      <p:sp>
        <p:nvSpPr>
          <p:cNvPr id="5132" name="Oval 12"/>
          <p:cNvSpPr>
            <a:spLocks noChangeArrowheads="1"/>
          </p:cNvSpPr>
          <p:nvPr/>
        </p:nvSpPr>
        <p:spPr bwMode="auto">
          <a:xfrm>
            <a:off x="1835150" y="746125"/>
            <a:ext cx="533400" cy="457200"/>
          </a:xfrm>
          <a:prstGeom prst="ellipse">
            <a:avLst/>
          </a:prstGeom>
          <a:solidFill>
            <a:srgbClr val="006666"/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</a:rPr>
              <a:t>?</a:t>
            </a:r>
          </a:p>
        </p:txBody>
      </p:sp>
      <p:pic>
        <p:nvPicPr>
          <p:cNvPr id="5133" name="Picture 13" descr="J0095744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268288"/>
            <a:ext cx="1657350" cy="128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323850" y="2852738"/>
            <a:ext cx="8569325" cy="2847975"/>
          </a:xfrm>
          <a:prstGeom prst="rect">
            <a:avLst/>
          </a:prstGeom>
          <a:noFill/>
          <a:ln w="9525">
            <a:solidFill>
              <a:srgbClr val="8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迷你简方隶" pitchFamily="2" charset="-122"/>
              </a:rPr>
              <a:t>　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ea typeface="迷你简方隶" pitchFamily="2" charset="-122"/>
              </a:rPr>
              <a:t>　</a:t>
            </a:r>
            <a:r>
              <a:rPr kumimoji="1"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在</a:t>
            </a:r>
            <a:r>
              <a:rPr kumimoji="1"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１８世纪６０年代至</a:t>
            </a:r>
            <a:r>
              <a:rPr kumimoji="1"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1840</a:t>
            </a:r>
            <a:r>
              <a:rPr kumimoji="1"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年前后</a:t>
            </a:r>
            <a:r>
              <a:rPr kumimoji="1" lang="zh-CN" altLang="en-US" sz="36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，</a:t>
            </a:r>
          </a:p>
          <a:p>
            <a:r>
              <a:rPr kumimoji="1"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资本主义由</a:t>
            </a: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工场手工业过渡到大机器生产</a:t>
            </a:r>
          </a:p>
          <a:p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阶段</a:t>
            </a:r>
            <a:r>
              <a:rPr kumimoji="1"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．它在生产领域和社会关系上引起了</a:t>
            </a:r>
          </a:p>
          <a:p>
            <a:r>
              <a:rPr kumimoji="1"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根本性变化．首先发生在</a:t>
            </a: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英国</a:t>
            </a:r>
            <a:r>
              <a:rPr kumimoji="1"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，以后欧美</a:t>
            </a:r>
          </a:p>
          <a:p>
            <a:r>
              <a:rPr kumimoji="1"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各国也相继进行．</a:t>
            </a:r>
            <a:endParaRPr lang="zh-CN" altLang="en-US" sz="3600" b="1" u="sng"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</p:txBody>
      </p:sp>
      <p:pic>
        <p:nvPicPr>
          <p:cNvPr id="5135" name="Picture 15" descr="image01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29250"/>
            <a:ext cx="1763713" cy="95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WordArt 2"/>
          <p:cNvSpPr>
            <a:spLocks noChangeArrowheads="1" noChangeShapeType="1" noTextEdit="1"/>
          </p:cNvSpPr>
          <p:nvPr/>
        </p:nvSpPr>
        <p:spPr bwMode="auto">
          <a:xfrm>
            <a:off x="250825" y="0"/>
            <a:ext cx="3200400" cy="1371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黑体"/>
                <a:ea typeface="黑体"/>
              </a:rPr>
              <a:t>[</a:t>
            </a:r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黑体"/>
                <a:ea typeface="黑体"/>
              </a:rPr>
              <a:t>资源共享</a:t>
            </a:r>
            <a:r>
              <a:rPr lang="en-US" altLang="zh-CN" sz="36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黑体"/>
                <a:ea typeface="黑体"/>
              </a:rPr>
              <a:t>]</a:t>
            </a:r>
            <a:endParaRPr lang="zh-CN" altLang="en-US" sz="3600" b="1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8675" name="Oval 3"/>
          <p:cNvSpPr>
            <a:spLocks noChangeArrowheads="1"/>
          </p:cNvSpPr>
          <p:nvPr/>
        </p:nvSpPr>
        <p:spPr bwMode="auto">
          <a:xfrm>
            <a:off x="179388" y="1052513"/>
            <a:ext cx="8675687" cy="3168650"/>
          </a:xfrm>
          <a:prstGeom prst="ellipse">
            <a:avLst/>
          </a:prstGeom>
          <a:solidFill>
            <a:srgbClr val="005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en-US" altLang="zh-CN"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18</a:t>
            </a:r>
            <a:r>
              <a:rPr lang="zh-CN" altLang="en-US"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世纪</a:t>
            </a:r>
            <a:r>
              <a:rPr lang="en-US" altLang="zh-CN"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60</a:t>
            </a:r>
            <a:r>
              <a:rPr lang="zh-CN" altLang="en-US"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年代</a:t>
            </a:r>
            <a:r>
              <a:rPr lang="en-US" altLang="zh-CN"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—19</a:t>
            </a:r>
            <a:r>
              <a:rPr lang="zh-CN" altLang="en-US"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世纪</a:t>
            </a:r>
            <a:r>
              <a:rPr lang="en-US" altLang="zh-CN"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40</a:t>
            </a:r>
            <a:r>
              <a:rPr lang="zh-CN" altLang="en-US"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年代</a:t>
            </a:r>
          </a:p>
          <a:p>
            <a:pPr algn="ctr"/>
            <a:r>
              <a:rPr lang="zh-CN" altLang="en-US"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的发明成果</a:t>
            </a:r>
          </a:p>
        </p:txBody>
      </p:sp>
      <p:sp>
        <p:nvSpPr>
          <p:cNvPr id="28676" name="WordArt 4" descr="窄竖线"/>
          <p:cNvSpPr>
            <a:spLocks noChangeArrowheads="1" noChangeShapeType="1" noTextEdit="1"/>
          </p:cNvSpPr>
          <p:nvPr/>
        </p:nvSpPr>
        <p:spPr bwMode="auto">
          <a:xfrm>
            <a:off x="3563938" y="4437063"/>
            <a:ext cx="5580062" cy="9366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华文新魏"/>
                <a:ea typeface="华文新魏"/>
              </a:rPr>
              <a:t>发明者（及其国籍）</a:t>
            </a:r>
          </a:p>
        </p:txBody>
      </p:sp>
      <p:sp>
        <p:nvSpPr>
          <p:cNvPr id="28678" name="WordArt 6" descr="窄竖线"/>
          <p:cNvSpPr>
            <a:spLocks noChangeArrowheads="1" noChangeShapeType="1" noTextEdit="1"/>
          </p:cNvSpPr>
          <p:nvPr/>
        </p:nvSpPr>
        <p:spPr bwMode="auto">
          <a:xfrm>
            <a:off x="323850" y="4508500"/>
            <a:ext cx="2735263" cy="79216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华文新魏"/>
                <a:ea typeface="华文新魏"/>
              </a:rPr>
              <a:t>发明时间</a:t>
            </a:r>
          </a:p>
        </p:txBody>
      </p:sp>
      <p:sp>
        <p:nvSpPr>
          <p:cNvPr id="28679" name="AutoShape 7">
            <a:hlinkClick r:id="rId2" action="ppaction://hlinkfile" highlightClick="1"/>
          </p:cNvPr>
          <p:cNvSpPr>
            <a:spLocks noChangeArrowheads="1"/>
          </p:cNvSpPr>
          <p:nvPr/>
        </p:nvSpPr>
        <p:spPr bwMode="auto">
          <a:xfrm>
            <a:off x="8686800" y="6477000"/>
            <a:ext cx="381000" cy="304800"/>
          </a:xfrm>
          <a:prstGeom prst="actionButtonInformation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8680" name="WordArt 8" descr="窄竖线"/>
          <p:cNvSpPr>
            <a:spLocks noChangeArrowheads="1" noChangeShapeType="1" noTextEdit="1"/>
          </p:cNvSpPr>
          <p:nvPr/>
        </p:nvSpPr>
        <p:spPr bwMode="auto">
          <a:xfrm>
            <a:off x="2843213" y="5805488"/>
            <a:ext cx="2971800" cy="7620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华文新魏"/>
                <a:ea typeface="华文新魏"/>
              </a:rPr>
              <a:t>发明内容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nimBg="1"/>
      <p:bldP spid="28676" grpId="0" animBg="1"/>
      <p:bldP spid="28678" grpId="0" animBg="1"/>
      <p:bldP spid="2868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634" name="Group 2"/>
          <p:cNvGraphicFramePr>
            <a:graphicFrameLocks noGrp="1"/>
          </p:cNvGraphicFramePr>
          <p:nvPr>
            <p:ph idx="1"/>
          </p:nvPr>
        </p:nvGraphicFramePr>
        <p:xfrm>
          <a:off x="107950" y="1125538"/>
          <a:ext cx="8621713" cy="3010536"/>
        </p:xfrm>
        <a:graphic>
          <a:graphicData uri="http://schemas.openxmlformats.org/drawingml/2006/table">
            <a:tbl>
              <a:tblPr/>
              <a:tblGrid>
                <a:gridCol w="2232025"/>
                <a:gridCol w="1655763"/>
                <a:gridCol w="2232025"/>
                <a:gridCol w="433387"/>
                <a:gridCol w="2068513"/>
              </a:tblGrid>
              <a:tr h="574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发明者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国别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时间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成果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35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英国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350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英国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美国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1807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47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英国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9671" name="Text Box 39"/>
          <p:cNvSpPr txBox="1">
            <a:spLocks noChangeArrowheads="1"/>
          </p:cNvSpPr>
          <p:nvPr/>
        </p:nvSpPr>
        <p:spPr bwMode="auto">
          <a:xfrm>
            <a:off x="179388" y="1773238"/>
            <a:ext cx="23764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</a:rPr>
              <a:t>哈格里夫斯</a:t>
            </a:r>
          </a:p>
        </p:txBody>
      </p:sp>
      <p:sp>
        <p:nvSpPr>
          <p:cNvPr id="69672" name="Text Box 40"/>
          <p:cNvSpPr txBox="1">
            <a:spLocks noChangeArrowheads="1"/>
          </p:cNvSpPr>
          <p:nvPr/>
        </p:nvSpPr>
        <p:spPr bwMode="auto">
          <a:xfrm>
            <a:off x="304800" y="2492375"/>
            <a:ext cx="1371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</a:rPr>
              <a:t>瓦特</a:t>
            </a:r>
          </a:p>
        </p:txBody>
      </p:sp>
      <p:sp>
        <p:nvSpPr>
          <p:cNvPr id="69673" name="Text Box 41"/>
          <p:cNvSpPr txBox="1">
            <a:spLocks noChangeArrowheads="1"/>
          </p:cNvSpPr>
          <p:nvPr/>
        </p:nvSpPr>
        <p:spPr bwMode="auto">
          <a:xfrm>
            <a:off x="304800" y="3068638"/>
            <a:ext cx="1371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</a:rPr>
              <a:t>富尔顿</a:t>
            </a:r>
          </a:p>
        </p:txBody>
      </p:sp>
      <p:sp>
        <p:nvSpPr>
          <p:cNvPr id="69674" name="Text Box 42"/>
          <p:cNvSpPr txBox="1">
            <a:spLocks noChangeArrowheads="1"/>
          </p:cNvSpPr>
          <p:nvPr/>
        </p:nvSpPr>
        <p:spPr bwMode="auto">
          <a:xfrm>
            <a:off x="0" y="3644900"/>
            <a:ext cx="1828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400">
                <a:latin typeface="Times New Roman" pitchFamily="18" charset="0"/>
              </a:rPr>
              <a:t> </a:t>
            </a:r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</a:rPr>
              <a:t>史蒂芬孙</a:t>
            </a:r>
          </a:p>
        </p:txBody>
      </p:sp>
      <p:sp>
        <p:nvSpPr>
          <p:cNvPr id="69675" name="Text Box 43"/>
          <p:cNvSpPr txBox="1">
            <a:spLocks noChangeArrowheads="1"/>
          </p:cNvSpPr>
          <p:nvPr/>
        </p:nvSpPr>
        <p:spPr bwMode="auto">
          <a:xfrm>
            <a:off x="3924300" y="1844675"/>
            <a:ext cx="2362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18</a:t>
            </a:r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</a:rPr>
              <a:t>世纪</a:t>
            </a:r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60</a:t>
            </a:r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</a:rPr>
              <a:t>年代</a:t>
            </a:r>
          </a:p>
        </p:txBody>
      </p:sp>
      <p:sp>
        <p:nvSpPr>
          <p:cNvPr id="69676" name="Text Box 44"/>
          <p:cNvSpPr txBox="1">
            <a:spLocks noChangeArrowheads="1"/>
          </p:cNvSpPr>
          <p:nvPr/>
        </p:nvSpPr>
        <p:spPr bwMode="auto">
          <a:xfrm>
            <a:off x="4356100" y="2565400"/>
            <a:ext cx="19446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>
                <a:solidFill>
                  <a:srgbClr val="FF3300"/>
                </a:solidFill>
                <a:latin typeface="Times New Roman" pitchFamily="18" charset="0"/>
              </a:rPr>
              <a:t>  1785</a:t>
            </a:r>
            <a:r>
              <a:rPr kumimoji="1" lang="zh-CN" altLang="en-US" sz="2800" b="1">
                <a:solidFill>
                  <a:srgbClr val="FF3300"/>
                </a:solidFill>
                <a:latin typeface="Times New Roman" pitchFamily="18" charset="0"/>
              </a:rPr>
              <a:t>年</a:t>
            </a:r>
          </a:p>
        </p:txBody>
      </p:sp>
      <p:sp>
        <p:nvSpPr>
          <p:cNvPr id="69677" name="Text Box 45"/>
          <p:cNvSpPr txBox="1">
            <a:spLocks noChangeArrowheads="1"/>
          </p:cNvSpPr>
          <p:nvPr/>
        </p:nvSpPr>
        <p:spPr bwMode="auto">
          <a:xfrm>
            <a:off x="4356100" y="3644900"/>
            <a:ext cx="15113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  1825</a:t>
            </a:r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</a:rPr>
              <a:t>年</a:t>
            </a:r>
          </a:p>
        </p:txBody>
      </p:sp>
      <p:sp>
        <p:nvSpPr>
          <p:cNvPr id="69678" name="Text Box 46"/>
          <p:cNvSpPr txBox="1">
            <a:spLocks noChangeArrowheads="1"/>
          </p:cNvSpPr>
          <p:nvPr/>
        </p:nvSpPr>
        <p:spPr bwMode="auto">
          <a:xfrm>
            <a:off x="6372225" y="1844675"/>
            <a:ext cx="31527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</a:rPr>
              <a:t>发明珍妮机   </a:t>
            </a:r>
          </a:p>
        </p:txBody>
      </p:sp>
      <p:sp>
        <p:nvSpPr>
          <p:cNvPr id="69679" name="Text Box 47"/>
          <p:cNvSpPr txBox="1">
            <a:spLocks noChangeArrowheads="1"/>
          </p:cNvSpPr>
          <p:nvPr/>
        </p:nvSpPr>
        <p:spPr bwMode="auto">
          <a:xfrm>
            <a:off x="6516688" y="2565400"/>
            <a:ext cx="20177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</a:rPr>
              <a:t>改良蒸汽机</a:t>
            </a:r>
          </a:p>
        </p:txBody>
      </p:sp>
      <p:sp>
        <p:nvSpPr>
          <p:cNvPr id="69680" name="Text Box 48"/>
          <p:cNvSpPr txBox="1">
            <a:spLocks noChangeArrowheads="1"/>
          </p:cNvSpPr>
          <p:nvPr/>
        </p:nvSpPr>
        <p:spPr bwMode="auto">
          <a:xfrm>
            <a:off x="6588125" y="3068638"/>
            <a:ext cx="23272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</a:rPr>
              <a:t>制造轮船</a:t>
            </a:r>
          </a:p>
        </p:txBody>
      </p:sp>
      <p:sp>
        <p:nvSpPr>
          <p:cNvPr id="69681" name="Text Box 49"/>
          <p:cNvSpPr txBox="1">
            <a:spLocks noChangeArrowheads="1"/>
          </p:cNvSpPr>
          <p:nvPr/>
        </p:nvSpPr>
        <p:spPr bwMode="auto">
          <a:xfrm>
            <a:off x="6372225" y="3644900"/>
            <a:ext cx="27717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</a:rPr>
              <a:t>发明火车</a:t>
            </a:r>
          </a:p>
        </p:txBody>
      </p:sp>
      <p:sp>
        <p:nvSpPr>
          <p:cNvPr id="69682" name="Text Box 50"/>
          <p:cNvSpPr txBox="1">
            <a:spLocks noChangeArrowheads="1"/>
          </p:cNvSpPr>
          <p:nvPr/>
        </p:nvSpPr>
        <p:spPr bwMode="auto">
          <a:xfrm>
            <a:off x="2103438" y="333375"/>
            <a:ext cx="4756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0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工业革命的主要成果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9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9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9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9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9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69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9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69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69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69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71" grpId="0"/>
      <p:bldP spid="69672" grpId="0"/>
      <p:bldP spid="69673" grpId="0"/>
      <p:bldP spid="69674" grpId="0"/>
      <p:bldP spid="69675" grpId="0"/>
      <p:bldP spid="69676" grpId="0"/>
      <p:bldP spid="69678" grpId="0"/>
      <p:bldP spid="69679" grpId="0"/>
      <p:bldP spid="69680" grpId="0"/>
      <p:bldP spid="6968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056b87758d136ee7ef9dc4aceb9a59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92" b="80730"/>
          <a:stretch>
            <a:fillRect/>
          </a:stretch>
        </p:blipFill>
        <p:spPr bwMode="auto">
          <a:xfrm>
            <a:off x="0" y="-26988"/>
            <a:ext cx="9144000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056b87758d136ee7ef9dc4aceb9a59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161"/>
          <a:stretch>
            <a:fillRect/>
          </a:stretch>
        </p:blipFill>
        <p:spPr bwMode="auto">
          <a:xfrm>
            <a:off x="0" y="6381750"/>
            <a:ext cx="9144000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珍妮纺纱机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20713"/>
            <a:ext cx="6659563" cy="371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0" y="4365625"/>
            <a:ext cx="9144000" cy="2586038"/>
          </a:xfrm>
          <a:prstGeom prst="rect">
            <a:avLst/>
          </a:prstGeom>
          <a:solidFill>
            <a:schemeClr val="bg1"/>
          </a:solidFill>
          <a:ln w="57150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b="1">
                <a:solidFill>
                  <a:srgbClr val="000000"/>
                </a:solidFill>
                <a:latin typeface="迷你简方隶" pitchFamily="2" charset="-122"/>
                <a:ea typeface="迷你简方隶" pitchFamily="2" charset="-122"/>
              </a:rPr>
              <a:t>    </a:t>
            </a:r>
            <a:r>
              <a:rPr kumimoji="1" lang="zh-CN" altLang="en-US" sz="3200" b="1">
                <a:solidFill>
                  <a:srgbClr val="000000"/>
                </a:solidFill>
                <a:latin typeface="宋体" pitchFamily="2" charset="-122"/>
              </a:rPr>
              <a:t>工业革命时期英国工人哈格里夫斯发明的</a:t>
            </a:r>
            <a:r>
              <a:rPr kumimoji="1" lang="zh-CN" altLang="en-US" sz="3200" b="1" i="1" u="sng">
                <a:solidFill>
                  <a:srgbClr val="FF3300"/>
                </a:solidFill>
                <a:latin typeface="宋体" pitchFamily="2" charset="-122"/>
              </a:rPr>
              <a:t>珍妮纺纱机</a:t>
            </a:r>
            <a:r>
              <a:rPr kumimoji="1" lang="zh-CN" altLang="en-US" sz="3200" b="1">
                <a:solidFill>
                  <a:srgbClr val="000000"/>
                </a:solidFill>
                <a:latin typeface="宋体" pitchFamily="2" charset="-122"/>
              </a:rPr>
              <a:t>。它用人作动力，整台机器包括一个手摇轮和一排并列的纱锭。用手摇动轮子，不用手指的帮助，棉花就能够同时纺成</a:t>
            </a:r>
            <a:r>
              <a:rPr kumimoji="1" lang="en-US" altLang="zh-CN" sz="3200" b="1">
                <a:solidFill>
                  <a:srgbClr val="000000"/>
                </a:solidFill>
                <a:latin typeface="宋体" pitchFamily="2" charset="-122"/>
              </a:rPr>
              <a:t>16</a:t>
            </a:r>
            <a:r>
              <a:rPr kumimoji="1" lang="zh-CN" altLang="en-US" sz="3200" b="1">
                <a:solidFill>
                  <a:srgbClr val="000000"/>
                </a:solidFill>
                <a:latin typeface="宋体" pitchFamily="2" charset="-122"/>
              </a:rPr>
              <a:t>至</a:t>
            </a:r>
            <a:r>
              <a:rPr kumimoji="1" lang="en-US" altLang="zh-CN" sz="3200" b="1">
                <a:solidFill>
                  <a:srgbClr val="000000"/>
                </a:solidFill>
                <a:latin typeface="宋体" pitchFamily="2" charset="-122"/>
              </a:rPr>
              <a:t>18</a:t>
            </a:r>
            <a:r>
              <a:rPr kumimoji="1" lang="zh-CN" altLang="en-US" sz="3200" b="1">
                <a:solidFill>
                  <a:srgbClr val="000000"/>
                </a:solidFill>
                <a:latin typeface="宋体" pitchFamily="2" charset="-122"/>
              </a:rPr>
              <a:t>根绵纱。它是棉纺织业中的发明，</a:t>
            </a:r>
            <a:r>
              <a:rPr kumimoji="1" lang="zh-CN" altLang="en-US" sz="3200" b="1" i="1" u="sng">
                <a:solidFill>
                  <a:srgbClr val="FF0000"/>
                </a:solidFill>
                <a:latin typeface="宋体" pitchFamily="2" charset="-122"/>
              </a:rPr>
              <a:t>标志着工业革命的开始</a:t>
            </a:r>
            <a:r>
              <a:rPr kumimoji="1" lang="zh-CN" altLang="en-US" sz="3200" b="1">
                <a:solidFill>
                  <a:srgbClr val="000000"/>
                </a:solidFill>
                <a:latin typeface="宋体" pitchFamily="2" charset="-122"/>
              </a:rPr>
              <a:t>。</a:t>
            </a:r>
            <a:endParaRPr kumimoji="1" lang="zh-CN" altLang="en-US" sz="3200"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图片000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2176463" y="26035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 b="1">
              <a:latin typeface="Times New Roman" pitchFamily="18" charset="0"/>
            </a:endParaRPr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2843213" y="1412875"/>
            <a:ext cx="4968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chemeClr val="accent2"/>
                </a:solidFill>
                <a:latin typeface="Times New Roman" pitchFamily="18" charset="0"/>
                <a:ea typeface="隶书" pitchFamily="49" charset="-122"/>
              </a:rPr>
              <a:t>一、英国的工业革命</a:t>
            </a:r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400051" y="2661652"/>
            <a:ext cx="27352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990000"/>
                </a:solidFill>
                <a:latin typeface="黑体" pitchFamily="2" charset="-122"/>
                <a:ea typeface="黑体" pitchFamily="2" charset="-122"/>
              </a:rPr>
              <a:t>1.</a:t>
            </a:r>
            <a:r>
              <a:rPr kumimoji="1" lang="zh-CN" altLang="en-US" sz="2800" b="1" dirty="0" smtClean="0">
                <a:solidFill>
                  <a:srgbClr val="990000"/>
                </a:solidFill>
                <a:latin typeface="黑体" pitchFamily="2" charset="-122"/>
                <a:ea typeface="黑体" pitchFamily="2" charset="-122"/>
              </a:rPr>
              <a:t>政治前提</a:t>
            </a:r>
            <a:r>
              <a:rPr kumimoji="1" lang="zh-CN" altLang="en-US" sz="2800" b="1" dirty="0">
                <a:solidFill>
                  <a:srgbClr val="990000"/>
                </a:solidFill>
                <a:latin typeface="黑体" pitchFamily="2" charset="-122"/>
                <a:ea typeface="黑体" pitchFamily="2" charset="-122"/>
              </a:rPr>
              <a:t>：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2663825" y="2492375"/>
            <a:ext cx="64801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000" b="1" dirty="0">
                <a:latin typeface="Times New Roman" pitchFamily="18" charset="0"/>
              </a:rPr>
              <a:t>    </a:t>
            </a:r>
            <a:r>
              <a:rPr kumimoji="1" lang="zh-CN" altLang="en-US" sz="2400" b="1" dirty="0">
                <a:latin typeface="Times New Roman" pitchFamily="18" charset="0"/>
              </a:rPr>
              <a:t>较早进行了资产阶级革命，较早确立了资产阶级的统治，为工业革命提供保障</a:t>
            </a:r>
            <a:r>
              <a:rPr kumimoji="1" lang="zh-CN" altLang="en-US" sz="2400" b="1" dirty="0" smtClean="0">
                <a:latin typeface="Times New Roman" pitchFamily="18" charset="0"/>
              </a:rPr>
              <a:t>；</a:t>
            </a:r>
            <a:endParaRPr kumimoji="1" lang="zh-CN" altLang="en-US" sz="2400" b="1" dirty="0">
              <a:latin typeface="Times New Roman" pitchFamily="18" charset="0"/>
            </a:endParaRPr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496384" y="3429000"/>
            <a:ext cx="216058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990000"/>
                </a:solidFill>
                <a:latin typeface="黑体" pitchFamily="2" charset="-122"/>
                <a:ea typeface="黑体" pitchFamily="2" charset="-122"/>
              </a:rPr>
              <a:t>2.</a:t>
            </a:r>
            <a:r>
              <a:rPr kumimoji="1" lang="zh-CN" altLang="en-US" sz="2800" b="1" dirty="0">
                <a:solidFill>
                  <a:srgbClr val="990000"/>
                </a:solidFill>
                <a:latin typeface="黑体" pitchFamily="2" charset="-122"/>
                <a:ea typeface="黑体" pitchFamily="2" charset="-122"/>
              </a:rPr>
              <a:t>原因：</a:t>
            </a:r>
          </a:p>
        </p:txBody>
      </p:sp>
      <p:sp>
        <p:nvSpPr>
          <p:cNvPr id="83976" name="Text Box 8"/>
          <p:cNvSpPr txBox="1">
            <a:spLocks noChangeArrowheads="1"/>
          </p:cNvSpPr>
          <p:nvPr/>
        </p:nvSpPr>
        <p:spPr bwMode="auto">
          <a:xfrm>
            <a:off x="2482851" y="3490555"/>
            <a:ext cx="53292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 dirty="0">
                <a:latin typeface="Times New Roman" pitchFamily="18" charset="0"/>
              </a:rPr>
              <a:t>手工工场的生产满足不了市场的需要</a:t>
            </a:r>
          </a:p>
        </p:txBody>
      </p:sp>
      <p:grpSp>
        <p:nvGrpSpPr>
          <p:cNvPr id="83977" name="Group 9"/>
          <p:cNvGrpSpPr>
            <a:grpSpLocks/>
          </p:cNvGrpSpPr>
          <p:nvPr/>
        </p:nvGrpSpPr>
        <p:grpSpPr bwMode="auto">
          <a:xfrm>
            <a:off x="250825" y="0"/>
            <a:ext cx="7416800" cy="2520950"/>
            <a:chOff x="748" y="1979"/>
            <a:chExt cx="4083" cy="2341"/>
          </a:xfrm>
        </p:grpSpPr>
        <p:pic>
          <p:nvPicPr>
            <p:cNvPr id="83978" name="Picture 10" descr="6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" y="3531"/>
              <a:ext cx="1328" cy="7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3979" name="AutoShape 11"/>
            <p:cNvSpPr>
              <a:spLocks noChangeArrowheads="1"/>
            </p:cNvSpPr>
            <p:nvPr/>
          </p:nvSpPr>
          <p:spPr bwMode="auto">
            <a:xfrm>
              <a:off x="1791" y="1979"/>
              <a:ext cx="3040" cy="1360"/>
            </a:xfrm>
            <a:prstGeom prst="cloudCallout">
              <a:avLst>
                <a:gd name="adj1" fmla="val -44111"/>
                <a:gd name="adj2" fmla="val 6875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en-US" altLang="zh-CN" sz="3600" b="1">
                  <a:ea typeface="华文新魏" pitchFamily="2" charset="-122"/>
                </a:rPr>
                <a:t>      </a:t>
              </a:r>
            </a:p>
          </p:txBody>
        </p:sp>
      </p:grpSp>
      <p:sp>
        <p:nvSpPr>
          <p:cNvPr id="83980" name="Text Box 12"/>
          <p:cNvSpPr txBox="1">
            <a:spLocks noChangeArrowheads="1"/>
          </p:cNvSpPr>
          <p:nvPr/>
        </p:nvSpPr>
        <p:spPr bwMode="auto">
          <a:xfrm>
            <a:off x="2411413" y="260350"/>
            <a:ext cx="38163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8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工业革命为什么率先从英国开始？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51520" y="4005064"/>
            <a:ext cx="86693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70C0"/>
                </a:solidFill>
              </a:rPr>
              <a:t>英国通过殖民扩张，奴隶贸易等手段，最先具备了必要的资本、市场等经济条件。</a:t>
            </a:r>
            <a:endParaRPr lang="en-US" altLang="zh-CN" sz="2400" b="1" dirty="0" smtClean="0">
              <a:solidFill>
                <a:srgbClr val="0070C0"/>
              </a:solidFill>
            </a:endParaRPr>
          </a:p>
          <a:p>
            <a:r>
              <a:rPr lang="en-US" altLang="zh-CN" sz="2400" b="1" dirty="0" smtClean="0">
                <a:solidFill>
                  <a:srgbClr val="0070C0"/>
                </a:solidFill>
              </a:rPr>
              <a:t>18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世纪以后，英国的手工工场已经发展到十分成熟的阶段，为机器大工业的诞生创造了必要的技术条件。</a:t>
            </a:r>
            <a:endParaRPr lang="en-US" altLang="zh-CN" sz="2400" b="1" dirty="0" smtClean="0">
              <a:solidFill>
                <a:srgbClr val="0070C0"/>
              </a:solidFill>
            </a:endParaRPr>
          </a:p>
          <a:p>
            <a:r>
              <a:rPr lang="zh-CN" altLang="en-US" sz="2400" b="1" dirty="0" smtClean="0">
                <a:solidFill>
                  <a:srgbClr val="0070C0"/>
                </a:solidFill>
              </a:rPr>
              <a:t>由于圈地运动的开展，农民失去土地，英国拥有了大量的自由劳动力。</a:t>
            </a:r>
            <a:endParaRPr lang="en-US" altLang="zh-CN" sz="2400" b="1" dirty="0" smtClean="0">
              <a:solidFill>
                <a:srgbClr val="0070C0"/>
              </a:solidFill>
            </a:endParaRPr>
          </a:p>
          <a:p>
            <a:r>
              <a:rPr lang="zh-CN" altLang="en-US" sz="2400" b="1" dirty="0" smtClean="0">
                <a:solidFill>
                  <a:srgbClr val="0070C0"/>
                </a:solidFill>
              </a:rPr>
              <a:t>另外，自然科学的进步为工业革命提供了基础。</a:t>
            </a:r>
            <a:endParaRPr lang="zh-CN" altLang="en-US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39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3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3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  <p:bldP spid="83974" grpId="0"/>
      <p:bldP spid="83975" grpId="0"/>
      <p:bldP spid="83980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图片00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2176463" y="26035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 b="1">
              <a:latin typeface="Times New Roman" pitchFamily="18" charset="0"/>
            </a:endParaRPr>
          </a:p>
        </p:txBody>
      </p:sp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468313" y="692150"/>
            <a:ext cx="4968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chemeClr val="accent2"/>
                </a:solidFill>
                <a:latin typeface="Times New Roman" pitchFamily="18" charset="0"/>
                <a:ea typeface="隶书" pitchFamily="49" charset="-122"/>
              </a:rPr>
              <a:t>一、英国的工业革命</a:t>
            </a:r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684213" y="1341438"/>
            <a:ext cx="27352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rgbClr val="990000"/>
                </a:solidFill>
                <a:latin typeface="华文新魏" pitchFamily="2" charset="-122"/>
                <a:ea typeface="华文新魏" pitchFamily="2" charset="-122"/>
              </a:rPr>
              <a:t>3.</a:t>
            </a:r>
            <a:r>
              <a:rPr kumimoji="1" lang="zh-CN" altLang="en-US" sz="3600" b="1">
                <a:solidFill>
                  <a:srgbClr val="990000"/>
                </a:solidFill>
                <a:latin typeface="华文新魏" pitchFamily="2" charset="-122"/>
                <a:ea typeface="华文新魏" pitchFamily="2" charset="-122"/>
              </a:rPr>
              <a:t>进程：</a:t>
            </a:r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0" y="1989138"/>
            <a:ext cx="27352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黑体" pitchFamily="2" charset="-122"/>
                <a:ea typeface="黑体" pitchFamily="2" charset="-122"/>
              </a:rPr>
              <a:t>（</a:t>
            </a:r>
            <a:r>
              <a:rPr kumimoji="1" lang="en-US" altLang="zh-CN" sz="3600" b="1">
                <a:latin typeface="黑体" pitchFamily="2" charset="-122"/>
                <a:ea typeface="黑体" pitchFamily="2" charset="-122"/>
              </a:rPr>
              <a:t>1</a:t>
            </a:r>
            <a:r>
              <a:rPr kumimoji="1" lang="zh-CN" altLang="en-US" sz="3600" b="1">
                <a:latin typeface="黑体" pitchFamily="2" charset="-122"/>
                <a:ea typeface="黑体" pitchFamily="2" charset="-122"/>
              </a:rPr>
              <a:t>）开始：</a:t>
            </a:r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2555875" y="1916113"/>
            <a:ext cx="72723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latin typeface="黑体" pitchFamily="2" charset="-122"/>
                <a:ea typeface="黑体" pitchFamily="2" charset="-122"/>
              </a:rPr>
              <a:t>18</a:t>
            </a:r>
            <a:r>
              <a:rPr kumimoji="1" lang="zh-CN" altLang="en-US" sz="3600" b="1">
                <a:latin typeface="黑体" pitchFamily="2" charset="-122"/>
                <a:ea typeface="黑体" pitchFamily="2" charset="-122"/>
              </a:rPr>
              <a:t>世纪</a:t>
            </a:r>
            <a:r>
              <a:rPr kumimoji="1" lang="en-US" altLang="zh-CN" sz="3600" b="1">
                <a:latin typeface="黑体" pitchFamily="2" charset="-122"/>
                <a:ea typeface="黑体" pitchFamily="2" charset="-122"/>
              </a:rPr>
              <a:t>60</a:t>
            </a:r>
            <a:r>
              <a:rPr kumimoji="1" lang="zh-CN" altLang="en-US" sz="3600" b="1">
                <a:latin typeface="黑体" pitchFamily="2" charset="-122"/>
                <a:ea typeface="黑体" pitchFamily="2" charset="-122"/>
              </a:rPr>
              <a:t>年代，珍妮机的发明</a:t>
            </a:r>
          </a:p>
        </p:txBody>
      </p:sp>
      <p:grpSp>
        <p:nvGrpSpPr>
          <p:cNvPr id="85000" name="Group 8"/>
          <p:cNvGrpSpPr>
            <a:grpSpLocks/>
          </p:cNvGrpSpPr>
          <p:nvPr/>
        </p:nvGrpSpPr>
        <p:grpSpPr bwMode="auto">
          <a:xfrm>
            <a:off x="468313" y="2636838"/>
            <a:ext cx="2736850" cy="3529012"/>
            <a:chOff x="249" y="1661"/>
            <a:chExt cx="1815" cy="2359"/>
          </a:xfrm>
        </p:grpSpPr>
        <p:sp>
          <p:nvSpPr>
            <p:cNvPr id="85001" name="AutoShape 9"/>
            <p:cNvSpPr>
              <a:spLocks/>
            </p:cNvSpPr>
            <p:nvPr/>
          </p:nvSpPr>
          <p:spPr bwMode="auto">
            <a:xfrm>
              <a:off x="249" y="1661"/>
              <a:ext cx="318" cy="2359"/>
            </a:xfrm>
            <a:prstGeom prst="leftBrace">
              <a:avLst>
                <a:gd name="adj1" fmla="val 61819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02" name="Text Box 10"/>
            <p:cNvSpPr txBox="1">
              <a:spLocks noChangeArrowheads="1"/>
            </p:cNvSpPr>
            <p:nvPr/>
          </p:nvSpPr>
          <p:spPr bwMode="auto">
            <a:xfrm>
              <a:off x="612" y="1706"/>
              <a:ext cx="1452" cy="3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b="1">
                  <a:latin typeface="Times New Roman" pitchFamily="18" charset="0"/>
                </a:rPr>
                <a:t>发明者：</a:t>
              </a:r>
            </a:p>
          </p:txBody>
        </p:sp>
      </p:grpSp>
      <p:sp>
        <p:nvSpPr>
          <p:cNvPr id="85003" name="Text Box 11"/>
          <p:cNvSpPr txBox="1">
            <a:spLocks noChangeArrowheads="1"/>
          </p:cNvSpPr>
          <p:nvPr/>
        </p:nvSpPr>
        <p:spPr bwMode="auto">
          <a:xfrm>
            <a:off x="3059113" y="2636838"/>
            <a:ext cx="23050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</a:rPr>
              <a:t>哈格里夫斯</a:t>
            </a:r>
          </a:p>
        </p:txBody>
      </p:sp>
      <p:sp>
        <p:nvSpPr>
          <p:cNvPr id="85004" name="Text Box 12"/>
          <p:cNvSpPr txBox="1">
            <a:spLocks noChangeArrowheads="1"/>
          </p:cNvSpPr>
          <p:nvPr/>
        </p:nvSpPr>
        <p:spPr bwMode="auto">
          <a:xfrm>
            <a:off x="900113" y="4437063"/>
            <a:ext cx="23050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</a:rPr>
              <a:t>作用：</a:t>
            </a:r>
          </a:p>
        </p:txBody>
      </p:sp>
      <p:sp>
        <p:nvSpPr>
          <p:cNvPr id="85005" name="Text Box 13"/>
          <p:cNvSpPr txBox="1">
            <a:spLocks noChangeArrowheads="1"/>
          </p:cNvSpPr>
          <p:nvPr/>
        </p:nvSpPr>
        <p:spPr bwMode="auto">
          <a:xfrm>
            <a:off x="2124075" y="4797425"/>
            <a:ext cx="67691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Times New Roman" pitchFamily="18" charset="0"/>
              </a:rPr>
              <a:t>②</a:t>
            </a:r>
            <a:r>
              <a:rPr kumimoji="1" lang="zh-CN" altLang="en-US" sz="3200" b="1">
                <a:latin typeface="Times New Roman" pitchFamily="18" charset="0"/>
              </a:rPr>
              <a:t>引发了棉纺织生产领域一系列的发明，出现了更多更先进的纺织机器</a:t>
            </a:r>
          </a:p>
        </p:txBody>
      </p:sp>
      <p:sp>
        <p:nvSpPr>
          <p:cNvPr id="85006" name="Text Box 14"/>
          <p:cNvSpPr txBox="1">
            <a:spLocks noChangeArrowheads="1"/>
          </p:cNvSpPr>
          <p:nvPr/>
        </p:nvSpPr>
        <p:spPr bwMode="auto">
          <a:xfrm>
            <a:off x="971550" y="3357563"/>
            <a:ext cx="23034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</a:rPr>
              <a:t>动力：</a:t>
            </a:r>
          </a:p>
        </p:txBody>
      </p:sp>
      <p:sp>
        <p:nvSpPr>
          <p:cNvPr id="85007" name="Text Box 15"/>
          <p:cNvSpPr txBox="1">
            <a:spLocks noChangeArrowheads="1"/>
          </p:cNvSpPr>
          <p:nvPr/>
        </p:nvSpPr>
        <p:spPr bwMode="auto">
          <a:xfrm>
            <a:off x="3203575" y="3284538"/>
            <a:ext cx="18716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</a:rPr>
              <a:t>人力</a:t>
            </a:r>
          </a:p>
        </p:txBody>
      </p:sp>
      <p:grpSp>
        <p:nvGrpSpPr>
          <p:cNvPr id="85008" name="Group 16"/>
          <p:cNvGrpSpPr>
            <a:grpSpLocks/>
          </p:cNvGrpSpPr>
          <p:nvPr/>
        </p:nvGrpSpPr>
        <p:grpSpPr bwMode="auto">
          <a:xfrm>
            <a:off x="1763713" y="4005263"/>
            <a:ext cx="4968875" cy="1944687"/>
            <a:chOff x="1156" y="2523"/>
            <a:chExt cx="3175" cy="1361"/>
          </a:xfrm>
        </p:grpSpPr>
        <p:sp>
          <p:nvSpPr>
            <p:cNvPr id="85009" name="Text Box 17"/>
            <p:cNvSpPr txBox="1">
              <a:spLocks noChangeArrowheads="1"/>
            </p:cNvSpPr>
            <p:nvPr/>
          </p:nvSpPr>
          <p:spPr bwMode="auto">
            <a:xfrm>
              <a:off x="1474" y="2523"/>
              <a:ext cx="2857" cy="4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b="1">
                  <a:latin typeface="Times New Roman" pitchFamily="18" charset="0"/>
                </a:rPr>
                <a:t>①</a:t>
              </a:r>
              <a:r>
                <a:rPr kumimoji="1" lang="zh-CN" altLang="en-US" sz="3200" b="1">
                  <a:latin typeface="Times New Roman" pitchFamily="18" charset="0"/>
                </a:rPr>
                <a:t>提高了生产效率 </a:t>
              </a:r>
            </a:p>
          </p:txBody>
        </p:sp>
        <p:sp>
          <p:nvSpPr>
            <p:cNvPr id="85010" name="AutoShape 18"/>
            <p:cNvSpPr>
              <a:spLocks/>
            </p:cNvSpPr>
            <p:nvPr/>
          </p:nvSpPr>
          <p:spPr bwMode="auto">
            <a:xfrm>
              <a:off x="1156" y="2614"/>
              <a:ext cx="317" cy="1270"/>
            </a:xfrm>
            <a:prstGeom prst="leftBrace">
              <a:avLst>
                <a:gd name="adj1" fmla="val 3338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8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5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8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5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85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8" grpId="0"/>
      <p:bldP spid="84999" grpId="0"/>
      <p:bldP spid="85003" grpId="0"/>
      <p:bldP spid="85004" grpId="0"/>
      <p:bldP spid="85005" grpId="0"/>
      <p:bldP spid="85006" grpId="0"/>
      <p:bldP spid="8500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BJ30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019" name="Picture 3" descr="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066800"/>
            <a:ext cx="5791200" cy="451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838200" y="5807075"/>
            <a:ext cx="5029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CC0000"/>
                </a:solidFill>
              </a:rPr>
              <a:t>揭开了工业革命的序幕</a:t>
            </a: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6324600" y="1416050"/>
            <a:ext cx="2819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/>
              <a:t>  </a:t>
            </a:r>
            <a:r>
              <a:rPr lang="zh-CN" altLang="en-US" sz="3200" b="1"/>
              <a:t>哈格里夫斯</a:t>
            </a:r>
          </a:p>
          <a:p>
            <a:r>
              <a:rPr lang="zh-CN" altLang="en-US" sz="3200" b="1"/>
              <a:t>（纺织工人）</a:t>
            </a: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6400800" y="2286000"/>
            <a:ext cx="2514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3200"/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7235825" y="2781300"/>
            <a:ext cx="1282700" cy="3627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r>
              <a:rPr lang="zh-CN" altLang="en-US" sz="3600" b="1">
                <a:solidFill>
                  <a:srgbClr val="CC0000"/>
                </a:solidFill>
              </a:rPr>
              <a:t>动力：人力</a:t>
            </a:r>
          </a:p>
          <a:p>
            <a:endParaRPr lang="en-US" altLang="zh-CN" sz="3600" b="1"/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6948488" y="2781300"/>
            <a:ext cx="611187" cy="331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660033"/>
                </a:solidFill>
                <a:latin typeface="宋体" pitchFamily="2" charset="-122"/>
              </a:rPr>
              <a:t>缺点：纱细且易断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 autoUpdateAnimBg="0"/>
      <p:bldP spid="86021" grpId="0" autoUpdateAnimBg="0"/>
      <p:bldP spid="86023" grpId="0" autoUpdateAnimBg="0"/>
      <p:bldP spid="86024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AutoShape 2"/>
          <p:cNvSpPr>
            <a:spLocks noChangeArrowheads="1"/>
          </p:cNvSpPr>
          <p:nvPr/>
        </p:nvSpPr>
        <p:spPr bwMode="auto">
          <a:xfrm>
            <a:off x="395288" y="0"/>
            <a:ext cx="7848600" cy="4032250"/>
          </a:xfrm>
          <a:prstGeom prst="cloudCallout">
            <a:avLst>
              <a:gd name="adj1" fmla="val -28843"/>
              <a:gd name="adj2" fmla="val 8220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4800" dirty="0" smtClean="0">
                <a:solidFill>
                  <a:srgbClr val="008080"/>
                </a:solidFill>
              </a:rPr>
              <a:t>动脑筋</a:t>
            </a:r>
            <a:r>
              <a:rPr lang="zh-CN" altLang="en-US" sz="4800" dirty="0">
                <a:solidFill>
                  <a:srgbClr val="008080"/>
                </a:solidFill>
              </a:rPr>
              <a:t>：如果当时珍妮机发明出现在中国，情况会怎样？</a:t>
            </a:r>
          </a:p>
        </p:txBody>
      </p:sp>
    </p:spTree>
    <p:extLst>
      <p:ext uri="{BB962C8B-B14F-4D97-AF65-F5344CB8AC3E}">
        <p14:creationId xmlns:p14="http://schemas.microsoft.com/office/powerpoint/2010/main" val="154137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323850" y="765175"/>
            <a:ext cx="8496300" cy="585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答案提示：如果当时珍妮机出现在中国有两种可能即：</a:t>
            </a:r>
          </a:p>
          <a:p>
            <a:pPr>
              <a:spcBef>
                <a:spcPct val="50000"/>
              </a:spcBef>
            </a:pPr>
            <a:r>
              <a:rPr lang="zh-CN" altLang="en-US" sz="3600" b="1"/>
              <a:t>一可能是</a:t>
            </a:r>
            <a:r>
              <a:rPr lang="zh-CN" altLang="en-US" sz="3600" b="1">
                <a:solidFill>
                  <a:srgbClr val="FF0000"/>
                </a:solidFill>
              </a:rPr>
              <a:t>昙花一现</a:t>
            </a:r>
          </a:p>
          <a:p>
            <a:pPr>
              <a:spcBef>
                <a:spcPct val="50000"/>
              </a:spcBef>
            </a:pPr>
            <a:r>
              <a:rPr lang="zh-CN" altLang="en-US" sz="3600" b="1"/>
              <a:t>二可能成为</a:t>
            </a:r>
            <a:r>
              <a:rPr lang="zh-CN" altLang="en-US" sz="3600" b="1">
                <a:solidFill>
                  <a:srgbClr val="FF0000"/>
                </a:solidFill>
              </a:rPr>
              <a:t>中国第五大发明而被欧洲人利用。</a:t>
            </a:r>
          </a:p>
          <a:p>
            <a:pPr>
              <a:spcBef>
                <a:spcPct val="50000"/>
              </a:spcBef>
            </a:pPr>
            <a:r>
              <a:rPr lang="zh-CN" altLang="en-US" sz="3600" b="1"/>
              <a:t>反正</a:t>
            </a:r>
            <a:r>
              <a:rPr lang="zh-CN" altLang="en-US" sz="3600" b="1">
                <a:solidFill>
                  <a:srgbClr val="FF0000"/>
                </a:solidFill>
              </a:rPr>
              <a:t>绝对不会</a:t>
            </a:r>
            <a:r>
              <a:rPr lang="zh-CN" altLang="en-US" sz="3600" b="1"/>
              <a:t>像当时英国一样引起工业革命。原因是当时中国还处在封建专制统治时期，政治经济文化不能为新事物提供适宜的条件。</a:t>
            </a:r>
          </a:p>
        </p:txBody>
      </p:sp>
    </p:spTree>
    <p:extLst>
      <p:ext uri="{BB962C8B-B14F-4D97-AF65-F5344CB8AC3E}">
        <p14:creationId xmlns:p14="http://schemas.microsoft.com/office/powerpoint/2010/main" val="10885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图片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8788"/>
            <a:ext cx="9144000" cy="675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1527175" y="422116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 b="1">
              <a:latin typeface="Times New Roman" pitchFamily="18" charset="0"/>
            </a:endParaRPr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179388" y="549275"/>
            <a:ext cx="4968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chemeClr val="accent2"/>
                </a:solidFill>
                <a:latin typeface="Times New Roman" pitchFamily="18" charset="0"/>
                <a:ea typeface="隶书" pitchFamily="49" charset="-122"/>
              </a:rPr>
              <a:t>一、英国的工业革命</a:t>
            </a:r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684213" y="1196975"/>
            <a:ext cx="27352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rgbClr val="990000"/>
                </a:solidFill>
                <a:latin typeface="宋体" pitchFamily="2" charset="-122"/>
              </a:rPr>
              <a:t>3.</a:t>
            </a:r>
            <a:r>
              <a:rPr kumimoji="1" lang="zh-CN" altLang="en-US" sz="3600" b="1">
                <a:solidFill>
                  <a:srgbClr val="990000"/>
                </a:solidFill>
                <a:latin typeface="宋体" pitchFamily="2" charset="-122"/>
              </a:rPr>
              <a:t>进程：</a:t>
            </a:r>
          </a:p>
        </p:txBody>
      </p:sp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250825" y="1844675"/>
            <a:ext cx="4464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黑体" pitchFamily="2" charset="-122"/>
                <a:ea typeface="黑体" pitchFamily="2" charset="-122"/>
              </a:rPr>
              <a:t>（</a:t>
            </a:r>
            <a:r>
              <a:rPr kumimoji="1" lang="en-US" altLang="zh-CN" sz="3600" b="1">
                <a:latin typeface="黑体" pitchFamily="2" charset="-122"/>
                <a:ea typeface="黑体" pitchFamily="2" charset="-122"/>
              </a:rPr>
              <a:t>2</a:t>
            </a:r>
            <a:r>
              <a:rPr kumimoji="1" lang="zh-CN" altLang="en-US" sz="3600" b="1">
                <a:latin typeface="黑体" pitchFamily="2" charset="-122"/>
                <a:ea typeface="黑体" pitchFamily="2" charset="-122"/>
              </a:rPr>
              <a:t>）动力机：</a:t>
            </a:r>
          </a:p>
        </p:txBody>
      </p:sp>
      <p:sp>
        <p:nvSpPr>
          <p:cNvPr id="87047" name="Text Box 7"/>
          <p:cNvSpPr txBox="1">
            <a:spLocks noChangeArrowheads="1"/>
          </p:cNvSpPr>
          <p:nvPr/>
        </p:nvSpPr>
        <p:spPr bwMode="auto">
          <a:xfrm>
            <a:off x="5508625" y="1844675"/>
            <a:ext cx="31670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  <a:ea typeface="黑体" pitchFamily="2" charset="-122"/>
              </a:rPr>
              <a:t>（瓦特蒸汽机）</a:t>
            </a:r>
          </a:p>
        </p:txBody>
      </p:sp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755650" y="3644900"/>
            <a:ext cx="28082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latin typeface="Times New Roman" pitchFamily="18" charset="0"/>
              </a:rPr>
              <a:t>②</a:t>
            </a:r>
            <a:r>
              <a:rPr kumimoji="1" lang="zh-CN" altLang="en-US" sz="3600" b="1">
                <a:latin typeface="Times New Roman" pitchFamily="18" charset="0"/>
              </a:rPr>
              <a:t>作用</a:t>
            </a:r>
          </a:p>
        </p:txBody>
      </p:sp>
      <p:grpSp>
        <p:nvGrpSpPr>
          <p:cNvPr id="87049" name="Group 9"/>
          <p:cNvGrpSpPr>
            <a:grpSpLocks/>
          </p:cNvGrpSpPr>
          <p:nvPr/>
        </p:nvGrpSpPr>
        <p:grpSpPr bwMode="auto">
          <a:xfrm>
            <a:off x="2484438" y="3500438"/>
            <a:ext cx="6659562" cy="2232025"/>
            <a:chOff x="1565" y="2205"/>
            <a:chExt cx="4195" cy="1406"/>
          </a:xfrm>
        </p:grpSpPr>
        <p:sp>
          <p:nvSpPr>
            <p:cNvPr id="87050" name="AutoShape 10"/>
            <p:cNvSpPr>
              <a:spLocks/>
            </p:cNvSpPr>
            <p:nvPr/>
          </p:nvSpPr>
          <p:spPr bwMode="auto">
            <a:xfrm>
              <a:off x="1565" y="2250"/>
              <a:ext cx="272" cy="1361"/>
            </a:xfrm>
            <a:prstGeom prst="leftBrace">
              <a:avLst>
                <a:gd name="adj1" fmla="val 41697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7051" name="Text Box 11"/>
            <p:cNvSpPr txBox="1">
              <a:spLocks noChangeArrowheads="1"/>
            </p:cNvSpPr>
            <p:nvPr/>
          </p:nvSpPr>
          <p:spPr bwMode="auto">
            <a:xfrm>
              <a:off x="1791" y="2205"/>
              <a:ext cx="3969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b="1">
                  <a:latin typeface="Times New Roman" pitchFamily="18" charset="0"/>
                </a:rPr>
                <a:t>a.</a:t>
              </a:r>
              <a:r>
                <a:rPr kumimoji="1" lang="zh-CN" altLang="en-US" sz="3200" b="1">
                  <a:latin typeface="Times New Roman" pitchFamily="18" charset="0"/>
                </a:rPr>
                <a:t>极大地促进了大工厂生产的发展</a:t>
              </a:r>
            </a:p>
          </p:txBody>
        </p:sp>
      </p:grpSp>
      <p:sp>
        <p:nvSpPr>
          <p:cNvPr id="87052" name="Text Box 12"/>
          <p:cNvSpPr txBox="1">
            <a:spLocks noChangeArrowheads="1"/>
          </p:cNvSpPr>
          <p:nvPr/>
        </p:nvSpPr>
        <p:spPr bwMode="auto">
          <a:xfrm>
            <a:off x="2843213" y="4365625"/>
            <a:ext cx="5689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Times New Roman" pitchFamily="18" charset="0"/>
              </a:rPr>
              <a:t>b.</a:t>
            </a:r>
            <a:r>
              <a:rPr kumimoji="1" lang="zh-CN" altLang="en-US" sz="3200" b="1">
                <a:latin typeface="Times New Roman" pitchFamily="18" charset="0"/>
              </a:rPr>
              <a:t>使人类进入“蒸汽时代”</a:t>
            </a:r>
          </a:p>
        </p:txBody>
      </p:sp>
      <p:sp>
        <p:nvSpPr>
          <p:cNvPr id="87053" name="Text Box 13"/>
          <p:cNvSpPr txBox="1">
            <a:spLocks noChangeArrowheads="1"/>
          </p:cNvSpPr>
          <p:nvPr/>
        </p:nvSpPr>
        <p:spPr bwMode="auto">
          <a:xfrm>
            <a:off x="2771775" y="5229225"/>
            <a:ext cx="60848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Times New Roman" pitchFamily="18" charset="0"/>
              </a:rPr>
              <a:t>c .</a:t>
            </a:r>
            <a:r>
              <a:rPr kumimoji="1" lang="zh-CN" altLang="en-US" sz="3200" b="1">
                <a:latin typeface="Times New Roman" pitchFamily="18" charset="0"/>
              </a:rPr>
              <a:t>推动了交通运输工具的进步 </a:t>
            </a:r>
          </a:p>
        </p:txBody>
      </p:sp>
      <p:grpSp>
        <p:nvGrpSpPr>
          <p:cNvPr id="87054" name="Group 14"/>
          <p:cNvGrpSpPr>
            <a:grpSpLocks/>
          </p:cNvGrpSpPr>
          <p:nvPr/>
        </p:nvGrpSpPr>
        <p:grpSpPr bwMode="auto">
          <a:xfrm>
            <a:off x="4572000" y="549275"/>
            <a:ext cx="4572000" cy="1079500"/>
            <a:chOff x="3061" y="572"/>
            <a:chExt cx="2880" cy="680"/>
          </a:xfrm>
        </p:grpSpPr>
        <p:sp>
          <p:nvSpPr>
            <p:cNvPr id="87055" name="AutoShape 15"/>
            <p:cNvSpPr>
              <a:spLocks noChangeArrowheads="1"/>
            </p:cNvSpPr>
            <p:nvPr/>
          </p:nvSpPr>
          <p:spPr bwMode="auto">
            <a:xfrm>
              <a:off x="3061" y="572"/>
              <a:ext cx="2880" cy="680"/>
            </a:xfrm>
            <a:prstGeom prst="wedgeEllipseCallout">
              <a:avLst>
                <a:gd name="adj1" fmla="val -43750"/>
                <a:gd name="adj2" fmla="val 7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kumimoji="1" lang="zh-CN" altLang="zh-CN" sz="2400" b="1">
                <a:latin typeface="Times New Roman" pitchFamily="18" charset="0"/>
              </a:endParaRPr>
            </a:p>
          </p:txBody>
        </p:sp>
        <p:sp>
          <p:nvSpPr>
            <p:cNvPr id="87056" name="Text Box 16"/>
            <p:cNvSpPr txBox="1">
              <a:spLocks noChangeArrowheads="1"/>
            </p:cNvSpPr>
            <p:nvPr/>
          </p:nvSpPr>
          <p:spPr bwMode="auto">
            <a:xfrm>
              <a:off x="3560" y="572"/>
              <a:ext cx="1723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b="1">
                  <a:latin typeface="Times New Roman" pitchFamily="18" charset="0"/>
                  <a:ea typeface="黑体" pitchFamily="2" charset="-122"/>
                </a:rPr>
                <a:t>最具有划时代意义的发明</a:t>
              </a:r>
            </a:p>
          </p:txBody>
        </p:sp>
      </p:grpSp>
      <p:sp>
        <p:nvSpPr>
          <p:cNvPr id="87057" name="Text Box 17"/>
          <p:cNvSpPr txBox="1">
            <a:spLocks noChangeArrowheads="1"/>
          </p:cNvSpPr>
          <p:nvPr/>
        </p:nvSpPr>
        <p:spPr bwMode="auto">
          <a:xfrm>
            <a:off x="3203575" y="1844675"/>
            <a:ext cx="2663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  <a:ea typeface="黑体" pitchFamily="2" charset="-122"/>
              </a:rPr>
              <a:t>改良蒸汽机</a:t>
            </a:r>
          </a:p>
        </p:txBody>
      </p:sp>
      <p:grpSp>
        <p:nvGrpSpPr>
          <p:cNvPr id="87058" name="Group 18"/>
          <p:cNvGrpSpPr>
            <a:grpSpLocks/>
          </p:cNvGrpSpPr>
          <p:nvPr/>
        </p:nvGrpSpPr>
        <p:grpSpPr bwMode="auto">
          <a:xfrm>
            <a:off x="323850" y="2636838"/>
            <a:ext cx="7848600" cy="3097212"/>
            <a:chOff x="204" y="1661"/>
            <a:chExt cx="4944" cy="1951"/>
          </a:xfrm>
        </p:grpSpPr>
        <p:sp>
          <p:nvSpPr>
            <p:cNvPr id="87059" name="Text Box 19"/>
            <p:cNvSpPr txBox="1">
              <a:spLocks noChangeArrowheads="1"/>
            </p:cNvSpPr>
            <p:nvPr/>
          </p:nvSpPr>
          <p:spPr bwMode="auto">
            <a:xfrm>
              <a:off x="567" y="1661"/>
              <a:ext cx="4581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en-US" sz="3600" b="1">
                  <a:latin typeface="Times New Roman" pitchFamily="18" charset="0"/>
                </a:rPr>
                <a:t>①</a:t>
              </a:r>
              <a:r>
                <a:rPr kumimoji="1" lang="en-US" altLang="zh-CN" sz="3600" b="1">
                  <a:latin typeface="Times New Roman" pitchFamily="18" charset="0"/>
                </a:rPr>
                <a:t>1785</a:t>
              </a:r>
              <a:r>
                <a:rPr kumimoji="1" lang="zh-CN" altLang="en-US" sz="3200" b="1">
                  <a:latin typeface="Times New Roman" pitchFamily="18" charset="0"/>
                </a:rPr>
                <a:t>年，首先在纺织部门投入使用</a:t>
              </a:r>
            </a:p>
          </p:txBody>
        </p:sp>
        <p:sp>
          <p:nvSpPr>
            <p:cNvPr id="87060" name="AutoShape 20"/>
            <p:cNvSpPr>
              <a:spLocks/>
            </p:cNvSpPr>
            <p:nvPr/>
          </p:nvSpPr>
          <p:spPr bwMode="auto">
            <a:xfrm>
              <a:off x="204" y="1752"/>
              <a:ext cx="317" cy="1860"/>
            </a:xfrm>
            <a:prstGeom prst="leftBrace">
              <a:avLst>
                <a:gd name="adj1" fmla="val 488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7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7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7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7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7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7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7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7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7" grpId="0"/>
      <p:bldP spid="87048" grpId="0"/>
      <p:bldP spid="87052" grpId="0"/>
      <p:bldP spid="87053" grpId="0"/>
      <p:bldP spid="8705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BJ30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974725" y="244475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3600"/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395288" y="257175"/>
            <a:ext cx="84010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/>
              <a:t>1785</a:t>
            </a:r>
            <a:r>
              <a:rPr lang="zh-CN" altLang="en-US" sz="3200" b="1"/>
              <a:t>年，瓦特制成的改良蒸汽机应用于纺织业</a:t>
            </a:r>
          </a:p>
        </p:txBody>
      </p:sp>
      <p:pic>
        <p:nvPicPr>
          <p:cNvPr id="88069" name="Picture 5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908050"/>
            <a:ext cx="39370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070" name="Picture 6" descr="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836613"/>
            <a:ext cx="43434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1600200" y="5937250"/>
            <a:ext cx="6299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CC0000"/>
                </a:solidFill>
              </a:rPr>
              <a:t>人类社会进入了“蒸汽时代”</a:t>
            </a: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323850" y="5805488"/>
            <a:ext cx="85629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CC0000"/>
                </a:solidFill>
              </a:rPr>
              <a:t>蒸汽机是第一个真正性的国际发明</a:t>
            </a:r>
            <a:r>
              <a:rPr lang="en-US" altLang="zh-CN" sz="3200" b="1">
                <a:solidFill>
                  <a:srgbClr val="CC0000"/>
                </a:solidFill>
              </a:rPr>
              <a:t>——</a:t>
            </a:r>
            <a:r>
              <a:rPr lang="zh-CN" altLang="en-US" sz="3200" b="1">
                <a:solidFill>
                  <a:srgbClr val="CC0000"/>
                </a:solidFill>
              </a:rPr>
              <a:t>恩格斯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 autoUpdateAnimBg="0"/>
      <p:bldP spid="88071" grpId="0" autoUpdateAnimBg="0"/>
      <p:bldP spid="88072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图片000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2176463" y="26035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 b="1">
              <a:latin typeface="Times New Roman" pitchFamily="18" charset="0"/>
            </a:endParaRPr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250825" y="1628775"/>
            <a:ext cx="6121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latin typeface="黑体" pitchFamily="2" charset="-122"/>
                <a:ea typeface="黑体" pitchFamily="2" charset="-122"/>
              </a:rPr>
              <a:t>（</a:t>
            </a:r>
            <a:r>
              <a:rPr kumimoji="1" lang="en-US" altLang="zh-CN" sz="3200" b="1">
                <a:latin typeface="黑体" pitchFamily="2" charset="-122"/>
                <a:ea typeface="黑体" pitchFamily="2" charset="-122"/>
              </a:rPr>
              <a:t>3</a:t>
            </a:r>
            <a:r>
              <a:rPr kumimoji="1" lang="zh-CN" altLang="en-US" sz="3200" b="1">
                <a:latin typeface="黑体" pitchFamily="2" charset="-122"/>
                <a:ea typeface="黑体" pitchFamily="2" charset="-122"/>
              </a:rPr>
              <a:t>）交通运输工具</a:t>
            </a:r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323850" y="404813"/>
            <a:ext cx="4968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chemeClr val="accent2"/>
                </a:solidFill>
                <a:latin typeface="Times New Roman" pitchFamily="18" charset="0"/>
                <a:ea typeface="隶书" pitchFamily="49" charset="-122"/>
              </a:rPr>
              <a:t>一、英国的工业革命</a:t>
            </a:r>
          </a:p>
        </p:txBody>
      </p:sp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611188" y="1052513"/>
            <a:ext cx="27352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rgbClr val="990000"/>
                </a:solidFill>
                <a:ea typeface="楷体_GB2312" pitchFamily="49" charset="-122"/>
              </a:rPr>
              <a:t>3.</a:t>
            </a:r>
            <a:r>
              <a:rPr kumimoji="1" lang="zh-CN" altLang="en-US" sz="3600" b="1">
                <a:solidFill>
                  <a:srgbClr val="990000"/>
                </a:solidFill>
                <a:ea typeface="楷体_GB2312" pitchFamily="49" charset="-122"/>
              </a:rPr>
              <a:t>进程：</a:t>
            </a:r>
          </a:p>
        </p:txBody>
      </p:sp>
      <p:sp>
        <p:nvSpPr>
          <p:cNvPr id="89095" name="Text Box 7"/>
          <p:cNvSpPr txBox="1">
            <a:spLocks noChangeArrowheads="1"/>
          </p:cNvSpPr>
          <p:nvPr/>
        </p:nvSpPr>
        <p:spPr bwMode="auto">
          <a:xfrm>
            <a:off x="468313" y="2205038"/>
            <a:ext cx="77041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Times New Roman" pitchFamily="18" charset="0"/>
              </a:rPr>
              <a:t>①</a:t>
            </a:r>
            <a:r>
              <a:rPr kumimoji="1" lang="zh-CN" altLang="en-US" sz="3200" b="1">
                <a:solidFill>
                  <a:schemeClr val="accent2"/>
                </a:solidFill>
                <a:latin typeface="Times New Roman" pitchFamily="18" charset="0"/>
              </a:rPr>
              <a:t>美国人</a:t>
            </a:r>
            <a:r>
              <a:rPr kumimoji="1" lang="zh-CN" altLang="en-US" sz="3200" b="1">
                <a:latin typeface="Times New Roman" pitchFamily="18" charset="0"/>
              </a:rPr>
              <a:t>首先造出了以蒸汽作动力的轮船</a:t>
            </a:r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468313" y="2852738"/>
            <a:ext cx="31670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Times New Roman" pitchFamily="18" charset="0"/>
              </a:rPr>
              <a:t>②</a:t>
            </a:r>
            <a:r>
              <a:rPr kumimoji="1" lang="zh-CN" altLang="en-US" sz="3200" b="1">
                <a:latin typeface="Times New Roman" pitchFamily="18" charset="0"/>
              </a:rPr>
              <a:t>火车的诞生</a:t>
            </a:r>
          </a:p>
        </p:txBody>
      </p:sp>
      <p:grpSp>
        <p:nvGrpSpPr>
          <p:cNvPr id="89097" name="Group 9"/>
          <p:cNvGrpSpPr>
            <a:grpSpLocks/>
          </p:cNvGrpSpPr>
          <p:nvPr/>
        </p:nvGrpSpPr>
        <p:grpSpPr bwMode="auto">
          <a:xfrm>
            <a:off x="827088" y="3429000"/>
            <a:ext cx="2087562" cy="3068638"/>
            <a:chOff x="521" y="2160"/>
            <a:chExt cx="1315" cy="1933"/>
          </a:xfrm>
        </p:grpSpPr>
        <p:sp>
          <p:nvSpPr>
            <p:cNvPr id="89098" name="AutoShape 10"/>
            <p:cNvSpPr>
              <a:spLocks/>
            </p:cNvSpPr>
            <p:nvPr/>
          </p:nvSpPr>
          <p:spPr bwMode="auto">
            <a:xfrm>
              <a:off x="521" y="2160"/>
              <a:ext cx="227" cy="1933"/>
            </a:xfrm>
            <a:prstGeom prst="leftBrace">
              <a:avLst>
                <a:gd name="adj1" fmla="val 70962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099" name="Text Box 11"/>
            <p:cNvSpPr txBox="1">
              <a:spLocks noChangeArrowheads="1"/>
            </p:cNvSpPr>
            <p:nvPr/>
          </p:nvSpPr>
          <p:spPr bwMode="auto">
            <a:xfrm>
              <a:off x="839" y="2160"/>
              <a:ext cx="99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b="1">
                  <a:latin typeface="Times New Roman" pitchFamily="18" charset="0"/>
                </a:rPr>
                <a:t>发明者：</a:t>
              </a:r>
            </a:p>
          </p:txBody>
        </p:sp>
      </p:grpSp>
      <p:sp>
        <p:nvSpPr>
          <p:cNvPr id="89100" name="Text Box 12"/>
          <p:cNvSpPr txBox="1">
            <a:spLocks noChangeArrowheads="1"/>
          </p:cNvSpPr>
          <p:nvPr/>
        </p:nvSpPr>
        <p:spPr bwMode="auto">
          <a:xfrm>
            <a:off x="3276600" y="3357563"/>
            <a:ext cx="44640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</a:rPr>
              <a:t>史蒂芬孙（英国）</a:t>
            </a:r>
          </a:p>
        </p:txBody>
      </p:sp>
      <p:sp>
        <p:nvSpPr>
          <p:cNvPr id="89101" name="Text Box 13"/>
          <p:cNvSpPr txBox="1">
            <a:spLocks noChangeArrowheads="1"/>
          </p:cNvSpPr>
          <p:nvPr/>
        </p:nvSpPr>
        <p:spPr bwMode="auto">
          <a:xfrm>
            <a:off x="1258888" y="4005263"/>
            <a:ext cx="31670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</a:rPr>
              <a:t>发明时间</a:t>
            </a:r>
            <a:r>
              <a:rPr kumimoji="1" lang="en-US" altLang="zh-CN" sz="3200" b="1">
                <a:latin typeface="Times New Roman" pitchFamily="18" charset="0"/>
              </a:rPr>
              <a:t>:</a:t>
            </a:r>
          </a:p>
        </p:txBody>
      </p:sp>
      <p:sp>
        <p:nvSpPr>
          <p:cNvPr id="89102" name="Text Box 14"/>
          <p:cNvSpPr txBox="1">
            <a:spLocks noChangeArrowheads="1"/>
          </p:cNvSpPr>
          <p:nvPr/>
        </p:nvSpPr>
        <p:spPr bwMode="auto">
          <a:xfrm>
            <a:off x="3419475" y="4005263"/>
            <a:ext cx="31670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Times New Roman" pitchFamily="18" charset="0"/>
              </a:rPr>
              <a:t>1825</a:t>
            </a:r>
            <a:r>
              <a:rPr kumimoji="1" lang="zh-CN" altLang="en-US" sz="3200" b="1">
                <a:latin typeface="Times New Roman" pitchFamily="18" charset="0"/>
              </a:rPr>
              <a:t>年</a:t>
            </a:r>
          </a:p>
        </p:txBody>
      </p:sp>
      <p:sp>
        <p:nvSpPr>
          <p:cNvPr id="89103" name="Text Box 15"/>
          <p:cNvSpPr txBox="1">
            <a:spLocks noChangeArrowheads="1"/>
          </p:cNvSpPr>
          <p:nvPr/>
        </p:nvSpPr>
        <p:spPr bwMode="auto">
          <a:xfrm>
            <a:off x="1403350" y="4508500"/>
            <a:ext cx="18716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</a:rPr>
              <a:t>动力：</a:t>
            </a:r>
          </a:p>
        </p:txBody>
      </p:sp>
      <p:sp>
        <p:nvSpPr>
          <p:cNvPr id="89104" name="Text Box 16"/>
          <p:cNvSpPr txBox="1">
            <a:spLocks noChangeArrowheads="1"/>
          </p:cNvSpPr>
          <p:nvPr/>
        </p:nvSpPr>
        <p:spPr bwMode="auto">
          <a:xfrm>
            <a:off x="3492500" y="4508500"/>
            <a:ext cx="18716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</a:rPr>
              <a:t>蒸汽</a:t>
            </a:r>
          </a:p>
        </p:txBody>
      </p:sp>
      <p:sp>
        <p:nvSpPr>
          <p:cNvPr id="89105" name="Text Box 17"/>
          <p:cNvSpPr txBox="1">
            <a:spLocks noChangeArrowheads="1"/>
          </p:cNvSpPr>
          <p:nvPr/>
        </p:nvSpPr>
        <p:spPr bwMode="auto">
          <a:xfrm>
            <a:off x="1331913" y="5373688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</a:rPr>
              <a:t>作用：</a:t>
            </a:r>
          </a:p>
        </p:txBody>
      </p:sp>
      <p:grpSp>
        <p:nvGrpSpPr>
          <p:cNvPr id="89106" name="Group 18"/>
          <p:cNvGrpSpPr>
            <a:grpSpLocks/>
          </p:cNvGrpSpPr>
          <p:nvPr/>
        </p:nvGrpSpPr>
        <p:grpSpPr bwMode="auto">
          <a:xfrm>
            <a:off x="2555875" y="5013325"/>
            <a:ext cx="4895850" cy="1584325"/>
            <a:chOff x="1610" y="3158"/>
            <a:chExt cx="3084" cy="998"/>
          </a:xfrm>
        </p:grpSpPr>
        <p:sp>
          <p:nvSpPr>
            <p:cNvPr id="89107" name="AutoShape 19"/>
            <p:cNvSpPr>
              <a:spLocks/>
            </p:cNvSpPr>
            <p:nvPr/>
          </p:nvSpPr>
          <p:spPr bwMode="auto">
            <a:xfrm>
              <a:off x="1610" y="3294"/>
              <a:ext cx="272" cy="862"/>
            </a:xfrm>
            <a:prstGeom prst="leftBrace">
              <a:avLst>
                <a:gd name="adj1" fmla="val 26409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08" name="Text Box 20"/>
            <p:cNvSpPr txBox="1">
              <a:spLocks noChangeArrowheads="1"/>
            </p:cNvSpPr>
            <p:nvPr/>
          </p:nvSpPr>
          <p:spPr bwMode="auto">
            <a:xfrm>
              <a:off x="1882" y="3158"/>
              <a:ext cx="2812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b="1">
                  <a:latin typeface="Times New Roman" pitchFamily="18" charset="0"/>
                </a:rPr>
                <a:t>a.</a:t>
              </a:r>
              <a:r>
                <a:rPr kumimoji="1" lang="zh-CN" altLang="en-US" sz="3200" b="1">
                  <a:latin typeface="Times New Roman" pitchFamily="18" charset="0"/>
                </a:rPr>
                <a:t>使铁路交通迅速发展</a:t>
              </a:r>
            </a:p>
          </p:txBody>
        </p:sp>
      </p:grpSp>
      <p:sp>
        <p:nvSpPr>
          <p:cNvPr id="89109" name="Text Box 21"/>
          <p:cNvSpPr txBox="1">
            <a:spLocks noChangeArrowheads="1"/>
          </p:cNvSpPr>
          <p:nvPr/>
        </p:nvSpPr>
        <p:spPr bwMode="auto">
          <a:xfrm>
            <a:off x="3059113" y="5589588"/>
            <a:ext cx="56165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Times New Roman" pitchFamily="18" charset="0"/>
              </a:rPr>
              <a:t>b.</a:t>
            </a:r>
            <a:r>
              <a:rPr kumimoji="1" lang="zh-CN" altLang="en-US" sz="3200" b="1">
                <a:latin typeface="Times New Roman" pitchFamily="18" charset="0"/>
              </a:rPr>
              <a:t>为人们的生产和生活带来了极大的便利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9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9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9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9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9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9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9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9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9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9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5" grpId="0"/>
      <p:bldP spid="89096" grpId="0"/>
      <p:bldP spid="89100" grpId="0"/>
      <p:bldP spid="89101" grpId="0"/>
      <p:bldP spid="89102" grpId="0"/>
      <p:bldP spid="89103" grpId="0"/>
      <p:bldP spid="89104" grpId="0"/>
      <p:bldP spid="89105" grpId="0"/>
      <p:bldP spid="8910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BJ30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139" name="Picture 3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08050"/>
            <a:ext cx="3521075" cy="367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735013" y="174625"/>
            <a:ext cx="5670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/>
              <a:t>铁路交通的面貌也大大改观</a:t>
            </a:r>
          </a:p>
        </p:txBody>
      </p:sp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990600" y="5791200"/>
            <a:ext cx="89122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chemeClr val="accent2"/>
                </a:solidFill>
              </a:rPr>
              <a:t>1830</a:t>
            </a:r>
            <a:r>
              <a:rPr lang="zh-CN" altLang="en-US" sz="3200" b="1">
                <a:solidFill>
                  <a:schemeClr val="accent2"/>
                </a:solidFill>
              </a:rPr>
              <a:t>年，英国正式使用了火车。</a:t>
            </a:r>
          </a:p>
        </p:txBody>
      </p:sp>
      <p:pic>
        <p:nvPicPr>
          <p:cNvPr id="91142" name="Picture 6" descr="3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836613"/>
            <a:ext cx="4464050" cy="38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838200" y="5029200"/>
            <a:ext cx="67786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/>
              <a:t>19</a:t>
            </a:r>
            <a:r>
              <a:rPr lang="zh-CN" altLang="en-US" sz="3200" b="1"/>
              <a:t>世纪早期</a:t>
            </a:r>
            <a:r>
              <a:rPr lang="zh-CN" altLang="en-US" sz="3200" b="1">
                <a:solidFill>
                  <a:srgbClr val="CC0000"/>
                </a:solidFill>
              </a:rPr>
              <a:t>英国</a:t>
            </a:r>
            <a:r>
              <a:rPr lang="zh-CN" altLang="en-US" sz="3200" b="1"/>
              <a:t>人</a:t>
            </a:r>
            <a:r>
              <a:rPr lang="zh-CN" altLang="en-US" sz="3200" b="1">
                <a:solidFill>
                  <a:srgbClr val="CC0000"/>
                </a:solidFill>
              </a:rPr>
              <a:t>史蒂芬孙</a:t>
            </a:r>
            <a:r>
              <a:rPr lang="zh-CN" altLang="en-US" sz="3200" b="1"/>
              <a:t>发明火车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9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1" grpId="0" autoUpdateAnimBg="0"/>
      <p:bldP spid="9114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图片00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2176463" y="26035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 b="1">
              <a:latin typeface="Times New Roman" pitchFamily="18" charset="0"/>
            </a:endParaRPr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395288" y="549275"/>
            <a:ext cx="4968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chemeClr val="accent2"/>
                </a:solidFill>
                <a:latin typeface="Times New Roman" pitchFamily="18" charset="0"/>
                <a:ea typeface="隶书" pitchFamily="49" charset="-122"/>
              </a:rPr>
              <a:t>一、英国的工业革命</a:t>
            </a:r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684213" y="1125538"/>
            <a:ext cx="27352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rgbClr val="990000"/>
                </a:solidFill>
                <a:latin typeface="黑体" pitchFamily="2" charset="-122"/>
                <a:ea typeface="黑体" pitchFamily="2" charset="-122"/>
              </a:rPr>
              <a:t>3.</a:t>
            </a:r>
            <a:r>
              <a:rPr kumimoji="1" lang="zh-CN" altLang="en-US" sz="3600" b="1">
                <a:solidFill>
                  <a:srgbClr val="990000"/>
                </a:solidFill>
                <a:latin typeface="黑体" pitchFamily="2" charset="-122"/>
                <a:ea typeface="黑体" pitchFamily="2" charset="-122"/>
              </a:rPr>
              <a:t>进程：</a:t>
            </a:r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468313" y="1773238"/>
            <a:ext cx="34575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</a:rPr>
              <a:t>（</a:t>
            </a:r>
            <a:r>
              <a:rPr kumimoji="1" lang="en-US" altLang="zh-CN" sz="3600" b="1">
                <a:latin typeface="Times New Roman" pitchFamily="18" charset="0"/>
              </a:rPr>
              <a:t>4</a:t>
            </a:r>
            <a:r>
              <a:rPr kumimoji="1" lang="zh-CN" altLang="en-US" sz="3600" b="1">
                <a:latin typeface="Times New Roman" pitchFamily="18" charset="0"/>
              </a:rPr>
              <a:t>） 结束标志：</a:t>
            </a:r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539750" y="2420938"/>
            <a:ext cx="8208963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latin typeface="Times New Roman" pitchFamily="18" charset="0"/>
              </a:rPr>
              <a:t>1840</a:t>
            </a:r>
            <a:r>
              <a:rPr kumimoji="1" lang="zh-CN" altLang="en-US" sz="3600" b="1">
                <a:latin typeface="Times New Roman" pitchFamily="18" charset="0"/>
              </a:rPr>
              <a:t>年前后，英国</a:t>
            </a:r>
            <a:r>
              <a:rPr kumimoji="1" lang="zh-CN" altLang="en-US" sz="3600" b="1">
                <a:solidFill>
                  <a:schemeClr val="accent2"/>
                </a:solidFill>
                <a:latin typeface="Times New Roman" pitchFamily="18" charset="0"/>
              </a:rPr>
              <a:t>大机器生产</a:t>
            </a:r>
            <a:r>
              <a:rPr kumimoji="1" lang="zh-CN" altLang="en-US" sz="3600" b="1">
                <a:latin typeface="Times New Roman" pitchFamily="18" charset="0"/>
              </a:rPr>
              <a:t>已经成为工业生产的主要方式 </a:t>
            </a:r>
          </a:p>
          <a:p>
            <a:pPr>
              <a:spcBef>
                <a:spcPct val="50000"/>
              </a:spcBef>
            </a:pPr>
            <a:endParaRPr kumimoji="1" lang="en-US" altLang="zh-CN" sz="3600" b="1">
              <a:latin typeface="Times New Roman" pitchFamily="18" charset="0"/>
            </a:endParaRPr>
          </a:p>
        </p:txBody>
      </p:sp>
      <p:sp>
        <p:nvSpPr>
          <p:cNvPr id="92168" name="Text Box 8"/>
          <p:cNvSpPr txBox="1">
            <a:spLocks noChangeArrowheads="1"/>
          </p:cNvSpPr>
          <p:nvPr/>
        </p:nvSpPr>
        <p:spPr bwMode="auto">
          <a:xfrm>
            <a:off x="827088" y="3789363"/>
            <a:ext cx="50403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 i="1" u="sng">
                <a:solidFill>
                  <a:schemeClr val="tx2"/>
                </a:solidFill>
                <a:latin typeface="Times New Roman" pitchFamily="18" charset="0"/>
                <a:ea typeface="黑体" pitchFamily="2" charset="-122"/>
              </a:rPr>
              <a:t>工业革命的定义：</a:t>
            </a:r>
          </a:p>
        </p:txBody>
      </p:sp>
      <p:sp>
        <p:nvSpPr>
          <p:cNvPr id="92169" name="Text Box 9"/>
          <p:cNvSpPr txBox="1">
            <a:spLocks noChangeArrowheads="1"/>
          </p:cNvSpPr>
          <p:nvPr/>
        </p:nvSpPr>
        <p:spPr bwMode="auto">
          <a:xfrm>
            <a:off x="684213" y="4581525"/>
            <a:ext cx="80645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400" b="1" u="sng">
                <a:latin typeface="Times New Roman" pitchFamily="18" charset="0"/>
                <a:ea typeface="隶书" pitchFamily="49" charset="-122"/>
              </a:rPr>
              <a:t>大机器生产代替手工劳动的过程</a:t>
            </a:r>
          </a:p>
        </p:txBody>
      </p:sp>
      <p:grpSp>
        <p:nvGrpSpPr>
          <p:cNvPr id="92170" name="Group 10"/>
          <p:cNvGrpSpPr>
            <a:grpSpLocks/>
          </p:cNvGrpSpPr>
          <p:nvPr/>
        </p:nvGrpSpPr>
        <p:grpSpPr bwMode="auto">
          <a:xfrm>
            <a:off x="1835150" y="5373688"/>
            <a:ext cx="1800225" cy="1144587"/>
            <a:chOff x="1156" y="3385"/>
            <a:chExt cx="1134" cy="721"/>
          </a:xfrm>
        </p:grpSpPr>
        <p:sp>
          <p:nvSpPr>
            <p:cNvPr id="92171" name="AutoShape 11"/>
            <p:cNvSpPr>
              <a:spLocks noChangeArrowheads="1"/>
            </p:cNvSpPr>
            <p:nvPr/>
          </p:nvSpPr>
          <p:spPr bwMode="auto">
            <a:xfrm>
              <a:off x="1383" y="3385"/>
              <a:ext cx="272" cy="272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92172" name="Text Box 12"/>
            <p:cNvSpPr txBox="1">
              <a:spLocks noChangeArrowheads="1"/>
            </p:cNvSpPr>
            <p:nvPr/>
          </p:nvSpPr>
          <p:spPr bwMode="auto">
            <a:xfrm>
              <a:off x="1156" y="3702"/>
              <a:ext cx="113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600" b="1" i="1">
                  <a:latin typeface="Times New Roman" pitchFamily="18" charset="0"/>
                  <a:ea typeface="黑体" pitchFamily="2" charset="-122"/>
                </a:rPr>
                <a:t>工厂</a:t>
              </a:r>
            </a:p>
          </p:txBody>
        </p:sp>
      </p:grpSp>
      <p:grpSp>
        <p:nvGrpSpPr>
          <p:cNvPr id="92173" name="Group 13"/>
          <p:cNvGrpSpPr>
            <a:grpSpLocks/>
          </p:cNvGrpSpPr>
          <p:nvPr/>
        </p:nvGrpSpPr>
        <p:grpSpPr bwMode="auto">
          <a:xfrm>
            <a:off x="5076825" y="5300663"/>
            <a:ext cx="1800225" cy="1217612"/>
            <a:chOff x="3198" y="3385"/>
            <a:chExt cx="1134" cy="767"/>
          </a:xfrm>
        </p:grpSpPr>
        <p:sp>
          <p:nvSpPr>
            <p:cNvPr id="92174" name="AutoShape 14"/>
            <p:cNvSpPr>
              <a:spLocks noChangeArrowheads="1"/>
            </p:cNvSpPr>
            <p:nvPr/>
          </p:nvSpPr>
          <p:spPr bwMode="auto">
            <a:xfrm>
              <a:off x="3470" y="3385"/>
              <a:ext cx="272" cy="272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92175" name="Text Box 15"/>
            <p:cNvSpPr txBox="1">
              <a:spLocks noChangeArrowheads="1"/>
            </p:cNvSpPr>
            <p:nvPr/>
          </p:nvSpPr>
          <p:spPr bwMode="auto">
            <a:xfrm>
              <a:off x="3198" y="3748"/>
              <a:ext cx="113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600" b="1" i="1">
                  <a:latin typeface="Times New Roman" pitchFamily="18" charset="0"/>
                  <a:ea typeface="黑体" pitchFamily="2" charset="-122"/>
                </a:rPr>
                <a:t>工场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2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7" grpId="0"/>
      <p:bldP spid="92168" grpId="0"/>
      <p:bldP spid="9216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056b87758d136ee7ef9dc4aceb9a59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92" b="80730"/>
          <a:stretch>
            <a:fillRect/>
          </a:stretch>
        </p:blipFill>
        <p:spPr bwMode="auto">
          <a:xfrm>
            <a:off x="0" y="-26988"/>
            <a:ext cx="9144000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3" descr="056b87758d136ee7ef9dc4aceb9a59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161"/>
          <a:stretch>
            <a:fillRect/>
          </a:stretch>
        </p:blipFill>
        <p:spPr bwMode="auto">
          <a:xfrm>
            <a:off x="0" y="6381750"/>
            <a:ext cx="9144000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468313" y="908050"/>
            <a:ext cx="84963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468313" y="2565400"/>
            <a:ext cx="838835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/>
              <a:t>     </a:t>
            </a:r>
            <a:r>
              <a:rPr lang="en-US" altLang="zh-CN" sz="4400" b="1">
                <a:latin typeface="黑体"/>
                <a:ea typeface="黑体" pitchFamily="2" charset="-122"/>
              </a:rPr>
              <a:t>“</a:t>
            </a:r>
            <a:r>
              <a:rPr lang="zh-CN" altLang="en-US" sz="4400" b="1">
                <a:ea typeface="黑体" pitchFamily="2" charset="-122"/>
              </a:rPr>
              <a:t>蒸汽时代</a:t>
            </a:r>
            <a:r>
              <a:rPr lang="zh-CN" altLang="en-US" sz="4400" b="1">
                <a:latin typeface="黑体"/>
                <a:ea typeface="黑体" pitchFamily="2" charset="-122"/>
              </a:rPr>
              <a:t>”</a:t>
            </a:r>
            <a:r>
              <a:rPr lang="zh-CN" altLang="en-US" sz="4400" b="1">
                <a:ea typeface="黑体" pitchFamily="2" charset="-122"/>
              </a:rPr>
              <a:t>的到来给人类社会带来了什么？</a:t>
            </a:r>
          </a:p>
        </p:txBody>
      </p:sp>
      <p:sp>
        <p:nvSpPr>
          <p:cNvPr id="34824" name="WordArt 8"/>
          <p:cNvSpPr>
            <a:spLocks noChangeArrowheads="1" noChangeShapeType="1" noTextEdit="1"/>
          </p:cNvSpPr>
          <p:nvPr/>
        </p:nvSpPr>
        <p:spPr bwMode="auto">
          <a:xfrm>
            <a:off x="250825" y="765175"/>
            <a:ext cx="2016125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想一想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056b87758d136ee7ef9dc4aceb9a59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92" b="80730"/>
          <a:stretch>
            <a:fillRect/>
          </a:stretch>
        </p:blipFill>
        <p:spPr bwMode="auto">
          <a:xfrm>
            <a:off x="0" y="-26988"/>
            <a:ext cx="9144000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056b87758d136ee7ef9dc4aceb9a59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161"/>
          <a:stretch>
            <a:fillRect/>
          </a:stretch>
        </p:blipFill>
        <p:spPr bwMode="auto">
          <a:xfrm>
            <a:off x="0" y="6381750"/>
            <a:ext cx="9144000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81075"/>
            <a:ext cx="3890963" cy="4537075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7" name="Picture 7" descr="19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981075"/>
            <a:ext cx="3392488" cy="4608513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2484438" y="5661025"/>
            <a:ext cx="49672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创造了巨大的生产力</a:t>
            </a: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34925" y="461963"/>
            <a:ext cx="23749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迷你简方隶" pitchFamily="2" charset="-122"/>
              </a:rPr>
              <a:t>以英国为例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056b87758d136ee7ef9dc4aceb9a59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92" b="80730"/>
          <a:stretch>
            <a:fillRect/>
          </a:stretch>
        </p:blipFill>
        <p:spPr bwMode="auto">
          <a:xfrm>
            <a:off x="0" y="-26988"/>
            <a:ext cx="9144000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056b87758d136ee7ef9dc4aceb9a59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161"/>
          <a:stretch>
            <a:fillRect/>
          </a:stretch>
        </p:blipFill>
        <p:spPr bwMode="auto">
          <a:xfrm>
            <a:off x="0" y="6381750"/>
            <a:ext cx="9144000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-757238" y="908050"/>
            <a:ext cx="9525001" cy="4767263"/>
            <a:chOff x="-528" y="1221"/>
            <a:chExt cx="6000" cy="3003"/>
          </a:xfrm>
        </p:grpSpPr>
        <p:pic>
          <p:nvPicPr>
            <p:cNvPr id="22535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22" t="16161" r="13541"/>
            <a:stretch>
              <a:fillRect/>
            </a:stretch>
          </p:blipFill>
          <p:spPr bwMode="auto">
            <a:xfrm>
              <a:off x="254" y="1221"/>
              <a:ext cx="5218" cy="30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536" name="Rectangle 8"/>
            <p:cNvSpPr>
              <a:spLocks noChangeArrowheads="1"/>
            </p:cNvSpPr>
            <p:nvPr/>
          </p:nvSpPr>
          <p:spPr bwMode="auto">
            <a:xfrm>
              <a:off x="-528" y="1248"/>
              <a:ext cx="4896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3800" b="1">
                  <a:solidFill>
                    <a:schemeClr val="tx2"/>
                  </a:solidFill>
                  <a:latin typeface="黑体" pitchFamily="2" charset="-122"/>
                  <a:ea typeface="黑体" pitchFamily="2" charset="-122"/>
                </a:rPr>
                <a:t>1855</a:t>
              </a:r>
              <a:r>
                <a:rPr lang="zh-CN" altLang="en-US" sz="3800" b="1">
                  <a:solidFill>
                    <a:schemeClr val="tx2"/>
                  </a:solidFill>
                  <a:latin typeface="黑体" pitchFamily="2" charset="-122"/>
                  <a:ea typeface="黑体" pitchFamily="2" charset="-122"/>
                </a:rPr>
                <a:t>年</a:t>
              </a:r>
              <a:r>
                <a:rPr lang="en-US" altLang="zh-CN" sz="3800" b="1">
                  <a:solidFill>
                    <a:schemeClr val="tx2"/>
                  </a:solidFill>
                  <a:latin typeface="黑体" pitchFamily="2" charset="-122"/>
                  <a:ea typeface="黑体" pitchFamily="2" charset="-122"/>
                </a:rPr>
                <a:t>,</a:t>
              </a:r>
              <a:r>
                <a:rPr lang="zh-CN" altLang="en-US" sz="3800" b="1">
                  <a:solidFill>
                    <a:schemeClr val="tx2"/>
                  </a:solidFill>
                  <a:latin typeface="黑体" pitchFamily="2" charset="-122"/>
                  <a:ea typeface="黑体" pitchFamily="2" charset="-122"/>
                </a:rPr>
                <a:t>谢菲尔德</a:t>
              </a:r>
            </a:p>
          </p:txBody>
        </p:sp>
      </p:grp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755650" y="5661025"/>
            <a:ext cx="6985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ea typeface="黑体" pitchFamily="2" charset="-122"/>
              </a:rPr>
              <a:t>社会面貌发生了翻天覆地的变化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British Empi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309688"/>
            <a:ext cx="8534400" cy="501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533400" y="685800"/>
            <a:ext cx="8305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5000"/>
              </a:lnSpc>
            </a:pPr>
            <a:r>
              <a:rPr kumimoji="1" lang="en-US" altLang="zh-CN" sz="4000" b="1">
                <a:latin typeface="黑体" pitchFamily="2" charset="-122"/>
                <a:ea typeface="黑体" pitchFamily="2" charset="-122"/>
              </a:rPr>
              <a:t>18</a:t>
            </a:r>
            <a:r>
              <a:rPr kumimoji="1" lang="zh-CN" altLang="en-US" sz="4000" b="1">
                <a:latin typeface="黑体" pitchFamily="2" charset="-122"/>
                <a:ea typeface="黑体" pitchFamily="2" charset="-122"/>
              </a:rPr>
              <a:t>世纪英国已成为最大的殖民国家  </a:t>
            </a:r>
          </a:p>
        </p:txBody>
      </p:sp>
      <p:pic>
        <p:nvPicPr>
          <p:cNvPr id="37892" name="Picture 4" descr="图片00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175" y="0"/>
            <a:ext cx="250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3" name="Picture 5" descr="图片00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4" name="Picture 6" descr="图片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64235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5" name="AutoShape 7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915400" y="6629400"/>
            <a:ext cx="228600" cy="228600"/>
          </a:xfrm>
          <a:prstGeom prst="actionButtonBackPrevious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b="1">
                <a:solidFill>
                  <a:srgbClr val="FF0000"/>
                </a:solidFill>
              </a:rPr>
              <a:t>工业革命的影响？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 dirty="0"/>
              <a:t>工业革命创造的巨大生产力，使社会面貌发生了翻天覆地的变化。</a:t>
            </a:r>
          </a:p>
          <a:p>
            <a:r>
              <a:rPr lang="zh-CN" altLang="en-US" b="1" dirty="0"/>
              <a:t>工业革命以后，资本主义最终战胜了封建主义，率先完成工业革命的西方资本主义国家逐步确立起对世界的统治，世界形成</a:t>
            </a:r>
            <a:r>
              <a:rPr lang="zh-CN" altLang="en-US" b="1" dirty="0" smtClean="0"/>
              <a:t>了</a:t>
            </a:r>
            <a:r>
              <a:rPr lang="zh-CN" altLang="en-US" b="1" dirty="0"/>
              <a:t>西方</a:t>
            </a:r>
            <a:r>
              <a:rPr lang="zh-CN" altLang="en-US" b="1" dirty="0" smtClean="0"/>
              <a:t>先进</a:t>
            </a:r>
            <a:r>
              <a:rPr lang="zh-CN" altLang="en-US" b="1" dirty="0"/>
              <a:t>，东方落后的局面。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WordArt 2"/>
          <p:cNvSpPr>
            <a:spLocks noChangeArrowheads="1" noChangeShapeType="1" noTextEdit="1"/>
          </p:cNvSpPr>
          <p:nvPr/>
        </p:nvSpPr>
        <p:spPr bwMode="auto">
          <a:xfrm>
            <a:off x="1258888" y="333375"/>
            <a:ext cx="2624137" cy="7667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2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华文隶书"/>
                <a:ea typeface="华文隶书"/>
              </a:rPr>
              <a:t>小结：英国工业革命</a:t>
            </a:r>
          </a:p>
        </p:txBody>
      </p:sp>
      <p:sp>
        <p:nvSpPr>
          <p:cNvPr id="70659" name="WordArt 3"/>
          <p:cNvSpPr>
            <a:spLocks noChangeArrowheads="1" noChangeShapeType="1" noTextEdit="1"/>
          </p:cNvSpPr>
          <p:nvPr/>
        </p:nvSpPr>
        <p:spPr bwMode="auto">
          <a:xfrm rot="5400000">
            <a:off x="4572000" y="549275"/>
            <a:ext cx="4572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fromWordArt="1">
            <a:prstTxWarp prst="textWave4">
              <a:avLst>
                <a:gd name="adj1" fmla="val 13005"/>
                <a:gd name="adj2" fmla="val 0"/>
              </a:avLst>
            </a:prstTxWarp>
          </a:bodyPr>
          <a:lstStyle/>
          <a:p>
            <a:pPr algn="ctr" fontAlgn="auto"/>
            <a:r>
              <a:rPr lang="zh-CN" altLang="en-US" sz="3600" kern="10">
                <a:gradFill rotWithShape="0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0" scaled="1"/>
                </a:gradFill>
                <a:effectLst>
                  <a:outerShdw dist="107763" dir="2700000" algn="ctr" rotWithShape="0">
                    <a:srgbClr val="000080"/>
                  </a:outerShdw>
                </a:effectLst>
                <a:latin typeface="方正舒体"/>
                <a:ea typeface="方正舒体"/>
              </a:rPr>
              <a:t>之</a:t>
            </a:r>
          </a:p>
        </p:txBody>
      </p:sp>
      <p:sp>
        <p:nvSpPr>
          <p:cNvPr id="70660" name="WordArt 4"/>
          <p:cNvSpPr>
            <a:spLocks noChangeArrowheads="1" noChangeShapeType="1" noTextEdit="1"/>
          </p:cNvSpPr>
          <p:nvPr/>
        </p:nvSpPr>
        <p:spPr bwMode="auto">
          <a:xfrm>
            <a:off x="5292725" y="404813"/>
            <a:ext cx="1401763" cy="6080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彩云"/>
                <a:ea typeface="华文彩云"/>
              </a:rPr>
              <a:t>进程</a:t>
            </a:r>
          </a:p>
        </p:txBody>
      </p:sp>
      <p:sp>
        <p:nvSpPr>
          <p:cNvPr id="70661" name="AutoShape 5"/>
          <p:cNvSpPr>
            <a:spLocks noChangeArrowheads="1"/>
          </p:cNvSpPr>
          <p:nvPr/>
        </p:nvSpPr>
        <p:spPr bwMode="auto">
          <a:xfrm>
            <a:off x="179388" y="1196975"/>
            <a:ext cx="1512887" cy="647700"/>
          </a:xfrm>
          <a:prstGeom prst="wedgeRoundRectCallout">
            <a:avLst>
              <a:gd name="adj1" fmla="val 56190"/>
              <a:gd name="adj2" fmla="val 33333"/>
              <a:gd name="adj3" fmla="val 16667"/>
            </a:avLst>
          </a:prstGeom>
          <a:gradFill rotWithShape="0">
            <a:gsLst>
              <a:gs pos="0">
                <a:schemeClr val="accent1"/>
              </a:gs>
              <a:gs pos="5000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方正姚体" pitchFamily="2" charset="-122"/>
              </a:rPr>
              <a:t>时间</a:t>
            </a:r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1692275" y="1268413"/>
            <a:ext cx="70564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latin typeface="Times New Roman" pitchFamily="18" charset="0"/>
                <a:ea typeface="楷体_GB2312" pitchFamily="49" charset="-122"/>
              </a:rPr>
              <a:t>18</a:t>
            </a:r>
            <a:r>
              <a:rPr kumimoji="1" lang="zh-CN" altLang="en-US" sz="3600" b="1">
                <a:latin typeface="Times New Roman" pitchFamily="18" charset="0"/>
                <a:ea typeface="楷体_GB2312" pitchFamily="49" charset="-122"/>
              </a:rPr>
              <a:t>世纪</a:t>
            </a:r>
            <a:r>
              <a:rPr kumimoji="1" lang="en-US" altLang="zh-CN" sz="3600" b="1">
                <a:latin typeface="Times New Roman" pitchFamily="18" charset="0"/>
                <a:ea typeface="楷体_GB2312" pitchFamily="49" charset="-122"/>
              </a:rPr>
              <a:t>60</a:t>
            </a:r>
            <a:r>
              <a:rPr kumimoji="1" lang="zh-CN" altLang="en-US" sz="3600" b="1">
                <a:latin typeface="Times New Roman" pitchFamily="18" charset="0"/>
                <a:ea typeface="楷体_GB2312" pitchFamily="49" charset="-122"/>
              </a:rPr>
              <a:t>年代</a:t>
            </a:r>
            <a:r>
              <a:rPr kumimoji="1" lang="en-US" altLang="zh-CN" sz="3600" b="1">
                <a:latin typeface="Times New Roman" pitchFamily="18" charset="0"/>
                <a:ea typeface="楷体_GB2312" pitchFamily="49" charset="-122"/>
              </a:rPr>
              <a:t>——19</a:t>
            </a:r>
            <a:r>
              <a:rPr kumimoji="1" lang="zh-CN" altLang="en-US" sz="3600" b="1">
                <a:latin typeface="Times New Roman" pitchFamily="18" charset="0"/>
                <a:ea typeface="楷体_GB2312" pitchFamily="49" charset="-122"/>
              </a:rPr>
              <a:t>世纪上半期</a:t>
            </a:r>
          </a:p>
        </p:txBody>
      </p:sp>
      <p:sp>
        <p:nvSpPr>
          <p:cNvPr id="70663" name="AutoShape 7"/>
          <p:cNvSpPr>
            <a:spLocks noChangeArrowheads="1"/>
          </p:cNvSpPr>
          <p:nvPr/>
        </p:nvSpPr>
        <p:spPr bwMode="auto">
          <a:xfrm>
            <a:off x="0" y="3500438"/>
            <a:ext cx="1368425" cy="1368425"/>
          </a:xfrm>
          <a:prstGeom prst="wedgeRoundRectCallout">
            <a:avLst>
              <a:gd name="adj1" fmla="val 69838"/>
              <a:gd name="adj2" fmla="val -3597"/>
              <a:gd name="adj3" fmla="val 16667"/>
            </a:avLst>
          </a:prstGeom>
          <a:gradFill rotWithShape="0">
            <a:gsLst>
              <a:gs pos="0">
                <a:schemeClr val="accent1"/>
              </a:gs>
              <a:gs pos="5000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方正姚体" pitchFamily="2" charset="-122"/>
              </a:rPr>
              <a:t>主要成就</a:t>
            </a:r>
          </a:p>
        </p:txBody>
      </p:sp>
      <p:sp>
        <p:nvSpPr>
          <p:cNvPr id="70664" name="AutoShape 8"/>
          <p:cNvSpPr>
            <a:spLocks/>
          </p:cNvSpPr>
          <p:nvPr/>
        </p:nvSpPr>
        <p:spPr bwMode="auto">
          <a:xfrm>
            <a:off x="1752600" y="3124200"/>
            <a:ext cx="304800" cy="2743200"/>
          </a:xfrm>
          <a:prstGeom prst="leftBrace">
            <a:avLst>
              <a:gd name="adj1" fmla="val 75000"/>
              <a:gd name="adj2" fmla="val 50000"/>
            </a:avLst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0665" name="Oval 9"/>
          <p:cNvSpPr>
            <a:spLocks noChangeArrowheads="1"/>
          </p:cNvSpPr>
          <p:nvPr/>
        </p:nvSpPr>
        <p:spPr bwMode="auto">
          <a:xfrm>
            <a:off x="1835150" y="2420938"/>
            <a:ext cx="2447925" cy="936625"/>
          </a:xfrm>
          <a:prstGeom prst="ellipse">
            <a:avLst/>
          </a:prstGeom>
          <a:gradFill rotWithShape="0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49" charset="-122"/>
              </a:rPr>
              <a:t>机器的应用</a:t>
            </a:r>
          </a:p>
        </p:txBody>
      </p:sp>
      <p:sp>
        <p:nvSpPr>
          <p:cNvPr id="70666" name="Oval 10"/>
          <p:cNvSpPr>
            <a:spLocks noChangeArrowheads="1"/>
          </p:cNvSpPr>
          <p:nvPr/>
        </p:nvSpPr>
        <p:spPr bwMode="auto">
          <a:xfrm>
            <a:off x="1692275" y="3500438"/>
            <a:ext cx="2636838" cy="865187"/>
          </a:xfrm>
          <a:prstGeom prst="ellipse">
            <a:avLst/>
          </a:prstGeom>
          <a:gradFill rotWithShape="0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49" charset="-122"/>
              </a:rPr>
              <a:t>解决动力问题</a:t>
            </a:r>
          </a:p>
        </p:txBody>
      </p:sp>
      <p:sp>
        <p:nvSpPr>
          <p:cNvPr id="70667" name="Oval 11"/>
          <p:cNvSpPr>
            <a:spLocks noChangeArrowheads="1"/>
          </p:cNvSpPr>
          <p:nvPr/>
        </p:nvSpPr>
        <p:spPr bwMode="auto">
          <a:xfrm>
            <a:off x="1908175" y="4652963"/>
            <a:ext cx="2519363" cy="817562"/>
          </a:xfrm>
          <a:prstGeom prst="ellipse">
            <a:avLst/>
          </a:prstGeom>
          <a:gradFill rotWithShape="0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49" charset="-122"/>
              </a:rPr>
              <a:t>解决运输问题</a:t>
            </a:r>
          </a:p>
        </p:txBody>
      </p:sp>
      <p:sp>
        <p:nvSpPr>
          <p:cNvPr id="70668" name="AutoShape 12"/>
          <p:cNvSpPr>
            <a:spLocks/>
          </p:cNvSpPr>
          <p:nvPr/>
        </p:nvSpPr>
        <p:spPr bwMode="auto">
          <a:xfrm>
            <a:off x="4191000" y="2819400"/>
            <a:ext cx="152400" cy="609600"/>
          </a:xfrm>
          <a:prstGeom prst="leftBrace">
            <a:avLst>
              <a:gd name="adj1" fmla="val 33333"/>
              <a:gd name="adj2" fmla="val 50000"/>
            </a:avLst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0669" name="Text Box 13"/>
          <p:cNvSpPr txBox="1">
            <a:spLocks noChangeArrowheads="1"/>
          </p:cNvSpPr>
          <p:nvPr/>
        </p:nvSpPr>
        <p:spPr bwMode="auto">
          <a:xfrm>
            <a:off x="4787900" y="2492375"/>
            <a:ext cx="3468688" cy="641350"/>
          </a:xfrm>
          <a:prstGeom prst="rect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49" charset="-122"/>
                <a:hlinkClick r:id="rId2" action="ppaction://hlinksldjump"/>
              </a:rPr>
              <a:t>从棉纺织业开始</a:t>
            </a:r>
            <a:endParaRPr kumimoji="1" lang="zh-CN" altLang="en-US" sz="36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70670" name="Text Box 14"/>
          <p:cNvSpPr txBox="1">
            <a:spLocks noChangeArrowheads="1"/>
          </p:cNvSpPr>
          <p:nvPr/>
        </p:nvSpPr>
        <p:spPr bwMode="auto">
          <a:xfrm>
            <a:off x="4500563" y="3284538"/>
            <a:ext cx="4248150" cy="641350"/>
          </a:xfrm>
          <a:prstGeom prst="rect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600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★</a:t>
            </a:r>
            <a:r>
              <a:rPr kumimoji="1"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49" charset="-122"/>
              </a:rPr>
              <a:t>瓦特改良</a:t>
            </a:r>
            <a:r>
              <a:rPr kumimoji="1" lang="zh-CN" altLang="en-US" sz="36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49" charset="-122"/>
                <a:hlinkClick r:id="rId3" action="ppaction://hlinksldjump"/>
              </a:rPr>
              <a:t>蒸汽机</a:t>
            </a:r>
            <a:endParaRPr kumimoji="1" lang="zh-CN" altLang="en-US" sz="3600" b="1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70671" name="Text Box 15"/>
          <p:cNvSpPr txBox="1">
            <a:spLocks noChangeArrowheads="1"/>
          </p:cNvSpPr>
          <p:nvPr/>
        </p:nvSpPr>
        <p:spPr bwMode="auto">
          <a:xfrm>
            <a:off x="4967288" y="4076700"/>
            <a:ext cx="4176712" cy="579438"/>
          </a:xfrm>
          <a:prstGeom prst="rect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49" charset="-122"/>
              </a:rPr>
              <a:t>人类进入“蒸汽时代”</a:t>
            </a:r>
          </a:p>
        </p:txBody>
      </p:sp>
      <p:sp>
        <p:nvSpPr>
          <p:cNvPr id="70672" name="AutoShape 16"/>
          <p:cNvSpPr>
            <a:spLocks/>
          </p:cNvSpPr>
          <p:nvPr/>
        </p:nvSpPr>
        <p:spPr bwMode="auto">
          <a:xfrm>
            <a:off x="3995738" y="5445125"/>
            <a:ext cx="76200" cy="914400"/>
          </a:xfrm>
          <a:prstGeom prst="leftBrace">
            <a:avLst>
              <a:gd name="adj1" fmla="val 100000"/>
              <a:gd name="adj2" fmla="val 50000"/>
            </a:avLst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0673" name="Text Box 17"/>
          <p:cNvSpPr txBox="1">
            <a:spLocks noChangeArrowheads="1"/>
          </p:cNvSpPr>
          <p:nvPr/>
        </p:nvSpPr>
        <p:spPr bwMode="auto">
          <a:xfrm>
            <a:off x="4787900" y="5516563"/>
            <a:ext cx="3395663" cy="641350"/>
          </a:xfrm>
          <a:prstGeom prst="rect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49" charset="-122"/>
              </a:rPr>
              <a:t>富尔敦发明</a:t>
            </a:r>
            <a:r>
              <a:rPr kumimoji="1" lang="zh-CN" altLang="en-US" sz="36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49" charset="-122"/>
              </a:rPr>
              <a:t>轮</a:t>
            </a:r>
            <a:r>
              <a:rPr kumimoji="1" lang="zh-CN" altLang="en-US" sz="36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49" charset="-122"/>
                <a:hlinkClick r:id="rId4" action="ppaction://hlinksldjump"/>
              </a:rPr>
              <a:t>船</a:t>
            </a:r>
            <a:endParaRPr kumimoji="1" lang="zh-CN" altLang="en-US" sz="3600" b="1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70674" name="Text Box 18"/>
          <p:cNvSpPr txBox="1">
            <a:spLocks noChangeArrowheads="1"/>
          </p:cNvSpPr>
          <p:nvPr/>
        </p:nvSpPr>
        <p:spPr bwMode="auto">
          <a:xfrm>
            <a:off x="4716463" y="4797425"/>
            <a:ext cx="3854450" cy="641350"/>
          </a:xfrm>
          <a:prstGeom prst="rect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49" charset="-122"/>
              </a:rPr>
              <a:t>史蒂芬孙发明</a:t>
            </a:r>
            <a:r>
              <a:rPr kumimoji="1"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49" charset="-122"/>
                <a:hlinkClick r:id="rId5" action="ppaction://hlinksldjump"/>
              </a:rPr>
              <a:t>火车</a:t>
            </a:r>
            <a:endParaRPr kumimoji="1" lang="zh-CN" altLang="en-US" sz="36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70675" name="AutoShape 19"/>
          <p:cNvSpPr>
            <a:spLocks noChangeArrowheads="1"/>
          </p:cNvSpPr>
          <p:nvPr/>
        </p:nvSpPr>
        <p:spPr bwMode="auto">
          <a:xfrm>
            <a:off x="250825" y="1989138"/>
            <a:ext cx="1584325" cy="576262"/>
          </a:xfrm>
          <a:prstGeom prst="wedgeRoundRectCallout">
            <a:avLst>
              <a:gd name="adj1" fmla="val 69241"/>
              <a:gd name="adj2" fmla="val -11708"/>
              <a:gd name="adj3" fmla="val 16667"/>
            </a:avLst>
          </a:prstGeom>
          <a:gradFill rotWithShape="0">
            <a:gsLst>
              <a:gs pos="0">
                <a:schemeClr val="accent1"/>
              </a:gs>
              <a:gs pos="5000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方正姚体" pitchFamily="2" charset="-122"/>
              </a:rPr>
              <a:t>标志</a:t>
            </a:r>
          </a:p>
        </p:txBody>
      </p:sp>
      <p:sp>
        <p:nvSpPr>
          <p:cNvPr id="70676" name="Text Box 20"/>
          <p:cNvSpPr txBox="1">
            <a:spLocks noChangeArrowheads="1"/>
          </p:cNvSpPr>
          <p:nvPr/>
        </p:nvSpPr>
        <p:spPr bwMode="auto">
          <a:xfrm>
            <a:off x="1979613" y="1844675"/>
            <a:ext cx="4321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  <a:ea typeface="楷体_GB2312" pitchFamily="49" charset="-122"/>
              </a:rPr>
              <a:t>珍妮机的发明和使用</a:t>
            </a:r>
          </a:p>
        </p:txBody>
      </p:sp>
      <p:sp>
        <p:nvSpPr>
          <p:cNvPr id="70677" name="AutoShap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8748713" y="6597650"/>
            <a:ext cx="395287" cy="260350"/>
          </a:xfrm>
          <a:prstGeom prst="rightArrow">
            <a:avLst>
              <a:gd name="adj1" fmla="val 50000"/>
              <a:gd name="adj2" fmla="val 3795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0678" name="AutoShape 22"/>
          <p:cNvSpPr>
            <a:spLocks/>
          </p:cNvSpPr>
          <p:nvPr/>
        </p:nvSpPr>
        <p:spPr bwMode="auto">
          <a:xfrm>
            <a:off x="1619250" y="3141663"/>
            <a:ext cx="73025" cy="2087562"/>
          </a:xfrm>
          <a:prstGeom prst="leftBracket">
            <a:avLst>
              <a:gd name="adj" fmla="val 238225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0679" name="AutoShape 23"/>
          <p:cNvSpPr>
            <a:spLocks noChangeArrowheads="1"/>
          </p:cNvSpPr>
          <p:nvPr/>
        </p:nvSpPr>
        <p:spPr bwMode="auto">
          <a:xfrm>
            <a:off x="4284663" y="3933825"/>
            <a:ext cx="576262" cy="503238"/>
          </a:xfrm>
          <a:prstGeom prst="curvedRightArrow">
            <a:avLst>
              <a:gd name="adj1" fmla="val 19815"/>
              <a:gd name="adj2" fmla="val 40000"/>
              <a:gd name="adj3" fmla="val 7792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219075" y="2949575"/>
            <a:ext cx="3014663" cy="701675"/>
          </a:xfrm>
          <a:prstGeom prst="rect">
            <a:avLst/>
          </a:prstGeom>
          <a:solidFill>
            <a:srgbClr val="990000"/>
          </a:solidFill>
          <a:ln>
            <a:noFill/>
          </a:ln>
          <a:effectLst>
            <a:outerShdw dist="107763" dir="81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zh-CN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珍妮纺纱机 </a:t>
            </a:r>
          </a:p>
        </p:txBody>
      </p:sp>
      <p:grpSp>
        <p:nvGrpSpPr>
          <p:cNvPr id="38915" name="Group 3"/>
          <p:cNvGrpSpPr>
            <a:grpSpLocks/>
          </p:cNvGrpSpPr>
          <p:nvPr/>
        </p:nvGrpSpPr>
        <p:grpSpPr bwMode="auto">
          <a:xfrm>
            <a:off x="3352800" y="2701925"/>
            <a:ext cx="1524000" cy="842963"/>
            <a:chOff x="2112" y="1120"/>
            <a:chExt cx="960" cy="531"/>
          </a:xfrm>
        </p:grpSpPr>
        <p:sp>
          <p:nvSpPr>
            <p:cNvPr id="38916" name="AutoShape 4"/>
            <p:cNvSpPr>
              <a:spLocks noChangeArrowheads="1"/>
            </p:cNvSpPr>
            <p:nvPr/>
          </p:nvSpPr>
          <p:spPr bwMode="auto">
            <a:xfrm>
              <a:off x="2112" y="1459"/>
              <a:ext cx="960" cy="192"/>
            </a:xfrm>
            <a:prstGeom prst="rightArrow">
              <a:avLst>
                <a:gd name="adj1" fmla="val 50000"/>
                <a:gd name="adj2" fmla="val 125000"/>
              </a:avLst>
            </a:prstGeom>
            <a:gradFill rotWithShape="1">
              <a:gsLst>
                <a:gs pos="0">
                  <a:srgbClr val="66FFCC">
                    <a:alpha val="49001"/>
                  </a:srgbClr>
                </a:gs>
                <a:gs pos="100000">
                  <a:srgbClr val="66FFCC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917" name="Text Box 5"/>
            <p:cNvSpPr txBox="1">
              <a:spLocks noChangeArrowheads="1"/>
            </p:cNvSpPr>
            <p:nvPr/>
          </p:nvSpPr>
          <p:spPr bwMode="auto">
            <a:xfrm>
              <a:off x="2160" y="1120"/>
              <a:ext cx="85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600" b="1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黑体" pitchFamily="2" charset="-122"/>
                </a:rPr>
                <a:t>引发  </a:t>
              </a:r>
            </a:p>
          </p:txBody>
        </p:sp>
      </p:grp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5024438" y="2965450"/>
            <a:ext cx="4033837" cy="701675"/>
          </a:xfrm>
          <a:prstGeom prst="rect">
            <a:avLst/>
          </a:prstGeom>
          <a:solidFill>
            <a:srgbClr val="00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zh-CN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发明一系列机器 </a:t>
            </a:r>
          </a:p>
        </p:txBody>
      </p:sp>
      <p:sp>
        <p:nvSpPr>
          <p:cNvPr id="38919" name="AutoShape 7"/>
          <p:cNvSpPr>
            <a:spLocks noChangeArrowheads="1"/>
          </p:cNvSpPr>
          <p:nvPr/>
        </p:nvSpPr>
        <p:spPr bwMode="auto">
          <a:xfrm>
            <a:off x="304800" y="4383088"/>
            <a:ext cx="5181600" cy="381000"/>
          </a:xfrm>
          <a:prstGeom prst="rightArrow">
            <a:avLst>
              <a:gd name="adj1" fmla="val 50000"/>
              <a:gd name="adj2" fmla="val 340000"/>
            </a:avLst>
          </a:prstGeom>
          <a:gradFill rotWithShape="1">
            <a:gsLst>
              <a:gs pos="0">
                <a:schemeClr val="bg1"/>
              </a:gs>
              <a:gs pos="100000">
                <a:srgbClr val="66FFCC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228600" y="3787775"/>
            <a:ext cx="4800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       </a:t>
            </a:r>
            <a:r>
              <a:rPr lang="zh-CN" altLang="en-US" sz="36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寻找动力   </a:t>
            </a:r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5651500" y="4244975"/>
            <a:ext cx="3014663" cy="701675"/>
          </a:xfrm>
          <a:prstGeom prst="rect">
            <a:avLst/>
          </a:prstGeom>
          <a:solidFill>
            <a:srgbClr val="990000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zh-CN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改进蒸汽机 </a:t>
            </a:r>
          </a:p>
        </p:txBody>
      </p:sp>
      <p:sp>
        <p:nvSpPr>
          <p:cNvPr id="38922" name="AutoShape 10"/>
          <p:cNvSpPr>
            <a:spLocks noChangeArrowheads="1"/>
          </p:cNvSpPr>
          <p:nvPr/>
        </p:nvSpPr>
        <p:spPr bwMode="auto">
          <a:xfrm>
            <a:off x="304800" y="5451475"/>
            <a:ext cx="3352800" cy="304800"/>
          </a:xfrm>
          <a:prstGeom prst="rightArrow">
            <a:avLst>
              <a:gd name="adj1" fmla="val 50000"/>
              <a:gd name="adj2" fmla="val 275000"/>
            </a:avLst>
          </a:prstGeom>
          <a:gradFill rotWithShape="1">
            <a:gsLst>
              <a:gs pos="0">
                <a:srgbClr val="33CCCC"/>
              </a:gs>
              <a:gs pos="100000">
                <a:srgbClr val="33CCCC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609600" y="4854575"/>
            <a:ext cx="2743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广泛运用</a:t>
            </a:r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3998913" y="5253038"/>
            <a:ext cx="2505075" cy="701675"/>
          </a:xfrm>
          <a:prstGeom prst="rect">
            <a:avLst/>
          </a:prstGeom>
          <a:solidFill>
            <a:srgbClr val="990000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zh-CN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交通运输 </a:t>
            </a:r>
          </a:p>
        </p:txBody>
      </p:sp>
      <p:pic>
        <p:nvPicPr>
          <p:cNvPr id="38930" name="Picture 18" descr="花边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57200"/>
            <a:ext cx="7696200" cy="51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32" name="WordArt 20"/>
          <p:cNvSpPr>
            <a:spLocks noChangeArrowheads="1" noChangeShapeType="1" noTextEdit="1"/>
          </p:cNvSpPr>
          <p:nvPr/>
        </p:nvSpPr>
        <p:spPr bwMode="auto">
          <a:xfrm>
            <a:off x="1547813" y="1052513"/>
            <a:ext cx="2663825" cy="13890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黑体"/>
                <a:ea typeface="黑体"/>
              </a:rPr>
              <a:t>课堂小结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animBg="1"/>
      <p:bldP spid="38918" grpId="0" animBg="1"/>
      <p:bldP spid="38919" grpId="0" animBg="1"/>
      <p:bldP spid="38920" grpId="0"/>
      <p:bldP spid="38921" grpId="0" animBg="1"/>
      <p:bldP spid="38922" grpId="0" animBg="1"/>
      <p:bldP spid="38923" grpId="0"/>
      <p:bldP spid="389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图片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3"/>
            <a:ext cx="9310688" cy="677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9" t="19679" r="1640" b="6776"/>
          <a:stretch>
            <a:fillRect/>
          </a:stretch>
        </p:blipFill>
        <p:spPr bwMode="auto">
          <a:xfrm>
            <a:off x="609600" y="1676400"/>
            <a:ext cx="2819400" cy="226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876" name="Picture 4" descr="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29" b="16278"/>
          <a:stretch>
            <a:fillRect/>
          </a:stretch>
        </p:blipFill>
        <p:spPr bwMode="auto">
          <a:xfrm>
            <a:off x="533400" y="3962400"/>
            <a:ext cx="2971800" cy="22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609600" y="533400"/>
            <a:ext cx="3429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隶书" pitchFamily="49" charset="-122"/>
                <a:ea typeface="隶书" pitchFamily="49" charset="-122"/>
              </a:rPr>
              <a:t>说一说：</a:t>
            </a:r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0" y="1066800"/>
            <a:ext cx="914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   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下列图片反映工业革命给我们带来了什么消极影响？</a:t>
            </a:r>
          </a:p>
        </p:txBody>
      </p:sp>
      <p:pic>
        <p:nvPicPr>
          <p:cNvPr id="79879" name="Picture 7" descr="小时候经常从村上经过的前进号好想在听听它的吼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828800"/>
            <a:ext cx="5181600" cy="372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24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fig2707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947" name="WordArt 3"/>
          <p:cNvSpPr>
            <a:spLocks noChangeArrowheads="1" noChangeShapeType="1" noTextEdit="1"/>
          </p:cNvSpPr>
          <p:nvPr/>
        </p:nvSpPr>
        <p:spPr bwMode="auto">
          <a:xfrm>
            <a:off x="4343400" y="1447800"/>
            <a:ext cx="2286000" cy="8604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44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隶书"/>
                <a:ea typeface="隶书"/>
              </a:rPr>
              <a:t>科教兴国</a:t>
            </a:r>
          </a:p>
        </p:txBody>
      </p:sp>
      <p:sp>
        <p:nvSpPr>
          <p:cNvPr id="82948" name="WordArt 4" descr="窄竖线"/>
          <p:cNvSpPr>
            <a:spLocks noChangeArrowheads="1" noChangeShapeType="1" noTextEdit="1"/>
          </p:cNvSpPr>
          <p:nvPr/>
        </p:nvSpPr>
        <p:spPr bwMode="auto">
          <a:xfrm>
            <a:off x="2857500" y="2959100"/>
            <a:ext cx="3429000" cy="9398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zh-CN" altLang="en-US" sz="44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/>
                  </a:outerShdw>
                </a:effectLst>
                <a:latin typeface="隶书"/>
                <a:ea typeface="隶书"/>
              </a:rPr>
              <a:t>谢谢！！再见</a:t>
            </a:r>
          </a:p>
        </p:txBody>
      </p:sp>
    </p:spTree>
    <p:extLst>
      <p:ext uri="{BB962C8B-B14F-4D97-AF65-F5344CB8AC3E}">
        <p14:creationId xmlns:p14="http://schemas.microsoft.com/office/powerpoint/2010/main" val="401662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animBg="1"/>
      <p:bldP spid="82948" grpId="0" animBg="1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1281</TotalTime>
  <Words>899</Words>
  <Application>Microsoft Office PowerPoint</Application>
  <PresentationFormat>全屏显示(4:3)</PresentationFormat>
  <Paragraphs>164</Paragraphs>
  <Slides>26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8" baseType="lpstr">
      <vt:lpstr>默认设计模板</vt:lpstr>
      <vt:lpstr>BMP 图象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工业革命的影响？</vt:lpstr>
      <vt:lpstr>PowerPoint 演示文稿</vt:lpstr>
      <vt:lpstr>PowerPoint 演示文稿</vt:lpstr>
      <vt:lpstr>PowerPoint 演示文稿</vt:lpstr>
      <vt:lpstr>PowerPoint 演示文稿</vt:lpstr>
    </vt:vector>
  </TitlesOfParts>
  <Company>番茄花园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番茄花园</dc:creator>
  <cp:lastModifiedBy>admin</cp:lastModifiedBy>
  <cp:revision>73</cp:revision>
  <dcterms:created xsi:type="dcterms:W3CDTF">2009-08-01T04:15:43Z</dcterms:created>
  <dcterms:modified xsi:type="dcterms:W3CDTF">2014-11-25T04:01:03Z</dcterms:modified>
</cp:coreProperties>
</file>