
<file path=[Content_Types].xml><?xml version="1.0" encoding="utf-8"?>
<Types xmlns="http://schemas.openxmlformats.org/package/2006/content-types">
  <Default Extension="jpeg" ContentType="image/jpeg"/>
  <Default Extension="wav" ContentType="audio/x-wav"/>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3"/>
  </p:sldMasterIdLst>
  <p:notesMasterIdLst>
    <p:notesMasterId r:id="rId11"/>
  </p:notesMasterIdLst>
  <p:sldIdLst>
    <p:sldId id="418" r:id="rId4"/>
    <p:sldId id="419" r:id="rId5"/>
    <p:sldId id="423" r:id="rId6"/>
    <p:sldId id="424" r:id="rId7"/>
    <p:sldId id="425" r:id="rId8"/>
    <p:sldId id="426" r:id="rId9"/>
    <p:sldId id="427" r:id="rId10"/>
    <p:sldId id="428" r:id="rId12"/>
    <p:sldId id="435" r:id="rId13"/>
    <p:sldId id="430" r:id="rId14"/>
    <p:sldId id="431" r:id="rId15"/>
    <p:sldId id="432" r:id="rId16"/>
    <p:sldId id="433" r:id="rId17"/>
    <p:sldId id="267" r:id="rId18"/>
    <p:sldId id="357" r:id="rId19"/>
    <p:sldId id="434" r:id="rId20"/>
    <p:sldId id="336" r:id="rId21"/>
    <p:sldId id="271" r:id="rId22"/>
    <p:sldId id="358" r:id="rId23"/>
    <p:sldId id="356" r:id="rId24"/>
    <p:sldId id="272" r:id="rId25"/>
    <p:sldId id="284" r:id="rId26"/>
    <p:sldId id="293" r:id="rId27"/>
    <p:sldId id="286" r:id="rId28"/>
    <p:sldId id="278" r:id="rId29"/>
    <p:sldId id="287" r:id="rId30"/>
    <p:sldId id="289" r:id="rId31"/>
    <p:sldId id="290" r:id="rId32"/>
    <p:sldId id="436" r:id="rId33"/>
    <p:sldId id="337" r:id="rId34"/>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2020"/>
    <a:srgbClr val="323232"/>
    <a:srgbClr val="CC3300"/>
    <a:srgbClr val="CC0000"/>
    <a:srgbClr val="FF3300"/>
    <a:srgbClr val="990000"/>
    <a:srgbClr val="FF8D41"/>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notesMaster" Target="notesMasters/notesMaster1.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幻灯片图像占位符 1"/>
          <p:cNvSpPr>
            <a:spLocks noGrp="1" noRot="1" noChangeAspect="1" noTextEdit="1"/>
          </p:cNvSpPr>
          <p:nvPr>
            <p:ph type="sldImg"/>
          </p:nvPr>
        </p:nvSpPr>
        <p:spPr>
          <a:ln>
            <a:solidFill>
              <a:srgbClr val="000000">
                <a:alpha val="100000"/>
              </a:srgbClr>
            </a:solidFill>
            <a:miter lim="800000"/>
          </a:ln>
        </p:spPr>
      </p:sp>
      <p:sp>
        <p:nvSpPr>
          <p:cNvPr id="31747" name="备注占位符 2"/>
          <p:cNvSpPr>
            <a:spLocks noGrp="1"/>
          </p:cNvSpPr>
          <p:nvPr>
            <p:ph type="body"/>
          </p:nvPr>
        </p:nvSpPr>
        <p:spPr>
          <a:noFill/>
          <a:ln>
            <a:noFill/>
          </a:ln>
        </p:spPr>
        <p:txBody>
          <a:bodyPr wrap="square" lIns="91440" tIns="45720" rIns="91440" bIns="45720" anchor="t"/>
          <a:p>
            <a:pPr lvl="0"/>
            <a:endParaRPr lang="zh-CN" altLang="en-US" dirty="0"/>
          </a:p>
        </p:txBody>
      </p:sp>
      <p:sp>
        <p:nvSpPr>
          <p:cNvPr id="31748"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幻灯片图像占位符 1"/>
          <p:cNvSpPr>
            <a:spLocks noGrp="1" noRot="1" noChangeAspect="1" noTextEdit="1"/>
          </p:cNvSpPr>
          <p:nvPr>
            <p:ph type="sldImg"/>
          </p:nvPr>
        </p:nvSpPr>
        <p:spPr>
          <a:ln>
            <a:solidFill>
              <a:srgbClr val="000000">
                <a:alpha val="100000"/>
              </a:srgbClr>
            </a:solidFill>
            <a:miter lim="800000"/>
          </a:ln>
        </p:spPr>
      </p:sp>
      <p:sp>
        <p:nvSpPr>
          <p:cNvPr id="32771" name="文本占位符 2"/>
          <p:cNvSpPr>
            <a:spLocks noGrp="1"/>
          </p:cNvSpPr>
          <p:nvPr>
            <p:ph type="body"/>
          </p:nvPr>
        </p:nvSpPr>
        <p:spPr>
          <a:noFill/>
          <a:ln>
            <a:noFill/>
          </a:ln>
        </p:spPr>
        <p:txBody>
          <a:bodyPr wrap="square" lIns="91440" tIns="45720" rIns="91440" bIns="45720" anchor="t"/>
          <a:p>
            <a:pPr lvl="0"/>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幻灯片图像占位符 1"/>
          <p:cNvSpPr>
            <a:spLocks noGrp="1" noRot="1" noChangeAspect="1" noTextEdit="1"/>
          </p:cNvSpPr>
          <p:nvPr>
            <p:ph type="sldImg"/>
          </p:nvPr>
        </p:nvSpPr>
        <p:spPr>
          <a:xfrm>
            <a:off x="409575" y="754063"/>
            <a:ext cx="5854700" cy="3294062"/>
          </a:xfrm>
          <a:ln>
            <a:solidFill>
              <a:srgbClr val="000000">
                <a:alpha val="100000"/>
              </a:srgbClr>
            </a:solidFill>
            <a:miter lim="800000"/>
          </a:ln>
        </p:spPr>
      </p:sp>
      <p:sp>
        <p:nvSpPr>
          <p:cNvPr id="33795" name="文本占位符 2"/>
          <p:cNvSpPr>
            <a:spLocks noGrp="1"/>
          </p:cNvSpPr>
          <p:nvPr>
            <p:ph type="body"/>
          </p:nvPr>
        </p:nvSpPr>
        <p:spPr>
          <a:noFill/>
          <a:ln>
            <a:noFill/>
          </a:ln>
        </p:spPr>
        <p:txBody>
          <a:bodyPr wrap="square" lIns="91440" tIns="45720" rIns="91440" bIns="45720" anchor="t"/>
          <a:p>
            <a:pPr lvl="0"/>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200" y="1122680"/>
            <a:ext cx="105156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838200" y="3602355"/>
            <a:ext cx="10515600" cy="1655445"/>
          </a:xfrm>
        </p:spPr>
        <p:txBody>
          <a:bodyPr/>
          <a:lstStyle>
            <a:lvl1pPr marL="0" indent="0" algn="ctr">
              <a:buNone/>
              <a:defRPr sz="2400">
                <a:solidFill>
                  <a:schemeClr val="tx1">
                    <a:lumMod val="50000"/>
                    <a:lumOff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9D9C70D-B7C8-466D-B87C-22D855EF72C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197485"/>
            <a:ext cx="10515600" cy="1325563"/>
          </a:xfrm>
        </p:spPr>
        <p:txBody>
          <a:bodyPr anchor="b" anchorCtr="0"/>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702435"/>
            <a:ext cx="10515600" cy="4474845"/>
          </a:xfrm>
        </p:spPr>
        <p:txBody>
          <a:bodyPr/>
          <a:lstStyle>
            <a:lvl2pPr>
              <a:defRPr/>
            </a:lvl2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9D9C70D-B7C8-466D-B87C-22D855EF72C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2959100"/>
            <a:ext cx="10515600" cy="2781300"/>
          </a:xfrm>
        </p:spPr>
        <p:txBody>
          <a:bodyPr anchor="t" anchorCtr="0"/>
          <a:lstStyle>
            <a:lvl1pPr>
              <a:defRPr sz="48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722120"/>
            <a:ext cx="10515600" cy="1102995"/>
          </a:xfrm>
        </p:spPr>
        <p:txBody>
          <a:bodyPr lIns="144145" anchor="b" anchorCtr="0"/>
          <a:lstStyle>
            <a:lvl1pPr marL="0" indent="0">
              <a:buNone/>
              <a:defRPr sz="240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9D9C70D-B7C8-466D-B87C-22D855EF72C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lgn="ctr">
              <a:defRPr/>
            </a:lvl1p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9D9C70D-B7C8-466D-B87C-22D855EF72C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9045BA-9AC9-4435-A9A0-D822685BA71C}"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105" y="365125"/>
            <a:ext cx="10515600" cy="800100"/>
          </a:xfrm>
        </p:spPr>
        <p:txBody>
          <a:bodyPr anchor="ctr" anchorCtr="0"/>
          <a:lstStyle>
            <a:lvl1pPr algn="ct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470" y="1482090"/>
            <a:ext cx="5220970" cy="823595"/>
          </a:xfrm>
        </p:spPr>
        <p:txBody>
          <a:bodyPr anchor="ctr" anchorCtr="0"/>
          <a:lstStyle>
            <a:lvl1pPr marL="0" indent="0">
              <a:buNone/>
              <a:defRPr sz="3200">
                <a:solidFill>
                  <a:srgbClr val="0070C0"/>
                </a:solidFill>
              </a:defRPr>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8200" y="2368550"/>
            <a:ext cx="5222240" cy="3820795"/>
          </a:xfrm>
        </p:spPr>
        <p:txBody>
          <a:bodyPr/>
          <a:lstStyle>
            <a:lvl1pPr>
              <a:defRPr sz="2800"/>
            </a:lvl1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655" y="1482090"/>
            <a:ext cx="5097145" cy="823595"/>
          </a:xfrm>
        </p:spPr>
        <p:txBody>
          <a:bodyPr anchor="ctr" anchorCtr="0"/>
          <a:lstStyle>
            <a:lvl1pPr marL="0" indent="0">
              <a:buNone/>
              <a:defRPr sz="3200">
                <a:solidFill>
                  <a:srgbClr val="0070C0"/>
                </a:solidFill>
              </a:defRPr>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655" y="2368550"/>
            <a:ext cx="5097145" cy="3820795"/>
          </a:xfrm>
        </p:spPr>
        <p:txBody>
          <a:bodyPr/>
          <a:lstStyle>
            <a:lvl1pPr>
              <a:defRPr sz="2800"/>
            </a:lvl1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9D9C70D-B7C8-466D-B87C-22D855EF72C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F9045BA-9AC9-4435-A9A0-D822685BA71C}"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197485"/>
            <a:ext cx="10515600" cy="1325563"/>
          </a:xfrm>
        </p:spPr>
        <p:txBody>
          <a:bodyPr anchor="b" anchorCtr="0"/>
          <a:lstStyle/>
          <a:p>
            <a:r>
              <a:rPr lang="zh-CN" altLang="en-US" smtClean="0"/>
              <a:t>单击此处编辑母版标题样式</a:t>
            </a:r>
            <a:endParaRPr lang="zh-CN" altLang="en-US"/>
          </a:p>
        </p:txBody>
      </p:sp>
      <p:sp>
        <p:nvSpPr>
          <p:cNvPr id="4" name="日期占位符 3"/>
          <p:cNvSpPr>
            <a:spLocks noGrp="1"/>
          </p:cNvSpPr>
          <p:nvPr>
            <p:ph type="dt" sz="half" idx="10"/>
          </p:nvPr>
        </p:nvSpPr>
        <p:spPr/>
        <p:txBody>
          <a:bodyPr/>
          <a:lstStyle/>
          <a:p>
            <a:fld id="{59D9C70D-B7C8-466D-B87C-22D855EF72C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图片 + 文本">
    <p:spTree>
      <p:nvGrpSpPr>
        <p:cNvPr id="1" name=""/>
        <p:cNvGrpSpPr/>
        <p:nvPr/>
      </p:nvGrpSpPr>
      <p:grpSpPr>
        <a:xfrm>
          <a:off x="0" y="0"/>
          <a:ext cx="0" cy="0"/>
          <a:chOff x="0" y="0"/>
          <a:chExt cx="0" cy="0"/>
        </a:xfrm>
      </p:grpSpPr>
      <p:sp>
        <p:nvSpPr>
          <p:cNvPr id="3" name="图片占位符 2"/>
          <p:cNvSpPr>
            <a:spLocks noGrp="1"/>
          </p:cNvSpPr>
          <p:nvPr>
            <p:ph type="pic" idx="1"/>
          </p:nvPr>
        </p:nvSpPr>
        <p:spPr>
          <a:xfrm>
            <a:off x="-12700" y="-1905"/>
            <a:ext cx="7017385" cy="6861810"/>
          </a:xfrm>
          <a:noFill/>
        </p:spPr>
        <p:txBody>
          <a:bodyPr lIns="252095" tIns="144145"/>
          <a:lstStyle>
            <a:lvl1pPr marL="0" indent="0" algn="ctr">
              <a:buNone/>
              <a:defRPr sz="18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2" name="标题 1"/>
          <p:cNvSpPr>
            <a:spLocks noGrp="1"/>
          </p:cNvSpPr>
          <p:nvPr>
            <p:ph type="title"/>
          </p:nvPr>
        </p:nvSpPr>
        <p:spPr>
          <a:xfrm>
            <a:off x="7350125" y="457200"/>
            <a:ext cx="4392295" cy="1055370"/>
          </a:xfrm>
        </p:spPr>
        <p:txBody>
          <a:bodyPr anchor="b" anchorCtr="0"/>
          <a:lstStyle>
            <a:lvl1pPr>
              <a:defRPr sz="3200"/>
            </a:lvl1pPr>
          </a:lstStyle>
          <a:p>
            <a:r>
              <a:rPr lang="zh-CN" altLang="en-US" smtClean="0"/>
              <a:t>单击此处编辑母版标题样式</a:t>
            </a:r>
            <a:endParaRPr lang="zh-CN" altLang="en-US"/>
          </a:p>
        </p:txBody>
      </p:sp>
      <p:sp>
        <p:nvSpPr>
          <p:cNvPr id="4" name="文本占位符 3"/>
          <p:cNvSpPr>
            <a:spLocks noGrp="1"/>
          </p:cNvSpPr>
          <p:nvPr>
            <p:ph type="body" sz="half" idx="2"/>
          </p:nvPr>
        </p:nvSpPr>
        <p:spPr>
          <a:xfrm>
            <a:off x="7349490" y="1694180"/>
            <a:ext cx="4393565" cy="4480560"/>
          </a:xfrm>
        </p:spPr>
        <p:txBody>
          <a:bodyPr/>
          <a:lstStyle>
            <a:lvl1pPr marL="0" indent="0">
              <a:buNone/>
              <a:defRPr sz="28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9D9C70D-B7C8-466D-B87C-22D855EF72C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9045BA-9AC9-4435-A9A0-D822685BA71C}"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文本 + 图片">
    <p:spTree>
      <p:nvGrpSpPr>
        <p:cNvPr id="1" name=""/>
        <p:cNvGrpSpPr/>
        <p:nvPr/>
      </p:nvGrpSpPr>
      <p:grpSpPr>
        <a:xfrm>
          <a:off x="0" y="0"/>
          <a:ext cx="0" cy="0"/>
          <a:chOff x="0" y="0"/>
          <a:chExt cx="0" cy="0"/>
        </a:xfrm>
      </p:grpSpPr>
      <p:sp>
        <p:nvSpPr>
          <p:cNvPr id="3" name="图片占位符 2"/>
          <p:cNvSpPr>
            <a:spLocks noGrp="1"/>
          </p:cNvSpPr>
          <p:nvPr>
            <p:ph type="pic" idx="1"/>
          </p:nvPr>
        </p:nvSpPr>
        <p:spPr>
          <a:xfrm>
            <a:off x="5183505" y="-7620"/>
            <a:ext cx="7017385" cy="6861810"/>
          </a:xfrm>
          <a:noFill/>
        </p:spPr>
        <p:txBody>
          <a:bodyPr lIns="252095" tIns="144145"/>
          <a:lstStyle>
            <a:lvl1pPr marL="0" indent="0" algn="ctr">
              <a:buNone/>
              <a:defRPr sz="18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2" name="标题 1"/>
          <p:cNvSpPr>
            <a:spLocks noGrp="1"/>
          </p:cNvSpPr>
          <p:nvPr>
            <p:ph type="title"/>
          </p:nvPr>
        </p:nvSpPr>
        <p:spPr>
          <a:xfrm>
            <a:off x="409575" y="457200"/>
            <a:ext cx="4279900" cy="1055370"/>
          </a:xfrm>
        </p:spPr>
        <p:txBody>
          <a:bodyPr anchor="t" anchorCtr="0"/>
          <a:lstStyle>
            <a:lvl1pPr>
              <a:defRPr sz="3200"/>
            </a:lvl1pPr>
          </a:lstStyle>
          <a:p>
            <a:r>
              <a:rPr lang="zh-CN" altLang="en-US" smtClean="0"/>
              <a:t>单击此处编辑母版标题样式</a:t>
            </a:r>
            <a:endParaRPr lang="zh-CN" altLang="en-US"/>
          </a:p>
        </p:txBody>
      </p:sp>
      <p:sp>
        <p:nvSpPr>
          <p:cNvPr id="4" name="文本占位符 3"/>
          <p:cNvSpPr>
            <a:spLocks noGrp="1"/>
          </p:cNvSpPr>
          <p:nvPr>
            <p:ph type="body" sz="half" idx="2"/>
          </p:nvPr>
        </p:nvSpPr>
        <p:spPr>
          <a:xfrm>
            <a:off x="409575" y="1694180"/>
            <a:ext cx="4280535" cy="4480560"/>
          </a:xfrm>
        </p:spPr>
        <p:txBody>
          <a:bodyPr/>
          <a:lstStyle>
            <a:lvl1pPr marL="0" indent="0">
              <a:buNone/>
              <a:defRPr sz="28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9D9C70D-B7C8-466D-B87C-22D855EF72C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9045BA-9AC9-4435-A9A0-D822685BA71C}"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4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59D9C70D-B7C8-466D-B87C-22D855EF72C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fld>
            <a:endParaRPr lang="zh-CN" altLang="en-US"/>
          </a:p>
        </p:txBody>
      </p:sp>
      <p:sp>
        <p:nvSpPr>
          <p:cNvPr id="3" name="竖排标题 1"/>
          <p:cNvSpPr>
            <a:spLocks noGrp="1"/>
          </p:cNvSpPr>
          <p:nvPr>
            <p:ph type="title" orient="vert"/>
          </p:nvPr>
        </p:nvSpPr>
        <p:spPr>
          <a:xfrm>
            <a:off x="8724900" y="365125"/>
            <a:ext cx="2628900" cy="5811838"/>
          </a:xfrm>
        </p:spPr>
        <p:txBody>
          <a:bodyPr vert="eaVert"/>
          <a:p>
            <a:r>
              <a:rPr lang="zh-CN" altLang="en-US" smtClean="0"/>
              <a:t>单击此处编辑母版标题样式</a:t>
            </a:r>
            <a:endParaRPr lang="zh-CN" altLang="en-US"/>
          </a:p>
        </p:txBody>
      </p:sp>
      <p:sp>
        <p:nvSpPr>
          <p:cNvPr id="7" name="竖排文字占位符 2"/>
          <p:cNvSpPr>
            <a:spLocks noGrp="1"/>
          </p:cNvSpPr>
          <p:nvPr>
            <p:ph type="body" orient="vert" idx="1"/>
          </p:nvPr>
        </p:nvSpPr>
        <p:spPr>
          <a:xfrm>
            <a:off x="838200" y="365125"/>
            <a:ext cx="7734300" cy="5811838"/>
          </a:xfrm>
        </p:spPr>
        <p:txBody>
          <a:bodyPr vert="eaVert"/>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3" name="内容占位符 2"/>
          <p:cNvSpPr>
            <a:spLocks noGrp="1"/>
          </p:cNvSpPr>
          <p:nvPr>
            <p:ph idx="1"/>
          </p:nvPr>
        </p:nvSpPr>
        <p:spPr>
          <a:xfrm>
            <a:off x="838200" y="327025"/>
            <a:ext cx="10515600" cy="5850255"/>
          </a:xfrm>
        </p:spPr>
        <p:txBody>
          <a:bodyPr/>
          <a:lstStyle>
            <a:lvl2pPr>
              <a:defRPr/>
            </a:lvl2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9D9C70D-B7C8-466D-B87C-22D855EF72C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59D9C70D-B7C8-466D-B87C-22D855EF72C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2D330F4F-D499-4D11-A15D-E30F3CD41C1C}" type="datetime1">
              <a:rPr kumimoji="0" lang="zh-CN" altLang="en-US" sz="1400" b="0" i="0" u="none" strike="noStrike" kern="1200" cap="none" spc="0" normalizeH="0" baseline="0" noProof="0">
                <a:ln>
                  <a:noFill/>
                </a:ln>
                <a:solidFill>
                  <a:schemeClr val="tx1"/>
                </a:solidFill>
                <a:effectLst/>
                <a:uLnTx/>
                <a:uFillTx/>
                <a:latin typeface="Arial Unicode MS" pitchFamily="34" charset="-122"/>
                <a:ea typeface="Arial Unicode MS" pitchFamily="34" charset="-122"/>
                <a:cs typeface="Arial Unicode MS" pitchFamily="34" charset="-122"/>
              </a:rPr>
            </a:fld>
            <a:endParaRPr kumimoji="0" lang="en-US" altLang="zh-CN" sz="1400" b="0" i="0" u="none" strike="noStrike" kern="1200" cap="none" spc="0" normalizeH="0" baseline="0" noProof="0">
              <a:ln>
                <a:noFill/>
              </a:ln>
              <a:solidFill>
                <a:schemeClr val="tx1"/>
              </a:solidFill>
              <a:effectLst/>
              <a:uLnTx/>
              <a:uFillTx/>
              <a:latin typeface="Arial Unicode MS" pitchFamily="34" charset="-122"/>
              <a:ea typeface="Arial Unicode MS" pitchFamily="34" charset="-122"/>
              <a:cs typeface="Arial Unicode MS" pitchFamily="34" charset="-122"/>
            </a:endParaRPr>
          </a:p>
        </p:txBody>
      </p:sp>
      <p:sp>
        <p:nvSpPr>
          <p:cNvPr id="3" name="灯片编号占位符 2"/>
          <p:cNvSpPr>
            <a:spLocks noGrp="1"/>
          </p:cNvSpPr>
          <p:nvPr>
            <p:ph type="sldNum"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394A09DD-7F00-4423-B439-504ADBB04994}" type="slidenum">
              <a:rPr kumimoji="0" altLang="en-US" sz="1400" b="0" i="0" u="none" strike="noStrike" kern="1200" cap="none" spc="0" normalizeH="0" baseline="0" noProof="1">
                <a:ln>
                  <a:noFill/>
                </a:ln>
                <a:solidFill>
                  <a:schemeClr val="tx1"/>
                </a:solidFill>
                <a:effectLst/>
                <a:uLnTx/>
                <a:uFillTx/>
                <a:latin typeface="Arial Unicode MS"/>
                <a:ea typeface="Arial Unicode MS"/>
                <a:cs typeface="Arial Unicode MS"/>
              </a:rPr>
            </a:fld>
            <a:endParaRPr kumimoji="0" lang="zh-CN" altLang="en-US" sz="1400" b="0" i="0" u="none" strike="noStrike" kern="1200" cap="none" spc="0" normalizeH="0" baseline="0" noProof="1">
              <a:ln>
                <a:noFill/>
              </a:ln>
              <a:solidFill>
                <a:schemeClr val="tx1"/>
              </a:solidFill>
              <a:effectLst/>
              <a:uLnTx/>
              <a:uFillTx/>
              <a:latin typeface="Arial Unicode MS"/>
              <a:ea typeface="Arial Unicode MS"/>
              <a:cs typeface="Arial Unicode MS"/>
            </a:endParaRPr>
          </a:p>
        </p:txBody>
      </p:sp>
    </p:spTree>
  </p:cSld>
  <p:clrMapOvr>
    <a:masterClrMapping/>
  </p:clrMapOvr>
  <p:transition>
    <p:cover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1848106" y="2629282"/>
            <a:ext cx="8495791" cy="769441"/>
          </a:xfrm>
        </p:spPr>
        <p:txBody>
          <a:bodyPr/>
          <a:lstStyle/>
          <a:p>
            <a:r>
              <a:rPr lang="zh-CN" altLang="en-US"/>
              <a:t>单击此处编辑母版标题样式</a:t>
            </a:r>
            <a:endParaRPr lang="zh-CN" altLang="en-US"/>
          </a:p>
        </p:txBody>
      </p:sp>
      <p:sp>
        <p:nvSpPr>
          <p:cNvPr id="3" name="页脚占位符 2"/>
          <p:cNvSpPr>
            <a:spLocks noGrp="1"/>
          </p:cNvSpPr>
          <p:nvPr>
            <p:ph type="ftr" sz="quarter" idx="10"/>
          </p:nvPr>
        </p:nvSpPr>
        <p:spPr/>
        <p:txBody>
          <a:bodyPr/>
          <a:lstStyle/>
          <a:p>
            <a:endParaRPr lang="zh-CN" altLang="en-US"/>
          </a:p>
        </p:txBody>
      </p:sp>
      <p:sp>
        <p:nvSpPr>
          <p:cNvPr id="4" name="日期占位符 3"/>
          <p:cNvSpPr>
            <a:spLocks noGrp="1"/>
          </p:cNvSpPr>
          <p:nvPr>
            <p:ph type="dt" sz="half" idx="11"/>
          </p:nvPr>
        </p:nvSpPr>
        <p:spPr/>
        <p:txBody>
          <a:bodyPr/>
          <a:lstStyle/>
          <a:p>
            <a:fld id="{263DB197-84B0-484E-9C0F-88358ECCB797}" type="datetimeFigureOut">
              <a:rPr lang="zh-CN" altLang="en-US" smtClean="0"/>
            </a:fld>
            <a:endParaRPr lang="zh-CN" altLang="en-US"/>
          </a:p>
        </p:txBody>
      </p:sp>
      <p:sp>
        <p:nvSpPr>
          <p:cNvPr id="5" name="灯片编号占位符 4"/>
          <p:cNvSpPr>
            <a:spLocks noGrp="1"/>
          </p:cNvSpPr>
          <p:nvPr>
            <p:ph type="sldNum" sz="quarter" idx="12"/>
          </p:nvPr>
        </p:nvSpPr>
        <p:spPr/>
        <p:txBody>
          <a:bodyPr/>
          <a:lstStyle/>
          <a:p>
            <a:fld id="{E077DA78-E013-4A8C-AD75-63A150561B10}" type="slidenum">
              <a:rPr lang="zh-CN" altLang="en-US" smtClean="0"/>
            </a:fld>
            <a:endParaRPr lang="zh-CN" altLang="en-US"/>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8"/>
            <a:ext cx="105156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76672"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205728" y="1600200"/>
            <a:ext cx="5376672"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5" y="1778438"/>
            <a:ext cx="4873575"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1186775" y="2665379"/>
            <a:ext cx="4873575"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256939" y="2665379"/>
            <a:ext cx="4897576"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8" name="页脚占位符 7"/>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9" name="灯片编号占位符 8"/>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4" name="页脚占位符 3"/>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5" name="灯片编号占位符 4"/>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274638"/>
            <a:ext cx="8070573"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1.jpe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2.xml"/><Relationship Id="rId8" Type="http://schemas.openxmlformats.org/officeDocument/2006/relationships/slideLayout" Target="../slideLayouts/slideLayout21.xml"/><Relationship Id="rId7" Type="http://schemas.openxmlformats.org/officeDocument/2006/relationships/slideLayout" Target="../slideLayouts/slideLayout20.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3" Type="http://schemas.openxmlformats.org/officeDocument/2006/relationships/slideLayout" Target="../slideLayouts/slideLayout16.xml"/><Relationship Id="rId2" Type="http://schemas.openxmlformats.org/officeDocument/2006/relationships/slideLayout" Target="../slideLayouts/slideLayout15.xml"/><Relationship Id="rId12" Type="http://schemas.openxmlformats.org/officeDocument/2006/relationships/theme" Target="../theme/theme2.xml"/><Relationship Id="rId11" Type="http://schemas.openxmlformats.org/officeDocument/2006/relationships/slideLayout" Target="../slideLayouts/slideLayout24.xml"/><Relationship Id="rId10" Type="http://schemas.openxmlformats.org/officeDocument/2006/relationships/slideLayout" Target="../slideLayouts/slideLayout2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D9C70D-B7C8-466D-B87C-22D855EF72C6}"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9045BA-9AC9-4435-A9A0-D822685BA71C}"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 1025"/>
          <p:cNvSpPr>
            <a:spLocks noGrp="1"/>
          </p:cNvSpPr>
          <p:nvPr>
            <p:ph type="title"/>
          </p:nvPr>
        </p:nvSpPr>
        <p:spPr>
          <a:xfrm>
            <a:off x="609600" y="274638"/>
            <a:ext cx="10972800" cy="1143000"/>
          </a:xfrm>
          <a:prstGeom prst="rect">
            <a:avLst/>
          </a:prstGeom>
          <a:noFill/>
          <a:ln w="9525">
            <a:noFill/>
          </a:ln>
        </p:spPr>
        <p:txBody>
          <a:bodyPr anchor="ctr"/>
          <a:p>
            <a:pPr lvl="0" indent="0"/>
            <a:r>
              <a:rPr lang="zh-CN" altLang="en-US"/>
              <a:t>单击此处编辑母版标题样式</a:t>
            </a:r>
            <a:endParaRPr lang="zh-CN" altLang="en-US"/>
          </a:p>
        </p:txBody>
      </p:sp>
      <p:sp>
        <p:nvSpPr>
          <p:cNvPr id="1027" name="文本占位符 1026"/>
          <p:cNvSpPr>
            <a:spLocks noGrp="1"/>
          </p:cNvSpPr>
          <p:nvPr>
            <p:ph type="body"/>
          </p:nvPr>
        </p:nvSpPr>
        <p:spPr>
          <a:xfrm>
            <a:off x="609600" y="1600200"/>
            <a:ext cx="10972800" cy="4525963"/>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1028" name="日期占位符 1027"/>
          <p:cNvSpPr>
            <a:spLocks noGrp="1"/>
          </p:cNvSpPr>
          <p:nvPr>
            <p:ph type="dt" sz="half" idx="2"/>
          </p:nvPr>
        </p:nvSpPr>
        <p:spPr>
          <a:xfrm>
            <a:off x="609600" y="6245225"/>
            <a:ext cx="2844800" cy="476250"/>
          </a:xfrm>
          <a:prstGeom prst="rect">
            <a:avLst/>
          </a:prstGeom>
          <a:noFill/>
          <a:ln w="9525">
            <a:noFill/>
          </a:ln>
        </p:spPr>
        <p:txBody>
          <a:bodyPr/>
          <a:lstStyle>
            <a:lvl1pPr>
              <a:defRPr sz="1400"/>
            </a:lvl1pPr>
          </a:lstStyle>
          <a:p>
            <a:pPr lvl="0" fontAlgn="base"/>
            <a:endParaRPr lang="zh-CN" altLang="en-US" strike="noStrike" noProof="1">
              <a:latin typeface="Arial" panose="020B0604020202020204" pitchFamily="34" charset="0"/>
            </a:endParaRPr>
          </a:p>
        </p:txBody>
      </p:sp>
      <p:sp>
        <p:nvSpPr>
          <p:cNvPr id="1029" name="页脚占位符 1028"/>
          <p:cNvSpPr>
            <a:spLocks noGrp="1"/>
          </p:cNvSpPr>
          <p:nvPr>
            <p:ph type="ftr" sz="quarter" idx="3"/>
          </p:nvPr>
        </p:nvSpPr>
        <p:spPr>
          <a:xfrm>
            <a:off x="4165600" y="6245225"/>
            <a:ext cx="3860800" cy="476250"/>
          </a:xfrm>
          <a:prstGeom prst="rect">
            <a:avLst/>
          </a:prstGeom>
          <a:noFill/>
          <a:ln w="9525">
            <a:noFill/>
          </a:ln>
        </p:spPr>
        <p:txBody>
          <a:bodyPr/>
          <a:lstStyle>
            <a:lvl1pPr algn="ctr">
              <a:defRPr sz="1400"/>
            </a:lvl1pPr>
          </a:lstStyle>
          <a:p>
            <a:pPr lvl="0" fontAlgn="base"/>
            <a:endParaRPr lang="zh-CN" altLang="en-US" strike="noStrike" noProof="1">
              <a:latin typeface="Arial" panose="020B0604020202020204" pitchFamily="34" charset="0"/>
            </a:endParaRPr>
          </a:p>
        </p:txBody>
      </p:sp>
      <p:sp>
        <p:nvSpPr>
          <p:cNvPr id="1030" name="灯片编号占位符 1029"/>
          <p:cNvSpPr>
            <a:spLocks noGrp="1"/>
          </p:cNvSpPr>
          <p:nvPr>
            <p:ph type="sldNum" sz="quarter" idx="4"/>
          </p:nvPr>
        </p:nvSpPr>
        <p:spPr>
          <a:xfrm>
            <a:off x="8737600" y="6245225"/>
            <a:ext cx="2844800" cy="476250"/>
          </a:xfrm>
          <a:prstGeom prst="rect">
            <a:avLst/>
          </a:prstGeom>
          <a:noFill/>
          <a:ln w="9525">
            <a:noFill/>
          </a:ln>
        </p:spPr>
        <p:txBody>
          <a:bodyPr/>
          <a:lstStyle>
            <a:lvl1pPr algn="r">
              <a:defRPr sz="1400"/>
            </a:lvl1p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png"/><Relationship Id="rId1"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2.xml"/><Relationship Id="rId3" Type="http://schemas.openxmlformats.org/officeDocument/2006/relationships/tags" Target="../tags/tag1.xml"/><Relationship Id="rId2" Type="http://schemas.openxmlformats.org/officeDocument/2006/relationships/image" Target="../media/image10.png"/><Relationship Id="rId1" Type="http://schemas.openxmlformats.org/officeDocument/2006/relationships/image" Target="../media/image9.pn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2.png"/><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0.png"/><Relationship Id="rId1"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image" Target="../media/image10.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9.jpeg"/><Relationship Id="rId1" Type="http://schemas.openxmlformats.org/officeDocument/2006/relationships/image" Target="../media/image18.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0.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0.xml"/><Relationship Id="rId1" Type="http://schemas.openxmlformats.org/officeDocument/2006/relationships/audio" Target="../media/audio1.wav"/></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0.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2079906" y="4052768"/>
            <a:ext cx="8800253" cy="913007"/>
          </a:xfrm>
          <a:prstGeom prst="rect">
            <a:avLst/>
          </a:prstGeom>
          <a:noFill/>
        </p:spPr>
        <p:txBody>
          <a:bodyPr wrap="square">
            <a:spAutoFit/>
          </a:bodyPr>
          <a:lstStyle/>
          <a:p>
            <a:pPr algn="ctr" defTabSz="1219200">
              <a:defRPr/>
            </a:pPr>
            <a:r>
              <a:rPr lang="zh-CN" altLang="en-US" sz="5335" b="1" dirty="0">
                <a:solidFill>
                  <a:prstClr val="black"/>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第一框  坚持依宪治国</a:t>
            </a:r>
            <a:endParaRPr lang="zh-CN" altLang="en-US" sz="5335" b="1" dirty="0">
              <a:solidFill>
                <a:prstClr val="black"/>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 name="文本框 1"/>
          <p:cNvSpPr txBox="1"/>
          <p:nvPr/>
        </p:nvSpPr>
        <p:spPr>
          <a:xfrm>
            <a:off x="2350347" y="1088813"/>
            <a:ext cx="7490460" cy="1569660"/>
          </a:xfrm>
          <a:prstGeom prst="rect">
            <a:avLst/>
          </a:prstGeom>
          <a:noFill/>
        </p:spPr>
        <p:txBody>
          <a:bodyPr wrap="square" rtlCol="0">
            <a:spAutoFit/>
          </a:bodyPr>
          <a:lstStyle/>
          <a:p>
            <a:pPr defTabSz="1219200"/>
            <a:r>
              <a:rPr lang="zh-CN" altLang="zh-CN" sz="4800">
                <a:solidFill>
                  <a:prstClr val="black"/>
                </a:solidFill>
                <a:latin typeface="Calibri" panose="020F0502020204030204"/>
                <a:ea typeface="宋体" panose="02010600030101010101" pitchFamily="2" charset="-122"/>
                <a:sym typeface="+mn-ea"/>
              </a:rPr>
              <a:t>  </a:t>
            </a:r>
            <a:endParaRPr lang="zh-CN" altLang="zh-CN" sz="4800">
              <a:solidFill>
                <a:prstClr val="black"/>
              </a:solidFill>
              <a:latin typeface="Calibri" panose="020F0502020204030204"/>
              <a:ea typeface="宋体" panose="02010600030101010101" pitchFamily="2" charset="-122"/>
            </a:endParaRPr>
          </a:p>
          <a:p>
            <a:pPr defTabSz="1219200"/>
            <a:endParaRPr lang="zh-CN" altLang="zh-CN" sz="4800" b="1">
              <a:solidFill>
                <a:prstClr val="black"/>
              </a:solidFill>
              <a:latin typeface="微软雅黑" panose="020B0503020204020204" charset="-122"/>
              <a:ea typeface="微软雅黑" panose="020B0503020204020204" charset="-122"/>
            </a:endParaRPr>
          </a:p>
        </p:txBody>
      </p:sp>
      <p:sp>
        <p:nvSpPr>
          <p:cNvPr id="6" name="文本框 5"/>
          <p:cNvSpPr txBox="1"/>
          <p:nvPr/>
        </p:nvSpPr>
        <p:spPr>
          <a:xfrm>
            <a:off x="1583624" y="2369629"/>
            <a:ext cx="8800253" cy="995209"/>
          </a:xfrm>
          <a:prstGeom prst="rect">
            <a:avLst/>
          </a:prstGeom>
          <a:solidFill>
            <a:srgbClr val="FFC000"/>
          </a:solidFill>
          <a:ln>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defTabSz="1219200" fontAlgn="base">
              <a:spcBef>
                <a:spcPct val="0"/>
              </a:spcBef>
              <a:spcAft>
                <a:spcPct val="0"/>
              </a:spcAft>
            </a:pPr>
            <a:r>
              <a:rPr lang="zh-CN" altLang="zh-CN" sz="5865" b="1" dirty="0">
                <a:solidFill>
                  <a:prstClr val="black"/>
                </a:solidFill>
                <a:effectLst>
                  <a:outerShdw blurRad="38100" dist="19050" dir="2700000" algn="tl" rotWithShape="0">
                    <a:prstClr val="black">
                      <a:alpha val="40000"/>
                    </a:prstClr>
                  </a:outerShdw>
                </a:effectLst>
                <a:latin typeface="楷体_GB2312" pitchFamily="49" charset="-122"/>
                <a:ea typeface="楷体_GB2312" pitchFamily="49" charset="-122"/>
              </a:rPr>
              <a:t>第二课 保障宪法实施</a:t>
            </a:r>
            <a:r>
              <a:rPr lang="zh-CN" altLang="zh-CN" sz="5865" dirty="0">
                <a:solidFill>
                  <a:prstClr val="white"/>
                </a:solidFill>
                <a:latin typeface="楷体_GB2312" pitchFamily="49" charset="-122"/>
                <a:ea typeface="楷体_GB2312" pitchFamily="49" charset="-122"/>
              </a:rPr>
              <a:t>  </a:t>
            </a:r>
            <a:r>
              <a:rPr lang="zh-CN" altLang="zh-CN" sz="2400" dirty="0">
                <a:solidFill>
                  <a:prstClr val="white"/>
                </a:solidFill>
                <a:latin typeface="楷体_GB2312" pitchFamily="49" charset="-122"/>
                <a:ea typeface="楷体_GB2312" pitchFamily="49" charset="-122"/>
              </a:rPr>
              <a:t>   </a:t>
            </a:r>
            <a:endParaRPr lang="zh-CN" altLang="zh-CN" sz="2400" dirty="0">
              <a:solidFill>
                <a:prstClr val="white"/>
              </a:solidFill>
              <a:latin typeface="楷体_GB2312" pitchFamily="49" charset="-122"/>
              <a:ea typeface="楷体_GB2312" pitchFamily="49" charset="-122"/>
            </a:endParaRPr>
          </a:p>
        </p:txBody>
      </p:sp>
      <p:sp>
        <p:nvSpPr>
          <p:cNvPr id="4" name="文本框 3"/>
          <p:cNvSpPr txBox="1"/>
          <p:nvPr/>
        </p:nvSpPr>
        <p:spPr>
          <a:xfrm>
            <a:off x="6672048" y="255316"/>
            <a:ext cx="7008584" cy="584775"/>
          </a:xfrm>
          <a:prstGeom prst="rect">
            <a:avLst/>
          </a:prstGeom>
          <a:noFill/>
        </p:spPr>
        <p:txBody>
          <a:bodyPr wrap="square" rtlCol="0">
            <a:spAutoFit/>
          </a:bodyPr>
          <a:lstStyle/>
          <a:p>
            <a:pPr defTabSz="1219200"/>
            <a:r>
              <a:rPr lang="zh-CN" altLang="en-US" sz="3200" b="1" dirty="0">
                <a:solidFill>
                  <a:srgbClr val="FF0000"/>
                </a:solidFill>
                <a:latin typeface="迷你简毡笔黑" panose="03000509000000000000" pitchFamily="65" charset="-122"/>
                <a:ea typeface="迷你简毡笔黑" panose="03000509000000000000" pitchFamily="65" charset="-122"/>
              </a:rPr>
              <a:t>道德与法治   部编版八年级下</a:t>
            </a:r>
            <a:endParaRPr lang="zh-CN" altLang="en-US" sz="3200" b="1" dirty="0">
              <a:solidFill>
                <a:srgbClr val="FF0000"/>
              </a:solidFill>
              <a:latin typeface="迷你简毡笔黑" panose="03000509000000000000" pitchFamily="65" charset="-122"/>
              <a:ea typeface="迷你简毡笔黑" panose="03000509000000000000" pitchFamily="65" charset="-122"/>
            </a:endParaRPr>
          </a:p>
        </p:txBody>
      </p:sp>
      <p:pic>
        <p:nvPicPr>
          <p:cNvPr id="5" name="图片 4"/>
          <p:cNvPicPr>
            <a:picLocks noChangeAspect="1"/>
          </p:cNvPicPr>
          <p:nvPr/>
        </p:nvPicPr>
        <p:blipFill rotWithShape="1">
          <a:blip r:embed="rId1"/>
          <a:srcRect l="4662" t="6760" r="4230" b="4662"/>
          <a:stretch>
            <a:fillRect/>
          </a:stretch>
        </p:blipFill>
        <p:spPr>
          <a:xfrm>
            <a:off x="335520" y="37371"/>
            <a:ext cx="6144513" cy="1991277"/>
          </a:xfrm>
          <a:prstGeom prst="rect">
            <a:avLst/>
          </a:prstGeom>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1"/>
          <p:cNvSpPr txBox="1"/>
          <p:nvPr/>
        </p:nvSpPr>
        <p:spPr>
          <a:xfrm>
            <a:off x="227831" y="152788"/>
            <a:ext cx="2040300" cy="697561"/>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none" lIns="60959" tIns="60959" rIns="60959" bIns="60959" numCol="1" spcCol="38100" rtlCol="0" anchor="t">
            <a:spAutoFit/>
          </a:bodyPr>
          <a:lstStyle/>
          <a:p>
            <a:pPr defTabSz="1219200" latinLnBrk="1" hangingPunct="0">
              <a:defRPr/>
            </a:pPr>
            <a:r>
              <a:rPr lang="zh-CN" altLang="en-US" sz="3735" b="1" kern="0" dirty="0">
                <a:solidFill>
                  <a:srgbClr val="FF0000"/>
                </a:solidFill>
                <a:latin typeface="华文琥珀" panose="02010800040101010101" pitchFamily="2" charset="-122"/>
                <a:ea typeface="华文琥珀" panose="02010800040101010101" pitchFamily="2" charset="-122"/>
                <a:sym typeface="Arial" panose="020B0604020202020204"/>
              </a:rPr>
              <a:t>自学导航</a:t>
            </a:r>
            <a:endParaRPr lang="zh-CN" altLang="en-US" sz="3735" b="1" kern="0" dirty="0">
              <a:solidFill>
                <a:srgbClr val="FF0000"/>
              </a:solidFill>
              <a:latin typeface="华文琥珀" panose="02010800040101010101" pitchFamily="2" charset="-122"/>
              <a:ea typeface="华文琥珀" panose="02010800040101010101" pitchFamily="2" charset="-122"/>
              <a:sym typeface="Arial" panose="020B0604020202020204"/>
            </a:endParaRPr>
          </a:p>
        </p:txBody>
      </p:sp>
      <p:sp>
        <p:nvSpPr>
          <p:cNvPr id="11" name="矩形 10"/>
          <p:cNvSpPr/>
          <p:nvPr/>
        </p:nvSpPr>
        <p:spPr>
          <a:xfrm>
            <a:off x="887751" y="2119510"/>
            <a:ext cx="10261599" cy="3887603"/>
          </a:xfrm>
          <a:prstGeom prst="rect">
            <a:avLst/>
          </a:prstGeom>
        </p:spPr>
        <p:txBody>
          <a:bodyPr wrap="square">
            <a:spAutoFit/>
          </a:bodyPr>
          <a:lstStyle/>
          <a:p>
            <a:pPr defTabSz="1219200" eaLnBrk="0" hangingPunct="0">
              <a:lnSpc>
                <a:spcPct val="130000"/>
              </a:lnSpc>
              <a:defRPr/>
            </a:pPr>
            <a:r>
              <a:rPr lang="en-US" altLang="zh-CN" sz="3200" b="1" dirty="0">
                <a:solidFill>
                  <a:prstClr val="black"/>
                </a:solidFill>
                <a:latin typeface="华文新魏" panose="02010800040101010101" pitchFamily="2" charset="-122"/>
                <a:ea typeface="华文新魏" panose="02010800040101010101" pitchFamily="2" charset="-122"/>
              </a:rPr>
              <a:t>1</a:t>
            </a:r>
            <a:r>
              <a:rPr lang="zh-CN" altLang="en-US" sz="3200" b="1" dirty="0">
                <a:solidFill>
                  <a:prstClr val="black"/>
                </a:solidFill>
                <a:latin typeface="华文新魏" panose="02010800040101010101" pitchFamily="2" charset="-122"/>
                <a:ea typeface="华文新魏" panose="02010800040101010101" pitchFamily="2" charset="-122"/>
              </a:rPr>
              <a:t>、宪法由哪几部分构成？</a:t>
            </a:r>
            <a:endParaRPr lang="zh-CN" altLang="en-US" sz="3200" b="1" dirty="0">
              <a:solidFill>
                <a:prstClr val="black"/>
              </a:solidFill>
              <a:latin typeface="华文新魏" panose="02010800040101010101" pitchFamily="2" charset="-122"/>
              <a:ea typeface="华文新魏" panose="02010800040101010101" pitchFamily="2" charset="-122"/>
            </a:endParaRPr>
          </a:p>
          <a:p>
            <a:pPr defTabSz="1219200" eaLnBrk="0" hangingPunct="0">
              <a:lnSpc>
                <a:spcPct val="130000"/>
              </a:lnSpc>
              <a:defRPr/>
            </a:pPr>
            <a:r>
              <a:rPr lang="en-US" altLang="zh-CN" sz="3200" b="1" dirty="0">
                <a:solidFill>
                  <a:prstClr val="black"/>
                </a:solidFill>
                <a:latin typeface="华文新魏" panose="02010800040101010101" pitchFamily="2" charset="-122"/>
                <a:ea typeface="华文新魏" panose="02010800040101010101" pitchFamily="2" charset="-122"/>
              </a:rPr>
              <a:t>2</a:t>
            </a:r>
            <a:r>
              <a:rPr lang="zh-CN" altLang="en-US" sz="3200" b="1" dirty="0">
                <a:solidFill>
                  <a:prstClr val="black"/>
                </a:solidFill>
                <a:latin typeface="华文新魏" panose="02010800040101010101" pitchFamily="2" charset="-122"/>
                <a:ea typeface="华文新魏" panose="02010800040101010101" pitchFamily="2" charset="-122"/>
              </a:rPr>
              <a:t>、我国宪法规定的主要内容有哪些？</a:t>
            </a:r>
            <a:endParaRPr lang="zh-CN" altLang="en-US" sz="3200" b="1" dirty="0">
              <a:solidFill>
                <a:prstClr val="black"/>
              </a:solidFill>
              <a:latin typeface="华文新魏" panose="02010800040101010101" pitchFamily="2" charset="-122"/>
              <a:ea typeface="华文新魏" panose="02010800040101010101" pitchFamily="2" charset="-122"/>
            </a:endParaRPr>
          </a:p>
          <a:p>
            <a:pPr defTabSz="1219200" eaLnBrk="0" hangingPunct="0">
              <a:lnSpc>
                <a:spcPct val="130000"/>
              </a:lnSpc>
              <a:defRPr/>
            </a:pPr>
            <a:r>
              <a:rPr lang="en-US" altLang="zh-CN" sz="3200" b="1" dirty="0">
                <a:solidFill>
                  <a:prstClr val="black"/>
                </a:solidFill>
                <a:latin typeface="华文新魏" panose="02010800040101010101" pitchFamily="2" charset="-122"/>
                <a:ea typeface="华文新魏" panose="02010800040101010101" pitchFamily="2" charset="-122"/>
              </a:rPr>
              <a:t>3</a:t>
            </a:r>
            <a:r>
              <a:rPr lang="zh-CN" altLang="en-US" sz="3200" b="1" dirty="0">
                <a:solidFill>
                  <a:prstClr val="black"/>
                </a:solidFill>
                <a:latin typeface="华文新魏" panose="02010800040101010101" pitchFamily="2" charset="-122"/>
                <a:ea typeface="华文新魏" panose="02010800040101010101" pitchFamily="2" charset="-122"/>
              </a:rPr>
              <a:t>、如何认识宪法是一切组织和个人的根本活动准则？</a:t>
            </a:r>
            <a:endParaRPr lang="zh-CN" altLang="en-US" sz="3200" b="1" dirty="0">
              <a:solidFill>
                <a:prstClr val="black"/>
              </a:solidFill>
              <a:latin typeface="华文新魏" panose="02010800040101010101" pitchFamily="2" charset="-122"/>
              <a:ea typeface="华文新魏" panose="02010800040101010101" pitchFamily="2" charset="-122"/>
            </a:endParaRPr>
          </a:p>
          <a:p>
            <a:pPr defTabSz="1219200" eaLnBrk="0" hangingPunct="0">
              <a:lnSpc>
                <a:spcPct val="130000"/>
              </a:lnSpc>
              <a:defRPr/>
            </a:pPr>
            <a:r>
              <a:rPr lang="en-US" altLang="zh-CN" sz="3200" b="1" dirty="0">
                <a:solidFill>
                  <a:prstClr val="black"/>
                </a:solidFill>
                <a:latin typeface="华文新魏" panose="02010800040101010101" pitchFamily="2" charset="-122"/>
                <a:ea typeface="华文新魏" panose="02010800040101010101" pitchFamily="2" charset="-122"/>
              </a:rPr>
              <a:t>4</a:t>
            </a:r>
            <a:r>
              <a:rPr lang="zh-CN" altLang="en-US" sz="3200" b="1" dirty="0">
                <a:solidFill>
                  <a:prstClr val="black"/>
                </a:solidFill>
                <a:latin typeface="华文新魏" panose="02010800040101010101" pitchFamily="2" charset="-122"/>
                <a:ea typeface="华文新魏" panose="02010800040101010101" pitchFamily="2" charset="-122"/>
              </a:rPr>
              <a:t>、如何认识中国共产党必须以宪法为根本活动准则？</a:t>
            </a:r>
            <a:endParaRPr lang="zh-CN" altLang="en-US" sz="3200" b="1" dirty="0">
              <a:solidFill>
                <a:prstClr val="black"/>
              </a:solidFill>
              <a:latin typeface="华文新魏" panose="02010800040101010101" pitchFamily="2" charset="-122"/>
              <a:ea typeface="华文新魏" panose="02010800040101010101" pitchFamily="2" charset="-122"/>
            </a:endParaRPr>
          </a:p>
          <a:p>
            <a:pPr defTabSz="1219200" eaLnBrk="0" hangingPunct="0">
              <a:lnSpc>
                <a:spcPct val="130000"/>
              </a:lnSpc>
              <a:defRPr/>
            </a:pPr>
            <a:r>
              <a:rPr lang="en-US" altLang="zh-CN" sz="3200" b="1" dirty="0">
                <a:solidFill>
                  <a:prstClr val="black"/>
                </a:solidFill>
                <a:latin typeface="华文新魏" panose="02010800040101010101" pitchFamily="2" charset="-122"/>
                <a:ea typeface="华文新魏" panose="02010800040101010101" pitchFamily="2" charset="-122"/>
              </a:rPr>
              <a:t>5</a:t>
            </a:r>
            <a:r>
              <a:rPr lang="zh-CN" altLang="en-US" sz="3200" b="1" dirty="0">
                <a:solidFill>
                  <a:prstClr val="black"/>
                </a:solidFill>
                <a:latin typeface="华文新魏" panose="02010800040101010101" pitchFamily="2" charset="-122"/>
                <a:ea typeface="华文新魏" panose="02010800040101010101" pitchFamily="2" charset="-122"/>
              </a:rPr>
              <a:t>、为什么说宪法是国家的根本法？</a:t>
            </a:r>
            <a:endParaRPr lang="zh-CN" altLang="en-US" sz="3200" b="1" dirty="0">
              <a:solidFill>
                <a:prstClr val="black"/>
              </a:solidFill>
              <a:latin typeface="华文新魏" panose="02010800040101010101" pitchFamily="2" charset="-122"/>
              <a:ea typeface="华文新魏" panose="02010800040101010101" pitchFamily="2" charset="-122"/>
            </a:endParaRPr>
          </a:p>
          <a:p>
            <a:pPr defTabSz="1219200" eaLnBrk="0" hangingPunct="0">
              <a:lnSpc>
                <a:spcPct val="130000"/>
              </a:lnSpc>
              <a:defRPr/>
            </a:pPr>
            <a:r>
              <a:rPr lang="en-US" altLang="zh-CN" sz="3200" b="1" dirty="0">
                <a:solidFill>
                  <a:prstClr val="black"/>
                </a:solidFill>
                <a:latin typeface="华文新魏" panose="02010800040101010101" pitchFamily="2" charset="-122"/>
                <a:ea typeface="华文新魏" panose="02010800040101010101" pitchFamily="2" charset="-122"/>
              </a:rPr>
              <a:t>6</a:t>
            </a:r>
            <a:r>
              <a:rPr lang="zh-CN" altLang="en-US" sz="3200" b="1" dirty="0">
                <a:solidFill>
                  <a:prstClr val="black"/>
                </a:solidFill>
                <a:latin typeface="华文新魏" panose="02010800040101010101" pitchFamily="2" charset="-122"/>
                <a:ea typeface="华文新魏" panose="02010800040101010101" pitchFamily="2" charset="-122"/>
              </a:rPr>
              <a:t>、宪法与其它法律的关系怎样？</a:t>
            </a:r>
            <a:endParaRPr lang="zh-CN" altLang="en-US" sz="3200" b="1" dirty="0">
              <a:solidFill>
                <a:prstClr val="black"/>
              </a:solidFill>
              <a:latin typeface="华文新魏" panose="02010800040101010101" pitchFamily="2" charset="-122"/>
              <a:ea typeface="华文新魏" panose="02010800040101010101" pitchFamily="2" charset="-122"/>
            </a:endParaRPr>
          </a:p>
        </p:txBody>
      </p:sp>
      <p:sp>
        <p:nvSpPr>
          <p:cNvPr id="12" name="矩形 11"/>
          <p:cNvSpPr/>
          <p:nvPr/>
        </p:nvSpPr>
        <p:spPr>
          <a:xfrm>
            <a:off x="911569" y="1220816"/>
            <a:ext cx="10181337" cy="1077218"/>
          </a:xfrm>
          <a:prstGeom prst="rect">
            <a:avLst/>
          </a:prstGeom>
        </p:spPr>
        <p:txBody>
          <a:bodyPr wrap="square">
            <a:spAutoFit/>
          </a:bodyPr>
          <a:lstStyle/>
          <a:p>
            <a:pPr defTabSz="1219200"/>
            <a:r>
              <a:rPr lang="zh-CN" altLang="en-US" sz="3200" b="1" dirty="0">
                <a:solidFill>
                  <a:srgbClr val="FF0000"/>
                </a:solidFill>
                <a:latin typeface="华文新魏" panose="02010800040101010101" pitchFamily="2" charset="-122"/>
                <a:ea typeface="华文新魏" panose="02010800040101010101" pitchFamily="2" charset="-122"/>
              </a:rPr>
              <a:t>请同学们认真阅读课本</a:t>
            </a:r>
            <a:r>
              <a:rPr lang="en-US" altLang="zh-CN" sz="3200" b="1" dirty="0">
                <a:solidFill>
                  <a:srgbClr val="FF0000"/>
                </a:solidFill>
                <a:latin typeface="华文新魏" panose="02010800040101010101" pitchFamily="2" charset="-122"/>
                <a:ea typeface="华文新魏" panose="02010800040101010101" pitchFamily="2" charset="-122"/>
              </a:rPr>
              <a:t>P18—23</a:t>
            </a:r>
            <a:r>
              <a:rPr lang="zh-CN" altLang="en-US" sz="3200" b="1" dirty="0">
                <a:solidFill>
                  <a:srgbClr val="FF0000"/>
                </a:solidFill>
                <a:latin typeface="华文新魏" panose="02010800040101010101" pitchFamily="2" charset="-122"/>
                <a:ea typeface="华文新魏" panose="02010800040101010101" pitchFamily="2" charset="-122"/>
              </a:rPr>
              <a:t>内容，思考下列问题，并在课本上做标记。时间：</a:t>
            </a:r>
            <a:r>
              <a:rPr lang="en-US" altLang="zh-CN" sz="3200" b="1" dirty="0">
                <a:solidFill>
                  <a:srgbClr val="FF0000"/>
                </a:solidFill>
                <a:latin typeface="华文新魏" panose="02010800040101010101" pitchFamily="2" charset="-122"/>
                <a:ea typeface="华文新魏" panose="02010800040101010101" pitchFamily="2" charset="-122"/>
              </a:rPr>
              <a:t>5</a:t>
            </a:r>
            <a:r>
              <a:rPr lang="zh-CN" altLang="en-US" sz="3200" b="1" dirty="0">
                <a:solidFill>
                  <a:srgbClr val="FF0000"/>
                </a:solidFill>
                <a:latin typeface="华文新魏" panose="02010800040101010101" pitchFamily="2" charset="-122"/>
                <a:ea typeface="华文新魏" panose="02010800040101010101" pitchFamily="2" charset="-122"/>
              </a:rPr>
              <a:t>分钟</a:t>
            </a:r>
            <a:endParaRPr lang="zh-CN" altLang="en-US" sz="3200" b="1" dirty="0">
              <a:solidFill>
                <a:srgbClr val="FF0000"/>
              </a:solidFill>
              <a:latin typeface="华文新魏" panose="02010800040101010101" pitchFamily="2" charset="-122"/>
              <a:ea typeface="华文新魏" panose="0201080004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7170" name="组合 9"/>
          <p:cNvGrpSpPr/>
          <p:nvPr/>
        </p:nvGrpSpPr>
        <p:grpSpPr>
          <a:xfrm>
            <a:off x="1412875" y="1593850"/>
            <a:ext cx="8723313" cy="5257800"/>
            <a:chOff x="2816" y="1071"/>
            <a:chExt cx="13737" cy="8279"/>
          </a:xfrm>
        </p:grpSpPr>
        <p:sp>
          <p:nvSpPr>
            <p:cNvPr id="2" name="矩形 1"/>
            <p:cNvSpPr/>
            <p:nvPr/>
          </p:nvSpPr>
          <p:spPr>
            <a:xfrm>
              <a:off x="2816" y="1071"/>
              <a:ext cx="6772" cy="8279"/>
            </a:xfrm>
            <a:prstGeom prst="rect">
              <a:avLst/>
            </a:prstGeom>
            <a:solidFill>
              <a:srgbClr val="BA01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 name="矩形 2"/>
            <p:cNvSpPr/>
            <p:nvPr/>
          </p:nvSpPr>
          <p:spPr>
            <a:xfrm>
              <a:off x="9553" y="1071"/>
              <a:ext cx="7000" cy="8279"/>
            </a:xfrm>
            <a:prstGeom prst="rect">
              <a:avLst/>
            </a:prstGeom>
            <a:solidFill>
              <a:srgbClr val="FAD95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7181" name="图片 3" descr="4796fe7a0b59f0001d10e1ad58c85fcd (2)"/>
            <p:cNvPicPr>
              <a:picLocks noChangeAspect="1"/>
            </p:cNvPicPr>
            <p:nvPr/>
          </p:nvPicPr>
          <p:blipFill>
            <a:blip r:embed="rId1"/>
            <a:stretch>
              <a:fillRect/>
            </a:stretch>
          </p:blipFill>
          <p:spPr>
            <a:xfrm>
              <a:off x="5277" y="2000"/>
              <a:ext cx="1917" cy="1947"/>
            </a:xfrm>
            <a:prstGeom prst="rect">
              <a:avLst/>
            </a:prstGeom>
            <a:noFill/>
            <a:ln w="9525">
              <a:noFill/>
            </a:ln>
          </p:spPr>
        </p:pic>
        <p:cxnSp>
          <p:nvCxnSpPr>
            <p:cNvPr id="5" name="直接连接符 4"/>
            <p:cNvCxnSpPr/>
            <p:nvPr/>
          </p:nvCxnSpPr>
          <p:spPr>
            <a:xfrm>
              <a:off x="3508" y="5973"/>
              <a:ext cx="554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183" name="文本框 5"/>
            <p:cNvSpPr txBox="1"/>
            <p:nvPr/>
          </p:nvSpPr>
          <p:spPr>
            <a:xfrm>
              <a:off x="3271" y="4654"/>
              <a:ext cx="6021" cy="1113"/>
            </a:xfrm>
            <a:prstGeom prst="rect">
              <a:avLst/>
            </a:prstGeom>
            <a:noFill/>
            <a:ln w="9525">
              <a:noFill/>
            </a:ln>
          </p:spPr>
          <p:txBody>
            <a:bodyPr>
              <a:spAutoFit/>
            </a:bodyPr>
            <a:p>
              <a:pPr algn="ctr" eaLnBrk="0" hangingPunct="0"/>
              <a:r>
                <a:rPr lang="zh-CN" altLang="en-US" sz="4000" b="1" dirty="0">
                  <a:solidFill>
                    <a:srgbClr val="F2F2F2"/>
                  </a:solidFill>
                  <a:latin typeface="Calibri" panose="020F0502020204030204" charset="0"/>
                </a:rPr>
                <a:t>中华人民共和国</a:t>
              </a:r>
              <a:endParaRPr lang="zh-CN" altLang="en-US" sz="4000" b="1" dirty="0">
                <a:solidFill>
                  <a:srgbClr val="F2F2F2"/>
                </a:solidFill>
                <a:latin typeface="Calibri" panose="020F0502020204030204" charset="0"/>
              </a:endParaRPr>
            </a:p>
          </p:txBody>
        </p:sp>
        <p:sp>
          <p:nvSpPr>
            <p:cNvPr id="7184" name="文本框 6"/>
            <p:cNvSpPr txBox="1"/>
            <p:nvPr/>
          </p:nvSpPr>
          <p:spPr>
            <a:xfrm>
              <a:off x="4986" y="6311"/>
              <a:ext cx="2432" cy="1113"/>
            </a:xfrm>
            <a:prstGeom prst="rect">
              <a:avLst/>
            </a:prstGeom>
            <a:noFill/>
            <a:ln w="9525">
              <a:noFill/>
            </a:ln>
          </p:spPr>
          <p:txBody>
            <a:bodyPr>
              <a:spAutoFit/>
            </a:bodyPr>
            <a:p>
              <a:pPr algn="dist" eaLnBrk="0" hangingPunct="0"/>
              <a:r>
                <a:rPr lang="zh-CN" altLang="en-US" sz="4000" b="1" dirty="0">
                  <a:solidFill>
                    <a:srgbClr val="F2F2F2"/>
                  </a:solidFill>
                  <a:latin typeface="Calibri" panose="020F0502020204030204" charset="0"/>
                </a:rPr>
                <a:t>宪法</a:t>
              </a:r>
              <a:endParaRPr lang="zh-CN" altLang="en-US" sz="4000" b="1" dirty="0">
                <a:solidFill>
                  <a:srgbClr val="F2F2F2"/>
                </a:solidFill>
                <a:latin typeface="Calibri" panose="020F0502020204030204" charset="0"/>
              </a:endParaRPr>
            </a:p>
          </p:txBody>
        </p:sp>
        <p:sp>
          <p:nvSpPr>
            <p:cNvPr id="7185" name="文本框 7"/>
            <p:cNvSpPr txBox="1"/>
            <p:nvPr/>
          </p:nvSpPr>
          <p:spPr>
            <a:xfrm>
              <a:off x="10395" y="1487"/>
              <a:ext cx="5250" cy="822"/>
            </a:xfrm>
            <a:prstGeom prst="rect">
              <a:avLst/>
            </a:prstGeom>
            <a:noFill/>
            <a:ln w="9525">
              <a:noFill/>
            </a:ln>
          </p:spPr>
          <p:txBody>
            <a:bodyPr>
              <a:spAutoFit/>
            </a:bodyPr>
            <a:p>
              <a:pPr algn="ctr" eaLnBrk="0" hangingPunct="0"/>
              <a:r>
                <a:rPr lang="zh-CN" altLang="en-US" sz="2800" b="1" dirty="0">
                  <a:latin typeface="Calibri" panose="020F0502020204030204" charset="0"/>
                </a:rPr>
                <a:t>目录</a:t>
              </a:r>
              <a:endParaRPr lang="zh-CN" altLang="en-US" sz="2800" b="1" dirty="0">
                <a:latin typeface="Calibri" panose="020F0502020204030204" charset="0"/>
              </a:endParaRPr>
            </a:p>
          </p:txBody>
        </p:sp>
        <p:sp>
          <p:nvSpPr>
            <p:cNvPr id="7186" name="文本框 8"/>
            <p:cNvSpPr txBox="1"/>
            <p:nvPr/>
          </p:nvSpPr>
          <p:spPr>
            <a:xfrm>
              <a:off x="9918" y="2309"/>
              <a:ext cx="6307" cy="6859"/>
            </a:xfrm>
            <a:prstGeom prst="rect">
              <a:avLst/>
            </a:prstGeom>
            <a:noFill/>
            <a:ln w="9525">
              <a:noFill/>
            </a:ln>
          </p:spPr>
          <p:txBody>
            <a:bodyPr>
              <a:spAutoFit/>
            </a:bodyPr>
            <a:p>
              <a:pPr eaLnBrk="0" hangingPunct="0">
                <a:lnSpc>
                  <a:spcPct val="110000"/>
                </a:lnSpc>
              </a:pPr>
              <a:r>
                <a:rPr lang="zh-CN" altLang="en-US" b="1" dirty="0">
                  <a:latin typeface="Calibri" panose="020F0502020204030204" charset="0"/>
                </a:rPr>
                <a:t>序言</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第一章    总纲</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第二章    公民的基本权利和义务</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第三章    国家机构</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     第一节    全国人民代表大会</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     第二节    中华人民共和国主席</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     第三节    国务院</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     第四节    中央军事委员会</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     第五节    地方各级人民代表大会和</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                      地方各级人民政府</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     第六节    民族自治地方的自治机关</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     第七节    监察委员会</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     第八节    人民法院和人民检察院</a:t>
              </a:r>
              <a:endParaRPr lang="zh-CN" altLang="en-US" b="1" dirty="0">
                <a:latin typeface="Calibri" panose="020F0502020204030204" charset="0"/>
              </a:endParaRPr>
            </a:p>
            <a:p>
              <a:pPr eaLnBrk="0" hangingPunct="0">
                <a:lnSpc>
                  <a:spcPct val="110000"/>
                </a:lnSpc>
              </a:pPr>
              <a:r>
                <a:rPr lang="zh-CN" altLang="en-US" b="1" dirty="0">
                  <a:latin typeface="Calibri" panose="020F0502020204030204" charset="0"/>
                </a:rPr>
                <a:t>第四章    国旗、国歌、国徽、首都</a:t>
              </a:r>
              <a:endParaRPr lang="zh-CN" altLang="en-US" b="1" dirty="0">
                <a:latin typeface="Calibri" panose="020F0502020204030204" charset="0"/>
              </a:endParaRPr>
            </a:p>
          </p:txBody>
        </p:sp>
      </p:grpSp>
      <p:sp>
        <p:nvSpPr>
          <p:cNvPr id="11" name="矩形 10"/>
          <p:cNvSpPr/>
          <p:nvPr/>
        </p:nvSpPr>
        <p:spPr>
          <a:xfrm>
            <a:off x="6226175" y="5732463"/>
            <a:ext cx="2222500" cy="28892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7172" name="组合 13"/>
          <p:cNvGrpSpPr/>
          <p:nvPr/>
        </p:nvGrpSpPr>
        <p:grpSpPr>
          <a:xfrm>
            <a:off x="9775825" y="4706938"/>
            <a:ext cx="1947863" cy="1227137"/>
            <a:chOff x="15395" y="6383"/>
            <a:chExt cx="3068" cy="1932"/>
          </a:xfrm>
        </p:grpSpPr>
        <p:sp>
          <p:nvSpPr>
            <p:cNvPr id="12" name="椭圆形标注 11"/>
            <p:cNvSpPr/>
            <p:nvPr/>
          </p:nvSpPr>
          <p:spPr>
            <a:xfrm>
              <a:off x="15395" y="6383"/>
              <a:ext cx="3068" cy="1932"/>
            </a:xfrm>
            <a:prstGeom prst="wedgeEllipseCallout">
              <a:avLst>
                <a:gd name="adj1" fmla="val -53422"/>
                <a:gd name="adj2" fmla="val 50776"/>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178" name="文本框 12"/>
            <p:cNvSpPr txBox="1"/>
            <p:nvPr/>
          </p:nvSpPr>
          <p:spPr>
            <a:xfrm>
              <a:off x="15962" y="6938"/>
              <a:ext cx="2023" cy="822"/>
            </a:xfrm>
            <a:prstGeom prst="rect">
              <a:avLst/>
            </a:prstGeom>
            <a:noFill/>
            <a:ln w="9525">
              <a:noFill/>
            </a:ln>
          </p:spPr>
          <p:txBody>
            <a:bodyPr>
              <a:spAutoFit/>
            </a:bodyPr>
            <a:p>
              <a:pPr eaLnBrk="0" hangingPunct="0"/>
              <a:r>
                <a:rPr lang="zh-CN" altLang="en-US" sz="2800" dirty="0">
                  <a:solidFill>
                    <a:srgbClr val="F2F2F2"/>
                  </a:solidFill>
                  <a:latin typeface="微软雅黑" panose="020B0503020204020204" charset="-122"/>
                  <a:ea typeface="微软雅黑" panose="020B0503020204020204" charset="-122"/>
                </a:rPr>
                <a:t>新修订</a:t>
              </a:r>
              <a:endParaRPr lang="zh-CN" altLang="en-US" sz="2800" dirty="0">
                <a:solidFill>
                  <a:srgbClr val="F2F2F2"/>
                </a:solidFill>
                <a:latin typeface="微软雅黑" panose="020B0503020204020204" charset="-122"/>
                <a:ea typeface="微软雅黑" panose="020B0503020204020204" charset="-122"/>
              </a:endParaRPr>
            </a:p>
          </p:txBody>
        </p:sp>
      </p:grpSp>
      <p:sp>
        <p:nvSpPr>
          <p:cNvPr id="4" name="矩形 3"/>
          <p:cNvSpPr/>
          <p:nvPr/>
        </p:nvSpPr>
        <p:spPr>
          <a:xfrm>
            <a:off x="7543800" y="-50800"/>
            <a:ext cx="4645025" cy="2862263"/>
          </a:xfrm>
          <a:prstGeom prst="rect">
            <a:avLst/>
          </a:prstGeom>
          <a:solidFill>
            <a:srgbClr val="92D050"/>
          </a:solidFill>
          <a:ln w="28575" cap="flat" cmpd="sng">
            <a:solidFill>
              <a:srgbClr val="4CB386"/>
            </a:solidFill>
            <a:prstDash val="solid"/>
            <a:miter/>
            <a:headEnd type="none" w="med" len="med"/>
            <a:tailEnd type="none" w="med" len="med"/>
          </a:ln>
        </p:spPr>
        <p:txBody>
          <a:bodyPr>
            <a:spAutoFit/>
          </a:bodyPr>
          <a:p>
            <a:pPr eaLnBrk="0" hangingPunct="0">
              <a:lnSpc>
                <a:spcPct val="150000"/>
              </a:lnSpc>
            </a:pPr>
            <a:r>
              <a:rPr lang="zh-CN" altLang="en-US" sz="2400" dirty="0">
                <a:solidFill>
                  <a:schemeClr val="bg1"/>
                </a:solidFill>
                <a:latin typeface="方正中倩简体" charset="-122"/>
                <a:ea typeface="方正中倩简体" charset="-122"/>
              </a:rPr>
              <a:t>      </a:t>
            </a:r>
            <a:r>
              <a:rPr lang="zh-CN" altLang="en-US" sz="2400" b="1" dirty="0">
                <a:solidFill>
                  <a:schemeClr val="bg1"/>
                </a:solidFill>
                <a:latin typeface="微软雅黑" panose="020B0503020204020204" charset="-122"/>
                <a:ea typeface="微软雅黑" panose="020B0503020204020204" charset="-122"/>
              </a:rPr>
              <a:t> 我国现行宪法除序言外，设有第一章总纲，第二章公民的基本权利和义务，第三章国家机构，第四章国旗、国歌、国徽、首都，</a:t>
            </a:r>
            <a:r>
              <a:rPr lang="zh-CN" altLang="en-US" sz="2400" b="1" dirty="0">
                <a:solidFill>
                  <a:srgbClr val="C00000"/>
                </a:solidFill>
                <a:latin typeface="微软雅黑" panose="020B0503020204020204" charset="-122"/>
                <a:ea typeface="微软雅黑" panose="020B0503020204020204" charset="-122"/>
              </a:rPr>
              <a:t>共四章</a:t>
            </a:r>
            <a:r>
              <a:rPr lang="zh-CN" altLang="en-US" sz="2400" b="1" dirty="0">
                <a:solidFill>
                  <a:schemeClr val="bg1"/>
                </a:solidFill>
                <a:latin typeface="微软雅黑" panose="020B0503020204020204" charset="-122"/>
                <a:ea typeface="微软雅黑" panose="020B0503020204020204" charset="-122"/>
              </a:rPr>
              <a:t>一百三十八条。</a:t>
            </a:r>
            <a:endParaRPr lang="zh-CN" altLang="en-US" sz="2400" b="1" dirty="0">
              <a:solidFill>
                <a:schemeClr val="bg1"/>
              </a:solidFill>
              <a:latin typeface="微软雅黑" panose="020B0503020204020204" charset="-122"/>
              <a:ea typeface="微软雅黑" panose="020B0503020204020204" charset="-122"/>
            </a:endParaRPr>
          </a:p>
        </p:txBody>
      </p:sp>
      <p:sp>
        <p:nvSpPr>
          <p:cNvPr id="7" name="波形 6"/>
          <p:cNvSpPr/>
          <p:nvPr/>
        </p:nvSpPr>
        <p:spPr>
          <a:xfrm>
            <a:off x="161925" y="469900"/>
            <a:ext cx="4684713" cy="1011238"/>
          </a:xfrm>
          <a:prstGeom prst="wave">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8" name="文本框 7"/>
          <p:cNvSpPr txBox="1"/>
          <p:nvPr/>
        </p:nvSpPr>
        <p:spPr>
          <a:xfrm>
            <a:off x="282575" y="660400"/>
            <a:ext cx="4470400" cy="630238"/>
          </a:xfrm>
          <a:prstGeom prst="rect">
            <a:avLst/>
          </a:prstGeom>
          <a:noFill/>
          <a:ln w="9525">
            <a:noFill/>
          </a:ln>
        </p:spPr>
        <p:txBody>
          <a:bodyPr>
            <a:spAutoFit/>
          </a:bodyPr>
          <a:p>
            <a:pPr eaLnBrk="0" hangingPunct="0"/>
            <a:r>
              <a:rPr lang="zh-CN" altLang="en-US" sz="3500" b="1" dirty="0">
                <a:solidFill>
                  <a:schemeClr val="bg1"/>
                </a:solidFill>
                <a:latin typeface="微软雅黑" panose="020B0503020204020204" charset="-122"/>
                <a:ea typeface="微软雅黑" panose="020B0503020204020204" charset="-122"/>
                <a:sym typeface="Calibri" panose="020F0502020204030204" charset="0"/>
              </a:rPr>
              <a:t>一、根本的活动准则</a:t>
            </a:r>
            <a:r>
              <a:rPr lang="zh-CN" altLang="en-US" sz="3500" b="1" dirty="0">
                <a:solidFill>
                  <a:schemeClr val="bg1"/>
                </a:solidFill>
                <a:latin typeface="Calibri" panose="020F0502020204030204" charset="0"/>
                <a:sym typeface="Calibri" panose="020F0502020204030204" charset="0"/>
              </a:rPr>
              <a:t>               </a:t>
            </a:r>
            <a:endParaRPr lang="zh-CN" altLang="en-US" sz="3500" b="1" dirty="0">
              <a:solidFill>
                <a:schemeClr val="bg1"/>
              </a:solidFill>
              <a:latin typeface="Calibri" panose="020F0502020204030204" charset="0"/>
              <a:sym typeface="Calibri" panose="020F0502020204030204" charset="0"/>
            </a:endParaRPr>
          </a:p>
        </p:txBody>
      </p:sp>
      <p:sp>
        <p:nvSpPr>
          <p:cNvPr id="9" name="矩形 8"/>
          <p:cNvSpPr/>
          <p:nvPr/>
        </p:nvSpPr>
        <p:spPr>
          <a:xfrm>
            <a:off x="282575" y="1592263"/>
            <a:ext cx="798513" cy="4810125"/>
          </a:xfrm>
          <a:prstGeom prst="rect">
            <a:avLst/>
          </a:prstGeom>
          <a:solidFill>
            <a:srgbClr val="FF0000"/>
          </a:solidFill>
          <a:ln>
            <a:solidFill>
              <a:srgbClr val="FF0000"/>
            </a:solidFill>
          </a:ln>
        </p:spPr>
        <p:style>
          <a:lnRef idx="1">
            <a:schemeClr val="accent6"/>
          </a:lnRef>
          <a:fillRef idx="2">
            <a:schemeClr val="accent6"/>
          </a:fillRef>
          <a:effectRef idx="1">
            <a:schemeClr val="accent6"/>
          </a:effectRef>
          <a:fontRef idx="minor">
            <a:schemeClr val="dk1"/>
          </a:fontRef>
        </p:style>
        <p:txBody>
          <a:bodyPr vert="eaVert">
            <a:sp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4000" b="1" i="0" u="none" strike="noStrike" kern="1200" cap="none" spc="0" normalizeH="0" baseline="0" noProof="1">
                <a:ln>
                  <a:noFill/>
                </a:ln>
                <a:solidFill>
                  <a:schemeClr val="bg1"/>
                </a:solidFill>
                <a:effectLst/>
                <a:uLnTx/>
                <a:uFillTx/>
                <a:latin typeface="微软雅黑" panose="020B0503020204020204" charset="-122"/>
                <a:ea typeface="微软雅黑" panose="020B0503020204020204" charset="-122"/>
                <a:cs typeface="+mn-cs"/>
                <a:sym typeface="+mn-ea"/>
              </a:rPr>
              <a:t>我国现行宪法的构成</a:t>
            </a:r>
            <a:endParaRPr kumimoji="0" lang="zh-CN" altLang="en-US" sz="4000" b="1" i="0" u="none" strike="noStrike" kern="1200" cap="none" spc="700" normalizeH="0" baseline="0" noProof="0" dirty="0">
              <a:ln>
                <a:noFill/>
              </a:ln>
              <a:solidFill>
                <a:schemeClr val="bg1"/>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ppt_x</p:attrName>
                                        </p:attrNameLst>
                                      </p:cBhvr>
                                      <p:tavLst>
                                        <p:tav tm="0">
                                          <p:val>
                                            <p:strVal val="#ppt_x"/>
                                          </p:val>
                                        </p:tav>
                                        <p:tav tm="100000">
                                          <p:val>
                                            <p:strVal val="#ppt_x"/>
                                          </p:val>
                                        </p:tav>
                                      </p:tavLst>
                                    </p:anim>
                                    <p:anim calcmode="lin" valueType="num">
                                      <p:cBhvr>
                                        <p:cTn id="1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randombar(horizontal)">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7" grpId="0" bldLvl="0" animBg="1"/>
      <p:bldP spid="8" grpId="0"/>
      <p:bldP spid="9"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文本框 1"/>
          <p:cNvSpPr txBox="1"/>
          <p:nvPr/>
        </p:nvSpPr>
        <p:spPr>
          <a:xfrm>
            <a:off x="1685925" y="979488"/>
            <a:ext cx="5367338" cy="678815"/>
          </a:xfrm>
          <a:prstGeom prst="rect">
            <a:avLst/>
          </a:prstGeom>
          <a:solidFill>
            <a:srgbClr val="FF9999"/>
          </a:solidFill>
          <a:ln w="9525">
            <a:noFill/>
          </a:ln>
        </p:spPr>
        <p:txBody>
          <a:bodyPr>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en-US" altLang="zh-CN" sz="3600" b="1" dirty="0">
                <a:solidFill>
                  <a:srgbClr val="0000FF"/>
                </a:solidFill>
                <a:latin typeface="微软雅黑" panose="020B0503020204020204" charset="-122"/>
                <a:ea typeface="微软雅黑" panose="020B0503020204020204" charset="-122"/>
              </a:rPr>
              <a:t>1</a:t>
            </a:r>
            <a:r>
              <a:rPr lang="zh-CN" altLang="en-US" sz="3600" b="1" dirty="0">
                <a:solidFill>
                  <a:srgbClr val="0000FF"/>
                </a:solidFill>
                <a:latin typeface="微软雅黑" panose="020B0503020204020204" charset="-122"/>
                <a:ea typeface="微软雅黑" panose="020B0503020204020204" charset="-122"/>
              </a:rPr>
              <a:t>、我国宪法的构成</a:t>
            </a:r>
            <a:endParaRPr lang="zh-CN" altLang="en-US" sz="3600" b="1" dirty="0">
              <a:solidFill>
                <a:srgbClr val="0000FF"/>
              </a:solidFill>
              <a:latin typeface="微软雅黑" panose="020B0503020204020204" charset="-122"/>
              <a:ea typeface="微软雅黑" panose="020B0503020204020204" charset="-122"/>
            </a:endParaRPr>
          </a:p>
        </p:txBody>
      </p:sp>
      <p:grpSp>
        <p:nvGrpSpPr>
          <p:cNvPr id="6" name="组合 5"/>
          <p:cNvGrpSpPr/>
          <p:nvPr/>
        </p:nvGrpSpPr>
        <p:grpSpPr>
          <a:xfrm>
            <a:off x="2320882" y="1811338"/>
            <a:ext cx="8194369" cy="3678237"/>
            <a:chOff x="1586459" y="2528889"/>
            <a:chExt cx="7239432" cy="2892424"/>
          </a:xfrm>
        </p:grpSpPr>
        <p:sp>
          <p:nvSpPr>
            <p:cNvPr id="11271" name="矩形 6"/>
            <p:cNvSpPr/>
            <p:nvPr/>
          </p:nvSpPr>
          <p:spPr>
            <a:xfrm>
              <a:off x="1586459" y="3495675"/>
              <a:ext cx="680493" cy="897813"/>
            </a:xfrm>
            <a:prstGeom prst="rect">
              <a:avLst/>
            </a:prstGeom>
            <a:solidFill>
              <a:srgbClr val="FF9999"/>
            </a:solidFill>
            <a:ln w="9525">
              <a:noFill/>
            </a:ln>
          </p:spPr>
          <p:txBody>
            <a:bodyPr vert="eaVert" wrap="none">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3600" b="1" dirty="0">
                  <a:solidFill>
                    <a:srgbClr val="9900CC"/>
                  </a:solidFill>
                  <a:latin typeface="微软雅黑" panose="020B0503020204020204" charset="-122"/>
                  <a:ea typeface="微软雅黑" panose="020B0503020204020204" charset="-122"/>
                </a:rPr>
                <a:t>宪 法</a:t>
              </a:r>
              <a:endParaRPr lang="zh-CN" altLang="en-US" sz="3600" b="1" dirty="0">
                <a:solidFill>
                  <a:srgbClr val="9900CC"/>
                </a:solidFill>
                <a:latin typeface="微软雅黑" panose="020B0503020204020204" charset="-122"/>
                <a:ea typeface="微软雅黑" panose="020B0503020204020204" charset="-122"/>
              </a:endParaRPr>
            </a:p>
          </p:txBody>
        </p:sp>
        <p:sp>
          <p:nvSpPr>
            <p:cNvPr id="8" name="左大括号 7"/>
            <p:cNvSpPr/>
            <p:nvPr/>
          </p:nvSpPr>
          <p:spPr bwMode="auto">
            <a:xfrm>
              <a:off x="2652397" y="2593803"/>
              <a:ext cx="321173" cy="2827510"/>
            </a:xfrm>
            <a:prstGeom prst="leftBrace">
              <a:avLst>
                <a:gd name="adj1" fmla="val 22670"/>
                <a:gd name="adj2" fmla="val 50000"/>
              </a:avLst>
            </a:prstGeom>
            <a:solidFill>
              <a:schemeClr val="accent5"/>
            </a:solidFill>
            <a:ln w="28575" cap="flat" cmpd="sng" algn="ctr">
              <a:solidFill>
                <a:schemeClr val="accent1">
                  <a:lumMod val="50000"/>
                </a:schemeClr>
              </a:solidFill>
              <a:prstDash val="solid"/>
              <a:round/>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6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273" name="矩形 8"/>
            <p:cNvSpPr/>
            <p:nvPr/>
          </p:nvSpPr>
          <p:spPr>
            <a:xfrm>
              <a:off x="3371851" y="2528889"/>
              <a:ext cx="986799" cy="482362"/>
            </a:xfrm>
            <a:prstGeom prst="rect">
              <a:avLst/>
            </a:prstGeom>
            <a:solidFill>
              <a:srgbClr val="66FF33"/>
            </a:solidFill>
            <a:ln w="9525">
              <a:noFill/>
            </a:ln>
          </p:spPr>
          <p:txBody>
            <a:bodyPr wrap="none">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dirty="0">
                  <a:latin typeface="微软雅黑" panose="020B0503020204020204" charset="-122"/>
                  <a:ea typeface="微软雅黑" panose="020B0503020204020204" charset="-122"/>
                </a:rPr>
                <a:t>序 言</a:t>
              </a:r>
              <a:endParaRPr lang="zh-CN" altLang="en-US" b="1" dirty="0">
                <a:latin typeface="微软雅黑" panose="020B0503020204020204" charset="-122"/>
                <a:ea typeface="微软雅黑" panose="020B0503020204020204" charset="-122"/>
              </a:endParaRPr>
            </a:p>
          </p:txBody>
        </p:sp>
        <p:sp>
          <p:nvSpPr>
            <p:cNvPr id="11274" name="矩形 9"/>
            <p:cNvSpPr/>
            <p:nvPr/>
          </p:nvSpPr>
          <p:spPr>
            <a:xfrm>
              <a:off x="3371851" y="3121026"/>
              <a:ext cx="2063918" cy="482362"/>
            </a:xfrm>
            <a:prstGeom prst="rect">
              <a:avLst/>
            </a:prstGeom>
            <a:solidFill>
              <a:srgbClr val="FF66FF"/>
            </a:solidFill>
            <a:ln w="9525">
              <a:noFill/>
            </a:ln>
          </p:spPr>
          <p:txBody>
            <a:bodyPr wrap="none">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dirty="0">
                  <a:latin typeface="微软雅黑" panose="020B0503020204020204" charset="-122"/>
                  <a:ea typeface="微软雅黑" panose="020B0503020204020204" charset="-122"/>
                </a:rPr>
                <a:t>第一章 总纲</a:t>
              </a:r>
              <a:endParaRPr lang="zh-CN" altLang="en-US" b="1" dirty="0">
                <a:latin typeface="微软雅黑" panose="020B0503020204020204" charset="-122"/>
                <a:ea typeface="微软雅黑" panose="020B0503020204020204" charset="-122"/>
              </a:endParaRPr>
            </a:p>
          </p:txBody>
        </p:sp>
        <p:sp>
          <p:nvSpPr>
            <p:cNvPr id="11275" name="矩形 10"/>
            <p:cNvSpPr/>
            <p:nvPr/>
          </p:nvSpPr>
          <p:spPr>
            <a:xfrm>
              <a:off x="3371851" y="3713163"/>
              <a:ext cx="4403848" cy="410457"/>
            </a:xfrm>
            <a:prstGeom prst="rect">
              <a:avLst/>
            </a:prstGeom>
            <a:solidFill>
              <a:srgbClr val="00B0F0"/>
            </a:solidFill>
            <a:ln w="9525">
              <a:noFill/>
            </a:ln>
          </p:spPr>
          <p:txBody>
            <a:bodyPr wrap="none">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800" b="1" dirty="0">
                  <a:solidFill>
                    <a:srgbClr val="FF0000"/>
                  </a:solidFill>
                </a:rPr>
                <a:t>第二章 公民的基本权利和义务 </a:t>
              </a:r>
              <a:endParaRPr lang="zh-CN" altLang="en-US" sz="2800" b="1" dirty="0">
                <a:solidFill>
                  <a:srgbClr val="FF0000"/>
                </a:solidFill>
              </a:endParaRPr>
            </a:p>
          </p:txBody>
        </p:sp>
        <p:sp>
          <p:nvSpPr>
            <p:cNvPr id="10248" name="矩形 11"/>
            <p:cNvSpPr/>
            <p:nvPr/>
          </p:nvSpPr>
          <p:spPr>
            <a:xfrm>
              <a:off x="3371879" y="4305289"/>
              <a:ext cx="2963201" cy="482362"/>
            </a:xfrm>
            <a:prstGeom prst="rect">
              <a:avLst/>
            </a:prstGeom>
            <a:solidFill>
              <a:schemeClr val="accent6">
                <a:lumMod val="40000"/>
                <a:lumOff val="60000"/>
              </a:schemeClr>
            </a:solidFill>
            <a:ln w="9525">
              <a:noFill/>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1">
                  <a:ln>
                    <a:noFill/>
                  </a:ln>
                  <a:solidFill>
                    <a:schemeClr val="tx1"/>
                  </a:solidFill>
                  <a:effectLst/>
                  <a:uLnTx/>
                  <a:uFillTx/>
                  <a:latin typeface="微软雅黑" panose="020B0503020204020204" charset="-122"/>
                  <a:ea typeface="微软雅黑" panose="020B0503020204020204" charset="-122"/>
                  <a:cs typeface="+mn-cs"/>
                </a:rPr>
                <a:t>第三章 国家机构</a:t>
              </a:r>
              <a:r>
                <a:rPr kumimoji="0" lang="zh-CN" altLang="en-US" sz="32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 </a:t>
              </a:r>
              <a:endParaRPr kumimoji="0" lang="zh-CN" altLang="en-US" sz="32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11277" name="矩形 12"/>
            <p:cNvSpPr/>
            <p:nvPr/>
          </p:nvSpPr>
          <p:spPr>
            <a:xfrm>
              <a:off x="3371851" y="4897439"/>
              <a:ext cx="5454040" cy="482362"/>
            </a:xfrm>
            <a:prstGeom prst="rect">
              <a:avLst/>
            </a:prstGeom>
            <a:gradFill rotWithShape="1">
              <a:gsLst>
                <a:gs pos="0">
                  <a:srgbClr val="FBFB11"/>
                </a:gs>
                <a:gs pos="100000">
                  <a:srgbClr val="838309"/>
                </a:gs>
              </a:gsLst>
              <a:lin ang="5400000"/>
              <a:tileRect/>
            </a:gradFill>
            <a:ln w="9525">
              <a:noFill/>
            </a:ln>
          </p:spPr>
          <p:txBody>
            <a:bodyPr wrap="none">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dirty="0">
                  <a:latin typeface="微软雅黑" panose="020B0503020204020204" charset="-122"/>
                  <a:ea typeface="微软雅黑" panose="020B0503020204020204" charset="-122"/>
                </a:rPr>
                <a:t>第四章 国旗、国歌、国徽、首都</a:t>
              </a:r>
              <a:r>
                <a:rPr lang="zh-CN" altLang="en-US" sz="2800" b="1" dirty="0">
                  <a:latin typeface="黑体" panose="02010609060101010101" pitchFamily="49" charset="-122"/>
                  <a:ea typeface="黑体" panose="02010609060101010101" pitchFamily="49" charset="-122"/>
                </a:rPr>
                <a:t> </a:t>
              </a:r>
              <a:endParaRPr lang="zh-CN" altLang="en-US" sz="2800" b="1" dirty="0">
                <a:latin typeface="黑体" panose="02010609060101010101" pitchFamily="49" charset="-122"/>
                <a:ea typeface="黑体" panose="02010609060101010101" pitchFamily="49" charset="-122"/>
              </a:endParaRPr>
            </a:p>
          </p:txBody>
        </p:sp>
      </p:grpSp>
      <p:pic>
        <p:nvPicPr>
          <p:cNvPr id="11268" name="Picture 2"/>
          <p:cNvPicPr>
            <a:picLocks noChangeAspect="1"/>
          </p:cNvPicPr>
          <p:nvPr/>
        </p:nvPicPr>
        <p:blipFill>
          <a:blip r:embed="rId1"/>
          <a:stretch>
            <a:fillRect/>
          </a:stretch>
        </p:blipFill>
        <p:spPr>
          <a:xfrm>
            <a:off x="7334250" y="77788"/>
            <a:ext cx="3313113" cy="2687637"/>
          </a:xfrm>
          <a:prstGeom prst="rect">
            <a:avLst/>
          </a:prstGeom>
          <a:noFill/>
          <a:ln w="9525">
            <a:noFill/>
          </a:ln>
        </p:spPr>
      </p:pic>
      <p:pic>
        <p:nvPicPr>
          <p:cNvPr id="11269" name="图片 12"/>
          <p:cNvPicPr>
            <a:picLocks noChangeAspect="1"/>
          </p:cNvPicPr>
          <p:nvPr/>
        </p:nvPicPr>
        <p:blipFill>
          <a:blip r:embed="rId2"/>
          <a:stretch>
            <a:fillRect/>
          </a:stretch>
        </p:blipFill>
        <p:spPr>
          <a:xfrm>
            <a:off x="2078038" y="5173663"/>
            <a:ext cx="1349375" cy="1247775"/>
          </a:xfrm>
          <a:prstGeom prst="rect">
            <a:avLst/>
          </a:prstGeom>
          <a:noFill/>
          <a:ln w="9525">
            <a:noFill/>
          </a:ln>
        </p:spPr>
      </p:pic>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4" name="组合 9"/>
          <p:cNvGrpSpPr/>
          <p:nvPr/>
        </p:nvGrpSpPr>
        <p:grpSpPr>
          <a:xfrm>
            <a:off x="1279525" y="1530350"/>
            <a:ext cx="8753475" cy="4794250"/>
            <a:chOff x="2816" y="1071"/>
            <a:chExt cx="13783" cy="8279"/>
          </a:xfrm>
        </p:grpSpPr>
        <p:sp>
          <p:nvSpPr>
            <p:cNvPr id="2" name="矩形 1"/>
            <p:cNvSpPr/>
            <p:nvPr/>
          </p:nvSpPr>
          <p:spPr>
            <a:xfrm>
              <a:off x="2816" y="1071"/>
              <a:ext cx="6774" cy="8279"/>
            </a:xfrm>
            <a:prstGeom prst="rect">
              <a:avLst/>
            </a:prstGeom>
            <a:solidFill>
              <a:srgbClr val="BA01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 name="矩形 2"/>
            <p:cNvSpPr/>
            <p:nvPr/>
          </p:nvSpPr>
          <p:spPr>
            <a:xfrm>
              <a:off x="9555" y="1071"/>
              <a:ext cx="7044" cy="8279"/>
            </a:xfrm>
            <a:prstGeom prst="rect">
              <a:avLst/>
            </a:prstGeom>
            <a:solidFill>
              <a:srgbClr val="FAD95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8200" name="图片 3" descr="4796fe7a0b59f0001d10e1ad58c85fcd (2)"/>
            <p:cNvPicPr>
              <a:picLocks noChangeAspect="1"/>
            </p:cNvPicPr>
            <p:nvPr/>
          </p:nvPicPr>
          <p:blipFill>
            <a:blip r:embed="rId1"/>
            <a:stretch>
              <a:fillRect/>
            </a:stretch>
          </p:blipFill>
          <p:spPr>
            <a:xfrm>
              <a:off x="5277" y="2000"/>
              <a:ext cx="1917" cy="1947"/>
            </a:xfrm>
            <a:prstGeom prst="rect">
              <a:avLst/>
            </a:prstGeom>
            <a:noFill/>
            <a:ln w="9525">
              <a:noFill/>
            </a:ln>
          </p:spPr>
        </p:pic>
        <p:cxnSp>
          <p:nvCxnSpPr>
            <p:cNvPr id="5" name="直接连接符 4"/>
            <p:cNvCxnSpPr/>
            <p:nvPr/>
          </p:nvCxnSpPr>
          <p:spPr>
            <a:xfrm>
              <a:off x="3508" y="5975"/>
              <a:ext cx="554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202" name="文本框 5"/>
            <p:cNvSpPr txBox="1"/>
            <p:nvPr/>
          </p:nvSpPr>
          <p:spPr>
            <a:xfrm>
              <a:off x="3271" y="4654"/>
              <a:ext cx="6021" cy="1220"/>
            </a:xfrm>
            <a:prstGeom prst="rect">
              <a:avLst/>
            </a:prstGeom>
            <a:noFill/>
            <a:ln w="9525">
              <a:noFill/>
            </a:ln>
          </p:spPr>
          <p:txBody>
            <a:bodyPr>
              <a:spAutoFit/>
            </a:bodyPr>
            <a:p>
              <a:pPr algn="ctr" eaLnBrk="0" hangingPunct="0"/>
              <a:r>
                <a:rPr lang="zh-CN" altLang="en-US" sz="4000" b="1" dirty="0">
                  <a:solidFill>
                    <a:srgbClr val="F2F2F2"/>
                  </a:solidFill>
                  <a:latin typeface="Calibri" panose="020F0502020204030204" charset="0"/>
                </a:rPr>
                <a:t>中华人民共和国</a:t>
              </a:r>
              <a:endParaRPr lang="zh-CN" altLang="en-US" sz="4000" b="1" dirty="0">
                <a:solidFill>
                  <a:srgbClr val="F2F2F2"/>
                </a:solidFill>
                <a:latin typeface="Calibri" panose="020F0502020204030204" charset="0"/>
              </a:endParaRPr>
            </a:p>
          </p:txBody>
        </p:sp>
        <p:sp>
          <p:nvSpPr>
            <p:cNvPr id="8203" name="文本框 6"/>
            <p:cNvSpPr txBox="1"/>
            <p:nvPr/>
          </p:nvSpPr>
          <p:spPr>
            <a:xfrm>
              <a:off x="4986" y="6311"/>
              <a:ext cx="2432" cy="1220"/>
            </a:xfrm>
            <a:prstGeom prst="rect">
              <a:avLst/>
            </a:prstGeom>
            <a:noFill/>
            <a:ln w="9525">
              <a:noFill/>
            </a:ln>
          </p:spPr>
          <p:txBody>
            <a:bodyPr>
              <a:spAutoFit/>
            </a:bodyPr>
            <a:p>
              <a:pPr algn="dist" eaLnBrk="0" hangingPunct="0"/>
              <a:r>
                <a:rPr lang="zh-CN" altLang="en-US" sz="4000" b="1" dirty="0">
                  <a:solidFill>
                    <a:srgbClr val="F2F2F2"/>
                  </a:solidFill>
                  <a:latin typeface="Calibri" panose="020F0502020204030204" charset="0"/>
                </a:rPr>
                <a:t>宪法</a:t>
              </a:r>
              <a:endParaRPr lang="zh-CN" altLang="en-US" sz="4000" b="1" dirty="0">
                <a:solidFill>
                  <a:srgbClr val="F2F2F2"/>
                </a:solidFill>
                <a:latin typeface="Calibri" panose="020F0502020204030204" charset="0"/>
              </a:endParaRPr>
            </a:p>
          </p:txBody>
        </p:sp>
        <p:sp>
          <p:nvSpPr>
            <p:cNvPr id="8204" name="文本框 8"/>
            <p:cNvSpPr txBox="1"/>
            <p:nvPr/>
          </p:nvSpPr>
          <p:spPr>
            <a:xfrm>
              <a:off x="9749" y="1362"/>
              <a:ext cx="6656" cy="7826"/>
            </a:xfrm>
            <a:prstGeom prst="rect">
              <a:avLst/>
            </a:prstGeom>
            <a:noFill/>
            <a:ln w="9525">
              <a:noFill/>
            </a:ln>
          </p:spPr>
          <p:txBody>
            <a:bodyPr>
              <a:spAutoFit/>
            </a:bodyPr>
            <a:p>
              <a:pPr eaLnBrk="0" hangingPunct="0">
                <a:lnSpc>
                  <a:spcPct val="150000"/>
                </a:lnSpc>
              </a:pPr>
              <a:r>
                <a:rPr lang="zh-CN" altLang="en-US" sz="2000" b="1" dirty="0">
                  <a:solidFill>
                    <a:srgbClr val="D5472C"/>
                  </a:solidFill>
                  <a:latin typeface="宋体" panose="02010600030101010101" pitchFamily="2" charset="-122"/>
                  <a:sym typeface="宋体" panose="02010600030101010101" pitchFamily="2" charset="-122"/>
                </a:rPr>
                <a:t>宪法序言规定</a:t>
              </a:r>
              <a:r>
                <a:rPr lang="zh-CN" altLang="en-US" sz="2000" b="1" dirty="0">
                  <a:solidFill>
                    <a:srgbClr val="262626"/>
                  </a:solidFill>
                  <a:latin typeface="宋体" panose="02010600030101010101" pitchFamily="2" charset="-122"/>
                  <a:sym typeface="宋体" panose="02010600030101010101" pitchFamily="2" charset="-122"/>
                </a:rPr>
                <a:t>：</a:t>
              </a:r>
              <a:endParaRPr lang="zh-CN" altLang="en-US" sz="2000" b="1" dirty="0">
                <a:solidFill>
                  <a:srgbClr val="262626"/>
                </a:solidFill>
                <a:latin typeface="宋体" panose="02010600030101010101" pitchFamily="2" charset="-122"/>
                <a:sym typeface="宋体" panose="02010600030101010101" pitchFamily="2" charset="-122"/>
              </a:endParaRPr>
            </a:p>
            <a:p>
              <a:pPr eaLnBrk="0" hangingPunct="0">
                <a:lnSpc>
                  <a:spcPct val="150000"/>
                </a:lnSpc>
              </a:pPr>
              <a:r>
                <a:rPr lang="zh-CN" altLang="en-US" b="1" dirty="0">
                  <a:solidFill>
                    <a:srgbClr val="262626"/>
                  </a:solidFill>
                  <a:latin typeface="宋体" panose="02010600030101010101" pitchFamily="2" charset="-122"/>
                  <a:sym typeface="宋体" panose="02010600030101010101" pitchFamily="2" charset="-122"/>
                </a:rPr>
                <a:t>今后国家的根本任务是集中力量进行社会主义现代化建设。</a:t>
              </a:r>
              <a:endParaRPr lang="zh-CN" altLang="en-US" b="1" dirty="0">
                <a:solidFill>
                  <a:srgbClr val="262626"/>
                </a:solidFill>
                <a:latin typeface="宋体" panose="02010600030101010101" pitchFamily="2" charset="-122"/>
                <a:sym typeface="宋体" panose="02010600030101010101" pitchFamily="2" charset="-122"/>
              </a:endParaRPr>
            </a:p>
            <a:p>
              <a:pPr eaLnBrk="0" hangingPunct="0">
                <a:lnSpc>
                  <a:spcPct val="70000"/>
                </a:lnSpc>
              </a:pPr>
              <a:endParaRPr lang="zh-CN" altLang="en-US" b="1" dirty="0">
                <a:solidFill>
                  <a:srgbClr val="262626"/>
                </a:solidFill>
                <a:latin typeface="宋体" panose="02010600030101010101" pitchFamily="2" charset="-122"/>
                <a:sym typeface="宋体" panose="02010600030101010101" pitchFamily="2" charset="-122"/>
              </a:endParaRPr>
            </a:p>
            <a:p>
              <a:pPr eaLnBrk="0" hangingPunct="0">
                <a:lnSpc>
                  <a:spcPct val="150000"/>
                </a:lnSpc>
              </a:pPr>
              <a:r>
                <a:rPr lang="zh-CN" altLang="en-US" sz="2000" b="1" dirty="0">
                  <a:solidFill>
                    <a:srgbClr val="D5472C"/>
                  </a:solidFill>
                  <a:latin typeface="宋体" panose="02010600030101010101" pitchFamily="2" charset="-122"/>
                  <a:sym typeface="宋体" panose="02010600030101010101" pitchFamily="2" charset="-122"/>
                </a:rPr>
                <a:t>宪法第一章第一条：</a:t>
              </a:r>
              <a:endParaRPr lang="zh-CN" altLang="en-US" sz="2000" b="1" dirty="0">
                <a:solidFill>
                  <a:srgbClr val="D5472C"/>
                </a:solidFill>
                <a:latin typeface="宋体" panose="02010600030101010101" pitchFamily="2" charset="-122"/>
                <a:sym typeface="宋体" panose="02010600030101010101" pitchFamily="2" charset="-122"/>
              </a:endParaRPr>
            </a:p>
            <a:p>
              <a:pPr eaLnBrk="0" hangingPunct="0">
                <a:lnSpc>
                  <a:spcPct val="150000"/>
                </a:lnSpc>
              </a:pPr>
              <a:r>
                <a:rPr lang="zh-CN" altLang="en-US" b="1" dirty="0">
                  <a:solidFill>
                    <a:srgbClr val="262626"/>
                  </a:solidFill>
                  <a:latin typeface="宋体" panose="02010600030101010101" pitchFamily="2" charset="-122"/>
                  <a:sym typeface="宋体" panose="02010600030101010101" pitchFamily="2" charset="-122"/>
                </a:rPr>
                <a:t>中华人民共和国是工人阶级领导的、以工农联盟为基础的人民民主专政的社会主义国家。社会主义制度是中华人民共和国的根本制度。禁止任何组织或者个人破坏社会主义制度。</a:t>
              </a:r>
              <a:endParaRPr lang="zh-CN" altLang="en-US" b="1" dirty="0">
                <a:solidFill>
                  <a:srgbClr val="262626"/>
                </a:solidFill>
                <a:latin typeface="宋体" panose="02010600030101010101" pitchFamily="2" charset="-122"/>
                <a:sym typeface="宋体" panose="02010600030101010101" pitchFamily="2" charset="-122"/>
              </a:endParaRPr>
            </a:p>
            <a:p>
              <a:pPr eaLnBrk="0" hangingPunct="0">
                <a:lnSpc>
                  <a:spcPct val="150000"/>
                </a:lnSpc>
              </a:pPr>
              <a:r>
                <a:rPr lang="en-US" altLang="zh-CN" b="1" dirty="0">
                  <a:solidFill>
                    <a:srgbClr val="262626"/>
                  </a:solidFill>
                  <a:latin typeface="宋体" panose="02010600030101010101" pitchFamily="2" charset="-122"/>
                </a:rPr>
                <a:t>……</a:t>
              </a:r>
              <a:endParaRPr lang="en-US" altLang="zh-CN" b="1" dirty="0">
                <a:solidFill>
                  <a:srgbClr val="262626"/>
                </a:solidFill>
                <a:latin typeface="宋体" panose="02010600030101010101" pitchFamily="2" charset="-122"/>
              </a:endParaRPr>
            </a:p>
          </p:txBody>
        </p:sp>
      </p:grpSp>
      <p:grpSp>
        <p:nvGrpSpPr>
          <p:cNvPr id="6" name="组合 25"/>
          <p:cNvGrpSpPr/>
          <p:nvPr/>
        </p:nvGrpSpPr>
        <p:grpSpPr>
          <a:xfrm>
            <a:off x="6470650" y="847725"/>
            <a:ext cx="5668908" cy="5191125"/>
            <a:chOff x="8378" y="485"/>
            <a:chExt cx="10662" cy="9764"/>
          </a:xfrm>
          <a:solidFill>
            <a:schemeClr val="bg1"/>
          </a:solidFill>
        </p:grpSpPr>
        <p:sp>
          <p:nvSpPr>
            <p:cNvPr id="27" name="任意多边形 76"/>
            <p:cNvSpPr/>
            <p:nvPr/>
          </p:nvSpPr>
          <p:spPr>
            <a:xfrm>
              <a:off x="8378" y="485"/>
              <a:ext cx="9664" cy="9698"/>
            </a:xfrm>
            <a:custGeom>
              <a:avLst/>
              <a:gdLst>
                <a:gd name="connsiteX0" fmla="*/ 1065996 w 6514406"/>
                <a:gd name="connsiteY0" fmla="*/ 0 h 6013309"/>
                <a:gd name="connsiteX1" fmla="*/ 6514406 w 6514406"/>
                <a:gd name="connsiteY1" fmla="*/ 0 h 6013309"/>
                <a:gd name="connsiteX2" fmla="*/ 6514406 w 6514406"/>
                <a:gd name="connsiteY2" fmla="*/ 6013309 h 6013309"/>
                <a:gd name="connsiteX3" fmla="*/ 1065996 w 6514406"/>
                <a:gd name="connsiteY3" fmla="*/ 6013309 h 6013309"/>
                <a:gd name="connsiteX4" fmla="*/ 1065996 w 6514406"/>
                <a:gd name="connsiteY4" fmla="*/ 4885110 h 6013309"/>
                <a:gd name="connsiteX5" fmla="*/ 0 w 6514406"/>
                <a:gd name="connsiteY5" fmla="*/ 5348118 h 6013309"/>
                <a:gd name="connsiteX6" fmla="*/ 1065996 w 6514406"/>
                <a:gd name="connsiteY6" fmla="*/ 3240632 h 6013309"/>
                <a:gd name="connsiteX0-1" fmla="*/ 949882 w 6398292"/>
                <a:gd name="connsiteY0-2" fmla="*/ 0 h 6013309"/>
                <a:gd name="connsiteX1-3" fmla="*/ 6398292 w 6398292"/>
                <a:gd name="connsiteY1-4" fmla="*/ 0 h 6013309"/>
                <a:gd name="connsiteX2-5" fmla="*/ 6398292 w 6398292"/>
                <a:gd name="connsiteY2-6" fmla="*/ 6013309 h 6013309"/>
                <a:gd name="connsiteX3-7" fmla="*/ 949882 w 6398292"/>
                <a:gd name="connsiteY3-8" fmla="*/ 6013309 h 6013309"/>
                <a:gd name="connsiteX4-9" fmla="*/ 949882 w 6398292"/>
                <a:gd name="connsiteY4-10" fmla="*/ 4885110 h 6013309"/>
                <a:gd name="connsiteX5-11" fmla="*/ 0 w 6398292"/>
                <a:gd name="connsiteY5-12" fmla="*/ 4245032 h 6013309"/>
                <a:gd name="connsiteX6-13" fmla="*/ 949882 w 6398292"/>
                <a:gd name="connsiteY6-14" fmla="*/ 3240632 h 6013309"/>
                <a:gd name="connsiteX7" fmla="*/ 949882 w 6398292"/>
                <a:gd name="connsiteY7" fmla="*/ 0 h 6013309"/>
                <a:gd name="connsiteX0-15" fmla="*/ 949882 w 6398292"/>
                <a:gd name="connsiteY0-16" fmla="*/ 0 h 6013309"/>
                <a:gd name="connsiteX1-17" fmla="*/ 6398292 w 6398292"/>
                <a:gd name="connsiteY1-18" fmla="*/ 0 h 6013309"/>
                <a:gd name="connsiteX2-19" fmla="*/ 6398292 w 6398292"/>
                <a:gd name="connsiteY2-20" fmla="*/ 6013309 h 6013309"/>
                <a:gd name="connsiteX3-21" fmla="*/ 949882 w 6398292"/>
                <a:gd name="connsiteY3-22" fmla="*/ 6013309 h 6013309"/>
                <a:gd name="connsiteX4-23" fmla="*/ 949882 w 6398292"/>
                <a:gd name="connsiteY4-24" fmla="*/ 4885110 h 6013309"/>
                <a:gd name="connsiteX5-25" fmla="*/ 0 w 6398292"/>
                <a:gd name="connsiteY5-26" fmla="*/ 4245032 h 6013309"/>
                <a:gd name="connsiteX6-27" fmla="*/ 949882 w 6398292"/>
                <a:gd name="connsiteY6-28" fmla="*/ 4053432 h 6013309"/>
                <a:gd name="connsiteX7-29" fmla="*/ 949882 w 6398292"/>
                <a:gd name="connsiteY7-30" fmla="*/ 0 h 6013309"/>
                <a:gd name="connsiteX0-31" fmla="*/ 949882 w 6398292"/>
                <a:gd name="connsiteY0-32" fmla="*/ 0 h 6013309"/>
                <a:gd name="connsiteX1-33" fmla="*/ 6398292 w 6398292"/>
                <a:gd name="connsiteY1-34" fmla="*/ 0 h 6013309"/>
                <a:gd name="connsiteX2-35" fmla="*/ 6398292 w 6398292"/>
                <a:gd name="connsiteY2-36" fmla="*/ 6013309 h 6013309"/>
                <a:gd name="connsiteX3-37" fmla="*/ 964397 w 6398292"/>
                <a:gd name="connsiteY3-38" fmla="*/ 5331138 h 6013309"/>
                <a:gd name="connsiteX4-39" fmla="*/ 949882 w 6398292"/>
                <a:gd name="connsiteY4-40" fmla="*/ 4885110 h 6013309"/>
                <a:gd name="connsiteX5-41" fmla="*/ 0 w 6398292"/>
                <a:gd name="connsiteY5-42" fmla="*/ 4245032 h 6013309"/>
                <a:gd name="connsiteX6-43" fmla="*/ 949882 w 6398292"/>
                <a:gd name="connsiteY6-44" fmla="*/ 4053432 h 6013309"/>
                <a:gd name="connsiteX7-45" fmla="*/ 949882 w 6398292"/>
                <a:gd name="connsiteY7-46" fmla="*/ 0 h 6013309"/>
                <a:gd name="connsiteX0-47" fmla="*/ 949882 w 6398292"/>
                <a:gd name="connsiteY0-48" fmla="*/ 0 h 5781080"/>
                <a:gd name="connsiteX1-49" fmla="*/ 6398292 w 6398292"/>
                <a:gd name="connsiteY1-50" fmla="*/ 0 h 5781080"/>
                <a:gd name="connsiteX2-51" fmla="*/ 6383778 w 6398292"/>
                <a:gd name="connsiteY2-52" fmla="*/ 5781080 h 5781080"/>
                <a:gd name="connsiteX3-53" fmla="*/ 964397 w 6398292"/>
                <a:gd name="connsiteY3-54" fmla="*/ 5331138 h 5781080"/>
                <a:gd name="connsiteX4-55" fmla="*/ 949882 w 6398292"/>
                <a:gd name="connsiteY4-56" fmla="*/ 4885110 h 5781080"/>
                <a:gd name="connsiteX5-57" fmla="*/ 0 w 6398292"/>
                <a:gd name="connsiteY5-58" fmla="*/ 4245032 h 5781080"/>
                <a:gd name="connsiteX6-59" fmla="*/ 949882 w 6398292"/>
                <a:gd name="connsiteY6-60" fmla="*/ 4053432 h 5781080"/>
                <a:gd name="connsiteX7-61" fmla="*/ 949882 w 6398292"/>
                <a:gd name="connsiteY7-62" fmla="*/ 0 h 5781080"/>
                <a:gd name="connsiteX0-63" fmla="*/ 949882 w 6398292"/>
                <a:gd name="connsiteY0-64" fmla="*/ 333828 h 6114908"/>
                <a:gd name="connsiteX1-65" fmla="*/ 6398292 w 6398292"/>
                <a:gd name="connsiteY1-66" fmla="*/ 0 h 6114908"/>
                <a:gd name="connsiteX2-67" fmla="*/ 6383778 w 6398292"/>
                <a:gd name="connsiteY2-68" fmla="*/ 6114908 h 6114908"/>
                <a:gd name="connsiteX3-69" fmla="*/ 964397 w 6398292"/>
                <a:gd name="connsiteY3-70" fmla="*/ 5664966 h 6114908"/>
                <a:gd name="connsiteX4-71" fmla="*/ 949882 w 6398292"/>
                <a:gd name="connsiteY4-72" fmla="*/ 5218938 h 6114908"/>
                <a:gd name="connsiteX5-73" fmla="*/ 0 w 6398292"/>
                <a:gd name="connsiteY5-74" fmla="*/ 4578860 h 6114908"/>
                <a:gd name="connsiteX6-75" fmla="*/ 949882 w 6398292"/>
                <a:gd name="connsiteY6-76" fmla="*/ 4387260 h 6114908"/>
                <a:gd name="connsiteX7-77" fmla="*/ 949882 w 6398292"/>
                <a:gd name="connsiteY7-78" fmla="*/ 333828 h 6114908"/>
                <a:gd name="connsiteX0-79" fmla="*/ 935368 w 6398292"/>
                <a:gd name="connsiteY0-80" fmla="*/ 696685 h 6114908"/>
                <a:gd name="connsiteX1-81" fmla="*/ 6398292 w 6398292"/>
                <a:gd name="connsiteY1-82" fmla="*/ 0 h 6114908"/>
                <a:gd name="connsiteX2-83" fmla="*/ 6383778 w 6398292"/>
                <a:gd name="connsiteY2-84" fmla="*/ 6114908 h 6114908"/>
                <a:gd name="connsiteX3-85" fmla="*/ 964397 w 6398292"/>
                <a:gd name="connsiteY3-86" fmla="*/ 5664966 h 6114908"/>
                <a:gd name="connsiteX4-87" fmla="*/ 949882 w 6398292"/>
                <a:gd name="connsiteY4-88" fmla="*/ 5218938 h 6114908"/>
                <a:gd name="connsiteX5-89" fmla="*/ 0 w 6398292"/>
                <a:gd name="connsiteY5-90" fmla="*/ 4578860 h 6114908"/>
                <a:gd name="connsiteX6-91" fmla="*/ 949882 w 6398292"/>
                <a:gd name="connsiteY6-92" fmla="*/ 4387260 h 6114908"/>
                <a:gd name="connsiteX7-93" fmla="*/ 935368 w 6398292"/>
                <a:gd name="connsiteY7-94" fmla="*/ 696685 h 6114908"/>
                <a:gd name="connsiteX0-95" fmla="*/ 630568 w 6093492"/>
                <a:gd name="connsiteY0-96" fmla="*/ 696685 h 6114908"/>
                <a:gd name="connsiteX1-97" fmla="*/ 6093492 w 6093492"/>
                <a:gd name="connsiteY1-98" fmla="*/ 0 h 6114908"/>
                <a:gd name="connsiteX2-99" fmla="*/ 6078978 w 6093492"/>
                <a:gd name="connsiteY2-100" fmla="*/ 6114908 h 6114908"/>
                <a:gd name="connsiteX3-101" fmla="*/ 659597 w 6093492"/>
                <a:gd name="connsiteY3-102" fmla="*/ 5664966 h 6114908"/>
                <a:gd name="connsiteX4-103" fmla="*/ 645082 w 6093492"/>
                <a:gd name="connsiteY4-104" fmla="*/ 5218938 h 6114908"/>
                <a:gd name="connsiteX5-105" fmla="*/ 0 w 6093492"/>
                <a:gd name="connsiteY5-106" fmla="*/ 4709489 h 6114908"/>
                <a:gd name="connsiteX6-107" fmla="*/ 645082 w 6093492"/>
                <a:gd name="connsiteY6-108" fmla="*/ 4387260 h 6114908"/>
                <a:gd name="connsiteX7-109" fmla="*/ 630568 w 6093492"/>
                <a:gd name="connsiteY7-110" fmla="*/ 696685 h 61149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29" y="connsiteY7-30"/>
                </a:cxn>
              </a:cxnLst>
              <a:rect l="l" t="t" r="r" b="b"/>
              <a:pathLst>
                <a:path w="6093492" h="6114908">
                  <a:moveTo>
                    <a:pt x="630568" y="696685"/>
                  </a:moveTo>
                  <a:lnTo>
                    <a:pt x="6093492" y="0"/>
                  </a:lnTo>
                  <a:lnTo>
                    <a:pt x="6078978" y="6114908"/>
                  </a:lnTo>
                  <a:lnTo>
                    <a:pt x="659597" y="5664966"/>
                  </a:lnTo>
                  <a:lnTo>
                    <a:pt x="645082" y="5218938"/>
                  </a:lnTo>
                  <a:lnTo>
                    <a:pt x="0" y="4709489"/>
                  </a:lnTo>
                  <a:lnTo>
                    <a:pt x="645082" y="4387260"/>
                  </a:lnTo>
                  <a:lnTo>
                    <a:pt x="630568" y="696685"/>
                  </a:lnTo>
                  <a:close/>
                </a:path>
              </a:pathLst>
            </a:custGeom>
            <a:grpFill/>
            <a:ln>
              <a:noFill/>
            </a:ln>
          </p:spPr>
          <p:style>
            <a:lnRef idx="2">
              <a:srgbClr val="F6E36D">
                <a:shade val="50000"/>
              </a:srgbClr>
            </a:lnRef>
            <a:fillRef idx="1">
              <a:srgbClr val="F6E36D"/>
            </a:fillRef>
            <a:effectRef idx="0">
              <a:srgbClr val="F6E36D"/>
            </a:effectRef>
            <a:fontRef idx="minor">
              <a:srgbClr val="FFFFFF"/>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8" name="任意多边形 27"/>
            <p:cNvSpPr/>
            <p:nvPr/>
          </p:nvSpPr>
          <p:spPr>
            <a:xfrm>
              <a:off x="8837" y="551"/>
              <a:ext cx="9664" cy="9698"/>
            </a:xfrm>
            <a:custGeom>
              <a:avLst/>
              <a:gdLst>
                <a:gd name="connsiteX0" fmla="*/ 1065996 w 6514406"/>
                <a:gd name="connsiteY0" fmla="*/ 0 h 6013309"/>
                <a:gd name="connsiteX1" fmla="*/ 6514406 w 6514406"/>
                <a:gd name="connsiteY1" fmla="*/ 0 h 6013309"/>
                <a:gd name="connsiteX2" fmla="*/ 6514406 w 6514406"/>
                <a:gd name="connsiteY2" fmla="*/ 6013309 h 6013309"/>
                <a:gd name="connsiteX3" fmla="*/ 1065996 w 6514406"/>
                <a:gd name="connsiteY3" fmla="*/ 6013309 h 6013309"/>
                <a:gd name="connsiteX4" fmla="*/ 1065996 w 6514406"/>
                <a:gd name="connsiteY4" fmla="*/ 4885110 h 6013309"/>
                <a:gd name="connsiteX5" fmla="*/ 0 w 6514406"/>
                <a:gd name="connsiteY5" fmla="*/ 5348118 h 6013309"/>
                <a:gd name="connsiteX6" fmla="*/ 1065996 w 6514406"/>
                <a:gd name="connsiteY6" fmla="*/ 3240632 h 6013309"/>
                <a:gd name="connsiteX0-1" fmla="*/ 949882 w 6398292"/>
                <a:gd name="connsiteY0-2" fmla="*/ 0 h 6013309"/>
                <a:gd name="connsiteX1-3" fmla="*/ 6398292 w 6398292"/>
                <a:gd name="connsiteY1-4" fmla="*/ 0 h 6013309"/>
                <a:gd name="connsiteX2-5" fmla="*/ 6398292 w 6398292"/>
                <a:gd name="connsiteY2-6" fmla="*/ 6013309 h 6013309"/>
                <a:gd name="connsiteX3-7" fmla="*/ 949882 w 6398292"/>
                <a:gd name="connsiteY3-8" fmla="*/ 6013309 h 6013309"/>
                <a:gd name="connsiteX4-9" fmla="*/ 949882 w 6398292"/>
                <a:gd name="connsiteY4-10" fmla="*/ 4885110 h 6013309"/>
                <a:gd name="connsiteX5-11" fmla="*/ 0 w 6398292"/>
                <a:gd name="connsiteY5-12" fmla="*/ 4245032 h 6013309"/>
                <a:gd name="connsiteX6-13" fmla="*/ 949882 w 6398292"/>
                <a:gd name="connsiteY6-14" fmla="*/ 3240632 h 6013309"/>
                <a:gd name="connsiteX7" fmla="*/ 949882 w 6398292"/>
                <a:gd name="connsiteY7" fmla="*/ 0 h 6013309"/>
                <a:gd name="connsiteX0-15" fmla="*/ 949882 w 6398292"/>
                <a:gd name="connsiteY0-16" fmla="*/ 0 h 6013309"/>
                <a:gd name="connsiteX1-17" fmla="*/ 6398292 w 6398292"/>
                <a:gd name="connsiteY1-18" fmla="*/ 0 h 6013309"/>
                <a:gd name="connsiteX2-19" fmla="*/ 6398292 w 6398292"/>
                <a:gd name="connsiteY2-20" fmla="*/ 6013309 h 6013309"/>
                <a:gd name="connsiteX3-21" fmla="*/ 949882 w 6398292"/>
                <a:gd name="connsiteY3-22" fmla="*/ 6013309 h 6013309"/>
                <a:gd name="connsiteX4-23" fmla="*/ 949882 w 6398292"/>
                <a:gd name="connsiteY4-24" fmla="*/ 4885110 h 6013309"/>
                <a:gd name="connsiteX5-25" fmla="*/ 0 w 6398292"/>
                <a:gd name="connsiteY5-26" fmla="*/ 4245032 h 6013309"/>
                <a:gd name="connsiteX6-27" fmla="*/ 949882 w 6398292"/>
                <a:gd name="connsiteY6-28" fmla="*/ 4053432 h 6013309"/>
                <a:gd name="connsiteX7-29" fmla="*/ 949882 w 6398292"/>
                <a:gd name="connsiteY7-30" fmla="*/ 0 h 6013309"/>
                <a:gd name="connsiteX0-31" fmla="*/ 949882 w 6398292"/>
                <a:gd name="connsiteY0-32" fmla="*/ 0 h 6013309"/>
                <a:gd name="connsiteX1-33" fmla="*/ 6398292 w 6398292"/>
                <a:gd name="connsiteY1-34" fmla="*/ 0 h 6013309"/>
                <a:gd name="connsiteX2-35" fmla="*/ 6398292 w 6398292"/>
                <a:gd name="connsiteY2-36" fmla="*/ 6013309 h 6013309"/>
                <a:gd name="connsiteX3-37" fmla="*/ 964397 w 6398292"/>
                <a:gd name="connsiteY3-38" fmla="*/ 5331138 h 6013309"/>
                <a:gd name="connsiteX4-39" fmla="*/ 949882 w 6398292"/>
                <a:gd name="connsiteY4-40" fmla="*/ 4885110 h 6013309"/>
                <a:gd name="connsiteX5-41" fmla="*/ 0 w 6398292"/>
                <a:gd name="connsiteY5-42" fmla="*/ 4245032 h 6013309"/>
                <a:gd name="connsiteX6-43" fmla="*/ 949882 w 6398292"/>
                <a:gd name="connsiteY6-44" fmla="*/ 4053432 h 6013309"/>
                <a:gd name="connsiteX7-45" fmla="*/ 949882 w 6398292"/>
                <a:gd name="connsiteY7-46" fmla="*/ 0 h 6013309"/>
                <a:gd name="connsiteX0-47" fmla="*/ 949882 w 6398292"/>
                <a:gd name="connsiteY0-48" fmla="*/ 0 h 5781080"/>
                <a:gd name="connsiteX1-49" fmla="*/ 6398292 w 6398292"/>
                <a:gd name="connsiteY1-50" fmla="*/ 0 h 5781080"/>
                <a:gd name="connsiteX2-51" fmla="*/ 6383778 w 6398292"/>
                <a:gd name="connsiteY2-52" fmla="*/ 5781080 h 5781080"/>
                <a:gd name="connsiteX3-53" fmla="*/ 964397 w 6398292"/>
                <a:gd name="connsiteY3-54" fmla="*/ 5331138 h 5781080"/>
                <a:gd name="connsiteX4-55" fmla="*/ 949882 w 6398292"/>
                <a:gd name="connsiteY4-56" fmla="*/ 4885110 h 5781080"/>
                <a:gd name="connsiteX5-57" fmla="*/ 0 w 6398292"/>
                <a:gd name="connsiteY5-58" fmla="*/ 4245032 h 5781080"/>
                <a:gd name="connsiteX6-59" fmla="*/ 949882 w 6398292"/>
                <a:gd name="connsiteY6-60" fmla="*/ 4053432 h 5781080"/>
                <a:gd name="connsiteX7-61" fmla="*/ 949882 w 6398292"/>
                <a:gd name="connsiteY7-62" fmla="*/ 0 h 5781080"/>
                <a:gd name="connsiteX0-63" fmla="*/ 949882 w 6398292"/>
                <a:gd name="connsiteY0-64" fmla="*/ 333828 h 6114908"/>
                <a:gd name="connsiteX1-65" fmla="*/ 6398292 w 6398292"/>
                <a:gd name="connsiteY1-66" fmla="*/ 0 h 6114908"/>
                <a:gd name="connsiteX2-67" fmla="*/ 6383778 w 6398292"/>
                <a:gd name="connsiteY2-68" fmla="*/ 6114908 h 6114908"/>
                <a:gd name="connsiteX3-69" fmla="*/ 964397 w 6398292"/>
                <a:gd name="connsiteY3-70" fmla="*/ 5664966 h 6114908"/>
                <a:gd name="connsiteX4-71" fmla="*/ 949882 w 6398292"/>
                <a:gd name="connsiteY4-72" fmla="*/ 5218938 h 6114908"/>
                <a:gd name="connsiteX5-73" fmla="*/ 0 w 6398292"/>
                <a:gd name="connsiteY5-74" fmla="*/ 4578860 h 6114908"/>
                <a:gd name="connsiteX6-75" fmla="*/ 949882 w 6398292"/>
                <a:gd name="connsiteY6-76" fmla="*/ 4387260 h 6114908"/>
                <a:gd name="connsiteX7-77" fmla="*/ 949882 w 6398292"/>
                <a:gd name="connsiteY7-78" fmla="*/ 333828 h 6114908"/>
                <a:gd name="connsiteX0-79" fmla="*/ 935368 w 6398292"/>
                <a:gd name="connsiteY0-80" fmla="*/ 696685 h 6114908"/>
                <a:gd name="connsiteX1-81" fmla="*/ 6398292 w 6398292"/>
                <a:gd name="connsiteY1-82" fmla="*/ 0 h 6114908"/>
                <a:gd name="connsiteX2-83" fmla="*/ 6383778 w 6398292"/>
                <a:gd name="connsiteY2-84" fmla="*/ 6114908 h 6114908"/>
                <a:gd name="connsiteX3-85" fmla="*/ 964397 w 6398292"/>
                <a:gd name="connsiteY3-86" fmla="*/ 5664966 h 6114908"/>
                <a:gd name="connsiteX4-87" fmla="*/ 949882 w 6398292"/>
                <a:gd name="connsiteY4-88" fmla="*/ 5218938 h 6114908"/>
                <a:gd name="connsiteX5-89" fmla="*/ 0 w 6398292"/>
                <a:gd name="connsiteY5-90" fmla="*/ 4578860 h 6114908"/>
                <a:gd name="connsiteX6-91" fmla="*/ 949882 w 6398292"/>
                <a:gd name="connsiteY6-92" fmla="*/ 4387260 h 6114908"/>
                <a:gd name="connsiteX7-93" fmla="*/ 935368 w 6398292"/>
                <a:gd name="connsiteY7-94" fmla="*/ 696685 h 6114908"/>
                <a:gd name="connsiteX0-95" fmla="*/ 630568 w 6093492"/>
                <a:gd name="connsiteY0-96" fmla="*/ 696685 h 6114908"/>
                <a:gd name="connsiteX1-97" fmla="*/ 6093492 w 6093492"/>
                <a:gd name="connsiteY1-98" fmla="*/ 0 h 6114908"/>
                <a:gd name="connsiteX2-99" fmla="*/ 6078978 w 6093492"/>
                <a:gd name="connsiteY2-100" fmla="*/ 6114908 h 6114908"/>
                <a:gd name="connsiteX3-101" fmla="*/ 659597 w 6093492"/>
                <a:gd name="connsiteY3-102" fmla="*/ 5664966 h 6114908"/>
                <a:gd name="connsiteX4-103" fmla="*/ 645082 w 6093492"/>
                <a:gd name="connsiteY4-104" fmla="*/ 5218938 h 6114908"/>
                <a:gd name="connsiteX5-105" fmla="*/ 0 w 6093492"/>
                <a:gd name="connsiteY5-106" fmla="*/ 4709489 h 6114908"/>
                <a:gd name="connsiteX6-107" fmla="*/ 645082 w 6093492"/>
                <a:gd name="connsiteY6-108" fmla="*/ 4387260 h 6114908"/>
                <a:gd name="connsiteX7-109" fmla="*/ 630568 w 6093492"/>
                <a:gd name="connsiteY7-110" fmla="*/ 696685 h 61149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29" y="connsiteY7-30"/>
                </a:cxn>
              </a:cxnLst>
              <a:rect l="l" t="t" r="r" b="b"/>
              <a:pathLst>
                <a:path w="6093492" h="6114908">
                  <a:moveTo>
                    <a:pt x="630568" y="696685"/>
                  </a:moveTo>
                  <a:lnTo>
                    <a:pt x="6093492" y="0"/>
                  </a:lnTo>
                  <a:lnTo>
                    <a:pt x="6078978" y="6114908"/>
                  </a:lnTo>
                  <a:lnTo>
                    <a:pt x="659597" y="5664966"/>
                  </a:lnTo>
                  <a:lnTo>
                    <a:pt x="645082" y="5218938"/>
                  </a:lnTo>
                  <a:lnTo>
                    <a:pt x="0" y="4709489"/>
                  </a:lnTo>
                  <a:lnTo>
                    <a:pt x="645082" y="4387260"/>
                  </a:lnTo>
                  <a:lnTo>
                    <a:pt x="630568" y="696685"/>
                  </a:lnTo>
                  <a:close/>
                </a:path>
              </a:pathLst>
            </a:custGeom>
            <a:grpFill/>
            <a:ln>
              <a:noFill/>
            </a:ln>
          </p:spPr>
          <p:style>
            <a:lnRef idx="2">
              <a:srgbClr val="F6E36D">
                <a:shade val="50000"/>
              </a:srgbClr>
            </a:lnRef>
            <a:fillRef idx="1">
              <a:srgbClr val="F6E36D"/>
            </a:fillRef>
            <a:effectRef idx="0">
              <a:srgbClr val="F6E36D"/>
            </a:effectRef>
            <a:fontRef idx="minor">
              <a:srgbClr val="FFFFFF"/>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0487" name="文本框 28"/>
            <p:cNvSpPr txBox="1"/>
            <p:nvPr/>
          </p:nvSpPr>
          <p:spPr>
            <a:xfrm>
              <a:off x="9691" y="1768"/>
              <a:ext cx="9349" cy="1793"/>
            </a:xfrm>
            <a:prstGeom prst="rect">
              <a:avLst/>
            </a:prstGeom>
            <a:grpFill/>
            <a:ln w="9525">
              <a:noFill/>
            </a:ln>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1">
                  <a:ln>
                    <a:noFill/>
                  </a:ln>
                  <a:solidFill>
                    <a:srgbClr val="FF0000"/>
                  </a:solidFill>
                  <a:effectLst/>
                  <a:uLnTx/>
                  <a:uFillTx/>
                  <a:latin typeface="微软雅黑" panose="020B0503020204020204" charset="-122"/>
                  <a:ea typeface="微软雅黑" panose="020B0503020204020204" charset="-122"/>
                  <a:cs typeface="+mn-cs"/>
                  <a:sym typeface="+mn-ea"/>
                </a:rPr>
                <a:t>2</a:t>
              </a:r>
              <a:r>
                <a:rPr kumimoji="0" lang="zh-CN" altLang="en-US" sz="2800" b="1" i="0" u="none" strike="noStrike" kern="1200" cap="none" spc="0" normalizeH="0" baseline="0" noProof="1">
                  <a:ln>
                    <a:noFill/>
                  </a:ln>
                  <a:solidFill>
                    <a:srgbClr val="FF0000"/>
                  </a:solidFill>
                  <a:effectLst/>
                  <a:uLnTx/>
                  <a:uFillTx/>
                  <a:latin typeface="微软雅黑" panose="020B0503020204020204" charset="-122"/>
                  <a:ea typeface="微软雅黑" panose="020B0503020204020204" charset="-122"/>
                  <a:cs typeface="+mn-cs"/>
                  <a:sym typeface="+mn-ea"/>
                </a:rPr>
                <a:t>、宪法规定的都是什么问题？（</a:t>
              </a:r>
              <a:r>
                <a:rPr kumimoji="0" lang="zh-CN" altLang="en-US" sz="2800" b="1" i="0" u="none" strike="noStrike" kern="1200" cap="none" spc="0" normalizeH="0" baseline="0" noProof="1" dirty="0">
                  <a:solidFill>
                    <a:srgbClr val="FF0000"/>
                  </a:solidFill>
                  <a:latin typeface="华文隶书" panose="02010800040101010101" pitchFamily="2" charset="-122"/>
                  <a:ea typeface="华文隶书" panose="02010800040101010101" pitchFamily="2" charset="-122"/>
                  <a:cs typeface="+mn-cs"/>
                  <a:sym typeface="+mn-ea"/>
                </a:rPr>
                <a:t>宪法</a:t>
              </a:r>
              <a:r>
                <a:rPr lang="zh-CN" altLang="en-US" sz="2800" b="1" dirty="0">
                  <a:solidFill>
                    <a:srgbClr val="FF0000"/>
                  </a:solidFill>
                  <a:latin typeface="华文隶书" panose="02010800040101010101" pitchFamily="2" charset="-122"/>
                  <a:ea typeface="华文隶书" panose="02010800040101010101" pitchFamily="2" charset="-122"/>
                  <a:sym typeface="+mn-ea"/>
                </a:rPr>
                <a:t>主要内容有哪些？）</a:t>
              </a:r>
              <a:endParaRPr kumimoji="0" lang="zh-CN" altLang="en-US" sz="2800" b="1" i="0" u="none" strike="noStrike" kern="1200" cap="none" spc="0" normalizeH="0" baseline="0" noProof="1">
                <a:ln>
                  <a:noFill/>
                </a:ln>
                <a:solidFill>
                  <a:srgbClr val="FF0000"/>
                </a:solidFill>
                <a:effectLst/>
                <a:uLnTx/>
                <a:uFillTx/>
                <a:latin typeface="微软雅黑" panose="020B0503020204020204" charset="-122"/>
                <a:ea typeface="微软雅黑" panose="020B0503020204020204" charset="-122"/>
                <a:cs typeface="+mn-cs"/>
                <a:sym typeface="+mn-ea"/>
              </a:endParaRPr>
            </a:p>
          </p:txBody>
        </p:sp>
        <p:pic>
          <p:nvPicPr>
            <p:cNvPr id="20488" name="图片 161" descr="timg"/>
            <p:cNvPicPr>
              <a:picLocks noChangeAspect="1"/>
            </p:cNvPicPr>
            <p:nvPr/>
          </p:nvPicPr>
          <p:blipFill>
            <a:blip r:embed="rId2" cstate="print"/>
            <a:stretch>
              <a:fillRect/>
            </a:stretch>
          </p:blipFill>
          <p:spPr>
            <a:xfrm rot="-660000">
              <a:off x="16785" y="7936"/>
              <a:ext cx="2067" cy="2179"/>
            </a:xfrm>
            <a:prstGeom prst="rect">
              <a:avLst/>
            </a:prstGeom>
            <a:grpFill/>
            <a:ln w="9525">
              <a:noFill/>
            </a:ln>
          </p:spPr>
        </p:pic>
      </p:grpSp>
      <p:sp>
        <p:nvSpPr>
          <p:cNvPr id="81" name="文本框 80"/>
          <p:cNvSpPr txBox="1"/>
          <p:nvPr/>
        </p:nvSpPr>
        <p:spPr>
          <a:xfrm>
            <a:off x="7351713" y="2232025"/>
            <a:ext cx="4502150" cy="2674938"/>
          </a:xfrm>
          <a:prstGeom prst="rect">
            <a:avLst/>
          </a:prstGeom>
          <a:noFill/>
          <a:ln w="9525">
            <a:noFill/>
          </a:ln>
        </p:spPr>
        <p:txBody>
          <a:bodyPr>
            <a:spAutoFit/>
          </a:bodyPr>
          <a:p>
            <a:pPr eaLnBrk="0" hangingPunct="0">
              <a:lnSpc>
                <a:spcPct val="140000"/>
              </a:lnSpc>
            </a:pPr>
            <a:r>
              <a:rPr lang="zh-CN" altLang="en-US" sz="2400" b="1" dirty="0">
                <a:latin typeface="微软雅黑" panose="020B0503020204020204" charset="-122"/>
                <a:ea typeface="微软雅黑" panose="020B0503020204020204" charset="-122"/>
                <a:sym typeface="宋体" panose="02010600030101010101" pitchFamily="2" charset="-122"/>
              </a:rPr>
              <a:t>宪法规定了我国的国家性质、根本制度、根本任务等</a:t>
            </a:r>
            <a:r>
              <a:rPr lang="zh-CN" altLang="en-US" sz="2400" b="1" dirty="0">
                <a:solidFill>
                  <a:srgbClr val="C00000"/>
                </a:solidFill>
                <a:latin typeface="微软雅黑" panose="020B0503020204020204" charset="-122"/>
                <a:ea typeface="微软雅黑" panose="020B0503020204020204" charset="-122"/>
                <a:sym typeface="宋体" panose="02010600030101010101" pitchFamily="2" charset="-122"/>
              </a:rPr>
              <a:t>国家生活中最根本、最重要的问题</a:t>
            </a:r>
            <a:r>
              <a:rPr lang="zh-CN" altLang="en-US" sz="2400" b="1" dirty="0">
                <a:latin typeface="微软雅黑" panose="020B0503020204020204" charset="-122"/>
                <a:ea typeface="微软雅黑" panose="020B0503020204020204" charset="-122"/>
                <a:sym typeface="宋体" panose="02010600030101010101" pitchFamily="2" charset="-122"/>
              </a:rPr>
              <a:t>，涉及政治、经济、文化和社会生活等各个方面。</a:t>
            </a:r>
            <a:endParaRPr lang="zh-CN" altLang="en-US" sz="2400" b="1" dirty="0">
              <a:latin typeface="微软雅黑" panose="020B0503020204020204" charset="-122"/>
              <a:ea typeface="微软雅黑" panose="020B0503020204020204" charset="-122"/>
              <a:sym typeface="宋体" panose="02010600030101010101" pitchFamily="2" charset="-122"/>
            </a:endParaRPr>
          </a:p>
        </p:txBody>
      </p:sp>
      <p:sp>
        <p:nvSpPr>
          <p:cNvPr id="8197" name="文本框 3"/>
          <p:cNvSpPr txBox="1"/>
          <p:nvPr/>
        </p:nvSpPr>
        <p:spPr>
          <a:xfrm>
            <a:off x="990600" y="647700"/>
            <a:ext cx="5211763" cy="646113"/>
          </a:xfrm>
          <a:prstGeom prst="rect">
            <a:avLst/>
          </a:prstGeom>
          <a:solidFill>
            <a:srgbClr val="C00000"/>
          </a:solidFill>
          <a:ln w="9525">
            <a:noFill/>
          </a:ln>
        </p:spPr>
        <p:txBody>
          <a:bodyPr wrap="none">
            <a:spAutoFit/>
          </a:bodyPr>
          <a:p>
            <a:pPr eaLnBrk="0" hangingPunct="0"/>
            <a:r>
              <a:rPr lang="zh-CN" altLang="en-US" sz="3600" b="1" dirty="0">
                <a:solidFill>
                  <a:schemeClr val="bg1"/>
                </a:solidFill>
                <a:latin typeface="微软雅黑" panose="020B0503020204020204" charset="-122"/>
                <a:ea typeface="微软雅黑" panose="020B0503020204020204" charset="-122"/>
                <a:sym typeface="宋体" panose="02010600030101010101" pitchFamily="2" charset="-122"/>
              </a:rPr>
              <a:t>我国现行宪法规定的内容</a:t>
            </a:r>
            <a:endParaRPr lang="zh-CN" altLang="en-US" sz="3600" dirty="0">
              <a:latin typeface="Calibri" panose="020F05020202040302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000000 0.000000 L -0.197292 0.001389 " pathEditMode="relative" rAng="0" ptsTypes="">
                                      <p:cBhvr>
                                        <p:cTn id="6" dur="1000" fill="hold"/>
                                        <p:tgtEl>
                                          <p:spTgt spid="4"/>
                                        </p:tgtEl>
                                        <p:attrNameLst>
                                          <p:attrName>ppt_x</p:attrName>
                                          <p:attrName>ppt_y</p:attrName>
                                        </p:attrNameLst>
                                      </p:cBhvr>
                                      <p:rCtr x="-12500" y="200"/>
                                    </p:animMotion>
                                  </p:childTnLst>
                                </p:cTn>
                              </p:par>
                              <p:par>
                                <p:cTn id="7" presetID="6" presetClass="emph" presetSubtype="0" fill="hold" nodeType="withEffect">
                                  <p:stCondLst>
                                    <p:cond delay="0"/>
                                  </p:stCondLst>
                                  <p:childTnLst>
                                    <p:animScale>
                                      <p:cBhvr>
                                        <p:cTn id="8" dur="1000" fill="hold"/>
                                        <p:tgtEl>
                                          <p:spTgt spid="4"/>
                                        </p:tgtEl>
                                      </p:cBhvr>
                                      <p:by x="75000" y="75000"/>
                                    </p:animScale>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81"/>
                                        </p:tgtEl>
                                        <p:attrNameLst>
                                          <p:attrName>style.visibility</p:attrName>
                                        </p:attrNameLst>
                                      </p:cBhvr>
                                      <p:to>
                                        <p:strVal val="visible"/>
                                      </p:to>
                                    </p:set>
                                    <p:animEffect transition="in" filter="fade">
                                      <p:cBhvr>
                                        <p:cTn id="17" dur="1000"/>
                                        <p:tgtEl>
                                          <p:spTgt spid="81"/>
                                        </p:tgtEl>
                                      </p:cBhvr>
                                    </p:animEffect>
                                    <p:anim calcmode="lin" valueType="num">
                                      <p:cBhvr>
                                        <p:cTn id="18" dur="1000" fill="hold"/>
                                        <p:tgtEl>
                                          <p:spTgt spid="81"/>
                                        </p:tgtEl>
                                        <p:attrNameLst>
                                          <p:attrName>ppt_x</p:attrName>
                                        </p:attrNameLst>
                                      </p:cBhvr>
                                      <p:tavLst>
                                        <p:tav tm="0">
                                          <p:val>
                                            <p:strVal val="#ppt_x"/>
                                          </p:val>
                                        </p:tav>
                                        <p:tav tm="100000">
                                          <p:val>
                                            <p:strVal val="#ppt_x"/>
                                          </p:val>
                                        </p:tav>
                                      </p:tavLst>
                                    </p:anim>
                                    <p:anim calcmode="lin" valueType="num">
                                      <p:cBhvr>
                                        <p:cTn id="19"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日期占位符 1"/>
          <p:cNvSpPr txBox="1">
            <a:spLocks noGrp="1"/>
          </p:cNvSpPr>
          <p:nvPr>
            <p:ph type="dt" sz="half" idx="10"/>
          </p:nvPr>
        </p:nvSpPr>
        <p:spPr/>
        <p:txBody>
          <a:bodyPr/>
          <a:p>
            <a:pPr marL="0" indent="0" eaLnBrk="1" hangingPunct="1">
              <a:spcBef>
                <a:spcPct val="0"/>
              </a:spcBef>
              <a:buNone/>
            </a:pPr>
            <a:fld id="{BB962C8B-B14F-4D97-AF65-F5344CB8AC3E}" type="datetime1">
              <a:rPr lang="zh-CN" altLang="en-US" sz="1400" dirty="0">
                <a:latin typeface="Arial Unicode MS"/>
                <a:ea typeface="Arial Unicode MS"/>
              </a:rPr>
            </a:fld>
            <a:endParaRPr lang="zh-CN" altLang="en-US" sz="1400" dirty="0">
              <a:latin typeface="Arial Unicode MS"/>
              <a:ea typeface="Arial Unicode MS"/>
            </a:endParaRPr>
          </a:p>
        </p:txBody>
      </p:sp>
      <p:pic>
        <p:nvPicPr>
          <p:cNvPr id="12291" name="Picture 18" descr="C51H~P3WI2KN42D%B1I9CGJ"/>
          <p:cNvPicPr>
            <a:picLocks noChangeAspect="1"/>
          </p:cNvPicPr>
          <p:nvPr/>
        </p:nvPicPr>
        <p:blipFill>
          <a:blip r:embed="rId1"/>
          <a:stretch>
            <a:fillRect/>
          </a:stretch>
        </p:blipFill>
        <p:spPr>
          <a:xfrm>
            <a:off x="372745" y="662305"/>
            <a:ext cx="11656695" cy="5154930"/>
          </a:xfrm>
          <a:prstGeom prst="rect">
            <a:avLst/>
          </a:prstGeom>
          <a:noFill/>
          <a:ln w="9525">
            <a:noFill/>
          </a:ln>
        </p:spPr>
      </p:pic>
      <p:sp>
        <p:nvSpPr>
          <p:cNvPr id="12292" name="文本框 2"/>
          <p:cNvSpPr txBox="1"/>
          <p:nvPr/>
        </p:nvSpPr>
        <p:spPr>
          <a:xfrm>
            <a:off x="1639888" y="77788"/>
            <a:ext cx="3879850" cy="613410"/>
          </a:xfrm>
          <a:prstGeom prst="rect">
            <a:avLst/>
          </a:prstGeom>
          <a:solidFill>
            <a:srgbClr val="92D050"/>
          </a:solidFill>
          <a:ln w="9525">
            <a:noFill/>
          </a:ln>
        </p:spPr>
        <p:txBody>
          <a:bodyPr>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solidFill>
                  <a:srgbClr val="0000FF"/>
                </a:solidFill>
              </a:rPr>
              <a:t>探究</a:t>
            </a:r>
            <a:r>
              <a:rPr lang="zh-CN" altLang="zh-CN" b="1" dirty="0">
                <a:solidFill>
                  <a:srgbClr val="FF0000"/>
                </a:solidFill>
                <a:latin typeface="微软雅黑" panose="020B0503020204020204" charset="-122"/>
                <a:ea typeface="微软雅黑" panose="020B0503020204020204" charset="-122"/>
              </a:rPr>
              <a:t>与分享：</a:t>
            </a:r>
            <a:r>
              <a:rPr lang="en-US" altLang="zh-CN" b="1" dirty="0">
                <a:solidFill>
                  <a:srgbClr val="0000FF"/>
                </a:solidFill>
                <a:latin typeface="Arial" panose="020B0604020202020204" pitchFamily="34" charset="0"/>
                <a:ea typeface="宋体" panose="02010600030101010101" pitchFamily="2" charset="-122"/>
              </a:rPr>
              <a:t>P19</a:t>
            </a:r>
            <a:endParaRPr lang="zh-CN" altLang="zh-CN" b="1" dirty="0">
              <a:solidFill>
                <a:srgbClr val="0000FF"/>
              </a:solidFill>
              <a:latin typeface="Arial" panose="020B0604020202020204" pitchFamily="34" charset="0"/>
              <a:ea typeface="宋体" panose="02010600030101010101" pitchFamily="2" charset="-122"/>
            </a:endParaRPr>
          </a:p>
        </p:txBody>
      </p:sp>
    </p:spTree>
  </p:cSld>
  <p:clrMapOvr>
    <a:masterClrMapping/>
  </p:clrMapOvr>
  <p:transition>
    <p:cover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7" name="文本框 10248"/>
          <p:cNvSpPr txBox="1"/>
          <p:nvPr/>
        </p:nvSpPr>
        <p:spPr>
          <a:xfrm>
            <a:off x="857250" y="1511300"/>
            <a:ext cx="10888663" cy="584200"/>
          </a:xfrm>
          <a:prstGeom prst="rect">
            <a:avLst/>
          </a:prstGeom>
          <a:noFill/>
          <a:ln w="9525">
            <a:noFill/>
          </a:ln>
        </p:spPr>
        <p:txBody>
          <a:bodyPr>
            <a:spAutoFit/>
          </a:bodyPr>
          <a:p>
            <a:pPr eaLnBrk="0" hangingPunct="0">
              <a:spcBef>
                <a:spcPct val="50000"/>
              </a:spcBef>
            </a:pPr>
            <a:r>
              <a:rPr lang="en-US" altLang="zh-CN" sz="3200" dirty="0">
                <a:latin typeface="Arial" panose="020B0604020202020204" pitchFamily="34" charset="0"/>
              </a:rPr>
              <a:t>       </a:t>
            </a:r>
            <a:r>
              <a:rPr lang="zh-CN" altLang="en-US" sz="3200" b="1" dirty="0">
                <a:solidFill>
                  <a:srgbClr val="FF0000"/>
                </a:solidFill>
                <a:latin typeface="微软雅黑" panose="020B0503020204020204" charset="-122"/>
                <a:ea typeface="微软雅黑" panose="020B0503020204020204" charset="-122"/>
              </a:rPr>
              <a:t>我国为什么要对宪法草案、宪法修改进行全民讨论？</a:t>
            </a:r>
            <a:endParaRPr lang="zh-CN" altLang="en-US" sz="3200" b="1" dirty="0">
              <a:solidFill>
                <a:srgbClr val="FF0000"/>
              </a:solidFill>
              <a:latin typeface="微软雅黑" panose="020B0503020204020204" charset="-122"/>
              <a:ea typeface="微软雅黑" panose="020B0503020204020204" charset="-122"/>
            </a:endParaRPr>
          </a:p>
        </p:txBody>
      </p:sp>
      <p:pic>
        <p:nvPicPr>
          <p:cNvPr id="5" name="图片 4"/>
          <p:cNvPicPr>
            <a:picLocks noChangeAspect="1"/>
          </p:cNvPicPr>
          <p:nvPr/>
        </p:nvPicPr>
        <p:blipFill>
          <a:blip r:embed="rId1"/>
          <a:stretch>
            <a:fillRect/>
          </a:stretch>
        </p:blipFill>
        <p:spPr>
          <a:xfrm>
            <a:off x="53975" y="2095500"/>
            <a:ext cx="3263900" cy="4649788"/>
          </a:xfrm>
          <a:prstGeom prst="rect">
            <a:avLst/>
          </a:prstGeom>
          <a:effectLst>
            <a:outerShdw blurRad="203200" dist="63500" dir="2700000" algn="tl" rotWithShape="0">
              <a:prstClr val="black">
                <a:alpha val="40000"/>
              </a:prstClr>
            </a:outerShdw>
          </a:effectLst>
        </p:spPr>
      </p:pic>
      <p:sp>
        <p:nvSpPr>
          <p:cNvPr id="3" name="矩形 2"/>
          <p:cNvSpPr/>
          <p:nvPr/>
        </p:nvSpPr>
        <p:spPr>
          <a:xfrm>
            <a:off x="3794125" y="2795588"/>
            <a:ext cx="5565775" cy="3046412"/>
          </a:xfrm>
          <a:prstGeom prst="rect">
            <a:avLst/>
          </a:prstGeom>
          <a:noFill/>
          <a:ln w="9525">
            <a:noFill/>
          </a:ln>
        </p:spPr>
        <p:txBody>
          <a:bodyPr anchor="ctr">
            <a:spAutoFit/>
          </a:bodyPr>
          <a:p>
            <a:pPr algn="just" defTabSz="815975" eaLnBrk="0" hangingPunct="0">
              <a:lnSpc>
                <a:spcPct val="150000"/>
              </a:lnSpc>
            </a:pPr>
            <a:r>
              <a:rPr lang="zh-CN" altLang="en-US" sz="3200" b="1" dirty="0">
                <a:latin typeface="微软雅黑" panose="020B0503020204020204" charset="-122"/>
                <a:ea typeface="微软雅黑" panose="020B0503020204020204" charset="-122"/>
              </a:rPr>
              <a:t>答：我国宪法是党和人民意志的</a:t>
            </a:r>
            <a:r>
              <a:rPr lang="zh-CN" altLang="en-US" sz="3200" b="1" dirty="0">
                <a:solidFill>
                  <a:srgbClr val="C00000"/>
                </a:solidFill>
                <a:latin typeface="微软雅黑" panose="020B0503020204020204" charset="-122"/>
                <a:ea typeface="微软雅黑" panose="020B0503020204020204" charset="-122"/>
              </a:rPr>
              <a:t>集中体现</a:t>
            </a:r>
            <a:r>
              <a:rPr lang="zh-CN" altLang="en-US" sz="3200" b="1" dirty="0">
                <a:latin typeface="微软雅黑" panose="020B0503020204020204" charset="-122"/>
                <a:ea typeface="微软雅黑" panose="020B0503020204020204" charset="-122"/>
              </a:rPr>
              <a:t>，是国家的</a:t>
            </a:r>
            <a:r>
              <a:rPr lang="zh-CN" altLang="en-US" sz="3200" b="1" dirty="0">
                <a:solidFill>
                  <a:srgbClr val="C00000"/>
                </a:solidFill>
                <a:latin typeface="微软雅黑" panose="020B0503020204020204" charset="-122"/>
                <a:ea typeface="微软雅黑" panose="020B0503020204020204" charset="-122"/>
              </a:rPr>
              <a:t>根本法</a:t>
            </a:r>
            <a:r>
              <a:rPr lang="zh-CN" altLang="en-US" sz="3200" b="1" dirty="0">
                <a:latin typeface="微软雅黑" panose="020B0503020204020204" charset="-122"/>
                <a:ea typeface="微软雅黑" panose="020B0503020204020204" charset="-122"/>
              </a:rPr>
              <a:t>。全民讨论有利于反映和体现人民意志。</a:t>
            </a:r>
            <a:endParaRPr lang="zh-CN" altLang="en-US" sz="3200" b="1" dirty="0">
              <a:latin typeface="微软雅黑" panose="020B0503020204020204" charset="-122"/>
              <a:ea typeface="微软雅黑" panose="020B0503020204020204" charset="-122"/>
            </a:endParaRPr>
          </a:p>
        </p:txBody>
      </p:sp>
      <p:sp>
        <p:nvSpPr>
          <p:cNvPr id="8" name="波形 7"/>
          <p:cNvSpPr/>
          <p:nvPr/>
        </p:nvSpPr>
        <p:spPr>
          <a:xfrm>
            <a:off x="152400" y="449263"/>
            <a:ext cx="2085975" cy="1012825"/>
          </a:xfrm>
          <a:prstGeom prst="wave">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9" name="文本框 8"/>
          <p:cNvSpPr txBox="1"/>
          <p:nvPr/>
        </p:nvSpPr>
        <p:spPr>
          <a:xfrm>
            <a:off x="184150" y="631825"/>
            <a:ext cx="2335213" cy="630238"/>
          </a:xfrm>
          <a:prstGeom prst="rect">
            <a:avLst/>
          </a:prstGeom>
          <a:noFill/>
          <a:ln w="9525">
            <a:noFill/>
          </a:ln>
        </p:spPr>
        <p:txBody>
          <a:bodyPr>
            <a:spAutoFit/>
          </a:bodyPr>
          <a:p>
            <a:pPr eaLnBrk="0" hangingPunct="0"/>
            <a:r>
              <a:rPr lang="en-US" altLang="zh-CN" sz="3500" b="1" dirty="0">
                <a:solidFill>
                  <a:schemeClr val="bg1"/>
                </a:solidFill>
                <a:latin typeface="微软雅黑" panose="020B0503020204020204" charset="-122"/>
                <a:ea typeface="微软雅黑" panose="020B0503020204020204" charset="-122"/>
                <a:sym typeface="Calibri" panose="020F0502020204030204" charset="0"/>
              </a:rPr>
              <a:t>P19</a:t>
            </a:r>
            <a:r>
              <a:rPr lang="zh-CN" altLang="en-US" sz="3500" b="1" dirty="0">
                <a:solidFill>
                  <a:schemeClr val="bg1"/>
                </a:solidFill>
                <a:latin typeface="微软雅黑" panose="020B0503020204020204" charset="-122"/>
                <a:ea typeface="微软雅黑" panose="020B0503020204020204" charset="-122"/>
                <a:sym typeface="Calibri" panose="020F0502020204030204" charset="0"/>
              </a:rPr>
              <a:t>探究</a:t>
            </a:r>
            <a:r>
              <a:rPr lang="zh-CN" altLang="en-US" sz="3500" b="1" dirty="0">
                <a:solidFill>
                  <a:schemeClr val="bg1"/>
                </a:solidFill>
                <a:latin typeface="Calibri" panose="020F0502020204030204" charset="0"/>
                <a:sym typeface="Calibri" panose="020F0502020204030204" charset="0"/>
              </a:rPr>
              <a:t>                </a:t>
            </a:r>
            <a:endParaRPr lang="zh-CN" altLang="en-US" sz="3500" b="1" dirty="0">
              <a:solidFill>
                <a:schemeClr val="bg1"/>
              </a:solidFill>
              <a:latin typeface="Calibri" panose="020F0502020204030204" charset="0"/>
              <a:sym typeface="Calibri" panose="020F0502020204030204" charset="0"/>
            </a:endParaRPr>
          </a:p>
        </p:txBody>
      </p:sp>
      <p:pic>
        <p:nvPicPr>
          <p:cNvPr id="10" name="图片 9"/>
          <p:cNvPicPr>
            <a:picLocks noChangeAspect="1"/>
          </p:cNvPicPr>
          <p:nvPr/>
        </p:nvPicPr>
        <p:blipFill>
          <a:blip r:embed="rId2"/>
          <a:stretch>
            <a:fillRect/>
          </a:stretch>
        </p:blipFill>
        <p:spPr>
          <a:xfrm>
            <a:off x="9983788" y="1511300"/>
            <a:ext cx="2276475" cy="5233988"/>
          </a:xfrm>
          <a:prstGeom prst="rect">
            <a:avLst/>
          </a:prstGeom>
          <a:noFill/>
          <a:ln w="9525">
            <a:noFill/>
          </a:ln>
        </p:spPr>
      </p:pic>
      <p:sp>
        <p:nvSpPr>
          <p:cNvPr id="2" name="文本框 1"/>
          <p:cNvSpPr txBox="1"/>
          <p:nvPr>
            <p:custDataLst>
              <p:tags r:id="rId3"/>
            </p:custDataLst>
          </p:nvPr>
        </p:nvSpPr>
        <p:spPr>
          <a:xfrm>
            <a:off x="3741191" y="5944952"/>
            <a:ext cx="5671008" cy="629920"/>
          </a:xfrm>
          <a:prstGeom prst="rect">
            <a:avLst/>
          </a:prstGeom>
          <a:noFill/>
        </p:spPr>
        <p:txBody>
          <a:bodyPr wrap="square" lIns="101600" tIns="38100" rIns="76200" bIns="38100" rtlCol="0" anchor="t" anchorCtr="0">
            <a:noAutofit/>
          </a:bodyPr>
          <a:lstStyle>
            <a:defPPr>
              <a:defRPr lang="zh-CN"/>
            </a:defPPr>
            <a:lvl1pPr>
              <a:defRPr sz="2400" spc="200">
                <a:latin typeface="微软雅黑" panose="020B0503020204020204" charset="-122"/>
                <a:ea typeface="微软雅黑" panose="020B0503020204020204" charset="-122"/>
              </a:defRPr>
            </a:lvl1pPr>
          </a:lstStyle>
          <a:p>
            <a:pPr marL="0" indent="0" algn="l">
              <a:lnSpc>
                <a:spcPct val="100000"/>
              </a:lnSpc>
              <a:spcBef>
                <a:spcPts val="0"/>
              </a:spcBef>
              <a:spcAft>
                <a:spcPts val="0"/>
              </a:spcAft>
              <a:buSzPct val="100000"/>
              <a:buNone/>
            </a:pPr>
            <a:r>
              <a:rPr lang="en-US" altLang="zh-CN" sz="3600" b="1" spc="300">
                <a:solidFill>
                  <a:sysClr val="windowText" lastClr="000000">
                    <a:lumMod val="85000"/>
                    <a:lumOff val="15000"/>
                  </a:sysClr>
                </a:solidFill>
                <a:latin typeface="Arial" panose="020B0604020202020204" pitchFamily="34" charset="0"/>
              </a:rPr>
              <a:t>3</a:t>
            </a:r>
            <a:r>
              <a:rPr lang="zh-CN" altLang="en-US" sz="3600" b="1" spc="300">
                <a:solidFill>
                  <a:sysClr val="windowText" lastClr="000000">
                    <a:lumMod val="85000"/>
                    <a:lumOff val="15000"/>
                  </a:sysClr>
                </a:solidFill>
                <a:latin typeface="Arial" panose="020B0604020202020204" pitchFamily="34" charset="0"/>
              </a:rPr>
              <a:t>、</a:t>
            </a:r>
            <a:r>
              <a:rPr lang="zh-CN" altLang="en-US" sz="3600" b="1" spc="300">
                <a:solidFill>
                  <a:sysClr val="windowText" lastClr="000000">
                    <a:lumMod val="85000"/>
                    <a:lumOff val="15000"/>
                  </a:sysClr>
                </a:solidFill>
                <a:latin typeface="Arial" panose="020B0604020202020204" pitchFamily="34" charset="0"/>
              </a:rPr>
              <a:t>宪法的性质</a:t>
            </a:r>
            <a:endParaRPr lang="zh-CN" altLang="en-US" sz="3600" b="1" spc="300">
              <a:solidFill>
                <a:sysClr val="windowText" lastClr="000000">
                  <a:lumMod val="85000"/>
                  <a:lumOff val="15000"/>
                </a:sysClr>
              </a:solidFill>
              <a:latin typeface="Arial" panose="020B0604020202020204"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6387"/>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ppt_x</p:attrName>
                                        </p:attrNameLst>
                                      </p:cBhvr>
                                      <p:tavLst>
                                        <p:tav tm="0">
                                          <p:val>
                                            <p:strVal val="#ppt_x"/>
                                          </p:val>
                                        </p:tav>
                                        <p:tav tm="100000">
                                          <p:val>
                                            <p:strVal val="#ppt_x"/>
                                          </p:val>
                                        </p:tav>
                                      </p:tavLst>
                                    </p:anim>
                                    <p:anim calcmode="lin" valueType="num">
                                      <p:cBhvr>
                                        <p:cTn id="23" dur="500" fill="hold"/>
                                        <p:tgtEl>
                                          <p:spTgt spid="3"/>
                                        </p:tgtEl>
                                        <p:attrNameLst>
                                          <p:attrName>ppt_y</p:attrName>
                                        </p:attrNameLst>
                                      </p:cBhvr>
                                      <p:tavLst>
                                        <p:tav tm="0">
                                          <p:val>
                                            <p:strVal val="1+#ppt_h/2"/>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3" grpId="0"/>
      <p:bldP spid="9"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第六个国家宪法日：弘扬宪法精神 维护宪法权威_标清">
            <a:hlinkClick r:id="" action="ppaction://media"/>
          </p:cNvPr>
          <p:cNvPicPr/>
          <p:nvPr>
            <p:ph idx="1"/>
            <p:custDataLst>
              <p:tags r:id="rId1"/>
            </p:custDataLst>
          </p:nvPr>
        </p:nvPicPr>
        <p:blipFill>
          <a:blip r:embed="rId2"/>
          <a:srcRect/>
          <a:stretch>
            <a:fillRect/>
          </a:stretch>
        </p:blipFill>
        <p:spPr>
          <a:xfrm>
            <a:off x="74613" y="557213"/>
            <a:ext cx="9088437" cy="5124450"/>
          </a:xfrm>
        </p:spPr>
      </p:pic>
      <p:pic>
        <p:nvPicPr>
          <p:cNvPr id="5" name="图片 4"/>
          <p:cNvPicPr>
            <a:picLocks noChangeAspect="1"/>
          </p:cNvPicPr>
          <p:nvPr/>
        </p:nvPicPr>
        <p:blipFill>
          <a:blip r:embed="rId3"/>
          <a:stretch>
            <a:fillRect/>
          </a:stretch>
        </p:blipFill>
        <p:spPr>
          <a:xfrm>
            <a:off x="9412288" y="433388"/>
            <a:ext cx="2782887" cy="6180137"/>
          </a:xfrm>
          <a:prstGeom prst="rect">
            <a:avLst/>
          </a:prstGeom>
          <a:noFill/>
          <a:ln w="9525">
            <a:noFill/>
          </a:ln>
        </p:spPr>
      </p:pic>
      <p:grpSp>
        <p:nvGrpSpPr>
          <p:cNvPr id="2" name="组合 163"/>
          <p:cNvGrpSpPr/>
          <p:nvPr/>
        </p:nvGrpSpPr>
        <p:grpSpPr>
          <a:xfrm flipV="1">
            <a:off x="481330" y="5769344"/>
            <a:ext cx="6075045" cy="840371"/>
            <a:chOff x="7454" y="2928"/>
            <a:chExt cx="2546" cy="1573"/>
          </a:xfrm>
          <a:solidFill>
            <a:srgbClr val="586371"/>
          </a:solidFill>
        </p:grpSpPr>
        <p:sp>
          <p:nvSpPr>
            <p:cNvPr id="165" name="Freeform 12"/>
            <p:cNvSpPr/>
            <p:nvPr/>
          </p:nvSpPr>
          <p:spPr bwMode="auto">
            <a:xfrm flipV="1">
              <a:off x="7454" y="2928"/>
              <a:ext cx="2546" cy="1573"/>
            </a:xfrm>
            <a:custGeom>
              <a:avLst/>
              <a:gdLst>
                <a:gd name="T0" fmla="*/ 406 w 2501"/>
                <a:gd name="T1" fmla="*/ 0 h 629"/>
                <a:gd name="T2" fmla="*/ 310 w 2501"/>
                <a:gd name="T3" fmla="*/ 180 h 629"/>
                <a:gd name="T4" fmla="*/ 0 w 2501"/>
                <a:gd name="T5" fmla="*/ 180 h 629"/>
                <a:gd name="T6" fmla="*/ 86 w 2501"/>
                <a:gd name="T7" fmla="*/ 629 h 629"/>
                <a:gd name="T8" fmla="*/ 2460 w 2501"/>
                <a:gd name="T9" fmla="*/ 546 h 629"/>
                <a:gd name="T10" fmla="*/ 2501 w 2501"/>
                <a:gd name="T11" fmla="*/ 131 h 629"/>
                <a:gd name="T12" fmla="*/ 526 w 2501"/>
                <a:gd name="T13" fmla="*/ 221 h 629"/>
                <a:gd name="T14" fmla="*/ 425 w 2501"/>
                <a:gd name="T15" fmla="*/ 131 h 629"/>
                <a:gd name="T16" fmla="*/ 406 w 2501"/>
                <a:gd name="T17" fmla="*/ 0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1" h="629">
                  <a:moveTo>
                    <a:pt x="406" y="0"/>
                  </a:moveTo>
                  <a:lnTo>
                    <a:pt x="310" y="180"/>
                  </a:lnTo>
                  <a:lnTo>
                    <a:pt x="0" y="180"/>
                  </a:lnTo>
                  <a:lnTo>
                    <a:pt x="86" y="629"/>
                  </a:lnTo>
                  <a:lnTo>
                    <a:pt x="2460" y="546"/>
                  </a:lnTo>
                  <a:lnTo>
                    <a:pt x="2501" y="131"/>
                  </a:lnTo>
                  <a:lnTo>
                    <a:pt x="526" y="221"/>
                  </a:lnTo>
                  <a:lnTo>
                    <a:pt x="425" y="131"/>
                  </a:lnTo>
                  <a:lnTo>
                    <a:pt x="406" y="0"/>
                  </a:lnTo>
                  <a:close/>
                </a:path>
              </a:pathLst>
            </a:custGeom>
            <a:grpFill/>
            <a:ln>
              <a:noFill/>
            </a:ln>
          </p:spPr>
          <p:txBody>
            <a:bodyPr lIns="91384" tIns="45692" rIns="91384" bIns="45692"/>
            <a:lstStyle/>
            <a:p>
              <a:pPr marL="0" marR="0" lvl="0" indent="0" algn="l" defTabSz="685165"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cs"/>
              </a:endParaRPr>
            </a:p>
          </p:txBody>
        </p:sp>
        <p:sp>
          <p:nvSpPr>
            <p:cNvPr id="166" name="文本框 165"/>
            <p:cNvSpPr txBox="1"/>
            <p:nvPr/>
          </p:nvSpPr>
          <p:spPr>
            <a:xfrm rot="60000" flipV="1">
              <a:off x="7708" y="3004"/>
              <a:ext cx="2157" cy="1277"/>
            </a:xfrm>
            <a:prstGeom prst="rect">
              <a:avLst/>
            </a:prstGeom>
            <a:noFill/>
          </p:spPr>
          <p:txBody>
            <a:bodyPr>
              <a:spAutoFit/>
            </a:bodyPr>
            <a:lstStyle/>
            <a:p>
              <a:pPr marL="0" marR="0" lvl="0" indent="0" algn="l" defTabSz="685165" rtl="0" eaLnBrk="1" fontAlgn="auto" latinLnBrk="0" hangingPunct="1">
                <a:lnSpc>
                  <a:spcPct val="160000"/>
                </a:lnSpc>
                <a:spcBef>
                  <a:spcPts val="0"/>
                </a:spcBef>
                <a:spcAft>
                  <a:spcPts val="0"/>
                </a:spcAft>
                <a:buClrTx/>
                <a:buSzTx/>
                <a:buFontTx/>
                <a:buNone/>
                <a:defRPr/>
              </a:pPr>
              <a:r>
                <a:rPr kumimoji="0" lang="zh-CN" altLang="en-US" sz="2400" b="1" i="0" u="none" strike="noStrike" kern="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sym typeface="+mn-ea"/>
                </a:rPr>
                <a:t>国家公职人员为什么要向宪法宣誓？</a:t>
              </a:r>
              <a:endParaRPr kumimoji="0" lang="zh-CN" altLang="en-US" sz="2400" b="1" i="0" u="none" strike="noStrike" kern="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sym typeface="+mn-ea"/>
              </a:endParaRPr>
            </a:p>
          </p:txBody>
        </p:sp>
      </p:grpSp>
      <p:grpSp>
        <p:nvGrpSpPr>
          <p:cNvPr id="3" name="组合 1"/>
          <p:cNvGrpSpPr/>
          <p:nvPr/>
        </p:nvGrpSpPr>
        <p:grpSpPr>
          <a:xfrm>
            <a:off x="349250" y="4495800"/>
            <a:ext cx="10006013" cy="2125663"/>
            <a:chOff x="959485" y="4361180"/>
            <a:chExt cx="10005060" cy="2125232"/>
          </a:xfrm>
        </p:grpSpPr>
        <p:sp>
          <p:nvSpPr>
            <p:cNvPr id="145" name="圆角矩形 144"/>
            <p:cNvSpPr/>
            <p:nvPr/>
          </p:nvSpPr>
          <p:spPr>
            <a:xfrm>
              <a:off x="959485" y="4759562"/>
              <a:ext cx="10005060" cy="1726850"/>
            </a:xfrm>
            <a:prstGeom prst="roundRect">
              <a:avLst>
                <a:gd name="adj" fmla="val 9575"/>
              </a:avLst>
            </a:prstGeom>
            <a:solidFill>
              <a:srgbClr val="FFFFFF"/>
            </a:solidFill>
            <a:ln>
              <a:noFill/>
            </a:ln>
          </p:spPr>
          <p:style>
            <a:lnRef idx="2">
              <a:srgbClr val="F6E36D">
                <a:shade val="50000"/>
              </a:srgbClr>
            </a:lnRef>
            <a:fillRef idx="1">
              <a:srgbClr val="F6E36D"/>
            </a:fillRef>
            <a:effectRef idx="0">
              <a:srgbClr val="F6E36D"/>
            </a:effectRef>
            <a:fontRef idx="minor">
              <a:srgbClr val="FFFFFF"/>
            </a:fontRef>
          </p:style>
          <p:txBody>
            <a:bodyPr anchor="ctr"/>
            <a:lstStyle/>
            <a:p>
              <a:pPr marL="0" marR="0" lvl="0" indent="0" algn="ctr" defTabSz="685165"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cs"/>
              </a:endParaRPr>
            </a:p>
          </p:txBody>
        </p:sp>
        <p:pic>
          <p:nvPicPr>
            <p:cNvPr id="10249" name="图片 161" descr="timg"/>
            <p:cNvPicPr>
              <a:picLocks noChangeAspect="1"/>
            </p:cNvPicPr>
            <p:nvPr/>
          </p:nvPicPr>
          <p:blipFill>
            <a:blip r:embed="rId4"/>
            <a:stretch>
              <a:fillRect/>
            </a:stretch>
          </p:blipFill>
          <p:spPr>
            <a:xfrm rot="-660000">
              <a:off x="1076325" y="4361180"/>
              <a:ext cx="1435735" cy="1513840"/>
            </a:xfrm>
            <a:prstGeom prst="rect">
              <a:avLst/>
            </a:prstGeom>
            <a:noFill/>
            <a:ln w="9525">
              <a:noFill/>
            </a:ln>
          </p:spPr>
        </p:pic>
      </p:grpSp>
      <p:sp>
        <p:nvSpPr>
          <p:cNvPr id="26633" name="Freeform 3813"/>
          <p:cNvSpPr/>
          <p:nvPr/>
        </p:nvSpPr>
        <p:spPr>
          <a:xfrm>
            <a:off x="2327275" y="5470525"/>
            <a:ext cx="8027988" cy="862013"/>
          </a:xfrm>
          <a:custGeom>
            <a:avLst/>
            <a:gdLst>
              <a:gd name="txL" fmla="*/ 0 w 2682"/>
              <a:gd name="txT" fmla="*/ 0 h 543"/>
              <a:gd name="txR" fmla="*/ 2682 w 2682"/>
              <a:gd name="txB" fmla="*/ 543 h 543"/>
            </a:gdLst>
            <a:ahLst/>
            <a:cxnLst>
              <a:cxn ang="0">
                <a:pos x="0" y="862013"/>
              </a:cxn>
              <a:cxn ang="0">
                <a:pos x="2071353" y="862013"/>
              </a:cxn>
              <a:cxn ang="0">
                <a:pos x="2325782" y="862013"/>
              </a:cxn>
              <a:cxn ang="0">
                <a:pos x="2951378" y="862013"/>
              </a:cxn>
              <a:cxn ang="0">
                <a:pos x="4397134" y="862013"/>
              </a:cxn>
              <a:cxn ang="0">
                <a:pos x="5016744" y="862013"/>
              </a:cxn>
              <a:cxn ang="0">
                <a:pos x="5277160" y="862013"/>
              </a:cxn>
              <a:cxn ang="0">
                <a:pos x="7342526" y="862013"/>
              </a:cxn>
              <a:cxn ang="0">
                <a:pos x="8027988" y="0"/>
              </a:cxn>
              <a:cxn ang="0">
                <a:pos x="691449" y="0"/>
              </a:cxn>
              <a:cxn ang="0">
                <a:pos x="0" y="862013"/>
              </a:cxn>
            </a:cxnLst>
            <a:rect l="txL" t="txT" r="txR" b="txB"/>
            <a:pathLst>
              <a:path w="2682" h="543">
                <a:moveTo>
                  <a:pt x="0" y="543"/>
                </a:moveTo>
                <a:lnTo>
                  <a:pt x="692" y="543"/>
                </a:lnTo>
                <a:lnTo>
                  <a:pt x="777" y="543"/>
                </a:lnTo>
                <a:lnTo>
                  <a:pt x="986" y="543"/>
                </a:lnTo>
                <a:lnTo>
                  <a:pt x="1469" y="543"/>
                </a:lnTo>
                <a:lnTo>
                  <a:pt x="1676" y="543"/>
                </a:lnTo>
                <a:lnTo>
                  <a:pt x="1763" y="543"/>
                </a:lnTo>
                <a:lnTo>
                  <a:pt x="2453" y="543"/>
                </a:lnTo>
                <a:lnTo>
                  <a:pt x="2682" y="0"/>
                </a:lnTo>
                <a:lnTo>
                  <a:pt x="231" y="0"/>
                </a:lnTo>
                <a:lnTo>
                  <a:pt x="0" y="543"/>
                </a:lnTo>
                <a:close/>
              </a:path>
            </a:pathLst>
          </a:custGeom>
          <a:solidFill>
            <a:srgbClr val="F25764">
              <a:alpha val="100000"/>
            </a:srgbClr>
          </a:solidFill>
          <a:ln w="9525">
            <a:noFill/>
          </a:ln>
        </p:spPr>
        <p:txBody>
          <a:bodyPr/>
          <a:p>
            <a:endParaRPr lang="zh-CN" altLang="en-US"/>
          </a:p>
        </p:txBody>
      </p:sp>
      <p:sp>
        <p:nvSpPr>
          <p:cNvPr id="6" name="文本框 7"/>
          <p:cNvSpPr txBox="1"/>
          <p:nvPr/>
        </p:nvSpPr>
        <p:spPr>
          <a:xfrm>
            <a:off x="2747963" y="5608638"/>
            <a:ext cx="7186612" cy="584200"/>
          </a:xfrm>
          <a:prstGeom prst="rect">
            <a:avLst/>
          </a:prstGeom>
          <a:noFill/>
          <a:ln w="9525">
            <a:noFill/>
          </a:ln>
        </p:spPr>
        <p:txBody>
          <a:bodyPr>
            <a:spAutoFit/>
          </a:bodyPr>
          <a:p>
            <a:pPr eaLnBrk="0" hangingPunct="0"/>
            <a:r>
              <a:rPr lang="zh-CN" altLang="zh-CN" sz="3200" b="1" dirty="0">
                <a:solidFill>
                  <a:srgbClr val="FFFF00"/>
                </a:solidFill>
                <a:latin typeface="微软雅黑" panose="020B0503020204020204" charset="-122"/>
                <a:ea typeface="微软雅黑" panose="020B0503020204020204" charset="-122"/>
                <a:sym typeface="宋体" panose="02010600030101010101" pitchFamily="2" charset="-122"/>
              </a:rPr>
              <a:t>宪法是一切组织和个人的根本活动准则</a:t>
            </a:r>
            <a:endParaRPr lang="zh-CN" altLang="zh-CN" sz="3200" b="1" dirty="0">
              <a:solidFill>
                <a:srgbClr val="FFFF00"/>
              </a:solidFill>
              <a:latin typeface="微软雅黑" panose="020B0503020204020204" charset="-122"/>
              <a:ea typeface="微软雅黑" panose="020B0503020204020204" charset="-122"/>
              <a:sym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p:tgtEl>
                                          <p:spTgt spid="2"/>
                                        </p:tgtEl>
                                        <p:attrNameLst>
                                          <p:attrName>ppt_y</p:attrName>
                                        </p:attrNameLst>
                                      </p:cBhvr>
                                      <p:tavLst>
                                        <p:tav tm="0">
                                          <p:val>
                                            <p:strVal val="#ppt_y+#ppt_h*1.125000"/>
                                          </p:val>
                                        </p:tav>
                                        <p:tav tm="100000">
                                          <p:val>
                                            <p:strVal val="#ppt_y"/>
                                          </p:val>
                                        </p:tav>
                                      </p:tavLst>
                                    </p:anim>
                                    <p:animEffect transition="in" filter="wipe(up)">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37"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900" decel="100000" fill="hold"/>
                                        <p:tgtEl>
                                          <p:spTgt spid="3"/>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nodeType="clickEffect">
                                  <p:stCondLst>
                                    <p:cond delay="0"/>
                                  </p:stCondLst>
                                  <p:childTnLst>
                                    <p:set>
                                      <p:cBhvr>
                                        <p:cTn id="27" dur="1" fill="hold">
                                          <p:stCondLst>
                                            <p:cond delay="0"/>
                                          </p:stCondLst>
                                        </p:cTn>
                                        <p:tgtEl>
                                          <p:spTgt spid="26633"/>
                                        </p:tgtEl>
                                        <p:attrNameLst>
                                          <p:attrName>style.visibility</p:attrName>
                                        </p:attrNameLst>
                                      </p:cBhvr>
                                      <p:to>
                                        <p:strVal val="visible"/>
                                      </p:to>
                                    </p:set>
                                    <p:animEffect transition="in" filter="wheel(1)">
                                      <p:cBhvr>
                                        <p:cTn id="28" dur="2000"/>
                                        <p:tgtEl>
                                          <p:spTgt spid="26633"/>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heel(1)">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4" restart="whenNotActive" fill="hold" evtFilter="cancelBubble" nodeType="interactiveSeq">
                <p:stCondLst>
                  <p:cond evt="onClick" delay="0">
                    <p:tgtEl>
                      <p:spTgt spid="4"/>
                    </p:tgtEl>
                  </p:cond>
                </p:stCondLst>
                <p:endSync evt="end" delay="0">
                  <p:rtn val="all"/>
                </p:endSync>
                <p:childTnLst>
                  <p:par>
                    <p:cTn id="35" fill="hold">
                      <p:stCondLst>
                        <p:cond delay="0"/>
                      </p:stCondLst>
                      <p:childTnLst>
                        <p:par>
                          <p:cTn id="36" fill="hold">
                            <p:stCondLst>
                              <p:cond delay="0"/>
                            </p:stCondLst>
                            <p:childTnLst>
                              <p:par>
                                <p:cTn id="37" presetID="2" presetClass="mediacall" presetSubtype="0" fill="hold" nodeType="clickEffect">
                                  <p:stCondLst>
                                    <p:cond delay="0"/>
                                  </p:stCondLst>
                                  <p:childTnLst>
                                    <p:cmd type="call" cmd="togglePause">
                                      <p:cBhvr>
                                        <p:cTn id="38" dur="1" fill="hold"/>
                                        <p:tgtEl>
                                          <p:spTgt spid="4"/>
                                        </p:tgtEl>
                                      </p:cBhvr>
                                    </p:cmd>
                                  </p:childTnLst>
                                </p:cTn>
                              </p:par>
                            </p:childTnLst>
                          </p:cTn>
                        </p:par>
                      </p:childTnLst>
                    </p:cTn>
                  </p:par>
                </p:childTnLst>
              </p:cTn>
              <p:nextCondLst>
                <p:cond evt="onClick" delay="0">
                  <p:tgtEl>
                    <p:spTgt spid="4"/>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8787" name="文本框 2"/>
          <p:cNvSpPr txBox="1"/>
          <p:nvPr/>
        </p:nvSpPr>
        <p:spPr>
          <a:xfrm>
            <a:off x="344805" y="300990"/>
            <a:ext cx="11633200" cy="678815"/>
          </a:xfrm>
          <a:prstGeom prst="rect">
            <a:avLst/>
          </a:prstGeom>
          <a:noFill/>
          <a:ln w="9525">
            <a:noFill/>
          </a:ln>
        </p:spPr>
        <p:txBody>
          <a:bodyPr wrap="square">
            <a:spAutoFit/>
          </a:bodyPr>
          <a:p>
            <a:pPr algn="ctr"/>
            <a:r>
              <a:rPr lang="zh-CN" altLang="en-US" sz="3600" b="1" dirty="0">
                <a:solidFill>
                  <a:srgbClr val="FF0000"/>
                </a:solidFill>
                <a:latin typeface="Arial" panose="020B0604020202020204" pitchFamily="34" charset="0"/>
                <a:ea typeface="微软雅黑" panose="020B0503020204020204" charset="-122"/>
              </a:rPr>
              <a:t>如何认识宪法是一切组织和个人的根本活动准则？</a:t>
            </a:r>
            <a:endParaRPr lang="zh-CN" altLang="en-US" sz="3600" b="1" dirty="0">
              <a:solidFill>
                <a:srgbClr val="FF0000"/>
              </a:solidFill>
              <a:latin typeface="Arial" panose="020B0604020202020204" pitchFamily="34" charset="0"/>
              <a:ea typeface="微软雅黑" panose="020B0503020204020204" charset="-122"/>
            </a:endParaRPr>
          </a:p>
        </p:txBody>
      </p:sp>
      <p:sp>
        <p:nvSpPr>
          <p:cNvPr id="118788" name="文本框 3"/>
          <p:cNvSpPr txBox="1"/>
          <p:nvPr/>
        </p:nvSpPr>
        <p:spPr>
          <a:xfrm>
            <a:off x="210820" y="946150"/>
            <a:ext cx="11685270" cy="2564130"/>
          </a:xfrm>
          <a:prstGeom prst="rect">
            <a:avLst/>
          </a:prstGeom>
          <a:noFill/>
          <a:ln w="9525">
            <a:noFill/>
          </a:ln>
        </p:spPr>
        <p:txBody>
          <a:bodyPr wrap="square">
            <a:spAutoFit/>
          </a:bodyPr>
          <a:p>
            <a:r>
              <a:rPr lang="zh-CN" altLang="en-US" sz="3200" b="1" dirty="0">
                <a:latin typeface="Arial" panose="020B0604020202020204" pitchFamily="34" charset="0"/>
                <a:ea typeface="微软雅黑" panose="020B0503020204020204" charset="-122"/>
                <a:sym typeface="Wingdings" panose="05000000000000000000" pitchFamily="2" charset="2"/>
              </a:rPr>
              <a:t>（</a:t>
            </a:r>
            <a:r>
              <a:rPr lang="en-US" altLang="zh-CN" sz="3200" b="1">
                <a:latin typeface="Arial" panose="020B0604020202020204" pitchFamily="34" charset="0"/>
                <a:ea typeface="微软雅黑" panose="020B0503020204020204" charset="-122"/>
                <a:sym typeface="Wingdings" panose="05000000000000000000" pitchFamily="2" charset="2"/>
              </a:rPr>
              <a:t>1</a:t>
            </a:r>
            <a:r>
              <a:rPr lang="zh-CN" altLang="en-US" sz="3200" b="1" dirty="0">
                <a:latin typeface="Arial" panose="020B0604020202020204" pitchFamily="34" charset="0"/>
                <a:ea typeface="微软雅黑" panose="020B0503020204020204" charset="-122"/>
                <a:sym typeface="Wingdings" panose="05000000000000000000" pitchFamily="2" charset="2"/>
              </a:rPr>
              <a:t>）原因：</a:t>
            </a:r>
            <a:endParaRPr lang="zh-CN" altLang="en-US" sz="3200" b="1" dirty="0">
              <a:latin typeface="Arial" panose="020B0604020202020204" pitchFamily="34" charset="0"/>
              <a:ea typeface="微软雅黑" panose="020B0503020204020204" charset="-122"/>
              <a:sym typeface="Wingdings" panose="05000000000000000000" pitchFamily="2" charset="2"/>
            </a:endParaRPr>
          </a:p>
          <a:p>
            <a:r>
              <a:rPr lang="zh-CN" altLang="en-US" sz="3200" b="1" dirty="0">
                <a:latin typeface="Arial" panose="020B0604020202020204" pitchFamily="34" charset="0"/>
                <a:ea typeface="微软雅黑" panose="020B0503020204020204" charset="-122"/>
                <a:sym typeface="Wingdings" panose="05000000000000000000" pitchFamily="2" charset="2"/>
              </a:rPr>
              <a:t></a:t>
            </a:r>
            <a:r>
              <a:rPr lang="zh-CN" altLang="en-US" sz="3200" b="1" dirty="0">
                <a:latin typeface="Arial" panose="020B0604020202020204" pitchFamily="34" charset="0"/>
                <a:ea typeface="微软雅黑" panose="020B0503020204020204" charset="-122"/>
              </a:rPr>
              <a:t>宪法集中体现人民的共同意志，具有至</a:t>
            </a:r>
            <a:r>
              <a:rPr lang="zh-CN" altLang="en-US" sz="3200" b="1" dirty="0">
                <a:solidFill>
                  <a:srgbClr val="FF00FF"/>
                </a:solidFill>
                <a:latin typeface="Arial" panose="020B0604020202020204" pitchFamily="34" charset="0"/>
                <a:ea typeface="微软雅黑" panose="020B0503020204020204" charset="-122"/>
              </a:rPr>
              <a:t>高无上的权威</a:t>
            </a:r>
            <a:r>
              <a:rPr lang="zh-CN" altLang="en-US" sz="3200" b="1" dirty="0">
                <a:latin typeface="Arial" panose="020B0604020202020204" pitchFamily="34" charset="0"/>
                <a:ea typeface="微软雅黑" panose="020B0503020204020204" charset="-122"/>
              </a:rPr>
              <a:t>。</a:t>
            </a:r>
            <a:endParaRPr lang="zh-CN" altLang="en-US" sz="3200" b="1" dirty="0">
              <a:latin typeface="Arial" panose="020B0604020202020204" pitchFamily="34" charset="0"/>
              <a:ea typeface="微软雅黑" panose="020B0503020204020204" charset="-122"/>
            </a:endParaRPr>
          </a:p>
          <a:p>
            <a:r>
              <a:rPr lang="zh-CN" altLang="en-US" sz="3200" b="1" dirty="0">
                <a:latin typeface="Arial" panose="020B0604020202020204" pitchFamily="34" charset="0"/>
                <a:ea typeface="微软雅黑" panose="020B0503020204020204" charset="-122"/>
                <a:sym typeface="Wingdings" panose="05000000000000000000" pitchFamily="2" charset="2"/>
              </a:rPr>
              <a:t></a:t>
            </a:r>
            <a:r>
              <a:rPr lang="zh-CN" altLang="en-US" sz="3200" b="1" dirty="0">
                <a:latin typeface="Arial" panose="020B0604020202020204" pitchFamily="34" charset="0"/>
                <a:ea typeface="微软雅黑" panose="020B0503020204020204" charset="-122"/>
              </a:rPr>
              <a:t>宪法的权威关系</a:t>
            </a:r>
            <a:r>
              <a:rPr lang="zh-CN" altLang="en-US" sz="3200" b="1" dirty="0">
                <a:solidFill>
                  <a:srgbClr val="FF00FF"/>
                </a:solidFill>
                <a:latin typeface="Arial" panose="020B0604020202020204" pitchFamily="34" charset="0"/>
                <a:ea typeface="微软雅黑" panose="020B0503020204020204" charset="-122"/>
              </a:rPr>
              <a:t>国家</a:t>
            </a:r>
            <a:r>
              <a:rPr lang="zh-CN" altLang="en-US" sz="3200" b="1" dirty="0">
                <a:latin typeface="Arial" panose="020B0604020202020204" pitchFamily="34" charset="0"/>
                <a:ea typeface="微软雅黑" panose="020B0503020204020204" charset="-122"/>
              </a:rPr>
              <a:t>的命运、</a:t>
            </a:r>
            <a:r>
              <a:rPr lang="zh-CN" altLang="en-US" sz="3200" b="1" dirty="0">
                <a:solidFill>
                  <a:srgbClr val="FF00FF"/>
                </a:solidFill>
                <a:latin typeface="Arial" panose="020B0604020202020204" pitchFamily="34" charset="0"/>
                <a:ea typeface="微软雅黑" panose="020B0503020204020204" charset="-122"/>
              </a:rPr>
              <a:t>社会</a:t>
            </a:r>
            <a:r>
              <a:rPr lang="zh-CN" altLang="en-US" sz="3200" b="1" dirty="0">
                <a:latin typeface="Arial" panose="020B0604020202020204" pitchFamily="34" charset="0"/>
                <a:ea typeface="微软雅黑" panose="020B0503020204020204" charset="-122"/>
              </a:rPr>
              <a:t>的安定和</a:t>
            </a:r>
            <a:r>
              <a:rPr lang="zh-CN" altLang="en-US" sz="3200" b="1" dirty="0">
                <a:solidFill>
                  <a:srgbClr val="FF00FF"/>
                </a:solidFill>
                <a:latin typeface="Arial" panose="020B0604020202020204" pitchFamily="34" charset="0"/>
                <a:ea typeface="微软雅黑" panose="020B0503020204020204" charset="-122"/>
              </a:rPr>
              <a:t>人民</a:t>
            </a:r>
            <a:r>
              <a:rPr lang="zh-CN" altLang="en-US" sz="3200" b="1" dirty="0">
                <a:latin typeface="Arial" panose="020B0604020202020204" pitchFamily="34" charset="0"/>
                <a:ea typeface="微软雅黑" panose="020B0503020204020204" charset="-122"/>
              </a:rPr>
              <a:t>的根本利益。</a:t>
            </a:r>
            <a:endParaRPr lang="zh-CN" altLang="en-US" sz="3200" b="1" dirty="0">
              <a:latin typeface="Arial" panose="020B0604020202020204" pitchFamily="34" charset="0"/>
              <a:ea typeface="微软雅黑" panose="020B0503020204020204" charset="-122"/>
            </a:endParaRPr>
          </a:p>
          <a:p>
            <a:r>
              <a:rPr lang="zh-CN" altLang="en-US" sz="3200" b="1" dirty="0">
                <a:latin typeface="Arial" panose="020B0604020202020204" pitchFamily="34" charset="0"/>
                <a:ea typeface="微软雅黑" panose="020B0503020204020204" charset="-122"/>
                <a:sym typeface="Wingdings" panose="05000000000000000000" pitchFamily="2" charset="2"/>
              </a:rPr>
              <a:t></a:t>
            </a:r>
            <a:r>
              <a:rPr lang="zh-CN" altLang="en-US" sz="3200" b="1" dirty="0">
                <a:solidFill>
                  <a:srgbClr val="FF00FF"/>
                </a:solidFill>
                <a:latin typeface="Arial" panose="020B0604020202020204" pitchFamily="34" charset="0"/>
                <a:ea typeface="微软雅黑" panose="020B0503020204020204" charset="-122"/>
              </a:rPr>
              <a:t>如果</a:t>
            </a:r>
            <a:r>
              <a:rPr lang="zh-CN" altLang="en-US" sz="3200" b="1" dirty="0">
                <a:latin typeface="Arial" panose="020B0604020202020204" pitchFamily="34" charset="0"/>
                <a:ea typeface="微软雅黑" panose="020B0503020204020204" charset="-122"/>
              </a:rPr>
              <a:t>宪法没有权威，法治的权威</a:t>
            </a:r>
            <a:r>
              <a:rPr lang="zh-CN" altLang="en-US" sz="3200" b="1" dirty="0">
                <a:solidFill>
                  <a:srgbClr val="FF00FF"/>
                </a:solidFill>
                <a:latin typeface="Arial" panose="020B0604020202020204" pitchFamily="34" charset="0"/>
                <a:ea typeface="微软雅黑" panose="020B0503020204020204" charset="-122"/>
              </a:rPr>
              <a:t>就</a:t>
            </a:r>
            <a:r>
              <a:rPr lang="zh-CN" altLang="en-US" sz="3200" b="1" dirty="0">
                <a:latin typeface="Arial" panose="020B0604020202020204" pitchFamily="34" charset="0"/>
                <a:ea typeface="微软雅黑" panose="020B0503020204020204" charset="-122"/>
              </a:rPr>
              <a:t>树立不起来；</a:t>
            </a:r>
            <a:r>
              <a:rPr lang="zh-CN" altLang="en-US" sz="3200" b="1" dirty="0">
                <a:solidFill>
                  <a:srgbClr val="FF00FF"/>
                </a:solidFill>
                <a:latin typeface="Arial" panose="020B0604020202020204" pitchFamily="34" charset="0"/>
                <a:ea typeface="微软雅黑" panose="020B0503020204020204" charset="-122"/>
              </a:rPr>
              <a:t>如果</a:t>
            </a:r>
            <a:r>
              <a:rPr lang="zh-CN" altLang="en-US" sz="3200" b="1" dirty="0">
                <a:latin typeface="Arial" panose="020B0604020202020204" pitchFamily="34" charset="0"/>
                <a:ea typeface="微软雅黑" panose="020B0503020204020204" charset="-122"/>
              </a:rPr>
              <a:t>宪法受到漠视，人民权利和自由</a:t>
            </a:r>
            <a:r>
              <a:rPr lang="zh-CN" altLang="en-US" sz="3200" b="1" dirty="0">
                <a:solidFill>
                  <a:srgbClr val="FF00FF"/>
                </a:solidFill>
                <a:latin typeface="Arial" panose="020B0604020202020204" pitchFamily="34" charset="0"/>
                <a:ea typeface="微软雅黑" panose="020B0503020204020204" charset="-122"/>
              </a:rPr>
              <a:t>就</a:t>
            </a:r>
            <a:r>
              <a:rPr lang="zh-CN" altLang="en-US" sz="3200" b="1" dirty="0">
                <a:latin typeface="Arial" panose="020B0604020202020204" pitchFamily="34" charset="0"/>
                <a:ea typeface="微软雅黑" panose="020B0503020204020204" charset="-122"/>
              </a:rPr>
              <a:t>无法保证。</a:t>
            </a:r>
            <a:endParaRPr lang="zh-CN" altLang="en-US" sz="3200" b="1" dirty="0">
              <a:latin typeface="Arial" panose="020B0604020202020204" pitchFamily="34" charset="0"/>
              <a:ea typeface="微软雅黑" panose="020B0503020204020204" charset="-122"/>
            </a:endParaRPr>
          </a:p>
        </p:txBody>
      </p:sp>
      <p:sp>
        <p:nvSpPr>
          <p:cNvPr id="3" name="文本框 2"/>
          <p:cNvSpPr txBox="1"/>
          <p:nvPr/>
        </p:nvSpPr>
        <p:spPr>
          <a:xfrm>
            <a:off x="211455" y="4426585"/>
            <a:ext cx="11419840" cy="2076450"/>
          </a:xfrm>
          <a:prstGeom prst="rect">
            <a:avLst/>
          </a:prstGeom>
          <a:noFill/>
          <a:ln w="9525">
            <a:noFill/>
          </a:ln>
        </p:spPr>
        <p:txBody>
          <a:bodyPr wrap="square">
            <a:spAutoFit/>
          </a:bodyPr>
          <a:p>
            <a:r>
              <a:rPr lang="zh-CN" altLang="en-US" sz="3200" b="1" dirty="0">
                <a:latin typeface="Arial" panose="020B0604020202020204" pitchFamily="34" charset="0"/>
                <a:sym typeface="Wingdings" panose="05000000000000000000" pitchFamily="2" charset="2"/>
              </a:rPr>
              <a:t></a:t>
            </a:r>
            <a:r>
              <a:rPr lang="zh-CN" altLang="en-US" sz="3200" b="1" dirty="0">
                <a:solidFill>
                  <a:srgbClr val="9900CC"/>
                </a:solidFill>
                <a:latin typeface="Arial" panose="020B0604020202020204" pitchFamily="34" charset="0"/>
                <a:ea typeface="微软雅黑" panose="020B0503020204020204" charset="-122"/>
              </a:rPr>
              <a:t>一切组织和个人</a:t>
            </a:r>
            <a:r>
              <a:rPr lang="zh-CN" altLang="en-US" sz="3200" b="1" dirty="0">
                <a:latin typeface="Arial" panose="020B0604020202020204" pitchFamily="34" charset="0"/>
                <a:ea typeface="微软雅黑" panose="020B0503020204020204" charset="-122"/>
              </a:rPr>
              <a:t>都必须在宪法和法律范围内活动，都必须维护宪法权威，捍卫宪法尊严，保证宪法实施。</a:t>
            </a:r>
            <a:endParaRPr lang="zh-CN" altLang="en-US" sz="3200" b="1" dirty="0">
              <a:latin typeface="Arial" panose="020B0604020202020204" pitchFamily="34" charset="0"/>
              <a:ea typeface="微软雅黑" panose="020B0503020204020204" charset="-122"/>
            </a:endParaRPr>
          </a:p>
          <a:p>
            <a:r>
              <a:rPr lang="zh-CN" altLang="en-US" sz="3200" b="1" dirty="0">
                <a:latin typeface="Arial" panose="020B0604020202020204" pitchFamily="34" charset="0"/>
                <a:ea typeface="微软雅黑" panose="020B0503020204020204" charset="-122"/>
              </a:rPr>
              <a:t> </a:t>
            </a:r>
            <a:r>
              <a:rPr lang="zh-CN" altLang="en-US" sz="3200" b="1" dirty="0">
                <a:latin typeface="Arial" panose="020B0604020202020204" pitchFamily="34" charset="0"/>
                <a:sym typeface="Wingdings" panose="05000000000000000000" pitchFamily="2" charset="2"/>
              </a:rPr>
              <a:t></a:t>
            </a:r>
            <a:r>
              <a:rPr lang="zh-CN" altLang="en-US" sz="3200" b="1" dirty="0">
                <a:solidFill>
                  <a:srgbClr val="9900CC"/>
                </a:solidFill>
                <a:latin typeface="Arial" panose="020B0604020202020204" pitchFamily="34" charset="0"/>
                <a:ea typeface="微软雅黑" panose="020B0503020204020204" charset="-122"/>
              </a:rPr>
              <a:t>任何组织和个人</a:t>
            </a:r>
            <a:r>
              <a:rPr lang="zh-CN" altLang="en-US" sz="3200" b="1" dirty="0">
                <a:latin typeface="Arial" panose="020B0604020202020204" pitchFamily="34" charset="0"/>
                <a:ea typeface="微软雅黑" panose="020B0503020204020204" charset="-122"/>
              </a:rPr>
              <a:t>都不能凌驾于宪法之上，一切违反宪法的行为，都必须予以追究。</a:t>
            </a:r>
            <a:endParaRPr lang="zh-CN" altLang="en-US" sz="3200" b="1" dirty="0">
              <a:latin typeface="Arial" panose="020B0604020202020204" pitchFamily="34" charset="0"/>
              <a:ea typeface="微软雅黑" panose="020B0503020204020204" charset="-122"/>
            </a:endParaRPr>
          </a:p>
        </p:txBody>
      </p:sp>
      <p:sp>
        <p:nvSpPr>
          <p:cNvPr id="2" name="文本框 1"/>
          <p:cNvSpPr txBox="1"/>
          <p:nvPr/>
        </p:nvSpPr>
        <p:spPr>
          <a:xfrm>
            <a:off x="537210" y="3761105"/>
            <a:ext cx="8425815" cy="583565"/>
          </a:xfrm>
          <a:prstGeom prst="rect">
            <a:avLst/>
          </a:prstGeom>
          <a:noFill/>
        </p:spPr>
        <p:txBody>
          <a:bodyPr wrap="square" rtlCol="0">
            <a:spAutoFit/>
          </a:bodyPr>
          <a:p>
            <a:r>
              <a:rPr lang="zh-CN" altLang="en-US" sz="3200" b="1">
                <a:latin typeface="微软雅黑" panose="020B0503020204020204" charset="-122"/>
                <a:ea typeface="微软雅黑" panose="020B0503020204020204" charset="-122"/>
                <a:cs typeface="微软雅黑" panose="020B0503020204020204" charset="-122"/>
              </a:rPr>
              <a:t>（</a:t>
            </a:r>
            <a:r>
              <a:rPr lang="en-US" altLang="zh-CN" sz="3200" b="1">
                <a:latin typeface="微软雅黑" panose="020B0503020204020204" charset="-122"/>
                <a:ea typeface="微软雅黑" panose="020B0503020204020204" charset="-122"/>
                <a:cs typeface="微软雅黑" panose="020B0503020204020204" charset="-122"/>
              </a:rPr>
              <a:t>2</a:t>
            </a:r>
            <a:r>
              <a:rPr lang="zh-CN" altLang="en-US" sz="3200" b="1">
                <a:latin typeface="微软雅黑" panose="020B0503020204020204" charset="-122"/>
                <a:ea typeface="微软雅黑" panose="020B0503020204020204" charset="-122"/>
                <a:cs typeface="微软雅黑" panose="020B0503020204020204" charset="-122"/>
              </a:rPr>
              <a:t>）要求：</a:t>
            </a:r>
            <a:endParaRPr lang="zh-CN" altLang="en-US" sz="3200" b="1">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18788"/>
                                        </p:tgtEl>
                                        <p:attrNameLst>
                                          <p:attrName>style.visibility</p:attrName>
                                        </p:attrNameLst>
                                      </p:cBhvr>
                                      <p:to>
                                        <p:strVal val="visible"/>
                                      </p:to>
                                    </p:set>
                                    <p:anim calcmode="lin" valueType="num">
                                      <p:cBhvr>
                                        <p:cTn id="7" dur="1000" fill="hold"/>
                                        <p:tgtEl>
                                          <p:spTgt spid="118788"/>
                                        </p:tgtEl>
                                        <p:attrNameLst>
                                          <p:attrName>ppt_x</p:attrName>
                                        </p:attrNameLst>
                                      </p:cBhvr>
                                      <p:tavLst>
                                        <p:tav tm="0">
                                          <p:val>
                                            <p:strVal val="#ppt_x-.2"/>
                                          </p:val>
                                        </p:tav>
                                        <p:tav tm="100000">
                                          <p:val>
                                            <p:strVal val="#ppt_x"/>
                                          </p:val>
                                        </p:tav>
                                      </p:tavLst>
                                    </p:anim>
                                    <p:anim calcmode="lin" valueType="num">
                                      <p:cBhvr>
                                        <p:cTn id="8" dur="1000" fill="hold"/>
                                        <p:tgtEl>
                                          <p:spTgt spid="11878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8788"/>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linds(horizontal)">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linds(horizont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8" grpId="0"/>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云形 4"/>
          <p:cNvSpPr/>
          <p:nvPr/>
        </p:nvSpPr>
        <p:spPr>
          <a:xfrm>
            <a:off x="239713" y="571500"/>
            <a:ext cx="3240088" cy="1081088"/>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291" name="TextBox 5"/>
          <p:cNvSpPr txBox="1"/>
          <p:nvPr/>
        </p:nvSpPr>
        <p:spPr>
          <a:xfrm>
            <a:off x="779463" y="788988"/>
            <a:ext cx="3105150" cy="644525"/>
          </a:xfrm>
          <a:prstGeom prst="rect">
            <a:avLst/>
          </a:prstGeom>
          <a:noFill/>
          <a:ln w="9525">
            <a:noFill/>
          </a:ln>
        </p:spPr>
        <p:txBody>
          <a:bodyPr>
            <a:spAutoFit/>
          </a:bodyPr>
          <a:p>
            <a:r>
              <a:rPr lang="zh-CN" altLang="en-US" sz="3600" b="1" dirty="0">
                <a:solidFill>
                  <a:srgbClr val="FF0000"/>
                </a:solidFill>
                <a:latin typeface="微软雅黑" panose="020B0503020204020204" charset="-122"/>
                <a:ea typeface="微软雅黑" panose="020B0503020204020204" charset="-122"/>
              </a:rPr>
              <a:t>请你判断</a:t>
            </a:r>
            <a:endParaRPr lang="zh-CN" altLang="en-US" sz="3600" b="1" dirty="0">
              <a:solidFill>
                <a:srgbClr val="FF0000"/>
              </a:solidFill>
              <a:latin typeface="微软雅黑" panose="020B0503020204020204" charset="-122"/>
              <a:ea typeface="微软雅黑" panose="020B0503020204020204" charset="-122"/>
            </a:endParaRPr>
          </a:p>
        </p:txBody>
      </p:sp>
      <p:sp>
        <p:nvSpPr>
          <p:cNvPr id="12292" name="TextBox 18"/>
          <p:cNvSpPr txBox="1"/>
          <p:nvPr/>
        </p:nvSpPr>
        <p:spPr>
          <a:xfrm>
            <a:off x="1582738" y="1827213"/>
            <a:ext cx="9985375" cy="1628775"/>
          </a:xfrm>
          <a:prstGeom prst="rect">
            <a:avLst/>
          </a:prstGeom>
          <a:noFill/>
          <a:ln w="9525">
            <a:noFill/>
          </a:ln>
        </p:spPr>
        <p:txBody>
          <a:bodyPr>
            <a:spAutoFit/>
          </a:bodyPr>
          <a:p>
            <a:pPr>
              <a:lnSpc>
                <a:spcPct val="140000"/>
              </a:lnSpc>
            </a:pPr>
            <a:r>
              <a:rPr lang="zh-CN" altLang="en-US" sz="3600" b="1" dirty="0">
                <a:latin typeface="微软雅黑" panose="020B0503020204020204" charset="-122"/>
                <a:ea typeface="微软雅黑" panose="020B0503020204020204" charset="-122"/>
              </a:rPr>
              <a:t>宪法是中国共产党制定的，所以</a:t>
            </a:r>
            <a:endParaRPr lang="zh-CN" altLang="en-US" sz="3600" b="1" dirty="0">
              <a:latin typeface="微软雅黑" panose="020B0503020204020204" charset="-122"/>
              <a:ea typeface="微软雅黑" panose="020B0503020204020204" charset="-122"/>
            </a:endParaRPr>
          </a:p>
          <a:p>
            <a:pPr>
              <a:lnSpc>
                <a:spcPct val="140000"/>
              </a:lnSpc>
            </a:pPr>
            <a:r>
              <a:rPr lang="zh-CN" altLang="en-US" sz="3600" b="1" dirty="0">
                <a:latin typeface="微软雅黑" panose="020B0503020204020204" charset="-122"/>
                <a:ea typeface="微软雅黑" panose="020B0503020204020204" charset="-122"/>
              </a:rPr>
              <a:t>作为执政党，可以不受宪法的约束</a:t>
            </a:r>
            <a:endParaRPr lang="zh-CN" altLang="en-US" sz="3600" b="1" dirty="0">
              <a:latin typeface="微软雅黑" panose="020B0503020204020204" charset="-122"/>
              <a:ea typeface="微软雅黑" panose="020B0503020204020204" charset="-122"/>
            </a:endParaRPr>
          </a:p>
        </p:txBody>
      </p:sp>
      <p:sp>
        <p:nvSpPr>
          <p:cNvPr id="81933" name="Rectangle 13"/>
          <p:cNvSpPr/>
          <p:nvPr/>
        </p:nvSpPr>
        <p:spPr>
          <a:xfrm>
            <a:off x="5713413" y="3284538"/>
            <a:ext cx="1122362" cy="1570037"/>
          </a:xfrm>
          <a:prstGeom prst="rect">
            <a:avLst/>
          </a:prstGeom>
          <a:noFill/>
          <a:ln w="9525">
            <a:noFill/>
          </a:ln>
        </p:spPr>
        <p:txBody>
          <a:bodyPr wrap="none">
            <a:spAutoFit/>
          </a:bodyPr>
          <a:p>
            <a:r>
              <a:rPr lang="en-US" altLang="zh-CN" sz="9600" b="1" dirty="0">
                <a:solidFill>
                  <a:srgbClr val="FF0000"/>
                </a:solidFill>
                <a:latin typeface="Calibri" panose="020F0502020204030204" charset="0"/>
                <a:ea typeface="微软雅黑" panose="020B0503020204020204" charset="-122"/>
              </a:rPr>
              <a:t>×</a:t>
            </a:r>
            <a:endParaRPr lang="en-US" altLang="zh-CN" sz="9600" b="1" dirty="0">
              <a:solidFill>
                <a:srgbClr val="FF0000"/>
              </a:solidFill>
              <a:latin typeface="Calibri" panose="020F0502020204030204" charset="0"/>
              <a:ea typeface="微软雅黑" panose="020B0503020204020204" charset="-122"/>
            </a:endParaRPr>
          </a:p>
        </p:txBody>
      </p:sp>
      <p:pic>
        <p:nvPicPr>
          <p:cNvPr id="12294" name="图片 5"/>
          <p:cNvPicPr>
            <a:picLocks noChangeAspect="1"/>
          </p:cNvPicPr>
          <p:nvPr/>
        </p:nvPicPr>
        <p:blipFill>
          <a:blip r:embed="rId1"/>
          <a:stretch>
            <a:fillRect/>
          </a:stretch>
        </p:blipFill>
        <p:spPr>
          <a:xfrm>
            <a:off x="-160337" y="5986463"/>
            <a:ext cx="12352337" cy="871537"/>
          </a:xfrm>
          <a:prstGeom prst="rect">
            <a:avLst/>
          </a:prstGeom>
          <a:noFill/>
          <a:ln w="9525">
            <a:noFill/>
          </a:ln>
        </p:spPr>
      </p:pic>
      <p:pic>
        <p:nvPicPr>
          <p:cNvPr id="2" name="图片 1"/>
          <p:cNvPicPr>
            <a:picLocks noChangeAspect="1"/>
          </p:cNvPicPr>
          <p:nvPr/>
        </p:nvPicPr>
        <p:blipFill>
          <a:blip r:embed="rId2"/>
          <a:stretch>
            <a:fillRect/>
          </a:stretch>
        </p:blipFill>
        <p:spPr>
          <a:xfrm>
            <a:off x="9412288" y="433388"/>
            <a:ext cx="2782887" cy="6180137"/>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1933"/>
                                        </p:tgtEl>
                                        <p:attrNameLst>
                                          <p:attrName>style.visibility</p:attrName>
                                        </p:attrNameLst>
                                      </p:cBhvr>
                                      <p:to>
                                        <p:strVal val="visible"/>
                                      </p:to>
                                    </p:set>
                                    <p:animEffect transition="in" filter="blinds(horizontal)">
                                      <p:cBhvr>
                                        <p:cTn id="7" dur="500"/>
                                        <p:tgtEl>
                                          <p:spTgt spid="81933"/>
                                        </p:tgtEl>
                                      </p:cBhvr>
                                    </p:animEffect>
                                  </p:childTnLst>
                                </p:cTn>
                              </p:par>
                              <p:par>
                                <p:cTn id="8" presetID="42"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anim calcmode="lin" valueType="num">
                                      <p:cBhvr>
                                        <p:cTn id="11" dur="1000" fill="hold"/>
                                        <p:tgtEl>
                                          <p:spTgt spid="2"/>
                                        </p:tgtEl>
                                        <p:attrNameLst>
                                          <p:attrName>ppt_x</p:attrName>
                                        </p:attrNameLst>
                                      </p:cBhvr>
                                      <p:tavLst>
                                        <p:tav tm="0">
                                          <p:val>
                                            <p:strVal val="#ppt_x"/>
                                          </p:val>
                                        </p:tav>
                                        <p:tav tm="100000">
                                          <p:val>
                                            <p:strVal val="#ppt_x"/>
                                          </p:val>
                                        </p:tav>
                                      </p:tavLst>
                                    </p:anim>
                                    <p:anim calcmode="lin" valueType="num">
                                      <p:cBhvr>
                                        <p:cTn id="1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标题 4"/>
          <p:cNvSpPr>
            <a:spLocks noGrp="1"/>
          </p:cNvSpPr>
          <p:nvPr>
            <p:ph type="title"/>
          </p:nvPr>
        </p:nvSpPr>
        <p:spPr>
          <a:xfrm>
            <a:off x="293688" y="10714038"/>
            <a:ext cx="10515600" cy="1325562"/>
          </a:xfrm>
        </p:spPr>
        <p:txBody>
          <a:bodyPr vert="horz" wrap="square" lIns="91440" tIns="45720" rIns="91440" bIns="45720" anchor="ctr"/>
          <a:p>
            <a:endParaRPr lang="zh-CN" altLang="en-US" dirty="0"/>
          </a:p>
        </p:txBody>
      </p:sp>
      <p:sp>
        <p:nvSpPr>
          <p:cNvPr id="7" name="文本框 6"/>
          <p:cNvSpPr txBox="1"/>
          <p:nvPr/>
        </p:nvSpPr>
        <p:spPr>
          <a:xfrm>
            <a:off x="20638" y="4287838"/>
            <a:ext cx="11550650" cy="3138488"/>
          </a:xfrm>
          <a:prstGeom prst="rect">
            <a:avLst/>
          </a:prstGeom>
          <a:solidFill>
            <a:schemeClr val="bg1"/>
          </a:solidFill>
        </p:spPr>
        <p:txBody>
          <a:bodyPr wrap="none">
            <a:spAutoFit/>
          </a:bodyPr>
          <a:lstStyle/>
          <a:p>
            <a:pPr marR="0" defTabSz="914400" eaLnBrk="0" hangingPunct="0">
              <a:lnSpc>
                <a:spcPct val="125000"/>
              </a:lnSpc>
              <a:buClrTx/>
              <a:buSzTx/>
              <a:buFontTx/>
              <a:defRPr/>
            </a:pPr>
            <a:r>
              <a:rPr kumimoji="0" lang="en-US" altLang="zh-CN"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 ①</a:t>
            </a: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中国共产党坚持把</a:t>
            </a:r>
            <a:r>
              <a:rPr kumimoji="0" lang="zh-CN" altLang="en-US" sz="2400" b="1"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rPr>
              <a:t>依法治国</a:t>
            </a: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作为党领导人民</a:t>
            </a:r>
            <a:r>
              <a:rPr kumimoji="0" lang="zh-CN" altLang="en-US" sz="2400" b="1"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rPr>
              <a:t>治理国家的基本方略</a:t>
            </a: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，把法治作为治国</a:t>
            </a:r>
            <a:endPar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endParaRPr>
          </a:p>
          <a:p>
            <a:pPr marR="0" defTabSz="914400" eaLnBrk="0" hangingPunct="0">
              <a:lnSpc>
                <a:spcPct val="125000"/>
              </a:lnSpc>
              <a:buClrTx/>
              <a:buSzTx/>
              <a:buFontTx/>
              <a:defRPr/>
            </a:pP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理政的基本方式，</a:t>
            </a:r>
            <a:r>
              <a:rPr kumimoji="0" lang="zh-CN" altLang="en-US" sz="2400" b="1"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rPr>
              <a:t>党自身必须在宪法和法律范围内活动</a:t>
            </a: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a:t>
            </a:r>
            <a:endPar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endParaRPr>
          </a:p>
          <a:p>
            <a:pPr marR="0" defTabSz="914400" eaLnBrk="0" hangingPunct="0">
              <a:lnSpc>
                <a:spcPct val="125000"/>
              </a:lnSpc>
              <a:buClrTx/>
              <a:buSzTx/>
              <a:buFontTx/>
              <a:defRPr/>
            </a:pP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 ②坚持依法治国首先要坚持</a:t>
            </a:r>
            <a:r>
              <a:rPr kumimoji="0" lang="zh-CN" altLang="en-US" sz="2400" b="1"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rPr>
              <a:t>依宪治国</a:t>
            </a: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，坚持依法执政首先要坚持</a:t>
            </a:r>
            <a:r>
              <a:rPr kumimoji="0" lang="zh-CN" altLang="en-US" sz="2400" b="1"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rPr>
              <a:t>依宪执政</a:t>
            </a: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a:t>
            </a:r>
            <a:endPar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endParaRPr>
          </a:p>
          <a:p>
            <a:pPr marR="0" defTabSz="914400" eaLnBrk="0" hangingPunct="0">
              <a:lnSpc>
                <a:spcPct val="125000"/>
              </a:lnSpc>
              <a:buClrTx/>
              <a:buSzTx/>
              <a:buFontTx/>
              <a:defRPr/>
            </a:pP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 </a:t>
            </a:r>
            <a:r>
              <a:rPr kumimoji="0" lang="en-US" altLang="zh-CN"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③</a:t>
            </a: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党既领导人民</a:t>
            </a:r>
            <a:r>
              <a:rPr kumimoji="0" lang="zh-CN" altLang="en-US" sz="2400" b="1"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rPr>
              <a:t>制定</a:t>
            </a: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宪法法律，也领导人民</a:t>
            </a:r>
            <a:r>
              <a:rPr kumimoji="0" lang="zh-CN" altLang="en-US" sz="2400" b="1"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rPr>
              <a:t>执行</a:t>
            </a: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宪法法律，做到党</a:t>
            </a:r>
            <a:r>
              <a:rPr kumimoji="0" lang="zh-CN" altLang="en-US" sz="2400" b="1"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rPr>
              <a:t>领导立法、保证执</a:t>
            </a:r>
            <a:endParaRPr kumimoji="0" lang="zh-CN" altLang="en-US" sz="2400" b="1"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endParaRPr>
          </a:p>
          <a:p>
            <a:pPr marR="0" defTabSz="914400" eaLnBrk="0" hangingPunct="0">
              <a:lnSpc>
                <a:spcPct val="125000"/>
              </a:lnSpc>
              <a:buClrTx/>
              <a:buSzTx/>
              <a:buFontTx/>
              <a:defRPr/>
            </a:pPr>
            <a:r>
              <a:rPr kumimoji="0" lang="zh-CN" altLang="en-US" sz="2400" b="1"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rPr>
              <a:t>法、支持司法、带头守法</a:t>
            </a:r>
            <a:r>
              <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sym typeface="+mn-ea"/>
              </a:rPr>
              <a:t>。</a:t>
            </a:r>
            <a:endParaRPr kumimoji="0" lang="zh-CN" altLang="en-US" sz="2400" b="1" kern="1200" cap="none" spc="0" normalizeH="0" baseline="0" noProof="1">
              <a:solidFill>
                <a:srgbClr val="000000"/>
              </a:solidFill>
              <a:latin typeface="微软雅黑" panose="020B0503020204020204" charset="-122"/>
              <a:ea typeface="微软雅黑" panose="020B0503020204020204" charset="-122"/>
              <a:cs typeface="微软雅黑" panose="020B0503020204020204" charset="-122"/>
            </a:endParaRPr>
          </a:p>
          <a:p>
            <a:pPr marR="0" indent="266700" defTabSz="914400" eaLnBrk="0" hangingPunct="0">
              <a:buClrTx/>
              <a:buSzTx/>
              <a:buFontTx/>
              <a:defRPr/>
            </a:pPr>
            <a:endParaRPr kumimoji="0" lang="zh-CN" altLang="en-US" sz="2400" kern="1200" cap="none" spc="0" normalizeH="0" baseline="0" noProof="1">
              <a:latin typeface="宋体" panose="02010600030101010101" pitchFamily="2" charset="-122"/>
              <a:ea typeface="宋体" panose="02010600030101010101" pitchFamily="2" charset="-122"/>
              <a:cs typeface="宋体" panose="02010600030101010101" pitchFamily="2" charset="-122"/>
            </a:endParaRPr>
          </a:p>
          <a:p>
            <a:pPr marR="0" indent="266700" defTabSz="914400" eaLnBrk="0" hangingPunct="0">
              <a:buClrTx/>
              <a:buSzTx/>
              <a:buFontTx/>
              <a:defRPr/>
            </a:pPr>
            <a:endParaRPr kumimoji="0" lang="zh-CN" altLang="en-US" sz="2400" kern="1200" cap="none" spc="0" normalizeH="0" baseline="0" noProof="1">
              <a:latin typeface="宋体" panose="02010600030101010101" pitchFamily="2" charset="-122"/>
              <a:ea typeface="宋体" panose="02010600030101010101" pitchFamily="2" charset="-122"/>
              <a:cs typeface="宋体" panose="02010600030101010101" pitchFamily="2" charset="-122"/>
            </a:endParaRPr>
          </a:p>
        </p:txBody>
      </p:sp>
      <p:sp>
        <p:nvSpPr>
          <p:cNvPr id="8" name="矩形 1"/>
          <p:cNvSpPr/>
          <p:nvPr/>
        </p:nvSpPr>
        <p:spPr>
          <a:xfrm>
            <a:off x="8185785" y="1486527"/>
            <a:ext cx="1280160" cy="2282190"/>
          </a:xfrm>
          <a:custGeom>
            <a:avLst/>
            <a:gdLst>
              <a:gd name="connsiteX0" fmla="*/ 264621 w 2354743"/>
              <a:gd name="connsiteY0" fmla="*/ 26131 h 4091951"/>
              <a:gd name="connsiteX1" fmla="*/ 2206490 w 2354743"/>
              <a:gd name="connsiteY1" fmla="*/ 373 h 4091951"/>
              <a:gd name="connsiteX2" fmla="*/ 2018066 w 2354743"/>
              <a:gd name="connsiteY2" fmla="*/ 736883 h 4091951"/>
              <a:gd name="connsiteX3" fmla="*/ 2020134 w 2354743"/>
              <a:gd name="connsiteY3" fmla="*/ 736883 h 4091951"/>
              <a:gd name="connsiteX4" fmla="*/ 2336991 w 2354743"/>
              <a:gd name="connsiteY4" fmla="*/ 1470713 h 4091951"/>
              <a:gd name="connsiteX5" fmla="*/ 2224299 w 2354743"/>
              <a:gd name="connsiteY5" fmla="*/ 1754673 h 4091951"/>
              <a:gd name="connsiteX6" fmla="*/ 1951829 w 2354743"/>
              <a:gd name="connsiteY6" fmla="*/ 1658533 h 4091951"/>
              <a:gd name="connsiteX7" fmla="*/ 1951829 w 2354743"/>
              <a:gd name="connsiteY7" fmla="*/ 2521857 h 4091951"/>
              <a:gd name="connsiteX8" fmla="*/ 1951829 w 2354743"/>
              <a:gd name="connsiteY8" fmla="*/ 2609091 h 4091951"/>
              <a:gd name="connsiteX9" fmla="*/ 1951829 w 2354743"/>
              <a:gd name="connsiteY9" fmla="*/ 3875927 h 4091951"/>
              <a:gd name="connsiteX10" fmla="*/ 1735805 w 2354743"/>
              <a:gd name="connsiteY10" fmla="*/ 4091951 h 4091951"/>
              <a:gd name="connsiteX11" fmla="*/ 1519781 w 2354743"/>
              <a:gd name="connsiteY11" fmla="*/ 3875927 h 4091951"/>
              <a:gd name="connsiteX12" fmla="*/ 1519781 w 2354743"/>
              <a:gd name="connsiteY12" fmla="*/ 2609091 h 4091951"/>
              <a:gd name="connsiteX13" fmla="*/ 1439801 w 2354743"/>
              <a:gd name="connsiteY13" fmla="*/ 2609091 h 4091951"/>
              <a:gd name="connsiteX14" fmla="*/ 1439801 w 2354743"/>
              <a:gd name="connsiteY14" fmla="*/ 2907655 h 4091951"/>
              <a:gd name="connsiteX15" fmla="*/ 1223777 w 2354743"/>
              <a:gd name="connsiteY15" fmla="*/ 3123679 h 4091951"/>
              <a:gd name="connsiteX16" fmla="*/ 1007753 w 2354743"/>
              <a:gd name="connsiteY16" fmla="*/ 2907655 h 4091951"/>
              <a:gd name="connsiteX17" fmla="*/ 1007753 w 2354743"/>
              <a:gd name="connsiteY17" fmla="*/ 2609091 h 4091951"/>
              <a:gd name="connsiteX18" fmla="*/ 936104 w 2354743"/>
              <a:gd name="connsiteY18" fmla="*/ 2609091 h 4091951"/>
              <a:gd name="connsiteX19" fmla="*/ 936104 w 2354743"/>
              <a:gd name="connsiteY19" fmla="*/ 2778865 h 4091951"/>
              <a:gd name="connsiteX20" fmla="*/ 720080 w 2354743"/>
              <a:gd name="connsiteY20" fmla="*/ 2994889 h 4091951"/>
              <a:gd name="connsiteX21" fmla="*/ 504056 w 2354743"/>
              <a:gd name="connsiteY21" fmla="*/ 2778865 h 4091951"/>
              <a:gd name="connsiteX22" fmla="*/ 504056 w 2354743"/>
              <a:gd name="connsiteY22" fmla="*/ 2609091 h 4091951"/>
              <a:gd name="connsiteX23" fmla="*/ 432048 w 2354743"/>
              <a:gd name="connsiteY23" fmla="*/ 2609091 h 4091951"/>
              <a:gd name="connsiteX24" fmla="*/ 432048 w 2354743"/>
              <a:gd name="connsiteY24" fmla="*/ 2753107 h 4091951"/>
              <a:gd name="connsiteX25" fmla="*/ 216024 w 2354743"/>
              <a:gd name="connsiteY25" fmla="*/ 2969131 h 4091951"/>
              <a:gd name="connsiteX26" fmla="*/ 0 w 2354743"/>
              <a:gd name="connsiteY26" fmla="*/ 2753107 h 4091951"/>
              <a:gd name="connsiteX27" fmla="*/ 0 w 2354743"/>
              <a:gd name="connsiteY27" fmla="*/ 2609091 h 4091951"/>
              <a:gd name="connsiteX28" fmla="*/ 0 w 2354743"/>
              <a:gd name="connsiteY28" fmla="*/ 1889011 h 4091951"/>
              <a:gd name="connsiteX29" fmla="*/ 0 w 2354743"/>
              <a:gd name="connsiteY29" fmla="*/ 749761 h 4091951"/>
              <a:gd name="connsiteX30" fmla="*/ 0 w 2354743"/>
              <a:gd name="connsiteY30" fmla="*/ 736883 h 4091951"/>
              <a:gd name="connsiteX31" fmla="*/ 1246 w 2354743"/>
              <a:gd name="connsiteY31" fmla="*/ 736883 h 4091951"/>
              <a:gd name="connsiteX32" fmla="*/ 264621 w 2354743"/>
              <a:gd name="connsiteY32" fmla="*/ 26131 h 4091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354743" h="4091951">
                <a:moveTo>
                  <a:pt x="264621" y="26131"/>
                </a:moveTo>
                <a:cubicBezTo>
                  <a:pt x="916204" y="30424"/>
                  <a:pt x="1554907" y="-3920"/>
                  <a:pt x="2206490" y="373"/>
                </a:cubicBezTo>
                <a:cubicBezTo>
                  <a:pt x="1828359" y="208078"/>
                  <a:pt x="2010967" y="478086"/>
                  <a:pt x="2018066" y="736883"/>
                </a:cubicBezTo>
                <a:lnTo>
                  <a:pt x="2020134" y="736883"/>
                </a:lnTo>
                <a:lnTo>
                  <a:pt x="2336991" y="1470713"/>
                </a:lnTo>
                <a:cubicBezTo>
                  <a:pt x="2384285" y="1580246"/>
                  <a:pt x="2333831" y="1707379"/>
                  <a:pt x="2224299" y="1754673"/>
                </a:cubicBezTo>
                <a:cubicBezTo>
                  <a:pt x="2120967" y="1799291"/>
                  <a:pt x="2001972" y="1756914"/>
                  <a:pt x="1951829" y="1658533"/>
                </a:cubicBezTo>
                <a:lnTo>
                  <a:pt x="1951829" y="2521857"/>
                </a:lnTo>
                <a:lnTo>
                  <a:pt x="1951829" y="2609091"/>
                </a:lnTo>
                <a:lnTo>
                  <a:pt x="1951829" y="3875927"/>
                </a:lnTo>
                <a:cubicBezTo>
                  <a:pt x="1951829" y="3995234"/>
                  <a:pt x="1855112" y="4091951"/>
                  <a:pt x="1735805" y="4091951"/>
                </a:cubicBezTo>
                <a:cubicBezTo>
                  <a:pt x="1616498" y="4091951"/>
                  <a:pt x="1519781" y="3995234"/>
                  <a:pt x="1519781" y="3875927"/>
                </a:cubicBezTo>
                <a:lnTo>
                  <a:pt x="1519781" y="2609091"/>
                </a:lnTo>
                <a:lnTo>
                  <a:pt x="1439801" y="2609091"/>
                </a:lnTo>
                <a:lnTo>
                  <a:pt x="1439801" y="2907655"/>
                </a:lnTo>
                <a:cubicBezTo>
                  <a:pt x="1439801" y="3026962"/>
                  <a:pt x="1343084" y="3123679"/>
                  <a:pt x="1223777" y="3123679"/>
                </a:cubicBezTo>
                <a:cubicBezTo>
                  <a:pt x="1104470" y="3123679"/>
                  <a:pt x="1007753" y="3026962"/>
                  <a:pt x="1007753" y="2907655"/>
                </a:cubicBezTo>
                <a:lnTo>
                  <a:pt x="1007753" y="2609091"/>
                </a:lnTo>
                <a:lnTo>
                  <a:pt x="936104" y="2609091"/>
                </a:lnTo>
                <a:lnTo>
                  <a:pt x="936104" y="2778865"/>
                </a:lnTo>
                <a:cubicBezTo>
                  <a:pt x="936104" y="2898172"/>
                  <a:pt x="839387" y="2994889"/>
                  <a:pt x="720080" y="2994889"/>
                </a:cubicBezTo>
                <a:cubicBezTo>
                  <a:pt x="600773" y="2994889"/>
                  <a:pt x="504056" y="2898172"/>
                  <a:pt x="504056" y="2778865"/>
                </a:cubicBezTo>
                <a:lnTo>
                  <a:pt x="504056" y="2609091"/>
                </a:lnTo>
                <a:lnTo>
                  <a:pt x="432048" y="2609091"/>
                </a:lnTo>
                <a:lnTo>
                  <a:pt x="432048" y="2753107"/>
                </a:lnTo>
                <a:cubicBezTo>
                  <a:pt x="432048" y="2872414"/>
                  <a:pt x="335331" y="2969131"/>
                  <a:pt x="216024" y="2969131"/>
                </a:cubicBezTo>
                <a:cubicBezTo>
                  <a:pt x="96717" y="2969131"/>
                  <a:pt x="0" y="2872414"/>
                  <a:pt x="0" y="2753107"/>
                </a:cubicBezTo>
                <a:lnTo>
                  <a:pt x="0" y="2609091"/>
                </a:lnTo>
                <a:lnTo>
                  <a:pt x="0" y="1889011"/>
                </a:lnTo>
                <a:lnTo>
                  <a:pt x="0" y="749761"/>
                </a:lnTo>
                <a:lnTo>
                  <a:pt x="0" y="736883"/>
                </a:lnTo>
                <a:lnTo>
                  <a:pt x="1246" y="736883"/>
                </a:lnTo>
                <a:cubicBezTo>
                  <a:pt x="51068" y="166166"/>
                  <a:pt x="164284" y="274076"/>
                  <a:pt x="264621" y="26131"/>
                </a:cubicBezTo>
                <a:close/>
              </a:path>
            </a:pathLst>
          </a:custGeom>
          <a:gradFill flip="none" rotWithShape="1">
            <a:gsLst>
              <a:gs pos="100000">
                <a:srgbClr val="689B35"/>
              </a:gs>
              <a:gs pos="0">
                <a:srgbClr val="92D050"/>
              </a:gs>
            </a:gsLst>
            <a:path path="circle">
              <a:fillToRect l="50000" t="50000" r="50000" b="50000"/>
            </a:path>
            <a:tileRect/>
          </a:gradFill>
          <a:ln w="25400" cap="flat" cmpd="sng" algn="ctr">
            <a:solidFill>
              <a:sysClr val="window" lastClr="FFFFFF"/>
            </a:solidFill>
            <a:prstDash val="solid"/>
          </a:ln>
          <a:effectLst>
            <a:outerShdw blurRad="50800" dist="38100" dir="5400000" algn="t" rotWithShape="0">
              <a:prstClr val="black">
                <a:alpha val="40000"/>
              </a:prstClr>
            </a:outerShdw>
          </a:effectLst>
        </p:spPr>
        <p:txBody>
          <a:bodyPr anchor="ct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1" smtClean="0">
                <a:ln>
                  <a:noFill/>
                </a:ln>
                <a:solidFill>
                  <a:schemeClr val="tx1"/>
                </a:solidFill>
                <a:effectLst/>
                <a:uLnTx/>
                <a:uFillTx/>
                <a:latin typeface="微软雅黑" panose="020B0503020204020204" charset="-122"/>
                <a:ea typeface="微软雅黑" panose="020B0503020204020204" charset="-122"/>
                <a:cs typeface="宋体" panose="02010600030101010101" pitchFamily="2" charset="-122"/>
                <a:sym typeface="+mn-ea"/>
              </a:rPr>
              <a:t>宪法</a:t>
            </a:r>
            <a:endParaRPr kumimoji="0" lang="zh-CN" altLang="en-US" sz="2800" b="1" i="0" u="none" strike="noStrike" kern="1200" cap="none" spc="0" normalizeH="0" baseline="0" noProof="1" smtClean="0">
              <a:ln>
                <a:noFill/>
              </a:ln>
              <a:solidFill>
                <a:schemeClr val="tx1"/>
              </a:solidFill>
              <a:effectLst/>
              <a:uLnTx/>
              <a:uFillTx/>
              <a:latin typeface="微软雅黑" panose="020B0503020204020204" charset="-122"/>
              <a:ea typeface="微软雅黑" panose="020B0503020204020204" charset="-122"/>
              <a:cs typeface="宋体" panose="02010600030101010101" pitchFamily="2" charset="-122"/>
              <a:sym typeface="+mn-ea"/>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1" smtClean="0">
                <a:ln>
                  <a:noFill/>
                </a:ln>
                <a:solidFill>
                  <a:schemeClr val="tx1"/>
                </a:solidFill>
                <a:effectLst/>
                <a:uLnTx/>
                <a:uFillTx/>
                <a:latin typeface="微软雅黑" panose="020B0503020204020204" charset="-122"/>
                <a:ea typeface="微软雅黑" panose="020B0503020204020204" charset="-122"/>
                <a:cs typeface="宋体" panose="02010600030101010101" pitchFamily="2" charset="-122"/>
                <a:sym typeface="+mn-ea"/>
              </a:rPr>
              <a:t>和法律</a:t>
            </a:r>
            <a:endParaRPr kumimoji="0" lang="zh-CN" altLang="en-US" sz="2800" b="0" i="0" u="none" strike="noStrike" kern="1200" cap="none" spc="0" normalizeH="0" baseline="0" noProof="1" smtClean="0">
              <a:ln>
                <a:noFill/>
              </a:ln>
              <a:solidFill>
                <a:schemeClr val="tx1"/>
              </a:solidFill>
              <a:effectLst/>
              <a:uLnTx/>
              <a:uFillTx/>
              <a:latin typeface="宋体" panose="02010600030101010101" pitchFamily="2" charset="-122"/>
              <a:ea typeface="微软雅黑" panose="020B0503020204020204" charset="-122"/>
              <a:cs typeface="宋体" panose="02010600030101010101" pitchFamily="2" charset="-122"/>
              <a:sym typeface="+mn-ea"/>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800" b="0" i="0" u="none" strike="noStrike" kern="1200" cap="none" spc="0" normalizeH="0" baseline="0" noProof="1" smtClean="0">
              <a:ln>
                <a:noFill/>
              </a:ln>
              <a:solidFill>
                <a:schemeClr val="tx1"/>
              </a:solidFill>
              <a:effectLst/>
              <a:uLnTx/>
              <a:uFillTx/>
              <a:latin typeface="宋体" panose="02010600030101010101" pitchFamily="2" charset="-122"/>
              <a:ea typeface="微软雅黑" panose="020B0503020204020204" charset="-122"/>
              <a:cs typeface="宋体" panose="02010600030101010101" pitchFamily="2" charset="-122"/>
              <a:sym typeface="+mn-ea"/>
            </a:endParaRPr>
          </a:p>
        </p:txBody>
      </p:sp>
      <p:sp>
        <p:nvSpPr>
          <p:cNvPr id="9" name="矩形 1"/>
          <p:cNvSpPr/>
          <p:nvPr/>
        </p:nvSpPr>
        <p:spPr>
          <a:xfrm>
            <a:off x="4982202" y="1528445"/>
            <a:ext cx="1139190" cy="1972310"/>
          </a:xfrm>
          <a:custGeom>
            <a:avLst/>
            <a:gdLst>
              <a:gd name="connsiteX0" fmla="*/ 264621 w 2354743"/>
              <a:gd name="connsiteY0" fmla="*/ 26131 h 4091951"/>
              <a:gd name="connsiteX1" fmla="*/ 2206490 w 2354743"/>
              <a:gd name="connsiteY1" fmla="*/ 373 h 4091951"/>
              <a:gd name="connsiteX2" fmla="*/ 2018066 w 2354743"/>
              <a:gd name="connsiteY2" fmla="*/ 736883 h 4091951"/>
              <a:gd name="connsiteX3" fmla="*/ 2020134 w 2354743"/>
              <a:gd name="connsiteY3" fmla="*/ 736883 h 4091951"/>
              <a:gd name="connsiteX4" fmla="*/ 2336991 w 2354743"/>
              <a:gd name="connsiteY4" fmla="*/ 1470713 h 4091951"/>
              <a:gd name="connsiteX5" fmla="*/ 2224299 w 2354743"/>
              <a:gd name="connsiteY5" fmla="*/ 1754673 h 4091951"/>
              <a:gd name="connsiteX6" fmla="*/ 1951829 w 2354743"/>
              <a:gd name="connsiteY6" fmla="*/ 1658533 h 4091951"/>
              <a:gd name="connsiteX7" fmla="*/ 1951829 w 2354743"/>
              <a:gd name="connsiteY7" fmla="*/ 2521857 h 4091951"/>
              <a:gd name="connsiteX8" fmla="*/ 1951829 w 2354743"/>
              <a:gd name="connsiteY8" fmla="*/ 2609091 h 4091951"/>
              <a:gd name="connsiteX9" fmla="*/ 1951829 w 2354743"/>
              <a:gd name="connsiteY9" fmla="*/ 3875927 h 4091951"/>
              <a:gd name="connsiteX10" fmla="*/ 1735805 w 2354743"/>
              <a:gd name="connsiteY10" fmla="*/ 4091951 h 4091951"/>
              <a:gd name="connsiteX11" fmla="*/ 1519781 w 2354743"/>
              <a:gd name="connsiteY11" fmla="*/ 3875927 h 4091951"/>
              <a:gd name="connsiteX12" fmla="*/ 1519781 w 2354743"/>
              <a:gd name="connsiteY12" fmla="*/ 2609091 h 4091951"/>
              <a:gd name="connsiteX13" fmla="*/ 1439801 w 2354743"/>
              <a:gd name="connsiteY13" fmla="*/ 2609091 h 4091951"/>
              <a:gd name="connsiteX14" fmla="*/ 1439801 w 2354743"/>
              <a:gd name="connsiteY14" fmla="*/ 2907655 h 4091951"/>
              <a:gd name="connsiteX15" fmla="*/ 1223777 w 2354743"/>
              <a:gd name="connsiteY15" fmla="*/ 3123679 h 4091951"/>
              <a:gd name="connsiteX16" fmla="*/ 1007753 w 2354743"/>
              <a:gd name="connsiteY16" fmla="*/ 2907655 h 4091951"/>
              <a:gd name="connsiteX17" fmla="*/ 1007753 w 2354743"/>
              <a:gd name="connsiteY17" fmla="*/ 2609091 h 4091951"/>
              <a:gd name="connsiteX18" fmla="*/ 936104 w 2354743"/>
              <a:gd name="connsiteY18" fmla="*/ 2609091 h 4091951"/>
              <a:gd name="connsiteX19" fmla="*/ 936104 w 2354743"/>
              <a:gd name="connsiteY19" fmla="*/ 2778865 h 4091951"/>
              <a:gd name="connsiteX20" fmla="*/ 720080 w 2354743"/>
              <a:gd name="connsiteY20" fmla="*/ 2994889 h 4091951"/>
              <a:gd name="connsiteX21" fmla="*/ 504056 w 2354743"/>
              <a:gd name="connsiteY21" fmla="*/ 2778865 h 4091951"/>
              <a:gd name="connsiteX22" fmla="*/ 504056 w 2354743"/>
              <a:gd name="connsiteY22" fmla="*/ 2609091 h 4091951"/>
              <a:gd name="connsiteX23" fmla="*/ 432048 w 2354743"/>
              <a:gd name="connsiteY23" fmla="*/ 2609091 h 4091951"/>
              <a:gd name="connsiteX24" fmla="*/ 432048 w 2354743"/>
              <a:gd name="connsiteY24" fmla="*/ 2753107 h 4091951"/>
              <a:gd name="connsiteX25" fmla="*/ 216024 w 2354743"/>
              <a:gd name="connsiteY25" fmla="*/ 2969131 h 4091951"/>
              <a:gd name="connsiteX26" fmla="*/ 0 w 2354743"/>
              <a:gd name="connsiteY26" fmla="*/ 2753107 h 4091951"/>
              <a:gd name="connsiteX27" fmla="*/ 0 w 2354743"/>
              <a:gd name="connsiteY27" fmla="*/ 2609091 h 4091951"/>
              <a:gd name="connsiteX28" fmla="*/ 0 w 2354743"/>
              <a:gd name="connsiteY28" fmla="*/ 1889011 h 4091951"/>
              <a:gd name="connsiteX29" fmla="*/ 0 w 2354743"/>
              <a:gd name="connsiteY29" fmla="*/ 749761 h 4091951"/>
              <a:gd name="connsiteX30" fmla="*/ 0 w 2354743"/>
              <a:gd name="connsiteY30" fmla="*/ 736883 h 4091951"/>
              <a:gd name="connsiteX31" fmla="*/ 1246 w 2354743"/>
              <a:gd name="connsiteY31" fmla="*/ 736883 h 4091951"/>
              <a:gd name="connsiteX32" fmla="*/ 264621 w 2354743"/>
              <a:gd name="connsiteY32" fmla="*/ 26131 h 4091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354743" h="4091951">
                <a:moveTo>
                  <a:pt x="264621" y="26131"/>
                </a:moveTo>
                <a:cubicBezTo>
                  <a:pt x="916204" y="30424"/>
                  <a:pt x="1554907" y="-3920"/>
                  <a:pt x="2206490" y="373"/>
                </a:cubicBezTo>
                <a:cubicBezTo>
                  <a:pt x="1828359" y="208078"/>
                  <a:pt x="2010967" y="478086"/>
                  <a:pt x="2018066" y="736883"/>
                </a:cubicBezTo>
                <a:lnTo>
                  <a:pt x="2020134" y="736883"/>
                </a:lnTo>
                <a:lnTo>
                  <a:pt x="2336991" y="1470713"/>
                </a:lnTo>
                <a:cubicBezTo>
                  <a:pt x="2384285" y="1580246"/>
                  <a:pt x="2333831" y="1707379"/>
                  <a:pt x="2224299" y="1754673"/>
                </a:cubicBezTo>
                <a:cubicBezTo>
                  <a:pt x="2120967" y="1799291"/>
                  <a:pt x="2001972" y="1756914"/>
                  <a:pt x="1951829" y="1658533"/>
                </a:cubicBezTo>
                <a:lnTo>
                  <a:pt x="1951829" y="2521857"/>
                </a:lnTo>
                <a:lnTo>
                  <a:pt x="1951829" y="2609091"/>
                </a:lnTo>
                <a:lnTo>
                  <a:pt x="1951829" y="3875927"/>
                </a:lnTo>
                <a:cubicBezTo>
                  <a:pt x="1951829" y="3995234"/>
                  <a:pt x="1855112" y="4091951"/>
                  <a:pt x="1735805" y="4091951"/>
                </a:cubicBezTo>
                <a:cubicBezTo>
                  <a:pt x="1616498" y="4091951"/>
                  <a:pt x="1519781" y="3995234"/>
                  <a:pt x="1519781" y="3875927"/>
                </a:cubicBezTo>
                <a:lnTo>
                  <a:pt x="1519781" y="2609091"/>
                </a:lnTo>
                <a:lnTo>
                  <a:pt x="1439801" y="2609091"/>
                </a:lnTo>
                <a:lnTo>
                  <a:pt x="1439801" y="2907655"/>
                </a:lnTo>
                <a:cubicBezTo>
                  <a:pt x="1439801" y="3026962"/>
                  <a:pt x="1343084" y="3123679"/>
                  <a:pt x="1223777" y="3123679"/>
                </a:cubicBezTo>
                <a:cubicBezTo>
                  <a:pt x="1104470" y="3123679"/>
                  <a:pt x="1007753" y="3026962"/>
                  <a:pt x="1007753" y="2907655"/>
                </a:cubicBezTo>
                <a:lnTo>
                  <a:pt x="1007753" y="2609091"/>
                </a:lnTo>
                <a:lnTo>
                  <a:pt x="936104" y="2609091"/>
                </a:lnTo>
                <a:lnTo>
                  <a:pt x="936104" y="2778865"/>
                </a:lnTo>
                <a:cubicBezTo>
                  <a:pt x="936104" y="2898172"/>
                  <a:pt x="839387" y="2994889"/>
                  <a:pt x="720080" y="2994889"/>
                </a:cubicBezTo>
                <a:cubicBezTo>
                  <a:pt x="600773" y="2994889"/>
                  <a:pt x="504056" y="2898172"/>
                  <a:pt x="504056" y="2778865"/>
                </a:cubicBezTo>
                <a:lnTo>
                  <a:pt x="504056" y="2609091"/>
                </a:lnTo>
                <a:lnTo>
                  <a:pt x="432048" y="2609091"/>
                </a:lnTo>
                <a:lnTo>
                  <a:pt x="432048" y="2753107"/>
                </a:lnTo>
                <a:cubicBezTo>
                  <a:pt x="432048" y="2872414"/>
                  <a:pt x="335331" y="2969131"/>
                  <a:pt x="216024" y="2969131"/>
                </a:cubicBezTo>
                <a:cubicBezTo>
                  <a:pt x="96717" y="2969131"/>
                  <a:pt x="0" y="2872414"/>
                  <a:pt x="0" y="2753107"/>
                </a:cubicBezTo>
                <a:lnTo>
                  <a:pt x="0" y="2609091"/>
                </a:lnTo>
                <a:lnTo>
                  <a:pt x="0" y="1889011"/>
                </a:lnTo>
                <a:lnTo>
                  <a:pt x="0" y="749761"/>
                </a:lnTo>
                <a:lnTo>
                  <a:pt x="0" y="736883"/>
                </a:lnTo>
                <a:lnTo>
                  <a:pt x="1246" y="736883"/>
                </a:lnTo>
                <a:cubicBezTo>
                  <a:pt x="51068" y="166166"/>
                  <a:pt x="164284" y="274076"/>
                  <a:pt x="264621" y="26131"/>
                </a:cubicBezTo>
                <a:close/>
              </a:path>
            </a:pathLst>
          </a:custGeom>
          <a:gradFill flip="none" rotWithShape="1">
            <a:gsLst>
              <a:gs pos="100000">
                <a:srgbClr val="FFC000"/>
              </a:gs>
              <a:gs pos="0">
                <a:srgbClr val="F7E609"/>
              </a:gs>
            </a:gsLst>
            <a:path path="circle">
              <a:fillToRect l="50000" t="50000" r="50000" b="50000"/>
            </a:path>
            <a:tileRect/>
          </a:gradFill>
          <a:ln w="25400" cap="flat" cmpd="sng" algn="ctr">
            <a:solidFill>
              <a:sysClr val="window" lastClr="FFFFFF"/>
            </a:solidFill>
            <a:prstDash val="solid"/>
          </a:ln>
          <a:effectLst>
            <a:outerShdw blurRad="50800" dist="38100" dir="5400000" algn="t" rotWithShape="0">
              <a:prstClr val="black">
                <a:alpha val="40000"/>
              </a:prstClr>
            </a:outerShdw>
          </a:effec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1">
                <a:ln>
                  <a:noFill/>
                </a:ln>
                <a:solidFill>
                  <a:schemeClr val="tx1"/>
                </a:solidFill>
                <a:effectLst/>
                <a:uLnTx/>
                <a:uFillTx/>
                <a:latin typeface="微软雅黑" panose="020B0503020204020204" charset="-122"/>
                <a:ea typeface="微软雅黑" panose="020B0503020204020204" charset="-122"/>
                <a:cs typeface="宋体" panose="02010600030101010101" pitchFamily="2" charset="-122"/>
                <a:sym typeface="+mn-ea"/>
              </a:rPr>
              <a:t>法治</a:t>
            </a:r>
            <a:endParaRPr kumimoji="0" lang="zh-CN" altLang="en-US" sz="2800" b="1" i="0" u="none" strike="noStrike" kern="1200" cap="none" spc="0" normalizeH="0" baseline="0" noProof="1">
              <a:ln>
                <a:noFill/>
              </a:ln>
              <a:solidFill>
                <a:schemeClr val="tx1"/>
              </a:solidFill>
              <a:effectLst/>
              <a:uLnTx/>
              <a:uFillTx/>
              <a:latin typeface="微软雅黑" panose="020B0503020204020204" charset="-122"/>
              <a:ea typeface="微软雅黑" panose="020B0503020204020204" charset="-122"/>
              <a:cs typeface="宋体" panose="02010600030101010101" pitchFamily="2" charset="-122"/>
              <a:sym typeface="+mn-ea"/>
            </a:endParaRPr>
          </a:p>
        </p:txBody>
      </p:sp>
      <p:sp>
        <p:nvSpPr>
          <p:cNvPr id="10" name="矩形 1"/>
          <p:cNvSpPr/>
          <p:nvPr/>
        </p:nvSpPr>
        <p:spPr>
          <a:xfrm>
            <a:off x="1704340" y="1477010"/>
            <a:ext cx="1152525" cy="2074545"/>
          </a:xfrm>
          <a:custGeom>
            <a:avLst/>
            <a:gdLst>
              <a:gd name="connsiteX0" fmla="*/ 264621 w 2354743"/>
              <a:gd name="connsiteY0" fmla="*/ 26131 h 4091951"/>
              <a:gd name="connsiteX1" fmla="*/ 2206490 w 2354743"/>
              <a:gd name="connsiteY1" fmla="*/ 373 h 4091951"/>
              <a:gd name="connsiteX2" fmla="*/ 2018066 w 2354743"/>
              <a:gd name="connsiteY2" fmla="*/ 736883 h 4091951"/>
              <a:gd name="connsiteX3" fmla="*/ 2020134 w 2354743"/>
              <a:gd name="connsiteY3" fmla="*/ 736883 h 4091951"/>
              <a:gd name="connsiteX4" fmla="*/ 2336991 w 2354743"/>
              <a:gd name="connsiteY4" fmla="*/ 1470713 h 4091951"/>
              <a:gd name="connsiteX5" fmla="*/ 2224299 w 2354743"/>
              <a:gd name="connsiteY5" fmla="*/ 1754673 h 4091951"/>
              <a:gd name="connsiteX6" fmla="*/ 1951829 w 2354743"/>
              <a:gd name="connsiteY6" fmla="*/ 1658533 h 4091951"/>
              <a:gd name="connsiteX7" fmla="*/ 1951829 w 2354743"/>
              <a:gd name="connsiteY7" fmla="*/ 2521857 h 4091951"/>
              <a:gd name="connsiteX8" fmla="*/ 1951829 w 2354743"/>
              <a:gd name="connsiteY8" fmla="*/ 2609091 h 4091951"/>
              <a:gd name="connsiteX9" fmla="*/ 1951829 w 2354743"/>
              <a:gd name="connsiteY9" fmla="*/ 3875927 h 4091951"/>
              <a:gd name="connsiteX10" fmla="*/ 1735805 w 2354743"/>
              <a:gd name="connsiteY10" fmla="*/ 4091951 h 4091951"/>
              <a:gd name="connsiteX11" fmla="*/ 1519781 w 2354743"/>
              <a:gd name="connsiteY11" fmla="*/ 3875927 h 4091951"/>
              <a:gd name="connsiteX12" fmla="*/ 1519781 w 2354743"/>
              <a:gd name="connsiteY12" fmla="*/ 2609091 h 4091951"/>
              <a:gd name="connsiteX13" fmla="*/ 1439801 w 2354743"/>
              <a:gd name="connsiteY13" fmla="*/ 2609091 h 4091951"/>
              <a:gd name="connsiteX14" fmla="*/ 1439801 w 2354743"/>
              <a:gd name="connsiteY14" fmla="*/ 2907655 h 4091951"/>
              <a:gd name="connsiteX15" fmla="*/ 1223777 w 2354743"/>
              <a:gd name="connsiteY15" fmla="*/ 3123679 h 4091951"/>
              <a:gd name="connsiteX16" fmla="*/ 1007753 w 2354743"/>
              <a:gd name="connsiteY16" fmla="*/ 2907655 h 4091951"/>
              <a:gd name="connsiteX17" fmla="*/ 1007753 w 2354743"/>
              <a:gd name="connsiteY17" fmla="*/ 2609091 h 4091951"/>
              <a:gd name="connsiteX18" fmla="*/ 936104 w 2354743"/>
              <a:gd name="connsiteY18" fmla="*/ 2609091 h 4091951"/>
              <a:gd name="connsiteX19" fmla="*/ 936104 w 2354743"/>
              <a:gd name="connsiteY19" fmla="*/ 2778865 h 4091951"/>
              <a:gd name="connsiteX20" fmla="*/ 720080 w 2354743"/>
              <a:gd name="connsiteY20" fmla="*/ 2994889 h 4091951"/>
              <a:gd name="connsiteX21" fmla="*/ 504056 w 2354743"/>
              <a:gd name="connsiteY21" fmla="*/ 2778865 h 4091951"/>
              <a:gd name="connsiteX22" fmla="*/ 504056 w 2354743"/>
              <a:gd name="connsiteY22" fmla="*/ 2609091 h 4091951"/>
              <a:gd name="connsiteX23" fmla="*/ 432048 w 2354743"/>
              <a:gd name="connsiteY23" fmla="*/ 2609091 h 4091951"/>
              <a:gd name="connsiteX24" fmla="*/ 432048 w 2354743"/>
              <a:gd name="connsiteY24" fmla="*/ 2753107 h 4091951"/>
              <a:gd name="connsiteX25" fmla="*/ 216024 w 2354743"/>
              <a:gd name="connsiteY25" fmla="*/ 2969131 h 4091951"/>
              <a:gd name="connsiteX26" fmla="*/ 0 w 2354743"/>
              <a:gd name="connsiteY26" fmla="*/ 2753107 h 4091951"/>
              <a:gd name="connsiteX27" fmla="*/ 0 w 2354743"/>
              <a:gd name="connsiteY27" fmla="*/ 2609091 h 4091951"/>
              <a:gd name="connsiteX28" fmla="*/ 0 w 2354743"/>
              <a:gd name="connsiteY28" fmla="*/ 1889011 h 4091951"/>
              <a:gd name="connsiteX29" fmla="*/ 0 w 2354743"/>
              <a:gd name="connsiteY29" fmla="*/ 749761 h 4091951"/>
              <a:gd name="connsiteX30" fmla="*/ 0 w 2354743"/>
              <a:gd name="connsiteY30" fmla="*/ 736883 h 4091951"/>
              <a:gd name="connsiteX31" fmla="*/ 1246 w 2354743"/>
              <a:gd name="connsiteY31" fmla="*/ 736883 h 4091951"/>
              <a:gd name="connsiteX32" fmla="*/ 264621 w 2354743"/>
              <a:gd name="connsiteY32" fmla="*/ 26131 h 4091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354743" h="4091951">
                <a:moveTo>
                  <a:pt x="264621" y="26131"/>
                </a:moveTo>
                <a:cubicBezTo>
                  <a:pt x="916204" y="30424"/>
                  <a:pt x="1554907" y="-3920"/>
                  <a:pt x="2206490" y="373"/>
                </a:cubicBezTo>
                <a:cubicBezTo>
                  <a:pt x="1828359" y="208078"/>
                  <a:pt x="2010967" y="478086"/>
                  <a:pt x="2018066" y="736883"/>
                </a:cubicBezTo>
                <a:lnTo>
                  <a:pt x="2020134" y="736883"/>
                </a:lnTo>
                <a:lnTo>
                  <a:pt x="2336991" y="1470713"/>
                </a:lnTo>
                <a:cubicBezTo>
                  <a:pt x="2384285" y="1580246"/>
                  <a:pt x="2333831" y="1707379"/>
                  <a:pt x="2224299" y="1754673"/>
                </a:cubicBezTo>
                <a:cubicBezTo>
                  <a:pt x="2120967" y="1799291"/>
                  <a:pt x="2001972" y="1756914"/>
                  <a:pt x="1951829" y="1658533"/>
                </a:cubicBezTo>
                <a:lnTo>
                  <a:pt x="1951829" y="2521857"/>
                </a:lnTo>
                <a:lnTo>
                  <a:pt x="1951829" y="2609091"/>
                </a:lnTo>
                <a:lnTo>
                  <a:pt x="1951829" y="3875927"/>
                </a:lnTo>
                <a:cubicBezTo>
                  <a:pt x="1951829" y="3995234"/>
                  <a:pt x="1855112" y="4091951"/>
                  <a:pt x="1735805" y="4091951"/>
                </a:cubicBezTo>
                <a:cubicBezTo>
                  <a:pt x="1616498" y="4091951"/>
                  <a:pt x="1519781" y="3995234"/>
                  <a:pt x="1519781" y="3875927"/>
                </a:cubicBezTo>
                <a:lnTo>
                  <a:pt x="1519781" y="2609091"/>
                </a:lnTo>
                <a:lnTo>
                  <a:pt x="1439801" y="2609091"/>
                </a:lnTo>
                <a:lnTo>
                  <a:pt x="1439801" y="2907655"/>
                </a:lnTo>
                <a:cubicBezTo>
                  <a:pt x="1439801" y="3026962"/>
                  <a:pt x="1343084" y="3123679"/>
                  <a:pt x="1223777" y="3123679"/>
                </a:cubicBezTo>
                <a:cubicBezTo>
                  <a:pt x="1104470" y="3123679"/>
                  <a:pt x="1007753" y="3026962"/>
                  <a:pt x="1007753" y="2907655"/>
                </a:cubicBezTo>
                <a:lnTo>
                  <a:pt x="1007753" y="2609091"/>
                </a:lnTo>
                <a:lnTo>
                  <a:pt x="936104" y="2609091"/>
                </a:lnTo>
                <a:lnTo>
                  <a:pt x="936104" y="2778865"/>
                </a:lnTo>
                <a:cubicBezTo>
                  <a:pt x="936104" y="2898172"/>
                  <a:pt x="839387" y="2994889"/>
                  <a:pt x="720080" y="2994889"/>
                </a:cubicBezTo>
                <a:cubicBezTo>
                  <a:pt x="600773" y="2994889"/>
                  <a:pt x="504056" y="2898172"/>
                  <a:pt x="504056" y="2778865"/>
                </a:cubicBezTo>
                <a:lnTo>
                  <a:pt x="504056" y="2609091"/>
                </a:lnTo>
                <a:lnTo>
                  <a:pt x="432048" y="2609091"/>
                </a:lnTo>
                <a:lnTo>
                  <a:pt x="432048" y="2753107"/>
                </a:lnTo>
                <a:cubicBezTo>
                  <a:pt x="432048" y="2872414"/>
                  <a:pt x="335331" y="2969131"/>
                  <a:pt x="216024" y="2969131"/>
                </a:cubicBezTo>
                <a:cubicBezTo>
                  <a:pt x="96717" y="2969131"/>
                  <a:pt x="0" y="2872414"/>
                  <a:pt x="0" y="2753107"/>
                </a:cubicBezTo>
                <a:lnTo>
                  <a:pt x="0" y="2609091"/>
                </a:lnTo>
                <a:lnTo>
                  <a:pt x="0" y="1889011"/>
                </a:lnTo>
                <a:lnTo>
                  <a:pt x="0" y="749761"/>
                </a:lnTo>
                <a:lnTo>
                  <a:pt x="0" y="736883"/>
                </a:lnTo>
                <a:lnTo>
                  <a:pt x="1246" y="736883"/>
                </a:lnTo>
                <a:cubicBezTo>
                  <a:pt x="51068" y="166166"/>
                  <a:pt x="164284" y="274076"/>
                  <a:pt x="264621" y="26131"/>
                </a:cubicBezTo>
                <a:close/>
              </a:path>
            </a:pathLst>
          </a:custGeom>
          <a:gradFill flip="none" rotWithShape="1">
            <a:gsLst>
              <a:gs pos="100000">
                <a:srgbClr val="F79646">
                  <a:lumMod val="75000"/>
                </a:srgbClr>
              </a:gs>
              <a:gs pos="1000">
                <a:srgbClr val="FFC000"/>
              </a:gs>
            </a:gsLst>
            <a:path path="circle">
              <a:fillToRect l="50000" t="50000" r="50000" b="50000"/>
            </a:path>
            <a:tileRect/>
          </a:gradFill>
          <a:ln w="25400" cap="flat" cmpd="sng" algn="ctr">
            <a:solidFill>
              <a:sysClr val="window" lastClr="FFFFFF"/>
            </a:solidFill>
            <a:prstDash val="solid"/>
          </a:ln>
          <a:effectLst>
            <a:outerShdw blurRad="50800" dist="38100" dir="5400000" algn="t" rotWithShape="0">
              <a:prstClr val="black">
                <a:alpha val="40000"/>
              </a:prstClr>
            </a:outerShdw>
          </a:effec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1">
                <a:ln>
                  <a:noFill/>
                </a:ln>
                <a:solidFill>
                  <a:schemeClr val="tx1"/>
                </a:solidFill>
                <a:effectLst/>
                <a:uLnTx/>
                <a:uFillTx/>
                <a:latin typeface="微软雅黑" panose="020B0503020204020204" charset="-122"/>
                <a:ea typeface="微软雅黑" panose="020B0503020204020204" charset="-122"/>
                <a:cs typeface="宋体" panose="02010600030101010101" pitchFamily="2" charset="-122"/>
                <a:sym typeface="+mn-ea"/>
              </a:rPr>
              <a:t>依法</a:t>
            </a:r>
            <a:endParaRPr kumimoji="0" lang="zh-CN" altLang="en-US" sz="2800" b="1" i="0" u="none" strike="noStrike" kern="1200" cap="none" spc="0" normalizeH="0" baseline="0" noProof="1">
              <a:ln>
                <a:noFill/>
              </a:ln>
              <a:solidFill>
                <a:schemeClr val="tx1"/>
              </a:solidFill>
              <a:effectLst/>
              <a:uLnTx/>
              <a:uFillTx/>
              <a:latin typeface="微软雅黑" panose="020B0503020204020204" charset="-122"/>
              <a:ea typeface="微软雅黑" panose="020B0503020204020204" charset="-122"/>
              <a:cs typeface="宋体" panose="02010600030101010101" pitchFamily="2" charset="-122"/>
              <a:sym typeface="+mn-ea"/>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1">
                <a:ln>
                  <a:noFill/>
                </a:ln>
                <a:solidFill>
                  <a:schemeClr val="tx1"/>
                </a:solidFill>
                <a:effectLst/>
                <a:uLnTx/>
                <a:uFillTx/>
                <a:latin typeface="微软雅黑" panose="020B0503020204020204" charset="-122"/>
                <a:ea typeface="微软雅黑" panose="020B0503020204020204" charset="-122"/>
                <a:cs typeface="宋体" panose="02010600030101010101" pitchFamily="2" charset="-122"/>
                <a:sym typeface="+mn-ea"/>
              </a:rPr>
              <a:t>治国</a:t>
            </a:r>
            <a:endParaRPr kumimoji="0" lang="zh-CN" altLang="en-US" sz="2800" b="1" i="0" u="none" strike="noStrike" kern="0" cap="none" spc="0" normalizeH="0" baseline="0" noProof="0">
              <a:ln>
                <a:noFill/>
              </a:ln>
              <a:solidFill>
                <a:sysClr val="window" lastClr="FFFFFF"/>
              </a:solidFill>
              <a:effectLst/>
              <a:uLnTx/>
              <a:uFillTx/>
              <a:latin typeface="微软雅黑" panose="020B0503020204020204" charset="-122"/>
              <a:ea typeface="微软雅黑" panose="020B0503020204020204" charset="-122"/>
              <a:cs typeface="宋体" panose="02010600030101010101" pitchFamily="2" charset="-122"/>
              <a:sym typeface="+mn-ea"/>
            </a:endParaRPr>
          </a:p>
        </p:txBody>
      </p:sp>
      <p:sp>
        <p:nvSpPr>
          <p:cNvPr id="24584" name="文本框 10"/>
          <p:cNvSpPr txBox="1"/>
          <p:nvPr/>
        </p:nvSpPr>
        <p:spPr>
          <a:xfrm>
            <a:off x="1343025" y="3665538"/>
            <a:ext cx="1873250" cy="522288"/>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pPr marL="0" marR="0" lvl="0" indent="266700" algn="l" defTabSz="914400" rtl="0" eaLnBrk="0" fontAlgn="base" latinLnBrk="0" hangingPunct="0">
              <a:lnSpc>
                <a:spcPct val="100000"/>
              </a:lnSpc>
              <a:spcBef>
                <a:spcPct val="0"/>
              </a:spcBef>
              <a:spcAft>
                <a:spcPct val="0"/>
              </a:spcAft>
              <a:buClrTx/>
              <a:buSzTx/>
              <a:buFontTx/>
              <a:buNone/>
              <a:defRPr/>
            </a:pPr>
            <a:r>
              <a:rPr kumimoji="0" lang="zh-CN" altLang="en-US" sz="2800" b="0" i="0" u="none" strike="noStrike" kern="1200" cap="none" spc="0" normalizeH="0" baseline="0" noProof="1">
                <a:ln>
                  <a:noFill/>
                </a:ln>
                <a:solidFill>
                  <a:schemeClr val="dk1"/>
                </a:solidFill>
                <a:effectLst/>
                <a:uLnTx/>
                <a:uFillTx/>
                <a:latin typeface="宋体" panose="02010600030101010101" pitchFamily="2" charset="-122"/>
                <a:ea typeface="+mn-ea"/>
                <a:cs typeface="+mn-cs"/>
                <a:sym typeface="宋体" panose="02010600030101010101" pitchFamily="2" charset="-122"/>
              </a:rPr>
              <a:t>基本方略</a:t>
            </a:r>
            <a:endParaRPr kumimoji="0" lang="zh-CN" altLang="en-US" sz="2800" b="0" i="0" u="none" strike="noStrike" kern="1200" cap="none" spc="0" normalizeH="0" baseline="0" noProof="1">
              <a:ln>
                <a:noFill/>
              </a:ln>
              <a:solidFill>
                <a:schemeClr val="dk1"/>
              </a:solidFill>
              <a:effectLst/>
              <a:uLnTx/>
              <a:uFillTx/>
              <a:latin typeface="宋体" panose="02010600030101010101" pitchFamily="2" charset="-122"/>
              <a:ea typeface="+mn-ea"/>
              <a:cs typeface="+mn-cs"/>
            </a:endParaRPr>
          </a:p>
        </p:txBody>
      </p:sp>
      <p:sp>
        <p:nvSpPr>
          <p:cNvPr id="24585" name="文本框 11"/>
          <p:cNvSpPr txBox="1"/>
          <p:nvPr/>
        </p:nvSpPr>
        <p:spPr>
          <a:xfrm>
            <a:off x="3727450" y="3665538"/>
            <a:ext cx="3649663" cy="522288"/>
          </a:xfrm>
          <a:prstGeom prst="rect">
            <a:avLst/>
          </a:prstGeom>
        </p:spPr>
        <p:style>
          <a:lnRef idx="2">
            <a:schemeClr val="accent4"/>
          </a:lnRef>
          <a:fillRef idx="1">
            <a:schemeClr val="lt1"/>
          </a:fillRef>
          <a:effectRef idx="0">
            <a:schemeClr val="accent4"/>
          </a:effectRef>
          <a:fontRef idx="minor">
            <a:schemeClr val="dk1"/>
          </a:fontRef>
        </p:style>
        <p:txBody>
          <a:bodyPr wrap="none">
            <a:spAutoFit/>
          </a:bodyPr>
          <a:lstStyle/>
          <a:p>
            <a:pPr marL="0" marR="0" lvl="0" indent="266700" algn="l" defTabSz="914400" rtl="0" eaLnBrk="0" fontAlgn="base" latinLnBrk="0" hangingPunct="0">
              <a:lnSpc>
                <a:spcPct val="100000"/>
              </a:lnSpc>
              <a:spcBef>
                <a:spcPct val="0"/>
              </a:spcBef>
              <a:spcAft>
                <a:spcPct val="0"/>
              </a:spcAft>
              <a:buClrTx/>
              <a:buSzTx/>
              <a:buFontTx/>
              <a:buNone/>
              <a:defRPr/>
            </a:pPr>
            <a:r>
              <a:rPr kumimoji="0" lang="zh-CN" altLang="en-US" sz="2800" b="0" i="0" u="none" strike="noStrike" kern="1200" cap="none" spc="0" normalizeH="0" baseline="0" noProof="1">
                <a:ln>
                  <a:noFill/>
                </a:ln>
                <a:solidFill>
                  <a:schemeClr val="dk1"/>
                </a:solidFill>
                <a:effectLst/>
                <a:uLnTx/>
                <a:uFillTx/>
                <a:latin typeface="宋体" panose="02010600030101010101" pitchFamily="2" charset="-122"/>
                <a:ea typeface="+mn-ea"/>
                <a:cs typeface="+mn-cs"/>
                <a:sym typeface="宋体" panose="02010600030101010101" pitchFamily="2" charset="-122"/>
              </a:rPr>
              <a:t>治国理政的基本方式</a:t>
            </a:r>
            <a:endParaRPr kumimoji="0" lang="zh-CN" altLang="en-US" sz="2800" b="0" i="0" u="none" strike="noStrike" kern="1200" cap="none" spc="0" normalizeH="0" baseline="0" noProof="1">
              <a:ln>
                <a:noFill/>
              </a:ln>
              <a:solidFill>
                <a:schemeClr val="dk1"/>
              </a:solidFill>
              <a:effectLst/>
              <a:uLnTx/>
              <a:uFillTx/>
              <a:latin typeface="宋体" panose="02010600030101010101" pitchFamily="2" charset="-122"/>
              <a:ea typeface="+mn-ea"/>
              <a:cs typeface="+mn-cs"/>
            </a:endParaRPr>
          </a:p>
        </p:txBody>
      </p:sp>
      <p:sp>
        <p:nvSpPr>
          <p:cNvPr id="24586" name="文本框 12"/>
          <p:cNvSpPr txBox="1"/>
          <p:nvPr/>
        </p:nvSpPr>
        <p:spPr>
          <a:xfrm>
            <a:off x="7988300" y="3665538"/>
            <a:ext cx="2316163" cy="522288"/>
          </a:xfrm>
          <a:prstGeom prst="rect">
            <a:avLst/>
          </a:prstGeom>
        </p:spPr>
        <p:style>
          <a:lnRef idx="2">
            <a:schemeClr val="accent6"/>
          </a:lnRef>
          <a:fillRef idx="1">
            <a:schemeClr val="lt1"/>
          </a:fillRef>
          <a:effectRef idx="0">
            <a:schemeClr val="accent6"/>
          </a:effectRef>
          <a:fontRef idx="minor">
            <a:schemeClr val="dk1"/>
          </a:fontRef>
        </p:style>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800" b="0" i="0" u="none" strike="noStrike" kern="1200" cap="none" spc="0" normalizeH="0" baseline="0" noProof="1">
                <a:ln>
                  <a:noFill/>
                </a:ln>
                <a:solidFill>
                  <a:schemeClr val="dk1"/>
                </a:solidFill>
                <a:effectLst/>
                <a:uLnTx/>
                <a:uFillTx/>
                <a:latin typeface="宋体" panose="02010600030101010101" pitchFamily="2" charset="-122"/>
                <a:ea typeface="+mn-ea"/>
                <a:cs typeface="+mn-cs"/>
                <a:sym typeface="宋体" panose="02010600030101010101" pitchFamily="2" charset="-122"/>
              </a:rPr>
              <a:t>行动活动范围</a:t>
            </a:r>
            <a:endParaRPr kumimoji="0" lang="zh-CN" altLang="en-US" sz="2800" b="0" i="0" u="none" strike="noStrike" kern="1200" cap="none" spc="0" normalizeH="0" baseline="0" noProof="1">
              <a:ln>
                <a:noFill/>
              </a:ln>
              <a:solidFill>
                <a:schemeClr val="dk1"/>
              </a:solidFill>
              <a:effectLst/>
              <a:uLnTx/>
              <a:uFillTx/>
              <a:latin typeface="宋体" panose="02010600030101010101" pitchFamily="2" charset="-122"/>
              <a:ea typeface="+mn-ea"/>
              <a:cs typeface="+mn-cs"/>
              <a:sym typeface="宋体" panose="02010600030101010101" pitchFamily="2" charset="-122"/>
            </a:endParaRPr>
          </a:p>
        </p:txBody>
      </p:sp>
      <p:sp>
        <p:nvSpPr>
          <p:cNvPr id="13328" name="文本框 17416"/>
          <p:cNvSpPr txBox="1"/>
          <p:nvPr/>
        </p:nvSpPr>
        <p:spPr>
          <a:xfrm>
            <a:off x="9466263" y="1336675"/>
            <a:ext cx="4724400" cy="460375"/>
          </a:xfrm>
          <a:prstGeom prst="rect">
            <a:avLst/>
          </a:prstGeom>
          <a:noFill/>
          <a:ln w="9525">
            <a:noFill/>
          </a:ln>
        </p:spPr>
        <p:txBody>
          <a:bodyPr>
            <a:spAutoFit/>
          </a:bodyPr>
          <a:p>
            <a:pPr eaLnBrk="0" hangingPunct="0">
              <a:spcBef>
                <a:spcPct val="50000"/>
              </a:spcBef>
            </a:pPr>
            <a:r>
              <a:rPr lang="zh-CN" altLang="en-US" sz="2400" b="1" dirty="0">
                <a:solidFill>
                  <a:schemeClr val="accent2"/>
                </a:solidFill>
                <a:latin typeface="微软雅黑" panose="020B0503020204020204" charset="-122"/>
                <a:ea typeface="微软雅黑" panose="020B0503020204020204" charset="-122"/>
              </a:rPr>
              <a:t>怎么理解？</a:t>
            </a:r>
            <a:r>
              <a:rPr lang="en-US" altLang="zh-CN" sz="2400" b="1" dirty="0">
                <a:solidFill>
                  <a:schemeClr val="accent2"/>
                </a:solidFill>
                <a:latin typeface="微软雅黑" panose="020B0503020204020204" charset="-122"/>
                <a:ea typeface="微软雅黑" panose="020B0503020204020204" charset="-122"/>
              </a:rPr>
              <a:t>/</a:t>
            </a:r>
            <a:r>
              <a:rPr lang="zh-CN" altLang="en-US" sz="2400" b="1" dirty="0">
                <a:solidFill>
                  <a:schemeClr val="accent2"/>
                </a:solidFill>
                <a:latin typeface="微软雅黑" panose="020B0503020204020204" charset="-122"/>
                <a:ea typeface="微软雅黑" panose="020B0503020204020204" charset="-122"/>
              </a:rPr>
              <a:t>要求：</a:t>
            </a:r>
            <a:endParaRPr lang="zh-CN" altLang="en-US" sz="2400" b="1" dirty="0">
              <a:solidFill>
                <a:schemeClr val="accent2"/>
              </a:solidFill>
              <a:latin typeface="微软雅黑" panose="020B0503020204020204" charset="-122"/>
              <a:ea typeface="微软雅黑" panose="020B0503020204020204" charset="-122"/>
            </a:endParaRPr>
          </a:p>
        </p:txBody>
      </p:sp>
      <p:sp>
        <p:nvSpPr>
          <p:cNvPr id="6" name="文本框 5"/>
          <p:cNvSpPr txBox="1"/>
          <p:nvPr/>
        </p:nvSpPr>
        <p:spPr>
          <a:xfrm>
            <a:off x="20955" y="531495"/>
            <a:ext cx="11974830" cy="645160"/>
          </a:xfrm>
          <a:prstGeom prst="rect">
            <a:avLst/>
          </a:prstGeom>
          <a:solidFill>
            <a:schemeClr val="accent1">
              <a:lumMod val="20000"/>
              <a:lumOff val="80000"/>
            </a:schemeClr>
          </a:solidFill>
        </p:spPr>
        <p:txBody>
          <a:bodyPr>
            <a:spAutoFit/>
          </a:bodyPr>
          <a:lstStyle/>
          <a:p>
            <a:pPr marR="0" defTabSz="914400" eaLnBrk="0" hangingPunct="0">
              <a:buClrTx/>
              <a:buSzTx/>
              <a:buFontTx/>
              <a:defRPr/>
            </a:pPr>
            <a:r>
              <a:rPr kumimoji="0" lang="zh-CN" altLang="en-US" sz="3600" b="1" kern="1200" cap="none" spc="0" normalizeH="0" baseline="0" noProof="1">
                <a:solidFill>
                  <a:srgbClr val="FF0000"/>
                </a:solidFill>
                <a:latin typeface="微软雅黑" panose="020B0503020204020204" charset="-122"/>
                <a:ea typeface="微软雅黑" panose="020B0503020204020204" charset="-122"/>
                <a:cs typeface="+mn-cs"/>
              </a:rPr>
              <a:t>中国共产党作为</a:t>
            </a:r>
            <a:r>
              <a:rPr kumimoji="0" lang="zh-CN" altLang="en-US" sz="3600" b="1" kern="1200" cap="none" spc="0" normalizeH="0" baseline="0" noProof="1">
                <a:ln w="22225">
                  <a:solidFill>
                    <a:schemeClr val="accent2"/>
                  </a:solidFill>
                  <a:prstDash val="solid"/>
                </a:ln>
                <a:solidFill>
                  <a:schemeClr val="accent2">
                    <a:lumMod val="40000"/>
                    <a:lumOff val="60000"/>
                  </a:schemeClr>
                </a:solidFill>
                <a:latin typeface="微软雅黑" panose="020B0503020204020204" charset="-122"/>
                <a:ea typeface="微软雅黑" panose="020B0503020204020204" charset="-122"/>
                <a:cs typeface="+mn-cs"/>
              </a:rPr>
              <a:t>执政党</a:t>
            </a:r>
            <a:r>
              <a:rPr kumimoji="0" lang="zh-CN" altLang="en-US" sz="3600" b="1" kern="1200" cap="none" spc="0" normalizeH="0" baseline="0" noProof="1">
                <a:solidFill>
                  <a:srgbClr val="FF0000"/>
                </a:solidFill>
                <a:latin typeface="微软雅黑" panose="020B0503020204020204" charset="-122"/>
                <a:ea typeface="微软雅黑" panose="020B0503020204020204" charset="-122"/>
                <a:cs typeface="+mn-cs"/>
              </a:rPr>
              <a:t>，必须以</a:t>
            </a:r>
            <a:r>
              <a:rPr kumimoji="0" lang="zh-CN" altLang="en-US" sz="3600" b="1" kern="1200" cap="none" spc="0" normalizeH="0" baseline="0" noProof="1">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charset="-122"/>
                <a:ea typeface="微软雅黑" panose="020B0503020204020204" charset="-122"/>
                <a:cs typeface="+mn-cs"/>
              </a:rPr>
              <a:t>宪法</a:t>
            </a:r>
            <a:r>
              <a:rPr kumimoji="0" lang="zh-CN" altLang="en-US" sz="3600" b="1" kern="1200" cap="none" spc="0" normalizeH="0" baseline="0" noProof="1">
                <a:solidFill>
                  <a:srgbClr val="FF0000"/>
                </a:solidFill>
                <a:latin typeface="微软雅黑" panose="020B0503020204020204" charset="-122"/>
                <a:ea typeface="微软雅黑" panose="020B0503020204020204" charset="-122"/>
                <a:cs typeface="+mn-cs"/>
              </a:rPr>
              <a:t>为根本的活动准则</a:t>
            </a:r>
            <a:endParaRPr kumimoji="0" lang="zh-CN" altLang="en-US" sz="3600" b="1" kern="1200" cap="none" spc="0" normalizeH="0" baseline="0" noProof="1">
              <a:solidFill>
                <a:srgbClr val="FF0000"/>
              </a:solidFill>
              <a:latin typeface="微软雅黑" panose="020B0503020204020204" charset="-122"/>
              <a:ea typeface="微软雅黑" panose="020B0503020204020204" charset="-122"/>
              <a:cs typeface="+mn-cs"/>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100000">
                                          <p:val>
                                            <p:strVal val="#ppt_x"/>
                                          </p:val>
                                        </p:tav>
                                      </p:tavLst>
                                    </p:anim>
                                    <p:anim calcmode="lin" valueType="num">
                                      <p:cBhvr>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458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58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458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24584" grpId="0" bldLvl="0" animBg="1"/>
      <p:bldP spid="24585" grpId="0" bldLvl="0" animBg="1"/>
      <p:bldP spid="24586"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 name="矩形 16"/>
          <p:cNvSpPr/>
          <p:nvPr/>
        </p:nvSpPr>
        <p:spPr>
          <a:xfrm>
            <a:off x="569913" y="806450"/>
            <a:ext cx="4967288" cy="3952875"/>
          </a:xfrm>
          <a:prstGeom prst="rect">
            <a:avLst/>
          </a:prstGeom>
          <a:noFill/>
          <a:ln w="28575">
            <a:solidFill>
              <a:srgbClr val="FF66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800" b="0" i="0" u="none" strike="noStrike" kern="1200" cap="none" spc="0" normalizeH="0" baseline="0" noProof="1">
              <a:ln>
                <a:noFill/>
              </a:ln>
              <a:solidFill>
                <a:srgbClr val="FF0000"/>
              </a:solidFill>
              <a:effectLst/>
              <a:uLnTx/>
              <a:uFillTx/>
              <a:latin typeface="微软雅黑" panose="020B0503020204020204" charset="-122"/>
              <a:ea typeface="微软雅黑" panose="020B0503020204020204" charset="-122"/>
              <a:cs typeface="+mn-cs"/>
            </a:endParaRPr>
          </a:p>
        </p:txBody>
      </p:sp>
      <p:sp>
        <p:nvSpPr>
          <p:cNvPr id="18" name="TextBox 6"/>
          <p:cNvSpPr txBox="1">
            <a:spLocks noChangeArrowheads="1"/>
          </p:cNvSpPr>
          <p:nvPr/>
        </p:nvSpPr>
        <p:spPr bwMode="auto">
          <a:xfrm>
            <a:off x="569913" y="806450"/>
            <a:ext cx="4967288" cy="522288"/>
          </a:xfrm>
          <a:prstGeom prst="rect">
            <a:avLst/>
          </a:prstGeom>
          <a:noFill/>
          <a:ln w="9525">
            <a:no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1">
                <a:ln>
                  <a:noFill/>
                </a:ln>
                <a:solidFill>
                  <a:schemeClr val="accent6">
                    <a:lumMod val="75000"/>
                  </a:schemeClr>
                </a:solidFill>
                <a:effectLst/>
                <a:uLnTx/>
                <a:uFillTx/>
                <a:latin typeface="微软雅黑" panose="020B0503020204020204" charset="-122"/>
                <a:ea typeface="微软雅黑" panose="020B0503020204020204" charset="-122"/>
                <a:cs typeface="+mn-cs"/>
              </a:rPr>
              <a:t>宪法对违宪和违法行为的</a:t>
            </a:r>
            <a:r>
              <a:rPr kumimoji="0" lang="zh-CN" altLang="en-US" sz="2800" b="1" i="0" u="none" strike="noStrike" kern="1200" cap="none" spc="0" normalizeH="0" baseline="0" noProof="1" smtClean="0">
                <a:ln>
                  <a:noFill/>
                </a:ln>
                <a:solidFill>
                  <a:schemeClr val="accent6">
                    <a:lumMod val="75000"/>
                  </a:schemeClr>
                </a:solidFill>
                <a:effectLst/>
                <a:uLnTx/>
                <a:uFillTx/>
                <a:latin typeface="微软雅黑" panose="020B0503020204020204" charset="-122"/>
                <a:ea typeface="微软雅黑" panose="020B0503020204020204" charset="-122"/>
                <a:cs typeface="+mn-cs"/>
              </a:rPr>
              <a:t>规定：</a:t>
            </a:r>
            <a:endParaRPr kumimoji="0" lang="zh-CN" altLang="en-US" sz="2800" b="1" i="0" u="none" strike="noStrike" kern="1200" cap="none" spc="0" normalizeH="0" baseline="0" noProof="1">
              <a:ln>
                <a:noFill/>
              </a:ln>
              <a:solidFill>
                <a:schemeClr val="accent6">
                  <a:lumMod val="75000"/>
                </a:schemeClr>
              </a:solidFill>
              <a:effectLst/>
              <a:uLnTx/>
              <a:uFillTx/>
              <a:latin typeface="微软雅黑" panose="020B0503020204020204" charset="-122"/>
              <a:ea typeface="微软雅黑" panose="020B0503020204020204" charset="-122"/>
              <a:cs typeface="+mn-cs"/>
            </a:endParaRPr>
          </a:p>
        </p:txBody>
      </p:sp>
      <p:sp>
        <p:nvSpPr>
          <p:cNvPr id="14340" name="矩形 3"/>
          <p:cNvSpPr/>
          <p:nvPr/>
        </p:nvSpPr>
        <p:spPr>
          <a:xfrm>
            <a:off x="598488" y="1651000"/>
            <a:ext cx="4465637" cy="3106738"/>
          </a:xfrm>
          <a:prstGeom prst="rect">
            <a:avLst/>
          </a:prstGeom>
          <a:noFill/>
          <a:ln w="28575">
            <a:noFill/>
          </a:ln>
        </p:spPr>
        <p:txBody>
          <a:bodyPr>
            <a:spAutoFit/>
          </a:bodyPr>
          <a:p>
            <a:pPr eaLnBrk="0" hangingPunct="0">
              <a:spcAft>
                <a:spcPts val="600"/>
              </a:spcAft>
            </a:pPr>
            <a:r>
              <a:rPr lang="zh-CN" altLang="en-US" sz="2800" b="1" dirty="0">
                <a:latin typeface="黑体" panose="02010609060101010101" pitchFamily="49" charset="-122"/>
                <a:ea typeface="黑体" panose="02010609060101010101" pitchFamily="49" charset="-122"/>
              </a:rPr>
              <a:t>宪法第五条第4款规定：“</a:t>
            </a:r>
            <a:r>
              <a:rPr lang="zh-CN" altLang="en-US" sz="2800" b="1" dirty="0">
                <a:solidFill>
                  <a:srgbClr val="FF0000"/>
                </a:solidFill>
                <a:latin typeface="黑体" panose="02010609060101010101" pitchFamily="49" charset="-122"/>
                <a:ea typeface="黑体" panose="02010609060101010101" pitchFamily="49" charset="-122"/>
              </a:rPr>
              <a:t>一切</a:t>
            </a:r>
            <a:r>
              <a:rPr lang="zh-CN" altLang="en-US" sz="2800" b="1" dirty="0">
                <a:latin typeface="黑体" panose="02010609060101010101" pitchFamily="49" charset="-122"/>
                <a:ea typeface="黑体" panose="02010609060101010101" pitchFamily="49" charset="-122"/>
              </a:rPr>
              <a:t>国家机关和武装力量、</a:t>
            </a:r>
            <a:r>
              <a:rPr lang="zh-CN" altLang="en-US" sz="2800" b="1" dirty="0">
                <a:solidFill>
                  <a:srgbClr val="FF0000"/>
                </a:solidFill>
                <a:latin typeface="黑体" panose="02010609060101010101" pitchFamily="49" charset="-122"/>
                <a:ea typeface="黑体" panose="02010609060101010101" pitchFamily="49" charset="-122"/>
              </a:rPr>
              <a:t>各政党</a:t>
            </a:r>
            <a:r>
              <a:rPr lang="zh-CN" altLang="en-US" sz="2800" b="1" dirty="0">
                <a:latin typeface="黑体" panose="02010609060101010101" pitchFamily="49" charset="-122"/>
                <a:ea typeface="黑体" panose="02010609060101010101" pitchFamily="49" charset="-122"/>
              </a:rPr>
              <a:t>和各社会团体、各企事业组织都必须遵守宪法和法律。</a:t>
            </a:r>
            <a:r>
              <a:rPr lang="zh-CN" altLang="en-US" sz="2800" b="1" dirty="0">
                <a:solidFill>
                  <a:srgbClr val="FF0000"/>
                </a:solidFill>
                <a:latin typeface="黑体" panose="02010609060101010101" pitchFamily="49" charset="-122"/>
                <a:ea typeface="黑体" panose="02010609060101010101" pitchFamily="49" charset="-122"/>
              </a:rPr>
              <a:t>一切</a:t>
            </a:r>
            <a:r>
              <a:rPr lang="zh-CN" altLang="en-US" sz="2800" b="1" dirty="0">
                <a:latin typeface="黑体" panose="02010609060101010101" pitchFamily="49" charset="-122"/>
                <a:ea typeface="黑体" panose="02010609060101010101" pitchFamily="49" charset="-122"/>
              </a:rPr>
              <a:t>违反宪法和法律的行为，必须予以追究。”</a:t>
            </a:r>
            <a:endParaRPr lang="zh-CN" altLang="en-US" sz="2800" b="1" dirty="0">
              <a:latin typeface="黑体" panose="02010609060101010101" pitchFamily="49" charset="-122"/>
              <a:ea typeface="黑体" panose="02010609060101010101" pitchFamily="49" charset="-122"/>
            </a:endParaRPr>
          </a:p>
        </p:txBody>
      </p:sp>
      <p:sp>
        <p:nvSpPr>
          <p:cNvPr id="305161" name="文本框 305160"/>
          <p:cNvSpPr txBox="1"/>
          <p:nvPr/>
        </p:nvSpPr>
        <p:spPr>
          <a:xfrm>
            <a:off x="665163" y="4945063"/>
            <a:ext cx="3789363" cy="1384300"/>
          </a:xfrm>
          <a:prstGeom prst="rect">
            <a:avLst/>
          </a:prstGeom>
          <a:noFill/>
          <a:ln w="9525">
            <a:noFill/>
          </a:ln>
        </p:spPr>
        <p:txBody>
          <a:bodyPr>
            <a:spAutoFit/>
          </a:bodyPr>
          <a:lstStyle/>
          <a:p>
            <a:pPr marL="120650" marR="0" indent="-120650" defTabSz="914400" eaLnBrk="0" hangingPunct="0">
              <a:spcBef>
                <a:spcPts val="0"/>
              </a:spcBef>
              <a:buClrTx/>
              <a:buSzTx/>
              <a:buFontTx/>
              <a:defRPr/>
            </a:pPr>
            <a:r>
              <a:rPr kumimoji="0" lang="en-US" altLang="zh-CN" sz="2000" b="1" kern="1200" cap="none" spc="0" normalizeH="0" baseline="0" noProof="1">
                <a:solidFill>
                  <a:schemeClr val="accent2"/>
                </a:solidFill>
                <a:latin typeface="微软雅黑" panose="020B0503020204020204" charset="-122"/>
                <a:ea typeface="微软雅黑" panose="020B0503020204020204" charset="-122"/>
                <a:cs typeface="微软雅黑" panose="020B0503020204020204" charset="-122"/>
              </a:rPr>
              <a:t>  </a:t>
            </a:r>
            <a:r>
              <a:rPr kumimoji="0" lang="zh-CN" altLang="en-US" sz="2800" b="1" kern="1200" cap="none" spc="0" normalizeH="0" baseline="0" noProof="1">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rPr>
              <a:t>中国共产党作为执政党，要以宪法作为根本活动准则。</a:t>
            </a:r>
            <a:endParaRPr kumimoji="0" lang="zh-CN" altLang="en-US" sz="2800" b="1" kern="1200" cap="none" spc="0" normalizeH="0" baseline="0" noProof="1">
              <a:solidFill>
                <a:srgbClr val="FF0000"/>
              </a:solidFill>
              <a:effectLst>
                <a:outerShdw blurRad="38100" dist="38100" dir="2700000">
                  <a:srgbClr val="000000"/>
                </a:outerShdw>
              </a:effectLst>
              <a:latin typeface="微软雅黑" panose="020B0503020204020204" charset="-122"/>
              <a:ea typeface="微软雅黑" panose="020B0503020204020204" charset="-122"/>
              <a:cs typeface="微软雅黑" panose="020B0503020204020204" charset="-122"/>
            </a:endParaRPr>
          </a:p>
        </p:txBody>
      </p:sp>
      <p:sp>
        <p:nvSpPr>
          <p:cNvPr id="14342" name="圆角矩形 5122"/>
          <p:cNvSpPr/>
          <p:nvPr/>
        </p:nvSpPr>
        <p:spPr>
          <a:xfrm>
            <a:off x="777875" y="5010150"/>
            <a:ext cx="3563938" cy="1254125"/>
          </a:xfrm>
          <a:prstGeom prst="roundRect">
            <a:avLst>
              <a:gd name="adj" fmla="val 13745"/>
            </a:avLst>
          </a:prstGeom>
          <a:noFill/>
          <a:ln w="38100" cap="flat" cmpd="sng">
            <a:solidFill>
              <a:schemeClr val="tx1"/>
            </a:solidFill>
            <a:prstDash val="solid"/>
            <a:headEnd type="none" w="med" len="med"/>
            <a:tailEnd type="none" w="med" len="med"/>
          </a:ln>
        </p:spPr>
        <p:txBody>
          <a:bodyPr anchor="ctr"/>
          <a:p>
            <a:pPr eaLnBrk="0" hangingPunct="0"/>
            <a:endParaRPr lang="en-US" altLang="zh-CN" sz="1400" dirty="0">
              <a:latin typeface="Verdana" panose="020B0604030504040204" pitchFamily="34" charset="0"/>
            </a:endParaRPr>
          </a:p>
        </p:txBody>
      </p:sp>
      <p:sp>
        <p:nvSpPr>
          <p:cNvPr id="14343" name="椭圆 13"/>
          <p:cNvSpPr/>
          <p:nvPr/>
        </p:nvSpPr>
        <p:spPr>
          <a:xfrm>
            <a:off x="1004888" y="2508250"/>
            <a:ext cx="1300162" cy="542925"/>
          </a:xfrm>
          <a:prstGeom prst="ellipse">
            <a:avLst/>
          </a:prstGeom>
          <a:noFill/>
          <a:ln w="9525" cap="flat" cmpd="sng">
            <a:solidFill>
              <a:srgbClr val="C00000"/>
            </a:solidFill>
            <a:prstDash val="solid"/>
            <a:headEnd type="none" w="med" len="med"/>
            <a:tailEnd type="none" w="med" len="med"/>
          </a:ln>
        </p:spPr>
        <p:txBody>
          <a:bodyPr/>
          <a:p>
            <a:endParaRPr lang="zh-CN" altLang="en-US" dirty="0">
              <a:latin typeface="Arial" panose="020B0604020202020204" pitchFamily="34" charset="0"/>
            </a:endParaRPr>
          </a:p>
        </p:txBody>
      </p:sp>
      <p:sp>
        <p:nvSpPr>
          <p:cNvPr id="14344" name="椭圆 28"/>
          <p:cNvSpPr/>
          <p:nvPr/>
        </p:nvSpPr>
        <p:spPr>
          <a:xfrm>
            <a:off x="2792413" y="3324225"/>
            <a:ext cx="862012" cy="542925"/>
          </a:xfrm>
          <a:prstGeom prst="ellipse">
            <a:avLst/>
          </a:prstGeom>
          <a:noFill/>
          <a:ln w="9525" cap="flat" cmpd="sng">
            <a:solidFill>
              <a:srgbClr val="C00000"/>
            </a:solidFill>
            <a:prstDash val="solid"/>
            <a:headEnd type="none" w="med" len="med"/>
            <a:tailEnd type="none" w="med" len="med"/>
          </a:ln>
        </p:spPr>
        <p:txBody>
          <a:bodyPr/>
          <a:p>
            <a:endParaRPr lang="zh-CN" altLang="en-US" dirty="0">
              <a:latin typeface="Arial" panose="020B0604020202020204" pitchFamily="34" charset="0"/>
            </a:endParaRPr>
          </a:p>
        </p:txBody>
      </p:sp>
      <p:sp>
        <p:nvSpPr>
          <p:cNvPr id="14345" name="椭圆 29"/>
          <p:cNvSpPr/>
          <p:nvPr/>
        </p:nvSpPr>
        <p:spPr>
          <a:xfrm>
            <a:off x="598488" y="1981200"/>
            <a:ext cx="842962" cy="542925"/>
          </a:xfrm>
          <a:prstGeom prst="ellipse">
            <a:avLst/>
          </a:prstGeom>
          <a:noFill/>
          <a:ln w="9525" cap="flat" cmpd="sng">
            <a:solidFill>
              <a:srgbClr val="C00000"/>
            </a:solidFill>
            <a:prstDash val="solid"/>
            <a:headEnd type="none" w="med" len="med"/>
            <a:tailEnd type="none" w="med" len="med"/>
          </a:ln>
        </p:spPr>
        <p:txBody>
          <a:bodyPr/>
          <a:p>
            <a:endParaRPr lang="zh-CN" altLang="en-US" dirty="0">
              <a:latin typeface="Arial" panose="020B0604020202020204" pitchFamily="34" charset="0"/>
            </a:endParaRPr>
          </a:p>
        </p:txBody>
      </p:sp>
      <p:cxnSp>
        <p:nvCxnSpPr>
          <p:cNvPr id="35" name="曲线连接符 34"/>
          <p:cNvCxnSpPr>
            <a:stCxn id="14343" idx="4"/>
            <a:endCxn id="14342" idx="0"/>
          </p:cNvCxnSpPr>
          <p:nvPr/>
        </p:nvCxnSpPr>
        <p:spPr>
          <a:xfrm rot="5400000" flipV="1">
            <a:off x="1127919" y="3577431"/>
            <a:ext cx="1958975" cy="906463"/>
          </a:xfrm>
          <a:prstGeom prst="curvedConnector3">
            <a:avLst>
              <a:gd name="adj1" fmla="val 50000"/>
            </a:avLst>
          </a:prstGeom>
          <a:ln>
            <a:solidFill>
              <a:srgbClr val="C00000"/>
            </a:solidFill>
            <a:headEnd type="none" w="med" len="med"/>
            <a:tailEnd type="arrow" w="med" len="med"/>
          </a:ln>
        </p:spPr>
        <p:style>
          <a:lnRef idx="3">
            <a:schemeClr val="accent4"/>
          </a:lnRef>
          <a:fillRef idx="0">
            <a:schemeClr val="accent4"/>
          </a:fillRef>
          <a:effectRef idx="2">
            <a:schemeClr val="accent4"/>
          </a:effectRef>
          <a:fontRef idx="minor">
            <a:schemeClr val="tx1"/>
          </a:fontRef>
        </p:style>
      </p:cxnSp>
      <p:cxnSp>
        <p:nvCxnSpPr>
          <p:cNvPr id="36" name="曲线连接符 35"/>
          <p:cNvCxnSpPr>
            <a:stCxn id="14343" idx="4"/>
            <a:endCxn id="14342" idx="0"/>
          </p:cNvCxnSpPr>
          <p:nvPr/>
        </p:nvCxnSpPr>
        <p:spPr>
          <a:xfrm>
            <a:off x="1633538" y="1863725"/>
            <a:ext cx="4086225" cy="3051175"/>
          </a:xfrm>
          <a:prstGeom prst="curvedConnector3">
            <a:avLst>
              <a:gd name="adj1" fmla="val 50016"/>
            </a:avLst>
          </a:prstGeom>
          <a:ln>
            <a:solidFill>
              <a:srgbClr val="C00000"/>
            </a:solidFill>
            <a:headEnd type="none" w="med" len="med"/>
            <a:tailEnd type="arrow" w="med" len="med"/>
          </a:ln>
        </p:spPr>
        <p:style>
          <a:lnRef idx="3">
            <a:schemeClr val="accent4"/>
          </a:lnRef>
          <a:fillRef idx="0">
            <a:schemeClr val="accent4"/>
          </a:fillRef>
          <a:effectRef idx="2">
            <a:schemeClr val="accent4"/>
          </a:effectRef>
          <a:fontRef idx="minor">
            <a:schemeClr val="tx1"/>
          </a:fontRef>
        </p:style>
      </p:cxnSp>
      <p:cxnSp>
        <p:nvCxnSpPr>
          <p:cNvPr id="37" name="曲线连接符 36"/>
          <p:cNvCxnSpPr>
            <a:stCxn id="14344" idx="4"/>
            <a:endCxn id="39" idx="1"/>
          </p:cNvCxnSpPr>
          <p:nvPr/>
        </p:nvCxnSpPr>
        <p:spPr>
          <a:xfrm rot="5400000" flipV="1">
            <a:off x="3453606" y="3636169"/>
            <a:ext cx="1706563" cy="2168525"/>
          </a:xfrm>
          <a:prstGeom prst="curvedConnector2">
            <a:avLst/>
          </a:prstGeom>
          <a:ln>
            <a:solidFill>
              <a:srgbClr val="C00000"/>
            </a:solidFill>
            <a:headEnd type="none" w="med" len="med"/>
            <a:tailEnd type="arrow" w="med" len="med"/>
          </a:ln>
        </p:spPr>
        <p:style>
          <a:lnRef idx="3">
            <a:schemeClr val="accent4"/>
          </a:lnRef>
          <a:fillRef idx="0">
            <a:schemeClr val="accent4"/>
          </a:fillRef>
          <a:effectRef idx="2">
            <a:schemeClr val="accent4"/>
          </a:effectRef>
          <a:fontRef idx="minor">
            <a:schemeClr val="tx1"/>
          </a:fontRef>
        </p:style>
      </p:cxnSp>
      <p:sp>
        <p:nvSpPr>
          <p:cNvPr id="38" name="文本框 37"/>
          <p:cNvSpPr txBox="1"/>
          <p:nvPr/>
        </p:nvSpPr>
        <p:spPr>
          <a:xfrm>
            <a:off x="5226050" y="5373688"/>
            <a:ext cx="3868738" cy="398463"/>
          </a:xfrm>
          <a:prstGeom prst="rect">
            <a:avLst/>
          </a:prstGeom>
          <a:noFill/>
          <a:ln w="9525">
            <a:noFill/>
          </a:ln>
        </p:spPr>
        <p:txBody>
          <a:bodyPr>
            <a:spAutoFit/>
          </a:bodyPr>
          <a:lstStyle/>
          <a:p>
            <a:pPr marL="120650" marR="0" indent="-120650" defTabSz="914400" eaLnBrk="0" hangingPunct="0">
              <a:spcBef>
                <a:spcPts val="0"/>
              </a:spcBef>
              <a:buClrTx/>
              <a:buSzTx/>
              <a:buFontTx/>
              <a:defRPr/>
            </a:pPr>
            <a:r>
              <a:rPr kumimoji="0" lang="en-US" altLang="zh-CN" sz="2000" kern="1200" cap="none" spc="0" normalizeH="0" baseline="0" noProof="1">
                <a:solidFill>
                  <a:schemeClr val="accent2"/>
                </a:solidFill>
                <a:latin typeface="Arial" panose="020B0604020202020204" pitchFamily="34" charset="0"/>
                <a:ea typeface="宋体" panose="02010600030101010101" pitchFamily="2" charset="-122"/>
                <a:cs typeface="+mn-cs"/>
              </a:rPr>
              <a:t>  </a:t>
            </a:r>
            <a:endParaRPr kumimoji="0" lang="zh-CN" altLang="en-US" sz="2800" b="1" kern="1200" cap="none" spc="0" normalizeH="0" baseline="0" noProof="1">
              <a:solidFill>
                <a:srgbClr val="FF0000"/>
              </a:solidFill>
              <a:effectLst>
                <a:outerShdw blurRad="38100" dist="38100" dir="2700000">
                  <a:srgbClr val="000000"/>
                </a:outerShdw>
              </a:effectLst>
              <a:latin typeface="Arial" panose="020B0604020202020204" pitchFamily="34" charset="0"/>
              <a:ea typeface="宋体" panose="02010600030101010101" pitchFamily="2" charset="-122"/>
              <a:cs typeface="+mn-cs"/>
            </a:endParaRPr>
          </a:p>
        </p:txBody>
      </p:sp>
      <p:sp>
        <p:nvSpPr>
          <p:cNvPr id="39" name="圆角矩形 5122"/>
          <p:cNvSpPr/>
          <p:nvPr/>
        </p:nvSpPr>
        <p:spPr>
          <a:xfrm>
            <a:off x="5391150" y="4945063"/>
            <a:ext cx="3527425" cy="1255713"/>
          </a:xfrm>
          <a:prstGeom prst="roundRect">
            <a:avLst>
              <a:gd name="adj" fmla="val 13745"/>
            </a:avLst>
          </a:prstGeom>
          <a:noFill/>
          <a:ln w="38100" cap="flat" cmpd="sng">
            <a:solidFill>
              <a:schemeClr val="tx1"/>
            </a:solidFill>
            <a:prstDash val="solid"/>
            <a:round/>
            <a:headEnd type="none" w="med" len="med"/>
            <a:tailEnd type="none" w="med" len="med"/>
          </a:ln>
        </p:spPr>
        <p:txBody>
          <a:bodyPr anchor="ctr"/>
          <a:lstStyle/>
          <a:p>
            <a:pPr marL="120650" marR="0" lvl="0" indent="-120650" algn="l" defTabSz="914400" rtl="0" eaLnBrk="0" fontAlgn="base" latinLnBrk="0" hangingPunct="0">
              <a:lnSpc>
                <a:spcPct val="100000"/>
              </a:lnSpc>
              <a:spcBef>
                <a:spcPts val="0"/>
              </a:spcBef>
              <a:spcAft>
                <a:spcPct val="0"/>
              </a:spcAft>
              <a:buClrTx/>
              <a:buSzTx/>
              <a:buFontTx/>
              <a:buNone/>
              <a:defRPr/>
            </a:pPr>
            <a:endPar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Calibri" panose="020F0502020204030204" charset="0"/>
              <a:ea typeface="宋体" panose="02010600030101010101" pitchFamily="2" charset="-122"/>
              <a:cs typeface="+mn-cs"/>
              <a:sym typeface="+mn-ea"/>
            </a:endParaRPr>
          </a:p>
          <a:p>
            <a:pPr marL="120650" marR="0" lvl="0" indent="-120650" algn="l" defTabSz="914400" rtl="0" eaLnBrk="0" fontAlgn="base" latinLnBrk="0" hangingPunct="0">
              <a:lnSpc>
                <a:spcPct val="100000"/>
              </a:lnSpc>
              <a:spcBef>
                <a:spcPts val="0"/>
              </a:spcBef>
              <a:spcAft>
                <a:spcPct val="0"/>
              </a:spcAft>
              <a:buClrTx/>
              <a:buSzTx/>
              <a:buFontTx/>
              <a:buNone/>
              <a:defRPr/>
            </a:pPr>
            <a:r>
              <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微软雅黑" panose="020B0503020204020204" charset="-122"/>
                <a:ea typeface="微软雅黑" panose="020B0503020204020204" charset="-122"/>
                <a:cs typeface="+mn-cs"/>
                <a:sym typeface="+mn-ea"/>
              </a:rPr>
              <a:t>宪法是一切组织和</a:t>
            </a:r>
            <a:endPar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微软雅黑" panose="020B0503020204020204" charset="-122"/>
              <a:ea typeface="微软雅黑" panose="020B0503020204020204" charset="-122"/>
              <a:cs typeface="+mn-cs"/>
              <a:sym typeface="+mn-ea"/>
            </a:endParaRPr>
          </a:p>
          <a:p>
            <a:pPr marL="120650" marR="0" lvl="0" indent="-120650" algn="l" defTabSz="914400" rtl="0" eaLnBrk="0" fontAlgn="base" latinLnBrk="0" hangingPunct="0">
              <a:lnSpc>
                <a:spcPct val="100000"/>
              </a:lnSpc>
              <a:spcBef>
                <a:spcPts val="0"/>
              </a:spcBef>
              <a:spcAft>
                <a:spcPct val="0"/>
              </a:spcAft>
              <a:buClrTx/>
              <a:buSzTx/>
              <a:buFontTx/>
              <a:buNone/>
              <a:defRPr/>
            </a:pPr>
            <a:r>
              <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微软雅黑" panose="020B0503020204020204" charset="-122"/>
                <a:ea typeface="微软雅黑" panose="020B0503020204020204" charset="-122"/>
                <a:cs typeface="+mn-cs"/>
                <a:sym typeface="+mn-ea"/>
              </a:rPr>
              <a:t>个人的根本活动准则</a:t>
            </a:r>
            <a:endPar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微软雅黑" panose="020B0503020204020204" charset="-122"/>
              <a:ea typeface="微软雅黑" panose="020B0503020204020204" charset="-122"/>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微软雅黑" panose="020B0503020204020204" charset="-122"/>
              <a:ea typeface="微软雅黑" panose="020B0503020204020204" charset="-122"/>
              <a:cs typeface="+mn-cs"/>
            </a:endParaRPr>
          </a:p>
        </p:txBody>
      </p:sp>
      <p:pic>
        <p:nvPicPr>
          <p:cNvPr id="2" name="图片 1"/>
          <p:cNvPicPr>
            <a:picLocks noChangeAspect="1"/>
          </p:cNvPicPr>
          <p:nvPr/>
        </p:nvPicPr>
        <p:blipFill>
          <a:blip r:embed="rId1"/>
          <a:stretch>
            <a:fillRect/>
          </a:stretch>
        </p:blipFill>
        <p:spPr>
          <a:xfrm>
            <a:off x="7046913" y="495300"/>
            <a:ext cx="4997450" cy="3959225"/>
          </a:xfrm>
          <a:prstGeom prst="rect">
            <a:avLst/>
          </a:prstGeom>
          <a:noFill/>
          <a:ln w="9525">
            <a:noFill/>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文本框 2"/>
          <p:cNvSpPr txBox="1"/>
          <p:nvPr/>
        </p:nvSpPr>
        <p:spPr>
          <a:xfrm>
            <a:off x="184150" y="563563"/>
            <a:ext cx="9558338" cy="5416550"/>
          </a:xfrm>
          <a:prstGeom prst="rect">
            <a:avLst/>
          </a:prstGeom>
          <a:noFill/>
          <a:ln w="9525">
            <a:noFill/>
          </a:ln>
        </p:spPr>
        <p:txBody>
          <a:bodyPr>
            <a:spAutoFit/>
          </a:bodyPr>
          <a:p>
            <a:pPr eaLnBrk="0" hangingPunct="0">
              <a:lnSpc>
                <a:spcPct val="150000"/>
              </a:lnSpc>
            </a:pPr>
            <a:r>
              <a:rPr lang="en-US" altLang="zh-CN" sz="3200" dirty="0">
                <a:solidFill>
                  <a:srgbClr val="CC0099"/>
                </a:solidFill>
                <a:latin typeface="Arial" panose="020B0604020202020204" pitchFamily="34" charset="0"/>
              </a:rPr>
              <a:t> </a:t>
            </a:r>
            <a:r>
              <a:rPr lang="en-US" altLang="zh-CN" sz="2800" dirty="0">
                <a:solidFill>
                  <a:srgbClr val="CC0099"/>
                </a:solidFill>
                <a:latin typeface="Arial" panose="020B0604020202020204" pitchFamily="34" charset="0"/>
              </a:rPr>
              <a:t> </a:t>
            </a:r>
            <a:r>
              <a:rPr lang="zh-CN" altLang="en-US" sz="3600" b="1" dirty="0">
                <a:solidFill>
                  <a:srgbClr val="0070C0"/>
                </a:solidFill>
                <a:latin typeface="Arial" panose="020B0604020202020204" pitchFamily="34" charset="0"/>
              </a:rPr>
              <a:t>小结：</a:t>
            </a:r>
            <a:endParaRPr lang="en-US" altLang="zh-CN" sz="3600" b="1" dirty="0">
              <a:solidFill>
                <a:srgbClr val="CC0099"/>
              </a:solidFill>
              <a:latin typeface="Arial" panose="020B0604020202020204" pitchFamily="34" charset="0"/>
            </a:endParaRPr>
          </a:p>
          <a:p>
            <a:pPr eaLnBrk="0" hangingPunct="0">
              <a:lnSpc>
                <a:spcPct val="150000"/>
              </a:lnSpc>
            </a:pPr>
            <a:r>
              <a:rPr lang="zh-CN" altLang="en-US" sz="3200" b="1" dirty="0">
                <a:latin typeface="微软雅黑" panose="020B0503020204020204" charset="-122"/>
                <a:ea typeface="微软雅黑" panose="020B0503020204020204" charset="-122"/>
              </a:rPr>
              <a:t>为什么宪法是根本的活动准则？</a:t>
            </a:r>
            <a:endParaRPr lang="zh-CN" altLang="en-US" sz="3200" b="1" dirty="0">
              <a:latin typeface="微软雅黑" panose="020B0503020204020204" charset="-122"/>
              <a:ea typeface="微软雅黑" panose="020B0503020204020204" charset="-122"/>
            </a:endParaRPr>
          </a:p>
          <a:p>
            <a:pPr eaLnBrk="0" hangingPunct="0">
              <a:lnSpc>
                <a:spcPct val="150000"/>
              </a:lnSpc>
            </a:pPr>
            <a:r>
              <a:rPr lang="zh-CN" altLang="zh-CN" sz="3200" b="1" dirty="0">
                <a:latin typeface="微软雅黑" panose="020B0503020204020204" charset="-122"/>
                <a:ea typeface="微软雅黑" panose="020B0503020204020204" charset="-122"/>
              </a:rPr>
              <a:t>（宪法是</a:t>
            </a:r>
            <a:r>
              <a:rPr lang="zh-CN" altLang="zh-CN" sz="3200" b="1" dirty="0">
                <a:solidFill>
                  <a:srgbClr val="FF0000"/>
                </a:solidFill>
                <a:latin typeface="微软雅黑" panose="020B0503020204020204" charset="-122"/>
                <a:ea typeface="微软雅黑" panose="020B0503020204020204" charset="-122"/>
              </a:rPr>
              <a:t>最高行为准则</a:t>
            </a:r>
            <a:r>
              <a:rPr lang="zh-CN" altLang="zh-CN" sz="3200" b="1" dirty="0">
                <a:latin typeface="微软雅黑" panose="020B0503020204020204" charset="-122"/>
                <a:ea typeface="微软雅黑" panose="020B0503020204020204" charset="-122"/>
              </a:rPr>
              <a:t>的表现）</a:t>
            </a:r>
            <a:endParaRPr lang="en-US" altLang="zh-CN" sz="2800" b="1" dirty="0">
              <a:latin typeface="微软雅黑" panose="020B0503020204020204" charset="-122"/>
              <a:ea typeface="微软雅黑" panose="020B0503020204020204" charset="-122"/>
            </a:endParaRPr>
          </a:p>
          <a:p>
            <a:pPr eaLnBrk="0" hangingPunct="0">
              <a:lnSpc>
                <a:spcPct val="150000"/>
              </a:lnSpc>
            </a:pPr>
            <a:r>
              <a:rPr lang="zh-CN" altLang="en-US" sz="2800" b="1" dirty="0">
                <a:latin typeface="微软雅黑" panose="020B0503020204020204" charset="-122"/>
                <a:ea typeface="微软雅黑" panose="020B0503020204020204" charset="-122"/>
              </a:rPr>
              <a:t>①我国</a:t>
            </a:r>
            <a:r>
              <a:rPr lang="zh-CN" altLang="en-US" sz="2800" b="1" dirty="0">
                <a:latin typeface="微软雅黑" panose="020B0503020204020204" charset="-122"/>
                <a:ea typeface="微软雅黑" panose="020B0503020204020204" charset="-122"/>
                <a:sym typeface="微软雅黑" panose="020B0503020204020204" charset="-122"/>
              </a:rPr>
              <a:t>宪法是党和</a:t>
            </a:r>
            <a:r>
              <a:rPr lang="zh-CN" altLang="en-US" sz="2800" b="1" dirty="0">
                <a:solidFill>
                  <a:srgbClr val="FF0000"/>
                </a:solidFill>
                <a:latin typeface="微软雅黑" panose="020B0503020204020204" charset="-122"/>
                <a:ea typeface="微软雅黑" panose="020B0503020204020204" charset="-122"/>
                <a:sym typeface="微软雅黑" panose="020B0503020204020204" charset="-122"/>
              </a:rPr>
              <a:t>人民意志</a:t>
            </a:r>
            <a:r>
              <a:rPr lang="zh-CN" altLang="en-US" sz="2800" b="1" dirty="0">
                <a:latin typeface="微软雅黑" panose="020B0503020204020204" charset="-122"/>
                <a:ea typeface="微软雅黑" panose="020B0503020204020204" charset="-122"/>
                <a:sym typeface="微软雅黑" panose="020B0503020204020204" charset="-122"/>
              </a:rPr>
              <a:t>的集中体现，是国家的根本法；</a:t>
            </a:r>
            <a:endParaRPr lang="zh-CN" altLang="en-US" sz="2800" b="1" dirty="0">
              <a:latin typeface="微软雅黑" panose="020B0503020204020204" charset="-122"/>
              <a:ea typeface="微软雅黑" panose="020B0503020204020204" charset="-122"/>
              <a:sym typeface="微软雅黑" panose="020B0503020204020204" charset="-122"/>
            </a:endParaRPr>
          </a:p>
          <a:p>
            <a:pPr eaLnBrk="0" hangingPunct="0">
              <a:lnSpc>
                <a:spcPct val="150000"/>
              </a:lnSpc>
            </a:pPr>
            <a:r>
              <a:rPr lang="zh-CN" altLang="en-US" sz="2800" b="1" dirty="0">
                <a:latin typeface="微软雅黑" panose="020B0503020204020204" charset="-122"/>
                <a:ea typeface="微软雅黑" panose="020B0503020204020204" charset="-122"/>
              </a:rPr>
              <a:t>②</a:t>
            </a:r>
            <a:r>
              <a:rPr lang="zh-CN" altLang="en-US" sz="2800" b="1" dirty="0">
                <a:latin typeface="微软雅黑" panose="020B0503020204020204" charset="-122"/>
                <a:ea typeface="微软雅黑" panose="020B0503020204020204" charset="-122"/>
                <a:sym typeface="微软雅黑" panose="020B0503020204020204" charset="-122"/>
              </a:rPr>
              <a:t>宪法是</a:t>
            </a:r>
            <a:r>
              <a:rPr lang="zh-CN" altLang="en-US" sz="2800" b="1" dirty="0">
                <a:solidFill>
                  <a:srgbClr val="FF0000"/>
                </a:solidFill>
                <a:latin typeface="微软雅黑" panose="020B0503020204020204" charset="-122"/>
                <a:ea typeface="微软雅黑" panose="020B0503020204020204" charset="-122"/>
                <a:sym typeface="微软雅黑" panose="020B0503020204020204" charset="-122"/>
              </a:rPr>
              <a:t>一切组织和个人</a:t>
            </a:r>
            <a:r>
              <a:rPr lang="zh-CN" altLang="en-US" sz="2800" b="1" dirty="0">
                <a:latin typeface="微软雅黑" panose="020B0503020204020204" charset="-122"/>
                <a:ea typeface="微软雅黑" panose="020B0503020204020204" charset="-122"/>
                <a:sym typeface="微软雅黑" panose="020B0503020204020204" charset="-122"/>
              </a:rPr>
              <a:t>的根本活动准则；</a:t>
            </a:r>
            <a:endParaRPr lang="zh-CN" altLang="en-US" sz="2800" b="1" dirty="0">
              <a:latin typeface="微软雅黑" panose="020B0503020204020204" charset="-122"/>
              <a:ea typeface="微软雅黑" panose="020B0503020204020204" charset="-122"/>
              <a:sym typeface="微软雅黑" panose="020B0503020204020204" charset="-122"/>
            </a:endParaRPr>
          </a:p>
          <a:p>
            <a:pPr eaLnBrk="0" hangingPunct="0">
              <a:lnSpc>
                <a:spcPct val="150000"/>
              </a:lnSpc>
            </a:pPr>
            <a:r>
              <a:rPr lang="zh-CN" altLang="en-US" sz="2800" b="1" dirty="0">
                <a:latin typeface="微软雅黑" panose="020B0503020204020204" charset="-122"/>
                <a:ea typeface="微软雅黑" panose="020B0503020204020204" charset="-122"/>
                <a:sym typeface="微软雅黑" panose="020B0503020204020204" charset="-122"/>
              </a:rPr>
              <a:t>③中国共产党作为执政党，必须以宪法为</a:t>
            </a:r>
            <a:r>
              <a:rPr lang="zh-CN" altLang="en-US" sz="2800" b="1" dirty="0">
                <a:solidFill>
                  <a:srgbClr val="FF0000"/>
                </a:solidFill>
                <a:latin typeface="微软雅黑" panose="020B0503020204020204" charset="-122"/>
                <a:ea typeface="微软雅黑" panose="020B0503020204020204" charset="-122"/>
                <a:sym typeface="微软雅黑" panose="020B0503020204020204" charset="-122"/>
              </a:rPr>
              <a:t>根本的活动准则。</a:t>
            </a:r>
            <a:endParaRPr lang="zh-CN" altLang="en-US" sz="2800" b="1" dirty="0">
              <a:solidFill>
                <a:srgbClr val="FF0000"/>
              </a:solidFill>
              <a:latin typeface="微软雅黑" panose="020B0503020204020204" charset="-122"/>
              <a:ea typeface="微软雅黑" panose="020B0503020204020204" charset="-122"/>
              <a:sym typeface="微软雅黑" panose="020B0503020204020204" charset="-122"/>
            </a:endParaRPr>
          </a:p>
          <a:p>
            <a:pPr eaLnBrk="0" hangingPunct="0">
              <a:lnSpc>
                <a:spcPct val="150000"/>
              </a:lnSpc>
            </a:pPr>
            <a:endParaRPr lang="zh-CN" altLang="en-US" sz="2800" u="sng" dirty="0">
              <a:latin typeface="Arial" panose="020B0604020202020204" pitchFamily="34" charset="0"/>
              <a:sym typeface="微软雅黑" panose="020B0503020204020204" charset="-122"/>
            </a:endParaRPr>
          </a:p>
          <a:p>
            <a:pPr eaLnBrk="0" hangingPunct="0"/>
            <a:endParaRPr lang="zh-CN" altLang="en-US" sz="2800" dirty="0">
              <a:latin typeface="Arial" panose="020B0604020202020204" pitchFamily="34" charset="0"/>
            </a:endParaRPr>
          </a:p>
        </p:txBody>
      </p:sp>
      <p:pic>
        <p:nvPicPr>
          <p:cNvPr id="5" name="图片 4"/>
          <p:cNvPicPr>
            <a:picLocks noChangeAspect="1"/>
          </p:cNvPicPr>
          <p:nvPr/>
        </p:nvPicPr>
        <p:blipFill>
          <a:blip r:embed="rId1"/>
          <a:stretch>
            <a:fillRect/>
          </a:stretch>
        </p:blipFill>
        <p:spPr>
          <a:xfrm>
            <a:off x="9412288" y="433388"/>
            <a:ext cx="2782887" cy="6180137"/>
          </a:xfrm>
          <a:prstGeom prst="rect">
            <a:avLst/>
          </a:prstGeom>
          <a:noFill/>
          <a:ln w="9525">
            <a:noFill/>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日期占位符 1"/>
          <p:cNvSpPr txBox="1">
            <a:spLocks noGrp="1"/>
          </p:cNvSpPr>
          <p:nvPr>
            <p:ph type="dt" sz="half" idx="10"/>
          </p:nvPr>
        </p:nvSpPr>
        <p:spPr/>
        <p:txBody>
          <a:bodyPr/>
          <a:p>
            <a:pPr marL="0" indent="0" eaLnBrk="1" hangingPunct="1">
              <a:spcBef>
                <a:spcPct val="0"/>
              </a:spcBef>
              <a:buNone/>
            </a:pPr>
            <a:fld id="{BB962C8B-B14F-4D97-AF65-F5344CB8AC3E}" type="datetime1">
              <a:rPr lang="zh-CN" altLang="en-US" sz="1400" dirty="0">
                <a:latin typeface="Arial Unicode MS"/>
                <a:ea typeface="Arial Unicode MS"/>
              </a:rPr>
            </a:fld>
            <a:endParaRPr lang="zh-CN" altLang="en-US" sz="1400" dirty="0">
              <a:latin typeface="Arial Unicode MS"/>
              <a:ea typeface="Arial Unicode MS"/>
            </a:endParaRPr>
          </a:p>
        </p:txBody>
      </p:sp>
      <p:grpSp>
        <p:nvGrpSpPr>
          <p:cNvPr id="23555" name="组合 4"/>
          <p:cNvGrpSpPr/>
          <p:nvPr/>
        </p:nvGrpSpPr>
        <p:grpSpPr>
          <a:xfrm>
            <a:off x="1877060" y="480060"/>
            <a:ext cx="7795895" cy="4286249"/>
            <a:chOff x="896144" y="557213"/>
            <a:chExt cx="7431843" cy="4428646"/>
          </a:xfrm>
        </p:grpSpPr>
        <p:sp>
          <p:nvSpPr>
            <p:cNvPr id="23559" name="椭圆 5"/>
            <p:cNvSpPr/>
            <p:nvPr/>
          </p:nvSpPr>
          <p:spPr>
            <a:xfrm>
              <a:off x="1366838" y="868363"/>
              <a:ext cx="6410325" cy="3725862"/>
            </a:xfrm>
            <a:prstGeom prst="ellipse">
              <a:avLst/>
            </a:prstGeom>
            <a:noFill/>
            <a:ln w="2857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600" b="1" dirty="0">
                <a:latin typeface="Arial" panose="020B0604020202020204" pitchFamily="34" charset="0"/>
                <a:ea typeface="宋体" panose="02010600030101010101" pitchFamily="2" charset="-122"/>
              </a:endParaRPr>
            </a:p>
          </p:txBody>
        </p:sp>
        <p:sp>
          <p:nvSpPr>
            <p:cNvPr id="23560" name="矩形 6"/>
            <p:cNvSpPr/>
            <p:nvPr/>
          </p:nvSpPr>
          <p:spPr>
            <a:xfrm>
              <a:off x="5788557" y="3760273"/>
              <a:ext cx="2539430" cy="701366"/>
            </a:xfrm>
            <a:prstGeom prst="rect">
              <a:avLst/>
            </a:prstGeom>
            <a:solidFill>
              <a:srgbClr val="66FF33"/>
            </a:solidFill>
            <a:ln w="19050" cap="flat" cmpd="sng">
              <a:solidFill>
                <a:srgbClr val="3C8C93"/>
              </a:solidFill>
              <a:prstDash val="solid"/>
              <a:round/>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3600" b="1" dirty="0">
                  <a:solidFill>
                    <a:srgbClr val="FF0000"/>
                  </a:solidFill>
                  <a:latin typeface="微软雅黑" panose="020B0503020204020204" charset="-122"/>
                  <a:ea typeface="微软雅黑" panose="020B0503020204020204" charset="-122"/>
                </a:rPr>
                <a:t>刑事诉讼法</a:t>
              </a:r>
              <a:endParaRPr lang="zh-CN" altLang="en-US" sz="3600" b="1" dirty="0">
                <a:solidFill>
                  <a:srgbClr val="FF0000"/>
                </a:solidFill>
                <a:latin typeface="微软雅黑" panose="020B0503020204020204" charset="-122"/>
                <a:ea typeface="微软雅黑" panose="020B0503020204020204" charset="-122"/>
              </a:endParaRPr>
            </a:p>
          </p:txBody>
        </p:sp>
        <p:sp>
          <p:nvSpPr>
            <p:cNvPr id="23561" name="矩形 7"/>
            <p:cNvSpPr/>
            <p:nvPr/>
          </p:nvSpPr>
          <p:spPr>
            <a:xfrm>
              <a:off x="5789768" y="1136546"/>
              <a:ext cx="2538219" cy="701366"/>
            </a:xfrm>
            <a:prstGeom prst="rect">
              <a:avLst/>
            </a:prstGeom>
            <a:solidFill>
              <a:srgbClr val="FF66FF"/>
            </a:solidFill>
            <a:ln w="19050" cap="flat" cmpd="sng">
              <a:solidFill>
                <a:srgbClr val="3C8C93"/>
              </a:solidFill>
              <a:prstDash val="solid"/>
              <a:round/>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3600" b="1" dirty="0">
                  <a:latin typeface="微软雅黑" panose="020B0503020204020204" charset="-122"/>
                  <a:ea typeface="微软雅黑" panose="020B0503020204020204" charset="-122"/>
                </a:rPr>
                <a:t>环境保护法</a:t>
              </a:r>
              <a:endParaRPr lang="zh-CN" altLang="en-US" sz="3600" b="1" dirty="0">
                <a:latin typeface="微软雅黑" panose="020B0503020204020204" charset="-122"/>
                <a:ea typeface="微软雅黑" panose="020B0503020204020204" charset="-122"/>
              </a:endParaRPr>
            </a:p>
          </p:txBody>
        </p:sp>
        <p:pic>
          <p:nvPicPr>
            <p:cNvPr id="23562" name="Picture 2" descr="http://pic71.nipic.com/file/20150708/2531170_112540524000_2.jpg"/>
            <p:cNvPicPr>
              <a:picLocks noChangeAspect="1"/>
            </p:cNvPicPr>
            <p:nvPr/>
          </p:nvPicPr>
          <p:blipFill>
            <a:blip r:embed="rId1">
              <a:clrChange>
                <a:clrFrom>
                  <a:srgbClr val="F8FAF9"/>
                </a:clrFrom>
                <a:clrTo>
                  <a:srgbClr val="F8FAF9">
                    <a:alpha val="0"/>
                  </a:srgbClr>
                </a:clrTo>
              </a:clrChange>
            </a:blip>
            <a:srcRect l="21040" t="6853" r="23720" b="6345"/>
            <a:stretch>
              <a:fillRect/>
            </a:stretch>
          </p:blipFill>
          <p:spPr>
            <a:xfrm rot="769249">
              <a:off x="7491463" y="2248399"/>
              <a:ext cx="614362" cy="965200"/>
            </a:xfrm>
            <a:prstGeom prst="rect">
              <a:avLst/>
            </a:prstGeom>
            <a:noFill/>
            <a:ln w="9525">
              <a:noFill/>
            </a:ln>
          </p:spPr>
        </p:pic>
        <p:sp>
          <p:nvSpPr>
            <p:cNvPr id="23563" name="矩形 9"/>
            <p:cNvSpPr/>
            <p:nvPr/>
          </p:nvSpPr>
          <p:spPr>
            <a:xfrm>
              <a:off x="1493581" y="1138341"/>
              <a:ext cx="1213099" cy="633789"/>
            </a:xfrm>
            <a:prstGeom prst="rect">
              <a:avLst/>
            </a:prstGeom>
            <a:solidFill>
              <a:srgbClr val="FF00FF"/>
            </a:solidFill>
            <a:ln w="19050" cap="flat" cmpd="sng">
              <a:solidFill>
                <a:srgbClr val="3C8C93"/>
              </a:solidFill>
              <a:prstDash val="solid"/>
              <a:round/>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dirty="0">
                  <a:solidFill>
                    <a:srgbClr val="000000"/>
                  </a:solidFill>
                  <a:latin typeface="微软雅黑" panose="020B0503020204020204" charset="-122"/>
                  <a:ea typeface="微软雅黑" panose="020B0503020204020204" charset="-122"/>
                </a:rPr>
                <a:t>刑 法</a:t>
              </a:r>
              <a:endParaRPr lang="zh-CN" altLang="en-US" b="1" dirty="0">
                <a:solidFill>
                  <a:srgbClr val="000000"/>
                </a:solidFill>
                <a:latin typeface="微软雅黑" panose="020B0503020204020204" charset="-122"/>
                <a:ea typeface="微软雅黑" panose="020B0503020204020204" charset="-122"/>
              </a:endParaRPr>
            </a:p>
          </p:txBody>
        </p:sp>
        <p:sp>
          <p:nvSpPr>
            <p:cNvPr id="23564" name="矩形 10"/>
            <p:cNvSpPr/>
            <p:nvPr/>
          </p:nvSpPr>
          <p:spPr>
            <a:xfrm>
              <a:off x="3344167" y="557213"/>
              <a:ext cx="2095105" cy="701366"/>
            </a:xfrm>
            <a:prstGeom prst="rect">
              <a:avLst/>
            </a:prstGeom>
            <a:solidFill>
              <a:srgbClr val="66FF33"/>
            </a:solidFill>
            <a:ln w="19050" cap="flat" cmpd="sng">
              <a:solidFill>
                <a:srgbClr val="3C8C93"/>
              </a:solidFill>
              <a:prstDash val="solid"/>
              <a:round/>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3600" b="1" dirty="0">
                  <a:solidFill>
                    <a:srgbClr val="FF0000"/>
                  </a:solidFill>
                  <a:latin typeface="微软雅黑" panose="020B0503020204020204" charset="-122"/>
                  <a:ea typeface="微软雅黑" panose="020B0503020204020204" charset="-122"/>
                </a:rPr>
                <a:t>民法通则</a:t>
              </a:r>
              <a:endParaRPr lang="zh-CN" altLang="en-US" sz="3600" b="1" dirty="0">
                <a:solidFill>
                  <a:srgbClr val="FF0000"/>
                </a:solidFill>
                <a:latin typeface="微软雅黑" panose="020B0503020204020204" charset="-122"/>
                <a:ea typeface="微软雅黑" panose="020B0503020204020204" charset="-122"/>
              </a:endParaRPr>
            </a:p>
          </p:txBody>
        </p:sp>
        <p:sp>
          <p:nvSpPr>
            <p:cNvPr id="20490" name="矩形 11"/>
            <p:cNvSpPr/>
            <p:nvPr/>
          </p:nvSpPr>
          <p:spPr>
            <a:xfrm>
              <a:off x="1249061" y="3760273"/>
              <a:ext cx="1633226" cy="701366"/>
            </a:xfrm>
            <a:prstGeom prst="rect">
              <a:avLst/>
            </a:prstGeom>
            <a:solidFill>
              <a:schemeClr val="accent6">
                <a:lumMod val="60000"/>
                <a:lumOff val="40000"/>
              </a:schemeClr>
            </a:solidFill>
            <a:ln w="19050" cap="flat" cmpd="sng">
              <a:solidFill>
                <a:srgbClr val="3C8C93"/>
              </a:solidFill>
              <a:prstDash val="solid"/>
              <a:round/>
              <a:headEnd type="none" w="med" len="med"/>
              <a:tailEnd type="none" w="med" len="med"/>
            </a:ln>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1">
                  <a:ln>
                    <a:noFill/>
                  </a:ln>
                  <a:solidFill>
                    <a:srgbClr val="000000"/>
                  </a:solidFill>
                  <a:effectLst/>
                  <a:uLnTx/>
                  <a:uFillTx/>
                  <a:latin typeface="微软雅黑" panose="020B0503020204020204" charset="-122"/>
                  <a:ea typeface="微软雅黑" panose="020B0503020204020204" charset="-122"/>
                  <a:cs typeface="+mn-cs"/>
                </a:rPr>
                <a:t>立法法</a:t>
              </a:r>
              <a:endParaRPr kumimoji="0" lang="zh-CN" altLang="en-US" sz="3600" b="1" i="0" u="none" strike="noStrike" kern="1200" cap="none" spc="0" normalizeH="0" baseline="0" noProof="1">
                <a:ln>
                  <a:noFill/>
                </a:ln>
                <a:solidFill>
                  <a:srgbClr val="000000"/>
                </a:solidFill>
                <a:effectLst/>
                <a:uLnTx/>
                <a:uFillTx/>
                <a:latin typeface="微软雅黑" panose="020B0503020204020204" charset="-122"/>
                <a:ea typeface="微软雅黑" panose="020B0503020204020204" charset="-122"/>
                <a:cs typeface="+mn-cs"/>
              </a:endParaRPr>
            </a:p>
          </p:txBody>
        </p:sp>
        <p:sp>
          <p:nvSpPr>
            <p:cNvPr id="23566" name="矩形 12"/>
            <p:cNvSpPr/>
            <p:nvPr/>
          </p:nvSpPr>
          <p:spPr>
            <a:xfrm>
              <a:off x="896144" y="2432335"/>
              <a:ext cx="1745215" cy="701366"/>
            </a:xfrm>
            <a:prstGeom prst="rect">
              <a:avLst/>
            </a:prstGeom>
            <a:solidFill>
              <a:srgbClr val="72BFC5"/>
            </a:solidFill>
            <a:ln w="19050" cap="flat" cmpd="sng">
              <a:solidFill>
                <a:srgbClr val="3C8C93"/>
              </a:solidFill>
              <a:prstDash val="solid"/>
              <a:round/>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3600" b="1" dirty="0">
                  <a:solidFill>
                    <a:srgbClr val="000000"/>
                  </a:solidFill>
                  <a:latin typeface="微软雅黑" panose="020B0503020204020204" charset="-122"/>
                  <a:ea typeface="微软雅黑" panose="020B0503020204020204" charset="-122"/>
                </a:rPr>
                <a:t>物权法</a:t>
              </a:r>
              <a:endParaRPr lang="zh-CN" altLang="en-US" sz="3600" b="1" dirty="0">
                <a:solidFill>
                  <a:srgbClr val="000000"/>
                </a:solidFill>
                <a:latin typeface="微软雅黑" panose="020B0503020204020204" charset="-122"/>
                <a:ea typeface="微软雅黑" panose="020B0503020204020204" charset="-122"/>
              </a:endParaRPr>
            </a:p>
          </p:txBody>
        </p:sp>
        <p:sp>
          <p:nvSpPr>
            <p:cNvPr id="23567" name="矩形 13"/>
            <p:cNvSpPr/>
            <p:nvPr/>
          </p:nvSpPr>
          <p:spPr>
            <a:xfrm>
              <a:off x="3344167" y="4284493"/>
              <a:ext cx="1745215" cy="701366"/>
            </a:xfrm>
            <a:prstGeom prst="rect">
              <a:avLst/>
            </a:prstGeom>
            <a:solidFill>
              <a:srgbClr val="00B0F0"/>
            </a:solidFill>
            <a:ln w="19050" cap="flat" cmpd="sng">
              <a:solidFill>
                <a:srgbClr val="3C8C93"/>
              </a:solidFill>
              <a:prstDash val="solid"/>
              <a:round/>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en-US" altLang="zh-CN" sz="3600" b="1" dirty="0">
                  <a:latin typeface="微软雅黑" panose="020B0503020204020204" charset="-122"/>
                  <a:ea typeface="微软雅黑" panose="020B0503020204020204" charset="-122"/>
                </a:rPr>
                <a:t> </a:t>
              </a:r>
              <a:r>
                <a:rPr lang="zh-CN" altLang="en-US" sz="3600" b="1" dirty="0">
                  <a:latin typeface="微软雅黑" panose="020B0503020204020204" charset="-122"/>
                  <a:ea typeface="微软雅黑" panose="020B0503020204020204" charset="-122"/>
                </a:rPr>
                <a:t>婚姻法</a:t>
              </a:r>
              <a:endParaRPr lang="zh-CN" altLang="en-US" sz="3600" b="1" dirty="0">
                <a:latin typeface="微软雅黑" panose="020B0503020204020204" charset="-122"/>
                <a:ea typeface="微软雅黑" panose="020B0503020204020204" charset="-122"/>
              </a:endParaRPr>
            </a:p>
          </p:txBody>
        </p:sp>
      </p:grpSp>
      <p:pic>
        <p:nvPicPr>
          <p:cNvPr id="20494" name="图片 3"/>
          <p:cNvPicPr>
            <a:picLocks noChangeAspect="1"/>
          </p:cNvPicPr>
          <p:nvPr/>
        </p:nvPicPr>
        <p:blipFill>
          <a:blip r:embed="rId2"/>
          <a:stretch>
            <a:fillRect/>
          </a:stretch>
        </p:blipFill>
        <p:spPr>
          <a:xfrm>
            <a:off x="4286250" y="1281748"/>
            <a:ext cx="2649538" cy="2603500"/>
          </a:xfrm>
          <a:prstGeom prst="rect">
            <a:avLst/>
          </a:prstGeom>
          <a:noFill/>
          <a:ln w="9525">
            <a:noFill/>
          </a:ln>
        </p:spPr>
      </p:pic>
      <p:pic>
        <p:nvPicPr>
          <p:cNvPr id="22534" name="Picture 25" descr="C:\Users\Administrator\Desktop\2008111703634497_2.jpg"/>
          <p:cNvPicPr>
            <a:picLocks noChangeAspect="1"/>
          </p:cNvPicPr>
          <p:nvPr/>
        </p:nvPicPr>
        <p:blipFill>
          <a:blip r:embed="rId3"/>
          <a:srcRect l="86299" t="80974" r="2408" b="4706"/>
          <a:stretch>
            <a:fillRect/>
          </a:stretch>
        </p:blipFill>
        <p:spPr>
          <a:xfrm>
            <a:off x="779145" y="146685"/>
            <a:ext cx="844550" cy="443865"/>
          </a:xfrm>
          <a:prstGeom prst="rect">
            <a:avLst/>
          </a:prstGeom>
          <a:noFill/>
          <a:ln w="9525">
            <a:noFill/>
          </a:ln>
        </p:spPr>
      </p:pic>
      <p:sp>
        <p:nvSpPr>
          <p:cNvPr id="2" name="文本框 1"/>
          <p:cNvSpPr txBox="1"/>
          <p:nvPr/>
        </p:nvSpPr>
        <p:spPr>
          <a:xfrm>
            <a:off x="88265" y="5263515"/>
            <a:ext cx="12016105" cy="743585"/>
          </a:xfrm>
          <a:prstGeom prst="rect">
            <a:avLst/>
          </a:prstGeom>
          <a:noFill/>
        </p:spPr>
        <p:txBody>
          <a:bodyPr wrap="square" rtlCol="0" anchor="t">
            <a:spAutoFit/>
          </a:bodyPr>
          <a:p>
            <a:r>
              <a:rPr lang="zh-CN" altLang="en-US" sz="4000" b="1" dirty="0">
                <a:solidFill>
                  <a:srgbClr val="FF0000"/>
                </a:solidFill>
                <a:sym typeface="+mn-ea"/>
              </a:rPr>
              <a:t>根据上图，你能看出哪部法律处于最高的法律地位？</a:t>
            </a:r>
            <a:endParaRPr lang="zh-CN" altLang="en-US" sz="4000" b="1" dirty="0">
              <a:solidFill>
                <a:srgbClr val="FF0000"/>
              </a:solidFill>
              <a:sym typeface="+mn-ea"/>
            </a:endParaRPr>
          </a:p>
        </p:txBody>
      </p:sp>
    </p:spTree>
  </p:cSld>
  <p:clrMapOvr>
    <a:masterClrMapping/>
  </p:clrMapOvr>
  <p:transition>
    <p:cover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7650" name="Picture 2" descr="http://p.ananas.chaoxing.com/star3/origin/55f242b8498ed981287daf8c.jpg"/>
          <p:cNvPicPr>
            <a:picLocks noChangeAspect="1"/>
          </p:cNvPicPr>
          <p:nvPr/>
        </p:nvPicPr>
        <p:blipFill>
          <a:blip r:embed="rId1">
            <a:clrChange>
              <a:clrFrom>
                <a:srgbClr val="FFFFFF"/>
              </a:clrFrom>
              <a:clrTo>
                <a:srgbClr val="FFFFFF">
                  <a:alpha val="0"/>
                </a:srgbClr>
              </a:clrTo>
            </a:clrChange>
          </a:blip>
          <a:stretch>
            <a:fillRect/>
          </a:stretch>
        </p:blipFill>
        <p:spPr>
          <a:xfrm>
            <a:off x="1621155" y="158115"/>
            <a:ext cx="3257550" cy="4796790"/>
          </a:xfrm>
          <a:prstGeom prst="rect">
            <a:avLst/>
          </a:prstGeom>
          <a:noFill/>
          <a:ln w="9525">
            <a:noFill/>
          </a:ln>
        </p:spPr>
      </p:pic>
      <p:grpSp>
        <p:nvGrpSpPr>
          <p:cNvPr id="3" name="组合 4"/>
          <p:cNvGrpSpPr/>
          <p:nvPr/>
        </p:nvGrpSpPr>
        <p:grpSpPr>
          <a:xfrm>
            <a:off x="4219258" y="3659188"/>
            <a:ext cx="1204595" cy="583565"/>
            <a:chOff x="5029335" y="4940084"/>
            <a:chExt cx="1055374" cy="584139"/>
          </a:xfrm>
        </p:grpSpPr>
        <p:sp>
          <p:nvSpPr>
            <p:cNvPr id="2" name="圆角矩形标注 1"/>
            <p:cNvSpPr/>
            <p:nvPr/>
          </p:nvSpPr>
          <p:spPr bwMode="auto">
            <a:xfrm>
              <a:off x="5076345" y="4940402"/>
              <a:ext cx="1008364" cy="576830"/>
            </a:xfrm>
            <a:prstGeom prst="wedgeRoundRectCallout">
              <a:avLst>
                <a:gd name="adj1" fmla="val -71124"/>
                <a:gd name="adj2" fmla="val -137094"/>
                <a:gd name="adj3" fmla="val 16667"/>
              </a:avLst>
            </a:prstGeom>
            <a:solidFill>
              <a:schemeClr val="accent5"/>
            </a:solidFill>
            <a:ln w="19050" cap="flat" cmpd="sng" algn="ctr">
              <a:solidFill>
                <a:schemeClr val="accent1">
                  <a:lumMod val="50000"/>
                </a:schemeClr>
              </a:solidFill>
              <a:prstDash val="solid"/>
              <a:round/>
              <a:headEnd type="none" w="med" len="med"/>
              <a:tailEnd type="none" w="med" len="med"/>
            </a:ln>
          </p:spPr>
          <p:txBody>
            <a:bodyPr/>
            <a:p>
              <a:endParaRPr lang="zh-CN" altLang="en-US" dirty="0">
                <a:latin typeface="Arial" panose="020B0604020202020204" pitchFamily="34" charset="0"/>
                <a:ea typeface="微软雅黑" panose="020B0503020204020204" charset="-122"/>
              </a:endParaRPr>
            </a:p>
          </p:txBody>
        </p:sp>
        <p:sp>
          <p:nvSpPr>
            <p:cNvPr id="131077" name="矩形 3"/>
            <p:cNvSpPr/>
            <p:nvPr/>
          </p:nvSpPr>
          <p:spPr>
            <a:xfrm>
              <a:off x="5029335" y="4940084"/>
              <a:ext cx="1055374" cy="584139"/>
            </a:xfrm>
            <a:prstGeom prst="rect">
              <a:avLst/>
            </a:prstGeom>
            <a:noFill/>
            <a:ln w="9525">
              <a:noFill/>
            </a:ln>
          </p:spPr>
          <p:txBody>
            <a:bodyPr wrap="none">
              <a:spAutoFit/>
            </a:bodyPr>
            <a:p>
              <a:r>
                <a:rPr lang="zh-CN" altLang="en-US" sz="3200" b="1" dirty="0">
                  <a:solidFill>
                    <a:srgbClr val="0000FF"/>
                  </a:solidFill>
                  <a:latin typeface="黑体" panose="02010609060101010101" pitchFamily="49" charset="-122"/>
                  <a:ea typeface="黑体" panose="02010609060101010101" pitchFamily="49" charset="-122"/>
                </a:rPr>
                <a:t>母 法</a:t>
              </a:r>
              <a:endParaRPr lang="zh-CN" altLang="en-US" sz="3200" b="1" dirty="0">
                <a:solidFill>
                  <a:srgbClr val="0000FF"/>
                </a:solidFill>
                <a:latin typeface="黑体" panose="02010609060101010101" pitchFamily="49" charset="-122"/>
                <a:ea typeface="黑体" panose="02010609060101010101" pitchFamily="49" charset="-122"/>
              </a:endParaRPr>
            </a:p>
          </p:txBody>
        </p:sp>
      </p:grpSp>
      <p:grpSp>
        <p:nvGrpSpPr>
          <p:cNvPr id="4" name="组合 6"/>
          <p:cNvGrpSpPr/>
          <p:nvPr/>
        </p:nvGrpSpPr>
        <p:grpSpPr>
          <a:xfrm>
            <a:off x="262890" y="2039939"/>
            <a:ext cx="1204278" cy="613410"/>
            <a:chOff x="4899341" y="5350699"/>
            <a:chExt cx="1053719" cy="614013"/>
          </a:xfrm>
        </p:grpSpPr>
        <p:sp>
          <p:nvSpPr>
            <p:cNvPr id="8" name="圆角矩形标注 7"/>
            <p:cNvSpPr/>
            <p:nvPr/>
          </p:nvSpPr>
          <p:spPr bwMode="auto">
            <a:xfrm>
              <a:off x="4944624" y="5351016"/>
              <a:ext cx="1008436" cy="576830"/>
            </a:xfrm>
            <a:prstGeom prst="wedgeRoundRectCallout">
              <a:avLst>
                <a:gd name="adj1" fmla="val 58534"/>
                <a:gd name="adj2" fmla="val -126093"/>
                <a:gd name="adj3" fmla="val 16667"/>
              </a:avLst>
            </a:prstGeom>
            <a:solidFill>
              <a:schemeClr val="accent5"/>
            </a:solidFill>
            <a:ln w="19050" cap="flat" cmpd="sng" algn="ctr">
              <a:solidFill>
                <a:schemeClr val="accent1">
                  <a:lumMod val="50000"/>
                </a:schemeClr>
              </a:solidFill>
              <a:prstDash val="solid"/>
              <a:round/>
              <a:headEnd type="none" w="med" len="med"/>
              <a:tailEnd type="none" w="med" len="med"/>
            </a:ln>
          </p:spPr>
          <p:txBody>
            <a:bodyPr/>
            <a:p>
              <a:endParaRPr lang="zh-CN" altLang="en-US" dirty="0">
                <a:latin typeface="Arial" panose="020B0604020202020204" pitchFamily="34" charset="0"/>
                <a:ea typeface="微软雅黑" panose="020B0503020204020204" charset="-122"/>
              </a:endParaRPr>
            </a:p>
          </p:txBody>
        </p:sp>
        <p:sp>
          <p:nvSpPr>
            <p:cNvPr id="131080" name="矩形 8"/>
            <p:cNvSpPr/>
            <p:nvPr/>
          </p:nvSpPr>
          <p:spPr>
            <a:xfrm>
              <a:off x="4899341" y="5350699"/>
              <a:ext cx="977322" cy="614013"/>
            </a:xfrm>
            <a:prstGeom prst="rect">
              <a:avLst/>
            </a:prstGeom>
            <a:noFill/>
            <a:ln w="9525">
              <a:noFill/>
            </a:ln>
          </p:spPr>
          <p:txBody>
            <a:bodyPr wrap="none">
              <a:spAutoFit/>
            </a:bodyPr>
            <a:p>
              <a:r>
                <a:rPr lang="zh-CN" altLang="en-US" sz="3200" b="1" dirty="0">
                  <a:solidFill>
                    <a:srgbClr val="FF0000"/>
                  </a:solidFill>
                  <a:latin typeface="微软雅黑" panose="020B0503020204020204" charset="-122"/>
                  <a:ea typeface="微软雅黑" panose="020B0503020204020204" charset="-122"/>
                </a:rPr>
                <a:t>子 法</a:t>
              </a:r>
              <a:endParaRPr lang="zh-CN" altLang="en-US" sz="3200" b="1" dirty="0">
                <a:solidFill>
                  <a:srgbClr val="FF0000"/>
                </a:solidFill>
                <a:latin typeface="微软雅黑" panose="020B0503020204020204" charset="-122"/>
                <a:ea typeface="微软雅黑" panose="020B0503020204020204" charset="-122"/>
              </a:endParaRPr>
            </a:p>
          </p:txBody>
        </p:sp>
      </p:grpSp>
      <p:pic>
        <p:nvPicPr>
          <p:cNvPr id="131082" name="图片 131081" descr="t01c339f91177a1ddee"/>
          <p:cNvPicPr>
            <a:picLocks noChangeAspect="1"/>
          </p:cNvPicPr>
          <p:nvPr/>
        </p:nvPicPr>
        <p:blipFill>
          <a:blip r:embed="rId2"/>
          <a:stretch>
            <a:fillRect/>
          </a:stretch>
        </p:blipFill>
        <p:spPr>
          <a:xfrm>
            <a:off x="5974715" y="220980"/>
            <a:ext cx="4792345" cy="4942840"/>
          </a:xfrm>
          <a:prstGeom prst="rect">
            <a:avLst/>
          </a:prstGeom>
          <a:noFill/>
          <a:ln w="9525">
            <a:noFill/>
          </a:ln>
        </p:spPr>
      </p:pic>
      <p:sp>
        <p:nvSpPr>
          <p:cNvPr id="5" name="文本框 4"/>
          <p:cNvSpPr txBox="1"/>
          <p:nvPr/>
        </p:nvSpPr>
        <p:spPr>
          <a:xfrm>
            <a:off x="262890" y="5395595"/>
            <a:ext cx="11612880" cy="1227455"/>
          </a:xfrm>
          <a:prstGeom prst="rect">
            <a:avLst/>
          </a:prstGeom>
          <a:noFill/>
        </p:spPr>
        <p:txBody>
          <a:bodyPr wrap="none" rtlCol="0" anchor="t">
            <a:spAutoFit/>
          </a:bodyPr>
          <a:p>
            <a:r>
              <a:rPr lang="zh-CN" altLang="en-US" sz="3600" b="1">
                <a:solidFill>
                  <a:srgbClr val="FF0000"/>
                </a:solidFill>
                <a:latin typeface="微软雅黑" panose="020B0503020204020204" charset="-122"/>
                <a:ea typeface="微软雅黑" panose="020B0503020204020204" charset="-122"/>
                <a:cs typeface="微软雅黑" panose="020B0503020204020204" charset="-122"/>
                <a:sym typeface="+mn-ea"/>
              </a:rPr>
              <a:t>宪法是国家的根本法，在国家法律体系中具有最高</a:t>
            </a:r>
            <a:endParaRPr lang="zh-CN" altLang="en-US" sz="3600" b="1">
              <a:solidFill>
                <a:srgbClr val="FF0000"/>
              </a:solidFill>
              <a:latin typeface="微软雅黑" panose="020B0503020204020204" charset="-122"/>
              <a:ea typeface="微软雅黑" panose="020B0503020204020204" charset="-122"/>
              <a:cs typeface="微软雅黑" panose="020B0503020204020204" charset="-122"/>
              <a:sym typeface="+mn-ea"/>
            </a:endParaRPr>
          </a:p>
          <a:p>
            <a:r>
              <a:rPr lang="zh-CN" altLang="en-US" sz="3600" b="1">
                <a:solidFill>
                  <a:srgbClr val="FF0000"/>
                </a:solidFill>
                <a:latin typeface="微软雅黑" panose="020B0503020204020204" charset="-122"/>
                <a:ea typeface="微软雅黑" panose="020B0503020204020204" charset="-122"/>
                <a:cs typeface="微软雅黑" panose="020B0503020204020204" charset="-122"/>
                <a:sym typeface="+mn-ea"/>
              </a:rPr>
              <a:t>的法律地位、法律权威和法律效力。（至高无上的地位）</a:t>
            </a:r>
            <a:endParaRPr lang="zh-CN" altLang="en-US" b="1"/>
          </a:p>
        </p:txBody>
      </p:sp>
      <p:sp>
        <p:nvSpPr>
          <p:cNvPr id="6" name="文本框 5"/>
          <p:cNvSpPr txBox="1"/>
          <p:nvPr/>
        </p:nvSpPr>
        <p:spPr>
          <a:xfrm>
            <a:off x="314960" y="4874260"/>
            <a:ext cx="3027680" cy="607695"/>
          </a:xfrm>
          <a:prstGeom prst="rect">
            <a:avLst/>
          </a:prstGeom>
          <a:noFill/>
        </p:spPr>
        <p:txBody>
          <a:bodyPr wrap="none" rtlCol="0" anchor="t">
            <a:spAutoFit/>
          </a:bodyPr>
          <a:p>
            <a:pPr>
              <a:lnSpc>
                <a:spcPct val="120000"/>
              </a:lnSpc>
            </a:pPr>
            <a:r>
              <a:rPr lang="zh-CN" altLang="en-US" sz="2800" b="1">
                <a:sym typeface="+mn-ea"/>
              </a:rPr>
              <a:t>我国宪法的地位？</a:t>
            </a:r>
            <a:endParaRPr lang="zh-CN" altLang="en-US" sz="2800" b="1">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fade">
                                      <p:cBhvr>
                                        <p:cTn id="7" dur="1000"/>
                                        <p:tgtEl>
                                          <p:spTgt spid="27650"/>
                                        </p:tgtEl>
                                      </p:cBhvr>
                                    </p:animEffect>
                                    <p:anim calcmode="lin" valueType="num">
                                      <p:cBhvr>
                                        <p:cTn id="8" dur="1000" fill="hold"/>
                                        <p:tgtEl>
                                          <p:spTgt spid="27650"/>
                                        </p:tgtEl>
                                        <p:attrNameLst>
                                          <p:attrName>ppt_x</p:attrName>
                                        </p:attrNameLst>
                                      </p:cBhvr>
                                      <p:tavLst>
                                        <p:tav tm="0">
                                          <p:val>
                                            <p:strVal val="#ppt_x"/>
                                          </p:val>
                                        </p:tav>
                                        <p:tav tm="100000">
                                          <p:val>
                                            <p:strVal val="#ppt_x"/>
                                          </p:val>
                                        </p:tav>
                                      </p:tavLst>
                                    </p:anim>
                                    <p:anim calcmode="lin" valueType="num">
                                      <p:cBhvr>
                                        <p:cTn id="9" dur="1000" fill="hold"/>
                                        <p:tgtEl>
                                          <p:spTgt spid="2765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right)">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31082"/>
                                        </p:tgtEl>
                                        <p:attrNameLst>
                                          <p:attrName>style.visibility</p:attrName>
                                        </p:attrNameLst>
                                      </p:cBhvr>
                                      <p:to>
                                        <p:strVal val="visible"/>
                                      </p:to>
                                    </p:set>
                                    <p:anim calcmode="lin" valueType="num">
                                      <p:cBhvr additive="base">
                                        <p:cTn id="24" dur="500" fill="hold"/>
                                        <p:tgtEl>
                                          <p:spTgt spid="131082"/>
                                        </p:tgtEl>
                                        <p:attrNameLst>
                                          <p:attrName>ppt_x</p:attrName>
                                        </p:attrNameLst>
                                      </p:cBhvr>
                                      <p:tavLst>
                                        <p:tav tm="0">
                                          <p:val>
                                            <p:strVal val="#ppt_x"/>
                                          </p:val>
                                        </p:tav>
                                        <p:tav tm="100000">
                                          <p:val>
                                            <p:strVal val="#ppt_x"/>
                                          </p:val>
                                        </p:tav>
                                      </p:tavLst>
                                    </p:anim>
                                    <p:anim calcmode="lin" valueType="num">
                                      <p:cBhvr additive="base">
                                        <p:cTn id="25" dur="500" fill="hold"/>
                                        <p:tgtEl>
                                          <p:spTgt spid="13108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37067" y="144047"/>
            <a:ext cx="1891865" cy="502766"/>
          </a:xfrm>
          <a:prstGeom prst="rect">
            <a:avLst/>
          </a:prstGeom>
          <a:solidFill>
            <a:srgbClr val="FFFF00"/>
          </a:solidFill>
        </p:spPr>
        <p:txBody>
          <a:bodyPr wrap="none">
            <a:spAutoFit/>
          </a:bodyPr>
          <a:lstStyle/>
          <a:p>
            <a:pPr defTabSz="1219200"/>
            <a:r>
              <a:rPr lang="zh-CN" altLang="en-US" sz="2665" b="1" dirty="0">
                <a:solidFill>
                  <a:srgbClr val="FF0000"/>
                </a:solidFill>
                <a:latin typeface="华文隶书" panose="02010800040101010101" pitchFamily="2" charset="-122"/>
                <a:ea typeface="华文隶书" panose="02010800040101010101" pitchFamily="2" charset="-122"/>
              </a:rPr>
              <a:t>探究与分享</a:t>
            </a:r>
            <a:endParaRPr lang="en-US" altLang="zh-CN" sz="2665" b="1" dirty="0">
              <a:solidFill>
                <a:srgbClr val="FF0000"/>
              </a:solidFill>
              <a:latin typeface="华文隶书" panose="02010800040101010101" pitchFamily="2" charset="-122"/>
              <a:ea typeface="华文隶书" panose="02010800040101010101" pitchFamily="2" charset="-122"/>
            </a:endParaRPr>
          </a:p>
        </p:txBody>
      </p:sp>
      <p:sp>
        <p:nvSpPr>
          <p:cNvPr id="16" name="椭圆形标注 15"/>
          <p:cNvSpPr/>
          <p:nvPr/>
        </p:nvSpPr>
        <p:spPr>
          <a:xfrm>
            <a:off x="-9176" y="2821206"/>
            <a:ext cx="3206045" cy="2193262"/>
          </a:xfrm>
          <a:prstGeom prst="wedgeEllipseCallout">
            <a:avLst>
              <a:gd name="adj1" fmla="val -16316"/>
              <a:gd name="adj2" fmla="val 84529"/>
            </a:avLst>
          </a:prstGeom>
          <a:solidFill>
            <a:srgbClr val="D2DDBF"/>
          </a:solidFill>
          <a:ln w="12700" cap="flat">
            <a:solidFill>
              <a:srgbClr val="002060"/>
            </a:solidFill>
            <a:prstDash val="solid"/>
            <a:miter lim="800000"/>
          </a:ln>
        </p:spPr>
        <p:style>
          <a:lnRef idx="0">
            <a:scrgbClr r="0" g="0" b="0"/>
          </a:lnRef>
          <a:fillRef idx="0">
            <a:scrgbClr r="0" g="0" b="0"/>
          </a:fillRef>
          <a:effectRef idx="0">
            <a:scrgbClr r="0" g="0" b="0"/>
          </a:effectRef>
          <a:fontRef idx="none"/>
        </p:style>
        <p:txBody>
          <a:bodyPr rot="0" spcFirstLastPara="1" vertOverflow="overflow" horzOverflow="overflow" vert="horz" wrap="square" lIns="60959" tIns="60959" rIns="60959" bIns="60959" numCol="1" spcCol="38100" rtlCol="0" anchor="ctr">
            <a:spAutoFit/>
          </a:bodyPr>
          <a:lstStyle/>
          <a:p>
            <a:pPr defTabSz="1219200"/>
            <a:r>
              <a:rPr lang="zh-CN" altLang="en-US" sz="1865" b="1" dirty="0">
                <a:solidFill>
                  <a:prstClr val="black"/>
                </a:solidFill>
                <a:latin typeface="华文新魏" panose="02010800040101010101" pitchFamily="2" charset="-122"/>
                <a:ea typeface="华文新魏" panose="02010800040101010101" pitchFamily="2" charset="-122"/>
              </a:rPr>
              <a:t>“我是规定哪些行为是犯罪并应当负何种刑事黄任，给子犯罪人何种刑事处罚的法律。”</a:t>
            </a:r>
            <a:r>
              <a:rPr lang="en-US" altLang="zh-CN" sz="1865" b="1" dirty="0">
                <a:solidFill>
                  <a:prstClr val="black"/>
                </a:solidFill>
                <a:latin typeface="华文新魏" panose="02010800040101010101" pitchFamily="2" charset="-122"/>
                <a:ea typeface="华文新魏" panose="02010800040101010101" pitchFamily="2" charset="-122"/>
              </a:rPr>
              <a:t>—</a:t>
            </a:r>
            <a:r>
              <a:rPr lang="zh-CN" altLang="en-US" sz="1865" b="1" dirty="0">
                <a:solidFill>
                  <a:srgbClr val="FF0000"/>
                </a:solidFill>
                <a:latin typeface="华文新魏" panose="02010800040101010101" pitchFamily="2" charset="-122"/>
                <a:ea typeface="华文新魏" panose="02010800040101010101" pitchFamily="2" charset="-122"/>
              </a:rPr>
              <a:t>刑法</a:t>
            </a:r>
            <a:endParaRPr lang="zh-CN" altLang="en-US" sz="1865" b="1" dirty="0">
              <a:solidFill>
                <a:srgbClr val="FF0000"/>
              </a:solidFill>
              <a:latin typeface="华文新魏" panose="02010800040101010101" pitchFamily="2" charset="-122"/>
              <a:ea typeface="华文新魏" panose="02010800040101010101" pitchFamily="2" charset="-122"/>
            </a:endParaRPr>
          </a:p>
        </p:txBody>
      </p:sp>
      <p:sp>
        <p:nvSpPr>
          <p:cNvPr id="18" name="椭圆形标注 17"/>
          <p:cNvSpPr/>
          <p:nvPr/>
        </p:nvSpPr>
        <p:spPr>
          <a:xfrm>
            <a:off x="3196869" y="1430008"/>
            <a:ext cx="3996267" cy="1789232"/>
          </a:xfrm>
          <a:prstGeom prst="wedgeEllipseCallout">
            <a:avLst>
              <a:gd name="adj1" fmla="val -50216"/>
              <a:gd name="adj2" fmla="val -44987"/>
            </a:avLst>
          </a:prstGeom>
          <a:solidFill>
            <a:srgbClr val="FFC000"/>
          </a:solidFill>
          <a:ln w="12700" cap="flat">
            <a:solidFill>
              <a:srgbClr val="002060"/>
            </a:solidFill>
            <a:prstDash val="solid"/>
            <a:miter lim="800000"/>
          </a:ln>
        </p:spPr>
        <p:style>
          <a:lnRef idx="0">
            <a:scrgbClr r="0" g="0" b="0"/>
          </a:lnRef>
          <a:fillRef idx="0">
            <a:scrgbClr r="0" g="0" b="0"/>
          </a:fillRef>
          <a:effectRef idx="0">
            <a:scrgbClr r="0" g="0" b="0"/>
          </a:effectRef>
          <a:fontRef idx="none"/>
        </p:style>
        <p:txBody>
          <a:bodyPr rot="0" spcFirstLastPara="1" vertOverflow="overflow" horzOverflow="overflow" vert="horz" wrap="square" lIns="60959" tIns="60959" rIns="60959" bIns="60959" numCol="1" spcCol="38100" rtlCol="0" anchor="ctr">
            <a:spAutoFit/>
          </a:bodyPr>
          <a:lstStyle/>
          <a:p>
            <a:pPr defTabSz="1219200"/>
            <a:r>
              <a:rPr lang="zh-CN" altLang="en-US" sz="1865" b="1" dirty="0">
                <a:solidFill>
                  <a:prstClr val="black"/>
                </a:solidFill>
                <a:latin typeface="华文新魏" panose="02010800040101010101" pitchFamily="2" charset="-122"/>
                <a:ea typeface="华文新魏" panose="02010800040101010101" pitchFamily="2" charset="-122"/>
              </a:rPr>
              <a:t>“我是调整平等主体的自然人、法人和非法人组之间的人身关系不和对产关系的法律”</a:t>
            </a:r>
            <a:r>
              <a:rPr lang="en-US" altLang="zh-CN" sz="1865" b="1" dirty="0">
                <a:solidFill>
                  <a:prstClr val="black"/>
                </a:solidFill>
                <a:latin typeface="华文新魏" panose="02010800040101010101" pitchFamily="2" charset="-122"/>
                <a:ea typeface="华文新魏" panose="02010800040101010101" pitchFamily="2" charset="-122"/>
              </a:rPr>
              <a:t>—</a:t>
            </a:r>
            <a:r>
              <a:rPr lang="zh-CN" altLang="en-US" sz="1865" b="1" dirty="0">
                <a:solidFill>
                  <a:srgbClr val="FF0000"/>
                </a:solidFill>
                <a:latin typeface="华文新魏" panose="02010800040101010101" pitchFamily="2" charset="-122"/>
                <a:ea typeface="华文新魏" panose="02010800040101010101" pitchFamily="2" charset="-122"/>
              </a:rPr>
              <a:t>民法总则</a:t>
            </a:r>
            <a:endParaRPr lang="zh-CN" altLang="en-US" sz="1865" b="1" dirty="0">
              <a:solidFill>
                <a:srgbClr val="FF0000"/>
              </a:solidFill>
              <a:latin typeface="华文新魏" panose="02010800040101010101" pitchFamily="2" charset="-122"/>
              <a:ea typeface="华文新魏" panose="02010800040101010101" pitchFamily="2" charset="-122"/>
            </a:endParaRPr>
          </a:p>
        </p:txBody>
      </p:sp>
      <p:sp>
        <p:nvSpPr>
          <p:cNvPr id="19" name="椭圆形标注 18"/>
          <p:cNvSpPr/>
          <p:nvPr/>
        </p:nvSpPr>
        <p:spPr>
          <a:xfrm>
            <a:off x="3311768" y="3263127"/>
            <a:ext cx="4800400" cy="1789232"/>
          </a:xfrm>
          <a:prstGeom prst="wedgeEllipseCallout">
            <a:avLst>
              <a:gd name="adj1" fmla="val -15173"/>
              <a:gd name="adj2" fmla="val 48600"/>
            </a:avLst>
          </a:prstGeom>
          <a:solidFill>
            <a:srgbClr val="92D050"/>
          </a:solidFill>
          <a:ln w="12700" cap="flat">
            <a:solidFill>
              <a:srgbClr val="002060"/>
            </a:solidFill>
            <a:prstDash val="solid"/>
            <a:miter lim="800000"/>
          </a:ln>
        </p:spPr>
        <p:style>
          <a:lnRef idx="0">
            <a:scrgbClr r="0" g="0" b="0"/>
          </a:lnRef>
          <a:fillRef idx="0">
            <a:scrgbClr r="0" g="0" b="0"/>
          </a:fillRef>
          <a:effectRef idx="0">
            <a:scrgbClr r="0" g="0" b="0"/>
          </a:effectRef>
          <a:fontRef idx="none"/>
        </p:style>
        <p:txBody>
          <a:bodyPr rot="0" spcFirstLastPara="1" vertOverflow="overflow" horzOverflow="overflow" vert="horz" wrap="square" lIns="60959" tIns="60959" rIns="60959" bIns="60959" numCol="1" spcCol="38100" rtlCol="0" anchor="ctr">
            <a:spAutoFit/>
          </a:bodyPr>
          <a:lstStyle/>
          <a:p>
            <a:pPr defTabSz="1219200"/>
            <a:r>
              <a:rPr lang="zh-CN" altLang="en-US" sz="1865" b="1" dirty="0">
                <a:solidFill>
                  <a:prstClr val="black"/>
                </a:solidFill>
                <a:latin typeface="华文新魏" panose="02010800040101010101" pitchFamily="2" charset="-122"/>
                <a:ea typeface="华文新魏" panose="02010800040101010101" pitchFamily="2" charset="-122"/>
              </a:rPr>
              <a:t>“我规定了我国的国家生质、根本制度、根本任务公民的基本权利义务等家生活中的根本间题。”</a:t>
            </a:r>
            <a:r>
              <a:rPr lang="en-US" altLang="zh-CN" sz="1865" b="1" dirty="0">
                <a:solidFill>
                  <a:prstClr val="black"/>
                </a:solidFill>
                <a:latin typeface="华文新魏" panose="02010800040101010101" pitchFamily="2" charset="-122"/>
                <a:ea typeface="华文新魏" panose="02010800040101010101" pitchFamily="2" charset="-122"/>
              </a:rPr>
              <a:t>—</a:t>
            </a:r>
            <a:r>
              <a:rPr lang="zh-CN" altLang="en-US" sz="1865" b="1" dirty="0">
                <a:solidFill>
                  <a:srgbClr val="FF0000"/>
                </a:solidFill>
                <a:latin typeface="华文新魏" panose="02010800040101010101" pitchFamily="2" charset="-122"/>
                <a:ea typeface="华文新魏" panose="02010800040101010101" pitchFamily="2" charset="-122"/>
              </a:rPr>
              <a:t>宪法</a:t>
            </a:r>
            <a:endParaRPr lang="zh-CN" altLang="en-US" sz="1865" b="1" dirty="0">
              <a:solidFill>
                <a:srgbClr val="FF0000"/>
              </a:solidFill>
              <a:latin typeface="华文新魏" panose="02010800040101010101" pitchFamily="2" charset="-122"/>
              <a:ea typeface="华文新魏" panose="02010800040101010101" pitchFamily="2" charset="-122"/>
            </a:endParaRPr>
          </a:p>
        </p:txBody>
      </p:sp>
      <p:sp>
        <p:nvSpPr>
          <p:cNvPr id="20" name="椭圆形标注 19"/>
          <p:cNvSpPr/>
          <p:nvPr/>
        </p:nvSpPr>
        <p:spPr>
          <a:xfrm>
            <a:off x="6288017" y="4761530"/>
            <a:ext cx="4955823" cy="1789232"/>
          </a:xfrm>
          <a:prstGeom prst="wedgeEllipseCallout">
            <a:avLst>
              <a:gd name="adj1" fmla="val -18807"/>
              <a:gd name="adj2" fmla="val 71220"/>
            </a:avLst>
          </a:prstGeom>
          <a:solidFill>
            <a:schemeClr val="accent6">
              <a:lumMod val="40000"/>
              <a:lumOff val="60000"/>
            </a:schemeClr>
          </a:solidFill>
          <a:ln w="12700" cap="flat">
            <a:solidFill>
              <a:srgbClr val="002060"/>
            </a:solidFill>
            <a:prstDash val="solid"/>
            <a:miter lim="800000"/>
          </a:ln>
        </p:spPr>
        <p:style>
          <a:lnRef idx="0">
            <a:scrgbClr r="0" g="0" b="0"/>
          </a:lnRef>
          <a:fillRef idx="0">
            <a:scrgbClr r="0" g="0" b="0"/>
          </a:fillRef>
          <a:effectRef idx="0">
            <a:scrgbClr r="0" g="0" b="0"/>
          </a:effectRef>
          <a:fontRef idx="none"/>
        </p:style>
        <p:txBody>
          <a:bodyPr rot="0" spcFirstLastPara="1" vertOverflow="overflow" horzOverflow="overflow" vert="horz" wrap="square" lIns="60959" tIns="60959" rIns="60959" bIns="60959" numCol="1" spcCol="38100" rtlCol="0" anchor="ctr">
            <a:spAutoFit/>
          </a:bodyPr>
          <a:lstStyle/>
          <a:p>
            <a:pPr defTabSz="1219200"/>
            <a:r>
              <a:rPr lang="zh-CN" altLang="en-US" sz="1865" b="1" dirty="0">
                <a:solidFill>
                  <a:prstClr val="black"/>
                </a:solidFill>
                <a:latin typeface="华文新魏" panose="02010800040101010101" pitchFamily="2" charset="-122"/>
                <a:ea typeface="华文新魏" panose="02010800040101010101" pitchFamily="2" charset="-122"/>
              </a:rPr>
              <a:t>“我的任务是维护国家基本经济制度，护社会主义市场经济秩序，明确物的归属，发挥物的效用保护权利人的物权”</a:t>
            </a:r>
            <a:r>
              <a:rPr lang="en-US" altLang="zh-CN" sz="1865" b="1" dirty="0">
                <a:solidFill>
                  <a:prstClr val="black"/>
                </a:solidFill>
                <a:latin typeface="华文新魏" panose="02010800040101010101" pitchFamily="2" charset="-122"/>
                <a:ea typeface="华文新魏" panose="02010800040101010101" pitchFamily="2" charset="-122"/>
              </a:rPr>
              <a:t>—</a:t>
            </a:r>
            <a:r>
              <a:rPr lang="zh-CN" altLang="en-US" sz="1865" b="1" dirty="0">
                <a:solidFill>
                  <a:srgbClr val="FF0000"/>
                </a:solidFill>
                <a:latin typeface="华文新魏" panose="02010800040101010101" pitchFamily="2" charset="-122"/>
                <a:ea typeface="华文新魏" panose="02010800040101010101" pitchFamily="2" charset="-122"/>
              </a:rPr>
              <a:t>物权法</a:t>
            </a:r>
            <a:endParaRPr lang="zh-CN" altLang="en-US" sz="1865" b="1" dirty="0">
              <a:solidFill>
                <a:srgbClr val="FF0000"/>
              </a:solidFill>
              <a:latin typeface="华文新魏" panose="02010800040101010101" pitchFamily="2" charset="-122"/>
              <a:ea typeface="华文新魏" panose="02010800040101010101" pitchFamily="2" charset="-122"/>
            </a:endParaRPr>
          </a:p>
        </p:txBody>
      </p:sp>
      <p:sp>
        <p:nvSpPr>
          <p:cNvPr id="21" name="椭圆形标注 20"/>
          <p:cNvSpPr/>
          <p:nvPr/>
        </p:nvSpPr>
        <p:spPr>
          <a:xfrm>
            <a:off x="7913512" y="1724802"/>
            <a:ext cx="4075288" cy="2193262"/>
          </a:xfrm>
          <a:prstGeom prst="wedgeEllipseCallout">
            <a:avLst>
              <a:gd name="adj1" fmla="val 33485"/>
              <a:gd name="adj2" fmla="val 67213"/>
            </a:avLst>
          </a:prstGeom>
          <a:solidFill>
            <a:srgbClr val="CC99FF"/>
          </a:solidFill>
          <a:ln w="12700" cap="flat">
            <a:solidFill>
              <a:srgbClr val="002060"/>
            </a:solidFill>
            <a:prstDash val="solid"/>
            <a:miter lim="800000"/>
          </a:ln>
        </p:spPr>
        <p:style>
          <a:lnRef idx="0">
            <a:scrgbClr r="0" g="0" b="0"/>
          </a:lnRef>
          <a:fillRef idx="0">
            <a:scrgbClr r="0" g="0" b="0"/>
          </a:fillRef>
          <a:effectRef idx="0">
            <a:scrgbClr r="0" g="0" b="0"/>
          </a:effectRef>
          <a:fontRef idx="none"/>
        </p:style>
        <p:txBody>
          <a:bodyPr rot="0" spcFirstLastPara="1" vertOverflow="overflow" horzOverflow="overflow" vert="horz" wrap="square" lIns="60959" tIns="60959" rIns="60959" bIns="60959" numCol="1" spcCol="38100" rtlCol="0" anchor="ctr">
            <a:spAutoFit/>
          </a:bodyPr>
          <a:lstStyle/>
          <a:p>
            <a:pPr defTabSz="1219200"/>
            <a:r>
              <a:rPr lang="zh-CN" altLang="en-US" sz="1865" b="1" dirty="0">
                <a:solidFill>
                  <a:prstClr val="black"/>
                </a:solidFill>
                <a:latin typeface="华文新魏" panose="02010800040101010101" pitchFamily="2" charset="-122"/>
                <a:ea typeface="华文新魏" panose="02010800040101010101" pitchFamily="2" charset="-122"/>
              </a:rPr>
              <a:t>“我的任务是保证准确、及时地查明犯罪事实，正确应用法律，惩罚犯罪分子，保障无罪的人不受刑事追究</a:t>
            </a:r>
            <a:r>
              <a:rPr lang="en-US" altLang="zh-CN" sz="1865" b="1" dirty="0">
                <a:solidFill>
                  <a:prstClr val="black"/>
                </a:solidFill>
                <a:latin typeface="华文新魏" panose="02010800040101010101" pitchFamily="2" charset="-122"/>
                <a:ea typeface="华文新魏" panose="02010800040101010101" pitchFamily="2" charset="-122"/>
              </a:rPr>
              <a:t>…</a:t>
            </a:r>
            <a:r>
              <a:rPr lang="zh-CN" altLang="en-US" sz="1865" b="1" dirty="0">
                <a:solidFill>
                  <a:prstClr val="black"/>
                </a:solidFill>
                <a:latin typeface="华文新魏" panose="02010800040101010101" pitchFamily="2" charset="-122"/>
                <a:ea typeface="华文新魏" panose="02010800040101010101" pitchFamily="2" charset="-122"/>
              </a:rPr>
              <a:t>”</a:t>
            </a:r>
            <a:r>
              <a:rPr lang="en-US" altLang="zh-CN" sz="1865" b="1" dirty="0">
                <a:solidFill>
                  <a:prstClr val="black"/>
                </a:solidFill>
                <a:latin typeface="华文新魏" panose="02010800040101010101" pitchFamily="2" charset="-122"/>
                <a:ea typeface="华文新魏" panose="02010800040101010101" pitchFamily="2" charset="-122"/>
              </a:rPr>
              <a:t>—</a:t>
            </a:r>
            <a:r>
              <a:rPr lang="zh-CN" altLang="en-US" sz="1865" b="1" dirty="0">
                <a:solidFill>
                  <a:srgbClr val="FF0000"/>
                </a:solidFill>
                <a:latin typeface="华文新魏" panose="02010800040101010101" pitchFamily="2" charset="-122"/>
                <a:ea typeface="华文新魏" panose="02010800040101010101" pitchFamily="2" charset="-122"/>
              </a:rPr>
              <a:t>刑事诉讼法</a:t>
            </a:r>
            <a:endParaRPr lang="zh-CN" altLang="en-US" sz="1865" b="1" dirty="0">
              <a:solidFill>
                <a:srgbClr val="FF0000"/>
              </a:solidFill>
              <a:latin typeface="华文新魏" panose="02010800040101010101" pitchFamily="2" charset="-122"/>
              <a:ea typeface="华文新魏" panose="02010800040101010101" pitchFamily="2" charset="-122"/>
            </a:endParaRPr>
          </a:p>
        </p:txBody>
      </p:sp>
      <p:sp>
        <p:nvSpPr>
          <p:cNvPr id="24" name="矩形 23"/>
          <p:cNvSpPr/>
          <p:nvPr/>
        </p:nvSpPr>
        <p:spPr>
          <a:xfrm>
            <a:off x="711202" y="663223"/>
            <a:ext cx="10758311" cy="830997"/>
          </a:xfrm>
          <a:prstGeom prst="rect">
            <a:avLst/>
          </a:prstGeom>
        </p:spPr>
        <p:txBody>
          <a:bodyPr wrap="square">
            <a:spAutoFit/>
          </a:bodyPr>
          <a:lstStyle/>
          <a:p>
            <a:pPr defTabSz="1219200"/>
            <a:r>
              <a:rPr lang="zh-CN" altLang="en-US" sz="2400" b="1" dirty="0">
                <a:solidFill>
                  <a:srgbClr val="0070C0"/>
                </a:solidFill>
                <a:latin typeface="华文新魏" panose="02010800040101010101" pitchFamily="2" charset="-122"/>
                <a:ea typeface="华文新魏" panose="02010800040101010101" pitchFamily="2" charset="-122"/>
              </a:rPr>
              <a:t>我国已经建立起比较完备的中国特色社会主义法律体系，法律体系中的每部法律都有其独特作用。请听以下几部法律之间的“对话”，回答下列问题。</a:t>
            </a:r>
            <a:endParaRPr lang="zh-CN" altLang="en-US" sz="2400" b="1" dirty="0">
              <a:solidFill>
                <a:srgbClr val="0070C0"/>
              </a:solidFill>
              <a:latin typeface="华文新魏" panose="02010800040101010101" pitchFamily="2" charset="-122"/>
              <a:ea typeface="华文新魏" panose="0201080004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to="" calcmode="lin" valueType="num">
                                      <p:cBhvr>
                                        <p:cTn id="7" dur="1" fill="hold"/>
                                        <p:tgtEl>
                                          <p:spTgt spid="16"/>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 to="" calcmode="lin" valueType="num">
                                      <p:cBhvr>
                                        <p:cTn id="12" dur="1" fill="hold"/>
                                        <p:tgtEl>
                                          <p:spTgt spid="18"/>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 to="" calcmode="lin" valueType="num">
                                      <p:cBhvr>
                                        <p:cTn id="17" dur="1" fill="hold"/>
                                        <p:tgtEl>
                                          <p:spTgt spid="21"/>
                                        </p:tgtEl>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 to="" calcmode="lin" valueType="num">
                                      <p:cBhvr>
                                        <p:cTn id="22" dur="1" fill="hold"/>
                                        <p:tgtEl>
                                          <p:spTgt spid="20"/>
                                        </p:tgtEl>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 to="" calcmode="lin" valueType="num">
                                      <p:cBhvr>
                                        <p:cTn id="27" dur="1" fill="hold"/>
                                        <p:tgtEl>
                                          <p:spTgt spid="19"/>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18" grpId="0" bldLvl="0" animBg="1"/>
      <p:bldP spid="19" grpId="0" bldLvl="0" animBg="1"/>
      <p:bldP spid="20" grpId="0" bldLvl="0" animBg="1"/>
      <p:bldP spid="21"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2531" name="组合 1"/>
          <p:cNvGrpSpPr/>
          <p:nvPr/>
        </p:nvGrpSpPr>
        <p:grpSpPr>
          <a:xfrm>
            <a:off x="1828165" y="1061085"/>
            <a:ext cx="6400799" cy="1085215"/>
            <a:chOff x="994569" y="2780928"/>
            <a:chExt cx="4096493" cy="1086358"/>
          </a:xfrm>
        </p:grpSpPr>
        <p:sp>
          <p:nvSpPr>
            <p:cNvPr id="22533" name="矩形 26"/>
            <p:cNvSpPr/>
            <p:nvPr/>
          </p:nvSpPr>
          <p:spPr>
            <a:xfrm>
              <a:off x="1475744" y="2893441"/>
              <a:ext cx="3615318" cy="97384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5400" b="1" dirty="0"/>
                <a:t>探究与分享</a:t>
              </a:r>
              <a:r>
                <a:rPr lang="en-US" altLang="zh-CN" sz="5400" b="1" dirty="0">
                  <a:solidFill>
                    <a:srgbClr val="C00000"/>
                  </a:solidFill>
                </a:rPr>
                <a:t>P21</a:t>
              </a:r>
              <a:endParaRPr lang="zh-CN" altLang="en-US" sz="5400" b="1" dirty="0">
                <a:solidFill>
                  <a:srgbClr val="C00000"/>
                </a:solidFill>
              </a:endParaRPr>
            </a:p>
          </p:txBody>
        </p:sp>
        <p:pic>
          <p:nvPicPr>
            <p:cNvPr id="22534" name="Picture 25" descr="C:\Users\Administrator\Desktop\2008111703634497_2.jpg"/>
            <p:cNvPicPr>
              <a:picLocks noChangeAspect="1"/>
            </p:cNvPicPr>
            <p:nvPr/>
          </p:nvPicPr>
          <p:blipFill>
            <a:blip r:embed="rId1"/>
            <a:srcRect l="86299" t="80974" r="2408" b="4706"/>
            <a:stretch>
              <a:fillRect/>
            </a:stretch>
          </p:blipFill>
          <p:spPr>
            <a:xfrm>
              <a:off x="994569" y="2780928"/>
              <a:ext cx="540631" cy="444090"/>
            </a:xfrm>
            <a:prstGeom prst="rect">
              <a:avLst/>
            </a:prstGeom>
            <a:noFill/>
            <a:ln w="9525">
              <a:noFill/>
            </a:ln>
          </p:spPr>
        </p:pic>
      </p:grpSp>
      <p:sp>
        <p:nvSpPr>
          <p:cNvPr id="22532" name="矩形 6"/>
          <p:cNvSpPr/>
          <p:nvPr/>
        </p:nvSpPr>
        <p:spPr>
          <a:xfrm>
            <a:off x="824865" y="2660015"/>
            <a:ext cx="10495915" cy="1833880"/>
          </a:xfrm>
          <a:prstGeom prst="rect">
            <a:avLst/>
          </a:prstGeom>
          <a:noFill/>
          <a:ln w="9525" cap="flat" cmpd="sng">
            <a:solidFill>
              <a:schemeClr val="bg1"/>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None/>
            </a:pPr>
            <a:r>
              <a:rPr lang="zh-CN" altLang="en-US" sz="4400" b="1" dirty="0">
                <a:solidFill>
                  <a:srgbClr val="FF0000"/>
                </a:solidFill>
              </a:rPr>
              <a:t>思考：从这些“对话”中，你可以看出宪法与其他法律有什么不同吗？</a:t>
            </a:r>
            <a:endParaRPr lang="zh-CN" altLang="en-US" sz="4400" b="1" dirty="0">
              <a:solidFill>
                <a:srgbClr val="FF0000"/>
              </a:solidFill>
            </a:endParaRPr>
          </a:p>
        </p:txBody>
      </p:sp>
    </p:spTree>
  </p:cSld>
  <p:clrMapOvr>
    <a:masterClrMapping/>
  </p:clrMapOvr>
  <p:transition>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5" name="TextBox 3"/>
          <p:cNvSpPr txBox="1"/>
          <p:nvPr/>
        </p:nvSpPr>
        <p:spPr>
          <a:xfrm>
            <a:off x="367030" y="908050"/>
            <a:ext cx="11565890" cy="2338070"/>
          </a:xfrm>
          <a:prstGeom prst="rect">
            <a:avLst/>
          </a:prstGeom>
          <a:noFill/>
          <a:ln w="9525">
            <a:noFill/>
          </a:ln>
        </p:spPr>
        <p:txBody>
          <a:bodyPr wrap="square" lIns="128266" tIns="64131" rIns="128266" bIns="64131">
            <a:spAutoFit/>
          </a:bodyPr>
          <a:p>
            <a:pPr>
              <a:lnSpc>
                <a:spcPct val="110000"/>
              </a:lnSpc>
            </a:pPr>
            <a:r>
              <a:rPr lang="zh-CN" altLang="en-US" sz="3600" b="1" dirty="0">
                <a:solidFill>
                  <a:srgbClr val="FF0000"/>
                </a:solidFill>
                <a:latin typeface="黑体" panose="02010609060101010101" pitchFamily="49" charset="-122"/>
                <a:ea typeface="黑体" panose="02010609060101010101" pitchFamily="49" charset="-122"/>
              </a:rPr>
              <a:t>（</a:t>
            </a:r>
            <a:r>
              <a:rPr lang="en-US" altLang="zh-CN" sz="3200" b="1" dirty="0">
                <a:solidFill>
                  <a:srgbClr val="FF0000"/>
                </a:solidFill>
                <a:latin typeface="微软雅黑" panose="020B0503020204020204" charset="-122"/>
                <a:ea typeface="微软雅黑" panose="020B0503020204020204" charset="-122"/>
              </a:rPr>
              <a:t>1</a:t>
            </a:r>
            <a:r>
              <a:rPr lang="zh-CN" altLang="en-US" sz="3200" b="1" dirty="0">
                <a:solidFill>
                  <a:srgbClr val="FF0000"/>
                </a:solidFill>
                <a:latin typeface="微软雅黑" panose="020B0503020204020204" charset="-122"/>
                <a:ea typeface="微软雅黑" panose="020B0503020204020204" charset="-122"/>
              </a:rPr>
              <a:t>）从内容上看</a:t>
            </a:r>
            <a:endParaRPr lang="zh-CN" altLang="en-US" sz="3200" b="1" dirty="0">
              <a:solidFill>
                <a:srgbClr val="FF0000"/>
              </a:solidFill>
              <a:latin typeface="微软雅黑" panose="020B0503020204020204" charset="-122"/>
              <a:ea typeface="微软雅黑" panose="020B0503020204020204" charset="-122"/>
            </a:endParaRPr>
          </a:p>
          <a:p>
            <a:pPr>
              <a:lnSpc>
                <a:spcPct val="110000"/>
              </a:lnSpc>
            </a:pPr>
            <a:r>
              <a:rPr lang="zh-CN" altLang="en-US" sz="3200" b="1" dirty="0">
                <a:latin typeface="微软雅黑" panose="020B0503020204020204" charset="-122"/>
                <a:ea typeface="微软雅黑" panose="020B0503020204020204" charset="-122"/>
              </a:rPr>
              <a:t>       宪法所规定的内容是国家生活中带有</a:t>
            </a:r>
            <a:r>
              <a:rPr lang="zh-CN" altLang="en-US" sz="3200" b="1" u="sng" dirty="0">
                <a:solidFill>
                  <a:srgbClr val="FF0000"/>
                </a:solidFill>
                <a:latin typeface="微软雅黑" panose="020B0503020204020204" charset="-122"/>
                <a:ea typeface="微软雅黑" panose="020B0503020204020204" charset="-122"/>
              </a:rPr>
              <a:t>全局性</a:t>
            </a:r>
            <a:r>
              <a:rPr lang="zh-CN" altLang="en-US" sz="3200" b="1" dirty="0">
                <a:solidFill>
                  <a:srgbClr val="FF0000"/>
                </a:solidFill>
                <a:latin typeface="微软雅黑" panose="020B0503020204020204" charset="-122"/>
                <a:ea typeface="微软雅黑" panose="020B0503020204020204" charset="-122"/>
              </a:rPr>
              <a:t>、</a:t>
            </a:r>
            <a:r>
              <a:rPr lang="zh-CN" altLang="en-US" sz="3200" b="1" u="sng" dirty="0">
                <a:solidFill>
                  <a:srgbClr val="FF0000"/>
                </a:solidFill>
                <a:latin typeface="微软雅黑" panose="020B0503020204020204" charset="-122"/>
                <a:ea typeface="微软雅黑" panose="020B0503020204020204" charset="-122"/>
              </a:rPr>
              <a:t>根本性</a:t>
            </a:r>
            <a:r>
              <a:rPr lang="zh-CN" altLang="en-US" sz="3200" b="1" dirty="0">
                <a:latin typeface="微软雅黑" panose="020B0503020204020204" charset="-122"/>
                <a:ea typeface="微软雅黑" panose="020B0503020204020204" charset="-122"/>
              </a:rPr>
              <a:t>的问题，而其他法律所规定的内容通常只是国家生活中的</a:t>
            </a:r>
            <a:r>
              <a:rPr lang="zh-CN" altLang="en-US" sz="3200" b="1" u="sng" dirty="0">
                <a:solidFill>
                  <a:srgbClr val="FF0000"/>
                </a:solidFill>
                <a:latin typeface="微软雅黑" panose="020B0503020204020204" charset="-122"/>
                <a:ea typeface="微软雅黑" panose="020B0503020204020204" charset="-122"/>
              </a:rPr>
              <a:t>一般</a:t>
            </a:r>
            <a:r>
              <a:rPr lang="zh-CN" altLang="en-US" sz="3200" b="1" dirty="0">
                <a:solidFill>
                  <a:srgbClr val="FF0000"/>
                </a:solidFill>
                <a:latin typeface="微软雅黑" panose="020B0503020204020204" charset="-122"/>
                <a:ea typeface="微软雅黑" panose="020B0503020204020204" charset="-122"/>
              </a:rPr>
              <a:t>性</a:t>
            </a:r>
            <a:r>
              <a:rPr lang="zh-CN" altLang="en-US" sz="3200" b="1" dirty="0">
                <a:latin typeface="微软雅黑" panose="020B0503020204020204" charset="-122"/>
                <a:ea typeface="微软雅黑" panose="020B0503020204020204" charset="-122"/>
              </a:rPr>
              <a:t>问题，是对国家生活或社会生活中</a:t>
            </a:r>
            <a:r>
              <a:rPr lang="zh-CN" altLang="en-US" sz="3200" b="1" dirty="0">
                <a:solidFill>
                  <a:srgbClr val="FF0000"/>
                </a:solidFill>
                <a:latin typeface="微软雅黑" panose="020B0503020204020204" charset="-122"/>
                <a:ea typeface="微软雅黑" panose="020B0503020204020204" charset="-122"/>
              </a:rPr>
              <a:t>某一方面</a:t>
            </a:r>
            <a:r>
              <a:rPr lang="zh-CN" altLang="en-US" sz="3200" b="1" dirty="0">
                <a:latin typeface="微软雅黑" panose="020B0503020204020204" charset="-122"/>
                <a:ea typeface="微软雅黑" panose="020B0503020204020204" charset="-122"/>
              </a:rPr>
              <a:t>的规定。</a:t>
            </a:r>
            <a:endParaRPr lang="zh-CN" altLang="en-US" sz="3200" b="1" dirty="0">
              <a:solidFill>
                <a:srgbClr val="C00000"/>
              </a:solidFill>
              <a:latin typeface="微软雅黑" panose="020B0503020204020204" charset="-122"/>
              <a:ea typeface="微软雅黑" panose="020B0503020204020204" charset="-122"/>
            </a:endParaRPr>
          </a:p>
        </p:txBody>
      </p:sp>
      <p:pic>
        <p:nvPicPr>
          <p:cNvPr id="19459" name="Picture 2"/>
          <p:cNvPicPr>
            <a:picLocks noChangeAspect="1"/>
          </p:cNvPicPr>
          <p:nvPr/>
        </p:nvPicPr>
        <p:blipFill>
          <a:blip r:embed="rId1"/>
          <a:srcRect l="62659" t="30952"/>
          <a:stretch>
            <a:fillRect/>
          </a:stretch>
        </p:blipFill>
        <p:spPr>
          <a:xfrm>
            <a:off x="6888163" y="5949950"/>
            <a:ext cx="3779837" cy="908050"/>
          </a:xfrm>
          <a:prstGeom prst="rect">
            <a:avLst/>
          </a:prstGeom>
          <a:noFill/>
          <a:ln w="9525">
            <a:noFill/>
          </a:ln>
        </p:spPr>
      </p:pic>
      <p:sp>
        <p:nvSpPr>
          <p:cNvPr id="19460" name="Text Box 6"/>
          <p:cNvSpPr txBox="1"/>
          <p:nvPr/>
        </p:nvSpPr>
        <p:spPr>
          <a:xfrm>
            <a:off x="1774825" y="189230"/>
            <a:ext cx="9380220" cy="743585"/>
          </a:xfrm>
          <a:prstGeom prst="rect">
            <a:avLst/>
          </a:prstGeom>
          <a:noFill/>
          <a:ln w="9525">
            <a:noFill/>
          </a:ln>
        </p:spPr>
        <p:txBody>
          <a:bodyPr wrap="square">
            <a:spAutoFit/>
          </a:bodyPr>
          <a:p>
            <a:pPr>
              <a:spcBef>
                <a:spcPct val="50000"/>
              </a:spcBef>
            </a:pPr>
            <a:r>
              <a:rPr lang="zh-CN" altLang="en-US" sz="4000" b="1" dirty="0">
                <a:solidFill>
                  <a:srgbClr val="FF0000"/>
                </a:solidFill>
                <a:latin typeface="Arial" panose="020B0604020202020204" pitchFamily="34" charset="0"/>
              </a:rPr>
              <a:t>为什么说宪法是国家的根本法？</a:t>
            </a:r>
            <a:endParaRPr lang="zh-CN" altLang="en-US" sz="4000" b="1" dirty="0">
              <a:solidFill>
                <a:srgbClr val="FF0000"/>
              </a:solidFill>
              <a:latin typeface="Arial" panose="020B0604020202020204" pitchFamily="34" charset="0"/>
            </a:endParaRPr>
          </a:p>
        </p:txBody>
      </p:sp>
      <p:grpSp>
        <p:nvGrpSpPr>
          <p:cNvPr id="2" name="Group 14"/>
          <p:cNvGrpSpPr/>
          <p:nvPr/>
        </p:nvGrpSpPr>
        <p:grpSpPr>
          <a:xfrm>
            <a:off x="1703388" y="3284538"/>
            <a:ext cx="4267200" cy="3313112"/>
            <a:chOff x="192" y="2041"/>
            <a:chExt cx="2544" cy="2087"/>
          </a:xfrm>
        </p:grpSpPr>
        <p:sp>
          <p:nvSpPr>
            <p:cNvPr id="19463" name="AutoShape 15"/>
            <p:cNvSpPr/>
            <p:nvPr/>
          </p:nvSpPr>
          <p:spPr>
            <a:xfrm>
              <a:off x="192" y="2095"/>
              <a:ext cx="192" cy="2033"/>
            </a:xfrm>
            <a:prstGeom prst="leftBrace">
              <a:avLst>
                <a:gd name="adj1" fmla="val 86414"/>
                <a:gd name="adj2" fmla="val 50000"/>
              </a:avLst>
            </a:prstGeom>
            <a:noFill/>
            <a:ln w="38100" cap="flat" cmpd="sng">
              <a:solidFill>
                <a:schemeClr val="tx1"/>
              </a:solidFill>
              <a:prstDash val="solid"/>
              <a:miter/>
              <a:headEnd type="none" w="sm" len="sm"/>
              <a:tailEnd type="none" w="sm" len="sm"/>
            </a:ln>
          </p:spPr>
          <p:txBody>
            <a:bodyPr wrap="none" anchor="ctr"/>
            <a:p>
              <a:endParaRPr lang="zh-CN" altLang="en-US" dirty="0">
                <a:latin typeface="Arial" panose="020B0604020202020204" pitchFamily="34" charset="0"/>
              </a:endParaRPr>
            </a:p>
          </p:txBody>
        </p:sp>
        <p:sp>
          <p:nvSpPr>
            <p:cNvPr id="19464" name="Text Box 16"/>
            <p:cNvSpPr txBox="1"/>
            <p:nvPr/>
          </p:nvSpPr>
          <p:spPr>
            <a:xfrm>
              <a:off x="432" y="2041"/>
              <a:ext cx="2304" cy="2082"/>
            </a:xfrm>
            <a:prstGeom prst="rect">
              <a:avLst/>
            </a:prstGeom>
            <a:noFill/>
            <a:ln w="9525">
              <a:noFill/>
            </a:ln>
          </p:spPr>
          <p:txBody>
            <a:bodyPr>
              <a:spAutoFit/>
            </a:bodyPr>
            <a:p>
              <a:pPr>
                <a:lnSpc>
                  <a:spcPct val="80000"/>
                </a:lnSpc>
                <a:spcBef>
                  <a:spcPct val="50000"/>
                </a:spcBef>
                <a:buClr>
                  <a:schemeClr val="bg1"/>
                </a:buClr>
                <a:buFont typeface="Wingdings" panose="05000000000000000000" pitchFamily="2" charset="2"/>
                <a:buNone/>
              </a:pPr>
              <a:r>
                <a:rPr lang="zh-CN" altLang="en-US" sz="2800" b="1" dirty="0">
                  <a:latin typeface="微软雅黑" panose="020B0503020204020204" charset="-122"/>
                  <a:ea typeface="微软雅黑" panose="020B0503020204020204" charset="-122"/>
                </a:rPr>
                <a:t>国家的性质：</a:t>
              </a:r>
              <a:endParaRPr lang="zh-CN" altLang="en-US" sz="2800" b="1" dirty="0">
                <a:latin typeface="微软雅黑" panose="020B0503020204020204" charset="-122"/>
                <a:ea typeface="微软雅黑" panose="020B0503020204020204" charset="-122"/>
              </a:endParaRPr>
            </a:p>
            <a:p>
              <a:pPr>
                <a:lnSpc>
                  <a:spcPct val="80000"/>
                </a:lnSpc>
                <a:spcBef>
                  <a:spcPct val="50000"/>
                </a:spcBef>
                <a:buClr>
                  <a:schemeClr val="bg1"/>
                </a:buClr>
                <a:buFont typeface="Wingdings" panose="05000000000000000000" pitchFamily="2" charset="2"/>
                <a:buNone/>
              </a:pPr>
              <a:r>
                <a:rPr lang="zh-CN" altLang="en-US" sz="2800" b="1" dirty="0">
                  <a:latin typeface="微软雅黑" panose="020B0503020204020204" charset="-122"/>
                  <a:ea typeface="微软雅黑" panose="020B0503020204020204" charset="-122"/>
                </a:rPr>
                <a:t>国家的根本制度：</a:t>
              </a:r>
              <a:endParaRPr lang="zh-CN" altLang="en-US" sz="2800" b="1" dirty="0">
                <a:latin typeface="微软雅黑" panose="020B0503020204020204" charset="-122"/>
                <a:ea typeface="微软雅黑" panose="020B0503020204020204" charset="-122"/>
              </a:endParaRPr>
            </a:p>
            <a:p>
              <a:pPr>
                <a:lnSpc>
                  <a:spcPct val="80000"/>
                </a:lnSpc>
                <a:spcBef>
                  <a:spcPct val="50000"/>
                </a:spcBef>
                <a:buClr>
                  <a:schemeClr val="bg1"/>
                </a:buClr>
                <a:buFont typeface="Wingdings" panose="05000000000000000000" pitchFamily="2" charset="2"/>
                <a:buNone/>
              </a:pPr>
              <a:r>
                <a:rPr lang="zh-CN" altLang="en-US" sz="2800" b="1" dirty="0">
                  <a:latin typeface="微软雅黑" panose="020B0503020204020204" charset="-122"/>
                  <a:ea typeface="微软雅黑" panose="020B0503020204020204" charset="-122"/>
                </a:rPr>
                <a:t>国家的根本任务：</a:t>
              </a:r>
              <a:endParaRPr lang="zh-CN" altLang="en-US" sz="2800" b="1" dirty="0">
                <a:latin typeface="微软雅黑" panose="020B0503020204020204" charset="-122"/>
                <a:ea typeface="微软雅黑" panose="020B0503020204020204" charset="-122"/>
              </a:endParaRPr>
            </a:p>
            <a:p>
              <a:pPr>
                <a:lnSpc>
                  <a:spcPct val="80000"/>
                </a:lnSpc>
                <a:spcBef>
                  <a:spcPct val="50000"/>
                </a:spcBef>
                <a:buClr>
                  <a:schemeClr val="bg1"/>
                </a:buClr>
                <a:buFont typeface="Wingdings" panose="05000000000000000000" pitchFamily="2" charset="2"/>
                <a:buNone/>
              </a:pPr>
              <a:r>
                <a:rPr lang="zh-CN" altLang="en-US" sz="2800" b="1" dirty="0">
                  <a:latin typeface="微软雅黑" panose="020B0503020204020204" charset="-122"/>
                  <a:ea typeface="微软雅黑" panose="020B0503020204020204" charset="-122"/>
                </a:rPr>
                <a:t>公民的基本权利和义务：</a:t>
              </a:r>
              <a:endParaRPr lang="zh-CN" altLang="en-US" sz="2800" b="1" dirty="0">
                <a:latin typeface="微软雅黑" panose="020B0503020204020204" charset="-122"/>
                <a:ea typeface="微软雅黑" panose="020B0503020204020204" charset="-122"/>
              </a:endParaRPr>
            </a:p>
            <a:p>
              <a:pPr>
                <a:lnSpc>
                  <a:spcPct val="80000"/>
                </a:lnSpc>
                <a:spcBef>
                  <a:spcPct val="50000"/>
                </a:spcBef>
                <a:buClr>
                  <a:schemeClr val="bg1"/>
                </a:buClr>
                <a:buFont typeface="Wingdings" panose="05000000000000000000" pitchFamily="2" charset="2"/>
                <a:buNone/>
              </a:pPr>
              <a:r>
                <a:rPr lang="zh-CN" altLang="en-US" sz="2800" b="1" dirty="0">
                  <a:latin typeface="微软雅黑" panose="020B0503020204020204" charset="-122"/>
                  <a:ea typeface="微软雅黑" panose="020B0503020204020204" charset="-122"/>
                </a:rPr>
                <a:t>国家机构的组织及职权</a:t>
              </a:r>
              <a:endParaRPr lang="zh-CN" altLang="en-US" sz="2800" b="1" dirty="0">
                <a:latin typeface="微软雅黑" panose="020B0503020204020204" charset="-122"/>
                <a:ea typeface="微软雅黑" panose="020B0503020204020204" charset="-122"/>
              </a:endParaRPr>
            </a:p>
            <a:p>
              <a:pPr>
                <a:lnSpc>
                  <a:spcPct val="80000"/>
                </a:lnSpc>
                <a:spcBef>
                  <a:spcPct val="50000"/>
                </a:spcBef>
                <a:buClr>
                  <a:schemeClr val="bg1"/>
                </a:buClr>
                <a:buFont typeface="Wingdings" panose="05000000000000000000" pitchFamily="2" charset="2"/>
                <a:buNone/>
              </a:pPr>
              <a:r>
                <a:rPr lang="en-US" altLang="zh-CN" sz="2800" b="1" dirty="0">
                  <a:latin typeface="微软雅黑" panose="020B0503020204020204" charset="-122"/>
                  <a:ea typeface="微软雅黑" panose="020B0503020204020204" charset="-122"/>
                </a:rPr>
                <a:t>……</a:t>
              </a:r>
              <a:endParaRPr lang="en-US" altLang="zh-CN" sz="2800" b="1" dirty="0">
                <a:latin typeface="微软雅黑" panose="020B0503020204020204" charset="-122"/>
                <a:ea typeface="微软雅黑" panose="020B0503020204020204" charset="-122"/>
              </a:endParaRPr>
            </a:p>
          </p:txBody>
        </p:sp>
      </p:grpSp>
      <p:sp>
        <p:nvSpPr>
          <p:cNvPr id="23569" name="Text Box 17"/>
          <p:cNvSpPr txBox="1"/>
          <p:nvPr/>
        </p:nvSpPr>
        <p:spPr>
          <a:xfrm>
            <a:off x="2025333" y="4518025"/>
            <a:ext cx="8066087" cy="808990"/>
          </a:xfrm>
          <a:prstGeom prst="rect">
            <a:avLst/>
          </a:prstGeom>
          <a:solidFill>
            <a:srgbClr val="FFFF00"/>
          </a:solidFill>
          <a:ln w="9525">
            <a:noFill/>
          </a:ln>
        </p:spPr>
        <p:txBody>
          <a:bodyPr>
            <a:spAutoFit/>
          </a:bodyPr>
          <a:p>
            <a:pPr marL="342900" indent="-342900">
              <a:spcBef>
                <a:spcPct val="50000"/>
              </a:spcBef>
            </a:pPr>
            <a:r>
              <a:rPr lang="zh-CN" altLang="en-US" sz="4400" b="1" dirty="0">
                <a:latin typeface="微软雅黑" panose="020B0503020204020204" charset="-122"/>
                <a:ea typeface="微软雅黑" panose="020B0503020204020204" charset="-122"/>
              </a:rPr>
              <a:t>规定国家</a:t>
            </a:r>
            <a:r>
              <a:rPr lang="zh-CN" altLang="en-US" sz="4400" b="1" dirty="0">
                <a:solidFill>
                  <a:srgbClr val="FF0000"/>
                </a:solidFill>
                <a:latin typeface="微软雅黑" panose="020B0503020204020204" charset="-122"/>
                <a:ea typeface="微软雅黑" panose="020B0503020204020204" charset="-122"/>
              </a:rPr>
              <a:t>全局性</a:t>
            </a:r>
            <a:r>
              <a:rPr lang="zh-CN" altLang="en-US" sz="4400" b="1" dirty="0">
                <a:latin typeface="微软雅黑" panose="020B0503020204020204" charset="-122"/>
                <a:ea typeface="微软雅黑" panose="020B0503020204020204" charset="-122"/>
              </a:rPr>
              <a:t>、</a:t>
            </a:r>
            <a:r>
              <a:rPr lang="zh-CN" altLang="en-US" sz="4400" b="1" dirty="0">
                <a:solidFill>
                  <a:srgbClr val="FF0000"/>
                </a:solidFill>
                <a:latin typeface="微软雅黑" panose="020B0503020204020204" charset="-122"/>
                <a:ea typeface="微软雅黑" panose="020B0503020204020204" charset="-122"/>
              </a:rPr>
              <a:t>根本性</a:t>
            </a:r>
            <a:r>
              <a:rPr lang="zh-CN" altLang="en-US" sz="4400" b="1" dirty="0">
                <a:latin typeface="微软雅黑" panose="020B0503020204020204" charset="-122"/>
                <a:ea typeface="微软雅黑" panose="020B0503020204020204" charset="-122"/>
              </a:rPr>
              <a:t>的问题</a:t>
            </a:r>
            <a:endParaRPr lang="zh-CN" altLang="en-US" sz="4400" b="1" dirty="0">
              <a:latin typeface="微软雅黑" panose="020B0503020204020204" charset="-122"/>
              <a:ea typeface="微软雅黑" panose="020B0503020204020204" charset="-122"/>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555">
                                            <p:txEl>
                                              <p:charRg st="0" end="9"/>
                                            </p:txEl>
                                          </p:spTgt>
                                        </p:tgtEl>
                                        <p:attrNameLst>
                                          <p:attrName>style.visibility</p:attrName>
                                        </p:attrNameLst>
                                      </p:cBhvr>
                                      <p:to>
                                        <p:strVal val="visible"/>
                                      </p:to>
                                    </p:set>
                                    <p:animEffect transition="in" filter="fade">
                                      <p:cBhvr>
                                        <p:cTn id="7" dur="1000"/>
                                        <p:tgtEl>
                                          <p:spTgt spid="23555">
                                            <p:txEl>
                                              <p:charRg st="0" end="9"/>
                                            </p:txEl>
                                          </p:spTgt>
                                        </p:tgtEl>
                                      </p:cBhvr>
                                    </p:animEffect>
                                    <p:anim calcmode="lin" valueType="num">
                                      <p:cBhvr>
                                        <p:cTn id="8" dur="1000" fill="hold"/>
                                        <p:tgtEl>
                                          <p:spTgt spid="23555">
                                            <p:txEl>
                                              <p:charRg st="0" end="9"/>
                                            </p:txEl>
                                          </p:spTgt>
                                        </p:tgtEl>
                                        <p:attrNameLst>
                                          <p:attrName>ppt_x</p:attrName>
                                        </p:attrNameLst>
                                      </p:cBhvr>
                                      <p:tavLst>
                                        <p:tav tm="0">
                                          <p:val>
                                            <p:strVal val="#ppt_x"/>
                                          </p:val>
                                        </p:tav>
                                        <p:tav tm="100000">
                                          <p:val>
                                            <p:strVal val="#ppt_x"/>
                                          </p:val>
                                        </p:tav>
                                      </p:tavLst>
                                    </p:anim>
                                    <p:anim calcmode="lin" valueType="num">
                                      <p:cBhvr>
                                        <p:cTn id="9" dur="1000" fill="hold"/>
                                        <p:tgtEl>
                                          <p:spTgt spid="23555">
                                            <p:txEl>
                                              <p:charRg st="0" end="9"/>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3555">
                                            <p:txEl>
                                              <p:charRg st="9" end="91"/>
                                            </p:txEl>
                                          </p:spTgt>
                                        </p:tgtEl>
                                        <p:attrNameLst>
                                          <p:attrName>style.visibility</p:attrName>
                                        </p:attrNameLst>
                                      </p:cBhvr>
                                      <p:to>
                                        <p:strVal val="visible"/>
                                      </p:to>
                                    </p:set>
                                    <p:animEffect transition="in" filter="fade">
                                      <p:cBhvr>
                                        <p:cTn id="14" dur="1000"/>
                                        <p:tgtEl>
                                          <p:spTgt spid="23555">
                                            <p:txEl>
                                              <p:charRg st="9" end="91"/>
                                            </p:txEl>
                                          </p:spTgt>
                                        </p:tgtEl>
                                      </p:cBhvr>
                                    </p:animEffect>
                                    <p:anim calcmode="lin" valueType="num">
                                      <p:cBhvr>
                                        <p:cTn id="15" dur="1000" fill="hold"/>
                                        <p:tgtEl>
                                          <p:spTgt spid="23555">
                                            <p:txEl>
                                              <p:charRg st="9" end="91"/>
                                            </p:txEl>
                                          </p:spTgt>
                                        </p:tgtEl>
                                        <p:attrNameLst>
                                          <p:attrName>ppt_x</p:attrName>
                                        </p:attrNameLst>
                                      </p:cBhvr>
                                      <p:tavLst>
                                        <p:tav tm="0">
                                          <p:val>
                                            <p:strVal val="#ppt_x"/>
                                          </p:val>
                                        </p:tav>
                                        <p:tav tm="100000">
                                          <p:val>
                                            <p:strVal val="#ppt_x"/>
                                          </p:val>
                                        </p:tav>
                                      </p:tavLst>
                                    </p:anim>
                                    <p:anim calcmode="lin" valueType="num">
                                      <p:cBhvr>
                                        <p:cTn id="16" dur="1000" fill="hold"/>
                                        <p:tgtEl>
                                          <p:spTgt spid="23555">
                                            <p:txEl>
                                              <p:charRg st="9" end="9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linds(horizontal)">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23569"/>
                                        </p:tgtEl>
                                        <p:attrNameLst>
                                          <p:attrName>style.visibility</p:attrName>
                                        </p:attrNameLst>
                                      </p:cBhvr>
                                      <p:to>
                                        <p:strVal val="visible"/>
                                      </p:to>
                                    </p:set>
                                    <p:animEffect transition="in" filter="blinds(horizontal)">
                                      <p:cBhvr>
                                        <p:cTn id="26" dur="500"/>
                                        <p:tgtEl>
                                          <p:spTgt spid="235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uiExpand="1" build="p"/>
      <p:bldP spid="23569"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圆角矩形 56321"/>
          <p:cNvSpPr/>
          <p:nvPr/>
        </p:nvSpPr>
        <p:spPr>
          <a:xfrm>
            <a:off x="1992630" y="5522913"/>
            <a:ext cx="7777163" cy="1152525"/>
          </a:xfrm>
          <a:prstGeom prst="roundRect">
            <a:avLst>
              <a:gd name="adj" fmla="val 16667"/>
            </a:avLst>
          </a:prstGeom>
          <a:solidFill>
            <a:schemeClr val="accent1"/>
          </a:solidFill>
          <a:ln w="9525">
            <a:noFill/>
          </a:ln>
        </p:spPr>
        <p:txBody>
          <a:bodyPr anchor="t"/>
          <a:p>
            <a:endParaRPr lang="zh-CN" altLang="en-US">
              <a:latin typeface="Arial" panose="020B0604020202020204" pitchFamily="34" charset="0"/>
              <a:ea typeface="宋体" panose="02010600030101010101" pitchFamily="2" charset="-122"/>
            </a:endParaRPr>
          </a:p>
        </p:txBody>
      </p:sp>
      <p:sp>
        <p:nvSpPr>
          <p:cNvPr id="19458" name="文本框 56322"/>
          <p:cNvSpPr txBox="1"/>
          <p:nvPr/>
        </p:nvSpPr>
        <p:spPr>
          <a:xfrm>
            <a:off x="254000" y="665480"/>
            <a:ext cx="11560810" cy="5388610"/>
          </a:xfrm>
          <a:prstGeom prst="rect">
            <a:avLst/>
          </a:prstGeom>
          <a:solidFill>
            <a:schemeClr val="bg1"/>
          </a:solidFill>
          <a:ln w="28575">
            <a:noFill/>
          </a:ln>
        </p:spPr>
        <p:txBody>
          <a:bodyPr wrap="square" anchor="t">
            <a:spAutoFit/>
          </a:bodyPr>
          <a:p>
            <a:pPr eaLnBrk="0" hangingPunct="0">
              <a:lnSpc>
                <a:spcPct val="80000"/>
              </a:lnSpc>
              <a:buClr>
                <a:schemeClr val="bg1"/>
              </a:buClr>
            </a:pPr>
            <a:r>
              <a:rPr lang="en-US" altLang="zh-CN" sz="2400" b="1" dirty="0">
                <a:latin typeface="楷体_GB2312" pitchFamily="49" charset="-122"/>
                <a:ea typeface="楷体_GB2312" pitchFamily="49" charset="-122"/>
              </a:rPr>
              <a:t>  </a:t>
            </a:r>
            <a:r>
              <a:rPr lang="en-US" altLang="zh-CN" sz="2400" b="1" dirty="0">
                <a:latin typeface="微软雅黑" panose="020B0503020204020204" charset="-122"/>
                <a:ea typeface="微软雅黑" panose="020B0503020204020204" charset="-122"/>
              </a:rPr>
              <a:t>《</a:t>
            </a:r>
            <a:r>
              <a:rPr lang="zh-CN" altLang="en-US" sz="3600" b="1" dirty="0">
                <a:latin typeface="微软雅黑" panose="020B0503020204020204" charset="-122"/>
                <a:ea typeface="微软雅黑" panose="020B0503020204020204" charset="-122"/>
              </a:rPr>
              <a:t>中华人民共和国民法通则</a:t>
            </a:r>
            <a:r>
              <a:rPr lang="en-US" altLang="zh-CN" sz="3600" b="1" dirty="0">
                <a:latin typeface="微软雅黑" panose="020B0503020204020204" charset="-122"/>
                <a:ea typeface="微软雅黑" panose="020B0503020204020204" charset="-122"/>
              </a:rPr>
              <a:t>》  </a:t>
            </a:r>
            <a:r>
              <a:rPr lang="zh-CN" altLang="en-US" sz="3600" b="1" dirty="0">
                <a:latin typeface="微软雅黑" panose="020B0503020204020204" charset="-122"/>
                <a:ea typeface="微软雅黑" panose="020B0503020204020204" charset="-122"/>
              </a:rPr>
              <a:t>第一条 为了保障公民、法人的合法的民事权益</a:t>
            </a:r>
            <a:r>
              <a:rPr lang="en-US" altLang="zh-CN" sz="3600" b="1">
                <a:latin typeface="微软雅黑" panose="020B0503020204020204" charset="-122"/>
                <a:ea typeface="微软雅黑" panose="020B0503020204020204" charset="-122"/>
              </a:rPr>
              <a:t>……</a:t>
            </a:r>
            <a:r>
              <a:rPr lang="zh-CN" altLang="en-US" sz="3600" b="1" dirty="0">
                <a:solidFill>
                  <a:srgbClr val="0000FF"/>
                </a:solidFill>
                <a:latin typeface="微软雅黑" panose="020B0503020204020204" charset="-122"/>
                <a:ea typeface="微软雅黑" panose="020B0503020204020204" charset="-122"/>
              </a:rPr>
              <a:t>根据宪法</a:t>
            </a:r>
            <a:r>
              <a:rPr lang="zh-CN" altLang="en-US" sz="3600" b="1" dirty="0">
                <a:latin typeface="微软雅黑" panose="020B0503020204020204" charset="-122"/>
                <a:ea typeface="微软雅黑" panose="020B0503020204020204" charset="-122"/>
              </a:rPr>
              <a:t>和我国实际情况，总结民事活动的实践经验，</a:t>
            </a:r>
            <a:r>
              <a:rPr lang="zh-CN" altLang="en-US" sz="3600" b="1" dirty="0">
                <a:solidFill>
                  <a:srgbClr val="0000FF"/>
                </a:solidFill>
                <a:latin typeface="微软雅黑" panose="020B0503020204020204" charset="-122"/>
                <a:ea typeface="微软雅黑" panose="020B0503020204020204" charset="-122"/>
              </a:rPr>
              <a:t>制定本法</a:t>
            </a:r>
            <a:r>
              <a:rPr lang="zh-CN" altLang="en-US" sz="3600" b="1" dirty="0">
                <a:latin typeface="微软雅黑" panose="020B0503020204020204" charset="-122"/>
                <a:ea typeface="微软雅黑" panose="020B0503020204020204" charset="-122"/>
              </a:rPr>
              <a:t>。</a:t>
            </a:r>
            <a:endParaRPr lang="zh-CN" altLang="en-US" sz="3600" b="1" dirty="0">
              <a:latin typeface="微软雅黑" panose="020B0503020204020204" charset="-122"/>
              <a:ea typeface="微软雅黑" panose="020B0503020204020204" charset="-122"/>
            </a:endParaRPr>
          </a:p>
          <a:p>
            <a:pPr eaLnBrk="0" hangingPunct="0">
              <a:lnSpc>
                <a:spcPct val="80000"/>
              </a:lnSpc>
              <a:buClr>
                <a:schemeClr val="bg1"/>
              </a:buClr>
            </a:pPr>
            <a:endParaRPr lang="zh-CN" altLang="en-US" sz="3600" b="1" dirty="0">
              <a:solidFill>
                <a:srgbClr val="0000FF"/>
              </a:solidFill>
              <a:latin typeface="微软雅黑" panose="020B0503020204020204" charset="-122"/>
              <a:ea typeface="微软雅黑" panose="020B0503020204020204" charset="-122"/>
            </a:endParaRPr>
          </a:p>
          <a:p>
            <a:pPr eaLnBrk="0" hangingPunct="0">
              <a:lnSpc>
                <a:spcPct val="80000"/>
              </a:lnSpc>
              <a:buClr>
                <a:schemeClr val="bg1"/>
              </a:buClr>
            </a:pPr>
            <a:r>
              <a:rPr lang="zh-CN" altLang="en-US" sz="3600" b="1" dirty="0">
                <a:latin typeface="微软雅黑" panose="020B0503020204020204" charset="-122"/>
                <a:ea typeface="微软雅黑" panose="020B0503020204020204" charset="-122"/>
              </a:rPr>
              <a:t>  </a:t>
            </a:r>
            <a:r>
              <a:rPr lang="en-US" altLang="zh-CN" sz="3600" b="1" dirty="0">
                <a:latin typeface="微软雅黑" panose="020B0503020204020204" charset="-122"/>
                <a:ea typeface="微软雅黑" panose="020B0503020204020204" charset="-122"/>
              </a:rPr>
              <a:t>《</a:t>
            </a:r>
            <a:r>
              <a:rPr lang="zh-CN" altLang="en-US" sz="3600" b="1" dirty="0">
                <a:latin typeface="微软雅黑" panose="020B0503020204020204" charset="-122"/>
                <a:ea typeface="微软雅黑" panose="020B0503020204020204" charset="-122"/>
              </a:rPr>
              <a:t>中华人民共和国刑法</a:t>
            </a:r>
            <a:r>
              <a:rPr lang="en-US" altLang="zh-CN" sz="3600" b="1" dirty="0">
                <a:latin typeface="微软雅黑" panose="020B0503020204020204" charset="-122"/>
                <a:ea typeface="微软雅黑" panose="020B0503020204020204" charset="-122"/>
              </a:rPr>
              <a:t>》  </a:t>
            </a:r>
            <a:r>
              <a:rPr lang="zh-CN" altLang="en-US" sz="3600" b="1" dirty="0">
                <a:latin typeface="微软雅黑" panose="020B0503020204020204" charset="-122"/>
                <a:ea typeface="微软雅黑" panose="020B0503020204020204" charset="-122"/>
              </a:rPr>
              <a:t>第一条 为了处罚犯罪，保护人民，</a:t>
            </a:r>
            <a:r>
              <a:rPr lang="zh-CN" altLang="en-US" sz="3600" b="1" dirty="0">
                <a:solidFill>
                  <a:srgbClr val="0000FF"/>
                </a:solidFill>
                <a:latin typeface="微软雅黑" panose="020B0503020204020204" charset="-122"/>
                <a:ea typeface="微软雅黑" panose="020B0503020204020204" charset="-122"/>
              </a:rPr>
              <a:t>根据宪法，</a:t>
            </a:r>
            <a:r>
              <a:rPr lang="zh-CN" altLang="en-US" sz="3600" b="1" dirty="0">
                <a:latin typeface="微软雅黑" panose="020B0503020204020204" charset="-122"/>
                <a:ea typeface="微软雅黑" panose="020B0503020204020204" charset="-122"/>
              </a:rPr>
              <a:t>结合我国同犯罪作斗争的经验及实际情况，</a:t>
            </a:r>
            <a:r>
              <a:rPr lang="zh-CN" altLang="en-US" sz="3600" b="1" dirty="0">
                <a:solidFill>
                  <a:srgbClr val="0000FF"/>
                </a:solidFill>
                <a:latin typeface="微软雅黑" panose="020B0503020204020204" charset="-122"/>
                <a:ea typeface="微软雅黑" panose="020B0503020204020204" charset="-122"/>
              </a:rPr>
              <a:t>制定本法</a:t>
            </a:r>
            <a:r>
              <a:rPr lang="zh-CN" altLang="en-US" sz="3600" b="1" dirty="0">
                <a:latin typeface="微软雅黑" panose="020B0503020204020204" charset="-122"/>
                <a:ea typeface="微软雅黑" panose="020B0503020204020204" charset="-122"/>
              </a:rPr>
              <a:t>。</a:t>
            </a:r>
            <a:endParaRPr lang="zh-CN" altLang="en-US" sz="3600" b="1">
              <a:latin typeface="微软雅黑" panose="020B0503020204020204" charset="-122"/>
              <a:ea typeface="微软雅黑" panose="020B0503020204020204" charset="-122"/>
            </a:endParaRPr>
          </a:p>
          <a:p>
            <a:pPr eaLnBrk="0" hangingPunct="0">
              <a:lnSpc>
                <a:spcPct val="80000"/>
              </a:lnSpc>
              <a:buClr>
                <a:schemeClr val="bg1"/>
              </a:buClr>
            </a:pPr>
            <a:r>
              <a:rPr lang="zh-CN" altLang="en-US" sz="3600" b="1" dirty="0">
                <a:latin typeface="微软雅黑" panose="020B0503020204020204" charset="-122"/>
                <a:ea typeface="微软雅黑" panose="020B0503020204020204" charset="-122"/>
              </a:rPr>
              <a:t>  </a:t>
            </a:r>
            <a:r>
              <a:rPr lang="en-US" altLang="zh-CN" sz="3600" b="1" dirty="0">
                <a:latin typeface="微软雅黑" panose="020B0503020204020204" charset="-122"/>
                <a:ea typeface="微软雅黑" panose="020B0503020204020204" charset="-122"/>
              </a:rPr>
              <a:t>《</a:t>
            </a:r>
            <a:r>
              <a:rPr lang="zh-CN" altLang="en-US" sz="3600" b="1" dirty="0">
                <a:latin typeface="微软雅黑" panose="020B0503020204020204" charset="-122"/>
                <a:ea typeface="微软雅黑" panose="020B0503020204020204" charset="-122"/>
              </a:rPr>
              <a:t>中华人民共和国未成年人保护法</a:t>
            </a:r>
            <a:r>
              <a:rPr lang="en-US" altLang="zh-CN" sz="3600" b="1" dirty="0">
                <a:latin typeface="微软雅黑" panose="020B0503020204020204" charset="-122"/>
                <a:ea typeface="微软雅黑" panose="020B0503020204020204" charset="-122"/>
              </a:rPr>
              <a:t>》  </a:t>
            </a:r>
            <a:r>
              <a:rPr lang="zh-CN" altLang="en-US" sz="3600" b="1" dirty="0">
                <a:latin typeface="微软雅黑" panose="020B0503020204020204" charset="-122"/>
                <a:ea typeface="微软雅黑" panose="020B0503020204020204" charset="-122"/>
              </a:rPr>
              <a:t>第一条 为了保护未成年人的身心健康</a:t>
            </a:r>
            <a:r>
              <a:rPr lang="en-US" altLang="zh-CN" sz="3600" b="1">
                <a:latin typeface="微软雅黑" panose="020B0503020204020204" charset="-122"/>
                <a:ea typeface="微软雅黑" panose="020B0503020204020204" charset="-122"/>
              </a:rPr>
              <a:t>……</a:t>
            </a:r>
            <a:r>
              <a:rPr lang="en-US" altLang="zh-CN" sz="3600" b="1" dirty="0">
                <a:latin typeface="微软雅黑" panose="020B0503020204020204" charset="-122"/>
                <a:ea typeface="微软雅黑" panose="020B0503020204020204" charset="-122"/>
              </a:rPr>
              <a:t> </a:t>
            </a:r>
            <a:r>
              <a:rPr lang="zh-CN" altLang="en-US" sz="3600" b="1" dirty="0">
                <a:latin typeface="微软雅黑" panose="020B0503020204020204" charset="-122"/>
                <a:ea typeface="微软雅黑" panose="020B0503020204020204" charset="-122"/>
              </a:rPr>
              <a:t>把他们培养成有理想、有道德、有文化、有纪律的社会主义事业接班人</a:t>
            </a:r>
            <a:r>
              <a:rPr lang="zh-CN" altLang="en-US" sz="2400" b="1" dirty="0">
                <a:latin typeface="微软雅黑" panose="020B0503020204020204" charset="-122"/>
                <a:ea typeface="微软雅黑" panose="020B0503020204020204" charset="-122"/>
              </a:rPr>
              <a:t>，</a:t>
            </a:r>
            <a:r>
              <a:rPr lang="zh-CN" altLang="en-US" sz="3200" b="1" dirty="0">
                <a:solidFill>
                  <a:srgbClr val="0000FF"/>
                </a:solidFill>
                <a:latin typeface="微软雅黑" panose="020B0503020204020204" charset="-122"/>
                <a:ea typeface="微软雅黑" panose="020B0503020204020204" charset="-122"/>
              </a:rPr>
              <a:t>根据宪法，制定本法</a:t>
            </a:r>
            <a:r>
              <a:rPr lang="zh-CN" altLang="en-US" sz="3200" b="1" dirty="0">
                <a:latin typeface="微软雅黑" panose="020B0503020204020204" charset="-122"/>
                <a:ea typeface="微软雅黑" panose="020B0503020204020204" charset="-122"/>
              </a:rPr>
              <a:t>。</a:t>
            </a:r>
            <a:endParaRPr lang="zh-CN" altLang="en-US" sz="3200" b="1" dirty="0">
              <a:latin typeface="微软雅黑" panose="020B0503020204020204" charset="-122"/>
              <a:ea typeface="微软雅黑" panose="020B0503020204020204" charset="-122"/>
            </a:endParaRPr>
          </a:p>
          <a:p>
            <a:pPr eaLnBrk="0" hangingPunct="0">
              <a:lnSpc>
                <a:spcPct val="80000"/>
              </a:lnSpc>
              <a:buClr>
                <a:schemeClr val="bg1"/>
              </a:buClr>
            </a:pPr>
            <a:endParaRPr lang="zh-CN" altLang="en-US" sz="3200" b="1" dirty="0">
              <a:latin typeface="微软雅黑" panose="020B0503020204020204" charset="-122"/>
              <a:ea typeface="微软雅黑" panose="020B0503020204020204" charset="-122"/>
            </a:endParaRPr>
          </a:p>
        </p:txBody>
      </p:sp>
      <p:sp>
        <p:nvSpPr>
          <p:cNvPr id="19459" name="矩形 56323"/>
          <p:cNvSpPr/>
          <p:nvPr/>
        </p:nvSpPr>
        <p:spPr>
          <a:xfrm>
            <a:off x="355600" y="99695"/>
            <a:ext cx="2286000" cy="457200"/>
          </a:xfrm>
          <a:prstGeom prst="rect">
            <a:avLst/>
          </a:prstGeom>
        </p:spPr>
        <p:txBody>
          <a:bodyPr wrap="none" fromWordArt="1">
            <a:prstTxWarp prst="textPlain">
              <a:avLst>
                <a:gd name="adj" fmla="val 50000"/>
              </a:avLst>
            </a:prstTxWarp>
            <a:normAutofit fontScale="60000"/>
          </a:bodyPr>
          <a:p>
            <a:pPr algn="ctr"/>
            <a:r>
              <a:rPr lang="zh-CN" altLang="en-US" sz="3600" i="1">
                <a:ln w="9525" cap="flat" cmpd="sng">
                  <a:solidFill>
                    <a:srgbClr val="800080"/>
                  </a:solidFill>
                  <a:prstDash val="solid"/>
                  <a:miter/>
                  <a:headEnd type="none" w="sm" len="sm"/>
                  <a:tailEnd type="none" w="sm" len="sm"/>
                </a:ln>
                <a:solidFill>
                  <a:srgbClr val="FFFFFF"/>
                </a:solidFill>
                <a:effectLst>
                  <a:outerShdw dist="35921" dir="2699999" algn="ctr" rotWithShape="0">
                    <a:srgbClr val="808080">
                      <a:alpha val="79999"/>
                    </a:srgbClr>
                  </a:outerShdw>
                </a:effectLst>
                <a:latin typeface="微软雅黑" panose="020B0503020204020204" charset="-122"/>
                <a:ea typeface="微软雅黑" panose="020B0503020204020204" charset="-122"/>
              </a:rPr>
              <a:t>宪法解读：</a:t>
            </a:r>
            <a:endParaRPr lang="zh-CN" altLang="en-US" sz="3600" i="1">
              <a:ln w="9525" cap="flat" cmpd="sng">
                <a:solidFill>
                  <a:srgbClr val="800080"/>
                </a:solidFill>
                <a:prstDash val="solid"/>
                <a:miter/>
                <a:headEnd type="none" w="sm" len="sm"/>
                <a:tailEnd type="none" w="sm" len="sm"/>
              </a:ln>
              <a:solidFill>
                <a:srgbClr val="FFFFFF"/>
              </a:solidFill>
              <a:effectLst>
                <a:outerShdw dist="35921" dir="2699999" algn="ctr" rotWithShape="0">
                  <a:srgbClr val="808080">
                    <a:alpha val="79999"/>
                  </a:srgbClr>
                </a:outerShdw>
              </a:effectLst>
              <a:latin typeface="微软雅黑" panose="020B0503020204020204" charset="-122"/>
              <a:ea typeface="微软雅黑" panose="020B0503020204020204" charset="-122"/>
            </a:endParaRPr>
          </a:p>
        </p:txBody>
      </p:sp>
      <p:sp>
        <p:nvSpPr>
          <p:cNvPr id="19460" name="文本框 56324"/>
          <p:cNvSpPr txBox="1"/>
          <p:nvPr/>
        </p:nvSpPr>
        <p:spPr>
          <a:xfrm>
            <a:off x="1992313" y="5682298"/>
            <a:ext cx="7991475" cy="678815"/>
          </a:xfrm>
          <a:prstGeom prst="rect">
            <a:avLst/>
          </a:prstGeom>
          <a:solidFill>
            <a:schemeClr val="accent1"/>
          </a:solidFill>
          <a:ln w="9525">
            <a:noFill/>
          </a:ln>
        </p:spPr>
        <p:txBody>
          <a:bodyPr anchor="t">
            <a:spAutoFit/>
          </a:bodyPr>
          <a:p>
            <a:pPr>
              <a:spcBef>
                <a:spcPct val="20000"/>
              </a:spcBef>
              <a:buClr>
                <a:schemeClr val="bg1"/>
              </a:buClr>
              <a:buFont typeface="Wingdings" panose="05000000000000000000" pitchFamily="2" charset="2"/>
              <a:buNone/>
            </a:pPr>
            <a:r>
              <a:rPr lang="en-US" altLang="zh-CN" sz="3200" b="1" dirty="0">
                <a:solidFill>
                  <a:srgbClr val="FF33CC"/>
                </a:solidFill>
                <a:latin typeface="Tahoma" panose="020B0604030504040204" pitchFamily="34" charset="0"/>
                <a:ea typeface="楷体_GB2312" pitchFamily="49" charset="-122"/>
              </a:rPr>
              <a:t>     </a:t>
            </a:r>
            <a:r>
              <a:rPr lang="zh-CN" altLang="en-US" sz="3600" b="1" dirty="0">
                <a:solidFill>
                  <a:srgbClr val="FF0000"/>
                </a:solidFill>
                <a:latin typeface="微软雅黑" panose="020B0503020204020204" charset="-122"/>
                <a:ea typeface="微软雅黑" panose="020B0503020204020204" charset="-122"/>
              </a:rPr>
              <a:t>这说明了什么？</a:t>
            </a:r>
            <a:endParaRPr lang="zh-CN" altLang="en-US" sz="3600" b="1" dirty="0">
              <a:solidFill>
                <a:srgbClr val="FF0000"/>
              </a:solidFill>
              <a:latin typeface="微软雅黑" panose="020B0503020204020204" charset="-122"/>
              <a:ea typeface="微软雅黑" panose="020B0503020204020204" charset="-122"/>
            </a:endParaRPr>
          </a:p>
        </p:txBody>
      </p:sp>
      <p:sp>
        <p:nvSpPr>
          <p:cNvPr id="56326" name="圆角矩形标注 56325"/>
          <p:cNvSpPr/>
          <p:nvPr/>
        </p:nvSpPr>
        <p:spPr>
          <a:xfrm>
            <a:off x="4511675" y="1844675"/>
            <a:ext cx="5905500" cy="2089150"/>
          </a:xfrm>
          <a:prstGeom prst="wedgeRoundRectCallout">
            <a:avLst>
              <a:gd name="adj1" fmla="val -55000"/>
              <a:gd name="adj2" fmla="val 147264"/>
              <a:gd name="adj3" fmla="val 16667"/>
            </a:avLst>
          </a:prstGeom>
          <a:solidFill>
            <a:srgbClr val="FDFECE"/>
          </a:solidFill>
          <a:ln w="9525" cap="flat" cmpd="sng">
            <a:solidFill>
              <a:srgbClr val="FF0000"/>
            </a:solidFill>
            <a:prstDash val="solid"/>
            <a:miter/>
            <a:headEnd type="none" w="sm" len="sm"/>
            <a:tailEnd type="none" w="sm" len="sm"/>
          </a:ln>
        </p:spPr>
        <p:txBody>
          <a:bodyPr anchor="t"/>
          <a:p>
            <a:pPr>
              <a:spcBef>
                <a:spcPct val="20000"/>
              </a:spcBef>
              <a:buClr>
                <a:schemeClr val="bg1"/>
              </a:buClr>
              <a:buFont typeface="Wingdings" panose="05000000000000000000" pitchFamily="2" charset="2"/>
              <a:buNone/>
            </a:pPr>
            <a:r>
              <a:rPr lang="zh-CN" altLang="en-US" sz="4400" b="1" dirty="0">
                <a:solidFill>
                  <a:srgbClr val="6600FF"/>
                </a:solidFill>
                <a:latin typeface="微软雅黑" panose="020B0503020204020204" charset="-122"/>
                <a:ea typeface="微软雅黑" panose="020B0503020204020204" charset="-122"/>
              </a:rPr>
              <a:t>宪法</a:t>
            </a:r>
            <a:r>
              <a:rPr lang="zh-CN" altLang="en-US" sz="4400" b="1" dirty="0">
                <a:latin typeface="微软雅黑" panose="020B0503020204020204" charset="-122"/>
                <a:ea typeface="微软雅黑" panose="020B0503020204020204" charset="-122"/>
              </a:rPr>
              <a:t>是</a:t>
            </a:r>
            <a:r>
              <a:rPr lang="zh-CN" altLang="en-US" sz="4400" b="1" dirty="0">
                <a:solidFill>
                  <a:srgbClr val="6600FF"/>
                </a:solidFill>
                <a:latin typeface="微软雅黑" panose="020B0503020204020204" charset="-122"/>
                <a:ea typeface="微软雅黑" panose="020B0503020204020204" charset="-122"/>
              </a:rPr>
              <a:t>其他法律</a:t>
            </a:r>
            <a:r>
              <a:rPr lang="zh-CN" altLang="en-US" sz="4400" b="1" dirty="0">
                <a:latin typeface="微软雅黑" panose="020B0503020204020204" charset="-122"/>
                <a:ea typeface="微软雅黑" panose="020B0503020204020204" charset="-122"/>
              </a:rPr>
              <a:t>的</a:t>
            </a:r>
            <a:r>
              <a:rPr lang="zh-CN" altLang="en-US" sz="4400" b="1" dirty="0">
                <a:solidFill>
                  <a:srgbClr val="FF0000"/>
                </a:solidFill>
                <a:latin typeface="微软雅黑" panose="020B0503020204020204" charset="-122"/>
                <a:ea typeface="微软雅黑" panose="020B0503020204020204" charset="-122"/>
              </a:rPr>
              <a:t>立法基础</a:t>
            </a:r>
            <a:r>
              <a:rPr lang="zh-CN" altLang="en-US" sz="4400" b="1" dirty="0">
                <a:latin typeface="微软雅黑" panose="020B0503020204020204" charset="-122"/>
                <a:ea typeface="微软雅黑" panose="020B0503020204020204" charset="-122"/>
              </a:rPr>
              <a:t>和</a:t>
            </a:r>
            <a:r>
              <a:rPr lang="zh-CN" altLang="en-US" sz="4400" b="1" dirty="0">
                <a:solidFill>
                  <a:srgbClr val="FF0000"/>
                </a:solidFill>
                <a:latin typeface="微软雅黑" panose="020B0503020204020204" charset="-122"/>
                <a:ea typeface="微软雅黑" panose="020B0503020204020204" charset="-122"/>
              </a:rPr>
              <a:t>立法依据</a:t>
            </a:r>
            <a:r>
              <a:rPr lang="zh-CN" altLang="en-US" sz="4400" b="1" dirty="0">
                <a:latin typeface="微软雅黑" panose="020B0503020204020204" charset="-122"/>
                <a:ea typeface="微软雅黑" panose="020B0503020204020204" charset="-122"/>
              </a:rPr>
              <a:t>。</a:t>
            </a:r>
            <a:endParaRPr lang="zh-CN" altLang="en-US" sz="4400" b="1" dirty="0">
              <a:latin typeface="微软雅黑" panose="020B0503020204020204" charset="-122"/>
              <a:ea typeface="微软雅黑" panose="020B0503020204020204" charset="-122"/>
            </a:endParaRPr>
          </a:p>
        </p:txBody>
      </p:sp>
      <p:sp>
        <p:nvSpPr>
          <p:cNvPr id="56331" name="文本框 56330"/>
          <p:cNvSpPr txBox="1"/>
          <p:nvPr/>
        </p:nvSpPr>
        <p:spPr>
          <a:xfrm>
            <a:off x="6383338" y="4365625"/>
            <a:ext cx="4105275" cy="1588770"/>
          </a:xfrm>
          <a:prstGeom prst="rect">
            <a:avLst/>
          </a:prstGeom>
          <a:solidFill>
            <a:srgbClr val="FFFF00"/>
          </a:solidFill>
          <a:ln w="9525">
            <a:noFill/>
          </a:ln>
        </p:spPr>
        <p:txBody>
          <a:bodyPr anchor="t">
            <a:spAutoFit/>
          </a:bodyPr>
          <a:p>
            <a:pPr marL="342900" indent="-342900">
              <a:spcBef>
                <a:spcPct val="50000"/>
              </a:spcBef>
            </a:pPr>
            <a:r>
              <a:rPr lang="en-US" altLang="zh-CN" sz="3200" b="1" dirty="0">
                <a:latin typeface="楷体_GB2312" pitchFamily="49" charset="-122"/>
                <a:ea typeface="楷体_GB2312" pitchFamily="49" charset="-122"/>
              </a:rPr>
              <a:t> </a:t>
            </a:r>
            <a:r>
              <a:rPr lang="zh-CN" altLang="en-US" sz="3200" b="1" dirty="0">
                <a:latin typeface="微软雅黑" panose="020B0503020204020204" charset="-122"/>
                <a:ea typeface="微软雅黑" panose="020B0503020204020204" charset="-122"/>
              </a:rPr>
              <a:t>普通法律是根据宪法制定的，是宪法的</a:t>
            </a:r>
            <a:r>
              <a:rPr lang="zh-CN" altLang="en-US" sz="3200" b="1" dirty="0">
                <a:solidFill>
                  <a:srgbClr val="FF0000"/>
                </a:solidFill>
                <a:latin typeface="微软雅黑" panose="020B0503020204020204" charset="-122"/>
                <a:ea typeface="微软雅黑" panose="020B0503020204020204" charset="-122"/>
              </a:rPr>
              <a:t>具体化</a:t>
            </a:r>
            <a:r>
              <a:rPr lang="zh-CN" altLang="en-US" sz="3200" b="1" dirty="0">
                <a:latin typeface="微软雅黑" panose="020B0503020204020204" charset="-122"/>
                <a:ea typeface="微软雅黑" panose="020B0503020204020204" charset="-122"/>
              </a:rPr>
              <a:t>。</a:t>
            </a:r>
            <a:endParaRPr lang="zh-CN" altLang="en-US" sz="3200" b="1" dirty="0">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6326"/>
                                        </p:tgtEl>
                                        <p:attrNameLst>
                                          <p:attrName>style.visibility</p:attrName>
                                        </p:attrNameLst>
                                      </p:cBhvr>
                                      <p:to>
                                        <p:strVal val="visible"/>
                                      </p:to>
                                    </p:set>
                                    <p:anim calcmode="lin" valueType="num">
                                      <p:cBhvr>
                                        <p:cTn id="7" dur="500" fill="hold"/>
                                        <p:tgtEl>
                                          <p:spTgt spid="56326"/>
                                        </p:tgtEl>
                                        <p:attrNameLst>
                                          <p:attrName>ppt_x</p:attrName>
                                        </p:attrNameLst>
                                      </p:cBhvr>
                                      <p:tavLst>
                                        <p:tav tm="0">
                                          <p:val>
                                            <p:strVal val="1+#ppt_w/2"/>
                                          </p:val>
                                        </p:tav>
                                        <p:tav tm="100000">
                                          <p:val>
                                            <p:strVal val="#ppt_x"/>
                                          </p:val>
                                        </p:tav>
                                      </p:tavLst>
                                    </p:anim>
                                    <p:anim calcmode="lin" valueType="num">
                                      <p:cBhvr>
                                        <p:cTn id="8" dur="500" fill="hold"/>
                                        <p:tgtEl>
                                          <p:spTgt spid="5632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chimes.wav"/>
                                        </p:tgtEl>
                                      </p:cMediaNode>
                                    </p:audio>
                                  </p:sub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56331"/>
                                        </p:tgtEl>
                                        <p:attrNameLst>
                                          <p:attrName>style.visibility</p:attrName>
                                        </p:attrNameLst>
                                      </p:cBhvr>
                                      <p:to>
                                        <p:strVal val="visible"/>
                                      </p:to>
                                    </p:set>
                                    <p:animEffect transition="in" filter="blinds(horizontal)">
                                      <p:cBhvr>
                                        <p:cTn id="13" dur="500"/>
                                        <p:tgtEl>
                                          <p:spTgt spid="56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6" grpId="0" bldLvl="0" animBg="1"/>
      <p:bldP spid="56331"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4" name="内容占位符 3"/>
          <p:cNvPicPr>
            <a:picLocks noGrp="1" noChangeAspect="1"/>
          </p:cNvPicPr>
          <p:nvPr>
            <p:ph idx="1"/>
          </p:nvPr>
        </p:nvPicPr>
        <p:blipFill>
          <a:blip r:embed="rId1"/>
          <a:srcRect/>
          <a:stretch>
            <a:fillRect/>
          </a:stretch>
        </p:blipFill>
        <p:spPr>
          <a:xfrm>
            <a:off x="379730" y="147320"/>
            <a:ext cx="10741660" cy="6330950"/>
          </a:xfrm>
        </p:spPr>
      </p:pic>
      <p:sp>
        <p:nvSpPr>
          <p:cNvPr id="22533" name="Oval 5"/>
          <p:cNvSpPr/>
          <p:nvPr/>
        </p:nvSpPr>
        <p:spPr>
          <a:xfrm>
            <a:off x="5906770" y="781685"/>
            <a:ext cx="815975" cy="360680"/>
          </a:xfrm>
          <a:prstGeom prst="ellipse">
            <a:avLst/>
          </a:prstGeom>
          <a:noFill/>
          <a:ln w="25400" cap="flat" cmpd="sng">
            <a:solidFill>
              <a:srgbClr val="FF0000"/>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22534" name="Oval 6"/>
          <p:cNvSpPr/>
          <p:nvPr/>
        </p:nvSpPr>
        <p:spPr>
          <a:xfrm>
            <a:off x="5847715" y="2482850"/>
            <a:ext cx="1163320" cy="505460"/>
          </a:xfrm>
          <a:prstGeom prst="ellipse">
            <a:avLst/>
          </a:prstGeom>
          <a:noFill/>
          <a:ln w="25400" cap="flat" cmpd="sng">
            <a:solidFill>
              <a:srgbClr val="FF0000"/>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22535" name="Oval 7"/>
          <p:cNvSpPr/>
          <p:nvPr/>
        </p:nvSpPr>
        <p:spPr>
          <a:xfrm>
            <a:off x="5847715" y="3404235"/>
            <a:ext cx="1163320" cy="360045"/>
          </a:xfrm>
          <a:prstGeom prst="ellipse">
            <a:avLst/>
          </a:prstGeom>
          <a:noFill/>
          <a:ln w="25400" cap="flat" cmpd="sng">
            <a:solidFill>
              <a:srgbClr val="FF0000"/>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22536" name="Oval 8"/>
          <p:cNvSpPr/>
          <p:nvPr/>
        </p:nvSpPr>
        <p:spPr>
          <a:xfrm>
            <a:off x="5858193" y="4243388"/>
            <a:ext cx="1152525" cy="360362"/>
          </a:xfrm>
          <a:prstGeom prst="ellipse">
            <a:avLst/>
          </a:prstGeom>
          <a:noFill/>
          <a:ln w="25400" cap="flat" cmpd="sng">
            <a:solidFill>
              <a:srgbClr val="FF0000"/>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2" name="文本框 1"/>
          <p:cNvSpPr txBox="1"/>
          <p:nvPr/>
        </p:nvSpPr>
        <p:spPr>
          <a:xfrm>
            <a:off x="379730" y="5082540"/>
            <a:ext cx="11206480" cy="548640"/>
          </a:xfrm>
          <a:prstGeom prst="rect">
            <a:avLst/>
          </a:prstGeom>
          <a:solidFill>
            <a:schemeClr val="bg1"/>
          </a:solidFill>
        </p:spPr>
        <p:txBody>
          <a:bodyPr wrap="none" rtlCol="0" anchor="t">
            <a:spAutoFit/>
          </a:bodyPr>
          <a:p>
            <a:r>
              <a:rPr lang="zh-CN" altLang="en-US" sz="2800" b="1" dirty="0">
                <a:solidFill>
                  <a:srgbClr val="FF0000"/>
                </a:solidFill>
                <a:latin typeface="微软雅黑" panose="020B0503020204020204" charset="-122"/>
                <a:ea typeface="微软雅黑" panose="020B0503020204020204" charset="-122"/>
                <a:cs typeface="+mn-ea"/>
                <a:sym typeface="+mn-ea"/>
              </a:rPr>
              <a:t>宪法是其他法律的立法基础和立法依据，其他法律是根据宪法制定的。</a:t>
            </a:r>
            <a:endParaRPr lang="zh-CN" altLang="en-US" sz="2800" b="1" dirty="0">
              <a:solidFill>
                <a:srgbClr val="FF0000"/>
              </a:solidFill>
              <a:latin typeface="微软雅黑" panose="020B0503020204020204" charset="-122"/>
              <a:ea typeface="微软雅黑" panose="020B0503020204020204" charset="-122"/>
              <a:cs typeface="+mn-ea"/>
              <a:sym typeface="+mn-ea"/>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3"/>
                                        </p:tgtEl>
                                        <p:attrNameLst>
                                          <p:attrName>style.visibility</p:attrName>
                                        </p:attrNameLst>
                                      </p:cBhvr>
                                      <p:to>
                                        <p:strVal val="visible"/>
                                      </p:to>
                                    </p:set>
                                    <p:animEffect transition="in" filter="blinds(horizontal)">
                                      <p:cBhvr>
                                        <p:cTn id="7" dur="500"/>
                                        <p:tgtEl>
                                          <p:spTgt spid="2253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534"/>
                                        </p:tgtEl>
                                        <p:attrNameLst>
                                          <p:attrName>style.visibility</p:attrName>
                                        </p:attrNameLst>
                                      </p:cBhvr>
                                      <p:to>
                                        <p:strVal val="visible"/>
                                      </p:to>
                                    </p:set>
                                    <p:animEffect transition="in" filter="blinds(horizontal)">
                                      <p:cBhvr>
                                        <p:cTn id="12" dur="500"/>
                                        <p:tgtEl>
                                          <p:spTgt spid="2253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2535"/>
                                        </p:tgtEl>
                                        <p:attrNameLst>
                                          <p:attrName>style.visibility</p:attrName>
                                        </p:attrNameLst>
                                      </p:cBhvr>
                                      <p:to>
                                        <p:strVal val="visible"/>
                                      </p:to>
                                    </p:set>
                                    <p:animEffect transition="in" filter="blinds(horizontal)">
                                      <p:cBhvr>
                                        <p:cTn id="17" dur="500"/>
                                        <p:tgtEl>
                                          <p:spTgt spid="2253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2536"/>
                                        </p:tgtEl>
                                        <p:attrNameLst>
                                          <p:attrName>style.visibility</p:attrName>
                                        </p:attrNameLst>
                                      </p:cBhvr>
                                      <p:to>
                                        <p:strVal val="visible"/>
                                      </p:to>
                                    </p:set>
                                    <p:animEffect transition="in" filter="blinds(horizontal)">
                                      <p:cBhvr>
                                        <p:cTn id="22" dur="500"/>
                                        <p:tgtEl>
                                          <p:spTgt spid="22536"/>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3" grpId="0" bldLvl="0" animBg="1"/>
      <p:bldP spid="22534" grpId="0" bldLvl="0" animBg="1"/>
      <p:bldP spid="22535" grpId="0" bldLvl="0" animBg="1"/>
      <p:bldP spid="22536" grpId="0" bldLvl="0" animBg="1"/>
      <p:bldP spid="2"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41020" y="269240"/>
            <a:ext cx="11191875" cy="2358390"/>
          </a:xfrm>
          <a:prstGeom prst="rect">
            <a:avLst/>
          </a:prstGeom>
          <a:noFill/>
        </p:spPr>
        <p:txBody>
          <a:bodyPr wrap="square" rtlCol="0" anchor="t">
            <a:spAutoFit/>
          </a:bodyPr>
          <a:p>
            <a:pPr>
              <a:lnSpc>
                <a:spcPct val="120000"/>
              </a:lnSpc>
            </a:pPr>
            <a:r>
              <a:rPr lang="en-US" altLang="zh-CN" sz="2800"/>
              <a:t>      </a:t>
            </a:r>
            <a:r>
              <a:rPr lang="en-US" altLang="zh-CN" sz="2400" b="1">
                <a:latin typeface="微软雅黑" panose="020B0503020204020204" charset="-122"/>
                <a:ea typeface="微软雅黑" panose="020B0503020204020204" charset="-122"/>
                <a:cs typeface="微软雅黑" panose="020B0503020204020204" charset="-122"/>
              </a:rPr>
              <a:t> </a:t>
            </a:r>
            <a:r>
              <a:rPr lang="zh-CN" altLang="en-US" sz="2400" b="1">
                <a:latin typeface="微软雅黑" panose="020B0503020204020204" charset="-122"/>
                <a:ea typeface="微软雅黑" panose="020B0503020204020204" charset="-122"/>
                <a:cs typeface="微软雅黑" panose="020B0503020204020204" charset="-122"/>
              </a:rPr>
              <a:t>2003年3月17日晚上，任职于广州某公司的湖北青年孙志刚在前往网吧的路上，因缺少暂住证，被警察送至广州市"三无"人员(即无身份证、无暂居证、无用工证明的外来人员)收容遣送中转站收容。次日，孙志刚被收容站送往一家收容人员救治站。在这里，孙志刚受到工作人员以及其他收容人员的野蛮殴打，并于3月20日死于这家救治站。</a:t>
            </a:r>
            <a:endParaRPr lang="zh-CN" altLang="en-US" sz="2400" b="1">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619760" y="2741295"/>
            <a:ext cx="10952480" cy="2870200"/>
          </a:xfrm>
          <a:prstGeom prst="rect">
            <a:avLst/>
          </a:prstGeom>
          <a:noFill/>
        </p:spPr>
        <p:txBody>
          <a:bodyPr wrap="square" rtlCol="0" anchor="t">
            <a:spAutoFit/>
          </a:bodyPr>
          <a:p>
            <a:pPr>
              <a:lnSpc>
                <a:spcPct val="120000"/>
              </a:lnSpc>
            </a:pPr>
            <a:r>
              <a:rPr lang="en-US" altLang="zh-CN" sz="3200"/>
              <a:t>  </a:t>
            </a:r>
            <a:r>
              <a:rPr lang="zh-CN" altLang="en-US" sz="2400" b="1">
                <a:latin typeface="微软雅黑" panose="020B0503020204020204" charset="-122"/>
                <a:ea typeface="微软雅黑" panose="020B0503020204020204" charset="-122"/>
                <a:cs typeface="微软雅黑" panose="020B0503020204020204" charset="-122"/>
              </a:rPr>
              <a:t>《中华人民共和国宪法》第三十七条：“中华人民共和国公民的人身自由不受侵犯。任何公民，非经人民检察院批准或者决定或者人民法院决定，并由公安机关执行，不受逮捕。禁止非法拘禁和以其他方法非法剥夺或者限制公民的人身自由，禁止非法搜查公民的身体。</a:t>
            </a:r>
            <a:endParaRPr lang="zh-CN" altLang="en-US" sz="2400" b="1">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400" b="1">
                <a:latin typeface="微软雅黑" panose="020B0503020204020204" charset="-122"/>
                <a:ea typeface="微软雅黑" panose="020B0503020204020204" charset="-122"/>
                <a:cs typeface="微软雅黑" panose="020B0503020204020204" charset="-122"/>
              </a:rPr>
              <a:t>  因《收容遣送制度》违背了宪法的相关规定，</a:t>
            </a:r>
            <a:r>
              <a:rPr lang="en-US" altLang="zh-CN" sz="2400" b="1">
                <a:latin typeface="微软雅黑" panose="020B0503020204020204" charset="-122"/>
                <a:ea typeface="微软雅黑" panose="020B0503020204020204" charset="-122"/>
                <a:cs typeface="微软雅黑" panose="020B0503020204020204" charset="-122"/>
              </a:rPr>
              <a:t>2003</a:t>
            </a:r>
            <a:r>
              <a:rPr lang="zh-CN" altLang="en-US" sz="2400" b="1">
                <a:latin typeface="微软雅黑" panose="020B0503020204020204" charset="-122"/>
                <a:ea typeface="微软雅黑" panose="020B0503020204020204" charset="-122"/>
                <a:cs typeface="微软雅黑" panose="020B0503020204020204" charset="-122"/>
              </a:rPr>
              <a:t>年，收容遣送制度被废止。</a:t>
            </a:r>
            <a:endParaRPr lang="zh-CN" altLang="en-US" sz="2400" b="1">
              <a:latin typeface="微软雅黑" panose="020B0503020204020204" charset="-122"/>
              <a:ea typeface="微软雅黑" panose="020B0503020204020204" charset="-122"/>
              <a:cs typeface="微软雅黑" panose="020B0503020204020204" charset="-122"/>
            </a:endParaRPr>
          </a:p>
          <a:p>
            <a:pPr>
              <a:lnSpc>
                <a:spcPct val="120000"/>
              </a:lnSpc>
            </a:pPr>
            <a:endParaRPr lang="zh-CN" altLang="en-US" sz="2400" b="1">
              <a:latin typeface="微软雅黑" panose="020B0503020204020204" charset="-122"/>
              <a:ea typeface="微软雅黑" panose="020B0503020204020204" charset="-122"/>
              <a:cs typeface="微软雅黑" panose="020B0503020204020204" charset="-122"/>
            </a:endParaRPr>
          </a:p>
        </p:txBody>
      </p:sp>
      <p:sp>
        <p:nvSpPr>
          <p:cNvPr id="4" name="同侧圆角矩形 3"/>
          <p:cNvSpPr/>
          <p:nvPr/>
        </p:nvSpPr>
        <p:spPr>
          <a:xfrm>
            <a:off x="500380" y="5480050"/>
            <a:ext cx="11273790" cy="762635"/>
          </a:xfrm>
          <a:prstGeom prst="round2Same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p>
            <a:pPr algn="ctr"/>
            <a:r>
              <a:rPr lang="zh-CN" altLang="en-US" sz="2800" b="1">
                <a:solidFill>
                  <a:schemeClr val="tx1"/>
                </a:solidFill>
                <a:latin typeface="微软雅黑" panose="020B0503020204020204" charset="-122"/>
                <a:ea typeface="微软雅黑" panose="020B0503020204020204" charset="-122"/>
              </a:rPr>
              <a:t>思考：收容遣送制度为什么会被废除？从而我们可以得出什么结论</a:t>
            </a:r>
            <a:endParaRPr lang="zh-CN" altLang="en-US" sz="2800" b="1">
              <a:solidFill>
                <a:schemeClr val="tx1"/>
              </a:solidFill>
              <a:latin typeface="微软雅黑" panose="020B0503020204020204" charset="-122"/>
              <a:ea typeface="微软雅黑" panose="020B0503020204020204" charset="-122"/>
            </a:endParaRPr>
          </a:p>
        </p:txBody>
      </p:sp>
      <p:sp>
        <p:nvSpPr>
          <p:cNvPr id="5" name="爆炸形 2 4"/>
          <p:cNvSpPr/>
          <p:nvPr/>
        </p:nvSpPr>
        <p:spPr>
          <a:xfrm>
            <a:off x="3347720" y="1026795"/>
            <a:ext cx="6960870" cy="4791075"/>
          </a:xfrm>
          <a:prstGeom prst="irregularSeal2">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p>
            <a:pPr algn="l"/>
            <a:r>
              <a:rPr lang="en-US" altLang="zh-CN" sz="2400">
                <a:solidFill>
                  <a:schemeClr val="tx1"/>
                </a:solidFill>
              </a:rPr>
              <a:t>  </a:t>
            </a:r>
            <a:r>
              <a:rPr lang="en-US" altLang="zh-CN" sz="2800" b="1">
                <a:solidFill>
                  <a:schemeClr val="bg1"/>
                </a:solidFill>
              </a:rPr>
              <a:t> </a:t>
            </a:r>
            <a:r>
              <a:rPr lang="zh-CN" altLang="en-US" sz="2800" b="1">
                <a:solidFill>
                  <a:schemeClr val="tx1"/>
                </a:solidFill>
              </a:rPr>
              <a:t>其他法律不得与宪法的原则和精神相违背。否则，就会因违宪而无效。</a:t>
            </a:r>
            <a:endParaRPr lang="zh-CN" altLang="en-US" sz="2800" b="1">
              <a:solidFill>
                <a:schemeClr val="tx1"/>
              </a:solidFill>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5" name="TextBox 3"/>
          <p:cNvSpPr txBox="1"/>
          <p:nvPr/>
        </p:nvSpPr>
        <p:spPr>
          <a:xfrm>
            <a:off x="377825" y="2698750"/>
            <a:ext cx="11184255" cy="2979420"/>
          </a:xfrm>
          <a:prstGeom prst="rect">
            <a:avLst/>
          </a:prstGeom>
          <a:noFill/>
          <a:ln w="9525">
            <a:noFill/>
          </a:ln>
        </p:spPr>
        <p:txBody>
          <a:bodyPr wrap="square" lIns="128266" tIns="64131" rIns="128266" bIns="64131">
            <a:spAutoFit/>
          </a:bodyPr>
          <a:p>
            <a:pPr>
              <a:lnSpc>
                <a:spcPct val="130000"/>
              </a:lnSpc>
            </a:pPr>
            <a:r>
              <a:rPr lang="zh-CN" altLang="en-US" sz="3600" b="1" dirty="0">
                <a:latin typeface="微软雅黑" panose="020B0503020204020204" charset="-122"/>
                <a:ea typeface="微软雅黑" panose="020B0503020204020204" charset="-122"/>
                <a:sym typeface="+mn-ea"/>
              </a:rPr>
              <a:t>为什么说宪法具有最高的法律效力</a:t>
            </a:r>
            <a:endParaRPr lang="zh-CN" altLang="en-US" sz="3600" b="1" dirty="0">
              <a:solidFill>
                <a:schemeClr val="tx1"/>
              </a:solidFill>
              <a:latin typeface="微软雅黑" panose="020B0503020204020204" charset="-122"/>
              <a:ea typeface="微软雅黑" panose="020B0503020204020204" charset="-122"/>
              <a:sym typeface="+mn-ea"/>
            </a:endParaRPr>
          </a:p>
          <a:p>
            <a:pPr>
              <a:lnSpc>
                <a:spcPct val="130000"/>
              </a:lnSpc>
            </a:pPr>
            <a:r>
              <a:rPr lang="zh-CN" altLang="en-US" sz="3600" b="1" dirty="0">
                <a:solidFill>
                  <a:srgbClr val="FF0000"/>
                </a:solidFill>
                <a:latin typeface="宋体" panose="02010600030101010101" pitchFamily="2" charset="-122"/>
                <a:ea typeface="宋体" panose="02010600030101010101" pitchFamily="2" charset="-122"/>
                <a:sym typeface="+mn-ea"/>
              </a:rPr>
              <a:t>①</a:t>
            </a:r>
            <a:r>
              <a:rPr lang="zh-CN" altLang="en-US" sz="3600" b="1" dirty="0">
                <a:solidFill>
                  <a:srgbClr val="FF0000"/>
                </a:solidFill>
                <a:latin typeface="微软雅黑" panose="020B0503020204020204" charset="-122"/>
                <a:ea typeface="微软雅黑" panose="020B0503020204020204" charset="-122"/>
                <a:sym typeface="+mn-ea"/>
              </a:rPr>
              <a:t>宪法是其他法律的</a:t>
            </a:r>
            <a:r>
              <a:rPr lang="zh-CN" altLang="en-US" sz="3600" b="1" u="sng" dirty="0">
                <a:solidFill>
                  <a:schemeClr val="tx1"/>
                </a:solidFill>
                <a:latin typeface="微软雅黑" panose="020B0503020204020204" charset="-122"/>
                <a:ea typeface="微软雅黑" panose="020B0503020204020204" charset="-122"/>
                <a:sym typeface="+mn-ea"/>
              </a:rPr>
              <a:t>立法基础</a:t>
            </a:r>
            <a:r>
              <a:rPr lang="zh-CN" altLang="en-US" sz="3600" b="1" dirty="0">
                <a:solidFill>
                  <a:srgbClr val="FF0000"/>
                </a:solidFill>
                <a:latin typeface="微软雅黑" panose="020B0503020204020204" charset="-122"/>
                <a:ea typeface="微软雅黑" panose="020B0503020204020204" charset="-122"/>
                <a:sym typeface="+mn-ea"/>
              </a:rPr>
              <a:t>和</a:t>
            </a:r>
            <a:r>
              <a:rPr lang="zh-CN" altLang="en-US" sz="3600" b="1" u="sng" dirty="0">
                <a:solidFill>
                  <a:schemeClr val="tx1"/>
                </a:solidFill>
                <a:latin typeface="微软雅黑" panose="020B0503020204020204" charset="-122"/>
                <a:ea typeface="微软雅黑" panose="020B0503020204020204" charset="-122"/>
                <a:sym typeface="+mn-ea"/>
              </a:rPr>
              <a:t>立法依据</a:t>
            </a:r>
            <a:endParaRPr lang="zh-CN" altLang="en-US" sz="3600" b="1" dirty="0">
              <a:solidFill>
                <a:srgbClr val="FF0000"/>
              </a:solidFill>
              <a:latin typeface="微软雅黑" panose="020B0503020204020204" charset="-122"/>
              <a:ea typeface="微软雅黑" panose="020B0503020204020204" charset="-122"/>
              <a:sym typeface="+mn-ea"/>
            </a:endParaRPr>
          </a:p>
          <a:p>
            <a:pPr>
              <a:lnSpc>
                <a:spcPct val="130000"/>
              </a:lnSpc>
            </a:pPr>
            <a:r>
              <a:rPr lang="zh-CN" altLang="en-US" sz="3600" b="1" dirty="0">
                <a:solidFill>
                  <a:srgbClr val="FF0000"/>
                </a:solidFill>
                <a:latin typeface="宋体" panose="02010600030101010101" pitchFamily="2" charset="-122"/>
                <a:ea typeface="宋体" panose="02010600030101010101" pitchFamily="2" charset="-122"/>
                <a:sym typeface="+mn-ea"/>
              </a:rPr>
              <a:t>②</a:t>
            </a:r>
            <a:r>
              <a:rPr lang="zh-CN" altLang="en-US" sz="3600" b="1" dirty="0">
                <a:solidFill>
                  <a:schemeClr val="tx1"/>
                </a:solidFill>
                <a:latin typeface="微软雅黑" panose="020B0503020204020204" charset="-122"/>
                <a:ea typeface="微软雅黑" panose="020B0503020204020204" charset="-122"/>
                <a:sym typeface="+mn-ea"/>
              </a:rPr>
              <a:t>其他法律</a:t>
            </a:r>
            <a:r>
              <a:rPr lang="zh-CN" altLang="en-US" sz="3600" b="1" dirty="0">
                <a:solidFill>
                  <a:srgbClr val="FF0000"/>
                </a:solidFill>
                <a:latin typeface="微软雅黑" panose="020B0503020204020204" charset="-122"/>
                <a:ea typeface="微软雅黑" panose="020B0503020204020204" charset="-122"/>
                <a:sym typeface="+mn-ea"/>
              </a:rPr>
              <a:t>不得与宪法的原则和精神相违背。否则，就会因</a:t>
            </a:r>
            <a:r>
              <a:rPr lang="zh-CN" altLang="en-US" sz="3600" b="1" dirty="0">
                <a:solidFill>
                  <a:schemeClr val="tx1"/>
                </a:solidFill>
                <a:latin typeface="微软雅黑" panose="020B0503020204020204" charset="-122"/>
                <a:ea typeface="微软雅黑" panose="020B0503020204020204" charset="-122"/>
                <a:sym typeface="+mn-ea"/>
              </a:rPr>
              <a:t>违宪而无效</a:t>
            </a:r>
            <a:r>
              <a:rPr lang="zh-CN" altLang="en-US" sz="3600" b="1" dirty="0">
                <a:solidFill>
                  <a:srgbClr val="FF0000"/>
                </a:solidFill>
                <a:latin typeface="微软雅黑" panose="020B0503020204020204" charset="-122"/>
                <a:ea typeface="微软雅黑" panose="020B0503020204020204" charset="-122"/>
                <a:sym typeface="+mn-ea"/>
              </a:rPr>
              <a:t>。</a:t>
            </a:r>
            <a:endParaRPr lang="zh-CN" altLang="en-US" sz="3600" b="1" dirty="0">
              <a:solidFill>
                <a:srgbClr val="FF0000"/>
              </a:solidFill>
              <a:latin typeface="微软雅黑" panose="020B0503020204020204" charset="-122"/>
              <a:ea typeface="微软雅黑" panose="020B0503020204020204" charset="-122"/>
              <a:sym typeface="+mn-ea"/>
            </a:endParaRPr>
          </a:p>
        </p:txBody>
      </p:sp>
      <p:pic>
        <p:nvPicPr>
          <p:cNvPr id="19459" name="Picture 2"/>
          <p:cNvPicPr>
            <a:picLocks noChangeAspect="1"/>
          </p:cNvPicPr>
          <p:nvPr/>
        </p:nvPicPr>
        <p:blipFill>
          <a:blip r:embed="rId1"/>
          <a:srcRect l="62659" t="30952"/>
          <a:stretch>
            <a:fillRect/>
          </a:stretch>
        </p:blipFill>
        <p:spPr>
          <a:xfrm>
            <a:off x="6888163" y="5949950"/>
            <a:ext cx="3779837" cy="908050"/>
          </a:xfrm>
          <a:prstGeom prst="rect">
            <a:avLst/>
          </a:prstGeom>
          <a:noFill/>
          <a:ln w="9525">
            <a:noFill/>
          </a:ln>
        </p:spPr>
      </p:pic>
      <p:sp>
        <p:nvSpPr>
          <p:cNvPr id="19460" name="Text Box 6"/>
          <p:cNvSpPr txBox="1"/>
          <p:nvPr/>
        </p:nvSpPr>
        <p:spPr>
          <a:xfrm>
            <a:off x="1609725" y="526415"/>
            <a:ext cx="9380220" cy="743585"/>
          </a:xfrm>
          <a:prstGeom prst="rect">
            <a:avLst/>
          </a:prstGeom>
          <a:noFill/>
          <a:ln w="9525">
            <a:noFill/>
          </a:ln>
        </p:spPr>
        <p:txBody>
          <a:bodyPr wrap="square">
            <a:spAutoFit/>
          </a:bodyPr>
          <a:p>
            <a:pPr>
              <a:spcBef>
                <a:spcPct val="50000"/>
              </a:spcBef>
            </a:pPr>
            <a:r>
              <a:rPr lang="zh-CN" altLang="en-US" sz="4000" b="1" dirty="0">
                <a:solidFill>
                  <a:srgbClr val="FF0000"/>
                </a:solidFill>
                <a:latin typeface="Arial" panose="020B0604020202020204" pitchFamily="34" charset="0"/>
              </a:rPr>
              <a:t>为什么说宪法是国家的根本法？</a:t>
            </a:r>
            <a:endParaRPr lang="zh-CN" altLang="en-US" sz="4000" b="1" dirty="0">
              <a:solidFill>
                <a:srgbClr val="FF0000"/>
              </a:solidFill>
              <a:latin typeface="Arial" panose="020B0604020202020204" pitchFamily="34" charset="0"/>
            </a:endParaRPr>
          </a:p>
        </p:txBody>
      </p:sp>
      <p:sp>
        <p:nvSpPr>
          <p:cNvPr id="2" name="文本框 1"/>
          <p:cNvSpPr txBox="1"/>
          <p:nvPr/>
        </p:nvSpPr>
        <p:spPr>
          <a:xfrm>
            <a:off x="508000" y="1486535"/>
            <a:ext cx="11054080" cy="804545"/>
          </a:xfrm>
          <a:prstGeom prst="rect">
            <a:avLst/>
          </a:prstGeom>
          <a:noFill/>
        </p:spPr>
        <p:txBody>
          <a:bodyPr wrap="none" rtlCol="0" anchor="t">
            <a:spAutoFit/>
          </a:bodyPr>
          <a:p>
            <a:pPr>
              <a:lnSpc>
                <a:spcPct val="130000"/>
              </a:lnSpc>
            </a:pPr>
            <a:r>
              <a:rPr lang="zh-CN" altLang="en-US" sz="3600" b="1" dirty="0">
                <a:solidFill>
                  <a:srgbClr val="FF0000"/>
                </a:solidFill>
                <a:latin typeface="微软雅黑" panose="020B0503020204020204" charset="-122"/>
                <a:ea typeface="微软雅黑" panose="020B0503020204020204" charset="-122"/>
                <a:sym typeface="+mn-ea"/>
              </a:rPr>
              <a:t>（</a:t>
            </a:r>
            <a:r>
              <a:rPr lang="en-US" altLang="zh-CN" sz="3600" b="1" dirty="0">
                <a:solidFill>
                  <a:srgbClr val="FF0000"/>
                </a:solidFill>
                <a:latin typeface="微软雅黑" panose="020B0503020204020204" charset="-122"/>
                <a:ea typeface="微软雅黑" panose="020B0503020204020204" charset="-122"/>
                <a:sym typeface="+mn-ea"/>
              </a:rPr>
              <a:t>2</a:t>
            </a:r>
            <a:r>
              <a:rPr lang="zh-CN" altLang="en-US" sz="3600" b="1" dirty="0">
                <a:solidFill>
                  <a:srgbClr val="FF0000"/>
                </a:solidFill>
                <a:latin typeface="微软雅黑" panose="020B0503020204020204" charset="-122"/>
                <a:ea typeface="微软雅黑" panose="020B0503020204020204" charset="-122"/>
                <a:sym typeface="+mn-ea"/>
              </a:rPr>
              <a:t>）从法律效力上看</a:t>
            </a:r>
            <a:r>
              <a:rPr lang="en-US" altLang="zh-CN" sz="3600" b="1" dirty="0">
                <a:solidFill>
                  <a:srgbClr val="FF0000"/>
                </a:solidFill>
                <a:latin typeface="微软雅黑" panose="020B0503020204020204" charset="-122"/>
                <a:ea typeface="微软雅黑" panose="020B0503020204020204" charset="-122"/>
                <a:sym typeface="+mn-ea"/>
              </a:rPr>
              <a:t>——</a:t>
            </a:r>
            <a:r>
              <a:rPr lang="zh-CN" altLang="en-US" sz="3600" b="1" dirty="0">
                <a:latin typeface="微软雅黑" panose="020B0503020204020204" charset="-122"/>
                <a:ea typeface="微软雅黑" panose="020B0503020204020204" charset="-122"/>
                <a:sym typeface="+mn-ea"/>
              </a:rPr>
              <a:t>宪法具有最高的法律效力。</a:t>
            </a:r>
            <a:endParaRPr lang="zh-CN" altLang="en-US" sz="3600" b="1">
              <a:latin typeface="微软雅黑" panose="020B0503020204020204" charset="-122"/>
              <a:ea typeface="微软雅黑" panose="020B0503020204020204" charset="-122"/>
            </a:endParaRPr>
          </a:p>
        </p:txBody>
      </p:sp>
    </p:spTree>
  </p:cSld>
  <p:clrMapOvr>
    <a:masterClrMapping/>
  </p:clrMapOvr>
  <p:transition>
    <p:cover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4386" name="标题 144385"/>
          <p:cNvSpPr>
            <a:spLocks noGrp="1"/>
          </p:cNvSpPr>
          <p:nvPr>
            <p:ph type="title"/>
          </p:nvPr>
        </p:nvSpPr>
        <p:spPr/>
        <p:txBody>
          <a:bodyPr anchor="ctr"/>
          <a:p>
            <a:r>
              <a:rPr lang="zh-CN" altLang="en-US" b="1" dirty="0">
                <a:latin typeface="微软雅黑" panose="020B0503020204020204" charset="-122"/>
                <a:ea typeface="微软雅黑" panose="020B0503020204020204" charset="-122"/>
              </a:rPr>
              <a:t>微点拨：宪法是其他法律的总和。</a:t>
            </a:r>
            <a:endParaRPr lang="zh-CN" altLang="en-US" b="1" dirty="0">
              <a:latin typeface="微软雅黑" panose="020B0503020204020204" charset="-122"/>
              <a:ea typeface="微软雅黑" panose="020B0503020204020204" charset="-122"/>
            </a:endParaRPr>
          </a:p>
        </p:txBody>
      </p:sp>
      <p:sp>
        <p:nvSpPr>
          <p:cNvPr id="144387" name="文本占位符 144386"/>
          <p:cNvSpPr>
            <a:spLocks noGrp="1"/>
          </p:cNvSpPr>
          <p:nvPr>
            <p:ph type="body" idx="1"/>
          </p:nvPr>
        </p:nvSpPr>
        <p:spPr>
          <a:xfrm>
            <a:off x="709295" y="1844675"/>
            <a:ext cx="10644505" cy="2324100"/>
          </a:xfrm>
        </p:spPr>
        <p:txBody>
          <a:bodyPr/>
          <a:p>
            <a:endParaRPr lang="zh-CN" altLang="en-US" dirty="0"/>
          </a:p>
          <a:p>
            <a:pPr>
              <a:lnSpc>
                <a:spcPct val="150000"/>
              </a:lnSpc>
              <a:buNone/>
            </a:pPr>
            <a:r>
              <a:rPr lang="zh-CN" altLang="en-US" sz="3600" b="1" dirty="0"/>
              <a:t>点拨：宪法是国家的根本大法，但宪法不是其他法律的总和，不能代替其他法律。</a:t>
            </a:r>
            <a:endParaRPr lang="zh-CN" altLang="en-US" sz="3600" b="1" dirty="0"/>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4387">
                                            <p:txEl>
                                              <p:charRg st="1" end="5"/>
                                            </p:txEl>
                                          </p:spTgt>
                                        </p:tgtEl>
                                        <p:attrNameLst>
                                          <p:attrName>style.visibility</p:attrName>
                                        </p:attrNameLst>
                                      </p:cBhvr>
                                      <p:to>
                                        <p:strVal val="visible"/>
                                      </p:to>
                                    </p:set>
                                    <p:anim calcmode="lin" valueType="num">
                                      <p:cBhvr additive="base">
                                        <p:cTn id="7" dur="500" fill="hold"/>
                                        <p:tgtEl>
                                          <p:spTgt spid="144387">
                                            <p:txEl>
                                              <p:charRg st="1"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4387">
                                            <p:txEl>
                                              <p:charRg st="1"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7"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099" name="文本框 2"/>
          <p:cNvSpPr txBox="1"/>
          <p:nvPr/>
        </p:nvSpPr>
        <p:spPr>
          <a:xfrm>
            <a:off x="1724025" y="482600"/>
            <a:ext cx="3149600" cy="583565"/>
          </a:xfrm>
          <a:prstGeom prst="rect">
            <a:avLst/>
          </a:prstGeom>
          <a:solidFill>
            <a:srgbClr val="FF66FF"/>
          </a:solidFill>
          <a:ln w="9525">
            <a:noFill/>
          </a:ln>
        </p:spPr>
        <p:txBody>
          <a:bodyPr wrap="square">
            <a:spAutoFit/>
          </a:bodyPr>
          <a:p>
            <a:r>
              <a:rPr lang="en-US" altLang="zh-CN" sz="3200" b="1" dirty="0">
                <a:latin typeface="Arial" panose="020B0604020202020204" pitchFamily="34" charset="0"/>
                <a:ea typeface="微软雅黑" panose="020B0503020204020204" charset="-122"/>
              </a:rPr>
              <a:t>P23</a:t>
            </a:r>
            <a:r>
              <a:rPr lang="zh-CN" altLang="en-US" sz="3200" b="1" dirty="0">
                <a:latin typeface="Arial" panose="020B0604020202020204" pitchFamily="34" charset="0"/>
                <a:ea typeface="微软雅黑" panose="020B0503020204020204" charset="-122"/>
              </a:rPr>
              <a:t>探究与分享</a:t>
            </a:r>
            <a:endParaRPr lang="zh-CN" altLang="en-US" sz="3200" b="1" dirty="0">
              <a:latin typeface="Arial" panose="020B0604020202020204" pitchFamily="34" charset="0"/>
              <a:ea typeface="微软雅黑" panose="020B0503020204020204" charset="-122"/>
            </a:endParaRPr>
          </a:p>
        </p:txBody>
      </p:sp>
      <p:sp>
        <p:nvSpPr>
          <p:cNvPr id="4" name="文本框 3"/>
          <p:cNvSpPr txBox="1"/>
          <p:nvPr/>
        </p:nvSpPr>
        <p:spPr>
          <a:xfrm>
            <a:off x="906145" y="4826000"/>
            <a:ext cx="9830435" cy="1227455"/>
          </a:xfrm>
          <a:prstGeom prst="rect">
            <a:avLst/>
          </a:prstGeom>
          <a:noFill/>
          <a:ln w="9525">
            <a:noFill/>
          </a:ln>
        </p:spPr>
        <p:txBody>
          <a:bodyPr wrap="square">
            <a:spAutoFit/>
          </a:bodyPr>
          <a:p>
            <a:r>
              <a:rPr lang="en-US" altLang="zh-CN" sz="3200" b="1" dirty="0">
                <a:solidFill>
                  <a:srgbClr val="FF0000"/>
                </a:solidFill>
                <a:latin typeface="Arial" panose="020B0604020202020204" pitchFamily="34" charset="0"/>
                <a:ea typeface="微软雅黑" panose="020B0503020204020204" charset="-122"/>
                <a:sym typeface="微软雅黑" panose="020B0503020204020204" charset="-122"/>
              </a:rPr>
              <a:t>  </a:t>
            </a:r>
            <a:r>
              <a:rPr lang="zh-CN" altLang="en-US" sz="3600" b="1" dirty="0">
                <a:solidFill>
                  <a:srgbClr val="FF0000"/>
                </a:solidFill>
                <a:latin typeface="Arial" panose="020B0604020202020204" pitchFamily="34" charset="0"/>
                <a:ea typeface="微软雅黑" panose="020B0503020204020204" charset="-122"/>
                <a:sym typeface="微软雅黑" panose="020B0503020204020204" charset="-122"/>
              </a:rPr>
              <a:t>思考</a:t>
            </a:r>
            <a:r>
              <a:rPr lang="en-US" altLang="zh-CN" sz="3600" b="1">
                <a:solidFill>
                  <a:srgbClr val="FF0000"/>
                </a:solidFill>
                <a:latin typeface="Arial" panose="020B0604020202020204" pitchFamily="34" charset="0"/>
                <a:ea typeface="微软雅黑" panose="020B0503020204020204" charset="-122"/>
                <a:sym typeface="微软雅黑" panose="020B0503020204020204" charset="-122"/>
              </a:rPr>
              <a:t>:</a:t>
            </a:r>
            <a:r>
              <a:rPr lang="zh-CN" altLang="en-US" sz="3600" b="1" dirty="0">
                <a:solidFill>
                  <a:srgbClr val="FF0000"/>
                </a:solidFill>
                <a:latin typeface="Arial" panose="020B0604020202020204" pitchFamily="34" charset="0"/>
                <a:ea typeface="微软雅黑" panose="020B0503020204020204" charset="-122"/>
                <a:sym typeface="微软雅黑" panose="020B0503020204020204" charset="-122"/>
              </a:rPr>
              <a:t>为什么宪法的制定和修改程序比其他法律更加严格？</a:t>
            </a:r>
            <a:endParaRPr lang="zh-CN" altLang="en-US" sz="3600" b="1" dirty="0">
              <a:solidFill>
                <a:srgbClr val="FF0000"/>
              </a:solidFill>
              <a:latin typeface="Arial" panose="020B0604020202020204" pitchFamily="34" charset="0"/>
              <a:ea typeface="微软雅黑" panose="020B0503020204020204" charset="-122"/>
              <a:sym typeface="微软雅黑" panose="020B0503020204020204" charset="-122"/>
            </a:endParaRPr>
          </a:p>
        </p:txBody>
      </p:sp>
      <p:sp>
        <p:nvSpPr>
          <p:cNvPr id="132101" name="文本框 4"/>
          <p:cNvSpPr txBox="1"/>
          <p:nvPr/>
        </p:nvSpPr>
        <p:spPr>
          <a:xfrm>
            <a:off x="712470" y="1317625"/>
            <a:ext cx="10719435" cy="3015615"/>
          </a:xfrm>
          <a:prstGeom prst="rect">
            <a:avLst/>
          </a:prstGeom>
          <a:noFill/>
          <a:ln w="9525">
            <a:noFill/>
          </a:ln>
        </p:spPr>
        <p:txBody>
          <a:bodyPr wrap="square">
            <a:spAutoFit/>
          </a:bodyPr>
          <a:p>
            <a:pPr>
              <a:lnSpc>
                <a:spcPct val="120000"/>
              </a:lnSpc>
            </a:pPr>
            <a:r>
              <a:rPr lang="zh-CN" altLang="en-US" sz="3200" b="1" dirty="0">
                <a:latin typeface="Arial" panose="020B0604020202020204" pitchFamily="34" charset="0"/>
                <a:ea typeface="微软雅黑" panose="020B0503020204020204" charset="-122"/>
              </a:rPr>
              <a:t>      宪法制定遵循特定的制宪程序。宪法的修改必须由全国人民代表大会常务委员会或者五分之一以上的全国人民代表大会代表提议，并由全国人民代表大会以全体代表的三分之二以上的多数通过。其他法律的制定和修改只需依一般程序，由立法机关过半数通过。</a:t>
            </a:r>
            <a:endParaRPr lang="zh-CN" altLang="en-US" sz="3200" b="1" dirty="0">
              <a:latin typeface="Arial" panose="020B0604020202020204" pitchFamily="34" charset="0"/>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6" name="Rectangle 6"/>
          <p:cNvSpPr/>
          <p:nvPr/>
        </p:nvSpPr>
        <p:spPr>
          <a:xfrm>
            <a:off x="475615" y="1156970"/>
            <a:ext cx="11243945" cy="2065020"/>
          </a:xfrm>
          <a:prstGeom prst="rect">
            <a:avLst/>
          </a:prstGeom>
          <a:noFill/>
          <a:ln w="9525">
            <a:noFill/>
          </a:ln>
        </p:spPr>
        <p:txBody>
          <a:bodyPr wrap="square">
            <a:spAutoFit/>
          </a:bodyPr>
          <a:p>
            <a:pPr>
              <a:lnSpc>
                <a:spcPct val="120000"/>
              </a:lnSpc>
              <a:spcBef>
                <a:spcPct val="50000"/>
              </a:spcBef>
            </a:pPr>
            <a:r>
              <a:rPr lang="en-US" altLang="zh-CN" sz="2800" b="1" dirty="0">
                <a:latin typeface="Arial" panose="020B0604020202020204" pitchFamily="34" charset="0"/>
              </a:rPr>
              <a:t> </a:t>
            </a:r>
            <a:r>
              <a:rPr lang="zh-CN" altLang="en-US" sz="3600" b="1" dirty="0">
                <a:latin typeface="Arial" panose="020B0604020202020204" pitchFamily="34" charset="0"/>
              </a:rPr>
              <a:t>一方面使得宪法的内容具有更广泛的民意基础。另一方面可保障宪法的长期稳定性，使国家长治久安，社会健康发展。</a:t>
            </a:r>
            <a:endParaRPr lang="zh-CN" altLang="en-US" sz="3600" b="1" dirty="0">
              <a:latin typeface="Arial" panose="020B0604020202020204" pitchFamily="34" charset="0"/>
            </a:endParaRPr>
          </a:p>
        </p:txBody>
      </p:sp>
      <p:pic>
        <p:nvPicPr>
          <p:cNvPr id="25605" name="内容占位符 5"/>
          <p:cNvPicPr>
            <a:picLocks noChangeAspect="1"/>
          </p:cNvPicPr>
          <p:nvPr>
            <p:ph idx="1"/>
          </p:nvPr>
        </p:nvPicPr>
        <p:blipFill>
          <a:blip r:embed="rId1"/>
          <a:srcRect/>
          <a:stretch>
            <a:fillRect/>
          </a:stretch>
        </p:blipFill>
        <p:spPr>
          <a:xfrm>
            <a:off x="577850" y="3221990"/>
            <a:ext cx="10966450" cy="3542030"/>
          </a:xfrm>
        </p:spPr>
      </p:pic>
      <p:sp>
        <p:nvSpPr>
          <p:cNvPr id="3" name="文本框 2"/>
          <p:cNvSpPr txBox="1"/>
          <p:nvPr/>
        </p:nvSpPr>
        <p:spPr>
          <a:xfrm>
            <a:off x="716915" y="400685"/>
            <a:ext cx="11002645" cy="678815"/>
          </a:xfrm>
          <a:prstGeom prst="rect">
            <a:avLst/>
          </a:prstGeom>
          <a:noFill/>
        </p:spPr>
        <p:txBody>
          <a:bodyPr wrap="square" rtlCol="0" anchor="t">
            <a:spAutoFit/>
          </a:bodyPr>
          <a:p>
            <a:r>
              <a:rPr lang="en-US" altLang="zh-CN" sz="3200" b="1" dirty="0">
                <a:solidFill>
                  <a:srgbClr val="FF0000"/>
                </a:solidFill>
                <a:latin typeface="Arial" panose="020B0604020202020204" pitchFamily="34" charset="0"/>
                <a:ea typeface="微软雅黑" panose="020B0503020204020204" charset="-122"/>
                <a:sym typeface="微软雅黑" panose="020B0503020204020204" charset="-122"/>
              </a:rPr>
              <a:t>  </a:t>
            </a:r>
            <a:r>
              <a:rPr lang="zh-CN" altLang="en-US" sz="3600" b="1" dirty="0">
                <a:solidFill>
                  <a:srgbClr val="FF0000"/>
                </a:solidFill>
                <a:latin typeface="Arial" panose="020B0604020202020204" pitchFamily="34" charset="0"/>
                <a:ea typeface="微软雅黑" panose="020B0503020204020204" charset="-122"/>
                <a:sym typeface="微软雅黑" panose="020B0503020204020204" charset="-122"/>
              </a:rPr>
              <a:t>为什么宪法的制定和修改程序比其他法律更加严格？</a:t>
            </a:r>
            <a:endParaRPr lang="zh-CN" altLang="en-US" sz="3600" b="1" dirty="0">
              <a:solidFill>
                <a:srgbClr val="FF0000"/>
              </a:solidFill>
              <a:latin typeface="Arial" panose="020B0604020202020204" pitchFamily="34" charset="0"/>
              <a:ea typeface="微软雅黑" panose="020B0503020204020204" charset="-122"/>
              <a:sym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5" name="TextBox 3"/>
          <p:cNvSpPr txBox="1"/>
          <p:nvPr/>
        </p:nvSpPr>
        <p:spPr>
          <a:xfrm>
            <a:off x="365760" y="1146175"/>
            <a:ext cx="11193780" cy="2266315"/>
          </a:xfrm>
          <a:prstGeom prst="rect">
            <a:avLst/>
          </a:prstGeom>
          <a:noFill/>
          <a:ln w="9525">
            <a:noFill/>
          </a:ln>
        </p:spPr>
        <p:txBody>
          <a:bodyPr wrap="square" lIns="128266" tIns="64131" rIns="128266" bIns="64131">
            <a:spAutoFit/>
          </a:bodyPr>
          <a:p>
            <a:pPr algn="l">
              <a:lnSpc>
                <a:spcPct val="130000"/>
              </a:lnSpc>
            </a:pPr>
            <a:r>
              <a:rPr lang="zh-CN" altLang="en-US" sz="3600" b="1" dirty="0">
                <a:solidFill>
                  <a:srgbClr val="FF0000"/>
                </a:solidFill>
                <a:latin typeface="微软雅黑" panose="020B0503020204020204" charset="-122"/>
                <a:ea typeface="微软雅黑" panose="020B0503020204020204" charset="-122"/>
                <a:sym typeface="+mn-ea"/>
              </a:rPr>
              <a:t>（</a:t>
            </a:r>
            <a:r>
              <a:rPr lang="en-US" altLang="zh-CN" sz="3600" b="1" dirty="0">
                <a:solidFill>
                  <a:srgbClr val="FF0000"/>
                </a:solidFill>
                <a:latin typeface="微软雅黑" panose="020B0503020204020204" charset="-122"/>
                <a:ea typeface="微软雅黑" panose="020B0503020204020204" charset="-122"/>
                <a:sym typeface="+mn-ea"/>
              </a:rPr>
              <a:t>3</a:t>
            </a:r>
            <a:r>
              <a:rPr lang="zh-CN" altLang="en-US" sz="3600" b="1" dirty="0">
                <a:solidFill>
                  <a:srgbClr val="FF0000"/>
                </a:solidFill>
                <a:latin typeface="微软雅黑" panose="020B0503020204020204" charset="-122"/>
                <a:ea typeface="微软雅黑" panose="020B0503020204020204" charset="-122"/>
                <a:sym typeface="+mn-ea"/>
              </a:rPr>
              <a:t>）从程序上</a:t>
            </a:r>
            <a:r>
              <a:rPr lang="en-US" altLang="zh-CN" sz="3600" b="1" dirty="0">
                <a:latin typeface="微软雅黑" panose="020B0503020204020204" charset="-122"/>
                <a:ea typeface="微软雅黑" panose="020B0503020204020204" charset="-122"/>
                <a:sym typeface="+mn-ea"/>
              </a:rPr>
              <a:t>——</a:t>
            </a:r>
            <a:r>
              <a:rPr lang="zh-CN" altLang="en-US" sz="3600" b="1" dirty="0">
                <a:latin typeface="微软雅黑" panose="020B0503020204020204" charset="-122"/>
                <a:ea typeface="微软雅黑" panose="020B0503020204020204" charset="-122"/>
                <a:sym typeface="+mn-ea"/>
              </a:rPr>
              <a:t>宪法的制定和修改比其他程序更为严格。</a:t>
            </a:r>
            <a:endParaRPr lang="zh-CN" altLang="en-US" sz="3600" b="1" dirty="0">
              <a:latin typeface="微软雅黑" panose="020B0503020204020204" charset="-122"/>
              <a:ea typeface="微软雅黑" panose="020B0503020204020204" charset="-122"/>
              <a:sym typeface="+mn-ea"/>
            </a:endParaRPr>
          </a:p>
          <a:p>
            <a:pPr algn="l">
              <a:lnSpc>
                <a:spcPct val="130000"/>
              </a:lnSpc>
            </a:pPr>
            <a:r>
              <a:rPr lang="zh-CN" altLang="en-US" sz="3600" b="1" dirty="0">
                <a:solidFill>
                  <a:schemeClr val="tx1"/>
                </a:solidFill>
                <a:latin typeface="微软雅黑" panose="020B0503020204020204" charset="-122"/>
                <a:ea typeface="微软雅黑" panose="020B0503020204020204" charset="-122"/>
                <a:sym typeface="+mn-ea"/>
              </a:rPr>
              <a:t>探究与分享：（教材第</a:t>
            </a:r>
            <a:r>
              <a:rPr lang="en-US" altLang="zh-CN" sz="3600" b="1" dirty="0">
                <a:solidFill>
                  <a:schemeClr val="tx1"/>
                </a:solidFill>
                <a:latin typeface="微软雅黑" panose="020B0503020204020204" charset="-122"/>
                <a:ea typeface="微软雅黑" panose="020B0503020204020204" charset="-122"/>
                <a:sym typeface="+mn-ea"/>
              </a:rPr>
              <a:t>23</a:t>
            </a:r>
            <a:r>
              <a:rPr lang="zh-CN" altLang="en-US" sz="3600" b="1" dirty="0">
                <a:solidFill>
                  <a:schemeClr val="tx1"/>
                </a:solidFill>
                <a:latin typeface="微软雅黑" panose="020B0503020204020204" charset="-122"/>
                <a:ea typeface="微软雅黑" panose="020B0503020204020204" charset="-122"/>
                <a:sym typeface="+mn-ea"/>
              </a:rPr>
              <a:t>页）</a:t>
            </a:r>
            <a:endParaRPr lang="zh-CN" altLang="en-US" sz="3600" b="1" dirty="0">
              <a:solidFill>
                <a:schemeClr val="tx1"/>
              </a:solidFill>
              <a:latin typeface="微软雅黑" panose="020B0503020204020204" charset="-122"/>
              <a:ea typeface="微软雅黑" panose="020B0503020204020204" charset="-122"/>
              <a:sym typeface="+mn-ea"/>
            </a:endParaRPr>
          </a:p>
        </p:txBody>
      </p:sp>
      <p:pic>
        <p:nvPicPr>
          <p:cNvPr id="19459" name="Picture 2"/>
          <p:cNvPicPr>
            <a:picLocks noChangeAspect="1"/>
          </p:cNvPicPr>
          <p:nvPr/>
        </p:nvPicPr>
        <p:blipFill>
          <a:blip r:embed="rId1"/>
          <a:srcRect l="62659" t="30952"/>
          <a:stretch>
            <a:fillRect/>
          </a:stretch>
        </p:blipFill>
        <p:spPr>
          <a:xfrm>
            <a:off x="6888163" y="5949950"/>
            <a:ext cx="3779837" cy="908050"/>
          </a:xfrm>
          <a:prstGeom prst="rect">
            <a:avLst/>
          </a:prstGeom>
          <a:noFill/>
          <a:ln w="9525">
            <a:noFill/>
          </a:ln>
        </p:spPr>
      </p:pic>
      <p:sp>
        <p:nvSpPr>
          <p:cNvPr id="19460" name="Text Box 6"/>
          <p:cNvSpPr txBox="1"/>
          <p:nvPr/>
        </p:nvSpPr>
        <p:spPr>
          <a:xfrm>
            <a:off x="1740535" y="353695"/>
            <a:ext cx="9380220" cy="743585"/>
          </a:xfrm>
          <a:prstGeom prst="rect">
            <a:avLst/>
          </a:prstGeom>
          <a:noFill/>
          <a:ln w="9525">
            <a:noFill/>
          </a:ln>
        </p:spPr>
        <p:txBody>
          <a:bodyPr wrap="square">
            <a:spAutoFit/>
          </a:bodyPr>
          <a:p>
            <a:pPr>
              <a:spcBef>
                <a:spcPct val="50000"/>
              </a:spcBef>
            </a:pPr>
            <a:r>
              <a:rPr lang="zh-CN" altLang="en-US" sz="4000" b="1" dirty="0">
                <a:solidFill>
                  <a:srgbClr val="FF0000"/>
                </a:solidFill>
                <a:latin typeface="Arial" panose="020B0604020202020204" pitchFamily="34" charset="0"/>
              </a:rPr>
              <a:t>为什么说宪法是国家的根本大法？</a:t>
            </a:r>
            <a:endParaRPr lang="zh-CN" altLang="en-US" sz="4000" b="1" dirty="0">
              <a:solidFill>
                <a:srgbClr val="FF0000"/>
              </a:solidFill>
              <a:latin typeface="Arial" panose="020B0604020202020204" pitchFamily="34" charset="0"/>
            </a:endParaRPr>
          </a:p>
        </p:txBody>
      </p:sp>
    </p:spTree>
  </p:cSld>
  <p:clrMapOvr>
    <a:masterClrMapping/>
  </p:clrMapOvr>
  <p:transition>
    <p:cover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5" name="TextBox 3"/>
          <p:cNvSpPr txBox="1"/>
          <p:nvPr/>
        </p:nvSpPr>
        <p:spPr>
          <a:xfrm>
            <a:off x="833755" y="2099945"/>
            <a:ext cx="10740390" cy="3692525"/>
          </a:xfrm>
          <a:prstGeom prst="rect">
            <a:avLst/>
          </a:prstGeom>
          <a:noFill/>
          <a:ln w="9525">
            <a:noFill/>
          </a:ln>
        </p:spPr>
        <p:txBody>
          <a:bodyPr wrap="square" lIns="128266" tIns="64131" rIns="128266" bIns="64131">
            <a:spAutoFit/>
          </a:bodyPr>
          <a:p>
            <a:pPr>
              <a:lnSpc>
                <a:spcPct val="130000"/>
              </a:lnSpc>
            </a:pPr>
            <a:r>
              <a:rPr lang="zh-CN" altLang="en-US" sz="3600" b="1" dirty="0">
                <a:latin typeface="微软雅黑" panose="020B0503020204020204" charset="-122"/>
                <a:ea typeface="微软雅黑" panose="020B0503020204020204" charset="-122"/>
              </a:rPr>
              <a:t>（1）</a:t>
            </a:r>
            <a:r>
              <a:rPr lang="zh-CN" altLang="en-US" sz="3600" b="1" dirty="0">
                <a:solidFill>
                  <a:schemeClr val="tx1"/>
                </a:solidFill>
                <a:latin typeface="微软雅黑" panose="020B0503020204020204" charset="-122"/>
                <a:ea typeface="微软雅黑" panose="020B0503020204020204" charset="-122"/>
              </a:rPr>
              <a:t>宪法所规定的内容是国家生活中带有</a:t>
            </a:r>
            <a:r>
              <a:rPr lang="zh-CN" altLang="en-US" sz="3600" b="1" dirty="0">
                <a:solidFill>
                  <a:srgbClr val="FF0000"/>
                </a:solidFill>
                <a:latin typeface="微软雅黑" panose="020B0503020204020204" charset="-122"/>
                <a:ea typeface="微软雅黑" panose="020B0503020204020204" charset="-122"/>
              </a:rPr>
              <a:t>全局性、根本性</a:t>
            </a:r>
            <a:r>
              <a:rPr lang="zh-CN" altLang="en-US" sz="3600" b="1" dirty="0">
                <a:solidFill>
                  <a:schemeClr val="tx1"/>
                </a:solidFill>
                <a:latin typeface="微软雅黑" panose="020B0503020204020204" charset="-122"/>
                <a:ea typeface="微软雅黑" panose="020B0503020204020204" charset="-122"/>
              </a:rPr>
              <a:t>的问题</a:t>
            </a:r>
            <a:endParaRPr lang="zh-CN" altLang="en-US" sz="3600" b="1" dirty="0">
              <a:solidFill>
                <a:schemeClr val="tx1"/>
              </a:solidFill>
              <a:latin typeface="微软雅黑" panose="020B0503020204020204" charset="-122"/>
              <a:ea typeface="微软雅黑" panose="020B0503020204020204" charset="-122"/>
            </a:endParaRPr>
          </a:p>
          <a:p>
            <a:pPr>
              <a:lnSpc>
                <a:spcPct val="130000"/>
              </a:lnSpc>
            </a:pPr>
            <a:r>
              <a:rPr lang="zh-CN" altLang="en-US" sz="3600" b="1" dirty="0">
                <a:latin typeface="微软雅黑" panose="020B0503020204020204" charset="-122"/>
                <a:ea typeface="微软雅黑" panose="020B0503020204020204" charset="-122"/>
                <a:sym typeface="+mn-ea"/>
              </a:rPr>
              <a:t>（2）</a:t>
            </a:r>
            <a:r>
              <a:rPr lang="zh-CN" altLang="en-US" sz="3600" b="1" dirty="0">
                <a:solidFill>
                  <a:schemeClr val="tx1"/>
                </a:solidFill>
                <a:latin typeface="微软雅黑" panose="020B0503020204020204" charset="-122"/>
                <a:ea typeface="微软雅黑" panose="020B0503020204020204" charset="-122"/>
                <a:sym typeface="+mn-ea"/>
              </a:rPr>
              <a:t>宪法具有</a:t>
            </a:r>
            <a:r>
              <a:rPr lang="zh-CN" altLang="en-US" sz="3600" b="1" dirty="0">
                <a:solidFill>
                  <a:srgbClr val="FF0000"/>
                </a:solidFill>
                <a:latin typeface="微软雅黑" panose="020B0503020204020204" charset="-122"/>
                <a:ea typeface="微软雅黑" panose="020B0503020204020204" charset="-122"/>
                <a:sym typeface="+mn-ea"/>
              </a:rPr>
              <a:t>最高的</a:t>
            </a:r>
            <a:r>
              <a:rPr lang="zh-CN" altLang="en-US" sz="3600" b="1" dirty="0">
                <a:solidFill>
                  <a:schemeClr val="tx1"/>
                </a:solidFill>
                <a:latin typeface="微软雅黑" panose="020B0503020204020204" charset="-122"/>
                <a:ea typeface="微软雅黑" panose="020B0503020204020204" charset="-122"/>
                <a:sym typeface="+mn-ea"/>
              </a:rPr>
              <a:t>法律效力。</a:t>
            </a:r>
            <a:endParaRPr lang="zh-CN" altLang="en-US" sz="3600" b="1" dirty="0">
              <a:solidFill>
                <a:schemeClr val="tx1"/>
              </a:solidFill>
              <a:latin typeface="微软雅黑" panose="020B0503020204020204" charset="-122"/>
              <a:ea typeface="微软雅黑" panose="020B0503020204020204" charset="-122"/>
              <a:sym typeface="+mn-ea"/>
            </a:endParaRPr>
          </a:p>
          <a:p>
            <a:pPr>
              <a:lnSpc>
                <a:spcPct val="130000"/>
              </a:lnSpc>
            </a:pPr>
            <a:r>
              <a:rPr lang="zh-CN" altLang="en-US" sz="3600" b="1" dirty="0">
                <a:latin typeface="微软雅黑" panose="020B0503020204020204" charset="-122"/>
                <a:ea typeface="微软雅黑" panose="020B0503020204020204" charset="-122"/>
                <a:sym typeface="+mn-ea"/>
              </a:rPr>
              <a:t>（3）</a:t>
            </a:r>
            <a:r>
              <a:rPr lang="zh-CN" altLang="en-US" sz="3600" b="1" dirty="0">
                <a:solidFill>
                  <a:schemeClr val="tx1"/>
                </a:solidFill>
                <a:latin typeface="微软雅黑" panose="020B0503020204020204" charset="-122"/>
                <a:ea typeface="微软雅黑" panose="020B0503020204020204" charset="-122"/>
                <a:sym typeface="+mn-ea"/>
              </a:rPr>
              <a:t>宪法的制定和修改比其他程序</a:t>
            </a:r>
            <a:r>
              <a:rPr lang="zh-CN" altLang="en-US" sz="3600" b="1" dirty="0">
                <a:solidFill>
                  <a:srgbClr val="FF0000"/>
                </a:solidFill>
                <a:latin typeface="微软雅黑" panose="020B0503020204020204" charset="-122"/>
                <a:ea typeface="微软雅黑" panose="020B0503020204020204" charset="-122"/>
                <a:sym typeface="+mn-ea"/>
              </a:rPr>
              <a:t>更为严格</a:t>
            </a:r>
            <a:r>
              <a:rPr lang="zh-CN" altLang="en-US" sz="3600" b="1" dirty="0">
                <a:solidFill>
                  <a:schemeClr val="tx1"/>
                </a:solidFill>
                <a:latin typeface="微软雅黑" panose="020B0503020204020204" charset="-122"/>
                <a:ea typeface="微软雅黑" panose="020B0503020204020204" charset="-122"/>
                <a:sym typeface="+mn-ea"/>
              </a:rPr>
              <a:t>。</a:t>
            </a:r>
            <a:endParaRPr lang="zh-CN" altLang="en-US" sz="3600" b="1" dirty="0">
              <a:solidFill>
                <a:schemeClr val="tx1"/>
              </a:solidFill>
              <a:latin typeface="微软雅黑" panose="020B0503020204020204" charset="-122"/>
              <a:ea typeface="微软雅黑" panose="020B0503020204020204" charset="-122"/>
              <a:sym typeface="+mn-ea"/>
            </a:endParaRPr>
          </a:p>
          <a:p>
            <a:pPr>
              <a:lnSpc>
                <a:spcPct val="130000"/>
              </a:lnSpc>
            </a:pPr>
            <a:r>
              <a:rPr lang="zh-CN" altLang="en-US" sz="3600" b="1" dirty="0">
                <a:latin typeface="微软雅黑" panose="020B0503020204020204" charset="-122"/>
                <a:ea typeface="微软雅黑" panose="020B0503020204020204" charset="-122"/>
                <a:sym typeface="+mn-ea"/>
              </a:rPr>
              <a:t>（4）</a:t>
            </a:r>
            <a:r>
              <a:rPr lang="zh-CN" altLang="en-US" sz="3600" b="1" dirty="0">
                <a:solidFill>
                  <a:schemeClr val="tx1"/>
                </a:solidFill>
                <a:latin typeface="微软雅黑" panose="020B0503020204020204" charset="-122"/>
                <a:ea typeface="微软雅黑" panose="020B0503020204020204" charset="-122"/>
                <a:sym typeface="+mn-ea"/>
              </a:rPr>
              <a:t>宪法是国家</a:t>
            </a:r>
            <a:r>
              <a:rPr lang="zh-CN" altLang="en-US" sz="3600" b="1" dirty="0">
                <a:latin typeface="微软雅黑" panose="020B0503020204020204" charset="-122"/>
                <a:ea typeface="微软雅黑" panose="020B0503020204020204" charset="-122"/>
                <a:sym typeface="+mn-ea"/>
              </a:rPr>
              <a:t>法制统一</a:t>
            </a:r>
            <a:r>
              <a:rPr lang="zh-CN" altLang="en-US" sz="3600" b="1" dirty="0">
                <a:solidFill>
                  <a:schemeClr val="tx1"/>
                </a:solidFill>
                <a:latin typeface="微软雅黑" panose="020B0503020204020204" charset="-122"/>
                <a:ea typeface="微软雅黑" panose="020B0503020204020204" charset="-122"/>
                <a:sym typeface="+mn-ea"/>
              </a:rPr>
              <a:t>的</a:t>
            </a:r>
            <a:r>
              <a:rPr lang="zh-CN" altLang="en-US" sz="3600" b="1" dirty="0">
                <a:solidFill>
                  <a:srgbClr val="FF0000"/>
                </a:solidFill>
                <a:latin typeface="微软雅黑" panose="020B0503020204020204" charset="-122"/>
                <a:ea typeface="微软雅黑" panose="020B0503020204020204" charset="-122"/>
                <a:sym typeface="+mn-ea"/>
              </a:rPr>
              <a:t>基础</a:t>
            </a:r>
            <a:endParaRPr lang="zh-CN" altLang="en-US" sz="3600" b="1" dirty="0">
              <a:solidFill>
                <a:srgbClr val="FF0000"/>
              </a:solidFill>
              <a:latin typeface="微软雅黑" panose="020B0503020204020204" charset="-122"/>
              <a:ea typeface="微软雅黑" panose="020B0503020204020204" charset="-122"/>
              <a:sym typeface="+mn-ea"/>
            </a:endParaRPr>
          </a:p>
        </p:txBody>
      </p:sp>
      <p:pic>
        <p:nvPicPr>
          <p:cNvPr id="19459" name="Picture 2"/>
          <p:cNvPicPr>
            <a:picLocks noChangeAspect="1"/>
          </p:cNvPicPr>
          <p:nvPr/>
        </p:nvPicPr>
        <p:blipFill>
          <a:blip r:embed="rId1"/>
          <a:srcRect l="62659" t="30952"/>
          <a:stretch>
            <a:fillRect/>
          </a:stretch>
        </p:blipFill>
        <p:spPr>
          <a:xfrm>
            <a:off x="6888163" y="5949950"/>
            <a:ext cx="3779837" cy="908050"/>
          </a:xfrm>
          <a:prstGeom prst="rect">
            <a:avLst/>
          </a:prstGeom>
          <a:noFill/>
          <a:ln w="9525">
            <a:noFill/>
          </a:ln>
        </p:spPr>
      </p:pic>
      <p:sp>
        <p:nvSpPr>
          <p:cNvPr id="19460" name="Text Box 6"/>
          <p:cNvSpPr txBox="1"/>
          <p:nvPr/>
        </p:nvSpPr>
        <p:spPr>
          <a:xfrm>
            <a:off x="1513840" y="1154430"/>
            <a:ext cx="9380220" cy="706755"/>
          </a:xfrm>
          <a:prstGeom prst="rect">
            <a:avLst/>
          </a:prstGeom>
          <a:noFill/>
          <a:ln w="9525">
            <a:noFill/>
          </a:ln>
        </p:spPr>
        <p:txBody>
          <a:bodyPr wrap="square">
            <a:spAutoFit/>
          </a:bodyPr>
          <a:p>
            <a:pPr>
              <a:spcBef>
                <a:spcPct val="50000"/>
              </a:spcBef>
            </a:pPr>
            <a:r>
              <a:rPr lang="zh-CN" altLang="en-US" sz="4000" b="1" dirty="0">
                <a:solidFill>
                  <a:srgbClr val="FF0000"/>
                </a:solidFill>
                <a:latin typeface="Arial" panose="020B0604020202020204" pitchFamily="34" charset="0"/>
              </a:rPr>
              <a:t>总结：</a:t>
            </a:r>
            <a:r>
              <a:rPr lang="zh-CN" altLang="en-US" sz="4000" b="1" dirty="0">
                <a:solidFill>
                  <a:srgbClr val="FF0000"/>
                </a:solidFill>
                <a:latin typeface="Arial" panose="020B0604020202020204" pitchFamily="34" charset="0"/>
              </a:rPr>
              <a:t>为什么说宪法是国家的根本大法？</a:t>
            </a:r>
            <a:endParaRPr lang="zh-CN" altLang="en-US" sz="4000" b="1" dirty="0">
              <a:solidFill>
                <a:srgbClr val="FF0000"/>
              </a:solidFill>
              <a:latin typeface="Arial" panose="020B0604020202020204" pitchFamily="34" charset="0"/>
            </a:endParaRPr>
          </a:p>
        </p:txBody>
      </p:sp>
    </p:spTree>
  </p:cSld>
  <p:clrMapOvr>
    <a:masterClrMapping/>
  </p:clrMapOvr>
  <p:transition>
    <p:cover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5171" name="文本框 2"/>
          <p:cNvSpPr txBox="1"/>
          <p:nvPr/>
        </p:nvSpPr>
        <p:spPr>
          <a:xfrm>
            <a:off x="302260" y="1186180"/>
            <a:ext cx="11447780" cy="5212080"/>
          </a:xfrm>
          <a:prstGeom prst="rect">
            <a:avLst/>
          </a:prstGeom>
          <a:noFill/>
          <a:ln w="9525">
            <a:noFill/>
          </a:ln>
        </p:spPr>
        <p:txBody>
          <a:bodyPr wrap="square">
            <a:spAutoFit/>
          </a:bodyPr>
          <a:p>
            <a:pPr>
              <a:lnSpc>
                <a:spcPct val="120000"/>
              </a:lnSpc>
            </a:pPr>
            <a:r>
              <a:rPr lang="zh-CN" altLang="en-US" sz="4000" b="1" dirty="0">
                <a:latin typeface="Arial" panose="020B0604020202020204" pitchFamily="34" charset="0"/>
                <a:ea typeface="微软雅黑" panose="020B0503020204020204" charset="-122"/>
              </a:rPr>
              <a:t>（</a:t>
            </a:r>
            <a:r>
              <a:rPr lang="en-US" altLang="zh-CN" sz="4000" b="1" dirty="0">
                <a:latin typeface="Arial" panose="020B0604020202020204" pitchFamily="34" charset="0"/>
                <a:ea typeface="微软雅黑" panose="020B0503020204020204" charset="-122"/>
              </a:rPr>
              <a:t>1</a:t>
            </a:r>
            <a:r>
              <a:rPr lang="zh-CN" altLang="en-US" sz="4000" b="1" dirty="0">
                <a:latin typeface="Arial" panose="020B0604020202020204" pitchFamily="34" charset="0"/>
                <a:ea typeface="微软雅黑" panose="020B0503020204020204" charset="-122"/>
              </a:rPr>
              <a:t>）全面依宪治国，保障宪法实施，必须完善以宪法为</a:t>
            </a:r>
            <a:r>
              <a:rPr lang="zh-CN" altLang="en-US" sz="4000" b="1" dirty="0">
                <a:solidFill>
                  <a:srgbClr val="FF0000"/>
                </a:solidFill>
                <a:latin typeface="Arial" panose="020B0604020202020204" pitchFamily="34" charset="0"/>
                <a:ea typeface="微软雅黑" panose="020B0503020204020204" charset="-122"/>
              </a:rPr>
              <a:t>核心</a:t>
            </a:r>
            <a:r>
              <a:rPr lang="zh-CN" altLang="en-US" sz="4000" b="1" dirty="0">
                <a:latin typeface="Arial" panose="020B0604020202020204" pitchFamily="34" charset="0"/>
                <a:ea typeface="微软雅黑" panose="020B0503020204020204" charset="-122"/>
              </a:rPr>
              <a:t>的中国特色社会主义法律体系。</a:t>
            </a:r>
            <a:endParaRPr lang="zh-CN" altLang="en-US" sz="4000" b="1" dirty="0">
              <a:latin typeface="Arial" panose="020B0604020202020204" pitchFamily="34" charset="0"/>
              <a:ea typeface="微软雅黑" panose="020B0503020204020204" charset="-122"/>
            </a:endParaRPr>
          </a:p>
          <a:p>
            <a:pPr>
              <a:lnSpc>
                <a:spcPct val="120000"/>
              </a:lnSpc>
            </a:pPr>
            <a:r>
              <a:rPr lang="zh-CN" altLang="en-US" sz="4000" b="1" dirty="0">
                <a:latin typeface="Arial" panose="020B0604020202020204" pitchFamily="34" charset="0"/>
                <a:ea typeface="微软雅黑" panose="020B0503020204020204" charset="-122"/>
              </a:rPr>
              <a:t>（</a:t>
            </a:r>
            <a:r>
              <a:rPr lang="en-US" altLang="zh-CN" sz="4000" b="1" dirty="0">
                <a:latin typeface="Arial" panose="020B0604020202020204" pitchFamily="34" charset="0"/>
                <a:ea typeface="微软雅黑" panose="020B0503020204020204" charset="-122"/>
              </a:rPr>
              <a:t>2</a:t>
            </a:r>
            <a:r>
              <a:rPr lang="zh-CN" altLang="en-US" sz="4000" b="1" dirty="0">
                <a:latin typeface="Arial" panose="020B0604020202020204" pitchFamily="34" charset="0"/>
                <a:ea typeface="微软雅黑" panose="020B0503020204020204" charset="-122"/>
              </a:rPr>
              <a:t>）宪法的规定具有原则性的特点，各种法律制度是对宪法规定的</a:t>
            </a:r>
            <a:r>
              <a:rPr lang="zh-CN" altLang="en-US" sz="4000" b="1" dirty="0">
                <a:solidFill>
                  <a:srgbClr val="FF0000"/>
                </a:solidFill>
                <a:latin typeface="Arial" panose="020B0604020202020204" pitchFamily="34" charset="0"/>
                <a:ea typeface="微软雅黑" panose="020B0503020204020204" charset="-122"/>
              </a:rPr>
              <a:t>具体落实</a:t>
            </a:r>
            <a:r>
              <a:rPr lang="zh-CN" altLang="en-US" sz="4000" b="1" dirty="0">
                <a:latin typeface="Arial" panose="020B0604020202020204" pitchFamily="34" charset="0"/>
                <a:ea typeface="微软雅黑" panose="020B0503020204020204" charset="-122"/>
              </a:rPr>
              <a:t>。</a:t>
            </a:r>
            <a:endParaRPr lang="zh-CN" altLang="en-US" sz="4000" b="1" dirty="0">
              <a:latin typeface="Arial" panose="020B0604020202020204" pitchFamily="34" charset="0"/>
              <a:ea typeface="微软雅黑" panose="020B0503020204020204" charset="-122"/>
            </a:endParaRPr>
          </a:p>
          <a:p>
            <a:pPr>
              <a:lnSpc>
                <a:spcPct val="120000"/>
              </a:lnSpc>
            </a:pPr>
            <a:r>
              <a:rPr lang="zh-CN" altLang="en-US" sz="4000" b="1" dirty="0">
                <a:latin typeface="Arial" panose="020B0604020202020204" pitchFamily="34" charset="0"/>
                <a:ea typeface="微软雅黑" panose="020B0503020204020204" charset="-122"/>
              </a:rPr>
              <a:t>（</a:t>
            </a:r>
            <a:r>
              <a:rPr lang="en-US" altLang="zh-CN" sz="4000" b="1" dirty="0">
                <a:latin typeface="Arial" panose="020B0604020202020204" pitchFamily="34" charset="0"/>
                <a:ea typeface="微软雅黑" panose="020B0503020204020204" charset="-122"/>
              </a:rPr>
              <a:t>3</a:t>
            </a:r>
            <a:r>
              <a:rPr lang="zh-CN" altLang="en-US" sz="4000" b="1" dirty="0">
                <a:latin typeface="Arial" panose="020B0604020202020204" pitchFamily="34" charset="0"/>
                <a:ea typeface="微软雅黑" panose="020B0503020204020204" charset="-122"/>
              </a:rPr>
              <a:t>）宪法是对公民基本权利的</a:t>
            </a:r>
            <a:r>
              <a:rPr lang="zh-CN" altLang="en-US" sz="4000" b="1" dirty="0">
                <a:solidFill>
                  <a:srgbClr val="FF0000"/>
                </a:solidFill>
                <a:latin typeface="Arial" panose="020B0604020202020204" pitchFamily="34" charset="0"/>
                <a:ea typeface="微软雅黑" panose="020B0503020204020204" charset="-122"/>
              </a:rPr>
              <a:t>根本确认和保障</a:t>
            </a:r>
            <a:r>
              <a:rPr lang="zh-CN" altLang="en-US" sz="4000" b="1" dirty="0">
                <a:solidFill>
                  <a:srgbClr val="000099"/>
                </a:solidFill>
                <a:latin typeface="Arial" panose="020B0604020202020204" pitchFamily="34" charset="0"/>
                <a:ea typeface="微软雅黑" panose="020B0503020204020204" charset="-122"/>
              </a:rPr>
              <a:t>，</a:t>
            </a:r>
            <a:r>
              <a:rPr lang="zh-CN" altLang="en-US" sz="4000" b="1" dirty="0">
                <a:latin typeface="Arial" panose="020B0604020202020204" pitchFamily="34" charset="0"/>
                <a:ea typeface="微软雅黑" panose="020B0503020204020204" charset="-122"/>
              </a:rPr>
              <a:t>其他法律也对公民基本权利的</a:t>
            </a:r>
            <a:r>
              <a:rPr lang="zh-CN" altLang="en-US" sz="4000" b="1" dirty="0">
                <a:solidFill>
                  <a:srgbClr val="FF0000"/>
                </a:solidFill>
                <a:latin typeface="Arial" panose="020B0604020202020204" pitchFamily="34" charset="0"/>
                <a:ea typeface="微软雅黑" panose="020B0503020204020204" charset="-122"/>
              </a:rPr>
              <a:t>实现</a:t>
            </a:r>
            <a:r>
              <a:rPr lang="zh-CN" altLang="en-US" sz="4000" b="1" dirty="0">
                <a:latin typeface="Arial" panose="020B0604020202020204" pitchFamily="34" charset="0"/>
                <a:ea typeface="微软雅黑" panose="020B0503020204020204" charset="-122"/>
              </a:rPr>
              <a:t>具有不可替代的作用。</a:t>
            </a:r>
            <a:endParaRPr lang="zh-CN" altLang="en-US" sz="4000" b="1" dirty="0">
              <a:latin typeface="Arial" panose="020B0604020202020204" pitchFamily="34" charset="0"/>
              <a:ea typeface="微软雅黑" panose="020B0503020204020204" charset="-122"/>
            </a:endParaRPr>
          </a:p>
        </p:txBody>
      </p:sp>
      <p:sp>
        <p:nvSpPr>
          <p:cNvPr id="135172" name="文本框 3"/>
          <p:cNvSpPr txBox="1"/>
          <p:nvPr/>
        </p:nvSpPr>
        <p:spPr>
          <a:xfrm>
            <a:off x="949325" y="309880"/>
            <a:ext cx="10621010" cy="743585"/>
          </a:xfrm>
          <a:prstGeom prst="rect">
            <a:avLst/>
          </a:prstGeom>
          <a:solidFill>
            <a:srgbClr val="FF9999"/>
          </a:solidFill>
          <a:ln w="9525">
            <a:noFill/>
          </a:ln>
        </p:spPr>
        <p:txBody>
          <a:bodyPr wrap="square">
            <a:spAutoFit/>
          </a:bodyPr>
          <a:p>
            <a:r>
              <a:rPr lang="en-US" altLang="zh-CN" sz="4000" b="1" dirty="0">
                <a:latin typeface="Arial" panose="020B0604020202020204" pitchFamily="34" charset="0"/>
                <a:ea typeface="微软雅黑" panose="020B0503020204020204" charset="-122"/>
                <a:sym typeface="微软雅黑" panose="020B0503020204020204" charset="-122"/>
              </a:rPr>
              <a:t>7</a:t>
            </a:r>
            <a:r>
              <a:rPr lang="zh-CN" altLang="en-US" sz="4000" b="1" dirty="0">
                <a:latin typeface="Arial" panose="020B0604020202020204" pitchFamily="34" charset="0"/>
                <a:ea typeface="微软雅黑" panose="020B0503020204020204" charset="-122"/>
                <a:sym typeface="微软雅黑" panose="020B0503020204020204" charset="-122"/>
              </a:rPr>
              <a:t>、为什么说宪法是国家法制统一的基础？</a:t>
            </a:r>
            <a:endParaRPr lang="zh-CN" altLang="en-US" sz="4000" b="1" dirty="0">
              <a:latin typeface="Arial" panose="020B0604020202020204" pitchFamily="34" charset="0"/>
              <a:ea typeface="微软雅黑" panose="020B0503020204020204" charset="-122"/>
              <a:sym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5171">
                                            <p:txEl>
                                              <p:charRg st="0" end="44"/>
                                            </p:txEl>
                                          </p:spTgt>
                                        </p:tgtEl>
                                        <p:attrNameLst>
                                          <p:attrName>style.visibility</p:attrName>
                                        </p:attrNameLst>
                                      </p:cBhvr>
                                      <p:to>
                                        <p:strVal val="visible"/>
                                      </p:to>
                                    </p:set>
                                    <p:anim calcmode="lin" valueType="num">
                                      <p:cBhvr additive="base">
                                        <p:cTn id="7" dur="500" fill="hold"/>
                                        <p:tgtEl>
                                          <p:spTgt spid="135171">
                                            <p:txEl>
                                              <p:charRg st="0" end="4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5171">
                                            <p:txEl>
                                              <p:charRg st="0" end="4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5171">
                                            <p:txEl>
                                              <p:charRg st="44" end="87"/>
                                            </p:txEl>
                                          </p:spTgt>
                                        </p:tgtEl>
                                        <p:attrNameLst>
                                          <p:attrName>style.visibility</p:attrName>
                                        </p:attrNameLst>
                                      </p:cBhvr>
                                      <p:to>
                                        <p:strVal val="visible"/>
                                      </p:to>
                                    </p:set>
                                    <p:anim calcmode="lin" valueType="num">
                                      <p:cBhvr additive="base">
                                        <p:cTn id="13" dur="500" fill="hold"/>
                                        <p:tgtEl>
                                          <p:spTgt spid="135171">
                                            <p:txEl>
                                              <p:charRg st="44" end="8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5171">
                                            <p:txEl>
                                              <p:charRg st="44" end="87"/>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5171">
                                            <p:txEl>
                                              <p:charRg st="87" end="133"/>
                                            </p:txEl>
                                          </p:spTgt>
                                        </p:tgtEl>
                                        <p:attrNameLst>
                                          <p:attrName>style.visibility</p:attrName>
                                        </p:attrNameLst>
                                      </p:cBhvr>
                                      <p:to>
                                        <p:strVal val="visible"/>
                                      </p:to>
                                    </p:set>
                                    <p:anim calcmode="lin" valueType="num">
                                      <p:cBhvr additive="base">
                                        <p:cTn id="19" dur="500" fill="hold"/>
                                        <p:tgtEl>
                                          <p:spTgt spid="135171">
                                            <p:txEl>
                                              <p:charRg st="87" end="13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5171">
                                            <p:txEl>
                                              <p:charRg st="87" end="13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日期占位符 1"/>
          <p:cNvSpPr txBox="1">
            <a:spLocks noGrp="1"/>
          </p:cNvSpPr>
          <p:nvPr>
            <p:ph type="dt" sz="half" idx="10"/>
          </p:nvPr>
        </p:nvSpPr>
        <p:spPr/>
        <p:txBody>
          <a:bodyPr/>
          <a:p>
            <a:pPr marL="0" indent="0" eaLnBrk="1" hangingPunct="1">
              <a:spcBef>
                <a:spcPct val="0"/>
              </a:spcBef>
              <a:buNone/>
            </a:pPr>
            <a:fld id="{BB962C8B-B14F-4D97-AF65-F5344CB8AC3E}" type="datetime1">
              <a:rPr lang="zh-CN" altLang="en-US" sz="1400" dirty="0">
                <a:latin typeface="Arial Unicode MS"/>
                <a:ea typeface="Arial Unicode MS"/>
              </a:rPr>
            </a:fld>
            <a:endParaRPr lang="zh-CN" altLang="en-US" sz="1400" dirty="0">
              <a:latin typeface="Arial Unicode MS"/>
              <a:ea typeface="Arial Unicode MS"/>
            </a:endParaRPr>
          </a:p>
        </p:txBody>
      </p:sp>
      <p:sp>
        <p:nvSpPr>
          <p:cNvPr id="3" name="文本框 2"/>
          <p:cNvSpPr txBox="1"/>
          <p:nvPr/>
        </p:nvSpPr>
        <p:spPr>
          <a:xfrm>
            <a:off x="112395" y="981075"/>
            <a:ext cx="11812270" cy="5852160"/>
          </a:xfrm>
          <a:prstGeom prst="rect">
            <a:avLst/>
          </a:prstGeom>
          <a:noFill/>
        </p:spPr>
        <p:txBody>
          <a:bodyPr wrap="square" rtlCol="0">
            <a:spAutoFit/>
          </a:bodyPr>
          <a:p>
            <a:pPr>
              <a:lnSpc>
                <a:spcPct val="150000"/>
              </a:lnSpc>
            </a:pPr>
            <a:r>
              <a:rPr lang="zh-CN" altLang="en-US" sz="3600" b="1">
                <a:latin typeface="微软雅黑" panose="020B0503020204020204" charset="-122"/>
                <a:ea typeface="微软雅黑" panose="020B0503020204020204" charset="-122"/>
                <a:cs typeface="微软雅黑" panose="020B0503020204020204" charset="-122"/>
              </a:rPr>
              <a:t>（</a:t>
            </a:r>
            <a:r>
              <a:rPr lang="en-US" altLang="zh-CN" sz="3600" b="1">
                <a:latin typeface="微软雅黑" panose="020B0503020204020204" charset="-122"/>
                <a:ea typeface="微软雅黑" panose="020B0503020204020204" charset="-122"/>
                <a:cs typeface="微软雅黑" panose="020B0503020204020204" charset="-122"/>
              </a:rPr>
              <a:t>1</a:t>
            </a:r>
            <a:r>
              <a:rPr lang="zh-CN" altLang="en-US" sz="3600" b="1">
                <a:latin typeface="微软雅黑" panose="020B0503020204020204" charset="-122"/>
                <a:ea typeface="微软雅黑" panose="020B0503020204020204" charset="-122"/>
                <a:cs typeface="微软雅黑" panose="020B0503020204020204" charset="-122"/>
              </a:rPr>
              <a:t>）</a:t>
            </a:r>
            <a:r>
              <a:rPr lang="zh-CN" altLang="en-US" sz="3600" b="1">
                <a:solidFill>
                  <a:schemeClr val="tx1"/>
                </a:solidFill>
                <a:latin typeface="微软雅黑" panose="020B0503020204020204" charset="-122"/>
                <a:ea typeface="微软雅黑" panose="020B0503020204020204" charset="-122"/>
                <a:cs typeface="微软雅黑" panose="020B0503020204020204" charset="-122"/>
                <a:sym typeface="+mn-ea"/>
              </a:rPr>
              <a:t>宪法是国家的根本法，在国家法律体系中具有最高的法律地位、法律权威和法律效力。（至高无上的地位）</a:t>
            </a: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a:t>
            </a:r>
            <a:r>
              <a:rPr lang="en-US" altLang="zh-CN" sz="3600" b="1">
                <a:solidFill>
                  <a:schemeClr val="tx1"/>
                </a:solidFill>
                <a:latin typeface="微软雅黑" panose="020B0503020204020204" charset="-122"/>
                <a:ea typeface="微软雅黑" panose="020B0503020204020204" charset="-122"/>
                <a:cs typeface="微软雅黑" panose="020B0503020204020204" charset="-122"/>
              </a:rPr>
              <a:t>2</a:t>
            </a: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a:t>
            </a:r>
            <a:r>
              <a:rPr lang="zh-CN" altLang="en-US" sz="3600" b="1">
                <a:latin typeface="微软雅黑" panose="020B0503020204020204" charset="-122"/>
                <a:ea typeface="微软雅黑" panose="020B0503020204020204" charset="-122"/>
                <a:cs typeface="微软雅黑" panose="020B0503020204020204" charset="-122"/>
                <a:sym typeface="+mn-ea"/>
              </a:rPr>
              <a:t>宪法是一切组织和个人的根本活动准则</a:t>
            </a:r>
            <a:endParaRPr lang="zh-CN" altLang="en-US" sz="3600" b="1">
              <a:solidFill>
                <a:srgbClr val="FF0000"/>
              </a:solidFill>
              <a:latin typeface="微软雅黑" panose="020B0503020204020204" charset="-122"/>
              <a:ea typeface="微软雅黑" panose="020B0503020204020204" charset="-122"/>
              <a:cs typeface="微软雅黑" panose="020B0503020204020204" charset="-122"/>
            </a:endParaRPr>
          </a:p>
          <a:p>
            <a:pPr>
              <a:lnSpc>
                <a:spcPct val="150000"/>
              </a:lnSpc>
            </a:pP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a:t>
            </a:r>
            <a:r>
              <a:rPr lang="en-US" altLang="zh-CN" sz="3600" b="1">
                <a:solidFill>
                  <a:schemeClr val="tx1"/>
                </a:solidFill>
                <a:latin typeface="微软雅黑" panose="020B0503020204020204" charset="-122"/>
                <a:ea typeface="微软雅黑" panose="020B0503020204020204" charset="-122"/>
                <a:cs typeface="微软雅黑" panose="020B0503020204020204" charset="-122"/>
              </a:rPr>
              <a:t>3</a:t>
            </a: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a:t>
            </a:r>
            <a:r>
              <a:rPr lang="zh-CN" altLang="en-US" sz="3600" b="1">
                <a:solidFill>
                  <a:schemeClr val="tx1"/>
                </a:solidFill>
                <a:latin typeface="微软雅黑" panose="020B0503020204020204" charset="-122"/>
                <a:ea typeface="微软雅黑" panose="020B0503020204020204" charset="-122"/>
                <a:cs typeface="微软雅黑" panose="020B0503020204020204" charset="-122"/>
                <a:sym typeface="+mn-ea"/>
              </a:rPr>
              <a:t>宪法是公民权利的保障书，</a:t>
            </a: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是治国安邦的总章程。</a:t>
            </a:r>
            <a:endParaRPr lang="zh-CN" altLang="en-US" sz="3600" b="1">
              <a:solidFill>
                <a:schemeClr val="tx1"/>
              </a:solidFill>
              <a:latin typeface="微软雅黑" panose="020B0503020204020204" charset="-122"/>
              <a:ea typeface="微软雅黑" panose="020B0503020204020204" charset="-122"/>
              <a:cs typeface="微软雅黑" panose="020B0503020204020204" charset="-122"/>
            </a:endParaRPr>
          </a:p>
          <a:p>
            <a:pPr>
              <a:lnSpc>
                <a:spcPct val="150000"/>
              </a:lnSpc>
            </a:pP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a:t>
            </a:r>
            <a:r>
              <a:rPr lang="en-US" altLang="zh-CN" sz="3600" b="1">
                <a:solidFill>
                  <a:schemeClr val="tx1"/>
                </a:solidFill>
                <a:latin typeface="微软雅黑" panose="020B0503020204020204" charset="-122"/>
                <a:ea typeface="微软雅黑" panose="020B0503020204020204" charset="-122"/>
                <a:cs typeface="微软雅黑" panose="020B0503020204020204" charset="-122"/>
              </a:rPr>
              <a:t>4</a:t>
            </a: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）宪法是国家法制统一的基础，是中国特色社会主义法律体系的核心</a:t>
            </a:r>
            <a:endParaRPr lang="zh-CN" altLang="en-US" sz="3600" b="1">
              <a:solidFill>
                <a:schemeClr val="tx1"/>
              </a:solidFill>
              <a:latin typeface="微软雅黑" panose="020B0503020204020204" charset="-122"/>
              <a:ea typeface="微软雅黑" panose="020B0503020204020204" charset="-122"/>
              <a:cs typeface="微软雅黑" panose="020B0503020204020204" charset="-122"/>
            </a:endParaRPr>
          </a:p>
          <a:p>
            <a:pPr>
              <a:lnSpc>
                <a:spcPct val="150000"/>
              </a:lnSpc>
            </a:pP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a:t>
            </a:r>
            <a:r>
              <a:rPr lang="en-US" altLang="zh-CN" sz="3600" b="1">
                <a:solidFill>
                  <a:schemeClr val="tx1"/>
                </a:solidFill>
                <a:latin typeface="微软雅黑" panose="020B0503020204020204" charset="-122"/>
                <a:ea typeface="微软雅黑" panose="020B0503020204020204" charset="-122"/>
                <a:cs typeface="微软雅黑" panose="020B0503020204020204" charset="-122"/>
              </a:rPr>
              <a:t>5</a:t>
            </a: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）我国宪法是党和人民意志的集中体现（性质）</a:t>
            </a:r>
            <a:endParaRPr lang="zh-CN" altLang="en-US" sz="3600" b="1">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5" name="单圆角矩形 4"/>
          <p:cNvSpPr/>
          <p:nvPr/>
        </p:nvSpPr>
        <p:spPr>
          <a:xfrm>
            <a:off x="1581785" y="159385"/>
            <a:ext cx="10609580" cy="643255"/>
          </a:xfrm>
          <a:prstGeom prst="round1Rect">
            <a:avLst/>
          </a:prstGeom>
          <a:solidFill>
            <a:schemeClr val="bg1"/>
          </a:solidFill>
        </p:spPr>
        <p:style>
          <a:lnRef idx="1">
            <a:schemeClr val="accent2"/>
          </a:lnRef>
          <a:fillRef idx="3">
            <a:schemeClr val="accent2"/>
          </a:fillRef>
          <a:effectRef idx="2">
            <a:schemeClr val="accent2"/>
          </a:effectRef>
          <a:fontRef idx="minor">
            <a:schemeClr val="lt1"/>
          </a:fontRef>
        </p:style>
        <p:txBody>
          <a:bodyPr rtlCol="0" anchor="ctr"/>
          <a:p>
            <a:pPr algn="l"/>
            <a:r>
              <a:rPr lang="zh-CN" altLang="en-US" sz="4000" b="1">
                <a:solidFill>
                  <a:schemeClr val="tx1"/>
                </a:solidFill>
              </a:rPr>
              <a:t>拓展</a:t>
            </a:r>
            <a:r>
              <a:rPr lang="zh-CN" altLang="en-US" sz="4000" b="1">
                <a:solidFill>
                  <a:schemeClr val="tx1"/>
                </a:solidFill>
              </a:rPr>
              <a:t>总结：我国宪法的地位？（重要性）</a:t>
            </a:r>
            <a:r>
              <a:rPr lang="zh-CN" altLang="en-US" sz="4000" b="1">
                <a:solidFill>
                  <a:srgbClr val="FF0000"/>
                </a:solidFill>
              </a:rPr>
              <a:t>笔记</a:t>
            </a:r>
            <a:endParaRPr lang="zh-CN" altLang="en-US" sz="4000" b="1">
              <a:solidFill>
                <a:srgbClr val="FF0000"/>
              </a:solidFill>
            </a:endParaRPr>
          </a:p>
        </p:txBody>
      </p:sp>
    </p:spTree>
  </p:cSld>
  <p:clrMapOvr>
    <a:masterClrMapping/>
  </p:clrMapOvr>
  <p:transition>
    <p:cover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5" name="Text Box 5"/>
          <p:cNvSpPr txBox="1"/>
          <p:nvPr/>
        </p:nvSpPr>
        <p:spPr>
          <a:xfrm>
            <a:off x="440690" y="2114550"/>
            <a:ext cx="576263" cy="3476625"/>
          </a:xfrm>
          <a:prstGeom prst="rect">
            <a:avLst/>
          </a:prstGeom>
          <a:solidFill>
            <a:srgbClr val="CCFFFF"/>
          </a:solidFill>
          <a:ln w="9525" cap="flat" cmpd="sng">
            <a:solidFill>
              <a:srgbClr val="00FFFF"/>
            </a:solidFill>
            <a:prstDash val="solid"/>
            <a:miter/>
            <a:headEnd type="none" w="med" len="med"/>
            <a:tailEnd type="none" w="med" len="med"/>
          </a:ln>
        </p:spPr>
        <p:txBody>
          <a:bodyPr anchor="t">
            <a:spAutoFit/>
          </a:bodyPr>
          <a:p>
            <a:pPr algn="ctr">
              <a:lnSpc>
                <a:spcPct val="90000"/>
              </a:lnSpc>
            </a:pPr>
            <a:r>
              <a:rPr lang="zh-CN" altLang="en-US" sz="4000" b="1" dirty="0">
                <a:latin typeface="微软雅黑" panose="020B0503020204020204" charset="-122"/>
                <a:ea typeface="微软雅黑" panose="020B0503020204020204" charset="-122"/>
              </a:rPr>
              <a:t>坚持依宪治国</a:t>
            </a:r>
            <a:endParaRPr lang="zh-CN" altLang="en-US" sz="4000" b="1" dirty="0">
              <a:latin typeface="微软雅黑" panose="020B0503020204020204" charset="-122"/>
              <a:ea typeface="微软雅黑" panose="020B0503020204020204" charset="-122"/>
            </a:endParaRPr>
          </a:p>
        </p:txBody>
      </p:sp>
      <p:sp>
        <p:nvSpPr>
          <p:cNvPr id="23558" name="AutoShape 9"/>
          <p:cNvSpPr/>
          <p:nvPr/>
        </p:nvSpPr>
        <p:spPr>
          <a:xfrm>
            <a:off x="1204595" y="1076325"/>
            <a:ext cx="263525" cy="5518150"/>
          </a:xfrm>
          <a:prstGeom prst="leftBrace">
            <a:avLst>
              <a:gd name="adj1" fmla="val 96810"/>
              <a:gd name="adj2" fmla="val 50000"/>
            </a:avLst>
          </a:prstGeom>
          <a:noFill/>
          <a:ln w="34925" cap="flat" cmpd="sng">
            <a:solidFill>
              <a:schemeClr val="tx1"/>
            </a:solidFill>
            <a:prstDash val="solid"/>
            <a:round/>
            <a:headEnd type="none" w="med" len="med"/>
            <a:tailEnd type="none" w="med" len="med"/>
          </a:ln>
        </p:spPr>
        <p:txBody>
          <a:bodyPr wrap="none" anchor="ctr"/>
          <a:p>
            <a:endParaRPr lang="zh-CN" altLang="zh-CN" dirty="0">
              <a:latin typeface="Arial" panose="020B0604020202020204" pitchFamily="34" charset="0"/>
              <a:ea typeface="宋体" panose="02010600030101010101" pitchFamily="2" charset="-122"/>
            </a:endParaRPr>
          </a:p>
        </p:txBody>
      </p:sp>
      <p:sp>
        <p:nvSpPr>
          <p:cNvPr id="14" name="五边形 13"/>
          <p:cNvSpPr/>
          <p:nvPr/>
        </p:nvSpPr>
        <p:spPr>
          <a:xfrm>
            <a:off x="4840267" y="146978"/>
            <a:ext cx="2512060" cy="719457"/>
          </a:xfrm>
          <a:prstGeom prst="homePlate">
            <a:avLst/>
          </a:prstGeom>
          <a:solidFill>
            <a:srgbClr val="FF0066"/>
          </a:solidFill>
          <a:ln>
            <a:no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3200" b="1" i="0" u="none" strike="noStrike" kern="1200" cap="none" spc="0" normalizeH="0" baseline="0" noProof="0" dirty="0">
                <a:ln>
                  <a:noFill/>
                </a:ln>
                <a:solidFill>
                  <a:schemeClr val="lt1"/>
                </a:solidFill>
                <a:effectLst/>
                <a:uLnTx/>
                <a:uFillTx/>
                <a:latin typeface="黑体" panose="02010609060101010101" pitchFamily="49" charset="-122"/>
                <a:ea typeface="+mn-ea"/>
                <a:cs typeface="+mn-cs"/>
              </a:rPr>
              <a:t>课堂小结</a:t>
            </a:r>
            <a:endParaRPr kumimoji="0" lang="zh-CN" altLang="en-US" sz="3200" b="1" i="0" u="none" strike="noStrike" kern="1200" cap="none" spc="0" normalizeH="0" baseline="0" noProof="0" dirty="0">
              <a:ln>
                <a:noFill/>
              </a:ln>
              <a:solidFill>
                <a:schemeClr val="lt1"/>
              </a:solidFill>
              <a:effectLst/>
              <a:uLnTx/>
              <a:uFillTx/>
              <a:latin typeface="黑体" panose="02010609060101010101" pitchFamily="49" charset="-122"/>
              <a:ea typeface="+mn-ea"/>
              <a:cs typeface="+mn-cs"/>
            </a:endParaRPr>
          </a:p>
        </p:txBody>
      </p:sp>
      <p:sp>
        <p:nvSpPr>
          <p:cNvPr id="2" name="文本框 1"/>
          <p:cNvSpPr txBox="1"/>
          <p:nvPr/>
        </p:nvSpPr>
        <p:spPr>
          <a:xfrm>
            <a:off x="1562735" y="972185"/>
            <a:ext cx="10416540" cy="6606540"/>
          </a:xfrm>
          <a:prstGeom prst="rect">
            <a:avLst/>
          </a:prstGeom>
          <a:noFill/>
        </p:spPr>
        <p:txBody>
          <a:bodyPr wrap="square" rtlCol="0">
            <a:spAutoFit/>
          </a:bodyPr>
          <a:p>
            <a:r>
              <a:rPr lang="en-US" altLang="zh-CN" sz="2800" b="1">
                <a:latin typeface="微软雅黑" panose="020B0503020204020204" charset="-122"/>
                <a:ea typeface="微软雅黑" panose="020B0503020204020204" charset="-122"/>
              </a:rPr>
              <a:t>1</a:t>
            </a:r>
            <a:r>
              <a:rPr lang="zh-CN" altLang="en-US" sz="2800" b="1">
                <a:latin typeface="微软雅黑" panose="020B0503020204020204" charset="-122"/>
                <a:ea typeface="微软雅黑" panose="020B0503020204020204" charset="-122"/>
              </a:rPr>
              <a:t>、宪法的构成</a:t>
            </a:r>
            <a:endParaRPr lang="zh-CN" altLang="en-US" sz="2800" b="1">
              <a:latin typeface="微软雅黑" panose="020B0503020204020204" charset="-122"/>
              <a:ea typeface="微软雅黑" panose="020B0503020204020204" charset="-122"/>
            </a:endParaRPr>
          </a:p>
          <a:p>
            <a:r>
              <a:rPr lang="en-US" altLang="zh-CN" sz="2800" b="1">
                <a:latin typeface="微软雅黑" panose="020B0503020204020204" charset="-122"/>
                <a:ea typeface="微软雅黑" panose="020B0503020204020204" charset="-122"/>
              </a:rPr>
              <a:t>2</a:t>
            </a:r>
            <a:r>
              <a:rPr lang="zh-CN" altLang="en-US" sz="2800" b="1">
                <a:latin typeface="微软雅黑" panose="020B0503020204020204" charset="-122"/>
                <a:ea typeface="微软雅黑" panose="020B0503020204020204" charset="-122"/>
              </a:rPr>
              <a:t>、宪法的性质</a:t>
            </a:r>
            <a:r>
              <a:rPr lang="en-US" altLang="zh-CN" sz="2800" b="1">
                <a:latin typeface="微软雅黑" panose="020B0503020204020204" charset="-122"/>
                <a:ea typeface="微软雅黑" panose="020B0503020204020204" charset="-122"/>
              </a:rPr>
              <a:t>:</a:t>
            </a:r>
            <a:r>
              <a:rPr lang="zh-CN" altLang="en-US" sz="2800" b="1">
                <a:latin typeface="微软雅黑" panose="020B0503020204020204" charset="-122"/>
                <a:ea typeface="微软雅黑" panose="020B0503020204020204" charset="-122"/>
              </a:rPr>
              <a:t>党和人民意志的集中体现</a:t>
            </a:r>
            <a:endParaRPr lang="zh-CN" altLang="en-US" sz="2800" b="1">
              <a:latin typeface="微软雅黑" panose="020B0503020204020204" charset="-122"/>
              <a:ea typeface="微软雅黑" panose="020B0503020204020204" charset="-122"/>
            </a:endParaRPr>
          </a:p>
          <a:p>
            <a:r>
              <a:rPr lang="en-US" altLang="zh-CN" sz="2800" b="1">
                <a:latin typeface="微软雅黑" panose="020B0503020204020204" charset="-122"/>
                <a:ea typeface="微软雅黑" panose="020B0503020204020204" charset="-122"/>
              </a:rPr>
              <a:t>3</a:t>
            </a:r>
            <a:r>
              <a:rPr lang="zh-CN" altLang="en-US" sz="2800" b="1">
                <a:latin typeface="微软雅黑" panose="020B0503020204020204" charset="-122"/>
                <a:ea typeface="微软雅黑" panose="020B0503020204020204" charset="-122"/>
              </a:rPr>
              <a:t>、宪法的地位（重要性）：</a:t>
            </a:r>
            <a:endParaRPr lang="zh-CN" altLang="en-US" sz="2800" b="1">
              <a:latin typeface="微软雅黑" panose="020B0503020204020204" charset="-122"/>
              <a:ea typeface="微软雅黑" panose="020B0503020204020204" charset="-122"/>
            </a:endParaRPr>
          </a:p>
          <a:p>
            <a:r>
              <a:rPr lang="zh-CN" altLang="en-US" sz="2800" b="1">
                <a:solidFill>
                  <a:schemeClr val="tx1"/>
                </a:solidFill>
                <a:latin typeface="微软雅黑" panose="020B0503020204020204" charset="-122"/>
                <a:ea typeface="微软雅黑" panose="020B0503020204020204" charset="-122"/>
                <a:cs typeface="微软雅黑" panose="020B0503020204020204" charset="-122"/>
                <a:sym typeface="+mn-ea"/>
              </a:rPr>
              <a:t>（</a:t>
            </a:r>
            <a:r>
              <a:rPr lang="en-US" altLang="zh-CN" sz="2800" b="1">
                <a:solidFill>
                  <a:schemeClr val="tx1"/>
                </a:solidFill>
                <a:latin typeface="微软雅黑" panose="020B0503020204020204" charset="-122"/>
                <a:ea typeface="微软雅黑" panose="020B0503020204020204" charset="-122"/>
                <a:cs typeface="微软雅黑" panose="020B0503020204020204" charset="-122"/>
                <a:sym typeface="+mn-ea"/>
              </a:rPr>
              <a:t>1</a:t>
            </a:r>
            <a:r>
              <a:rPr lang="zh-CN" altLang="en-US" sz="2800" b="1">
                <a:solidFill>
                  <a:schemeClr val="tx1"/>
                </a:solidFill>
                <a:latin typeface="微软雅黑" panose="020B0503020204020204" charset="-122"/>
                <a:ea typeface="微软雅黑" panose="020B0503020204020204" charset="-122"/>
                <a:cs typeface="微软雅黑" panose="020B0503020204020204" charset="-122"/>
                <a:sym typeface="+mn-ea"/>
              </a:rPr>
              <a:t>）宪法是一切组织和个人的根本活动准则（原因和要求）</a:t>
            </a:r>
            <a:endParaRPr lang="zh-CN" altLang="en-US" sz="2800" b="1">
              <a:solidFill>
                <a:schemeClr val="tx1"/>
              </a:solidFill>
              <a:latin typeface="微软雅黑" panose="020B0503020204020204" charset="-122"/>
              <a:ea typeface="微软雅黑" panose="020B0503020204020204" charset="-122"/>
              <a:cs typeface="微软雅黑" panose="020B0503020204020204" charset="-122"/>
            </a:endParaRPr>
          </a:p>
          <a:p>
            <a:r>
              <a:rPr lang="zh-CN" altLang="en-US" sz="2800" b="1">
                <a:solidFill>
                  <a:schemeClr val="tx1"/>
                </a:solidFill>
                <a:latin typeface="微软雅黑" panose="020B0503020204020204" charset="-122"/>
                <a:ea typeface="微软雅黑" panose="020B0503020204020204" charset="-122"/>
                <a:cs typeface="微软雅黑" panose="020B0503020204020204" charset="-122"/>
                <a:sym typeface="+mn-ea"/>
              </a:rPr>
              <a:t>（</a:t>
            </a:r>
            <a:r>
              <a:rPr lang="en-US" altLang="zh-CN" sz="2800" b="1">
                <a:solidFill>
                  <a:schemeClr val="tx1"/>
                </a:solidFill>
                <a:latin typeface="微软雅黑" panose="020B0503020204020204" charset="-122"/>
                <a:ea typeface="微软雅黑" panose="020B0503020204020204" charset="-122"/>
                <a:cs typeface="微软雅黑" panose="020B0503020204020204" charset="-122"/>
                <a:sym typeface="+mn-ea"/>
              </a:rPr>
              <a:t>2</a:t>
            </a:r>
            <a:r>
              <a:rPr lang="zh-CN" altLang="en-US" sz="2800" b="1">
                <a:solidFill>
                  <a:schemeClr val="tx1"/>
                </a:solidFill>
                <a:latin typeface="微软雅黑" panose="020B0503020204020204" charset="-122"/>
                <a:ea typeface="微软雅黑" panose="020B0503020204020204" charset="-122"/>
                <a:cs typeface="微软雅黑" panose="020B0503020204020204" charset="-122"/>
                <a:sym typeface="+mn-ea"/>
              </a:rPr>
              <a:t>）宪法是国家的根本法，在国家法律体系中具有最高的</a:t>
            </a:r>
            <a:r>
              <a:rPr lang="zh-CN" altLang="en-US" sz="2800" b="1">
                <a:latin typeface="微软雅黑" panose="020B0503020204020204" charset="-122"/>
                <a:ea typeface="微软雅黑" panose="020B0503020204020204" charset="-122"/>
                <a:cs typeface="微软雅黑" panose="020B0503020204020204" charset="-122"/>
                <a:sym typeface="+mn-ea"/>
              </a:rPr>
              <a:t>法律地位、法律权威和法律效力。（至高无上的地位）</a:t>
            </a:r>
            <a:endParaRPr lang="zh-CN" altLang="en-US" sz="2800" b="1">
              <a:solidFill>
                <a:schemeClr val="tx1"/>
              </a:solidFill>
              <a:latin typeface="微软雅黑" panose="020B0503020204020204" charset="-122"/>
              <a:ea typeface="微软雅黑" panose="020B0503020204020204" charset="-122"/>
              <a:cs typeface="微软雅黑" panose="020B0503020204020204" charset="-122"/>
            </a:endParaRPr>
          </a:p>
          <a:p>
            <a:r>
              <a:rPr lang="zh-CN" altLang="en-US" sz="2800" b="1">
                <a:solidFill>
                  <a:schemeClr val="tx1"/>
                </a:solidFill>
                <a:latin typeface="微软雅黑" panose="020B0503020204020204" charset="-122"/>
                <a:ea typeface="微软雅黑" panose="020B0503020204020204" charset="-122"/>
                <a:cs typeface="微软雅黑" panose="020B0503020204020204" charset="-122"/>
                <a:sym typeface="+mn-ea"/>
              </a:rPr>
              <a:t>（</a:t>
            </a:r>
            <a:r>
              <a:rPr lang="en-US" altLang="zh-CN" sz="2800" b="1">
                <a:solidFill>
                  <a:schemeClr val="tx1"/>
                </a:solidFill>
                <a:latin typeface="微软雅黑" panose="020B0503020204020204" charset="-122"/>
                <a:ea typeface="微软雅黑" panose="020B0503020204020204" charset="-122"/>
                <a:cs typeface="微软雅黑" panose="020B0503020204020204" charset="-122"/>
                <a:sym typeface="+mn-ea"/>
              </a:rPr>
              <a:t>3</a:t>
            </a:r>
            <a:r>
              <a:rPr lang="zh-CN" altLang="en-US" sz="2800" b="1">
                <a:solidFill>
                  <a:schemeClr val="tx1"/>
                </a:solidFill>
                <a:latin typeface="微软雅黑" panose="020B0503020204020204" charset="-122"/>
                <a:ea typeface="微软雅黑" panose="020B0503020204020204" charset="-122"/>
                <a:cs typeface="微软雅黑" panose="020B0503020204020204" charset="-122"/>
                <a:sym typeface="+mn-ea"/>
              </a:rPr>
              <a:t>）宪法是公民权利的保障书，是治国安邦的总章程。</a:t>
            </a:r>
            <a:endParaRPr lang="en-US" altLang="zh-CN" sz="2800" b="1">
              <a:solidFill>
                <a:schemeClr val="tx1"/>
              </a:solidFill>
              <a:latin typeface="微软雅黑" panose="020B0503020204020204" charset="-122"/>
              <a:ea typeface="微软雅黑" panose="020B0503020204020204" charset="-122"/>
            </a:endParaRPr>
          </a:p>
          <a:p>
            <a:r>
              <a:rPr lang="en-US" altLang="zh-CN" sz="2800" b="1">
                <a:solidFill>
                  <a:schemeClr val="tx1"/>
                </a:solidFill>
                <a:latin typeface="微软雅黑" panose="020B0503020204020204" charset="-122"/>
                <a:ea typeface="微软雅黑" panose="020B0503020204020204" charset="-122"/>
              </a:rPr>
              <a:t>4</a:t>
            </a:r>
            <a:r>
              <a:rPr lang="zh-CN" altLang="en-US" sz="2800" b="1">
                <a:solidFill>
                  <a:schemeClr val="tx1"/>
                </a:solidFill>
                <a:latin typeface="微软雅黑" panose="020B0503020204020204" charset="-122"/>
                <a:ea typeface="微软雅黑" panose="020B0503020204020204" charset="-122"/>
              </a:rPr>
              <a:t>、为什么说</a:t>
            </a:r>
            <a:r>
              <a:rPr lang="zh-CN" altLang="en-US" sz="2800" b="1">
                <a:latin typeface="微软雅黑" panose="020B0503020204020204" charset="-122"/>
                <a:ea typeface="微软雅黑" panose="020B0503020204020204" charset="-122"/>
                <a:cs typeface="微软雅黑" panose="020B0503020204020204" charset="-122"/>
                <a:sym typeface="+mn-ea"/>
              </a:rPr>
              <a:t>宪法是国家的根本大法</a:t>
            </a:r>
            <a:endParaRPr lang="zh-CN" altLang="en-US" sz="2800" b="1">
              <a:latin typeface="微软雅黑" panose="020B0503020204020204" charset="-122"/>
              <a:ea typeface="微软雅黑" panose="020B0503020204020204" charset="-122"/>
              <a:cs typeface="微软雅黑" panose="020B0503020204020204" charset="-122"/>
              <a:sym typeface="+mn-ea"/>
            </a:endParaRPr>
          </a:p>
          <a:p>
            <a:pPr>
              <a:lnSpc>
                <a:spcPct val="130000"/>
              </a:lnSpc>
            </a:pPr>
            <a:r>
              <a:rPr lang="zh-CN" altLang="en-US" sz="2800" b="1" dirty="0">
                <a:solidFill>
                  <a:schemeClr val="tx1"/>
                </a:solidFill>
                <a:latin typeface="微软雅黑" panose="020B0503020204020204" charset="-122"/>
                <a:ea typeface="微软雅黑" panose="020B0503020204020204" charset="-122"/>
                <a:sym typeface="+mn-ea"/>
              </a:rPr>
              <a:t>（1）宪法所规定的内容是国家生活中带有</a:t>
            </a:r>
            <a:r>
              <a:rPr lang="zh-CN" altLang="en-US" sz="2800" b="1" u="sng" dirty="0">
                <a:solidFill>
                  <a:schemeClr val="tx1"/>
                </a:solidFill>
                <a:latin typeface="微软雅黑" panose="020B0503020204020204" charset="-122"/>
                <a:ea typeface="微软雅黑" panose="020B0503020204020204" charset="-122"/>
                <a:sym typeface="+mn-ea"/>
              </a:rPr>
              <a:t>全局性</a:t>
            </a:r>
            <a:r>
              <a:rPr lang="zh-CN" altLang="en-US" sz="2800" b="1" dirty="0">
                <a:solidFill>
                  <a:schemeClr val="tx1"/>
                </a:solidFill>
                <a:latin typeface="微软雅黑" panose="020B0503020204020204" charset="-122"/>
                <a:ea typeface="微软雅黑" panose="020B0503020204020204" charset="-122"/>
                <a:sym typeface="+mn-ea"/>
              </a:rPr>
              <a:t>、</a:t>
            </a:r>
            <a:r>
              <a:rPr lang="zh-CN" altLang="en-US" sz="2800" b="1" u="sng" dirty="0">
                <a:solidFill>
                  <a:schemeClr val="tx1"/>
                </a:solidFill>
                <a:latin typeface="微软雅黑" panose="020B0503020204020204" charset="-122"/>
                <a:ea typeface="微软雅黑" panose="020B0503020204020204" charset="-122"/>
                <a:sym typeface="+mn-ea"/>
              </a:rPr>
              <a:t>根本性</a:t>
            </a:r>
            <a:r>
              <a:rPr lang="zh-CN" altLang="en-US" sz="2800" b="1" dirty="0">
                <a:solidFill>
                  <a:schemeClr val="tx1"/>
                </a:solidFill>
                <a:latin typeface="微软雅黑" panose="020B0503020204020204" charset="-122"/>
                <a:ea typeface="微软雅黑" panose="020B0503020204020204" charset="-122"/>
                <a:sym typeface="+mn-ea"/>
              </a:rPr>
              <a:t>的问题</a:t>
            </a:r>
            <a:endParaRPr lang="zh-CN" altLang="en-US" sz="2800" b="1" dirty="0">
              <a:solidFill>
                <a:schemeClr val="tx1"/>
              </a:solidFill>
              <a:latin typeface="微软雅黑" panose="020B0503020204020204" charset="-122"/>
              <a:ea typeface="微软雅黑" panose="020B0503020204020204" charset="-122"/>
              <a:sym typeface="+mn-ea"/>
            </a:endParaRPr>
          </a:p>
          <a:p>
            <a:pPr>
              <a:lnSpc>
                <a:spcPct val="130000"/>
              </a:lnSpc>
            </a:pPr>
            <a:r>
              <a:rPr lang="zh-CN" altLang="en-US" sz="2800" b="1" dirty="0">
                <a:solidFill>
                  <a:schemeClr val="tx1"/>
                </a:solidFill>
                <a:latin typeface="微软雅黑" panose="020B0503020204020204" charset="-122"/>
                <a:ea typeface="微软雅黑" panose="020B0503020204020204" charset="-122"/>
                <a:sym typeface="+mn-ea"/>
              </a:rPr>
              <a:t>（</a:t>
            </a:r>
            <a:r>
              <a:rPr lang="en-US" altLang="zh-CN" sz="2800" b="1" dirty="0">
                <a:solidFill>
                  <a:schemeClr val="tx1"/>
                </a:solidFill>
                <a:latin typeface="微软雅黑" panose="020B0503020204020204" charset="-122"/>
                <a:ea typeface="微软雅黑" panose="020B0503020204020204" charset="-122"/>
                <a:sym typeface="+mn-ea"/>
              </a:rPr>
              <a:t>2</a:t>
            </a:r>
            <a:r>
              <a:rPr lang="zh-CN" altLang="en-US" sz="2800" b="1" dirty="0">
                <a:solidFill>
                  <a:schemeClr val="tx1"/>
                </a:solidFill>
                <a:latin typeface="微软雅黑" panose="020B0503020204020204" charset="-122"/>
                <a:ea typeface="微软雅黑" panose="020B0503020204020204" charset="-122"/>
                <a:sym typeface="+mn-ea"/>
              </a:rPr>
              <a:t>）宪法具有最高的法律效力。（为什么）</a:t>
            </a:r>
            <a:endParaRPr lang="zh-CN" altLang="en-US" sz="2800" b="1" dirty="0">
              <a:solidFill>
                <a:schemeClr val="tx1"/>
              </a:solidFill>
              <a:latin typeface="微软雅黑" panose="020B0503020204020204" charset="-122"/>
              <a:ea typeface="微软雅黑" panose="020B0503020204020204" charset="-122"/>
              <a:sym typeface="+mn-ea"/>
            </a:endParaRPr>
          </a:p>
          <a:p>
            <a:pPr>
              <a:lnSpc>
                <a:spcPct val="130000"/>
              </a:lnSpc>
            </a:pPr>
            <a:r>
              <a:rPr lang="zh-CN" altLang="en-US" sz="2800" b="1" dirty="0">
                <a:solidFill>
                  <a:schemeClr val="tx1"/>
                </a:solidFill>
                <a:latin typeface="微软雅黑" panose="020B0503020204020204" charset="-122"/>
                <a:ea typeface="微软雅黑" panose="020B0503020204020204" charset="-122"/>
                <a:sym typeface="+mn-ea"/>
              </a:rPr>
              <a:t>（3）宪法的制定和修改比其他程序更为严格。（为什么）</a:t>
            </a:r>
            <a:endParaRPr lang="zh-CN" altLang="en-US" sz="2800" b="1" dirty="0">
              <a:solidFill>
                <a:schemeClr val="tx1"/>
              </a:solidFill>
              <a:latin typeface="微软雅黑" panose="020B0503020204020204" charset="-122"/>
              <a:ea typeface="微软雅黑" panose="020B0503020204020204" charset="-122"/>
              <a:sym typeface="+mn-ea"/>
            </a:endParaRPr>
          </a:p>
          <a:p>
            <a:pPr>
              <a:lnSpc>
                <a:spcPct val="130000"/>
              </a:lnSpc>
            </a:pPr>
            <a:r>
              <a:rPr lang="zh-CN" altLang="en-US" sz="2800" b="1" dirty="0">
                <a:solidFill>
                  <a:schemeClr val="tx1"/>
                </a:solidFill>
                <a:latin typeface="微软雅黑" panose="020B0503020204020204" charset="-122"/>
                <a:ea typeface="微软雅黑" panose="020B0503020204020204" charset="-122"/>
                <a:sym typeface="+mn-ea"/>
              </a:rPr>
              <a:t>（4）宪法是国家法制统一的基础（为什么）</a:t>
            </a:r>
            <a:endParaRPr lang="zh-CN" altLang="en-US" sz="2800" b="1" dirty="0">
              <a:solidFill>
                <a:schemeClr val="tx1"/>
              </a:solidFill>
              <a:latin typeface="微软雅黑" panose="020B0503020204020204" charset="-122"/>
              <a:ea typeface="微软雅黑" panose="020B0503020204020204" charset="-122"/>
              <a:sym typeface="+mn-ea"/>
            </a:endParaRPr>
          </a:p>
          <a:p>
            <a:endParaRPr lang="zh-CN" altLang="en-US" sz="2800" b="1">
              <a:latin typeface="微软雅黑" panose="020B0503020204020204" charset="-122"/>
              <a:ea typeface="微软雅黑" panose="020B0503020204020204" charset="-122"/>
              <a:cs typeface="微软雅黑" panose="020B0503020204020204" charset="-122"/>
              <a:sym typeface="+mn-ea"/>
            </a:endParaRPr>
          </a:p>
          <a:p>
            <a:endParaRPr lang="zh-CN" altLang="en-US" sz="2800" b="1">
              <a:solidFill>
                <a:schemeClr val="tx1"/>
              </a:solidFill>
              <a:latin typeface="微软雅黑" panose="020B0503020204020204" charset="-122"/>
              <a:ea typeface="微软雅黑" panose="020B0503020204020204" charset="-122"/>
            </a:endParaRPr>
          </a:p>
        </p:txBody>
      </p:sp>
    </p:spTree>
  </p:cSld>
  <p:clrMapOvr>
    <a:masterClrMapping/>
  </p:clrMapOvr>
  <p:transition>
    <p:wipe dir="r"/>
  </p:transition>
  <p:timing>
    <p:tnLst>
      <p:par>
        <p:cTn id="1" dur="indefinite" restart="never" nodeType="tmRoot"/>
      </p:par>
    </p:tnLst>
  </p:timing>
</p:sld>
</file>

<file path=ppt/tags/tag1.xml><?xml version="1.0" encoding="utf-8"?>
<p:tagLst xmlns:p="http://schemas.openxmlformats.org/presentationml/2006/main">
  <p:tag name="KSO_WM_UNIT_TEXT_PART_ID_V2" val="b-3-1"/>
  <p:tag name="KSO_WM_UNIT_ISCONTENTSTITLE" val="0"/>
  <p:tag name="KSO_WM_UNIT_PRESET_TEXT" val="单击此处添加您的大标题"/>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diagram20198667_1*a*1"/>
  <p:tag name="KSO_WM_TEMPLATE_CATEGORY" val="diagram"/>
  <p:tag name="KSO_WM_TEMPLATE_INDEX" val="20198667"/>
  <p:tag name="KSO_WM_UNIT_LAYERLEVEL" val="1"/>
  <p:tag name="KSO_WM_TAG_VERSION" val="1.0"/>
  <p:tag name="KSO_WM_BEAUTIFY_FLAG" val="#wm#"/>
</p:tagLst>
</file>

<file path=ppt/tags/tag2.xml><?xml version="1.0" encoding="utf-8"?>
<p:tagLst xmlns:p="http://schemas.openxmlformats.org/presentationml/2006/main">
  <p:tag name="KSO_WM_MEDIACOVER_FLAG" val="1"/>
  <p:tag name="KSO_WM_UNIT_MEDIACOVER_ICONSTATE" val="1"/>
</p:tagLst>
</file>

<file path=ppt/tags/tag3.xml><?xml version="1.0" encoding="utf-8"?>
<p:tagLst xmlns:p="http://schemas.openxmlformats.org/presentationml/2006/main">
  <p:tag name="KSO_WM_BEAUTIFY_FLAG" val="#wm#"/>
  <p:tag name="KSO_WM_TEMPLATE_CATEGORY" val="custom"/>
  <p:tag name="KSO_WM_TEMPLATE_INDEX" val="2018457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4119</Words>
  <Application>WPS 演示</Application>
  <PresentationFormat>宽屏</PresentationFormat>
  <Paragraphs>315</Paragraphs>
  <Slides>30</Slides>
  <Notes>0</Notes>
  <HiddenSlides>0</HiddenSlides>
  <MMClips>0</MMClips>
  <ScaleCrop>false</ScaleCrop>
  <HeadingPairs>
    <vt:vector size="6" baseType="variant">
      <vt:variant>
        <vt:lpstr>已用的字体</vt:lpstr>
      </vt:variant>
      <vt:variant>
        <vt:i4>21</vt:i4>
      </vt:variant>
      <vt:variant>
        <vt:lpstr>主题</vt:lpstr>
      </vt:variant>
      <vt:variant>
        <vt:i4>2</vt:i4>
      </vt:variant>
      <vt:variant>
        <vt:lpstr>幻灯片标题</vt:lpstr>
      </vt:variant>
      <vt:variant>
        <vt:i4>30</vt:i4>
      </vt:variant>
    </vt:vector>
  </HeadingPairs>
  <TitlesOfParts>
    <vt:vector size="53" baseType="lpstr">
      <vt:lpstr>Arial</vt:lpstr>
      <vt:lpstr>宋体</vt:lpstr>
      <vt:lpstr>Wingdings</vt:lpstr>
      <vt:lpstr>Arial Unicode MS</vt:lpstr>
      <vt:lpstr>Arial Unicode MS</vt:lpstr>
      <vt:lpstr>微软雅黑</vt:lpstr>
      <vt:lpstr>黑体</vt:lpstr>
      <vt:lpstr>Calibri</vt:lpstr>
      <vt:lpstr>Franklin Gothic Medium</vt:lpstr>
      <vt:lpstr>Arial Unicode MS</vt:lpstr>
      <vt:lpstr>楷体_GB2312</vt:lpstr>
      <vt:lpstr>新宋体</vt:lpstr>
      <vt:lpstr>Tahoma</vt:lpstr>
      <vt:lpstr>Calibri</vt:lpstr>
      <vt:lpstr>迷你简毡笔黑</vt:lpstr>
      <vt:lpstr>华文琥珀</vt:lpstr>
      <vt:lpstr>Arial</vt:lpstr>
      <vt:lpstr>华文新魏</vt:lpstr>
      <vt:lpstr>华文隶书</vt:lpstr>
      <vt:lpstr>方正中倩简体</vt:lpstr>
      <vt:lpstr>Verdana</vt:lpstr>
      <vt:lpstr>Office 主题</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微点拨：宪法是其他法律的总和。</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あい。超</cp:lastModifiedBy>
  <cp:revision>13</cp:revision>
  <dcterms:created xsi:type="dcterms:W3CDTF">2019-12-12T02:58:00Z</dcterms:created>
  <dcterms:modified xsi:type="dcterms:W3CDTF">2020-02-24T06:18:32Z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2052-11.1.0.9440</vt:lpwstr>
  </property>
</Properties>
</file>