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68" r:id="rId4"/>
    <p:sldId id="258" r:id="rId5"/>
    <p:sldId id="259" r:id="rId6"/>
    <p:sldId id="261" r:id="rId7"/>
    <p:sldId id="262" r:id="rId8"/>
    <p:sldId id="270" r:id="rId9"/>
    <p:sldId id="276" r:id="rId10"/>
    <p:sldId id="277" r:id="rId11"/>
    <p:sldId id="272" r:id="rId12"/>
    <p:sldId id="280" r:id="rId13"/>
    <p:sldId id="279" r:id="rId14"/>
    <p:sldId id="282" r:id="rId15"/>
    <p:sldId id="284" r:id="rId16"/>
    <p:sldId id="273" r:id="rId17"/>
    <p:sldId id="274" r:id="rId18"/>
    <p:sldId id="275" r:id="rId19"/>
    <p:sldId id="263" r:id="rId20"/>
    <p:sldId id="264" r:id="rId21"/>
    <p:sldId id="266" r:id="rId22"/>
    <p:sldId id="267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813690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1.</a:t>
            </a:r>
            <a:r>
              <a:rPr lang="zh-CN" altLang="en-US" sz="3600" b="1" dirty="0" smtClean="0"/>
              <a:t>腐乳制作时利用的菌种主要是什么？该菌种的生物类型？代谢类型？繁殖方式？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2.</a:t>
            </a:r>
            <a:r>
              <a:rPr lang="zh-CN" altLang="en-US" sz="3600" b="1" dirty="0" smtClean="0"/>
              <a:t>腐乳制作的原理？步骤？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3.</a:t>
            </a:r>
            <a:r>
              <a:rPr lang="zh-CN" altLang="en-US" sz="3600" b="1" dirty="0" smtClean="0"/>
              <a:t>腐乳发酵前期条件？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4.</a:t>
            </a:r>
            <a:r>
              <a:rPr lang="zh-CN" altLang="en-US" sz="3600" b="1" dirty="0" smtClean="0"/>
              <a:t>加盐的原则？加盐的作用？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5.</a:t>
            </a:r>
            <a:r>
              <a:rPr lang="zh-CN" altLang="en-US" sz="3600" b="1" dirty="0" smtClean="0"/>
              <a:t>加入大概多少酒适宜？加酒的意义？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6.</a:t>
            </a:r>
            <a:r>
              <a:rPr lang="zh-CN" altLang="en-US" sz="3600" b="1" dirty="0" smtClean="0"/>
              <a:t>亚硝酸鉴定的原理？方法？步骤？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7.</a:t>
            </a:r>
            <a:r>
              <a:rPr lang="zh-CN" altLang="en-US" sz="3600" b="1" dirty="0" smtClean="0"/>
              <a:t>变酸的酒表面的白膜是什么？泡菜中的白膜是什么？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8.</a:t>
            </a:r>
            <a:r>
              <a:rPr lang="zh-CN" altLang="en-US" sz="3600" b="1" dirty="0" smtClean="0"/>
              <a:t>影响亚硝酸盐含量的因素？</a:t>
            </a:r>
            <a:endParaRPr lang="en-US" altLang="zh-CN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388782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867328" cy="4525963"/>
          </a:xfrm>
        </p:spPr>
        <p:txBody>
          <a:bodyPr/>
          <a:lstStyle/>
          <a:p>
            <a:r>
              <a:rPr lang="en-US" altLang="zh-CN" dirty="0"/>
              <a:t>203</a:t>
            </a:r>
            <a:r>
              <a:rPr lang="zh-CN" altLang="en-US" dirty="0"/>
              <a:t>赵逸</a:t>
            </a:r>
            <a:r>
              <a:rPr lang="zh-CN" altLang="en-US" dirty="0" smtClean="0"/>
              <a:t>轩</a:t>
            </a:r>
            <a:r>
              <a:rPr lang="en-US" altLang="zh-CN" dirty="0" smtClean="0"/>
              <a:t>,</a:t>
            </a:r>
            <a:r>
              <a:rPr lang="en-US" altLang="zh-CN" dirty="0"/>
              <a:t>209</a:t>
            </a:r>
            <a:r>
              <a:rPr lang="zh-CN" altLang="en-US" dirty="0"/>
              <a:t>周开成</a:t>
            </a:r>
            <a:r>
              <a:rPr lang="en-US" altLang="zh-CN" dirty="0"/>
              <a:t>,210</a:t>
            </a:r>
            <a:r>
              <a:rPr lang="zh-CN" altLang="en-US" dirty="0"/>
              <a:t>魏瑞丰</a:t>
            </a:r>
            <a:r>
              <a:rPr lang="en-US" altLang="zh-CN" dirty="0" smtClean="0"/>
              <a:t>,</a:t>
            </a:r>
          </a:p>
          <a:p>
            <a:r>
              <a:rPr lang="en-US" altLang="zh-CN" dirty="0" smtClean="0"/>
              <a:t>213</a:t>
            </a:r>
            <a:r>
              <a:rPr lang="zh-CN" altLang="en-US" dirty="0"/>
              <a:t>洪邦</a:t>
            </a:r>
            <a:r>
              <a:rPr lang="zh-CN" altLang="en-US" dirty="0" smtClean="0"/>
              <a:t>皇</a:t>
            </a:r>
            <a:r>
              <a:rPr lang="en-US" altLang="zh-CN" dirty="0" smtClean="0"/>
              <a:t>,</a:t>
            </a:r>
            <a:r>
              <a:rPr lang="en-US" altLang="zh-CN" dirty="0"/>
              <a:t>216</a:t>
            </a:r>
            <a:r>
              <a:rPr lang="zh-CN" altLang="en-US" dirty="0"/>
              <a:t>杨璐欣</a:t>
            </a:r>
            <a:r>
              <a:rPr lang="en-US" altLang="zh-CN" dirty="0"/>
              <a:t>,217</a:t>
            </a:r>
            <a:r>
              <a:rPr lang="zh-CN" altLang="en-US" dirty="0"/>
              <a:t>易旻</a:t>
            </a:r>
            <a:r>
              <a:rPr lang="en-US" altLang="zh-CN" dirty="0"/>
              <a:t>,230</a:t>
            </a:r>
            <a:r>
              <a:rPr lang="zh-CN" altLang="en-US" dirty="0"/>
              <a:t>邓铭怡</a:t>
            </a:r>
            <a:r>
              <a:rPr lang="en-US" altLang="zh-CN" dirty="0" smtClean="0"/>
              <a:t>,</a:t>
            </a:r>
          </a:p>
          <a:p>
            <a:r>
              <a:rPr lang="en-US" altLang="zh-CN" dirty="0" smtClean="0"/>
              <a:t>235</a:t>
            </a:r>
            <a:r>
              <a:rPr lang="zh-CN" altLang="en-US" dirty="0"/>
              <a:t>陈逸丰</a:t>
            </a:r>
            <a:r>
              <a:rPr lang="en-US" altLang="zh-CN" dirty="0"/>
              <a:t>,236</a:t>
            </a:r>
            <a:r>
              <a:rPr lang="zh-CN" altLang="en-US" dirty="0"/>
              <a:t>李宇键</a:t>
            </a:r>
            <a:r>
              <a:rPr lang="en-US" altLang="zh-CN" dirty="0"/>
              <a:t>,239</a:t>
            </a:r>
            <a:r>
              <a:rPr lang="zh-CN" altLang="en-US" dirty="0"/>
              <a:t>刘俊钦</a:t>
            </a:r>
            <a:r>
              <a:rPr lang="en-US" altLang="zh-CN" dirty="0" smtClean="0"/>
              <a:t>,</a:t>
            </a:r>
          </a:p>
          <a:p>
            <a:r>
              <a:rPr lang="en-US" altLang="zh-CN" dirty="0" smtClean="0"/>
              <a:t>240</a:t>
            </a:r>
            <a:r>
              <a:rPr lang="zh-CN" altLang="en-US" dirty="0"/>
              <a:t>邓志鹏</a:t>
            </a:r>
            <a:r>
              <a:rPr lang="en-US" altLang="zh-CN" dirty="0"/>
              <a:t>,245</a:t>
            </a:r>
            <a:r>
              <a:rPr lang="zh-CN" altLang="en-US" dirty="0"/>
              <a:t>唐夏雨</a:t>
            </a:r>
            <a:r>
              <a:rPr lang="en-US" altLang="zh-CN" dirty="0"/>
              <a:t>,247</a:t>
            </a:r>
            <a:r>
              <a:rPr lang="zh-CN" altLang="en-US" dirty="0"/>
              <a:t>李佳炜</a:t>
            </a:r>
          </a:p>
        </p:txBody>
      </p:sp>
    </p:spTree>
    <p:extLst>
      <p:ext uri="{BB962C8B-B14F-4D97-AF65-F5344CB8AC3E}">
        <p14:creationId xmlns:p14="http://schemas.microsoft.com/office/powerpoint/2010/main" val="1962828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255"/>
          <p:cNvGrpSpPr>
            <a:grpSpLocks/>
          </p:cNvGrpSpPr>
          <p:nvPr/>
        </p:nvGrpSpPr>
        <p:grpSpPr bwMode="auto">
          <a:xfrm>
            <a:off x="80963" y="2643188"/>
            <a:ext cx="8953500" cy="1447800"/>
            <a:chOff x="0" y="0"/>
            <a:chExt cx="5640" cy="912"/>
          </a:xfrm>
        </p:grpSpPr>
        <p:grpSp>
          <p:nvGrpSpPr>
            <p:cNvPr id="3" name="组合 10256"/>
            <p:cNvGrpSpPr>
              <a:grpSpLocks/>
            </p:cNvGrpSpPr>
            <p:nvPr/>
          </p:nvGrpSpPr>
          <p:grpSpPr bwMode="auto">
            <a:xfrm>
              <a:off x="0" y="0"/>
              <a:ext cx="1392" cy="912"/>
              <a:chOff x="0" y="0"/>
              <a:chExt cx="1392" cy="912"/>
            </a:xfrm>
          </p:grpSpPr>
          <p:sp>
            <p:nvSpPr>
              <p:cNvPr id="17" name="AutoShape 19"/>
              <p:cNvSpPr/>
              <p:nvPr/>
            </p:nvSpPr>
            <p:spPr>
              <a:xfrm>
                <a:off x="0" y="0"/>
                <a:ext cx="1392" cy="912"/>
              </a:xfrm>
              <a:prstGeom prst="roundRect">
                <a:avLst>
                  <a:gd name="adj" fmla="val 21051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4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  <p:sp>
            <p:nvSpPr>
              <p:cNvPr id="18" name="Text Box 20"/>
              <p:cNvSpPr txBox="1"/>
              <p:nvPr/>
            </p:nvSpPr>
            <p:spPr>
              <a:xfrm>
                <a:off x="90" y="93"/>
                <a:ext cx="1200" cy="6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3600">
                    <a:solidFill>
                      <a:srgbClr val="11111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  <a:ea typeface="华文新魏" pitchFamily="2" charset="-122"/>
                  </a:rPr>
                  <a:t>让豆腐上长出毛霉</a:t>
                </a:r>
              </a:p>
            </p:txBody>
          </p:sp>
        </p:grpSp>
        <p:grpSp>
          <p:nvGrpSpPr>
            <p:cNvPr id="4" name="组合 10259"/>
            <p:cNvGrpSpPr>
              <a:grpSpLocks/>
            </p:cNvGrpSpPr>
            <p:nvPr/>
          </p:nvGrpSpPr>
          <p:grpSpPr bwMode="auto">
            <a:xfrm>
              <a:off x="1869" y="0"/>
              <a:ext cx="864" cy="912"/>
              <a:chOff x="0" y="0"/>
              <a:chExt cx="864" cy="912"/>
            </a:xfrm>
          </p:grpSpPr>
          <p:sp>
            <p:nvSpPr>
              <p:cNvPr id="15" name="AutoShape 22"/>
              <p:cNvSpPr/>
              <p:nvPr/>
            </p:nvSpPr>
            <p:spPr>
              <a:xfrm>
                <a:off x="0" y="0"/>
                <a:ext cx="864" cy="912"/>
              </a:xfrm>
              <a:prstGeom prst="roundRect">
                <a:avLst>
                  <a:gd name="adj" fmla="val 23611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4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  <p:sp>
            <p:nvSpPr>
              <p:cNvPr id="16" name="Text Box 23"/>
              <p:cNvSpPr txBox="1"/>
              <p:nvPr/>
            </p:nvSpPr>
            <p:spPr>
              <a:xfrm>
                <a:off x="132" y="96"/>
                <a:ext cx="672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 algn="just">
                  <a:defRPr/>
                </a:pPr>
                <a:endParaRPr lang="zh-CN" altLang="en-US" sz="36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</p:grpSp>
        <p:grpSp>
          <p:nvGrpSpPr>
            <p:cNvPr id="5" name="组合 10262"/>
            <p:cNvGrpSpPr>
              <a:grpSpLocks/>
            </p:cNvGrpSpPr>
            <p:nvPr/>
          </p:nvGrpSpPr>
          <p:grpSpPr bwMode="auto">
            <a:xfrm>
              <a:off x="3201" y="0"/>
              <a:ext cx="1104" cy="912"/>
              <a:chOff x="0" y="0"/>
              <a:chExt cx="1104" cy="912"/>
            </a:xfrm>
          </p:grpSpPr>
          <p:sp>
            <p:nvSpPr>
              <p:cNvPr id="12" name="AutoShape 25"/>
              <p:cNvSpPr/>
              <p:nvPr/>
            </p:nvSpPr>
            <p:spPr>
              <a:xfrm>
                <a:off x="297" y="144"/>
                <a:ext cx="433" cy="215"/>
              </a:xfrm>
              <a:prstGeom prst="rightArrow">
                <a:avLst>
                  <a:gd name="adj1" fmla="val 50000"/>
                  <a:gd name="adj2" fmla="val 50348"/>
                </a:avLst>
              </a:prstGeom>
              <a:solidFill>
                <a:srgbClr val="FF00FF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40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  <p:sp>
            <p:nvSpPr>
              <p:cNvPr id="13" name="AutoShape 26"/>
              <p:cNvSpPr/>
              <p:nvPr/>
            </p:nvSpPr>
            <p:spPr>
              <a:xfrm>
                <a:off x="0" y="0"/>
                <a:ext cx="1104" cy="912"/>
              </a:xfrm>
              <a:prstGeom prst="roundRect">
                <a:avLst>
                  <a:gd name="adj" fmla="val 23028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4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  <p:sp>
            <p:nvSpPr>
              <p:cNvPr id="14" name="Text Box 27"/>
              <p:cNvSpPr txBox="1"/>
              <p:nvPr/>
            </p:nvSpPr>
            <p:spPr>
              <a:xfrm>
                <a:off x="93" y="96"/>
                <a:ext cx="972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 algn="just">
                  <a:defRPr/>
                </a:pPr>
                <a:endParaRPr lang="zh-CN" altLang="en-US" sz="36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</p:grpSp>
        <p:grpSp>
          <p:nvGrpSpPr>
            <p:cNvPr id="6" name="组合 10266"/>
            <p:cNvGrpSpPr>
              <a:grpSpLocks/>
            </p:cNvGrpSpPr>
            <p:nvPr/>
          </p:nvGrpSpPr>
          <p:grpSpPr bwMode="auto">
            <a:xfrm>
              <a:off x="4776" y="0"/>
              <a:ext cx="864" cy="912"/>
              <a:chOff x="0" y="0"/>
              <a:chExt cx="864" cy="912"/>
            </a:xfrm>
          </p:grpSpPr>
          <p:sp>
            <p:nvSpPr>
              <p:cNvPr id="10" name="AutoShape 29"/>
              <p:cNvSpPr/>
              <p:nvPr/>
            </p:nvSpPr>
            <p:spPr>
              <a:xfrm>
                <a:off x="0" y="0"/>
                <a:ext cx="864" cy="912"/>
              </a:xfrm>
              <a:prstGeom prst="roundRect">
                <a:avLst>
                  <a:gd name="adj" fmla="val 24653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4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  <p:sp>
            <p:nvSpPr>
              <p:cNvPr id="11" name="Text Box 30"/>
              <p:cNvSpPr txBox="1"/>
              <p:nvPr/>
            </p:nvSpPr>
            <p:spPr>
              <a:xfrm>
                <a:off x="132" y="96"/>
                <a:ext cx="672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 algn="just">
                  <a:defRPr/>
                </a:pPr>
                <a:endParaRPr lang="zh-CN" altLang="en-US" sz="36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endParaRPr>
              </a:p>
            </p:txBody>
          </p:sp>
        </p:grpSp>
        <p:sp>
          <p:nvSpPr>
            <p:cNvPr id="7" name="AutoShape 31"/>
            <p:cNvSpPr/>
            <p:nvPr/>
          </p:nvSpPr>
          <p:spPr>
            <a:xfrm>
              <a:off x="1419" y="384"/>
              <a:ext cx="433" cy="215"/>
            </a:xfrm>
            <a:prstGeom prst="rightArrow">
              <a:avLst>
                <a:gd name="adj1" fmla="val 50000"/>
                <a:gd name="adj2" fmla="val 50348"/>
              </a:avLst>
            </a:prstGeom>
            <a:solidFill>
              <a:srgbClr val="FF00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itchFamily="2" charset="-122"/>
              </a:endParaRPr>
            </a:p>
          </p:txBody>
        </p:sp>
        <p:sp>
          <p:nvSpPr>
            <p:cNvPr id="8" name="AutoShape 32"/>
            <p:cNvSpPr/>
            <p:nvPr/>
          </p:nvSpPr>
          <p:spPr>
            <a:xfrm>
              <a:off x="2751" y="384"/>
              <a:ext cx="433" cy="215"/>
            </a:xfrm>
            <a:prstGeom prst="rightArrow">
              <a:avLst>
                <a:gd name="adj1" fmla="val 50000"/>
                <a:gd name="adj2" fmla="val 50348"/>
              </a:avLst>
            </a:prstGeom>
            <a:solidFill>
              <a:srgbClr val="FF00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itchFamily="2" charset="-122"/>
              </a:endParaRPr>
            </a:p>
          </p:txBody>
        </p:sp>
        <p:sp>
          <p:nvSpPr>
            <p:cNvPr id="9" name="AutoShape 33"/>
            <p:cNvSpPr/>
            <p:nvPr/>
          </p:nvSpPr>
          <p:spPr>
            <a:xfrm>
              <a:off x="4325" y="384"/>
              <a:ext cx="433" cy="215"/>
            </a:xfrm>
            <a:prstGeom prst="rightArrow">
              <a:avLst>
                <a:gd name="adj1" fmla="val 50000"/>
                <a:gd name="adj2" fmla="val 50348"/>
              </a:avLst>
            </a:prstGeom>
            <a:solidFill>
              <a:srgbClr val="FF00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itchFamily="2" charset="-122"/>
              </a:endParaRPr>
            </a:p>
          </p:txBody>
        </p:sp>
      </p:grpSp>
      <p:sp>
        <p:nvSpPr>
          <p:cNvPr id="19" name="Text Box 34"/>
          <p:cNvSpPr txBox="1"/>
          <p:nvPr/>
        </p:nvSpPr>
        <p:spPr>
          <a:xfrm>
            <a:off x="3175000" y="2743200"/>
            <a:ext cx="1295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华文新魏" pitchFamily="2" charset="-122"/>
              </a:rPr>
              <a:t>加盐腌制</a:t>
            </a:r>
          </a:p>
        </p:txBody>
      </p:sp>
      <p:sp>
        <p:nvSpPr>
          <p:cNvPr id="20" name="Text Box 35"/>
          <p:cNvSpPr txBox="1"/>
          <p:nvPr/>
        </p:nvSpPr>
        <p:spPr>
          <a:xfrm>
            <a:off x="5221288" y="2781300"/>
            <a:ext cx="17272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华文新魏" pitchFamily="2" charset="-122"/>
              </a:rPr>
              <a:t>加卤汤 装瓶</a:t>
            </a:r>
          </a:p>
        </p:txBody>
      </p:sp>
      <p:sp>
        <p:nvSpPr>
          <p:cNvPr id="21" name="Text Box 36"/>
          <p:cNvSpPr txBox="1"/>
          <p:nvPr/>
        </p:nvSpPr>
        <p:spPr>
          <a:xfrm>
            <a:off x="7813675" y="2781300"/>
            <a:ext cx="1295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华文新魏" pitchFamily="2" charset="-122"/>
              </a:rPr>
              <a:t>密封腌制</a:t>
            </a:r>
          </a:p>
        </p:txBody>
      </p:sp>
    </p:spTree>
    <p:extLst>
      <p:ext uri="{BB962C8B-B14F-4D97-AF65-F5344CB8AC3E}">
        <p14:creationId xmlns:p14="http://schemas.microsoft.com/office/powerpoint/2010/main" val="344519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/>
          <p:nvPr/>
        </p:nvSpPr>
        <p:spPr>
          <a:xfrm>
            <a:off x="304800" y="142875"/>
            <a:ext cx="6931025" cy="762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44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归纳：腐乳制作的注意事项</a:t>
            </a:r>
            <a:endParaRPr lang="zh-CN" altLang="en-US" sz="44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87" name="Rectangle 4"/>
          <p:cNvSpPr/>
          <p:nvPr/>
        </p:nvSpPr>
        <p:spPr>
          <a:xfrm>
            <a:off x="142875" y="1050925"/>
            <a:ext cx="8893175" cy="95410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1</a:t>
            </a:r>
            <a:r>
              <a:rPr lang="zh-CN" altLang="en-US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、腐乳制作中哪些步骤防止杂菌</a:t>
            </a:r>
            <a:r>
              <a:rPr lang="zh-CN" altLang="en-US" sz="2800" noProof="1" smtClean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污染，抑制</a:t>
            </a:r>
            <a:r>
              <a:rPr lang="zh-CN" altLang="en-US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微生物</a:t>
            </a:r>
            <a:r>
              <a:rPr lang="zh-CN" altLang="en-US" sz="2800" noProof="1" smtClean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生长？</a:t>
            </a:r>
            <a:endParaRPr lang="zh-CN" altLang="en-US" sz="28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388" name="Rectangle 2"/>
          <p:cNvSpPr/>
          <p:nvPr/>
        </p:nvSpPr>
        <p:spPr>
          <a:xfrm>
            <a:off x="185482" y="3097212"/>
            <a:ext cx="84248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2</a:t>
            </a:r>
            <a:r>
              <a:rPr lang="zh-CN" altLang="en-US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、不同风味的腐乳在制作过程中差异在哪？</a:t>
            </a:r>
            <a:endParaRPr lang="zh-CN" altLang="en-US" sz="28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Rectangle 2"/>
          <p:cNvSpPr/>
          <p:nvPr/>
        </p:nvSpPr>
        <p:spPr>
          <a:xfrm>
            <a:off x="165100" y="4775200"/>
            <a:ext cx="84232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3</a:t>
            </a:r>
            <a:r>
              <a:rPr lang="zh-CN" altLang="en-US" sz="28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、哪些条件影响腐乳的品质？</a:t>
            </a:r>
            <a:endParaRPr lang="zh-CN" altLang="en-US" sz="28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602379" y="2262636"/>
            <a:ext cx="73374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防止杂菌</a:t>
            </a:r>
            <a:r>
              <a:rPr lang="zh-CN" altLang="en-US" sz="2400" dirty="0" smtClean="0"/>
              <a:t>污染，防腐</a:t>
            </a:r>
            <a:r>
              <a:rPr lang="zh-CN" altLang="en-US" sz="2400" dirty="0"/>
              <a:t>杀菌（抑制微生物）</a:t>
            </a:r>
            <a:r>
              <a:rPr lang="en-US" altLang="zh-CN" sz="2400" dirty="0"/>
              <a:t>—— P8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23888" y="3725863"/>
            <a:ext cx="7337425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盐的用量、发酵温度、发酵时间、卤汤的配制等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08013" y="5359400"/>
            <a:ext cx="8191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盐的用量、酒的种类和用量、发酵温度、发酵时间等（</a:t>
            </a:r>
            <a:r>
              <a:rPr lang="en-US" altLang="zh-CN" sz="2400" dirty="0"/>
              <a:t>P7</a:t>
            </a:r>
            <a:r>
              <a:rPr lang="zh-CN" altLang="en-US" sz="2400" dirty="0"/>
              <a:t>）</a:t>
            </a:r>
          </a:p>
        </p:txBody>
      </p:sp>
      <p:sp>
        <p:nvSpPr>
          <p:cNvPr id="6" name="动作按钮: 结束 5">
            <a:hlinkClick r:id="rId2" action="ppaction://hlinksldjump"/>
          </p:cNvPr>
          <p:cNvSpPr/>
          <p:nvPr/>
        </p:nvSpPr>
        <p:spPr>
          <a:xfrm>
            <a:off x="8101013" y="404813"/>
            <a:ext cx="503237" cy="36036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/>
          <p:nvPr/>
        </p:nvSpPr>
        <p:spPr>
          <a:xfrm>
            <a:off x="0" y="908050"/>
            <a:ext cx="867568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 1.</a:t>
            </a: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你能利用所学的生物学知识，解释豆腐长白毛是怎么一回事？ </a:t>
            </a:r>
          </a:p>
        </p:txBody>
      </p:sp>
      <p:sp>
        <p:nvSpPr>
          <p:cNvPr id="18435" name="Rectangle 3"/>
          <p:cNvSpPr/>
          <p:nvPr/>
        </p:nvSpPr>
        <p:spPr>
          <a:xfrm>
            <a:off x="304800" y="2420938"/>
            <a:ext cx="88392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alt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豆腐上生长的白毛是毛霉的白色菌丝。严格地说是直立菌丝，在豆腐中还有匍匐菌丝。</a:t>
            </a:r>
          </a:p>
        </p:txBody>
      </p:sp>
      <p:sp>
        <p:nvSpPr>
          <p:cNvPr id="18436" name="Rectangle 4"/>
          <p:cNvSpPr/>
          <p:nvPr/>
        </p:nvSpPr>
        <p:spPr>
          <a:xfrm>
            <a:off x="0" y="4437063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 2.</a:t>
            </a:r>
            <a:r>
              <a:rPr lang="zh-CN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王致和为什么要撒许多盐，将长毛的豆腐腌起来？</a:t>
            </a:r>
          </a:p>
        </p:txBody>
      </p:sp>
      <p:sp>
        <p:nvSpPr>
          <p:cNvPr id="18437" name="Rectangle 5"/>
          <p:cNvSpPr/>
          <p:nvPr/>
        </p:nvSpPr>
        <p:spPr>
          <a:xfrm>
            <a:off x="0" y="5876925"/>
            <a:ext cx="94678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盐能防止杂菌污染，避免豆腐腐败。</a:t>
            </a:r>
          </a:p>
        </p:txBody>
      </p:sp>
      <p:sp>
        <p:nvSpPr>
          <p:cNvPr id="33797" name="Rectangle 6"/>
          <p:cNvSpPr/>
          <p:nvPr/>
        </p:nvSpPr>
        <p:spPr>
          <a:xfrm>
            <a:off x="250825" y="0"/>
            <a:ext cx="6862763" cy="82232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思考：</a:t>
            </a:r>
            <a:r>
              <a:rPr lang="zh-CN" altLang="en-US" sz="3200">
                <a:solidFill>
                  <a:srgbClr val="0000FF"/>
                </a:solidFill>
                <a:sym typeface="宋体" pitchFamily="2" charset="-122"/>
              </a:rPr>
              <a:t>（课本</a:t>
            </a:r>
            <a:r>
              <a:rPr lang="en-US" altLang="zh-CN" sz="3200">
                <a:solidFill>
                  <a:srgbClr val="0000FF"/>
                </a:solidFill>
                <a:sym typeface="宋体" pitchFamily="2" charset="-122"/>
              </a:rPr>
              <a:t>P6</a:t>
            </a:r>
            <a:r>
              <a:rPr lang="zh-CN" altLang="en-US" sz="3200">
                <a:solidFill>
                  <a:srgbClr val="0000FF"/>
                </a:solidFill>
                <a:sym typeface="宋体" pitchFamily="2" charset="-122"/>
              </a:rPr>
              <a:t>旁栏问题）</a:t>
            </a:r>
            <a:r>
              <a:rPr lang="zh-CN" altLang="en-US" sz="4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7" grpId="0"/>
      <p:bldP spid="3379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7171"/>
          <p:cNvSpPr>
            <a:spLocks noChangeArrowheads="1"/>
          </p:cNvSpPr>
          <p:nvPr/>
        </p:nvSpPr>
        <p:spPr bwMode="auto">
          <a:xfrm>
            <a:off x="304800" y="381000"/>
            <a:ext cx="8437563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FF0000"/>
                </a:solidFill>
              </a:rPr>
              <a:t>思考：</a:t>
            </a:r>
            <a:r>
              <a:rPr lang="zh-CN" altLang="en-US" sz="3200" dirty="0">
                <a:solidFill>
                  <a:srgbClr val="0000FF"/>
                </a:solidFill>
              </a:rPr>
              <a:t>（课本</a:t>
            </a:r>
            <a:r>
              <a:rPr lang="en-US" altLang="zh-CN" sz="3200" dirty="0">
                <a:solidFill>
                  <a:srgbClr val="0000FF"/>
                </a:solidFill>
              </a:rPr>
              <a:t>P7</a:t>
            </a:r>
            <a:r>
              <a:rPr lang="zh-CN" altLang="en-US" sz="3200" dirty="0">
                <a:solidFill>
                  <a:srgbClr val="0000FF"/>
                </a:solidFill>
              </a:rPr>
              <a:t>旁栏问题）</a:t>
            </a:r>
          </a:p>
          <a:p>
            <a:pPr eaLnBrk="1" hangingPunct="1"/>
            <a:r>
              <a:rPr lang="zh-CN" altLang="en-US" sz="3200" dirty="0"/>
              <a:t>        吃腐乳时，你会发现腐乳外部有一层致密的“皮”。这层“皮”是怎样形成的呢？它对人体有害吗？它的作用是什么？ </a:t>
            </a:r>
          </a:p>
        </p:txBody>
      </p:sp>
      <p:sp>
        <p:nvSpPr>
          <p:cNvPr id="7173" name="矩形 7172"/>
          <p:cNvSpPr>
            <a:spLocks noChangeArrowheads="1"/>
          </p:cNvSpPr>
          <p:nvPr/>
        </p:nvSpPr>
        <p:spPr bwMode="auto">
          <a:xfrm>
            <a:off x="304800" y="2982913"/>
            <a:ext cx="8534400" cy="2041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dirty="0"/>
              <a:t>“</a:t>
            </a:r>
            <a:r>
              <a:rPr lang="zh-CN" altLang="en-US" sz="3200" dirty="0"/>
              <a:t>皮”是前期发酵时在豆腐表面上生长的菌丝                     （匍匐菌丝），                                                               它能形成腐乳的“体”，使腐乳成形。“皮”对人体无害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9217"/>
          <p:cNvSpPr>
            <a:spLocks noChangeArrowheads="1"/>
          </p:cNvSpPr>
          <p:nvPr/>
        </p:nvSpPr>
        <p:spPr bwMode="auto">
          <a:xfrm>
            <a:off x="304800" y="228600"/>
            <a:ext cx="86106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FF0000"/>
                </a:solidFill>
              </a:rPr>
              <a:t>思考：</a:t>
            </a:r>
            <a:r>
              <a:rPr lang="zh-CN" altLang="en-US" sz="3200">
                <a:solidFill>
                  <a:srgbClr val="0000FF"/>
                </a:solidFill>
              </a:rPr>
              <a:t>（课本</a:t>
            </a:r>
            <a:r>
              <a:rPr lang="en-US" altLang="zh-CN" sz="3200">
                <a:solidFill>
                  <a:srgbClr val="0000FF"/>
                </a:solidFill>
              </a:rPr>
              <a:t>P8</a:t>
            </a:r>
            <a:r>
              <a:rPr lang="zh-CN" altLang="en-US" sz="3200">
                <a:solidFill>
                  <a:srgbClr val="0000FF"/>
                </a:solidFill>
              </a:rPr>
              <a:t>练习</a:t>
            </a:r>
            <a:r>
              <a:rPr lang="en-US" altLang="zh-CN" sz="3200">
                <a:solidFill>
                  <a:srgbClr val="0000FF"/>
                </a:solidFill>
              </a:rPr>
              <a:t>1</a:t>
            </a:r>
            <a:r>
              <a:rPr lang="zh-CN" altLang="en-US" sz="3200">
                <a:solidFill>
                  <a:srgbClr val="0000FF"/>
                </a:solidFill>
              </a:rPr>
              <a:t>）</a:t>
            </a:r>
            <a:endParaRPr lang="zh-CN" altLang="en-US" sz="320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3200"/>
              <a:t>        腌制腐乳时，为什么要随着豆腐层的加高而增加盐的用量？</a:t>
            </a:r>
          </a:p>
          <a:p>
            <a:pPr eaLnBrk="1" hangingPunct="1"/>
            <a:r>
              <a:rPr lang="zh-CN" altLang="en-US" sz="3200"/>
              <a:t>        为什么在接近瓶口的表面要将盐铺厚些？</a:t>
            </a:r>
          </a:p>
        </p:txBody>
      </p:sp>
      <p:sp>
        <p:nvSpPr>
          <p:cNvPr id="9219" name="矩形 9218"/>
          <p:cNvSpPr>
            <a:spLocks noChangeArrowheads="1"/>
          </p:cNvSpPr>
          <p:nvPr/>
        </p:nvSpPr>
        <p:spPr bwMode="auto">
          <a:xfrm>
            <a:off x="304800" y="2632075"/>
            <a:ext cx="8534400" cy="24304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</a:rPr>
              <a:t>答：</a:t>
            </a:r>
            <a:r>
              <a:rPr lang="zh-CN" altLang="en-US" sz="3200"/>
              <a:t>越接近瓶口，杂菌污染的可能性越大，                  因此要随着豆腐层的加高增加盐的用量，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3200"/>
              <a:t>        在接近瓶口的表面，盐要铺厚一些，以有效防止杂菌污染。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07504" y="663243"/>
            <a:ext cx="9144000" cy="5955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en-US" altLang="zh-CN" sz="2800" b="1" dirty="0">
                <a:latin typeface="宋体" pitchFamily="2" charset="-122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宋体" pitchFamily="2" charset="-122"/>
                <a:cs typeface="Times New Roman" pitchFamily="18" charset="0"/>
              </a:rPr>
              <a:t>、在果酒、果醋、腐乳、泡菜的制作过程中，主要菌种分别是：</a:t>
            </a:r>
            <a:endParaRPr lang="en-US" altLang="zh-CN" sz="2800" b="1" dirty="0">
              <a:latin typeface="宋体" pitchFamily="2" charset="-122"/>
              <a:cs typeface="Times New Roman" pitchFamily="18" charset="0"/>
            </a:endParaRPr>
          </a:p>
          <a:p>
            <a:pPr>
              <a:lnSpc>
                <a:spcPct val="85000"/>
              </a:lnSpc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   酵母菌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醋酸菌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毛霉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乳酸菌</a:t>
            </a:r>
            <a:r>
              <a:rPr lang="zh-CN" altLang="en-US" sz="2800" b="1" dirty="0">
                <a:latin typeface="宋体" pitchFamily="2" charset="-122"/>
                <a:cs typeface="Times New Roman" pitchFamily="18" charset="0"/>
              </a:rPr>
              <a:t>。</a:t>
            </a:r>
          </a:p>
          <a:p>
            <a:pPr>
              <a:lnSpc>
                <a:spcPct val="85000"/>
              </a:lnSpc>
              <a:defRPr/>
            </a:pPr>
            <a:endParaRPr lang="zh-CN" altLang="en-US" sz="2800" b="1" dirty="0"/>
          </a:p>
          <a:p>
            <a:pPr eaLnBrk="0" hangingPunct="0">
              <a:lnSpc>
                <a:spcPct val="85000"/>
              </a:lnSpc>
              <a:defRPr/>
            </a:pPr>
            <a:r>
              <a:rPr lang="en-US" altLang="zh-CN" sz="2800" b="1" dirty="0">
                <a:latin typeface="宋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宋体" pitchFamily="2" charset="-122"/>
                <a:cs typeface="Times New Roman" pitchFamily="18" charset="0"/>
              </a:rPr>
              <a:t>、在果酒、果醋、腐乳、泡菜的制作过程中，所需的温度分别是</a:t>
            </a:r>
            <a:endParaRPr lang="en-US" altLang="zh-CN" sz="2800" b="1" dirty="0">
              <a:latin typeface="宋体" pitchFamily="2" charset="-122"/>
              <a:cs typeface="Times New Roman" pitchFamily="18" charset="0"/>
            </a:endParaRPr>
          </a:p>
          <a:p>
            <a:pPr eaLnBrk="0" hangingPunct="0">
              <a:lnSpc>
                <a:spcPct val="85000"/>
              </a:lnSpc>
              <a:defRPr/>
            </a:pPr>
            <a:r>
              <a:rPr lang="en-US" altLang="zh-CN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    18-25℃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30~35℃ 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15-18℃</a:t>
            </a: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</a:rPr>
              <a:t>、常温</a:t>
            </a:r>
            <a:r>
              <a:rPr lang="zh-CN" altLang="en-US" sz="2800" b="1" dirty="0">
                <a:latin typeface="宋体" pitchFamily="2" charset="-122"/>
                <a:cs typeface="Times New Roman" pitchFamily="18" charset="0"/>
              </a:rPr>
              <a:t>。</a:t>
            </a:r>
          </a:p>
          <a:p>
            <a:pPr eaLnBrk="0" hangingPunct="0">
              <a:lnSpc>
                <a:spcPct val="85000"/>
              </a:lnSpc>
              <a:defRPr/>
            </a:pPr>
            <a:endParaRPr lang="zh-CN" altLang="en-US" sz="2800" b="1" dirty="0">
              <a:latin typeface="宋体" pitchFamily="2" charset="-122"/>
              <a:cs typeface="Times New Roman" pitchFamily="18" charset="0"/>
            </a:endParaRPr>
          </a:p>
          <a:p>
            <a:pPr eaLnBrk="0" hangingPunct="0">
              <a:lnSpc>
                <a:spcPct val="85000"/>
              </a:lnSpc>
              <a:defRPr/>
            </a:pPr>
            <a:r>
              <a:rPr lang="en-US" altLang="zh-CN" sz="2800" b="1" dirty="0">
                <a:latin typeface="宋体" pitchFamily="2" charset="-122"/>
                <a:cs typeface="Times New Roman" pitchFamily="18" charset="0"/>
              </a:rPr>
              <a:t>3.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氧气、糖源充足时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糖制醋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；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缺糖源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，乙醇变乙醛，乙醛变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醋酸</a:t>
            </a:r>
            <a:endParaRPr lang="en-US" altLang="zh-CN" sz="28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85000"/>
              </a:lnSpc>
              <a:defRPr/>
            </a:pP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85000"/>
              </a:lnSpc>
              <a:defRPr/>
            </a:pPr>
            <a:endParaRPr lang="zh-CN" altLang="en-US" sz="2800" b="1" dirty="0">
              <a:latin typeface="宋体" pitchFamily="2" charset="-122"/>
              <a:cs typeface="Times New Roman" pitchFamily="18" charset="0"/>
            </a:endParaRPr>
          </a:p>
          <a:p>
            <a:pPr>
              <a:lnSpc>
                <a:spcPct val="85000"/>
              </a:lnSpc>
              <a:defRPr/>
            </a:pPr>
            <a:r>
              <a:rPr lang="en-US" altLang="zh-CN" sz="2800" b="1" dirty="0"/>
              <a:t>4. </a:t>
            </a:r>
            <a:r>
              <a:rPr lang="zh-CN" altLang="en-US" sz="2800" b="1" dirty="0"/>
              <a:t>检测酒精：在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酸性 </a:t>
            </a:r>
            <a:r>
              <a:rPr lang="zh-CN" altLang="en-US" sz="2800" b="1" dirty="0"/>
              <a:t>条件下，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重铬酸钾</a:t>
            </a:r>
            <a:r>
              <a:rPr lang="zh-CN" altLang="en-US" sz="2800" b="1" dirty="0"/>
              <a:t>与酒精反应呈现</a:t>
            </a:r>
            <a:r>
              <a:rPr lang="zh-CN" altLang="en-US" sz="2800" dirty="0"/>
              <a:t> 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灰绿色</a:t>
            </a:r>
            <a:r>
              <a:rPr lang="zh-CN" altLang="en-US" sz="2800" dirty="0"/>
              <a:t>。</a:t>
            </a:r>
          </a:p>
          <a:p>
            <a:pPr>
              <a:lnSpc>
                <a:spcPct val="85000"/>
              </a:lnSpc>
              <a:defRPr/>
            </a:pPr>
            <a:endParaRPr lang="zh-CN" altLang="en-US" sz="2800" b="1" dirty="0">
              <a:latin typeface="宋体" pitchFamily="2" charset="-122"/>
              <a:cs typeface="Times New Roman" pitchFamily="18" charset="0"/>
            </a:endParaRPr>
          </a:p>
          <a:p>
            <a:pPr eaLnBrk="0" hangingPunct="0">
              <a:lnSpc>
                <a:spcPct val="85000"/>
              </a:lnSpc>
              <a:defRPr/>
            </a:pPr>
            <a:endParaRPr lang="zh-CN" altLang="en-US" sz="2800" b="1" dirty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627784" y="140023"/>
            <a:ext cx="383791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传统发酵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技术</a:t>
            </a:r>
            <a:r>
              <a:rPr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章小结</a:t>
            </a:r>
            <a:r>
              <a:rPr lang="zh-CN" altLang="en-US" sz="2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2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149080"/>
            <a:ext cx="5895975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79895" y="2638713"/>
            <a:ext cx="8577759" cy="3516990"/>
            <a:chOff x="244" y="1934"/>
            <a:chExt cx="5122" cy="2191"/>
          </a:xfrm>
        </p:grpSpPr>
        <p:pic>
          <p:nvPicPr>
            <p:cNvPr id="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" y="1934"/>
              <a:ext cx="5122" cy="1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10" descr="yl1_10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3113"/>
              <a:ext cx="713" cy="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矩形 4"/>
          <p:cNvSpPr/>
          <p:nvPr/>
        </p:nvSpPr>
        <p:spPr>
          <a:xfrm>
            <a:off x="179895" y="744635"/>
            <a:ext cx="4818948" cy="563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lnSpc>
                <a:spcPct val="85000"/>
              </a:lnSpc>
              <a:defRPr/>
            </a:pPr>
            <a:r>
              <a:rPr lang="en-US" altLang="zh-CN" sz="3600" b="1" dirty="0">
                <a:latin typeface="宋体" pitchFamily="2" charset="-122"/>
                <a:cs typeface="Times New Roman" pitchFamily="18" charset="0"/>
              </a:rPr>
              <a:t>5.</a:t>
            </a:r>
            <a:r>
              <a:rPr lang="zh-CN" altLang="en-US" sz="3600" b="1" dirty="0">
                <a:latin typeface="宋体" pitchFamily="2" charset="-122"/>
                <a:cs typeface="Times New Roman" pitchFamily="18" charset="0"/>
              </a:rPr>
              <a:t>果酒果醋的制作流程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895" y="1795132"/>
            <a:ext cx="16561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新鲜的葡萄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6560" y="1332811"/>
            <a:ext cx="2279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先冲洗，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再去梗。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次数不宜多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9358" y="4213849"/>
            <a:ext cx="35755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发酵瓶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70%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酒精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榨汁机清洗，晾干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cxnSp>
        <p:nvCxnSpPr>
          <p:cNvPr id="10" name="直接箭头连接符 9"/>
          <p:cNvCxnSpPr/>
          <p:nvPr/>
        </p:nvCxnSpPr>
        <p:spPr>
          <a:xfrm flipV="1">
            <a:off x="3419872" y="3718988"/>
            <a:ext cx="432048" cy="50405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749190" y="5863315"/>
            <a:ext cx="16586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18-25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/>
                <a:ea typeface="宋体"/>
              </a:rPr>
              <a:t>℃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宋体"/>
                <a:ea typeface="宋体"/>
              </a:rPr>
              <a:t>10-12d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6295" y="5880174"/>
            <a:ext cx="16586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30-35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/>
                <a:ea typeface="宋体"/>
              </a:rPr>
              <a:t>℃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宋体"/>
                <a:ea typeface="宋体"/>
              </a:rPr>
              <a:t>7-8d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627784" y="140023"/>
            <a:ext cx="383791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传统发酵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技术</a:t>
            </a:r>
            <a:r>
              <a:rPr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章小结</a:t>
            </a:r>
            <a:r>
              <a:rPr lang="zh-CN" altLang="en-US" sz="2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2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73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988999"/>
            <a:ext cx="7848872" cy="3527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en-US" altLang="zh-CN" sz="3200" b="1" dirty="0">
                <a:solidFill>
                  <a:srgbClr val="00B050"/>
                </a:solidFill>
              </a:rPr>
              <a:t>6.</a:t>
            </a:r>
            <a:r>
              <a:rPr lang="zh-CN" altLang="en-US" sz="3200" b="1" dirty="0">
                <a:solidFill>
                  <a:srgbClr val="00B050"/>
                </a:solidFill>
              </a:rPr>
              <a:t>发酵条件</a:t>
            </a:r>
          </a:p>
          <a:p>
            <a:pPr>
              <a:defRPr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）发酵瓶时留大约</a:t>
            </a:r>
            <a:r>
              <a:rPr lang="en-US" altLang="zh-CN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1/3</a:t>
            </a:r>
            <a:r>
              <a:rPr lang="zh-CN" altLang="en-US" sz="2800" b="1" dirty="0"/>
              <a:t>的空间，目的是先让酵母菌进行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有氧呼吸</a:t>
            </a:r>
            <a:r>
              <a:rPr lang="zh-CN" altLang="en-US" sz="2800" b="1" dirty="0"/>
              <a:t>快速繁殖，其次，防止发酵过程中产生的</a:t>
            </a:r>
            <a:r>
              <a:rPr lang="en-US" altLang="zh-CN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CO2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造成发酵液的溢出</a:t>
            </a:r>
            <a:r>
              <a:rPr lang="zh-CN" altLang="en-US" sz="2800" b="1" dirty="0"/>
              <a:t>。</a:t>
            </a:r>
            <a:endParaRPr lang="zh-CN" altLang="en-US" sz="2800" b="1" u="sng" dirty="0"/>
          </a:p>
          <a:p>
            <a:pPr>
              <a:defRPr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）排气口接</a:t>
            </a:r>
            <a:r>
              <a:rPr lang="zh-CN" altLang="en-US" sz="2800" b="1" u="sng" dirty="0"/>
              <a:t>一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个长而弯曲的胶管</a:t>
            </a:r>
            <a:r>
              <a:rPr lang="zh-CN" altLang="en-US" sz="2800" b="1" dirty="0"/>
              <a:t>，其目的是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防止空气中杂菌</a:t>
            </a:r>
            <a:r>
              <a:rPr lang="zh-CN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污染，排除二氧化碳</a:t>
            </a:r>
            <a:endParaRPr lang="zh-CN" altLang="en-US" sz="2800" b="1" u="sng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  <a:cs typeface="Times New Roman" pitchFamily="18" charset="0"/>
            </a:endParaRPr>
          </a:p>
          <a:p>
            <a:pPr>
              <a:defRPr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制酒时</a:t>
            </a:r>
            <a:r>
              <a:rPr lang="zh-CN" altLang="en-US" sz="2800" b="1" dirty="0"/>
              <a:t>，应该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关闭充气口</a:t>
            </a:r>
            <a:r>
              <a:rPr lang="zh-CN" altLang="en-US" sz="2800" b="1" dirty="0"/>
              <a:t>；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cs typeface="Times New Roman" pitchFamily="18" charset="0"/>
              </a:rPr>
              <a:t>制醋时</a:t>
            </a:r>
            <a:r>
              <a:rPr lang="zh-CN" altLang="en-US" sz="2800" b="1" dirty="0"/>
              <a:t>，打开充气口连接气泵，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输入氧气。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627784" y="140023"/>
            <a:ext cx="383791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传统发酵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技术</a:t>
            </a:r>
            <a:r>
              <a:rPr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章小结</a:t>
            </a:r>
            <a:r>
              <a:rPr lang="zh-CN" altLang="en-US" sz="2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2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712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84984"/>
            <a:ext cx="8716440" cy="32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94570"/>
            <a:ext cx="6020938" cy="91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79512" y="902053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B050"/>
                </a:solidFill>
              </a:rPr>
              <a:t>6.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泡菜制作原理</a:t>
            </a:r>
            <a:endParaRPr lang="zh-CN" altLang="en-US" sz="2800" b="1" dirty="0">
              <a:solidFill>
                <a:srgbClr val="00B05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9512" y="2204863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B050"/>
                </a:solidFill>
              </a:rPr>
              <a:t>7.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泡菜制作过程</a:t>
            </a:r>
            <a:endParaRPr lang="zh-CN" altLang="en-US" sz="2800" b="1" dirty="0">
              <a:solidFill>
                <a:srgbClr val="00B050"/>
              </a:solidFill>
            </a:endParaRPr>
          </a:p>
        </p:txBody>
      </p:sp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2627784" y="140023"/>
            <a:ext cx="383791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传统发酵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技术</a:t>
            </a:r>
            <a:r>
              <a:rPr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章小结</a:t>
            </a:r>
            <a:r>
              <a:rPr lang="zh-CN" altLang="en-US" sz="2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2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323850" y="981075"/>
            <a:ext cx="67691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zh-CN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-122"/>
                <a:ea typeface="楷体_GB2312" charset="-122"/>
              </a:rPr>
              <a:t>8.</a:t>
            </a:r>
            <a:r>
              <a:rPr lang="zh-CN" altLang="en-US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-122"/>
                <a:ea typeface="楷体_GB2312" charset="-122"/>
              </a:rPr>
              <a:t>测定</a:t>
            </a:r>
            <a:r>
              <a:rPr lang="zh-CN" altLang="en-US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-122"/>
                <a:ea typeface="楷体_GB2312" charset="-122"/>
              </a:rPr>
              <a:t>亚硝酸盐含量的原理</a:t>
            </a:r>
            <a:r>
              <a:rPr lang="en-US" altLang="zh-CN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-122"/>
                <a:ea typeface="楷体_GB2312" charset="-122"/>
              </a:rPr>
              <a:t>——</a:t>
            </a:r>
            <a:r>
              <a:rPr lang="zh-CN" altLang="en-US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-122"/>
                <a:ea typeface="楷体_GB2312" charset="-122"/>
              </a:rPr>
              <a:t>比色法</a:t>
            </a:r>
          </a:p>
        </p:txBody>
      </p:sp>
      <p:grpSp>
        <p:nvGrpSpPr>
          <p:cNvPr id="5124" name="Group 6"/>
          <p:cNvGrpSpPr>
            <a:grpSpLocks/>
          </p:cNvGrpSpPr>
          <p:nvPr/>
        </p:nvGrpSpPr>
        <p:grpSpPr bwMode="auto">
          <a:xfrm>
            <a:off x="323850" y="1700213"/>
            <a:ext cx="8351838" cy="504825"/>
            <a:chOff x="3011" y="1389"/>
            <a:chExt cx="5580" cy="312"/>
          </a:xfrm>
        </p:grpSpPr>
        <p:sp>
          <p:nvSpPr>
            <p:cNvPr id="5140" name="Line 7"/>
            <p:cNvSpPr>
              <a:spLocks noChangeShapeType="1"/>
            </p:cNvSpPr>
            <p:nvPr/>
          </p:nvSpPr>
          <p:spPr bwMode="auto">
            <a:xfrm>
              <a:off x="4271" y="154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5141" name="Line 8"/>
            <p:cNvSpPr>
              <a:spLocks noChangeShapeType="1"/>
            </p:cNvSpPr>
            <p:nvPr/>
          </p:nvSpPr>
          <p:spPr bwMode="auto">
            <a:xfrm>
              <a:off x="5711" y="154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5142" name="Line 9"/>
            <p:cNvSpPr>
              <a:spLocks noChangeShapeType="1"/>
            </p:cNvSpPr>
            <p:nvPr/>
          </p:nvSpPr>
          <p:spPr bwMode="auto">
            <a:xfrm>
              <a:off x="7151" y="154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5143" name="Text Box 10"/>
            <p:cNvSpPr txBox="1">
              <a:spLocks noChangeArrowheads="1"/>
            </p:cNvSpPr>
            <p:nvPr/>
          </p:nvSpPr>
          <p:spPr bwMode="auto">
            <a:xfrm>
              <a:off x="3011" y="1389"/>
              <a:ext cx="1080" cy="31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>
                  <a:latin typeface="Times New Roman" pitchFamily="18" charset="0"/>
                </a:rPr>
                <a:t>配制溶液</a:t>
              </a:r>
              <a:endParaRPr lang="zh-CN" altLang="en-US" sz="2400" b="1"/>
            </a:p>
          </p:txBody>
        </p:sp>
        <p:sp>
          <p:nvSpPr>
            <p:cNvPr id="5144" name="Text Box 11"/>
            <p:cNvSpPr txBox="1">
              <a:spLocks noChangeArrowheads="1"/>
            </p:cNvSpPr>
            <p:nvPr/>
          </p:nvSpPr>
          <p:spPr bwMode="auto">
            <a:xfrm>
              <a:off x="4631" y="1389"/>
              <a:ext cx="1080" cy="312"/>
            </a:xfrm>
            <a:prstGeom prst="rect">
              <a:avLst/>
            </a:prstGeom>
            <a:solidFill>
              <a:srgbClr val="FFFF66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>
                  <a:latin typeface="Times New Roman" pitchFamily="18" charset="0"/>
                </a:rPr>
                <a:t>配制标准液</a:t>
              </a:r>
            </a:p>
          </p:txBody>
        </p:sp>
        <p:sp>
          <p:nvSpPr>
            <p:cNvPr id="5145" name="Text Box 12"/>
            <p:cNvSpPr txBox="1">
              <a:spLocks noChangeArrowheads="1"/>
            </p:cNvSpPr>
            <p:nvPr/>
          </p:nvSpPr>
          <p:spPr bwMode="auto">
            <a:xfrm>
              <a:off x="6071" y="1389"/>
              <a:ext cx="1080" cy="312"/>
            </a:xfrm>
            <a:prstGeom prst="rect">
              <a:avLst/>
            </a:prstGeom>
            <a:solidFill>
              <a:srgbClr val="FFFF66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>
                  <a:latin typeface="Times New Roman" pitchFamily="18" charset="0"/>
                </a:rPr>
                <a:t>配制样品液</a:t>
              </a:r>
            </a:p>
          </p:txBody>
        </p:sp>
        <p:sp>
          <p:nvSpPr>
            <p:cNvPr id="5146" name="Text Box 13"/>
            <p:cNvSpPr txBox="1">
              <a:spLocks noChangeArrowheads="1"/>
            </p:cNvSpPr>
            <p:nvPr/>
          </p:nvSpPr>
          <p:spPr bwMode="auto">
            <a:xfrm>
              <a:off x="7511" y="1389"/>
              <a:ext cx="1080" cy="312"/>
            </a:xfrm>
            <a:prstGeom prst="rect">
              <a:avLst/>
            </a:prstGeom>
            <a:solidFill>
              <a:srgbClr val="FFFF66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>
                  <a:latin typeface="Times New Roman" pitchFamily="18" charset="0"/>
                </a:rPr>
                <a:t>比色计算</a:t>
              </a:r>
            </a:p>
          </p:txBody>
        </p:sp>
      </p:grpSp>
      <p:grpSp>
        <p:nvGrpSpPr>
          <p:cNvPr id="5125" name="Group 32"/>
          <p:cNvGrpSpPr>
            <a:grpSpLocks/>
          </p:cNvGrpSpPr>
          <p:nvPr/>
        </p:nvGrpSpPr>
        <p:grpSpPr bwMode="auto">
          <a:xfrm>
            <a:off x="395288" y="2852738"/>
            <a:ext cx="8748712" cy="3314700"/>
            <a:chOff x="249" y="1525"/>
            <a:chExt cx="5511" cy="2088"/>
          </a:xfrm>
        </p:grpSpPr>
        <p:sp>
          <p:nvSpPr>
            <p:cNvPr id="66563" name="Rectangle 3"/>
            <p:cNvSpPr>
              <a:spLocks noChangeArrowheads="1"/>
            </p:cNvSpPr>
            <p:nvPr/>
          </p:nvSpPr>
          <p:spPr bwMode="auto">
            <a:xfrm>
              <a:off x="612" y="1525"/>
              <a:ext cx="452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fontAlgn="auto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sz="2800" b="1">
                  <a:latin typeface="+mn-lt"/>
                  <a:ea typeface="+mn-ea"/>
                </a:rPr>
                <a:t>酸化</a:t>
              </a:r>
              <a:r>
                <a:rPr lang="zh-CN" sz="2800">
                  <a:latin typeface="+mn-lt"/>
                  <a:ea typeface="+mn-ea"/>
                </a:rPr>
                <a:t>：</a:t>
              </a:r>
              <a:r>
                <a:rPr 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</a:rPr>
                <a:t>对氨基苯磺酸溶于</a:t>
              </a:r>
              <a:r>
                <a:rPr lang="zh-CN" sz="28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</a:rPr>
                <a:t>盐酸中</a:t>
              </a:r>
            </a:p>
          </p:txBody>
        </p:sp>
        <p:sp>
          <p:nvSpPr>
            <p:cNvPr id="5127" name="Line 5"/>
            <p:cNvSpPr>
              <a:spLocks noChangeShapeType="1"/>
            </p:cNvSpPr>
            <p:nvPr/>
          </p:nvSpPr>
          <p:spPr bwMode="auto">
            <a:xfrm>
              <a:off x="2426" y="1752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128" name="Group 6"/>
            <p:cNvGrpSpPr>
              <a:grpSpLocks/>
            </p:cNvGrpSpPr>
            <p:nvPr/>
          </p:nvGrpSpPr>
          <p:grpSpPr bwMode="auto">
            <a:xfrm>
              <a:off x="567" y="1888"/>
              <a:ext cx="5080" cy="463"/>
              <a:chOff x="0" y="0"/>
              <a:chExt cx="5080" cy="463"/>
            </a:xfrm>
          </p:grpSpPr>
          <p:sp>
            <p:nvSpPr>
              <p:cNvPr id="66567" name="Text Box 7"/>
              <p:cNvSpPr txBox="1">
                <a:spLocks noChangeArrowheads="1"/>
              </p:cNvSpPr>
              <p:nvPr/>
            </p:nvSpPr>
            <p:spPr bwMode="auto">
              <a:xfrm>
                <a:off x="0" y="136"/>
                <a:ext cx="5080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r>
                  <a:rPr lang="zh-CN" sz="2800" b="1" dirty="0">
                    <a:latin typeface="+mn-lt"/>
                    <a:ea typeface="+mn-ea"/>
                  </a:rPr>
                  <a:t>重氮化</a:t>
                </a:r>
                <a:r>
                  <a:rPr lang="zh-CN" sz="2800" dirty="0">
                    <a:latin typeface="+mn-lt"/>
                    <a:ea typeface="+mn-ea"/>
                  </a:rPr>
                  <a:t>：</a:t>
                </a:r>
                <a:r>
                  <a:rPr lang="zh-CN" sz="2800" b="1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+mn-ea"/>
                  </a:rPr>
                  <a:t>亚硝酸盐</a:t>
                </a:r>
                <a:r>
                  <a:rPr lang="zh-CN" altLang="zh-CN" sz="2800" b="1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+mn-ea"/>
                  </a:rPr>
                  <a:t>+</a:t>
                </a:r>
                <a:r>
                  <a:rPr lang="zh-CN" sz="2800" b="1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+mn-ea"/>
                  </a:rPr>
                  <a:t>对氨基苯磺酸         </a:t>
                </a:r>
                <a:r>
                  <a:rPr lang="zh-CN" sz="2800" dirty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+mn-ea"/>
                  </a:rPr>
                  <a:t>重氮盐</a:t>
                </a:r>
                <a:r>
                  <a:rPr lang="zh-CN" sz="2800" b="1" dirty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+mn-ea"/>
                  </a:rPr>
                  <a:t> </a:t>
                </a:r>
              </a:p>
            </p:txBody>
          </p:sp>
          <p:sp>
            <p:nvSpPr>
              <p:cNvPr id="5138" name="Line 8"/>
              <p:cNvSpPr>
                <a:spLocks noChangeShapeType="1"/>
              </p:cNvSpPr>
              <p:nvPr/>
            </p:nvSpPr>
            <p:spPr bwMode="auto">
              <a:xfrm>
                <a:off x="3402" y="363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9" name="Text Box 9"/>
              <p:cNvSpPr txBox="1">
                <a:spLocks noChangeArrowheads="1"/>
              </p:cNvSpPr>
              <p:nvPr/>
            </p:nvSpPr>
            <p:spPr bwMode="auto">
              <a:xfrm>
                <a:off x="3402" y="0"/>
                <a:ext cx="499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0000FF"/>
                    </a:solidFill>
                    <a:latin typeface="Calibri" pitchFamily="34" charset="0"/>
                  </a:rPr>
                  <a:t>酸</a:t>
                </a:r>
              </a:p>
            </p:txBody>
          </p:sp>
        </p:grpSp>
        <p:sp>
          <p:nvSpPr>
            <p:cNvPr id="66570" name="Text Box 10"/>
            <p:cNvSpPr txBox="1">
              <a:spLocks noChangeArrowheads="1"/>
            </p:cNvSpPr>
            <p:nvPr/>
          </p:nvSpPr>
          <p:spPr bwMode="auto">
            <a:xfrm>
              <a:off x="567" y="2478"/>
              <a:ext cx="4536" cy="1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sz="2800" b="1">
                  <a:latin typeface="+mn-lt"/>
                  <a:ea typeface="+mn-ea"/>
                </a:rPr>
                <a:t>显色</a:t>
              </a:r>
              <a:r>
                <a:rPr lang="zh-CN" sz="2800">
                  <a:latin typeface="+mn-lt"/>
                  <a:ea typeface="+mn-ea"/>
                </a:rPr>
                <a:t>：重氮盐</a:t>
              </a:r>
              <a:r>
                <a:rPr lang="zh-CN" altLang="zh-CN" sz="2800">
                  <a:latin typeface="+mn-lt"/>
                  <a:ea typeface="+mn-ea"/>
                </a:rPr>
                <a:t>+ </a:t>
              </a:r>
              <a:r>
                <a:rPr lang="zh-CN" altLang="zh-CN" sz="28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</a:rPr>
                <a:t>N-1</a:t>
              </a:r>
              <a:r>
                <a:rPr lang="zh-CN" sz="28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</a:rPr>
                <a:t>－萘基乙二胺盐酸盐   </a:t>
              </a:r>
            </a:p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endParaRPr 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endParaRPr>
            </a:p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sz="28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</a:rPr>
                <a:t>                         </a:t>
              </a:r>
              <a:endParaRPr 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66571" name="Text Box 11"/>
            <p:cNvSpPr txBox="1">
              <a:spLocks noChangeArrowheads="1"/>
            </p:cNvSpPr>
            <p:nvPr/>
          </p:nvSpPr>
          <p:spPr bwMode="auto">
            <a:xfrm>
              <a:off x="249" y="3203"/>
              <a:ext cx="5511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800" b="1">
                  <a:latin typeface="Calibri" pitchFamily="34" charset="0"/>
                </a:rPr>
                <a:t>比色：</a:t>
              </a:r>
              <a:r>
                <a:rPr lang="zh-CN" altLang="en-US" sz="2800" b="1" u="sng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itchFamily="2" charset="-122"/>
                  <a:cs typeface="Times New Roman" pitchFamily="18" charset="0"/>
                </a:rPr>
                <a:t>样品液</a:t>
              </a:r>
              <a:r>
                <a:rPr lang="zh-CN" altLang="en-US" sz="2800" b="1">
                  <a:latin typeface="Calibri" pitchFamily="34" charset="0"/>
                </a:rPr>
                <a:t>和</a:t>
              </a:r>
              <a:r>
                <a:rPr lang="zh-CN" altLang="en-US" sz="2800" b="1" u="sng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itchFamily="2" charset="-122"/>
                  <a:cs typeface="Times New Roman" pitchFamily="18" charset="0"/>
                </a:rPr>
                <a:t>标准比色液</a:t>
              </a:r>
              <a:r>
                <a:rPr lang="zh-CN" altLang="en-US" sz="2800" b="1">
                  <a:latin typeface="Calibri" pitchFamily="34" charset="0"/>
                </a:rPr>
                <a:t>对比，</a:t>
              </a:r>
              <a:r>
                <a:rPr lang="zh-CN" altLang="en-US" sz="2800" b="1">
                  <a:solidFill>
                    <a:srgbClr val="FF0000"/>
                  </a:solidFill>
                  <a:latin typeface="Calibri" pitchFamily="34" charset="0"/>
                </a:rPr>
                <a:t>估算</a:t>
              </a:r>
              <a:r>
                <a:rPr lang="zh-CN" altLang="en-US" sz="2800" b="1">
                  <a:latin typeface="Calibri" pitchFamily="34" charset="0"/>
                </a:rPr>
                <a:t>亚硝酸盐含量</a:t>
              </a:r>
            </a:p>
          </p:txBody>
        </p:sp>
        <p:sp>
          <p:nvSpPr>
            <p:cNvPr id="5131" name="AutoShape 12"/>
            <p:cNvSpPr>
              <a:spLocks noChangeArrowheads="1"/>
            </p:cNvSpPr>
            <p:nvPr/>
          </p:nvSpPr>
          <p:spPr bwMode="auto">
            <a:xfrm>
              <a:off x="839" y="1797"/>
              <a:ext cx="45" cy="272"/>
            </a:xfrm>
            <a:prstGeom prst="downArrow">
              <a:avLst>
                <a:gd name="adj1" fmla="val 50000"/>
                <a:gd name="adj2" fmla="val 151111"/>
              </a:avLst>
            </a:prstGeom>
            <a:noFill/>
            <a:ln w="9525">
              <a:solidFill>
                <a:srgbClr val="3366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5132" name="AutoShape 13"/>
            <p:cNvSpPr>
              <a:spLocks noChangeArrowheads="1"/>
            </p:cNvSpPr>
            <p:nvPr/>
          </p:nvSpPr>
          <p:spPr bwMode="auto">
            <a:xfrm>
              <a:off x="839" y="2341"/>
              <a:ext cx="91" cy="227"/>
            </a:xfrm>
            <a:prstGeom prst="downArrow">
              <a:avLst>
                <a:gd name="adj1" fmla="val 50000"/>
                <a:gd name="adj2" fmla="val 62363"/>
              </a:avLst>
            </a:prstGeom>
            <a:noFill/>
            <a:ln w="9525">
              <a:solidFill>
                <a:srgbClr val="3366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5133" name="AutoShape 14"/>
            <p:cNvSpPr>
              <a:spLocks noChangeArrowheads="1"/>
            </p:cNvSpPr>
            <p:nvPr/>
          </p:nvSpPr>
          <p:spPr bwMode="auto">
            <a:xfrm>
              <a:off x="839" y="2704"/>
              <a:ext cx="91" cy="545"/>
            </a:xfrm>
            <a:prstGeom prst="downArrow">
              <a:avLst>
                <a:gd name="adj1" fmla="val 50000"/>
                <a:gd name="adj2" fmla="val 149725"/>
              </a:avLst>
            </a:prstGeom>
            <a:noFill/>
            <a:ln w="9525">
              <a:solidFill>
                <a:srgbClr val="3366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>
                <a:latin typeface="Calibri" pitchFamily="34" charset="0"/>
              </a:endParaRPr>
            </a:p>
          </p:txBody>
        </p:sp>
        <p:grpSp>
          <p:nvGrpSpPr>
            <p:cNvPr id="5134" name="Group 18"/>
            <p:cNvGrpSpPr>
              <a:grpSpLocks/>
            </p:cNvGrpSpPr>
            <p:nvPr/>
          </p:nvGrpSpPr>
          <p:grpSpPr bwMode="auto">
            <a:xfrm>
              <a:off x="2064" y="2704"/>
              <a:ext cx="952" cy="515"/>
              <a:chOff x="0" y="0"/>
              <a:chExt cx="952" cy="515"/>
            </a:xfrm>
          </p:grpSpPr>
          <p:sp>
            <p:nvSpPr>
              <p:cNvPr id="5135" name="Line 19"/>
              <p:cNvSpPr>
                <a:spLocks noChangeShapeType="1"/>
              </p:cNvSpPr>
              <p:nvPr/>
            </p:nvSpPr>
            <p:spPr bwMode="auto">
              <a:xfrm>
                <a:off x="453" y="0"/>
                <a:ext cx="0" cy="27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6" name="Text Box 20"/>
              <p:cNvSpPr txBox="1">
                <a:spLocks noChangeArrowheads="1"/>
              </p:cNvSpPr>
              <p:nvPr/>
            </p:nvSpPr>
            <p:spPr bwMode="auto">
              <a:xfrm>
                <a:off x="0" y="227"/>
                <a:ext cx="95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libri" pitchFamily="34" charset="0"/>
                  </a:rPr>
                  <a:t>玫瑰红色</a:t>
                </a:r>
              </a:p>
            </p:txBody>
          </p:sp>
        </p:grpSp>
      </p:grpSp>
      <p:sp>
        <p:nvSpPr>
          <p:cNvPr id="27" name="Rectangle 4"/>
          <p:cNvSpPr>
            <a:spLocks noChangeArrowheads="1"/>
          </p:cNvSpPr>
          <p:nvPr/>
        </p:nvSpPr>
        <p:spPr bwMode="auto">
          <a:xfrm>
            <a:off x="2627784" y="140023"/>
            <a:ext cx="383791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传统发酵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技术</a:t>
            </a:r>
            <a:r>
              <a:rPr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章小结</a:t>
            </a:r>
            <a:r>
              <a:rPr lang="zh-CN" altLang="en-US" sz="2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2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486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8748464" cy="394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1" r="3416"/>
          <a:stretch/>
        </p:blipFill>
        <p:spPr bwMode="auto">
          <a:xfrm>
            <a:off x="3059832" y="743946"/>
            <a:ext cx="5256584" cy="1079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60325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B050"/>
                </a:solidFill>
              </a:rPr>
              <a:t>9.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腐乳制作原理</a:t>
            </a:r>
            <a:endParaRPr lang="zh-CN" altLang="en-US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158" y="2130321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B050"/>
                </a:solidFill>
              </a:rPr>
              <a:t>10.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腐乳制作过程</a:t>
            </a:r>
            <a:endParaRPr lang="zh-CN" altLang="en-US" sz="2800" b="1" dirty="0">
              <a:solidFill>
                <a:srgbClr val="00B050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627784" y="140023"/>
            <a:ext cx="383791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传统发酵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技术</a:t>
            </a:r>
            <a:r>
              <a:rPr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</a:t>
            </a:r>
            <a:r>
              <a:rPr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章小结</a:t>
            </a:r>
            <a:r>
              <a:rPr lang="zh-CN" altLang="en-US" sz="2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2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680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4" y="259904"/>
            <a:ext cx="9121868" cy="6409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447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0" y="-3562"/>
            <a:ext cx="9139411" cy="686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7827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文本框 1"/>
          <p:cNvSpPr txBox="1">
            <a:spLocks noChangeArrowheads="1"/>
          </p:cNvSpPr>
          <p:nvPr/>
        </p:nvSpPr>
        <p:spPr bwMode="auto">
          <a:xfrm>
            <a:off x="77788" y="438150"/>
            <a:ext cx="907097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/>
              <a:t>天津独流老醋历史悠久、独具风味，其生产工艺流程如下图。</a:t>
            </a:r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r>
              <a:rPr lang="zh-CN" altLang="en-US" dirty="0"/>
              <a:t>（1）在糖化阶段添加酶制剂需要控制反应温度，这是因为酶____________________________。</a:t>
            </a:r>
          </a:p>
          <a:p>
            <a:r>
              <a:rPr lang="zh-CN" altLang="en-US" dirty="0"/>
              <a:t>（2）在酒精发酵阶段，需添加酵母菌。在操作过程中,发酵罐先通气，后密闭。通气能提高____________的数量，有利于密闭时获得更多的酒精产物。</a:t>
            </a:r>
          </a:p>
        </p:txBody>
      </p:sp>
      <p:pic>
        <p:nvPicPr>
          <p:cNvPr id="54274" name="图片 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247775"/>
            <a:ext cx="8431213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800725" y="4338638"/>
            <a:ext cx="17541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</a:rPr>
              <a:t>酵母菌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31863" y="3435350"/>
            <a:ext cx="55229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</a:rPr>
              <a:t>在最适温度条件下催化能力最强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文本框 1"/>
          <p:cNvSpPr txBox="1">
            <a:spLocks noChangeArrowheads="1"/>
          </p:cNvSpPr>
          <p:nvPr/>
        </p:nvSpPr>
        <p:spPr bwMode="auto">
          <a:xfrm>
            <a:off x="50800" y="88900"/>
            <a:ext cx="889952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/>
              <a:t>（3）在醋酸发酵阶段，独流老醋采用独特的分层固体发酵法，发酵30天。工艺如下。</a:t>
            </a:r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①发酵过程中,定期取样测定醋酸杆菌密度变化,趋势如右下图。据图分析，与颠倒前相比，B层醋酸杆菌在颠倒后密度变化的特点是________________________，由此推断，影响醋酸杆菌密度变化的主要环境因素是_________________________。</a:t>
            </a:r>
          </a:p>
        </p:txBody>
      </p:sp>
      <p:pic>
        <p:nvPicPr>
          <p:cNvPr id="55298" name="图片 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1008063"/>
            <a:ext cx="8243888" cy="166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049713" y="3511550"/>
            <a:ext cx="40020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</a:rPr>
              <a:t>先快速增长后趋于稳定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77838" y="4286250"/>
            <a:ext cx="38131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</a:rPr>
              <a:t>氧气、营养物质、pH</a:t>
            </a:r>
          </a:p>
        </p:txBody>
      </p:sp>
      <p:pic>
        <p:nvPicPr>
          <p:cNvPr id="55301" name="图片 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563" y="4400550"/>
            <a:ext cx="332422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文本框 1"/>
          <p:cNvSpPr txBox="1">
            <a:spLocks noChangeArrowheads="1"/>
          </p:cNvSpPr>
          <p:nvPr/>
        </p:nvSpPr>
        <p:spPr bwMode="auto">
          <a:xfrm>
            <a:off x="130175" y="2309813"/>
            <a:ext cx="88836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/>
              <a:t>②乳酸含量高是独流老醋风味独特的重要成因。发酵过程中，发酵缸中_</a:t>
            </a:r>
            <a:r>
              <a:rPr lang="zh-CN" altLang="en-US">
                <a:sym typeface="宋体" pitchFamily="2" charset="-122"/>
              </a:rPr>
              <a:t>________</a:t>
            </a:r>
            <a:r>
              <a:rPr lang="zh-CN" altLang="en-US"/>
              <a:t>____________________层</a:t>
            </a:r>
          </a:p>
          <a:p>
            <a:endParaRPr lang="zh-CN" altLang="en-US"/>
          </a:p>
          <a:p>
            <a:r>
              <a:rPr lang="zh-CN" altLang="en-US"/>
              <a:t>醋醅有利于乳酸菌繁殖，积累乳酸。</a:t>
            </a:r>
          </a:p>
          <a:p>
            <a:r>
              <a:rPr lang="zh-CN" altLang="en-US"/>
              <a:t>③成熟醋醅中乳酸菌的种类明显减少，主要原因是发酵后期营养物质消耗等环境因素的变化，加剧了不同种类乳酸菌的______________________，淘汰了部分乳酸菌种类。</a:t>
            </a:r>
          </a:p>
        </p:txBody>
      </p:sp>
      <p:pic>
        <p:nvPicPr>
          <p:cNvPr id="56322" name="图片 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425450"/>
            <a:ext cx="8243888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962150" y="4937125"/>
            <a:ext cx="34163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</a:rPr>
              <a:t>种间竞争（或竞争）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008313" y="2647950"/>
            <a:ext cx="4760912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</a:rPr>
              <a:t>颠倒前的B层和颠倒后的A（或不翻动，或下）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8"/>
          <p:cNvSpPr txBox="1">
            <a:spLocks noChangeArrowheads="1"/>
          </p:cNvSpPr>
          <p:nvPr/>
        </p:nvSpPr>
        <p:spPr bwMode="auto">
          <a:xfrm>
            <a:off x="395288" y="1412875"/>
            <a:ext cx="84201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zh-CN" sz="240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400"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400"/>
              <a:t>（</a:t>
            </a:r>
            <a:r>
              <a:rPr lang="en-US" altLang="zh-CN" sz="2400"/>
              <a:t>2008-</a:t>
            </a:r>
            <a:r>
              <a:rPr lang="zh-CN" altLang="en-US" sz="2400"/>
              <a:t>高考</a:t>
            </a:r>
            <a:r>
              <a:rPr lang="en-US" altLang="zh-CN" sz="2400"/>
              <a:t>--X  </a:t>
            </a:r>
            <a:r>
              <a:rPr lang="zh-CN" altLang="en-US" sz="2400"/>
              <a:t>江苏）下列关于腐乳制作的描述中，错误的是（   </a:t>
            </a:r>
            <a:r>
              <a:rPr lang="en-US" altLang="zh-CN" sz="2400"/>
              <a:t>  </a:t>
            </a:r>
            <a:r>
              <a:rPr lang="zh-CN" altLang="en-US" sz="2400"/>
              <a:t>）  </a:t>
            </a:r>
            <a:r>
              <a:rPr lang="en-US" altLang="zh-CN" sz="3200">
                <a:solidFill>
                  <a:srgbClr val="FF0000"/>
                </a:solidFill>
              </a:rPr>
              <a:t>B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/>
              <a:t>A</a:t>
            </a:r>
            <a:r>
              <a:rPr lang="zh-CN" altLang="en-US" sz="2400"/>
              <a:t>．在腐乳制作过程中必须有能产生蛋白酶的微生物参与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/>
              <a:t>B</a:t>
            </a:r>
            <a:r>
              <a:rPr lang="zh-CN" altLang="en-US" sz="2400"/>
              <a:t>．含水量大于</a:t>
            </a:r>
            <a:r>
              <a:rPr lang="en-US" altLang="zh-CN" sz="2400"/>
              <a:t>85%</a:t>
            </a:r>
            <a:r>
              <a:rPr lang="zh-CN" altLang="en-US" sz="2400"/>
              <a:t>的豆腐利于保持湿度，适宜制作腐乳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/>
              <a:t>C</a:t>
            </a:r>
            <a:r>
              <a:rPr lang="zh-CN" altLang="en-US" sz="2400"/>
              <a:t>．加盐和加酒都能抑制微生物的生长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/>
              <a:t>D</a:t>
            </a:r>
            <a:r>
              <a:rPr lang="zh-CN" altLang="en-US" sz="2400"/>
              <a:t>．密封瓶口前最好将瓶口通过火焰以防杂菌污染</a:t>
            </a:r>
          </a:p>
        </p:txBody>
      </p:sp>
      <p:sp>
        <p:nvSpPr>
          <p:cNvPr id="30725" name="矩形 30724"/>
          <p:cNvSpPr>
            <a:spLocks noGrp="1"/>
          </p:cNvSpPr>
          <p:nvPr/>
        </p:nvSpPr>
        <p:spPr>
          <a:xfrm>
            <a:off x="320675" y="274638"/>
            <a:ext cx="2974975" cy="62865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lang="en-US" altLang="en-US" sz="36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反馈练习 </a:t>
            </a:r>
          </a:p>
        </p:txBody>
      </p:sp>
      <p:grpSp>
        <p:nvGrpSpPr>
          <p:cNvPr id="24580" name="组合 30725"/>
          <p:cNvGrpSpPr>
            <a:grpSpLocks/>
          </p:cNvGrpSpPr>
          <p:nvPr/>
        </p:nvGrpSpPr>
        <p:grpSpPr bwMode="auto">
          <a:xfrm>
            <a:off x="298450" y="904875"/>
            <a:ext cx="8305800" cy="76200"/>
            <a:chOff x="0" y="0"/>
            <a:chExt cx="5232" cy="48"/>
          </a:xfrm>
        </p:grpSpPr>
        <p:sp>
          <p:nvSpPr>
            <p:cNvPr id="24582" name="直接连接符 30726"/>
            <p:cNvSpPr>
              <a:spLocks noChangeShapeType="1"/>
            </p:cNvSpPr>
            <p:nvPr/>
          </p:nvSpPr>
          <p:spPr bwMode="auto">
            <a:xfrm>
              <a:off x="0" y="48"/>
              <a:ext cx="5232" cy="0"/>
            </a:xfrm>
            <a:prstGeom prst="line">
              <a:avLst/>
            </a:prstGeom>
            <a:noFill/>
            <a:ln w="254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3" name="直接连接符 30727"/>
            <p:cNvSpPr>
              <a:spLocks noChangeShapeType="1"/>
            </p:cNvSpPr>
            <p:nvPr/>
          </p:nvSpPr>
          <p:spPr bwMode="auto">
            <a:xfrm>
              <a:off x="0" y="0"/>
              <a:ext cx="2880" cy="0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" name="圆角矩形 2"/>
          <p:cNvSpPr/>
          <p:nvPr/>
        </p:nvSpPr>
        <p:spPr>
          <a:xfrm>
            <a:off x="2411413" y="1916113"/>
            <a:ext cx="792162" cy="7207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8"/>
          <p:cNvSpPr txBox="1">
            <a:spLocks noChangeArrowheads="1"/>
          </p:cNvSpPr>
          <p:nvPr/>
        </p:nvSpPr>
        <p:spPr bwMode="auto">
          <a:xfrm>
            <a:off x="395288" y="1196975"/>
            <a:ext cx="8420100" cy="524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400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400"/>
              <a:t>（</a:t>
            </a:r>
            <a:r>
              <a:rPr lang="en-US" altLang="zh-CN" sz="2400"/>
              <a:t>2012-</a:t>
            </a:r>
            <a:r>
              <a:rPr lang="zh-CN" altLang="en-US" sz="2400"/>
              <a:t>高考</a:t>
            </a:r>
            <a:r>
              <a:rPr lang="en-US" altLang="zh-CN" sz="2400"/>
              <a:t>-X-</a:t>
            </a:r>
            <a:r>
              <a:rPr lang="zh-CN" altLang="en-US" sz="2400"/>
              <a:t>海南）</a:t>
            </a:r>
            <a:r>
              <a:rPr lang="en-US" altLang="zh-CN" sz="2400"/>
              <a:t>【</a:t>
            </a:r>
            <a:r>
              <a:rPr lang="zh-CN" altLang="en-US" sz="2400"/>
              <a:t>选修</a:t>
            </a:r>
            <a:r>
              <a:rPr lang="en-US" altLang="zh-CN" sz="2400"/>
              <a:t>I</a:t>
            </a:r>
            <a:r>
              <a:rPr lang="zh-CN" altLang="en-US" sz="2400"/>
              <a:t>：生物技术实践</a:t>
            </a:r>
            <a:r>
              <a:rPr lang="en-US" altLang="zh-CN" sz="2400"/>
              <a:t>】</a:t>
            </a:r>
            <a:r>
              <a:rPr lang="zh-CN" altLang="en-US" sz="2400"/>
              <a:t>（</a:t>
            </a:r>
            <a:r>
              <a:rPr lang="en-US" altLang="zh-CN" sz="2400"/>
              <a:t>15</a:t>
            </a:r>
            <a:r>
              <a:rPr lang="zh-CN" altLang="en-US" sz="2400"/>
              <a:t>分）回答下列关于腐乳制作的问题：</a:t>
            </a:r>
          </a:p>
          <a:p>
            <a:pPr eaLnBrk="1" hangingPunct="1"/>
            <a:r>
              <a:rPr lang="zh-CN" altLang="en-US" sz="2400"/>
              <a:t>（</a:t>
            </a:r>
            <a:r>
              <a:rPr lang="en-US" altLang="zh-CN" sz="2400"/>
              <a:t>1</a:t>
            </a:r>
            <a:r>
              <a:rPr lang="zh-CN" altLang="en-US" sz="2400"/>
              <a:t>）腐乳是豆腐经微生物发酵后制成的食品。多种微生物参与了该发酵过程，其中起主要作用的微生物是</a:t>
            </a:r>
            <a:r>
              <a:rPr lang="zh-CN" altLang="en-US" sz="2400" u="sng"/>
              <a:t>        </a:t>
            </a:r>
            <a:r>
              <a:rPr lang="zh-CN" altLang="en-US" sz="2400"/>
              <a:t>，其产生的蛋白酶可将豆腐中的蛋白质水解为</a:t>
            </a:r>
            <a:r>
              <a:rPr lang="zh-CN" altLang="en-US" sz="2400" u="sng"/>
              <a:t>        </a:t>
            </a:r>
            <a:r>
              <a:rPr lang="zh-CN" altLang="en-US" sz="2400"/>
              <a:t>和</a:t>
            </a:r>
            <a:r>
              <a:rPr lang="zh-CN" altLang="en-US" sz="2400" u="sng"/>
              <a:t>         </a:t>
            </a:r>
            <a:r>
              <a:rPr lang="en-US" altLang="zh-CN" sz="2400" u="sng"/>
              <a:t>    </a:t>
            </a:r>
            <a:r>
              <a:rPr lang="zh-CN" altLang="en-US" sz="2400"/>
              <a:t>；其产生的</a:t>
            </a:r>
            <a:r>
              <a:rPr lang="zh-CN" altLang="en-US" sz="2400" u="sng"/>
              <a:t>        </a:t>
            </a:r>
            <a:r>
              <a:rPr lang="zh-CN" altLang="en-US" sz="2400"/>
              <a:t>能将豆腐中的脂肪水解为</a:t>
            </a:r>
            <a:r>
              <a:rPr lang="zh-CN" altLang="en-US" sz="2400" u="sng"/>
              <a:t>        </a:t>
            </a:r>
            <a:r>
              <a:rPr lang="zh-CN" altLang="en-US" sz="2400"/>
              <a:t>和</a:t>
            </a:r>
            <a:r>
              <a:rPr lang="zh-CN" altLang="en-US" sz="2400" u="sng"/>
              <a:t>        </a:t>
            </a:r>
            <a:r>
              <a:rPr lang="zh-CN" altLang="en-US" sz="2400"/>
              <a:t>。</a:t>
            </a:r>
          </a:p>
          <a:p>
            <a:pPr eaLnBrk="1" hangingPunct="1"/>
            <a:r>
              <a:rPr lang="zh-CN" altLang="en-US" sz="2400"/>
              <a:t>（</a:t>
            </a:r>
            <a:r>
              <a:rPr lang="en-US" altLang="zh-CN" sz="2400"/>
              <a:t>2</a:t>
            </a:r>
            <a:r>
              <a:rPr lang="zh-CN" altLang="en-US" sz="2400"/>
              <a:t>）发酵完成后需加盐腌制，加盐还可以抑制</a:t>
            </a:r>
            <a:r>
              <a:rPr lang="zh-CN" altLang="en-US" sz="2400" u="sng"/>
              <a:t>        </a:t>
            </a:r>
            <a:r>
              <a:rPr lang="zh-CN" altLang="en-US" sz="2400"/>
              <a:t>生长。</a:t>
            </a:r>
          </a:p>
          <a:p>
            <a:pPr eaLnBrk="1" hangingPunct="1"/>
            <a:r>
              <a:rPr lang="zh-CN" altLang="en-US" sz="2400"/>
              <a:t>（</a:t>
            </a:r>
            <a:r>
              <a:rPr lang="en-US" altLang="zh-CN" sz="2400"/>
              <a:t>3</a:t>
            </a:r>
            <a:r>
              <a:rPr lang="zh-CN" altLang="en-US" sz="2400"/>
              <a:t>）腐乳制作的后期可加入由酒和多种香辛料配置而成的卤汤。卤汤具有一定的防腐作用外，还能使腐乳具有独特的</a:t>
            </a:r>
            <a:r>
              <a:rPr lang="zh-CN" altLang="en-US" sz="2400" u="sng"/>
              <a:t>        </a:t>
            </a:r>
            <a:r>
              <a:rPr lang="zh-CN" altLang="en-US" sz="2400"/>
              <a:t>。</a:t>
            </a:r>
          </a:p>
          <a:p>
            <a:pPr eaLnBrk="1" hangingPunct="1"/>
            <a:endParaRPr lang="en-US" altLang="zh-CN"/>
          </a:p>
          <a:p>
            <a:pPr eaLnBrk="1" hangingPunct="1"/>
            <a:r>
              <a:rPr lang="en-US" altLang="zh-CN" sz="2000">
                <a:solidFill>
                  <a:srgbClr val="FF0000"/>
                </a:solidFill>
              </a:rPr>
              <a:t>【</a:t>
            </a:r>
            <a:r>
              <a:rPr lang="zh-CN" altLang="en-US" sz="2000">
                <a:solidFill>
                  <a:srgbClr val="FF0000"/>
                </a:solidFill>
              </a:rPr>
              <a:t>答案</a:t>
            </a:r>
            <a:r>
              <a:rPr lang="en-US" altLang="zh-CN" sz="2000">
                <a:solidFill>
                  <a:srgbClr val="FF0000"/>
                </a:solidFill>
              </a:rPr>
              <a:t>】 (15</a:t>
            </a:r>
            <a:r>
              <a:rPr lang="zh-CN" altLang="en-US" sz="2000">
                <a:solidFill>
                  <a:srgbClr val="FF0000"/>
                </a:solidFill>
              </a:rPr>
              <a:t>分</a:t>
            </a:r>
            <a:r>
              <a:rPr lang="en-US" altLang="zh-CN" sz="2000">
                <a:solidFill>
                  <a:srgbClr val="FF0000"/>
                </a:solidFill>
              </a:rPr>
              <a:t>)    </a:t>
            </a:r>
          </a:p>
          <a:p>
            <a:pPr eaLnBrk="1" hangingPunct="1"/>
            <a:r>
              <a:rPr lang="zh-CN" altLang="en-US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en-US" sz="2000">
                <a:solidFill>
                  <a:srgbClr val="FF0000"/>
                </a:solidFill>
              </a:rPr>
              <a:t>）毛霉 肽  氨基酸  脂肪酶  甘油  脂肪酸（每空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en-US" sz="2000">
                <a:solidFill>
                  <a:srgbClr val="FF0000"/>
                </a:solidFill>
              </a:rPr>
              <a:t>分，共</a:t>
            </a:r>
            <a:r>
              <a:rPr lang="en-US" altLang="zh-CN" sz="2000">
                <a:solidFill>
                  <a:srgbClr val="FF0000"/>
                </a:solidFill>
              </a:rPr>
              <a:t>12</a:t>
            </a:r>
            <a:r>
              <a:rPr lang="zh-CN" altLang="en-US" sz="2000">
                <a:solidFill>
                  <a:srgbClr val="FF0000"/>
                </a:solidFill>
              </a:rPr>
              <a:t>分）</a:t>
            </a:r>
          </a:p>
          <a:p>
            <a:pPr eaLnBrk="1" hangingPunct="1"/>
            <a:r>
              <a:rPr lang="zh-CN" altLang="en-US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en-US" sz="2000">
                <a:solidFill>
                  <a:srgbClr val="FF0000"/>
                </a:solidFill>
              </a:rPr>
              <a:t>）微生物　（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en-US" sz="2000">
                <a:solidFill>
                  <a:srgbClr val="FF0000"/>
                </a:solidFill>
              </a:rPr>
              <a:t>分）</a:t>
            </a:r>
          </a:p>
          <a:p>
            <a:pPr eaLnBrk="1" hangingPunct="1"/>
            <a:r>
              <a:rPr lang="zh-CN" altLang="en-US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en-US" sz="2000">
                <a:solidFill>
                  <a:srgbClr val="FF0000"/>
                </a:solidFill>
              </a:rPr>
              <a:t>）风味　　（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en-US" sz="2000">
                <a:solidFill>
                  <a:srgbClr val="FF0000"/>
                </a:solidFill>
              </a:rPr>
              <a:t>分，其他合理答案也给分）</a:t>
            </a:r>
          </a:p>
        </p:txBody>
      </p:sp>
      <p:sp>
        <p:nvSpPr>
          <p:cNvPr id="30725" name="矩形 30724"/>
          <p:cNvSpPr>
            <a:spLocks noGrp="1"/>
          </p:cNvSpPr>
          <p:nvPr/>
        </p:nvSpPr>
        <p:spPr>
          <a:xfrm>
            <a:off x="320675" y="274638"/>
            <a:ext cx="2974975" cy="62865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lang="en-US" altLang="en-US" sz="36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反馈练习 </a:t>
            </a:r>
          </a:p>
        </p:txBody>
      </p:sp>
      <p:grpSp>
        <p:nvGrpSpPr>
          <p:cNvPr id="25604" name="组合 30725"/>
          <p:cNvGrpSpPr>
            <a:grpSpLocks/>
          </p:cNvGrpSpPr>
          <p:nvPr/>
        </p:nvGrpSpPr>
        <p:grpSpPr bwMode="auto">
          <a:xfrm>
            <a:off x="298450" y="904875"/>
            <a:ext cx="8305800" cy="76200"/>
            <a:chOff x="0" y="0"/>
            <a:chExt cx="5232" cy="48"/>
          </a:xfrm>
        </p:grpSpPr>
        <p:sp>
          <p:nvSpPr>
            <p:cNvPr id="25606" name="直接连接符 30726"/>
            <p:cNvSpPr>
              <a:spLocks noChangeShapeType="1"/>
            </p:cNvSpPr>
            <p:nvPr/>
          </p:nvSpPr>
          <p:spPr bwMode="auto">
            <a:xfrm>
              <a:off x="0" y="48"/>
              <a:ext cx="5232" cy="0"/>
            </a:xfrm>
            <a:prstGeom prst="line">
              <a:avLst/>
            </a:prstGeom>
            <a:noFill/>
            <a:ln w="254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7" name="直接连接符 30727"/>
            <p:cNvSpPr>
              <a:spLocks noChangeShapeType="1"/>
            </p:cNvSpPr>
            <p:nvPr/>
          </p:nvSpPr>
          <p:spPr bwMode="auto">
            <a:xfrm>
              <a:off x="0" y="0"/>
              <a:ext cx="2880" cy="0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39" name="矩形 25638"/>
          <p:cNvSpPr>
            <a:spLocks noChangeArrowheads="1"/>
          </p:cNvSpPr>
          <p:nvPr/>
        </p:nvSpPr>
        <p:spPr bwMode="auto">
          <a:xfrm>
            <a:off x="381000" y="5086350"/>
            <a:ext cx="7978775" cy="1431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文本框 8"/>
          <p:cNvSpPr txBox="1">
            <a:spLocks noChangeArrowheads="1"/>
          </p:cNvSpPr>
          <p:nvPr/>
        </p:nvSpPr>
        <p:spPr bwMode="auto">
          <a:xfrm>
            <a:off x="395288" y="1125538"/>
            <a:ext cx="8420100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2013</a:t>
            </a:r>
            <a:r>
              <a:rPr lang="zh-CN" altLang="en-US" sz="2000" b="1">
                <a:latin typeface="Arial" pitchFamily="34" charset="0"/>
              </a:rPr>
              <a:t>年新课标</a:t>
            </a:r>
            <a:r>
              <a:rPr lang="en-US" altLang="zh-CN" sz="2000" b="1">
                <a:latin typeface="Arial" pitchFamily="34" charset="0"/>
              </a:rPr>
              <a:t>I</a:t>
            </a:r>
            <a:r>
              <a:rPr lang="zh-CN" altLang="en-US" sz="2000" b="1">
                <a:latin typeface="Arial" pitchFamily="34" charset="0"/>
              </a:rPr>
              <a:t>）</a:t>
            </a:r>
            <a:r>
              <a:rPr lang="en-US" altLang="zh-CN" sz="2000" b="1">
                <a:latin typeface="Arial" pitchFamily="34" charset="0"/>
              </a:rPr>
              <a:t>39</a:t>
            </a:r>
            <a:r>
              <a:rPr lang="zh-CN" altLang="en-US" sz="2000" b="1">
                <a:latin typeface="Arial" pitchFamily="34" charset="0"/>
              </a:rPr>
              <a:t>．</a:t>
            </a:r>
            <a:r>
              <a:rPr lang="en-US" altLang="zh-CN" sz="2000" b="1">
                <a:latin typeface="Arial" pitchFamily="34" charset="0"/>
              </a:rPr>
              <a:t>【</a:t>
            </a:r>
            <a:r>
              <a:rPr lang="zh-CN" altLang="en-US" sz="2000" b="1">
                <a:latin typeface="Arial" pitchFamily="34" charset="0"/>
              </a:rPr>
              <a:t>生物</a:t>
            </a:r>
            <a:r>
              <a:rPr lang="en-US" altLang="zh-CN" sz="2000" b="1">
                <a:latin typeface="Arial" pitchFamily="34" charset="0"/>
              </a:rPr>
              <a:t>——</a:t>
            </a:r>
            <a:r>
              <a:rPr lang="zh-CN" altLang="en-US" sz="2000" b="1">
                <a:latin typeface="Arial" pitchFamily="34" charset="0"/>
              </a:rPr>
              <a:t>选修</a:t>
            </a:r>
            <a:r>
              <a:rPr lang="en-US" altLang="zh-CN" sz="2000" b="1">
                <a:latin typeface="Arial" pitchFamily="34" charset="0"/>
              </a:rPr>
              <a:t>1  </a:t>
            </a:r>
            <a:r>
              <a:rPr lang="zh-CN" altLang="en-US" sz="2000" b="1">
                <a:latin typeface="Arial" pitchFamily="34" charset="0"/>
              </a:rPr>
              <a:t>生物技术实践</a:t>
            </a:r>
            <a:r>
              <a:rPr lang="en-US" altLang="zh-CN" sz="2000" b="1">
                <a:latin typeface="Arial" pitchFamily="34" charset="0"/>
              </a:rPr>
              <a:t>】</a:t>
            </a: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15</a:t>
            </a:r>
            <a:r>
              <a:rPr lang="zh-CN" altLang="en-US" sz="2000" b="1">
                <a:latin typeface="Arial" pitchFamily="34" charset="0"/>
              </a:rPr>
              <a:t>分）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回答下列有关泡菜制作的习题：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1</a:t>
            </a:r>
            <a:r>
              <a:rPr lang="zh-CN" altLang="en-US" sz="2000" b="1">
                <a:latin typeface="Arial" pitchFamily="34" charset="0"/>
              </a:rPr>
              <a:t>）制作泡菜时，所用盐水煮沸，其目的是</a:t>
            </a:r>
            <a:r>
              <a:rPr lang="zh-CN" altLang="en-US" sz="2000" b="1" u="sng">
                <a:latin typeface="Arial" pitchFamily="34" charset="0"/>
              </a:rPr>
              <a:t>                    </a:t>
            </a:r>
            <a:r>
              <a:rPr lang="zh-CN" altLang="en-US" sz="2000" b="1">
                <a:latin typeface="Arial" pitchFamily="34" charset="0"/>
              </a:rPr>
              <a:t>。为了缩短制作时间，有人还会在冷却后的盐水中加入少量陈泡菜液，加入陈泡菜液的目的是</a:t>
            </a:r>
            <a:r>
              <a:rPr lang="zh-CN" altLang="en-US" sz="2000" b="1" u="sng">
                <a:latin typeface="Arial" pitchFamily="34" charset="0"/>
              </a:rPr>
              <a:t>             </a:t>
            </a:r>
            <a:r>
              <a:rPr lang="zh-CN" altLang="en-US" sz="2000" b="1">
                <a:latin typeface="Arial" pitchFamily="34" charset="0"/>
              </a:rPr>
              <a:t>。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2</a:t>
            </a:r>
            <a:r>
              <a:rPr lang="zh-CN" altLang="en-US" sz="2000" b="1">
                <a:latin typeface="Arial" pitchFamily="34" charset="0"/>
              </a:rPr>
              <a:t>）泡菜制作过程中，乳酸发酵过程即为乳酸菌进行</a:t>
            </a:r>
            <a:r>
              <a:rPr lang="zh-CN" altLang="en-US" sz="2000" b="1" u="sng">
                <a:latin typeface="Arial" pitchFamily="34" charset="0"/>
              </a:rPr>
              <a:t>         </a:t>
            </a:r>
            <a:r>
              <a:rPr lang="zh-CN" altLang="en-US" sz="2000" b="1">
                <a:latin typeface="Arial" pitchFamily="34" charset="0"/>
              </a:rPr>
              <a:t>的过程。该过程发生在乳酸菌的</a:t>
            </a:r>
            <a:r>
              <a:rPr lang="zh-CN" altLang="en-US" sz="2000" b="1" u="sng">
                <a:latin typeface="Arial" pitchFamily="34" charset="0"/>
              </a:rPr>
              <a:t>            </a:t>
            </a:r>
            <a:r>
              <a:rPr lang="zh-CN" altLang="en-US" sz="2000" b="1">
                <a:latin typeface="Arial" pitchFamily="34" charset="0"/>
              </a:rPr>
              <a:t>中。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3</a:t>
            </a:r>
            <a:r>
              <a:rPr lang="zh-CN" altLang="en-US" sz="2000" b="1">
                <a:latin typeface="Arial" pitchFamily="34" charset="0"/>
              </a:rPr>
              <a:t>）泡菜制作过程中影响亚硝酸盐含量的因素有</a:t>
            </a:r>
            <a:r>
              <a:rPr lang="zh-CN" altLang="en-US" sz="2000" b="1" u="sng">
                <a:latin typeface="Arial" pitchFamily="34" charset="0"/>
              </a:rPr>
              <a:t>         </a:t>
            </a:r>
            <a:r>
              <a:rPr lang="zh-CN" altLang="en-US" sz="2000" b="1">
                <a:latin typeface="Arial" pitchFamily="34" charset="0"/>
              </a:rPr>
              <a:t>、</a:t>
            </a:r>
            <a:r>
              <a:rPr lang="zh-CN" altLang="en-US" sz="2000" b="1" u="sng">
                <a:latin typeface="Arial" pitchFamily="34" charset="0"/>
              </a:rPr>
              <a:t>          </a:t>
            </a:r>
            <a:r>
              <a:rPr lang="zh-CN" altLang="en-US" sz="2000" b="1">
                <a:latin typeface="Arial" pitchFamily="34" charset="0"/>
              </a:rPr>
              <a:t>和</a:t>
            </a:r>
            <a:r>
              <a:rPr lang="zh-CN" altLang="en-US" sz="2000" b="1" u="sng">
                <a:latin typeface="Arial" pitchFamily="34" charset="0"/>
              </a:rPr>
              <a:t>         </a:t>
            </a:r>
            <a:r>
              <a:rPr lang="zh-CN" altLang="en-US" sz="2000" b="1">
                <a:latin typeface="Arial" pitchFamily="34" charset="0"/>
              </a:rPr>
              <a:t>等。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4</a:t>
            </a:r>
            <a:r>
              <a:rPr lang="zh-CN" altLang="en-US" sz="2000" b="1">
                <a:latin typeface="Arial" pitchFamily="34" charset="0"/>
              </a:rPr>
              <a:t>）从开始制作到泡菜质量最佳这段时间内，泡菜液逐渐变酸，这段时间内泡菜坛中乳酸菌和其他杂菌的消长规律是</a:t>
            </a:r>
            <a:r>
              <a:rPr lang="zh-CN" altLang="en-US" sz="2000" b="1" u="sng">
                <a:latin typeface="Arial" pitchFamily="34" charset="0"/>
              </a:rPr>
              <a:t>                </a:t>
            </a:r>
            <a:r>
              <a:rPr lang="zh-CN" altLang="en-US" sz="2000" b="1">
                <a:latin typeface="Arial" pitchFamily="34" charset="0"/>
              </a:rPr>
              <a:t>，原因是：</a:t>
            </a:r>
            <a:r>
              <a:rPr lang="zh-CN" altLang="en-US" sz="2000" b="1" u="sng">
                <a:latin typeface="Arial" pitchFamily="34" charset="0"/>
              </a:rPr>
              <a:t>                           </a:t>
            </a:r>
            <a:r>
              <a:rPr lang="zh-CN" altLang="en-US" sz="2000" b="1">
                <a:latin typeface="Arial" pitchFamily="34" charset="0"/>
              </a:rPr>
              <a:t>。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en-US" sz="2000" b="1"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en-US" sz="2000" b="1"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答案：</a:t>
            </a:r>
            <a:r>
              <a:rPr lang="en-US" altLang="zh-CN" sz="2000" b="1">
                <a:latin typeface="Arial" pitchFamily="34" charset="0"/>
              </a:rPr>
              <a:t>39</a:t>
            </a:r>
            <a:r>
              <a:rPr lang="zh-CN" altLang="en-US" sz="2000" b="1">
                <a:latin typeface="Arial" pitchFamily="34" charset="0"/>
              </a:rPr>
              <a:t>、（</a:t>
            </a:r>
            <a:r>
              <a:rPr lang="en-US" altLang="zh-CN" sz="2000" b="1">
                <a:latin typeface="Arial" pitchFamily="34" charset="0"/>
              </a:rPr>
              <a:t>1</a:t>
            </a:r>
            <a:r>
              <a:rPr lang="zh-CN" altLang="en-US" sz="2000" b="1">
                <a:latin typeface="Arial" pitchFamily="34" charset="0"/>
              </a:rPr>
              <a:t>）消灭杂菌    增加乳酸菌含量    （</a:t>
            </a:r>
            <a:r>
              <a:rPr lang="en-US" altLang="zh-CN" sz="2000" b="1">
                <a:latin typeface="Arial" pitchFamily="34" charset="0"/>
              </a:rPr>
              <a:t>2</a:t>
            </a:r>
            <a:r>
              <a:rPr lang="zh-CN" altLang="en-US" sz="2000" b="1">
                <a:latin typeface="Arial" pitchFamily="34" charset="0"/>
              </a:rPr>
              <a:t>）无氧呼吸   细胞质 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3</a:t>
            </a:r>
            <a:r>
              <a:rPr lang="zh-CN" altLang="en-US" sz="2000" b="1">
                <a:latin typeface="Arial" pitchFamily="34" charset="0"/>
              </a:rPr>
              <a:t>）温度、食盐用量、腌制时间 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latin typeface="Arial" pitchFamily="34" charset="0"/>
              </a:rPr>
              <a:t>（</a:t>
            </a:r>
            <a:r>
              <a:rPr lang="en-US" altLang="zh-CN" sz="2000" b="1">
                <a:latin typeface="Arial" pitchFamily="34" charset="0"/>
              </a:rPr>
              <a:t>4</a:t>
            </a:r>
            <a:r>
              <a:rPr lang="zh-CN" altLang="en-US" sz="2000" b="1">
                <a:latin typeface="Arial" pitchFamily="34" charset="0"/>
              </a:rPr>
              <a:t>）乳酸菌数量增加，杂菌数量较少 乳酸菌比杂菌更为耐酸 </a:t>
            </a:r>
            <a:r>
              <a:rPr lang="zh-CN" altLang="en-US" sz="2000">
                <a:latin typeface="Arial" pitchFamily="34" charset="0"/>
              </a:rPr>
              <a:t> </a:t>
            </a:r>
          </a:p>
        </p:txBody>
      </p:sp>
      <p:sp>
        <p:nvSpPr>
          <p:cNvPr id="30725" name="矩形 30724"/>
          <p:cNvSpPr>
            <a:spLocks noGrp="1"/>
          </p:cNvSpPr>
          <p:nvPr/>
        </p:nvSpPr>
        <p:spPr>
          <a:xfrm>
            <a:off x="320675" y="274638"/>
            <a:ext cx="2974975" cy="62865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lang="en-US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反馈练习 </a:t>
            </a:r>
          </a:p>
        </p:txBody>
      </p:sp>
      <p:grpSp>
        <p:nvGrpSpPr>
          <p:cNvPr id="45060" name="组合 30725"/>
          <p:cNvGrpSpPr>
            <a:grpSpLocks/>
          </p:cNvGrpSpPr>
          <p:nvPr/>
        </p:nvGrpSpPr>
        <p:grpSpPr bwMode="auto">
          <a:xfrm>
            <a:off x="298450" y="904875"/>
            <a:ext cx="8305800" cy="76200"/>
            <a:chOff x="0" y="0"/>
            <a:chExt cx="5232" cy="48"/>
          </a:xfrm>
        </p:grpSpPr>
        <p:sp>
          <p:nvSpPr>
            <p:cNvPr id="45062" name="直接连接符 30726"/>
            <p:cNvSpPr>
              <a:spLocks noChangeShapeType="1"/>
            </p:cNvSpPr>
            <p:nvPr/>
          </p:nvSpPr>
          <p:spPr bwMode="auto">
            <a:xfrm>
              <a:off x="0" y="48"/>
              <a:ext cx="5232" cy="0"/>
            </a:xfrm>
            <a:prstGeom prst="line">
              <a:avLst/>
            </a:prstGeom>
            <a:noFill/>
            <a:ln w="254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3" name="直接连接符 30727"/>
            <p:cNvSpPr>
              <a:spLocks noChangeShapeType="1"/>
            </p:cNvSpPr>
            <p:nvPr/>
          </p:nvSpPr>
          <p:spPr bwMode="auto">
            <a:xfrm>
              <a:off x="0" y="0"/>
              <a:ext cx="2880" cy="0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992" name="矩形 41991"/>
          <p:cNvSpPr>
            <a:spLocks noChangeArrowheads="1"/>
          </p:cNvSpPr>
          <p:nvPr/>
        </p:nvSpPr>
        <p:spPr bwMode="auto">
          <a:xfrm>
            <a:off x="395288" y="5013325"/>
            <a:ext cx="8748712" cy="151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矩形 30724"/>
          <p:cNvSpPr>
            <a:spLocks noGrp="1"/>
          </p:cNvSpPr>
          <p:nvPr/>
        </p:nvSpPr>
        <p:spPr>
          <a:xfrm>
            <a:off x="320675" y="-26988"/>
            <a:ext cx="2974975" cy="628651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lang="en-US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反馈练习 </a:t>
            </a:r>
          </a:p>
        </p:txBody>
      </p:sp>
      <p:grpSp>
        <p:nvGrpSpPr>
          <p:cNvPr id="46083" name="组合 30725"/>
          <p:cNvGrpSpPr>
            <a:grpSpLocks/>
          </p:cNvGrpSpPr>
          <p:nvPr/>
        </p:nvGrpSpPr>
        <p:grpSpPr bwMode="auto">
          <a:xfrm>
            <a:off x="298450" y="603250"/>
            <a:ext cx="8305800" cy="76200"/>
            <a:chOff x="0" y="0"/>
            <a:chExt cx="5232" cy="48"/>
          </a:xfrm>
        </p:grpSpPr>
        <p:sp>
          <p:nvSpPr>
            <p:cNvPr id="46088" name="直接连接符 30726"/>
            <p:cNvSpPr>
              <a:spLocks noChangeShapeType="1"/>
            </p:cNvSpPr>
            <p:nvPr/>
          </p:nvSpPr>
          <p:spPr bwMode="auto">
            <a:xfrm>
              <a:off x="0" y="48"/>
              <a:ext cx="5232" cy="0"/>
            </a:xfrm>
            <a:prstGeom prst="line">
              <a:avLst/>
            </a:prstGeom>
            <a:noFill/>
            <a:ln w="254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89" name="直接连接符 30727"/>
            <p:cNvSpPr>
              <a:spLocks noChangeShapeType="1"/>
            </p:cNvSpPr>
            <p:nvPr/>
          </p:nvSpPr>
          <p:spPr bwMode="auto">
            <a:xfrm>
              <a:off x="0" y="0"/>
              <a:ext cx="2880" cy="0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084" name="文本框 39942"/>
          <p:cNvSpPr txBox="1">
            <a:spLocks noChangeArrowheads="1"/>
          </p:cNvSpPr>
          <p:nvPr/>
        </p:nvSpPr>
        <p:spPr bwMode="auto">
          <a:xfrm>
            <a:off x="250825" y="692150"/>
            <a:ext cx="8713788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2</a:t>
            </a:r>
            <a:r>
              <a:rPr lang="zh-CN" altLang="en-US" sz="2400" b="1">
                <a:latin typeface="Arial" pitchFamily="34" charset="0"/>
              </a:rPr>
              <a:t>． （</a:t>
            </a:r>
            <a:r>
              <a:rPr lang="en-US" altLang="zh-CN" sz="2400" b="1">
                <a:latin typeface="Arial" pitchFamily="34" charset="0"/>
              </a:rPr>
              <a:t>2012-</a:t>
            </a:r>
            <a:r>
              <a:rPr lang="zh-CN" altLang="en-US" sz="2400" b="1">
                <a:latin typeface="Arial" pitchFamily="34" charset="0"/>
              </a:rPr>
              <a:t>高考</a:t>
            </a:r>
            <a:r>
              <a:rPr lang="en-US" altLang="zh-CN" sz="2400" b="1">
                <a:latin typeface="Arial" pitchFamily="34" charset="0"/>
              </a:rPr>
              <a:t>-</a:t>
            </a:r>
            <a:r>
              <a:rPr lang="zh-CN" altLang="en-US" sz="2400" b="1">
                <a:latin typeface="Arial" pitchFamily="34" charset="0"/>
              </a:rPr>
              <a:t>江苏）下列关于制作果酒、果醋和腐乳的叙述，不合理的是（  ）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A</a:t>
            </a:r>
            <a:r>
              <a:rPr lang="zh-CN" altLang="en-US" sz="2400" b="1">
                <a:latin typeface="Arial" pitchFamily="34" charset="0"/>
              </a:rPr>
              <a:t>． 在果酒发酵后期拧开瓶盖的间隔时间可延长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B</a:t>
            </a:r>
            <a:r>
              <a:rPr lang="zh-CN" altLang="en-US" sz="2400" b="1">
                <a:latin typeface="Arial" pitchFamily="34" charset="0"/>
              </a:rPr>
              <a:t>． 条件适宜时醋酸菌可将葡萄汁中的糖分解成醋酸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C</a:t>
            </a:r>
            <a:r>
              <a:rPr lang="zh-CN" altLang="en-US" sz="2400" b="1">
                <a:latin typeface="Arial" pitchFamily="34" charset="0"/>
              </a:rPr>
              <a:t>． 果酒发酵过程中发酵液密度会逐渐减小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D</a:t>
            </a:r>
            <a:r>
              <a:rPr lang="zh-CN" altLang="en-US" sz="2400" b="1">
                <a:latin typeface="Arial" pitchFamily="34" charset="0"/>
              </a:rPr>
              <a:t>． 将长满毛霉的豆腐装瓶腌制时，底层和近瓶口处需加大用盐量</a:t>
            </a:r>
            <a:endParaRPr lang="en-US" altLang="zh-CN" sz="2400" b="1"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【</a:t>
            </a:r>
            <a:r>
              <a:rPr lang="zh-CN" altLang="en-US" sz="2400" b="1">
                <a:latin typeface="Arial" pitchFamily="34" charset="0"/>
              </a:rPr>
              <a:t>答案</a:t>
            </a:r>
            <a:r>
              <a:rPr lang="en-US" altLang="zh-CN" sz="2400" b="1">
                <a:latin typeface="Arial" pitchFamily="34" charset="0"/>
              </a:rPr>
              <a:t>】D</a:t>
            </a:r>
            <a:endParaRPr lang="zh-CN" altLang="en-US" sz="2400" b="1">
              <a:latin typeface="Arial" pitchFamily="34" charset="0"/>
            </a:endParaRPr>
          </a:p>
        </p:txBody>
      </p:sp>
      <p:sp>
        <p:nvSpPr>
          <p:cNvPr id="46085" name="文本框 39943"/>
          <p:cNvSpPr txBox="1">
            <a:spLocks noChangeArrowheads="1"/>
          </p:cNvSpPr>
          <p:nvPr/>
        </p:nvSpPr>
        <p:spPr bwMode="auto">
          <a:xfrm>
            <a:off x="323850" y="3933825"/>
            <a:ext cx="84963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3</a:t>
            </a:r>
            <a:r>
              <a:rPr lang="zh-CN" altLang="en-US" sz="2400" b="1">
                <a:latin typeface="Arial" pitchFamily="34" charset="0"/>
              </a:rPr>
              <a:t>． （</a:t>
            </a:r>
            <a:r>
              <a:rPr lang="en-US" altLang="zh-CN" sz="2400" b="1">
                <a:latin typeface="Arial" pitchFamily="34" charset="0"/>
              </a:rPr>
              <a:t>2011-</a:t>
            </a:r>
            <a:r>
              <a:rPr lang="zh-CN" altLang="en-US" sz="2400" b="1">
                <a:latin typeface="Arial" pitchFamily="34" charset="0"/>
              </a:rPr>
              <a:t>高考</a:t>
            </a:r>
            <a:r>
              <a:rPr lang="en-US" altLang="zh-CN" sz="2400" b="1">
                <a:latin typeface="Arial" pitchFamily="34" charset="0"/>
              </a:rPr>
              <a:t>-X-</a:t>
            </a:r>
            <a:r>
              <a:rPr lang="zh-CN" altLang="en-US" sz="2400" b="1">
                <a:latin typeface="Arial" pitchFamily="34" charset="0"/>
              </a:rPr>
              <a:t>江苏</a:t>
            </a:r>
            <a:r>
              <a:rPr lang="en-US" altLang="zh-CN" sz="2400" b="1">
                <a:latin typeface="Arial" pitchFamily="34" charset="0"/>
              </a:rPr>
              <a:t>-</a:t>
            </a:r>
            <a:r>
              <a:rPr lang="zh-CN" altLang="en-US" sz="2400" b="1">
                <a:latin typeface="Arial" pitchFamily="34" charset="0"/>
              </a:rPr>
              <a:t>单选）下列与果酒、果醋和腐乳制作相关的叙述，正确的是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A</a:t>
            </a:r>
            <a:r>
              <a:rPr lang="zh-CN" altLang="en-US" sz="2400" b="1">
                <a:latin typeface="Arial" pitchFamily="34" charset="0"/>
              </a:rPr>
              <a:t>． 腐乳制作所需要的适宜温度最高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B</a:t>
            </a:r>
            <a:r>
              <a:rPr lang="zh-CN" altLang="en-US" sz="2400" b="1">
                <a:latin typeface="Arial" pitchFamily="34" charset="0"/>
              </a:rPr>
              <a:t>． 果醋发酵包括无氧发酵和有氧发酵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C</a:t>
            </a:r>
            <a:r>
              <a:rPr lang="zh-CN" altLang="en-US" sz="2400" b="1">
                <a:latin typeface="Arial" pitchFamily="34" charset="0"/>
              </a:rPr>
              <a:t>．使用的菌种分别是酵母菌、醋酸菌、乳酸菌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Arial" pitchFamily="34" charset="0"/>
              </a:rPr>
              <a:t>D</a:t>
            </a:r>
            <a:r>
              <a:rPr lang="zh-CN" altLang="en-US" sz="2400" b="1">
                <a:latin typeface="Arial" pitchFamily="34" charset="0"/>
              </a:rPr>
              <a:t>． 使用的菌种都具有细胞壁、核糖体、</a:t>
            </a:r>
            <a:r>
              <a:rPr lang="en-US" altLang="zh-CN" sz="2400" b="1">
                <a:latin typeface="Arial" pitchFamily="34" charset="0"/>
              </a:rPr>
              <a:t>DNA</a:t>
            </a:r>
            <a:r>
              <a:rPr lang="zh-CN" altLang="en-US" sz="2400" b="1">
                <a:latin typeface="Arial" pitchFamily="34" charset="0"/>
              </a:rPr>
              <a:t>和</a:t>
            </a:r>
            <a:r>
              <a:rPr lang="en-US" altLang="zh-CN" sz="2400" b="1">
                <a:latin typeface="Arial" pitchFamily="34" charset="0"/>
              </a:rPr>
              <a:t>RNA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latin typeface="Arial" pitchFamily="34" charset="0"/>
              </a:rPr>
              <a:t>答案：</a:t>
            </a:r>
            <a:r>
              <a:rPr lang="en-US" altLang="zh-CN" sz="2400" b="1">
                <a:latin typeface="Arial" pitchFamily="34" charset="0"/>
              </a:rPr>
              <a:t>D</a:t>
            </a:r>
            <a:endParaRPr lang="zh-CN" altLang="en-US" sz="2400" b="1">
              <a:latin typeface="Arial" pitchFamily="34" charset="0"/>
            </a:endParaRPr>
          </a:p>
        </p:txBody>
      </p:sp>
      <p:sp>
        <p:nvSpPr>
          <p:cNvPr id="39945" name="矩形 39944"/>
          <p:cNvSpPr>
            <a:spLocks noChangeArrowheads="1"/>
          </p:cNvSpPr>
          <p:nvPr/>
        </p:nvSpPr>
        <p:spPr bwMode="auto">
          <a:xfrm>
            <a:off x="179388" y="3284538"/>
            <a:ext cx="2016125" cy="5048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en-US" sz="1800"/>
          </a:p>
        </p:txBody>
      </p:sp>
      <p:sp>
        <p:nvSpPr>
          <p:cNvPr id="39946" name="矩形 39945"/>
          <p:cNvSpPr>
            <a:spLocks noChangeArrowheads="1"/>
          </p:cNvSpPr>
          <p:nvPr/>
        </p:nvSpPr>
        <p:spPr bwMode="auto">
          <a:xfrm>
            <a:off x="179388" y="6164263"/>
            <a:ext cx="2016125" cy="5048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1785</Words>
  <Application>Microsoft Office PowerPoint</Application>
  <PresentationFormat>全屏显示(4:3)</PresentationFormat>
  <Paragraphs>148</Paragraphs>
  <Slides>22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20</cp:revision>
  <dcterms:created xsi:type="dcterms:W3CDTF">2020-03-05T10:18:09Z</dcterms:created>
  <dcterms:modified xsi:type="dcterms:W3CDTF">2020-06-17T06:02:58Z</dcterms:modified>
</cp:coreProperties>
</file>