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wmf" ContentType="image/x-wmf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3" r:id="rId4"/>
    <p:sldMasterId id="2147483685" r:id="rId5"/>
    <p:sldMasterId id="2147483697" r:id="rId6"/>
    <p:sldMasterId id="2147483709" r:id="rId7"/>
  </p:sldMasterIdLst>
  <p:sldIdLst>
    <p:sldId id="262" r:id="rId8"/>
    <p:sldId id="257" r:id="rId9"/>
    <p:sldId id="328" r:id="rId10"/>
    <p:sldId id="258" r:id="rId11"/>
    <p:sldId id="271" r:id="rId12"/>
    <p:sldId id="307" r:id="rId13"/>
    <p:sldId id="277" r:id="rId14"/>
    <p:sldId id="308" r:id="rId15"/>
    <p:sldId id="309" r:id="rId16"/>
    <p:sldId id="276" r:id="rId17"/>
    <p:sldId id="278" r:id="rId18"/>
    <p:sldId id="279" r:id="rId19"/>
    <p:sldId id="265" r:id="rId20"/>
    <p:sldId id="310" r:id="rId21"/>
    <p:sldId id="281" r:id="rId22"/>
    <p:sldId id="282" r:id="rId23"/>
    <p:sldId id="311" r:id="rId24"/>
    <p:sldId id="293" r:id="rId25"/>
    <p:sldId id="294" r:id="rId26"/>
    <p:sldId id="297" r:id="rId27"/>
    <p:sldId id="260" r:id="rId28"/>
    <p:sldId id="267" r:id="rId29"/>
    <p:sldId id="312" r:id="rId30"/>
    <p:sldId id="313" r:id="rId31"/>
    <p:sldId id="298" r:id="rId32"/>
  </p:sldIdLst>
  <p:sldSz cx="9144000" cy="6858000" type="screen4x3"/>
  <p:notesSz cx="6858000" cy="9144000"/>
  <p:defaultTextStyle>
    <a:defPPr>
      <a:defRPr lang="zh-CN"/>
    </a:defPPr>
    <a:lvl1pPr marL="0" lvl="0" indent="0" algn="ctr" defTabSz="914400" eaLnBrk="1" fontAlgn="ctr" latinLnBrk="0" hangingPunct="1">
      <a:lnSpc>
        <a:spcPct val="100000"/>
      </a:lnSpc>
      <a:spcBef>
        <a:spcPct val="0"/>
      </a:spcBef>
      <a:spcAft>
        <a:spcPct val="0"/>
      </a:spcAft>
      <a:buNone/>
      <a:defRPr sz="2000" b="1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  <a:cs typeface="+mn-cs"/>
      </a:defRPr>
    </a:lvl1pPr>
    <a:lvl2pPr marL="457200" lvl="1" indent="0" algn="ctr" defTabSz="914400" eaLnBrk="1" fontAlgn="ctr" latinLnBrk="0" hangingPunct="1">
      <a:lnSpc>
        <a:spcPct val="100000"/>
      </a:lnSpc>
      <a:spcBef>
        <a:spcPct val="0"/>
      </a:spcBef>
      <a:spcAft>
        <a:spcPct val="0"/>
      </a:spcAft>
      <a:buNone/>
      <a:defRPr sz="2000" b="1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  <a:cs typeface="+mn-cs"/>
      </a:defRPr>
    </a:lvl2pPr>
    <a:lvl3pPr marL="914400" lvl="2" indent="0" algn="ctr" defTabSz="914400" eaLnBrk="1" fontAlgn="ctr" latinLnBrk="0" hangingPunct="1">
      <a:lnSpc>
        <a:spcPct val="100000"/>
      </a:lnSpc>
      <a:spcBef>
        <a:spcPct val="0"/>
      </a:spcBef>
      <a:spcAft>
        <a:spcPct val="0"/>
      </a:spcAft>
      <a:buNone/>
      <a:defRPr sz="2000" b="1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  <a:cs typeface="+mn-cs"/>
      </a:defRPr>
    </a:lvl3pPr>
    <a:lvl4pPr marL="1371600" lvl="3" indent="0" algn="ctr" defTabSz="914400" eaLnBrk="1" fontAlgn="ctr" latinLnBrk="0" hangingPunct="1">
      <a:lnSpc>
        <a:spcPct val="100000"/>
      </a:lnSpc>
      <a:spcBef>
        <a:spcPct val="0"/>
      </a:spcBef>
      <a:spcAft>
        <a:spcPct val="0"/>
      </a:spcAft>
      <a:buNone/>
      <a:defRPr sz="2000" b="1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  <a:cs typeface="+mn-cs"/>
      </a:defRPr>
    </a:lvl4pPr>
    <a:lvl5pPr marL="1828800" lvl="4" indent="0" algn="ctr" defTabSz="914400" eaLnBrk="1" fontAlgn="ctr" latinLnBrk="0" hangingPunct="1">
      <a:lnSpc>
        <a:spcPct val="100000"/>
      </a:lnSpc>
      <a:spcBef>
        <a:spcPct val="0"/>
      </a:spcBef>
      <a:spcAft>
        <a:spcPct val="0"/>
      </a:spcAft>
      <a:buNone/>
      <a:defRPr sz="2000" b="1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  <a:cs typeface="+mn-cs"/>
      </a:defRPr>
    </a:lvl5pPr>
    <a:lvl6pPr marL="2286000" lvl="5" indent="0" algn="ctr" defTabSz="914400" eaLnBrk="1" fontAlgn="ctr" latinLnBrk="0" hangingPunct="1">
      <a:lnSpc>
        <a:spcPct val="100000"/>
      </a:lnSpc>
      <a:spcBef>
        <a:spcPct val="0"/>
      </a:spcBef>
      <a:spcAft>
        <a:spcPct val="0"/>
      </a:spcAft>
      <a:buNone/>
      <a:defRPr sz="2000" b="1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  <a:cs typeface="+mn-cs"/>
      </a:defRPr>
    </a:lvl6pPr>
    <a:lvl7pPr marL="2743200" lvl="6" indent="0" algn="ctr" defTabSz="914400" eaLnBrk="1" fontAlgn="ctr" latinLnBrk="0" hangingPunct="1">
      <a:lnSpc>
        <a:spcPct val="100000"/>
      </a:lnSpc>
      <a:spcBef>
        <a:spcPct val="0"/>
      </a:spcBef>
      <a:spcAft>
        <a:spcPct val="0"/>
      </a:spcAft>
      <a:buNone/>
      <a:defRPr sz="2000" b="1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  <a:cs typeface="+mn-cs"/>
      </a:defRPr>
    </a:lvl7pPr>
    <a:lvl8pPr marL="3200400" lvl="7" indent="0" algn="ctr" defTabSz="914400" eaLnBrk="1" fontAlgn="ctr" latinLnBrk="0" hangingPunct="1">
      <a:lnSpc>
        <a:spcPct val="100000"/>
      </a:lnSpc>
      <a:spcBef>
        <a:spcPct val="0"/>
      </a:spcBef>
      <a:spcAft>
        <a:spcPct val="0"/>
      </a:spcAft>
      <a:buNone/>
      <a:defRPr sz="2000" b="1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  <a:cs typeface="+mn-cs"/>
      </a:defRPr>
    </a:lvl8pPr>
    <a:lvl9pPr marL="3657600" lvl="8" indent="0" algn="ctr" defTabSz="914400" eaLnBrk="1" fontAlgn="ctr" latinLnBrk="0" hangingPunct="1">
      <a:lnSpc>
        <a:spcPct val="100000"/>
      </a:lnSpc>
      <a:spcBef>
        <a:spcPct val="0"/>
      </a:spcBef>
      <a:spcAft>
        <a:spcPct val="0"/>
      </a:spcAft>
      <a:buNone/>
      <a:defRPr sz="2000" b="1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0093"/>
    <a:srgbClr val="FFFFFF"/>
    <a:srgbClr val="FF6600"/>
    <a:srgbClr val="00FF00"/>
    <a:srgbClr val="0000FF"/>
    <a:srgbClr val="FFFF66"/>
    <a:srgbClr val="FF0000"/>
    <a:srgbClr val="CC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38" y="-102"/>
      </p:cViewPr>
      <p:guideLst>
        <p:guide orient="horz" pos="2251"/>
        <p:guide pos="2844"/>
      </p:guideLst>
    </p:cSldViewPr>
  </p:slide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2.xml"/><Relationship Id="rId8" Type="http://schemas.openxmlformats.org/officeDocument/2006/relationships/slide" Target="slides/slide1.xml"/><Relationship Id="rId7" Type="http://schemas.openxmlformats.org/officeDocument/2006/relationships/slideMaster" Target="slideMasters/slideMaster6.xml"/><Relationship Id="rId6" Type="http://schemas.openxmlformats.org/officeDocument/2006/relationships/slideMaster" Target="slideMasters/slideMaster5.xml"/><Relationship Id="rId5" Type="http://schemas.openxmlformats.org/officeDocument/2006/relationships/slideMaster" Target="slideMasters/slideMaster4.xml"/><Relationship Id="rId4" Type="http://schemas.openxmlformats.org/officeDocument/2006/relationships/slideMaster" Target="slideMasters/slideMaster3.xml"/><Relationship Id="rId35" Type="http://schemas.openxmlformats.org/officeDocument/2006/relationships/tableStyles" Target="tableStyles.xml"/><Relationship Id="rId34" Type="http://schemas.openxmlformats.org/officeDocument/2006/relationships/viewProps" Target="viewProps.xml"/><Relationship Id="rId33" Type="http://schemas.openxmlformats.org/officeDocument/2006/relationships/presProps" Target="presProps.xml"/><Relationship Id="rId32" Type="http://schemas.openxmlformats.org/officeDocument/2006/relationships/slide" Target="slides/slide25.xml"/><Relationship Id="rId31" Type="http://schemas.openxmlformats.org/officeDocument/2006/relationships/slide" Target="slides/slide24.xml"/><Relationship Id="rId30" Type="http://schemas.openxmlformats.org/officeDocument/2006/relationships/slide" Target="slides/slide23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2.xml"/><Relationship Id="rId28" Type="http://schemas.openxmlformats.org/officeDocument/2006/relationships/slide" Target="slides/slide21.xml"/><Relationship Id="rId27" Type="http://schemas.openxmlformats.org/officeDocument/2006/relationships/slide" Target="slides/slide20.xml"/><Relationship Id="rId26" Type="http://schemas.openxmlformats.org/officeDocument/2006/relationships/slide" Target="slides/slide19.xml"/><Relationship Id="rId25" Type="http://schemas.openxmlformats.org/officeDocument/2006/relationships/slide" Target="slides/slide18.xml"/><Relationship Id="rId24" Type="http://schemas.openxmlformats.org/officeDocument/2006/relationships/slide" Target="slides/slide17.xml"/><Relationship Id="rId23" Type="http://schemas.openxmlformats.org/officeDocument/2006/relationships/slide" Target="slides/slide16.xml"/><Relationship Id="rId22" Type="http://schemas.openxmlformats.org/officeDocument/2006/relationships/slide" Target="slides/slide15.xml"/><Relationship Id="rId21" Type="http://schemas.openxmlformats.org/officeDocument/2006/relationships/slide" Target="slides/slide14.xml"/><Relationship Id="rId20" Type="http://schemas.openxmlformats.org/officeDocument/2006/relationships/slide" Target="slides/slide13.xml"/><Relationship Id="rId2" Type="http://schemas.openxmlformats.org/officeDocument/2006/relationships/theme" Target="theme/theme1.xml"/><Relationship Id="rId19" Type="http://schemas.openxmlformats.org/officeDocument/2006/relationships/slide" Target="slides/slide12.xml"/><Relationship Id="rId18" Type="http://schemas.openxmlformats.org/officeDocument/2006/relationships/slide" Target="slides/slide11.xml"/><Relationship Id="rId17" Type="http://schemas.openxmlformats.org/officeDocument/2006/relationships/slide" Target="slides/slide10.xml"/><Relationship Id="rId16" Type="http://schemas.openxmlformats.org/officeDocument/2006/relationships/slide" Target="slides/slide9.xml"/><Relationship Id="rId15" Type="http://schemas.openxmlformats.org/officeDocument/2006/relationships/slide" Target="slides/slide8.xml"/><Relationship Id="rId14" Type="http://schemas.openxmlformats.org/officeDocument/2006/relationships/slide" Target="slides/slide7.xml"/><Relationship Id="rId13" Type="http://schemas.openxmlformats.org/officeDocument/2006/relationships/slide" Target="slides/slide6.xml"/><Relationship Id="rId12" Type="http://schemas.openxmlformats.org/officeDocument/2006/relationships/slide" Target="slides/slide5.xml"/><Relationship Id="rId11" Type="http://schemas.openxmlformats.org/officeDocument/2006/relationships/slide" Target="slides/slide4.xml"/><Relationship Id="rId10" Type="http://schemas.openxmlformats.org/officeDocument/2006/relationships/slide" Target="slides/slide3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8476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9724" y="1981200"/>
            <a:ext cx="3808476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716657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074" name="直接连接符 3073"/>
          <p:cNvSpPr/>
          <p:nvPr/>
        </p:nvSpPr>
        <p:spPr>
          <a:xfrm>
            <a:off x="7315200" y="1066800"/>
            <a:ext cx="0" cy="44958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075" name="标题 3074"/>
          <p:cNvSpPr>
            <a:spLocks noGrp="1"/>
          </p:cNvSpPr>
          <p:nvPr>
            <p:ph type="ctrTitle"/>
          </p:nvPr>
        </p:nvSpPr>
        <p:spPr>
          <a:xfrm>
            <a:off x="315913" y="466725"/>
            <a:ext cx="6781800" cy="21336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lvl="0" algn="r">
              <a:buClrTx/>
              <a:buSzTx/>
              <a:buFontTx/>
              <a:defRPr sz="4800"/>
            </a:lvl1pPr>
          </a:lstStyle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076" name="副标题 3075"/>
          <p:cNvSpPr>
            <a:spLocks noGrp="1"/>
          </p:cNvSpPr>
          <p:nvPr>
            <p:ph type="subTitle" idx="1"/>
          </p:nvPr>
        </p:nvSpPr>
        <p:spPr>
          <a:xfrm>
            <a:off x="849313" y="3049588"/>
            <a:ext cx="6248400" cy="2362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r">
              <a:buClr>
                <a:schemeClr val="tx2"/>
              </a:buClr>
              <a:buSzPct val="70000"/>
              <a:buFont typeface="Wingdings" panose="05000000000000000000" pitchFamily="2" charset="2"/>
              <a:buNone/>
              <a:defRPr sz="3200"/>
            </a:lvl1pPr>
            <a:lvl2pPr marL="344805" lvl="1" indent="0" algn="ctr">
              <a:buClr>
                <a:schemeClr val="tx2"/>
              </a:buClr>
              <a:buSzPct val="70000"/>
              <a:buFont typeface="Wingdings" panose="05000000000000000000" pitchFamily="2" charset="2"/>
              <a:buNone/>
              <a:defRPr sz="3200"/>
            </a:lvl2pPr>
            <a:lvl3pPr marL="694055" lvl="2" indent="0" algn="ctr">
              <a:buClr>
                <a:schemeClr val="tx2"/>
              </a:buClr>
              <a:buSzPct val="70000"/>
              <a:buFont typeface="Wingdings" panose="05000000000000000000" pitchFamily="2" charset="2"/>
              <a:buNone/>
              <a:defRPr sz="3200"/>
            </a:lvl3pPr>
            <a:lvl4pPr marL="989330" lvl="3" indent="0" algn="ctr">
              <a:buClr>
                <a:schemeClr val="tx2"/>
              </a:buClr>
              <a:buSzPct val="70000"/>
              <a:buFont typeface="Wingdings" panose="05000000000000000000" pitchFamily="2" charset="2"/>
              <a:buNone/>
              <a:defRPr sz="3200"/>
            </a:lvl4pPr>
            <a:lvl5pPr marL="1282700" lvl="4" indent="0" algn="ctr">
              <a:buClr>
                <a:schemeClr val="tx2"/>
              </a:buClr>
              <a:buSzPct val="70000"/>
              <a:buFont typeface="Wingdings" panose="05000000000000000000" pitchFamily="2" charset="2"/>
              <a:buNone/>
              <a:defRPr sz="3200"/>
            </a:lvl5pPr>
          </a:lstStyle>
          <a:p>
            <a:pPr lvl="0"/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3077" name="日期占位符 3076"/>
          <p:cNvSpPr>
            <a:spLocks noGrp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defRPr sz="1000" b="0"/>
            </a:lvl1pPr>
          </a:lstStyle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078" name="页脚占位符 3077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ctr">
              <a:defRPr sz="1000" b="0"/>
            </a:lvl1pPr>
          </a:lstStyle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079" name="灯片编号占位符 3078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r">
              <a:defRPr sz="1000" b="0"/>
            </a:lvl1pPr>
          </a:lstStyle>
          <a:p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  <p:grpSp>
        <p:nvGrpSpPr>
          <p:cNvPr id="3080" name="组合 3079"/>
          <p:cNvGrpSpPr/>
          <p:nvPr/>
        </p:nvGrpSpPr>
        <p:grpSpPr>
          <a:xfrm>
            <a:off x="7493000" y="2992438"/>
            <a:ext cx="1338263" cy="2189162"/>
            <a:chOff x="0" y="0"/>
            <a:chExt cx="843" cy="1379"/>
          </a:xfrm>
        </p:grpSpPr>
        <p:sp>
          <p:nvSpPr>
            <p:cNvPr id="3081" name="椭圆 3080"/>
            <p:cNvSpPr/>
            <p:nvPr/>
          </p:nvSpPr>
          <p:spPr>
            <a:xfrm>
              <a:off x="0" y="0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082" name="椭圆 3081"/>
            <p:cNvSpPr/>
            <p:nvPr/>
          </p:nvSpPr>
          <p:spPr>
            <a:xfrm>
              <a:off x="179" y="0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083" name="椭圆 3082"/>
            <p:cNvSpPr/>
            <p:nvPr/>
          </p:nvSpPr>
          <p:spPr>
            <a:xfrm>
              <a:off x="358" y="0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084" name="椭圆 3083"/>
            <p:cNvSpPr/>
            <p:nvPr/>
          </p:nvSpPr>
          <p:spPr>
            <a:xfrm>
              <a:off x="0" y="179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085" name="椭圆 3084"/>
            <p:cNvSpPr/>
            <p:nvPr/>
          </p:nvSpPr>
          <p:spPr>
            <a:xfrm>
              <a:off x="179" y="179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086" name="椭圆 3085"/>
            <p:cNvSpPr/>
            <p:nvPr/>
          </p:nvSpPr>
          <p:spPr>
            <a:xfrm>
              <a:off x="358" y="179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087" name="椭圆 3086"/>
            <p:cNvSpPr/>
            <p:nvPr/>
          </p:nvSpPr>
          <p:spPr>
            <a:xfrm>
              <a:off x="537" y="179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088" name="椭圆 3087"/>
            <p:cNvSpPr/>
            <p:nvPr/>
          </p:nvSpPr>
          <p:spPr>
            <a:xfrm>
              <a:off x="0" y="358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089" name="椭圆 3088"/>
            <p:cNvSpPr/>
            <p:nvPr/>
          </p:nvSpPr>
          <p:spPr>
            <a:xfrm>
              <a:off x="179" y="358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090" name="椭圆 3089"/>
            <p:cNvSpPr/>
            <p:nvPr/>
          </p:nvSpPr>
          <p:spPr>
            <a:xfrm>
              <a:off x="358" y="358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091" name="椭圆 3090"/>
            <p:cNvSpPr/>
            <p:nvPr/>
          </p:nvSpPr>
          <p:spPr>
            <a:xfrm>
              <a:off x="537" y="358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092" name="椭圆 3091"/>
            <p:cNvSpPr/>
            <p:nvPr/>
          </p:nvSpPr>
          <p:spPr>
            <a:xfrm>
              <a:off x="716" y="358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093" name="椭圆 3092"/>
            <p:cNvSpPr/>
            <p:nvPr/>
          </p:nvSpPr>
          <p:spPr>
            <a:xfrm>
              <a:off x="0" y="536"/>
              <a:ext cx="127" cy="128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094" name="椭圆 3093"/>
            <p:cNvSpPr/>
            <p:nvPr/>
          </p:nvSpPr>
          <p:spPr>
            <a:xfrm>
              <a:off x="179" y="536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095" name="椭圆 3094"/>
            <p:cNvSpPr/>
            <p:nvPr/>
          </p:nvSpPr>
          <p:spPr>
            <a:xfrm>
              <a:off x="358" y="536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096" name="椭圆 3095"/>
            <p:cNvSpPr/>
            <p:nvPr/>
          </p:nvSpPr>
          <p:spPr>
            <a:xfrm>
              <a:off x="537" y="536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097" name="椭圆 3096"/>
            <p:cNvSpPr/>
            <p:nvPr/>
          </p:nvSpPr>
          <p:spPr>
            <a:xfrm>
              <a:off x="0" y="715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098" name="椭圆 3097"/>
            <p:cNvSpPr/>
            <p:nvPr/>
          </p:nvSpPr>
          <p:spPr>
            <a:xfrm>
              <a:off x="179" y="715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099" name="椭圆 3098"/>
            <p:cNvSpPr/>
            <p:nvPr/>
          </p:nvSpPr>
          <p:spPr>
            <a:xfrm>
              <a:off x="358" y="715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100" name="椭圆 3099"/>
            <p:cNvSpPr/>
            <p:nvPr/>
          </p:nvSpPr>
          <p:spPr>
            <a:xfrm>
              <a:off x="537" y="715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101" name="椭圆 3100"/>
            <p:cNvSpPr/>
            <p:nvPr/>
          </p:nvSpPr>
          <p:spPr>
            <a:xfrm>
              <a:off x="716" y="715"/>
              <a:ext cx="127" cy="128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102" name="椭圆 3101"/>
            <p:cNvSpPr/>
            <p:nvPr/>
          </p:nvSpPr>
          <p:spPr>
            <a:xfrm>
              <a:off x="0" y="894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103" name="椭圆 3102"/>
            <p:cNvSpPr/>
            <p:nvPr/>
          </p:nvSpPr>
          <p:spPr>
            <a:xfrm>
              <a:off x="179" y="894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104" name="椭圆 3103"/>
            <p:cNvSpPr/>
            <p:nvPr/>
          </p:nvSpPr>
          <p:spPr>
            <a:xfrm>
              <a:off x="358" y="894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105" name="椭圆 3104"/>
            <p:cNvSpPr/>
            <p:nvPr/>
          </p:nvSpPr>
          <p:spPr>
            <a:xfrm>
              <a:off x="537" y="894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106" name="椭圆 3105"/>
            <p:cNvSpPr/>
            <p:nvPr/>
          </p:nvSpPr>
          <p:spPr>
            <a:xfrm>
              <a:off x="0" y="1073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107" name="椭圆 3106"/>
            <p:cNvSpPr/>
            <p:nvPr/>
          </p:nvSpPr>
          <p:spPr>
            <a:xfrm>
              <a:off x="179" y="1073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108" name="椭圆 3107"/>
            <p:cNvSpPr/>
            <p:nvPr/>
          </p:nvSpPr>
          <p:spPr>
            <a:xfrm>
              <a:off x="358" y="1073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109" name="椭圆 3108"/>
            <p:cNvSpPr/>
            <p:nvPr/>
          </p:nvSpPr>
          <p:spPr>
            <a:xfrm>
              <a:off x="537" y="1073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110" name="椭圆 3109"/>
            <p:cNvSpPr/>
            <p:nvPr/>
          </p:nvSpPr>
          <p:spPr>
            <a:xfrm>
              <a:off x="179" y="1252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111" name="椭圆 3110"/>
            <p:cNvSpPr/>
            <p:nvPr/>
          </p:nvSpPr>
          <p:spPr>
            <a:xfrm>
              <a:off x="537" y="1252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3112" name="直接连接符 3111"/>
          <p:cNvSpPr/>
          <p:nvPr/>
        </p:nvSpPr>
        <p:spPr>
          <a:xfrm>
            <a:off x="304800" y="2819400"/>
            <a:ext cx="8229600" cy="0"/>
          </a:xfrm>
          <a:prstGeom prst="line">
            <a:avLst/>
          </a:prstGeom>
          <a:ln w="63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719263"/>
            <a:ext cx="4032504" cy="441166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719263"/>
            <a:ext cx="4032504" cy="441166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22238"/>
            <a:ext cx="2057400" cy="6008687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52930" cy="6008687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825625"/>
            <a:ext cx="3886200" cy="20986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29150" y="4076700"/>
            <a:ext cx="3886200" cy="21002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5122" name="组合 5121"/>
          <p:cNvGrpSpPr/>
          <p:nvPr/>
        </p:nvGrpSpPr>
        <p:grpSpPr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123" name="矩形 5122"/>
            <p:cNvSpPr/>
            <p:nvPr/>
          </p:nvSpPr>
          <p:spPr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 wrap="none" anchor="ctr"/>
            <a:p>
              <a:pPr lvl="0" algn="ctr" fontAlgn="base"/>
              <a:endParaRPr sz="2400" b="0">
                <a:latin typeface="Times New Roman" panose="02020603050405020304" pitchFamily="2" charset="0"/>
              </a:endParaRPr>
            </a:p>
          </p:txBody>
        </p:sp>
        <p:sp>
          <p:nvSpPr>
            <p:cNvPr id="5124" name="矩形 5123"/>
            <p:cNvSpPr/>
            <p:nvPr/>
          </p:nvSpPr>
          <p:spPr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</a:ln>
          </p:spPr>
          <p:txBody>
            <a:bodyPr/>
            <a:p>
              <a:pPr lvl="0" algn="l" fontAlgn="base"/>
              <a:endParaRPr sz="2400" b="0">
                <a:latin typeface="Times New Roman" panose="02020603050405020304" pitchFamily="2" charset="0"/>
              </a:endParaRPr>
            </a:p>
          </p:txBody>
        </p:sp>
        <p:grpSp>
          <p:nvGrpSpPr>
            <p:cNvPr id="5125" name="组合 5124"/>
            <p:cNvGrpSpPr/>
            <p:nvPr/>
          </p:nvGrpSpPr>
          <p:grpSpPr>
            <a:xfrm>
              <a:off x="0" y="672"/>
              <a:ext cx="1806" cy="1989"/>
              <a:chOff x="0" y="0"/>
              <a:chExt cx="1806" cy="1989"/>
            </a:xfrm>
          </p:grpSpPr>
          <p:sp>
            <p:nvSpPr>
              <p:cNvPr id="5126" name="矩形 5125"/>
              <p:cNvSpPr/>
              <p:nvPr userDrawn="1"/>
            </p:nvSpPr>
            <p:spPr>
              <a:xfrm>
                <a:off x="361" y="1585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pPr lvl="0" algn="l" fontAlgn="base"/>
                <a:endParaRPr sz="2400" b="0">
                  <a:latin typeface="Times New Roman" panose="02020603050405020304" pitchFamily="2" charset="0"/>
                </a:endParaRPr>
              </a:p>
            </p:txBody>
          </p:sp>
          <p:sp>
            <p:nvSpPr>
              <p:cNvPr id="5127" name="矩形 5126"/>
              <p:cNvSpPr/>
              <p:nvPr userDrawn="1"/>
            </p:nvSpPr>
            <p:spPr>
              <a:xfrm>
                <a:off x="1081" y="393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</a:ln>
            </p:spPr>
            <p:txBody>
              <a:bodyPr/>
              <a:p>
                <a:pPr lvl="0" algn="l" fontAlgn="base"/>
                <a:endParaRPr sz="2400" b="0">
                  <a:latin typeface="Times New Roman" panose="02020603050405020304" pitchFamily="2" charset="0"/>
                </a:endParaRPr>
              </a:p>
            </p:txBody>
          </p:sp>
          <p:sp>
            <p:nvSpPr>
              <p:cNvPr id="5128" name="矩形 5127"/>
              <p:cNvSpPr/>
              <p:nvPr userDrawn="1"/>
            </p:nvSpPr>
            <p:spPr>
              <a:xfrm>
                <a:off x="1437" y="0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</a:ln>
            </p:spPr>
            <p:txBody>
              <a:bodyPr/>
              <a:p>
                <a:pPr lvl="0" algn="l" fontAlgn="base"/>
                <a:endParaRPr sz="2400" b="0">
                  <a:latin typeface="Times New Roman" panose="02020603050405020304" pitchFamily="2" charset="0"/>
                </a:endParaRPr>
              </a:p>
            </p:txBody>
          </p:sp>
          <p:sp>
            <p:nvSpPr>
              <p:cNvPr id="5129" name="矩形 5128"/>
              <p:cNvSpPr/>
              <p:nvPr userDrawn="1"/>
            </p:nvSpPr>
            <p:spPr>
              <a:xfrm>
                <a:off x="719" y="1585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pPr lvl="0" algn="l" fontAlgn="base"/>
                <a:endParaRPr sz="2400" b="0">
                  <a:latin typeface="Times New Roman" panose="02020603050405020304" pitchFamily="2" charset="0"/>
                </a:endParaRPr>
              </a:p>
            </p:txBody>
          </p:sp>
          <p:sp>
            <p:nvSpPr>
              <p:cNvPr id="5130" name="矩形 5129"/>
              <p:cNvSpPr/>
              <p:nvPr userDrawn="1"/>
            </p:nvSpPr>
            <p:spPr>
              <a:xfrm>
                <a:off x="1437" y="393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pPr lvl="0" algn="l" fontAlgn="base"/>
                <a:endParaRPr sz="2400" b="0">
                  <a:latin typeface="Times New Roman" panose="02020603050405020304" pitchFamily="2" charset="0"/>
                </a:endParaRPr>
              </a:p>
            </p:txBody>
          </p:sp>
          <p:sp>
            <p:nvSpPr>
              <p:cNvPr id="5131" name="矩形 5130"/>
              <p:cNvSpPr/>
              <p:nvPr userDrawn="1"/>
            </p:nvSpPr>
            <p:spPr>
              <a:xfrm>
                <a:off x="719" y="792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</a:ln>
            </p:spPr>
            <p:txBody>
              <a:bodyPr/>
              <a:p>
                <a:pPr lvl="0" algn="l" fontAlgn="base"/>
                <a:endParaRPr sz="2400" b="0">
                  <a:latin typeface="Times New Roman" panose="02020603050405020304" pitchFamily="2" charset="0"/>
                </a:endParaRPr>
              </a:p>
            </p:txBody>
          </p:sp>
          <p:sp>
            <p:nvSpPr>
              <p:cNvPr id="5132" name="矩形 5131"/>
              <p:cNvSpPr/>
              <p:nvPr userDrawn="1"/>
            </p:nvSpPr>
            <p:spPr>
              <a:xfrm>
                <a:off x="0" y="792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pPr lvl="0" algn="l" fontAlgn="base"/>
                <a:endParaRPr sz="2400" b="0">
                  <a:latin typeface="Times New Roman" panose="02020603050405020304" pitchFamily="2" charset="0"/>
                </a:endParaRPr>
              </a:p>
            </p:txBody>
          </p:sp>
          <p:sp>
            <p:nvSpPr>
              <p:cNvPr id="5133" name="矩形 5132"/>
              <p:cNvSpPr/>
              <p:nvPr userDrawn="1"/>
            </p:nvSpPr>
            <p:spPr>
              <a:xfrm>
                <a:off x="1081" y="792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pPr lvl="0" algn="l" fontAlgn="base"/>
                <a:endParaRPr sz="2400" b="0">
                  <a:latin typeface="Times New Roman" panose="02020603050405020304" pitchFamily="2" charset="0"/>
                </a:endParaRPr>
              </a:p>
            </p:txBody>
          </p:sp>
          <p:sp>
            <p:nvSpPr>
              <p:cNvPr id="5134" name="矩形 5133"/>
              <p:cNvSpPr/>
              <p:nvPr userDrawn="1"/>
            </p:nvSpPr>
            <p:spPr>
              <a:xfrm>
                <a:off x="361" y="1185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</a:ln>
            </p:spPr>
            <p:txBody>
              <a:bodyPr/>
              <a:p>
                <a:pPr lvl="0" algn="l" fontAlgn="base"/>
                <a:endParaRPr sz="2400" b="0">
                  <a:latin typeface="Times New Roman" panose="02020603050405020304" pitchFamily="2" charset="0"/>
                </a:endParaRPr>
              </a:p>
            </p:txBody>
          </p:sp>
          <p:sp>
            <p:nvSpPr>
              <p:cNvPr id="5135" name="矩形 5134"/>
              <p:cNvSpPr/>
              <p:nvPr userDrawn="1"/>
            </p:nvSpPr>
            <p:spPr>
              <a:xfrm>
                <a:off x="719" y="1185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pPr lvl="0" algn="l" fontAlgn="base"/>
                <a:endParaRPr sz="2400" b="0">
                  <a:latin typeface="Times New Roman" panose="02020603050405020304" pitchFamily="2" charset="0"/>
                </a:endParaRPr>
              </a:p>
            </p:txBody>
          </p:sp>
        </p:grpSp>
      </p:grpSp>
      <p:sp>
        <p:nvSpPr>
          <p:cNvPr id="5136" name="日期占位符 5135"/>
          <p:cNvSpPr>
            <a:spLocks noGrp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defRPr sz="1200" b="0"/>
            </a:lvl1pPr>
          </a:lstStyle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137" name="页脚占位符 5136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ctr">
              <a:defRPr sz="1200" b="0"/>
            </a:lvl1pPr>
          </a:lstStyle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138" name="灯片编号占位符 5137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r">
              <a:defRPr sz="1200" b="0">
                <a:latin typeface="Arial Black" panose="020B0A04020102020204" pitchFamily="2" charset="0"/>
              </a:defRPr>
            </a:lvl1pPr>
          </a:lstStyle>
          <a:p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139" name="标题 5138"/>
          <p:cNvSpPr>
            <a:spLocks noGrp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lvl="0">
              <a:buClrTx/>
              <a:buSzTx/>
              <a:buFontTx/>
              <a:defRPr sz="5000">
                <a:solidFill>
                  <a:srgbClr val="FFFFFF"/>
                </a:solidFill>
              </a:defRPr>
            </a:lvl1pPr>
          </a:lstStyle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5140" name="副标题 5139"/>
          <p:cNvSpPr>
            <a:spLocks noGrp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>
              <a:buClr>
                <a:schemeClr val="bg2"/>
              </a:buClr>
              <a:buSzPct val="75000"/>
              <a:buFont typeface="Wingdings" panose="05000000000000000000" pitchFamily="2" charset="2"/>
              <a:buNone/>
              <a:defRPr sz="3400"/>
            </a:lvl1pPr>
            <a:lvl2pPr marL="457200" lvl="1" indent="0" algn="ctr">
              <a:buClr>
                <a:schemeClr val="bg2"/>
              </a:buClr>
              <a:buSzPct val="75000"/>
              <a:buFont typeface="Wingdings" panose="05000000000000000000" pitchFamily="2" charset="2"/>
              <a:buNone/>
              <a:defRPr sz="3400"/>
            </a:lvl2pPr>
            <a:lvl3pPr marL="914400" lvl="2" indent="0" algn="ctr">
              <a:buClr>
                <a:schemeClr val="bg2"/>
              </a:buClr>
              <a:buSzPct val="75000"/>
              <a:buFont typeface="Wingdings" panose="05000000000000000000" pitchFamily="2" charset="2"/>
              <a:buNone/>
              <a:defRPr sz="3400"/>
            </a:lvl3pPr>
            <a:lvl4pPr marL="1371600" lvl="3" indent="0" algn="ctr">
              <a:buClr>
                <a:schemeClr val="bg2"/>
              </a:buClr>
              <a:buSzPct val="75000"/>
              <a:buFont typeface="Wingdings" panose="05000000000000000000" pitchFamily="2" charset="2"/>
              <a:buNone/>
              <a:defRPr sz="3400"/>
            </a:lvl4pPr>
            <a:lvl5pPr marL="1828800" lvl="4" indent="0" algn="ctr">
              <a:buClr>
                <a:schemeClr val="bg2"/>
              </a:buClr>
              <a:buSzTx/>
              <a:buFont typeface="Wingdings" panose="05000000000000000000" pitchFamily="2" charset="2"/>
              <a:buNone/>
              <a:defRPr sz="3400"/>
            </a:lvl5pPr>
          </a:lstStyle>
          <a:p>
            <a:pPr lvl="0"/>
            <a:r>
              <a:rPr lang="zh-CN" altLang="en-US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2504" cy="3886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981200"/>
            <a:ext cx="4032504" cy="3886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52930" cy="54102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8194" name="组合 8193"/>
          <p:cNvGrpSpPr/>
          <p:nvPr/>
        </p:nvGrpSpPr>
        <p:grpSpPr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8195" name="矩形 8194"/>
            <p:cNvSpPr/>
            <p:nvPr/>
          </p:nvSpPr>
          <p:spPr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 wrap="none" anchor="ctr"/>
            <a:p>
              <a:pPr lvl="0" algn="ctr" fontAlgn="base"/>
              <a:endParaRPr sz="2400" b="0">
                <a:latin typeface="Times New Roman" panose="02020603050405020304" pitchFamily="2" charset="0"/>
              </a:endParaRPr>
            </a:p>
          </p:txBody>
        </p:sp>
        <p:sp>
          <p:nvSpPr>
            <p:cNvPr id="8196" name="矩形 8195"/>
            <p:cNvSpPr/>
            <p:nvPr/>
          </p:nvSpPr>
          <p:spPr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</a:ln>
          </p:spPr>
          <p:txBody>
            <a:bodyPr/>
            <a:p>
              <a:pPr lvl="0" algn="l" fontAlgn="base"/>
              <a:endParaRPr sz="2400" b="0">
                <a:latin typeface="Times New Roman" panose="02020603050405020304" pitchFamily="2" charset="0"/>
              </a:endParaRPr>
            </a:p>
          </p:txBody>
        </p:sp>
        <p:grpSp>
          <p:nvGrpSpPr>
            <p:cNvPr id="8197" name="组合 8196"/>
            <p:cNvGrpSpPr/>
            <p:nvPr/>
          </p:nvGrpSpPr>
          <p:grpSpPr>
            <a:xfrm>
              <a:off x="0" y="672"/>
              <a:ext cx="1806" cy="1989"/>
              <a:chOff x="0" y="0"/>
              <a:chExt cx="1806" cy="1989"/>
            </a:xfrm>
          </p:grpSpPr>
          <p:sp>
            <p:nvSpPr>
              <p:cNvPr id="8198" name="矩形 8197"/>
              <p:cNvSpPr/>
              <p:nvPr userDrawn="1"/>
            </p:nvSpPr>
            <p:spPr>
              <a:xfrm>
                <a:off x="361" y="1585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pPr lvl="0" algn="l" fontAlgn="base"/>
                <a:endParaRPr sz="2400" b="0">
                  <a:latin typeface="Times New Roman" panose="02020603050405020304" pitchFamily="2" charset="0"/>
                </a:endParaRPr>
              </a:p>
            </p:txBody>
          </p:sp>
          <p:sp>
            <p:nvSpPr>
              <p:cNvPr id="8199" name="矩形 8198"/>
              <p:cNvSpPr/>
              <p:nvPr userDrawn="1"/>
            </p:nvSpPr>
            <p:spPr>
              <a:xfrm>
                <a:off x="1081" y="393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</a:ln>
            </p:spPr>
            <p:txBody>
              <a:bodyPr/>
              <a:p>
                <a:pPr lvl="0" algn="l" fontAlgn="base"/>
                <a:endParaRPr sz="2400" b="0">
                  <a:latin typeface="Times New Roman" panose="02020603050405020304" pitchFamily="2" charset="0"/>
                </a:endParaRPr>
              </a:p>
            </p:txBody>
          </p:sp>
          <p:sp>
            <p:nvSpPr>
              <p:cNvPr id="8200" name="矩形 8199"/>
              <p:cNvSpPr/>
              <p:nvPr userDrawn="1"/>
            </p:nvSpPr>
            <p:spPr>
              <a:xfrm>
                <a:off x="1437" y="0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</a:ln>
            </p:spPr>
            <p:txBody>
              <a:bodyPr/>
              <a:p>
                <a:pPr lvl="0" algn="l" fontAlgn="base"/>
                <a:endParaRPr sz="2400" b="0">
                  <a:latin typeface="Times New Roman" panose="02020603050405020304" pitchFamily="2" charset="0"/>
                </a:endParaRPr>
              </a:p>
            </p:txBody>
          </p:sp>
          <p:sp>
            <p:nvSpPr>
              <p:cNvPr id="8201" name="矩形 8200"/>
              <p:cNvSpPr/>
              <p:nvPr userDrawn="1"/>
            </p:nvSpPr>
            <p:spPr>
              <a:xfrm>
                <a:off x="719" y="1585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pPr lvl="0" algn="l" fontAlgn="base"/>
                <a:endParaRPr sz="2400" b="0">
                  <a:latin typeface="Times New Roman" panose="02020603050405020304" pitchFamily="2" charset="0"/>
                </a:endParaRPr>
              </a:p>
            </p:txBody>
          </p:sp>
          <p:sp>
            <p:nvSpPr>
              <p:cNvPr id="8202" name="矩形 8201"/>
              <p:cNvSpPr/>
              <p:nvPr userDrawn="1"/>
            </p:nvSpPr>
            <p:spPr>
              <a:xfrm>
                <a:off x="1437" y="393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pPr lvl="0" algn="l" fontAlgn="base"/>
                <a:endParaRPr sz="2400" b="0">
                  <a:latin typeface="Times New Roman" panose="02020603050405020304" pitchFamily="2" charset="0"/>
                </a:endParaRPr>
              </a:p>
            </p:txBody>
          </p:sp>
          <p:sp>
            <p:nvSpPr>
              <p:cNvPr id="8203" name="矩形 8202"/>
              <p:cNvSpPr/>
              <p:nvPr userDrawn="1"/>
            </p:nvSpPr>
            <p:spPr>
              <a:xfrm>
                <a:off x="719" y="792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</a:ln>
            </p:spPr>
            <p:txBody>
              <a:bodyPr/>
              <a:p>
                <a:pPr lvl="0" algn="l" fontAlgn="base"/>
                <a:endParaRPr sz="2400" b="0">
                  <a:latin typeface="Times New Roman" panose="02020603050405020304" pitchFamily="2" charset="0"/>
                </a:endParaRPr>
              </a:p>
            </p:txBody>
          </p:sp>
          <p:sp>
            <p:nvSpPr>
              <p:cNvPr id="8204" name="矩形 8203"/>
              <p:cNvSpPr/>
              <p:nvPr userDrawn="1"/>
            </p:nvSpPr>
            <p:spPr>
              <a:xfrm>
                <a:off x="0" y="792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pPr lvl="0" algn="l" fontAlgn="base"/>
                <a:endParaRPr sz="2400" b="0">
                  <a:latin typeface="Times New Roman" panose="02020603050405020304" pitchFamily="2" charset="0"/>
                </a:endParaRPr>
              </a:p>
            </p:txBody>
          </p:sp>
          <p:sp>
            <p:nvSpPr>
              <p:cNvPr id="8205" name="矩形 8204"/>
              <p:cNvSpPr/>
              <p:nvPr userDrawn="1"/>
            </p:nvSpPr>
            <p:spPr>
              <a:xfrm>
                <a:off x="1081" y="792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pPr lvl="0" algn="l" fontAlgn="base"/>
                <a:endParaRPr sz="2400" b="0">
                  <a:latin typeface="Times New Roman" panose="02020603050405020304" pitchFamily="2" charset="0"/>
                </a:endParaRPr>
              </a:p>
            </p:txBody>
          </p:sp>
          <p:sp>
            <p:nvSpPr>
              <p:cNvPr id="8206" name="矩形 8205"/>
              <p:cNvSpPr/>
              <p:nvPr userDrawn="1"/>
            </p:nvSpPr>
            <p:spPr>
              <a:xfrm>
                <a:off x="361" y="1185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</a:ln>
            </p:spPr>
            <p:txBody>
              <a:bodyPr/>
              <a:p>
                <a:pPr lvl="0" algn="l" fontAlgn="base"/>
                <a:endParaRPr sz="2400" b="0">
                  <a:latin typeface="Times New Roman" panose="02020603050405020304" pitchFamily="2" charset="0"/>
                </a:endParaRPr>
              </a:p>
            </p:txBody>
          </p:sp>
          <p:sp>
            <p:nvSpPr>
              <p:cNvPr id="8207" name="矩形 8206"/>
              <p:cNvSpPr/>
              <p:nvPr userDrawn="1"/>
            </p:nvSpPr>
            <p:spPr>
              <a:xfrm>
                <a:off x="719" y="1185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pPr lvl="0" algn="l" fontAlgn="base"/>
                <a:endParaRPr sz="2400" b="0">
                  <a:latin typeface="Times New Roman" panose="02020603050405020304" pitchFamily="2" charset="0"/>
                </a:endParaRPr>
              </a:p>
            </p:txBody>
          </p:sp>
        </p:grpSp>
      </p:grpSp>
      <p:sp>
        <p:nvSpPr>
          <p:cNvPr id="8208" name="日期占位符 8207"/>
          <p:cNvSpPr>
            <a:spLocks noGrp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defRPr sz="1200" b="0"/>
            </a:lvl1pPr>
          </a:lstStyle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8209" name="页脚占位符 8208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ctr">
              <a:defRPr sz="1200" b="0"/>
            </a:lvl1pPr>
          </a:lstStyle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8210" name="灯片编号占位符 8209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r">
              <a:defRPr sz="1200" b="0">
                <a:latin typeface="Arial Black" panose="020B0A04020102020204" pitchFamily="2" charset="0"/>
              </a:defRPr>
            </a:lvl1pPr>
          </a:lstStyle>
          <a:p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8211" name="标题 8210"/>
          <p:cNvSpPr>
            <a:spLocks noGrp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lvl="0">
              <a:buClrTx/>
              <a:buSzTx/>
              <a:buFontTx/>
              <a:defRPr sz="5000">
                <a:solidFill>
                  <a:srgbClr val="FFFFFF"/>
                </a:solidFill>
              </a:defRPr>
            </a:lvl1pPr>
          </a:lstStyle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8212" name="副标题 8211"/>
          <p:cNvSpPr>
            <a:spLocks noGrp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>
              <a:buClr>
                <a:schemeClr val="bg2"/>
              </a:buClr>
              <a:buSzPct val="75000"/>
              <a:buFont typeface="Wingdings" panose="05000000000000000000" pitchFamily="2" charset="2"/>
              <a:buNone/>
              <a:defRPr sz="3400"/>
            </a:lvl1pPr>
            <a:lvl2pPr marL="457200" lvl="1" indent="0" algn="ctr">
              <a:buClr>
                <a:schemeClr val="bg2"/>
              </a:buClr>
              <a:buSzPct val="75000"/>
              <a:buFont typeface="Wingdings" panose="05000000000000000000" pitchFamily="2" charset="2"/>
              <a:buNone/>
              <a:defRPr sz="3400"/>
            </a:lvl2pPr>
            <a:lvl3pPr marL="914400" lvl="2" indent="0" algn="ctr">
              <a:buClr>
                <a:schemeClr val="bg2"/>
              </a:buClr>
              <a:buSzPct val="75000"/>
              <a:buFont typeface="Wingdings" panose="05000000000000000000" pitchFamily="2" charset="2"/>
              <a:buNone/>
              <a:defRPr sz="3400"/>
            </a:lvl3pPr>
            <a:lvl4pPr marL="1371600" lvl="3" indent="0" algn="ctr">
              <a:buClr>
                <a:schemeClr val="bg2"/>
              </a:buClr>
              <a:buSzPct val="75000"/>
              <a:buFont typeface="Wingdings" panose="05000000000000000000" pitchFamily="2" charset="2"/>
              <a:buNone/>
              <a:defRPr sz="3400"/>
            </a:lvl4pPr>
            <a:lvl5pPr marL="1828800" lvl="4" indent="0" algn="ctr">
              <a:buClr>
                <a:schemeClr val="bg2"/>
              </a:buClr>
              <a:buSzTx/>
              <a:buFont typeface="Wingdings" panose="05000000000000000000" pitchFamily="2" charset="2"/>
              <a:buNone/>
              <a:defRPr sz="3400"/>
            </a:lvl5pPr>
          </a:lstStyle>
          <a:p>
            <a:pPr lvl="0"/>
            <a:r>
              <a:rPr lang="zh-CN" altLang="en-US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2504" cy="3886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981200"/>
            <a:ext cx="4032504" cy="3886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52930" cy="54102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42" name="直接连接符 10241"/>
          <p:cNvSpPr/>
          <p:nvPr/>
        </p:nvSpPr>
        <p:spPr>
          <a:xfrm>
            <a:off x="7315200" y="1066800"/>
            <a:ext cx="0" cy="44958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243" name="标题 10242"/>
          <p:cNvSpPr>
            <a:spLocks noGrp="1"/>
          </p:cNvSpPr>
          <p:nvPr>
            <p:ph type="ctrTitle"/>
          </p:nvPr>
        </p:nvSpPr>
        <p:spPr>
          <a:xfrm>
            <a:off x="315913" y="466725"/>
            <a:ext cx="6781800" cy="21336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lvl="0" algn="r">
              <a:buClrTx/>
              <a:buSzTx/>
              <a:buFontTx/>
              <a:defRPr sz="4800"/>
            </a:lvl1pPr>
          </a:lstStyle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44" name="副标题 10243"/>
          <p:cNvSpPr>
            <a:spLocks noGrp="1"/>
          </p:cNvSpPr>
          <p:nvPr>
            <p:ph type="subTitle" idx="1"/>
          </p:nvPr>
        </p:nvSpPr>
        <p:spPr>
          <a:xfrm>
            <a:off x="849313" y="3049588"/>
            <a:ext cx="6248400" cy="2362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r">
              <a:buClr>
                <a:schemeClr val="tx2"/>
              </a:buClr>
              <a:buSzPct val="70000"/>
              <a:buFont typeface="Wingdings" panose="05000000000000000000" pitchFamily="2" charset="2"/>
              <a:buNone/>
              <a:defRPr sz="3200"/>
            </a:lvl1pPr>
            <a:lvl2pPr marL="344805" lvl="1" indent="0" algn="ctr">
              <a:buClr>
                <a:schemeClr val="tx2"/>
              </a:buClr>
              <a:buSzPct val="70000"/>
              <a:buFont typeface="Wingdings" panose="05000000000000000000" pitchFamily="2" charset="2"/>
              <a:buNone/>
              <a:defRPr sz="3200"/>
            </a:lvl2pPr>
            <a:lvl3pPr marL="694055" lvl="2" indent="0" algn="ctr">
              <a:buClr>
                <a:schemeClr val="tx2"/>
              </a:buClr>
              <a:buSzPct val="70000"/>
              <a:buFont typeface="Wingdings" panose="05000000000000000000" pitchFamily="2" charset="2"/>
              <a:buNone/>
              <a:defRPr sz="3200"/>
            </a:lvl3pPr>
            <a:lvl4pPr marL="989330" lvl="3" indent="0" algn="ctr">
              <a:buClr>
                <a:schemeClr val="tx2"/>
              </a:buClr>
              <a:buSzPct val="70000"/>
              <a:buFont typeface="Wingdings" panose="05000000000000000000" pitchFamily="2" charset="2"/>
              <a:buNone/>
              <a:defRPr sz="3200"/>
            </a:lvl4pPr>
            <a:lvl5pPr marL="1282700" lvl="4" indent="0" algn="ctr">
              <a:buClr>
                <a:schemeClr val="tx2"/>
              </a:buClr>
              <a:buSzPct val="70000"/>
              <a:buFont typeface="Wingdings" panose="05000000000000000000" pitchFamily="2" charset="2"/>
              <a:buNone/>
              <a:defRPr sz="3200"/>
            </a:lvl5pPr>
          </a:lstStyle>
          <a:p>
            <a:pPr lvl="0"/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10245" name="日期占位符 10244"/>
          <p:cNvSpPr>
            <a:spLocks noGrp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defRPr sz="1000" b="0"/>
            </a:lvl1pPr>
          </a:lstStyle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0246" name="页脚占位符 10245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ctr">
              <a:defRPr sz="1000" b="0"/>
            </a:lvl1pPr>
          </a:lstStyle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0247" name="灯片编号占位符 10246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r">
              <a:defRPr sz="1000" b="0"/>
            </a:lvl1pPr>
          </a:lstStyle>
          <a:p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  <p:grpSp>
        <p:nvGrpSpPr>
          <p:cNvPr id="10248" name="组合 10247"/>
          <p:cNvGrpSpPr/>
          <p:nvPr/>
        </p:nvGrpSpPr>
        <p:grpSpPr>
          <a:xfrm>
            <a:off x="7493000" y="2992438"/>
            <a:ext cx="1338263" cy="2189162"/>
            <a:chOff x="0" y="0"/>
            <a:chExt cx="843" cy="1379"/>
          </a:xfrm>
        </p:grpSpPr>
        <p:sp>
          <p:nvSpPr>
            <p:cNvPr id="10249" name="椭圆 10248"/>
            <p:cNvSpPr/>
            <p:nvPr/>
          </p:nvSpPr>
          <p:spPr>
            <a:xfrm>
              <a:off x="0" y="0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250" name="椭圆 10249"/>
            <p:cNvSpPr/>
            <p:nvPr/>
          </p:nvSpPr>
          <p:spPr>
            <a:xfrm>
              <a:off x="179" y="0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251" name="椭圆 10250"/>
            <p:cNvSpPr/>
            <p:nvPr/>
          </p:nvSpPr>
          <p:spPr>
            <a:xfrm>
              <a:off x="358" y="0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252" name="椭圆 10251"/>
            <p:cNvSpPr/>
            <p:nvPr/>
          </p:nvSpPr>
          <p:spPr>
            <a:xfrm>
              <a:off x="0" y="179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253" name="椭圆 10252"/>
            <p:cNvSpPr/>
            <p:nvPr/>
          </p:nvSpPr>
          <p:spPr>
            <a:xfrm>
              <a:off x="179" y="179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254" name="椭圆 10253"/>
            <p:cNvSpPr/>
            <p:nvPr/>
          </p:nvSpPr>
          <p:spPr>
            <a:xfrm>
              <a:off x="358" y="179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255" name="椭圆 10254"/>
            <p:cNvSpPr/>
            <p:nvPr/>
          </p:nvSpPr>
          <p:spPr>
            <a:xfrm>
              <a:off x="537" y="179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256" name="椭圆 10255"/>
            <p:cNvSpPr/>
            <p:nvPr/>
          </p:nvSpPr>
          <p:spPr>
            <a:xfrm>
              <a:off x="0" y="358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257" name="椭圆 10256"/>
            <p:cNvSpPr/>
            <p:nvPr/>
          </p:nvSpPr>
          <p:spPr>
            <a:xfrm>
              <a:off x="179" y="358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258" name="椭圆 10257"/>
            <p:cNvSpPr/>
            <p:nvPr/>
          </p:nvSpPr>
          <p:spPr>
            <a:xfrm>
              <a:off x="358" y="358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259" name="椭圆 10258"/>
            <p:cNvSpPr/>
            <p:nvPr/>
          </p:nvSpPr>
          <p:spPr>
            <a:xfrm>
              <a:off x="537" y="358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260" name="椭圆 10259"/>
            <p:cNvSpPr/>
            <p:nvPr/>
          </p:nvSpPr>
          <p:spPr>
            <a:xfrm>
              <a:off x="716" y="358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261" name="椭圆 10260"/>
            <p:cNvSpPr/>
            <p:nvPr/>
          </p:nvSpPr>
          <p:spPr>
            <a:xfrm>
              <a:off x="0" y="536"/>
              <a:ext cx="127" cy="128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262" name="椭圆 10261"/>
            <p:cNvSpPr/>
            <p:nvPr/>
          </p:nvSpPr>
          <p:spPr>
            <a:xfrm>
              <a:off x="179" y="536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263" name="椭圆 10262"/>
            <p:cNvSpPr/>
            <p:nvPr/>
          </p:nvSpPr>
          <p:spPr>
            <a:xfrm>
              <a:off x="358" y="536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264" name="椭圆 10263"/>
            <p:cNvSpPr/>
            <p:nvPr/>
          </p:nvSpPr>
          <p:spPr>
            <a:xfrm>
              <a:off x="537" y="536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265" name="椭圆 10264"/>
            <p:cNvSpPr/>
            <p:nvPr/>
          </p:nvSpPr>
          <p:spPr>
            <a:xfrm>
              <a:off x="0" y="715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266" name="椭圆 10265"/>
            <p:cNvSpPr/>
            <p:nvPr/>
          </p:nvSpPr>
          <p:spPr>
            <a:xfrm>
              <a:off x="179" y="715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267" name="椭圆 10266"/>
            <p:cNvSpPr/>
            <p:nvPr/>
          </p:nvSpPr>
          <p:spPr>
            <a:xfrm>
              <a:off x="358" y="715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268" name="椭圆 10267"/>
            <p:cNvSpPr/>
            <p:nvPr/>
          </p:nvSpPr>
          <p:spPr>
            <a:xfrm>
              <a:off x="537" y="715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269" name="椭圆 10268"/>
            <p:cNvSpPr/>
            <p:nvPr/>
          </p:nvSpPr>
          <p:spPr>
            <a:xfrm>
              <a:off x="716" y="715"/>
              <a:ext cx="127" cy="128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270" name="椭圆 10269"/>
            <p:cNvSpPr/>
            <p:nvPr/>
          </p:nvSpPr>
          <p:spPr>
            <a:xfrm>
              <a:off x="0" y="894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271" name="椭圆 10270"/>
            <p:cNvSpPr/>
            <p:nvPr/>
          </p:nvSpPr>
          <p:spPr>
            <a:xfrm>
              <a:off x="179" y="894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272" name="椭圆 10271"/>
            <p:cNvSpPr/>
            <p:nvPr/>
          </p:nvSpPr>
          <p:spPr>
            <a:xfrm>
              <a:off x="358" y="894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273" name="椭圆 10272"/>
            <p:cNvSpPr/>
            <p:nvPr/>
          </p:nvSpPr>
          <p:spPr>
            <a:xfrm>
              <a:off x="537" y="894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274" name="椭圆 10273"/>
            <p:cNvSpPr/>
            <p:nvPr/>
          </p:nvSpPr>
          <p:spPr>
            <a:xfrm>
              <a:off x="0" y="1073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275" name="椭圆 10274"/>
            <p:cNvSpPr/>
            <p:nvPr/>
          </p:nvSpPr>
          <p:spPr>
            <a:xfrm>
              <a:off x="179" y="1073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276" name="椭圆 10275"/>
            <p:cNvSpPr/>
            <p:nvPr/>
          </p:nvSpPr>
          <p:spPr>
            <a:xfrm>
              <a:off x="358" y="1073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277" name="椭圆 10276"/>
            <p:cNvSpPr/>
            <p:nvPr/>
          </p:nvSpPr>
          <p:spPr>
            <a:xfrm>
              <a:off x="537" y="1073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278" name="椭圆 10277"/>
            <p:cNvSpPr/>
            <p:nvPr/>
          </p:nvSpPr>
          <p:spPr>
            <a:xfrm>
              <a:off x="179" y="1252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279" name="椭圆 10278"/>
            <p:cNvSpPr/>
            <p:nvPr/>
          </p:nvSpPr>
          <p:spPr>
            <a:xfrm>
              <a:off x="537" y="1252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0280" name="直接连接符 10279"/>
          <p:cNvSpPr/>
          <p:nvPr/>
        </p:nvSpPr>
        <p:spPr>
          <a:xfrm>
            <a:off x="304800" y="2819400"/>
            <a:ext cx="8229600" cy="0"/>
          </a:xfrm>
          <a:prstGeom prst="line">
            <a:avLst/>
          </a:prstGeom>
          <a:ln w="63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hf sldNum="0" hdr="0" ftr="0" dt="0"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719263"/>
            <a:ext cx="4032504" cy="441166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719263"/>
            <a:ext cx="4032504" cy="441166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22238"/>
            <a:ext cx="2057400" cy="6008687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52930" cy="6008687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2.jpeg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2.xml"/><Relationship Id="rId8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0.xml"/><Relationship Id="rId6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7.xml"/><Relationship Id="rId3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5.xml"/><Relationship Id="rId12" Type="http://schemas.openxmlformats.org/officeDocument/2006/relationships/theme" Target="../theme/theme3.xml"/><Relationship Id="rId11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3.xml"/><Relationship Id="rId1" Type="http://schemas.openxmlformats.org/officeDocument/2006/relationships/slideLayout" Target="../slideLayouts/slideLayout24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3.xml"/><Relationship Id="rId8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8.xml"/><Relationship Id="rId3" Type="http://schemas.openxmlformats.org/officeDocument/2006/relationships/slideLayout" Target="../slideLayouts/slideLayout37.xml"/><Relationship Id="rId2" Type="http://schemas.openxmlformats.org/officeDocument/2006/relationships/slideLayout" Target="../slideLayouts/slideLayout36.xml"/><Relationship Id="rId12" Type="http://schemas.openxmlformats.org/officeDocument/2006/relationships/theme" Target="../theme/theme4.xml"/><Relationship Id="rId11" Type="http://schemas.openxmlformats.org/officeDocument/2006/relationships/slideLayout" Target="../slideLayouts/slideLayout45.xml"/><Relationship Id="rId10" Type="http://schemas.openxmlformats.org/officeDocument/2006/relationships/slideLayout" Target="../slideLayouts/slideLayout44.xml"/><Relationship Id="rId1" Type="http://schemas.openxmlformats.org/officeDocument/2006/relationships/slideLayout" Target="../slideLayouts/slideLayout35.xml"/></Relationships>
</file>

<file path=ppt/slideMasters/_rels/slideMaster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54.xml"/><Relationship Id="rId8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1.xml"/><Relationship Id="rId5" Type="http://schemas.openxmlformats.org/officeDocument/2006/relationships/slideLayout" Target="../slideLayouts/slideLayout50.xml"/><Relationship Id="rId4" Type="http://schemas.openxmlformats.org/officeDocument/2006/relationships/slideLayout" Target="../slideLayouts/slideLayout49.xml"/><Relationship Id="rId3" Type="http://schemas.openxmlformats.org/officeDocument/2006/relationships/slideLayout" Target="../slideLayouts/slideLayout48.xml"/><Relationship Id="rId2" Type="http://schemas.openxmlformats.org/officeDocument/2006/relationships/slideLayout" Target="../slideLayouts/slideLayout47.xml"/><Relationship Id="rId12" Type="http://schemas.openxmlformats.org/officeDocument/2006/relationships/theme" Target="../theme/theme5.xml"/><Relationship Id="rId11" Type="http://schemas.openxmlformats.org/officeDocument/2006/relationships/slideLayout" Target="../slideLayouts/slideLayout56.xml"/><Relationship Id="rId10" Type="http://schemas.openxmlformats.org/officeDocument/2006/relationships/slideLayout" Target="../slideLayouts/slideLayout55.xml"/><Relationship Id="rId1" Type="http://schemas.openxmlformats.org/officeDocument/2006/relationships/slideLayout" Target="../slideLayouts/slideLayout46.xml"/></Relationships>
</file>

<file path=ppt/slideMasters/_rels/slideMaster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65.xml"/><Relationship Id="rId8" Type="http://schemas.openxmlformats.org/officeDocument/2006/relationships/slideLayout" Target="../slideLayouts/slideLayout64.xml"/><Relationship Id="rId7" Type="http://schemas.openxmlformats.org/officeDocument/2006/relationships/slideLayout" Target="../slideLayouts/slideLayout63.xml"/><Relationship Id="rId6" Type="http://schemas.openxmlformats.org/officeDocument/2006/relationships/slideLayout" Target="../slideLayouts/slideLayout62.xml"/><Relationship Id="rId5" Type="http://schemas.openxmlformats.org/officeDocument/2006/relationships/slideLayout" Target="../slideLayouts/slideLayout61.xml"/><Relationship Id="rId4" Type="http://schemas.openxmlformats.org/officeDocument/2006/relationships/slideLayout" Target="../slideLayouts/slideLayout60.xml"/><Relationship Id="rId3" Type="http://schemas.openxmlformats.org/officeDocument/2006/relationships/slideLayout" Target="../slideLayouts/slideLayout59.xml"/><Relationship Id="rId2" Type="http://schemas.openxmlformats.org/officeDocument/2006/relationships/slideLayout" Target="../slideLayouts/slideLayout58.xml"/><Relationship Id="rId12" Type="http://schemas.openxmlformats.org/officeDocument/2006/relationships/theme" Target="../theme/theme6.xml"/><Relationship Id="rId11" Type="http://schemas.openxmlformats.org/officeDocument/2006/relationships/slideLayout" Target="../slideLayouts/slideLayout67.xml"/><Relationship Id="rId10" Type="http://schemas.openxmlformats.org/officeDocument/2006/relationships/slideLayout" Target="../slideLayouts/slideLayout66.xml"/><Relationship Id="rId1" Type="http://schemas.openxmlformats.org/officeDocument/2006/relationships/slideLayout" Target="../slideLayouts/slideLayout5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026" name="图片 1025" descr="河山图标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134100" y="6477000"/>
            <a:ext cx="3009900" cy="381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7" name="图片 1026" descr="0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-144462" y="0"/>
            <a:ext cx="9293225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8" name="标题 1027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9" name="文本占位符 1028"/>
          <p:cNvSpPr>
            <a:spLocks noGrp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30" name="日期占位符 1029"/>
          <p:cNvSpPr>
            <a:spLocks noGrp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b="0">
                <a:latin typeface="Times New Roman" panose="02020603050405020304" pitchFamily="2" charset="0"/>
              </a:defRPr>
            </a:lvl1pPr>
          </a:lstStyle>
          <a:p>
            <a:pPr lvl="0"/>
            <a:fld id="{BB962C8B-B14F-4D97-AF65-F5344CB8AC3E}" type="datetime1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031" name="页脚占位符 1030"/>
          <p:cNvSpPr>
            <a:spLocks noGrp="1"/>
          </p:cNvSpPr>
          <p:nvPr>
            <p:ph type="ftr" sz="quarter" idx="3"/>
          </p:nvPr>
        </p:nvSpPr>
        <p:spPr>
          <a:xfrm>
            <a:off x="3124200" y="64008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b="0">
                <a:latin typeface="Times New Roman" panose="02020603050405020304" pitchFamily="2" charset="0"/>
              </a:defRPr>
            </a:lvl1pPr>
          </a:lstStyle>
          <a:p>
            <a:pPr lvl="0"/>
            <a:endParaRPr lang="zh-CN" altLang="en-US"/>
          </a:p>
        </p:txBody>
      </p:sp>
      <p:sp>
        <p:nvSpPr>
          <p:cNvPr id="1032" name="灯片编号占位符 1031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 b="0">
                <a:latin typeface="Times New Roman" panose="02020603050405020304" pitchFamily="2" charset="0"/>
              </a:defRPr>
            </a:lvl1pPr>
          </a:lstStyle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ctr" defTabSz="914400" eaLnBrk="1" fontAlgn="ctr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2pPr>
      <a:lvl3pPr marL="914400" lvl="2" indent="0" algn="ctr" defTabSz="914400" eaLnBrk="1" fontAlgn="ctr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3pPr>
      <a:lvl4pPr marL="1371600" lvl="3" indent="0" algn="ctr" defTabSz="914400" eaLnBrk="1" fontAlgn="ctr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4pPr>
      <a:lvl5pPr marL="1828800" lvl="4" indent="0" algn="ctr" defTabSz="914400" eaLnBrk="1" fontAlgn="ctr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5pPr>
      <a:lvl6pPr marL="2286000" lvl="5" indent="0" algn="ctr" defTabSz="914400" eaLnBrk="1" fontAlgn="ctr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6pPr>
      <a:lvl7pPr marL="2743200" lvl="6" indent="0" algn="ctr" defTabSz="914400" eaLnBrk="1" fontAlgn="ctr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7pPr>
      <a:lvl8pPr marL="3200400" lvl="7" indent="0" algn="ctr" defTabSz="914400" eaLnBrk="1" fontAlgn="ctr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8pPr>
      <a:lvl9pPr marL="3657600" lvl="8" indent="0" algn="ctr" defTabSz="914400" eaLnBrk="1" fontAlgn="ctr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直接连接符 2049"/>
          <p:cNvSpPr/>
          <p:nvPr/>
        </p:nvSpPr>
        <p:spPr>
          <a:xfrm>
            <a:off x="7962900" y="152400"/>
            <a:ext cx="0" cy="15240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051" name="标题 2050"/>
          <p:cNvSpPr>
            <a:spLocks noGrp="1"/>
          </p:cNvSpPr>
          <p:nvPr>
            <p:ph type="title"/>
          </p:nvPr>
        </p:nvSpPr>
        <p:spPr>
          <a:xfrm>
            <a:off x="457200" y="122238"/>
            <a:ext cx="7543800" cy="12954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2052" name="文本占位符 2051"/>
          <p:cNvSpPr>
            <a:spLocks noGrp="1"/>
          </p:cNvSpPr>
          <p:nvPr>
            <p:ph type="body" idx="1"/>
          </p:nvPr>
        </p:nvSpPr>
        <p:spPr>
          <a:xfrm>
            <a:off x="457200" y="1719263"/>
            <a:ext cx="8229600" cy="441166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2053" name="日期占位符 2052"/>
          <p:cNvSpPr>
            <a:spLocks noGrp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000" b="0"/>
            </a:lvl1pPr>
          </a:lstStyle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2054" name="页脚占位符 2053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000" b="0"/>
            </a:lvl1pPr>
          </a:lstStyle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2055" name="灯片编号占位符 2054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000" b="0"/>
            </a:lvl1pPr>
          </a:lstStyle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  <p:grpSp>
        <p:nvGrpSpPr>
          <p:cNvPr id="2056" name="组合 2055"/>
          <p:cNvGrpSpPr/>
          <p:nvPr/>
        </p:nvGrpSpPr>
        <p:grpSpPr>
          <a:xfrm>
            <a:off x="8153400" y="152400"/>
            <a:ext cx="792163" cy="1295400"/>
            <a:chOff x="0" y="0"/>
            <a:chExt cx="528" cy="864"/>
          </a:xfrm>
        </p:grpSpPr>
        <p:sp>
          <p:nvSpPr>
            <p:cNvPr id="2057" name="椭圆 2056"/>
            <p:cNvSpPr/>
            <p:nvPr/>
          </p:nvSpPr>
          <p:spPr>
            <a:xfrm>
              <a:off x="0" y="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8" name="椭圆 2057"/>
            <p:cNvSpPr/>
            <p:nvPr/>
          </p:nvSpPr>
          <p:spPr>
            <a:xfrm>
              <a:off x="112" y="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9" name="椭圆 2058"/>
            <p:cNvSpPr/>
            <p:nvPr/>
          </p:nvSpPr>
          <p:spPr>
            <a:xfrm>
              <a:off x="224" y="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0" name="椭圆 2059"/>
            <p:cNvSpPr/>
            <p:nvPr/>
          </p:nvSpPr>
          <p:spPr>
            <a:xfrm>
              <a:off x="0" y="11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1" name="椭圆 2060"/>
            <p:cNvSpPr/>
            <p:nvPr/>
          </p:nvSpPr>
          <p:spPr>
            <a:xfrm>
              <a:off x="112" y="11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2" name="椭圆 2061"/>
            <p:cNvSpPr/>
            <p:nvPr/>
          </p:nvSpPr>
          <p:spPr>
            <a:xfrm>
              <a:off x="224" y="11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3" name="椭圆 2062"/>
            <p:cNvSpPr/>
            <p:nvPr/>
          </p:nvSpPr>
          <p:spPr>
            <a:xfrm>
              <a:off x="336" y="112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4" name="椭圆 2063"/>
            <p:cNvSpPr/>
            <p:nvPr/>
          </p:nvSpPr>
          <p:spPr>
            <a:xfrm>
              <a:off x="0" y="224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5" name="椭圆 2064"/>
            <p:cNvSpPr/>
            <p:nvPr/>
          </p:nvSpPr>
          <p:spPr>
            <a:xfrm>
              <a:off x="112" y="224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6" name="椭圆 2065"/>
            <p:cNvSpPr/>
            <p:nvPr/>
          </p:nvSpPr>
          <p:spPr>
            <a:xfrm>
              <a:off x="224" y="224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7" name="椭圆 2066"/>
            <p:cNvSpPr/>
            <p:nvPr/>
          </p:nvSpPr>
          <p:spPr>
            <a:xfrm>
              <a:off x="336" y="224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8" name="椭圆 2067"/>
            <p:cNvSpPr/>
            <p:nvPr/>
          </p:nvSpPr>
          <p:spPr>
            <a:xfrm>
              <a:off x="448" y="224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9" name="椭圆 2068"/>
            <p:cNvSpPr/>
            <p:nvPr/>
          </p:nvSpPr>
          <p:spPr>
            <a:xfrm>
              <a:off x="0" y="336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70" name="椭圆 2069"/>
            <p:cNvSpPr/>
            <p:nvPr/>
          </p:nvSpPr>
          <p:spPr>
            <a:xfrm>
              <a:off x="112" y="336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71" name="椭圆 2070"/>
            <p:cNvSpPr/>
            <p:nvPr/>
          </p:nvSpPr>
          <p:spPr>
            <a:xfrm>
              <a:off x="224" y="336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72" name="椭圆 2071"/>
            <p:cNvSpPr/>
            <p:nvPr/>
          </p:nvSpPr>
          <p:spPr>
            <a:xfrm>
              <a:off x="336" y="336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73" name="椭圆 2072"/>
            <p:cNvSpPr/>
            <p:nvPr/>
          </p:nvSpPr>
          <p:spPr>
            <a:xfrm>
              <a:off x="0" y="448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74" name="椭圆 2073"/>
            <p:cNvSpPr/>
            <p:nvPr/>
          </p:nvSpPr>
          <p:spPr>
            <a:xfrm>
              <a:off x="112" y="448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75" name="椭圆 2074"/>
            <p:cNvSpPr/>
            <p:nvPr/>
          </p:nvSpPr>
          <p:spPr>
            <a:xfrm>
              <a:off x="224" y="448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76" name="椭圆 2075"/>
            <p:cNvSpPr/>
            <p:nvPr/>
          </p:nvSpPr>
          <p:spPr>
            <a:xfrm>
              <a:off x="336" y="448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77" name="椭圆 2076"/>
            <p:cNvSpPr/>
            <p:nvPr/>
          </p:nvSpPr>
          <p:spPr>
            <a:xfrm>
              <a:off x="448" y="448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78" name="椭圆 2077"/>
            <p:cNvSpPr/>
            <p:nvPr/>
          </p:nvSpPr>
          <p:spPr>
            <a:xfrm>
              <a:off x="0" y="560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79" name="椭圆 2078"/>
            <p:cNvSpPr/>
            <p:nvPr/>
          </p:nvSpPr>
          <p:spPr>
            <a:xfrm>
              <a:off x="112" y="560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80" name="椭圆 2079"/>
            <p:cNvSpPr/>
            <p:nvPr/>
          </p:nvSpPr>
          <p:spPr>
            <a:xfrm>
              <a:off x="224" y="560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81" name="椭圆 2080"/>
            <p:cNvSpPr/>
            <p:nvPr/>
          </p:nvSpPr>
          <p:spPr>
            <a:xfrm>
              <a:off x="336" y="560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82" name="椭圆 2081"/>
            <p:cNvSpPr/>
            <p:nvPr/>
          </p:nvSpPr>
          <p:spPr>
            <a:xfrm>
              <a:off x="0" y="672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83" name="椭圆 2082"/>
            <p:cNvSpPr/>
            <p:nvPr/>
          </p:nvSpPr>
          <p:spPr>
            <a:xfrm>
              <a:off x="112" y="672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84" name="椭圆 2083"/>
            <p:cNvSpPr/>
            <p:nvPr/>
          </p:nvSpPr>
          <p:spPr>
            <a:xfrm>
              <a:off x="224" y="672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85" name="椭圆 2084"/>
            <p:cNvSpPr/>
            <p:nvPr/>
          </p:nvSpPr>
          <p:spPr>
            <a:xfrm>
              <a:off x="336" y="672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86" name="椭圆 2085"/>
            <p:cNvSpPr/>
            <p:nvPr/>
          </p:nvSpPr>
          <p:spPr>
            <a:xfrm>
              <a:off x="112" y="784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87" name="椭圆 2086"/>
            <p:cNvSpPr/>
            <p:nvPr/>
          </p:nvSpPr>
          <p:spPr>
            <a:xfrm>
              <a:off x="336" y="784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sldNum="0" hdr="0" ftr="0" dt="0"/>
  <p:txStyles>
    <p:title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900" b="1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l"/>
        <a:defRPr sz="3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692150" lvl="1" indent="-347345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l"/>
        <a:defRPr sz="2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87425" lvl="2" indent="-29337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anose="05000000000000000000" pitchFamily="2" charset="2"/>
        <a:buChar char="l"/>
        <a:defRPr sz="23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281430" lvl="3" indent="-2921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598930" lvl="4" indent="-31623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ctr" defTabSz="914400" eaLnBrk="1" fontAlgn="ctr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2pPr>
      <a:lvl3pPr marL="914400" lvl="2" indent="0" algn="ctr" defTabSz="914400" eaLnBrk="1" fontAlgn="ctr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3pPr>
      <a:lvl4pPr marL="1371600" lvl="3" indent="0" algn="ctr" defTabSz="914400" eaLnBrk="1" fontAlgn="ctr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4pPr>
      <a:lvl5pPr marL="1828800" lvl="4" indent="0" algn="ctr" defTabSz="914400" eaLnBrk="1" fontAlgn="ctr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5pPr>
      <a:lvl6pPr marL="2286000" lvl="5" indent="0" algn="ctr" defTabSz="914400" eaLnBrk="1" fontAlgn="ctr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6pPr>
      <a:lvl7pPr marL="2743200" lvl="6" indent="0" algn="ctr" defTabSz="914400" eaLnBrk="1" fontAlgn="ctr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7pPr>
      <a:lvl8pPr marL="3200400" lvl="7" indent="0" algn="ctr" defTabSz="914400" eaLnBrk="1" fontAlgn="ctr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8pPr>
      <a:lvl9pPr marL="3657600" lvl="8" indent="0" algn="ctr" defTabSz="914400" eaLnBrk="1" fontAlgn="ctr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098" name="页脚占位符 4097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ctr">
              <a:defRPr sz="1200" b="0"/>
            </a:lvl1pPr>
          </a:lstStyle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099" name="灯片编号占位符 4098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r">
              <a:defRPr sz="1200" b="0">
                <a:latin typeface="Arial Black" panose="020B0A04020102020204" pitchFamily="2" charset="0"/>
              </a:defRPr>
            </a:lvl1pPr>
          </a:lstStyle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  <p:grpSp>
        <p:nvGrpSpPr>
          <p:cNvPr id="4100" name="组合 4099"/>
          <p:cNvGrpSpPr/>
          <p:nvPr/>
        </p:nvGrpSpPr>
        <p:grpSpPr>
          <a:xfrm>
            <a:off x="0" y="0"/>
            <a:ext cx="9144000" cy="546100"/>
            <a:chOff x="0" y="0"/>
            <a:chExt cx="5760" cy="344"/>
          </a:xfrm>
        </p:grpSpPr>
        <p:sp>
          <p:nvSpPr>
            <p:cNvPr id="4101" name="矩形 4100"/>
            <p:cNvSpPr/>
            <p:nvPr/>
          </p:nvSpPr>
          <p:spPr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 wrap="none" anchor="ctr"/>
            <a:p>
              <a:pPr lvl="0" algn="ctr" fontAlgn="base"/>
              <a:endParaRPr sz="2400" b="0">
                <a:latin typeface="Times New Roman" panose="02020603050405020304" pitchFamily="2" charset="0"/>
              </a:endParaRPr>
            </a:p>
          </p:txBody>
        </p:sp>
        <p:sp>
          <p:nvSpPr>
            <p:cNvPr id="4102" name="矩形 4101"/>
            <p:cNvSpPr/>
            <p:nvPr/>
          </p:nvSpPr>
          <p:spPr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pPr lvl="0" algn="l" fontAlgn="base"/>
              <a:endParaRPr sz="2400" b="0">
                <a:latin typeface="Times New Roman" panose="02020603050405020304" pitchFamily="2" charset="0"/>
              </a:endParaRPr>
            </a:p>
          </p:txBody>
        </p:sp>
        <p:sp>
          <p:nvSpPr>
            <p:cNvPr id="4103" name="矩形 4102"/>
            <p:cNvSpPr/>
            <p:nvPr/>
          </p:nvSpPr>
          <p:spPr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pPr lvl="0" algn="l" fontAlgn="base"/>
              <a:endParaRPr sz="1800" b="0">
                <a:solidFill>
                  <a:schemeClr val="hlink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4104" name="矩形 4103"/>
            <p:cNvSpPr/>
            <p:nvPr/>
          </p:nvSpPr>
          <p:spPr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pPr lvl="0" algn="l" fontAlgn="base"/>
              <a:endParaRPr sz="1800" b="0">
                <a:solidFill>
                  <a:schemeClr val="hlink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4105" name="矩形 4104"/>
            <p:cNvSpPr/>
            <p:nvPr/>
          </p:nvSpPr>
          <p:spPr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pPr lvl="0" algn="l" fontAlgn="base"/>
              <a:endParaRPr sz="1800" b="0">
                <a:solidFill>
                  <a:schemeClr val="accent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4106" name="矩形 4105"/>
            <p:cNvSpPr/>
            <p:nvPr/>
          </p:nvSpPr>
          <p:spPr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pPr lvl="0" algn="l" fontAlgn="base"/>
              <a:endParaRPr sz="1800" b="0">
                <a:solidFill>
                  <a:schemeClr val="hlink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4107" name="矩形 4106"/>
            <p:cNvSpPr/>
            <p:nvPr/>
          </p:nvSpPr>
          <p:spPr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</a:ln>
          </p:spPr>
          <p:txBody>
            <a:bodyPr/>
            <a:p>
              <a:pPr lvl="0" algn="l" fontAlgn="base"/>
              <a:endParaRPr sz="2400" b="0">
                <a:latin typeface="Times New Roman" panose="02020603050405020304" pitchFamily="2" charset="0"/>
              </a:endParaRPr>
            </a:p>
          </p:txBody>
        </p:sp>
        <p:sp>
          <p:nvSpPr>
            <p:cNvPr id="4108" name="矩形 4107"/>
            <p:cNvSpPr/>
            <p:nvPr/>
          </p:nvSpPr>
          <p:spPr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pPr lvl="0" algn="l" fontAlgn="base"/>
              <a:endParaRPr sz="1800" b="0">
                <a:solidFill>
                  <a:schemeClr val="accent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4109" name="矩形 4108"/>
            <p:cNvSpPr/>
            <p:nvPr/>
          </p:nvSpPr>
          <p:spPr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pPr lvl="0" algn="l" fontAlgn="base"/>
              <a:endParaRPr sz="1800" b="0">
                <a:solidFill>
                  <a:schemeClr val="accent2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4110" name="标题 4109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4111" name="文本占位符 4110"/>
          <p:cNvSpPr>
            <a:spLocks noGrp="1"/>
          </p:cNvSpPr>
          <p:nvPr>
            <p:ph type="body" idx="1"/>
          </p:nvPr>
        </p:nvSpPr>
        <p:spPr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112" name="日期占位符 4111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defRPr sz="1200" b="0"/>
            </a:lvl1pPr>
          </a:lstStyle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hf sldNum="0" hdr="0" ftr="0" dt="0"/>
  <p:txStyles>
    <p:title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anose="05000000000000000000" pitchFamily="2" charset="2"/>
        <a:buChar char="n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anose="05000000000000000000" pitchFamily="2" charset="2"/>
        <a:buChar char="¨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anose="05000000000000000000" pitchFamily="2" charset="2"/>
        <a:buChar char="n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¨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Tx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Tx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Tx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Tx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Tx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ctr" defTabSz="914400" eaLnBrk="1" fontAlgn="ctr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2pPr>
      <a:lvl3pPr marL="914400" lvl="2" indent="0" algn="ctr" defTabSz="914400" eaLnBrk="1" fontAlgn="ctr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3pPr>
      <a:lvl4pPr marL="1371600" lvl="3" indent="0" algn="ctr" defTabSz="914400" eaLnBrk="1" fontAlgn="ctr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4pPr>
      <a:lvl5pPr marL="1828800" lvl="4" indent="0" algn="ctr" defTabSz="914400" eaLnBrk="1" fontAlgn="ctr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5pPr>
      <a:lvl6pPr marL="2286000" lvl="5" indent="0" algn="ctr" defTabSz="914400" eaLnBrk="1" fontAlgn="ctr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6pPr>
      <a:lvl7pPr marL="2743200" lvl="6" indent="0" algn="ctr" defTabSz="914400" eaLnBrk="1" fontAlgn="ctr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7pPr>
      <a:lvl8pPr marL="3200400" lvl="7" indent="0" algn="ctr" defTabSz="914400" eaLnBrk="1" fontAlgn="ctr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8pPr>
      <a:lvl9pPr marL="3657600" lvl="8" indent="0" algn="ctr" defTabSz="914400" eaLnBrk="1" fontAlgn="ctr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6146" name="标题 614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6147" name="文本占位符 6146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148" name="日期占位符 614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b="0">
                <a:ea typeface="宋体" panose="02010600030101010101" pitchFamily="2" charset="-122"/>
              </a:defRPr>
            </a:lvl1pPr>
          </a:lstStyle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149" name="页脚占位符 614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b="0">
                <a:ea typeface="宋体" panose="02010600030101010101" pitchFamily="2" charset="-122"/>
              </a:defRPr>
            </a:lvl1pPr>
          </a:lstStyle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150" name="灯片编号占位符 614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 b="0">
                <a:ea typeface="宋体" panose="02010600030101010101" pitchFamily="2" charset="-122"/>
              </a:defRPr>
            </a:lvl1pPr>
          </a:lstStyle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ctr" defTabSz="914400" eaLnBrk="1" fontAlgn="ctr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2pPr>
      <a:lvl3pPr marL="914400" lvl="2" indent="0" algn="ctr" defTabSz="914400" eaLnBrk="1" fontAlgn="ctr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3pPr>
      <a:lvl4pPr marL="1371600" lvl="3" indent="0" algn="ctr" defTabSz="914400" eaLnBrk="1" fontAlgn="ctr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4pPr>
      <a:lvl5pPr marL="1828800" lvl="4" indent="0" algn="ctr" defTabSz="914400" eaLnBrk="1" fontAlgn="ctr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5pPr>
      <a:lvl6pPr marL="2286000" lvl="5" indent="0" algn="ctr" defTabSz="914400" eaLnBrk="1" fontAlgn="ctr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6pPr>
      <a:lvl7pPr marL="2743200" lvl="6" indent="0" algn="ctr" defTabSz="914400" eaLnBrk="1" fontAlgn="ctr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7pPr>
      <a:lvl8pPr marL="3200400" lvl="7" indent="0" algn="ctr" defTabSz="914400" eaLnBrk="1" fontAlgn="ctr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8pPr>
      <a:lvl9pPr marL="3657600" lvl="8" indent="0" algn="ctr" defTabSz="914400" eaLnBrk="1" fontAlgn="ctr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170" name="页脚占位符 7169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ctr">
              <a:defRPr sz="1200" b="0"/>
            </a:lvl1pPr>
          </a:lstStyle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171" name="灯片编号占位符 7170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r">
              <a:defRPr sz="1200" b="0">
                <a:latin typeface="Arial Black" panose="020B0A04020102020204" pitchFamily="2" charset="0"/>
              </a:defRPr>
            </a:lvl1pPr>
          </a:lstStyle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  <p:grpSp>
        <p:nvGrpSpPr>
          <p:cNvPr id="7172" name="组合 7171"/>
          <p:cNvGrpSpPr/>
          <p:nvPr/>
        </p:nvGrpSpPr>
        <p:grpSpPr>
          <a:xfrm>
            <a:off x="0" y="0"/>
            <a:ext cx="9144000" cy="546100"/>
            <a:chOff x="0" y="0"/>
            <a:chExt cx="5760" cy="344"/>
          </a:xfrm>
        </p:grpSpPr>
        <p:sp>
          <p:nvSpPr>
            <p:cNvPr id="7173" name="矩形 7172"/>
            <p:cNvSpPr/>
            <p:nvPr/>
          </p:nvSpPr>
          <p:spPr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 wrap="none" anchor="ctr"/>
            <a:p>
              <a:pPr lvl="0" algn="ctr" fontAlgn="base"/>
              <a:endParaRPr sz="2400" b="0">
                <a:latin typeface="Times New Roman" panose="02020603050405020304" pitchFamily="2" charset="0"/>
              </a:endParaRPr>
            </a:p>
          </p:txBody>
        </p:sp>
        <p:sp>
          <p:nvSpPr>
            <p:cNvPr id="7174" name="矩形 7173"/>
            <p:cNvSpPr/>
            <p:nvPr/>
          </p:nvSpPr>
          <p:spPr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pPr lvl="0" algn="l" fontAlgn="base"/>
              <a:endParaRPr sz="2400" b="0">
                <a:latin typeface="Times New Roman" panose="02020603050405020304" pitchFamily="2" charset="0"/>
              </a:endParaRPr>
            </a:p>
          </p:txBody>
        </p:sp>
        <p:sp>
          <p:nvSpPr>
            <p:cNvPr id="7175" name="矩形 7174"/>
            <p:cNvSpPr/>
            <p:nvPr/>
          </p:nvSpPr>
          <p:spPr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pPr lvl="0" algn="l" fontAlgn="base"/>
              <a:endParaRPr sz="1800" b="0">
                <a:solidFill>
                  <a:schemeClr val="hlink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176" name="矩形 7175"/>
            <p:cNvSpPr/>
            <p:nvPr/>
          </p:nvSpPr>
          <p:spPr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pPr lvl="0" algn="l" fontAlgn="base"/>
              <a:endParaRPr sz="1800" b="0">
                <a:solidFill>
                  <a:schemeClr val="hlink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177" name="矩形 7176"/>
            <p:cNvSpPr/>
            <p:nvPr/>
          </p:nvSpPr>
          <p:spPr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pPr lvl="0" algn="l" fontAlgn="base"/>
              <a:endParaRPr sz="1800" b="0">
                <a:solidFill>
                  <a:schemeClr val="accent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178" name="矩形 7177"/>
            <p:cNvSpPr/>
            <p:nvPr/>
          </p:nvSpPr>
          <p:spPr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pPr lvl="0" algn="l" fontAlgn="base"/>
              <a:endParaRPr sz="1800" b="0">
                <a:solidFill>
                  <a:schemeClr val="hlink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179" name="矩形 7178"/>
            <p:cNvSpPr/>
            <p:nvPr/>
          </p:nvSpPr>
          <p:spPr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</a:ln>
          </p:spPr>
          <p:txBody>
            <a:bodyPr/>
            <a:p>
              <a:pPr lvl="0" algn="l" fontAlgn="base"/>
              <a:endParaRPr sz="2400" b="0">
                <a:latin typeface="Times New Roman" panose="02020603050405020304" pitchFamily="2" charset="0"/>
              </a:endParaRPr>
            </a:p>
          </p:txBody>
        </p:sp>
        <p:sp>
          <p:nvSpPr>
            <p:cNvPr id="7180" name="矩形 7179"/>
            <p:cNvSpPr/>
            <p:nvPr/>
          </p:nvSpPr>
          <p:spPr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pPr lvl="0" algn="l" fontAlgn="base"/>
              <a:endParaRPr sz="1800" b="0">
                <a:solidFill>
                  <a:schemeClr val="accent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181" name="矩形 7180"/>
            <p:cNvSpPr/>
            <p:nvPr/>
          </p:nvSpPr>
          <p:spPr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pPr lvl="0" algn="l" fontAlgn="base"/>
              <a:endParaRPr sz="1800" b="0">
                <a:solidFill>
                  <a:schemeClr val="accent2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7182" name="标题 718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7183" name="文本占位符 7182"/>
          <p:cNvSpPr>
            <a:spLocks noGrp="1"/>
          </p:cNvSpPr>
          <p:nvPr>
            <p:ph type="body" idx="1"/>
          </p:nvPr>
        </p:nvSpPr>
        <p:spPr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184" name="日期占位符 7183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defRPr sz="1200" b="0"/>
            </a:lvl1pPr>
          </a:lstStyle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hf sldNum="0" hdr="0" ftr="0" dt="0"/>
  <p:txStyles>
    <p:title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anose="05000000000000000000" pitchFamily="2" charset="2"/>
        <a:buChar char="n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anose="05000000000000000000" pitchFamily="2" charset="2"/>
        <a:buChar char="¨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anose="05000000000000000000" pitchFamily="2" charset="2"/>
        <a:buChar char="n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¨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Tx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Tx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Tx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Tx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Tx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ctr" defTabSz="914400" eaLnBrk="1" fontAlgn="ctr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2pPr>
      <a:lvl3pPr marL="914400" lvl="2" indent="0" algn="ctr" defTabSz="914400" eaLnBrk="1" fontAlgn="ctr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3pPr>
      <a:lvl4pPr marL="1371600" lvl="3" indent="0" algn="ctr" defTabSz="914400" eaLnBrk="1" fontAlgn="ctr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4pPr>
      <a:lvl5pPr marL="1828800" lvl="4" indent="0" algn="ctr" defTabSz="914400" eaLnBrk="1" fontAlgn="ctr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5pPr>
      <a:lvl6pPr marL="2286000" lvl="5" indent="0" algn="ctr" defTabSz="914400" eaLnBrk="1" fontAlgn="ctr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6pPr>
      <a:lvl7pPr marL="2743200" lvl="6" indent="0" algn="ctr" defTabSz="914400" eaLnBrk="1" fontAlgn="ctr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7pPr>
      <a:lvl8pPr marL="3200400" lvl="7" indent="0" algn="ctr" defTabSz="914400" eaLnBrk="1" fontAlgn="ctr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8pPr>
      <a:lvl9pPr marL="3657600" lvl="8" indent="0" algn="ctr" defTabSz="914400" eaLnBrk="1" fontAlgn="ctr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9218" name="直接连接符 9217"/>
          <p:cNvSpPr/>
          <p:nvPr/>
        </p:nvSpPr>
        <p:spPr>
          <a:xfrm>
            <a:off x="7962900" y="152400"/>
            <a:ext cx="0" cy="15240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19" name="标题 9218"/>
          <p:cNvSpPr>
            <a:spLocks noGrp="1"/>
          </p:cNvSpPr>
          <p:nvPr>
            <p:ph type="title"/>
          </p:nvPr>
        </p:nvSpPr>
        <p:spPr>
          <a:xfrm>
            <a:off x="457200" y="122238"/>
            <a:ext cx="7543800" cy="12954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9220" name="文本占位符 9219"/>
          <p:cNvSpPr>
            <a:spLocks noGrp="1"/>
          </p:cNvSpPr>
          <p:nvPr>
            <p:ph type="body" idx="1"/>
          </p:nvPr>
        </p:nvSpPr>
        <p:spPr>
          <a:xfrm>
            <a:off x="457200" y="1719263"/>
            <a:ext cx="8229600" cy="441166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9221" name="日期占位符 9220"/>
          <p:cNvSpPr>
            <a:spLocks noGrp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000" b="0"/>
            </a:lvl1pPr>
          </a:lstStyle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9222" name="页脚占位符 9221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000" b="0"/>
            </a:lvl1pPr>
          </a:lstStyle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9223" name="灯片编号占位符 9222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000" b="0"/>
            </a:lvl1pPr>
          </a:lstStyle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  <p:grpSp>
        <p:nvGrpSpPr>
          <p:cNvPr id="9224" name="组合 9223"/>
          <p:cNvGrpSpPr/>
          <p:nvPr/>
        </p:nvGrpSpPr>
        <p:grpSpPr>
          <a:xfrm>
            <a:off x="8153400" y="152400"/>
            <a:ext cx="792163" cy="1295400"/>
            <a:chOff x="0" y="0"/>
            <a:chExt cx="528" cy="864"/>
          </a:xfrm>
        </p:grpSpPr>
        <p:sp>
          <p:nvSpPr>
            <p:cNvPr id="9225" name="椭圆 9224"/>
            <p:cNvSpPr/>
            <p:nvPr/>
          </p:nvSpPr>
          <p:spPr>
            <a:xfrm>
              <a:off x="0" y="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26" name="椭圆 9225"/>
            <p:cNvSpPr/>
            <p:nvPr/>
          </p:nvSpPr>
          <p:spPr>
            <a:xfrm>
              <a:off x="112" y="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27" name="椭圆 9226"/>
            <p:cNvSpPr/>
            <p:nvPr/>
          </p:nvSpPr>
          <p:spPr>
            <a:xfrm>
              <a:off x="224" y="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28" name="椭圆 9227"/>
            <p:cNvSpPr/>
            <p:nvPr/>
          </p:nvSpPr>
          <p:spPr>
            <a:xfrm>
              <a:off x="0" y="11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29" name="椭圆 9228"/>
            <p:cNvSpPr/>
            <p:nvPr/>
          </p:nvSpPr>
          <p:spPr>
            <a:xfrm>
              <a:off x="112" y="11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30" name="椭圆 9229"/>
            <p:cNvSpPr/>
            <p:nvPr/>
          </p:nvSpPr>
          <p:spPr>
            <a:xfrm>
              <a:off x="224" y="11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31" name="椭圆 9230"/>
            <p:cNvSpPr/>
            <p:nvPr/>
          </p:nvSpPr>
          <p:spPr>
            <a:xfrm>
              <a:off x="336" y="112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32" name="椭圆 9231"/>
            <p:cNvSpPr/>
            <p:nvPr/>
          </p:nvSpPr>
          <p:spPr>
            <a:xfrm>
              <a:off x="0" y="224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33" name="椭圆 9232"/>
            <p:cNvSpPr/>
            <p:nvPr/>
          </p:nvSpPr>
          <p:spPr>
            <a:xfrm>
              <a:off x="112" y="224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34" name="椭圆 9233"/>
            <p:cNvSpPr/>
            <p:nvPr/>
          </p:nvSpPr>
          <p:spPr>
            <a:xfrm>
              <a:off x="224" y="224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35" name="椭圆 9234"/>
            <p:cNvSpPr/>
            <p:nvPr/>
          </p:nvSpPr>
          <p:spPr>
            <a:xfrm>
              <a:off x="336" y="224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36" name="椭圆 9235"/>
            <p:cNvSpPr/>
            <p:nvPr/>
          </p:nvSpPr>
          <p:spPr>
            <a:xfrm>
              <a:off x="448" y="224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37" name="椭圆 9236"/>
            <p:cNvSpPr/>
            <p:nvPr/>
          </p:nvSpPr>
          <p:spPr>
            <a:xfrm>
              <a:off x="0" y="336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38" name="椭圆 9237"/>
            <p:cNvSpPr/>
            <p:nvPr/>
          </p:nvSpPr>
          <p:spPr>
            <a:xfrm>
              <a:off x="112" y="336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39" name="椭圆 9238"/>
            <p:cNvSpPr/>
            <p:nvPr/>
          </p:nvSpPr>
          <p:spPr>
            <a:xfrm>
              <a:off x="224" y="336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40" name="椭圆 9239"/>
            <p:cNvSpPr/>
            <p:nvPr/>
          </p:nvSpPr>
          <p:spPr>
            <a:xfrm>
              <a:off x="336" y="336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41" name="椭圆 9240"/>
            <p:cNvSpPr/>
            <p:nvPr/>
          </p:nvSpPr>
          <p:spPr>
            <a:xfrm>
              <a:off x="0" y="448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42" name="椭圆 9241"/>
            <p:cNvSpPr/>
            <p:nvPr/>
          </p:nvSpPr>
          <p:spPr>
            <a:xfrm>
              <a:off x="112" y="448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43" name="椭圆 9242"/>
            <p:cNvSpPr/>
            <p:nvPr/>
          </p:nvSpPr>
          <p:spPr>
            <a:xfrm>
              <a:off x="224" y="448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44" name="椭圆 9243"/>
            <p:cNvSpPr/>
            <p:nvPr/>
          </p:nvSpPr>
          <p:spPr>
            <a:xfrm>
              <a:off x="336" y="448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45" name="椭圆 9244"/>
            <p:cNvSpPr/>
            <p:nvPr/>
          </p:nvSpPr>
          <p:spPr>
            <a:xfrm>
              <a:off x="448" y="448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46" name="椭圆 9245"/>
            <p:cNvSpPr/>
            <p:nvPr/>
          </p:nvSpPr>
          <p:spPr>
            <a:xfrm>
              <a:off x="0" y="560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47" name="椭圆 9246"/>
            <p:cNvSpPr/>
            <p:nvPr/>
          </p:nvSpPr>
          <p:spPr>
            <a:xfrm>
              <a:off x="112" y="560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48" name="椭圆 9247"/>
            <p:cNvSpPr/>
            <p:nvPr/>
          </p:nvSpPr>
          <p:spPr>
            <a:xfrm>
              <a:off x="224" y="560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49" name="椭圆 9248"/>
            <p:cNvSpPr/>
            <p:nvPr/>
          </p:nvSpPr>
          <p:spPr>
            <a:xfrm>
              <a:off x="336" y="560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50" name="椭圆 9249"/>
            <p:cNvSpPr/>
            <p:nvPr/>
          </p:nvSpPr>
          <p:spPr>
            <a:xfrm>
              <a:off x="0" y="672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51" name="椭圆 9250"/>
            <p:cNvSpPr/>
            <p:nvPr/>
          </p:nvSpPr>
          <p:spPr>
            <a:xfrm>
              <a:off x="112" y="672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52" name="椭圆 9251"/>
            <p:cNvSpPr/>
            <p:nvPr/>
          </p:nvSpPr>
          <p:spPr>
            <a:xfrm>
              <a:off x="224" y="672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53" name="椭圆 9252"/>
            <p:cNvSpPr/>
            <p:nvPr/>
          </p:nvSpPr>
          <p:spPr>
            <a:xfrm>
              <a:off x="336" y="672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54" name="椭圆 9253"/>
            <p:cNvSpPr/>
            <p:nvPr/>
          </p:nvSpPr>
          <p:spPr>
            <a:xfrm>
              <a:off x="112" y="784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55" name="椭圆 9254"/>
            <p:cNvSpPr/>
            <p:nvPr/>
          </p:nvSpPr>
          <p:spPr>
            <a:xfrm>
              <a:off x="336" y="784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hf sldNum="0" hdr="0" ftr="0" dt="0"/>
  <p:txStyles>
    <p:title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900" b="1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l"/>
        <a:defRPr sz="3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692150" lvl="1" indent="-347345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l"/>
        <a:defRPr sz="2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87425" lvl="2" indent="-29337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anose="05000000000000000000" pitchFamily="2" charset="2"/>
        <a:buChar char="l"/>
        <a:defRPr sz="23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281430" lvl="3" indent="-2921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598930" lvl="4" indent="-31623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ctr" defTabSz="914400" eaLnBrk="1" fontAlgn="ctr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2pPr>
      <a:lvl3pPr marL="914400" lvl="2" indent="0" algn="ctr" defTabSz="914400" eaLnBrk="1" fontAlgn="ctr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3pPr>
      <a:lvl4pPr marL="1371600" lvl="3" indent="0" algn="ctr" defTabSz="914400" eaLnBrk="1" fontAlgn="ctr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4pPr>
      <a:lvl5pPr marL="1828800" lvl="4" indent="0" algn="ctr" defTabSz="914400" eaLnBrk="1" fontAlgn="ctr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5pPr>
      <a:lvl6pPr marL="2286000" lvl="5" indent="0" algn="ctr" defTabSz="914400" eaLnBrk="1" fontAlgn="ctr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6pPr>
      <a:lvl7pPr marL="2743200" lvl="6" indent="0" algn="ctr" defTabSz="914400" eaLnBrk="1" fontAlgn="ctr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7pPr>
      <a:lvl8pPr marL="3200400" lvl="7" indent="0" algn="ctr" defTabSz="914400" eaLnBrk="1" fontAlgn="ctr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8pPr>
      <a:lvl9pPr marL="3657600" lvl="8" indent="0" algn="ctr" defTabSz="914400" eaLnBrk="1" fontAlgn="ctr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7.xml"/><Relationship Id="rId1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1.vml"/><Relationship Id="rId8" Type="http://schemas.openxmlformats.org/officeDocument/2006/relationships/slideLayout" Target="../slideLayouts/slideLayout13.xml"/><Relationship Id="rId7" Type="http://schemas.openxmlformats.org/officeDocument/2006/relationships/oleObject" Target="../embeddings/oleObject5.bin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image" Target="../media/image7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6.wmf"/><Relationship Id="rId1" Type="http://schemas.openxmlformats.org/officeDocument/2006/relationships/oleObject" Target="../embeddings/oleObject1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7.xml"/><Relationship Id="rId2" Type="http://schemas.openxmlformats.org/officeDocument/2006/relationships/image" Target="../media/image9.GIF"/><Relationship Id="rId1" Type="http://schemas.openxmlformats.org/officeDocument/2006/relationships/image" Target="../media/image8.G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5.xml"/><Relationship Id="rId1" Type="http://schemas.openxmlformats.org/officeDocument/2006/relationships/image" Target="../media/image8.GI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8.xml"/><Relationship Id="rId1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audio" Target="../media/audio1.wav"/><Relationship Id="rId1" Type="http://schemas.openxmlformats.org/officeDocument/2006/relationships/image" Target="../media/image8.GI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8.GI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8.xml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5.xml"/><Relationship Id="rId3" Type="http://schemas.openxmlformats.org/officeDocument/2006/relationships/image" Target="../media/image8.GIF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8.xml"/><Relationship Id="rId3" Type="http://schemas.openxmlformats.org/officeDocument/2006/relationships/image" Target="../media/image13.png"/><Relationship Id="rId2" Type="http://schemas.openxmlformats.org/officeDocument/2006/relationships/image" Target="../media/image8.GIF"/><Relationship Id="rId1" Type="http://schemas.openxmlformats.org/officeDocument/2006/relationships/slide" Target="slide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8.GI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audio" Target="../media/audio1.wav"/><Relationship Id="rId1" Type="http://schemas.openxmlformats.org/officeDocument/2006/relationships/image" Target="../media/image14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3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6.xml"/><Relationship Id="rId1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矩形 12289"/>
          <p:cNvSpPr/>
          <p:nvPr/>
        </p:nvSpPr>
        <p:spPr>
          <a:xfrm>
            <a:off x="1908175" y="2276475"/>
            <a:ext cx="5616575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9525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24.2 与圆有关的位置关系</a:t>
            </a:r>
            <a:endParaRPr lang="zh-CN" altLang="en-US" sz="3600">
              <a:ln w="9525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FF"/>
              </a:solidFill>
              <a:latin typeface="隶书" panose="02010509060101010101" pitchFamily="1" charset="-122"/>
              <a:ea typeface="隶书" panose="02010509060101010101" pitchFamily="1" charset="-122"/>
            </a:endParaRPr>
          </a:p>
        </p:txBody>
      </p:sp>
      <p:sp>
        <p:nvSpPr>
          <p:cNvPr id="12291" name="矩形 12290"/>
          <p:cNvSpPr/>
          <p:nvPr/>
        </p:nvSpPr>
        <p:spPr>
          <a:xfrm>
            <a:off x="2771775" y="3789363"/>
            <a:ext cx="3960813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9525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24.2.1 点和圆的位置关系</a:t>
            </a:r>
            <a:endParaRPr lang="zh-CN" altLang="en-US" sz="3600">
              <a:ln w="952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3314" name="组合 13313"/>
          <p:cNvGrpSpPr/>
          <p:nvPr/>
        </p:nvGrpSpPr>
        <p:grpSpPr>
          <a:xfrm>
            <a:off x="250825" y="188913"/>
            <a:ext cx="8137525" cy="5976937"/>
            <a:chOff x="0" y="0"/>
            <a:chExt cx="5126" cy="2721"/>
          </a:xfrm>
        </p:grpSpPr>
        <p:sp>
          <p:nvSpPr>
            <p:cNvPr id="13315" name="矩形 13314"/>
            <p:cNvSpPr/>
            <p:nvPr/>
          </p:nvSpPr>
          <p:spPr>
            <a:xfrm>
              <a:off x="0" y="0"/>
              <a:ext cx="5126" cy="2721"/>
            </a:xfrm>
            <a:prstGeom prst="rect">
              <a:avLst/>
            </a:prstGeom>
            <a:solidFill>
              <a:schemeClr val="bg1"/>
            </a:solidFill>
            <a:ln w="9525" cap="flat" cmpd="sng">
              <a:solidFill>
                <a:srgbClr val="00CC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316" name="矩形 13315"/>
            <p:cNvSpPr/>
            <p:nvPr/>
          </p:nvSpPr>
          <p:spPr>
            <a:xfrm>
              <a:off x="0" y="0"/>
              <a:ext cx="5126" cy="317"/>
            </a:xfrm>
            <a:prstGeom prst="rect">
              <a:avLst/>
            </a:prstGeom>
            <a:gradFill rotWithShape="1">
              <a:gsLst>
                <a:gs pos="0">
                  <a:srgbClr val="00CCFF"/>
                </a:gs>
                <a:gs pos="100000">
                  <a:schemeClr val="hlink"/>
                </a:gs>
              </a:gsLst>
              <a:lin ang="0" scaled="1"/>
              <a:tileRect/>
            </a:gradFill>
            <a:ln w="9525">
              <a:noFill/>
            </a:ln>
            <a:effectLst>
              <a:outerShdw dist="107763" dir="2699999" algn="ctr" rotWithShape="0">
                <a:srgbClr val="808080">
                  <a:alpha val="50000"/>
                </a:srgbClr>
              </a:outerShdw>
            </a:effectLst>
          </p:spPr>
          <p:txBody>
            <a:bodyPr/>
            <a:p>
              <a:endParaRPr lang="zh-CN" altLang="en-US"/>
            </a:p>
          </p:txBody>
        </p:sp>
      </p:grpSp>
      <p:sp>
        <p:nvSpPr>
          <p:cNvPr id="13317" name="文本框 13316"/>
          <p:cNvSpPr txBox="1"/>
          <p:nvPr/>
        </p:nvSpPr>
        <p:spPr>
          <a:xfrm>
            <a:off x="323850" y="1052513"/>
            <a:ext cx="5184775" cy="4765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lnSpc>
                <a:spcPct val="120000"/>
              </a:lnSpc>
              <a:spcBef>
                <a:spcPct val="50000"/>
              </a:spcBef>
            </a:pPr>
            <a:r>
              <a:rPr lang="en-US" altLang="zh-CN" sz="2400">
                <a:latin typeface="Arial" panose="020B0604020202020204" pitchFamily="34" charset="0"/>
              </a:rPr>
              <a:t>       </a:t>
            </a:r>
            <a:r>
              <a:rPr lang="zh-CN" altLang="en-US" sz="3200">
                <a:latin typeface="Arial" panose="020B0604020202020204" pitchFamily="34" charset="0"/>
              </a:rPr>
              <a:t>我国射击运动员在奥运会上屡获金牌，为我国赢得荣誉，右图是射击靶的示意图，它是由许多同心圆（圆心相同，半径不等的圆）构成的，你知道击中靶上不同位置的成绩是如何计算的吗？</a:t>
            </a:r>
            <a:endParaRPr lang="zh-CN" altLang="en-US" sz="3200">
              <a:latin typeface="Arial" panose="020B0604020202020204" pitchFamily="34" charset="0"/>
            </a:endParaRPr>
          </a:p>
        </p:txBody>
      </p:sp>
      <p:grpSp>
        <p:nvGrpSpPr>
          <p:cNvPr id="13318" name="组合 13317"/>
          <p:cNvGrpSpPr/>
          <p:nvPr/>
        </p:nvGrpSpPr>
        <p:grpSpPr>
          <a:xfrm>
            <a:off x="0" y="0"/>
            <a:ext cx="1008063" cy="773113"/>
            <a:chOff x="0" y="0"/>
            <a:chExt cx="635" cy="487"/>
          </a:xfrm>
        </p:grpSpPr>
        <p:sp>
          <p:nvSpPr>
            <p:cNvPr id="13319" name="未知"/>
            <p:cNvSpPr/>
            <p:nvPr/>
          </p:nvSpPr>
          <p:spPr>
            <a:xfrm>
              <a:off x="0" y="132"/>
              <a:ext cx="635" cy="227"/>
            </a:xfrm>
            <a:custGeom>
              <a:avLst/>
              <a:gdLst/>
              <a:ahLst/>
              <a:cxnLst/>
              <a:pathLst>
                <a:path w="942" h="393">
                  <a:moveTo>
                    <a:pt x="127" y="277"/>
                  </a:moveTo>
                  <a:cubicBezTo>
                    <a:pt x="100" y="272"/>
                    <a:pt x="73" y="280"/>
                    <a:pt x="46" y="280"/>
                  </a:cubicBezTo>
                  <a:cubicBezTo>
                    <a:pt x="38" y="279"/>
                    <a:pt x="31" y="279"/>
                    <a:pt x="22" y="281"/>
                  </a:cubicBezTo>
                  <a:cubicBezTo>
                    <a:pt x="18" y="281"/>
                    <a:pt x="15" y="283"/>
                    <a:pt x="11" y="283"/>
                  </a:cubicBezTo>
                  <a:cubicBezTo>
                    <a:pt x="7" y="283"/>
                    <a:pt x="0" y="286"/>
                    <a:pt x="2" y="284"/>
                  </a:cubicBezTo>
                  <a:cubicBezTo>
                    <a:pt x="22" y="276"/>
                    <a:pt x="41" y="270"/>
                    <a:pt x="61" y="263"/>
                  </a:cubicBezTo>
                  <a:cubicBezTo>
                    <a:pt x="76" y="261"/>
                    <a:pt x="90" y="258"/>
                    <a:pt x="105" y="255"/>
                  </a:cubicBezTo>
                  <a:cubicBezTo>
                    <a:pt x="108" y="253"/>
                    <a:pt x="114" y="253"/>
                    <a:pt x="115" y="249"/>
                  </a:cubicBezTo>
                  <a:cubicBezTo>
                    <a:pt x="116" y="246"/>
                    <a:pt x="111" y="249"/>
                    <a:pt x="108" y="248"/>
                  </a:cubicBezTo>
                  <a:cubicBezTo>
                    <a:pt x="106" y="246"/>
                    <a:pt x="105" y="245"/>
                    <a:pt x="102" y="244"/>
                  </a:cubicBezTo>
                  <a:cubicBezTo>
                    <a:pt x="86" y="237"/>
                    <a:pt x="65" y="236"/>
                    <a:pt x="48" y="238"/>
                  </a:cubicBezTo>
                  <a:cubicBezTo>
                    <a:pt x="41" y="238"/>
                    <a:pt x="35" y="238"/>
                    <a:pt x="28" y="237"/>
                  </a:cubicBezTo>
                  <a:cubicBezTo>
                    <a:pt x="24" y="237"/>
                    <a:pt x="12" y="239"/>
                    <a:pt x="15" y="236"/>
                  </a:cubicBezTo>
                  <a:cubicBezTo>
                    <a:pt x="16" y="234"/>
                    <a:pt x="28" y="234"/>
                    <a:pt x="31" y="234"/>
                  </a:cubicBezTo>
                  <a:cubicBezTo>
                    <a:pt x="52" y="232"/>
                    <a:pt x="73" y="226"/>
                    <a:pt x="94" y="228"/>
                  </a:cubicBezTo>
                  <a:cubicBezTo>
                    <a:pt x="94" y="228"/>
                    <a:pt x="109" y="227"/>
                    <a:pt x="113" y="226"/>
                  </a:cubicBezTo>
                  <a:cubicBezTo>
                    <a:pt x="117" y="226"/>
                    <a:pt x="125" y="226"/>
                    <a:pt x="125" y="226"/>
                  </a:cubicBezTo>
                  <a:cubicBezTo>
                    <a:pt x="119" y="219"/>
                    <a:pt x="116" y="218"/>
                    <a:pt x="107" y="218"/>
                  </a:cubicBezTo>
                  <a:cubicBezTo>
                    <a:pt x="100" y="213"/>
                    <a:pt x="83" y="209"/>
                    <a:pt x="73" y="210"/>
                  </a:cubicBezTo>
                  <a:cubicBezTo>
                    <a:pt x="54" y="202"/>
                    <a:pt x="63" y="203"/>
                    <a:pt x="45" y="204"/>
                  </a:cubicBezTo>
                  <a:cubicBezTo>
                    <a:pt x="41" y="205"/>
                    <a:pt x="54" y="202"/>
                    <a:pt x="59" y="201"/>
                  </a:cubicBezTo>
                  <a:cubicBezTo>
                    <a:pt x="66" y="199"/>
                    <a:pt x="75" y="200"/>
                    <a:pt x="82" y="198"/>
                  </a:cubicBezTo>
                  <a:cubicBezTo>
                    <a:pt x="109" y="192"/>
                    <a:pt x="134" y="191"/>
                    <a:pt x="161" y="187"/>
                  </a:cubicBezTo>
                  <a:cubicBezTo>
                    <a:pt x="170" y="179"/>
                    <a:pt x="160" y="179"/>
                    <a:pt x="153" y="177"/>
                  </a:cubicBezTo>
                  <a:cubicBezTo>
                    <a:pt x="149" y="173"/>
                    <a:pt x="135" y="170"/>
                    <a:pt x="135" y="170"/>
                  </a:cubicBezTo>
                  <a:cubicBezTo>
                    <a:pt x="129" y="163"/>
                    <a:pt x="121" y="159"/>
                    <a:pt x="114" y="155"/>
                  </a:cubicBezTo>
                  <a:cubicBezTo>
                    <a:pt x="126" y="148"/>
                    <a:pt x="138" y="145"/>
                    <a:pt x="150" y="138"/>
                  </a:cubicBezTo>
                  <a:cubicBezTo>
                    <a:pt x="160" y="134"/>
                    <a:pt x="170" y="123"/>
                    <a:pt x="180" y="119"/>
                  </a:cubicBezTo>
                  <a:cubicBezTo>
                    <a:pt x="188" y="116"/>
                    <a:pt x="204" y="101"/>
                    <a:pt x="212" y="95"/>
                  </a:cubicBezTo>
                  <a:cubicBezTo>
                    <a:pt x="234" y="76"/>
                    <a:pt x="269" y="64"/>
                    <a:pt x="293" y="48"/>
                  </a:cubicBezTo>
                  <a:cubicBezTo>
                    <a:pt x="325" y="39"/>
                    <a:pt x="348" y="24"/>
                    <a:pt x="380" y="18"/>
                  </a:cubicBezTo>
                  <a:cubicBezTo>
                    <a:pt x="420" y="9"/>
                    <a:pt x="464" y="9"/>
                    <a:pt x="503" y="4"/>
                  </a:cubicBezTo>
                  <a:cubicBezTo>
                    <a:pt x="530" y="0"/>
                    <a:pt x="537" y="5"/>
                    <a:pt x="564" y="3"/>
                  </a:cubicBezTo>
                  <a:cubicBezTo>
                    <a:pt x="570" y="2"/>
                    <a:pt x="584" y="4"/>
                    <a:pt x="590" y="4"/>
                  </a:cubicBezTo>
                  <a:cubicBezTo>
                    <a:pt x="595" y="5"/>
                    <a:pt x="620" y="13"/>
                    <a:pt x="620" y="13"/>
                  </a:cubicBezTo>
                  <a:cubicBezTo>
                    <a:pt x="635" y="21"/>
                    <a:pt x="646" y="23"/>
                    <a:pt x="659" y="25"/>
                  </a:cubicBezTo>
                  <a:cubicBezTo>
                    <a:pt x="666" y="27"/>
                    <a:pt x="680" y="37"/>
                    <a:pt x="680" y="37"/>
                  </a:cubicBezTo>
                  <a:cubicBezTo>
                    <a:pt x="683" y="39"/>
                    <a:pt x="691" y="41"/>
                    <a:pt x="701" y="46"/>
                  </a:cubicBezTo>
                  <a:cubicBezTo>
                    <a:pt x="711" y="51"/>
                    <a:pt x="721" y="59"/>
                    <a:pt x="740" y="69"/>
                  </a:cubicBezTo>
                  <a:cubicBezTo>
                    <a:pt x="741" y="90"/>
                    <a:pt x="807" y="99"/>
                    <a:pt x="818" y="109"/>
                  </a:cubicBezTo>
                  <a:cubicBezTo>
                    <a:pt x="855" y="141"/>
                    <a:pt x="870" y="129"/>
                    <a:pt x="903" y="167"/>
                  </a:cubicBezTo>
                  <a:cubicBezTo>
                    <a:pt x="914" y="180"/>
                    <a:pt x="927" y="192"/>
                    <a:pt x="938" y="204"/>
                  </a:cubicBezTo>
                  <a:cubicBezTo>
                    <a:pt x="940" y="208"/>
                    <a:pt x="942" y="209"/>
                    <a:pt x="941" y="213"/>
                  </a:cubicBezTo>
                  <a:cubicBezTo>
                    <a:pt x="941" y="215"/>
                    <a:pt x="939" y="228"/>
                    <a:pt x="936" y="228"/>
                  </a:cubicBezTo>
                  <a:cubicBezTo>
                    <a:pt x="925" y="235"/>
                    <a:pt x="927" y="229"/>
                    <a:pt x="919" y="238"/>
                  </a:cubicBezTo>
                  <a:cubicBezTo>
                    <a:pt x="915" y="243"/>
                    <a:pt x="905" y="250"/>
                    <a:pt x="905" y="250"/>
                  </a:cubicBezTo>
                  <a:cubicBezTo>
                    <a:pt x="887" y="255"/>
                    <a:pt x="869" y="254"/>
                    <a:pt x="851" y="246"/>
                  </a:cubicBezTo>
                  <a:cubicBezTo>
                    <a:pt x="843" y="243"/>
                    <a:pt x="819" y="248"/>
                    <a:pt x="810" y="246"/>
                  </a:cubicBezTo>
                  <a:cubicBezTo>
                    <a:pt x="778" y="273"/>
                    <a:pt x="742" y="285"/>
                    <a:pt x="701" y="304"/>
                  </a:cubicBezTo>
                  <a:cubicBezTo>
                    <a:pt x="667" y="318"/>
                    <a:pt x="657" y="342"/>
                    <a:pt x="605" y="354"/>
                  </a:cubicBezTo>
                  <a:cubicBezTo>
                    <a:pt x="576" y="366"/>
                    <a:pt x="551" y="372"/>
                    <a:pt x="529" y="377"/>
                  </a:cubicBezTo>
                  <a:cubicBezTo>
                    <a:pt x="507" y="382"/>
                    <a:pt x="494" y="384"/>
                    <a:pt x="475" y="386"/>
                  </a:cubicBezTo>
                  <a:cubicBezTo>
                    <a:pt x="456" y="388"/>
                    <a:pt x="445" y="391"/>
                    <a:pt x="415" y="389"/>
                  </a:cubicBezTo>
                  <a:cubicBezTo>
                    <a:pt x="392" y="393"/>
                    <a:pt x="316" y="381"/>
                    <a:pt x="295" y="372"/>
                  </a:cubicBezTo>
                  <a:cubicBezTo>
                    <a:pt x="284" y="367"/>
                    <a:pt x="290" y="370"/>
                    <a:pt x="273" y="366"/>
                  </a:cubicBezTo>
                  <a:cubicBezTo>
                    <a:pt x="269" y="365"/>
                    <a:pt x="259" y="363"/>
                    <a:pt x="259" y="363"/>
                  </a:cubicBezTo>
                  <a:cubicBezTo>
                    <a:pt x="249" y="356"/>
                    <a:pt x="227" y="343"/>
                    <a:pt x="215" y="340"/>
                  </a:cubicBezTo>
                  <a:cubicBezTo>
                    <a:pt x="198" y="320"/>
                    <a:pt x="167" y="313"/>
                    <a:pt x="148" y="296"/>
                  </a:cubicBezTo>
                  <a:cubicBezTo>
                    <a:pt x="141" y="290"/>
                    <a:pt x="135" y="280"/>
                    <a:pt x="127" y="277"/>
                  </a:cubicBezTo>
                  <a:close/>
                </a:path>
              </a:pathLst>
            </a:custGeom>
            <a:solidFill>
              <a:schemeClr val="bg1"/>
            </a:solidFill>
            <a:ln w="38100" cap="flat" cmpd="sng">
              <a:solidFill>
                <a:srgbClr val="33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320" name="椭圆 13319" descr="u=2172131558,120469478&amp;gp=3"/>
            <p:cNvSpPr/>
            <p:nvPr/>
          </p:nvSpPr>
          <p:spPr>
            <a:xfrm>
              <a:off x="184" y="132"/>
              <a:ext cx="272" cy="226"/>
            </a:xfrm>
            <a:prstGeom prst="ellipse">
              <a:avLst/>
            </a:prstGeom>
            <a:blipFill rotWithShape="1">
              <a:blip r:embed="rId1"/>
              <a:stretch>
                <a:fillRect/>
              </a:stretch>
            </a:blipFill>
            <a:ln w="28575" cap="flat" cmpd="sng">
              <a:solidFill>
                <a:srgbClr val="33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321" name="椭圆 13320"/>
            <p:cNvSpPr/>
            <p:nvPr/>
          </p:nvSpPr>
          <p:spPr>
            <a:xfrm>
              <a:off x="299" y="219"/>
              <a:ext cx="46" cy="46"/>
            </a:xfrm>
            <a:prstGeom prst="ellipse">
              <a:avLst/>
            </a:prstGeom>
            <a:solidFill>
              <a:srgbClr val="333300"/>
            </a:solidFill>
            <a:ln w="9525" cap="flat" cmpd="sng">
              <a:solidFill>
                <a:srgbClr val="33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13322" name="组合 13321"/>
            <p:cNvGrpSpPr/>
            <p:nvPr/>
          </p:nvGrpSpPr>
          <p:grpSpPr>
            <a:xfrm>
              <a:off x="120" y="0"/>
              <a:ext cx="415" cy="127"/>
              <a:chOff x="0" y="0"/>
              <a:chExt cx="506" cy="155"/>
            </a:xfrm>
          </p:grpSpPr>
          <p:sp>
            <p:nvSpPr>
              <p:cNvPr id="13323" name="流程图: 合并 13322"/>
              <p:cNvSpPr/>
              <p:nvPr/>
            </p:nvSpPr>
            <p:spPr>
              <a:xfrm>
                <a:off x="233" y="0"/>
                <a:ext cx="46" cy="91"/>
              </a:xfrm>
              <a:prstGeom prst="flowChartMerge">
                <a:avLst/>
              </a:prstGeom>
              <a:solidFill>
                <a:schemeClr val="tx2"/>
              </a:solidFill>
              <a:ln w="9525" cap="flat" cmpd="sng">
                <a:solidFill>
                  <a:schemeClr val="tx2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24" name="流程图: 合并 13323"/>
              <p:cNvSpPr/>
              <p:nvPr/>
            </p:nvSpPr>
            <p:spPr>
              <a:xfrm rot="900000">
                <a:off x="346" y="12"/>
                <a:ext cx="46" cy="91"/>
              </a:xfrm>
              <a:prstGeom prst="flowChartMerge">
                <a:avLst/>
              </a:prstGeom>
              <a:solidFill>
                <a:schemeClr val="tx2"/>
              </a:solidFill>
              <a:ln w="9525" cap="flat" cmpd="sng">
                <a:solidFill>
                  <a:schemeClr val="tx2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25" name="流程图: 合并 13324"/>
              <p:cNvSpPr/>
              <p:nvPr/>
            </p:nvSpPr>
            <p:spPr>
              <a:xfrm rot="1200000">
                <a:off x="458" y="45"/>
                <a:ext cx="48" cy="91"/>
              </a:xfrm>
              <a:prstGeom prst="flowChartMerge">
                <a:avLst/>
              </a:prstGeom>
              <a:solidFill>
                <a:schemeClr val="tx2"/>
              </a:solidFill>
              <a:ln w="9525" cap="flat" cmpd="sng">
                <a:solidFill>
                  <a:schemeClr val="tx2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26" name="流程图: 合并 13325"/>
              <p:cNvSpPr/>
              <p:nvPr/>
            </p:nvSpPr>
            <p:spPr>
              <a:xfrm rot="20700000">
                <a:off x="110" y="21"/>
                <a:ext cx="46" cy="91"/>
              </a:xfrm>
              <a:prstGeom prst="flowChartMerge">
                <a:avLst/>
              </a:prstGeom>
              <a:solidFill>
                <a:schemeClr val="tx2"/>
              </a:solidFill>
              <a:ln w="9525" cap="flat" cmpd="sng">
                <a:solidFill>
                  <a:schemeClr val="tx2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27" name="流程图: 合并 13326"/>
              <p:cNvSpPr/>
              <p:nvPr/>
            </p:nvSpPr>
            <p:spPr>
              <a:xfrm rot="19800000">
                <a:off x="0" y="64"/>
                <a:ext cx="46" cy="91"/>
              </a:xfrm>
              <a:prstGeom prst="flowChartMerge">
                <a:avLst/>
              </a:prstGeom>
              <a:solidFill>
                <a:schemeClr val="tx2"/>
              </a:solidFill>
              <a:ln w="9525" cap="flat" cmpd="sng">
                <a:solidFill>
                  <a:schemeClr val="tx2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  <p:grpSp>
          <p:nvGrpSpPr>
            <p:cNvPr id="13328" name="组合 13327"/>
            <p:cNvGrpSpPr/>
            <p:nvPr/>
          </p:nvGrpSpPr>
          <p:grpSpPr>
            <a:xfrm rot="10800000">
              <a:off x="124" y="361"/>
              <a:ext cx="411" cy="126"/>
              <a:chOff x="0" y="0"/>
              <a:chExt cx="506" cy="155"/>
            </a:xfrm>
          </p:grpSpPr>
          <p:sp>
            <p:nvSpPr>
              <p:cNvPr id="13329" name="流程图: 合并 13328"/>
              <p:cNvSpPr/>
              <p:nvPr/>
            </p:nvSpPr>
            <p:spPr>
              <a:xfrm>
                <a:off x="233" y="0"/>
                <a:ext cx="46" cy="91"/>
              </a:xfrm>
              <a:prstGeom prst="flowChartMerge">
                <a:avLst/>
              </a:prstGeom>
              <a:solidFill>
                <a:schemeClr val="tx2"/>
              </a:solidFill>
              <a:ln w="9525" cap="flat" cmpd="sng">
                <a:solidFill>
                  <a:schemeClr val="tx2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30" name="流程图: 合并 13329"/>
              <p:cNvSpPr/>
              <p:nvPr/>
            </p:nvSpPr>
            <p:spPr>
              <a:xfrm rot="900000">
                <a:off x="346" y="12"/>
                <a:ext cx="46" cy="91"/>
              </a:xfrm>
              <a:prstGeom prst="flowChartMerge">
                <a:avLst/>
              </a:prstGeom>
              <a:solidFill>
                <a:schemeClr val="tx2"/>
              </a:solidFill>
              <a:ln w="9525" cap="flat" cmpd="sng">
                <a:solidFill>
                  <a:schemeClr val="tx2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31" name="流程图: 合并 13330"/>
              <p:cNvSpPr/>
              <p:nvPr/>
            </p:nvSpPr>
            <p:spPr>
              <a:xfrm rot="1200000">
                <a:off x="458" y="45"/>
                <a:ext cx="48" cy="91"/>
              </a:xfrm>
              <a:prstGeom prst="flowChartMerge">
                <a:avLst/>
              </a:prstGeom>
              <a:solidFill>
                <a:schemeClr val="tx2"/>
              </a:solidFill>
              <a:ln w="9525" cap="flat" cmpd="sng">
                <a:solidFill>
                  <a:schemeClr val="tx2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32" name="流程图: 合并 13331"/>
              <p:cNvSpPr/>
              <p:nvPr/>
            </p:nvSpPr>
            <p:spPr>
              <a:xfrm rot="20700000">
                <a:off x="110" y="21"/>
                <a:ext cx="46" cy="91"/>
              </a:xfrm>
              <a:prstGeom prst="flowChartMerge">
                <a:avLst/>
              </a:prstGeom>
              <a:solidFill>
                <a:schemeClr val="tx2"/>
              </a:solidFill>
              <a:ln w="9525" cap="flat" cmpd="sng">
                <a:solidFill>
                  <a:schemeClr val="tx2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33" name="流程图: 合并 13332"/>
              <p:cNvSpPr/>
              <p:nvPr/>
            </p:nvSpPr>
            <p:spPr>
              <a:xfrm rot="19800000">
                <a:off x="0" y="64"/>
                <a:ext cx="46" cy="91"/>
              </a:xfrm>
              <a:prstGeom prst="flowChartMerge">
                <a:avLst/>
              </a:prstGeom>
              <a:solidFill>
                <a:schemeClr val="tx2"/>
              </a:solidFill>
              <a:ln w="9525" cap="flat" cmpd="sng">
                <a:solidFill>
                  <a:schemeClr val="tx2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</p:grpSp>
      <p:sp>
        <p:nvSpPr>
          <p:cNvPr id="13334" name="矩形 13333"/>
          <p:cNvSpPr/>
          <p:nvPr/>
        </p:nvSpPr>
        <p:spPr>
          <a:xfrm>
            <a:off x="1187450" y="0"/>
            <a:ext cx="1223963" cy="6207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9525" cap="flat" cmpd="sng">
                  <a:solidFill>
                    <a:srgbClr val="FF33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观 察</a:t>
            </a:r>
            <a:endParaRPr lang="zh-CN" altLang="en-US" sz="3600"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3335" name="文本框 13334"/>
          <p:cNvSpPr txBox="1"/>
          <p:nvPr/>
        </p:nvSpPr>
        <p:spPr>
          <a:xfrm>
            <a:off x="5076825" y="2781300"/>
            <a:ext cx="24479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>
                <a:latin typeface="Times New Roman" panose="02020603050405020304" pitchFamily="2" charset="0"/>
              </a:rPr>
              <a:t> </a:t>
            </a:r>
            <a:endParaRPr lang="en-US" altLang="zh-CN">
              <a:latin typeface="Times New Roman" panose="02020603050405020304" pitchFamily="2" charset="0"/>
            </a:endParaRPr>
          </a:p>
        </p:txBody>
      </p:sp>
      <p:pic>
        <p:nvPicPr>
          <p:cNvPr id="13336" name="图片 13335" descr="305950_200125091701_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91163" y="1196975"/>
            <a:ext cx="3652837" cy="43195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文本框 14337"/>
          <p:cNvSpPr txBox="1"/>
          <p:nvPr/>
        </p:nvSpPr>
        <p:spPr>
          <a:xfrm>
            <a:off x="252413" y="981075"/>
            <a:ext cx="4679950" cy="3743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sz="2400">
                <a:solidFill>
                  <a:srgbClr val="CC3399"/>
                </a:solidFill>
                <a:latin typeface="宋体" panose="02010600030101010101" pitchFamily="2" charset="-122"/>
              </a:rPr>
              <a:t>       </a:t>
            </a:r>
            <a:r>
              <a:rPr lang="zh-CN" altLang="en-US" sz="2400">
                <a:solidFill>
                  <a:srgbClr val="CC3399"/>
                </a:solidFill>
                <a:latin typeface="宋体" panose="02010600030101010101" pitchFamily="2" charset="-122"/>
              </a:rPr>
              <a:t>射击靶图上，有一组以靶心为圆心的大小不同的圆，他们把靶图由内到外分成几个区域，这些区域用由高到底的环数来表示，射击成绩用弹着点位置对应的环数来表示．弹着点与靶心的距离决定了它在哪个圆内，弹着点离靶心越近，它所在的区域就越靠内，对应的环数也就越高，射击的成绩越好</a:t>
            </a:r>
            <a:r>
              <a:rPr lang="en-US" altLang="zh-CN" sz="2400">
                <a:solidFill>
                  <a:srgbClr val="CC3399"/>
                </a:solidFill>
                <a:latin typeface="宋体" panose="02010600030101010101" pitchFamily="2" charset="-122"/>
              </a:rPr>
              <a:t>.</a:t>
            </a:r>
            <a:endParaRPr lang="en-US" altLang="zh-CN" sz="2400">
              <a:solidFill>
                <a:srgbClr val="CC3399"/>
              </a:solidFill>
              <a:latin typeface="宋体" panose="02010600030101010101" pitchFamily="2" charset="-122"/>
            </a:endParaRPr>
          </a:p>
        </p:txBody>
      </p:sp>
      <p:sp>
        <p:nvSpPr>
          <p:cNvPr id="14339" name="矩形 14338"/>
          <p:cNvSpPr/>
          <p:nvPr/>
        </p:nvSpPr>
        <p:spPr>
          <a:xfrm>
            <a:off x="468313" y="404813"/>
            <a:ext cx="8196262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/>
            <a:r>
              <a:rPr lang="zh-CN" altLang="en-US" sz="2800">
                <a:solidFill>
                  <a:srgbClr val="0000FF"/>
                </a:solidFill>
                <a:latin typeface="Arial" panose="020B0604020202020204" pitchFamily="34" charset="0"/>
                <a:ea typeface="隶书" panose="02010509060101010101" pitchFamily="1" charset="-122"/>
              </a:rPr>
              <a:t>你知道击中靶上不同位置的成绩是如何计算的吗 ？</a:t>
            </a:r>
            <a:endParaRPr lang="zh-CN" altLang="en-US" sz="2800">
              <a:solidFill>
                <a:srgbClr val="0000FF"/>
              </a:solidFill>
              <a:latin typeface="Arial" panose="020B0604020202020204" pitchFamily="34" charset="0"/>
              <a:ea typeface="隶书" panose="02010509060101010101" pitchFamily="1" charset="-122"/>
            </a:endParaRPr>
          </a:p>
        </p:txBody>
      </p:sp>
      <p:pic>
        <p:nvPicPr>
          <p:cNvPr id="14340" name="图片 14339" descr="052"/>
          <p:cNvPicPr>
            <a:picLocks noChangeAspect="1"/>
          </p:cNvPicPr>
          <p:nvPr/>
        </p:nvPicPr>
        <p:blipFill>
          <a:blip r:embed="rId1">
            <a:clrChange>
              <a:clrFrom>
                <a:srgbClr val="EEE5E0"/>
              </a:clrFrom>
              <a:clrTo>
                <a:srgbClr val="EEE5E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859338" y="1844675"/>
            <a:ext cx="3849687" cy="25431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文本框 15361"/>
          <p:cNvSpPr txBox="1"/>
          <p:nvPr/>
        </p:nvSpPr>
        <p:spPr>
          <a:xfrm>
            <a:off x="6443663" y="2708275"/>
            <a:ext cx="360362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sz="3200" i="1">
                <a:latin typeface="Times New Roman" panose="02020603050405020304" pitchFamily="2" charset="0"/>
              </a:rPr>
              <a:t>r</a:t>
            </a:r>
            <a:endParaRPr lang="en-US" altLang="zh-CN" sz="3200" i="1">
              <a:latin typeface="Times New Roman" panose="02020603050405020304" pitchFamily="2" charset="0"/>
            </a:endParaRPr>
          </a:p>
        </p:txBody>
      </p:sp>
      <p:sp>
        <p:nvSpPr>
          <p:cNvPr id="15363" name="文本框 15362"/>
          <p:cNvSpPr txBox="1"/>
          <p:nvPr/>
        </p:nvSpPr>
        <p:spPr>
          <a:xfrm>
            <a:off x="0" y="3789363"/>
            <a:ext cx="8532813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zh-CN" altLang="en-US" sz="3200">
                <a:latin typeface="Arial" panose="020B0604020202020204" pitchFamily="34" charset="0"/>
              </a:rPr>
              <a:t>问题２：设</a:t>
            </a:r>
            <a:r>
              <a:rPr lang="en-US" altLang="zh-CN" sz="3200">
                <a:latin typeface="Arial" panose="020B0604020202020204" pitchFamily="34" charset="0"/>
              </a:rPr>
              <a:t>⊙</a:t>
            </a:r>
            <a:r>
              <a:rPr lang="en-US" altLang="zh-CN" sz="3200" i="1">
                <a:latin typeface="Times New Roman" panose="02020603050405020304" pitchFamily="2" charset="0"/>
              </a:rPr>
              <a:t>O</a:t>
            </a:r>
            <a:r>
              <a:rPr lang="zh-CN" altLang="en-US" sz="3200">
                <a:latin typeface="Arial" panose="020B0604020202020204" pitchFamily="34" charset="0"/>
              </a:rPr>
              <a:t>半径为 </a:t>
            </a:r>
            <a:r>
              <a:rPr lang="en-US" altLang="zh-CN" sz="3200" i="1">
                <a:latin typeface="Times New Roman" panose="02020603050405020304" pitchFamily="2" charset="0"/>
              </a:rPr>
              <a:t>r </a:t>
            </a:r>
            <a:r>
              <a:rPr lang="en-US" altLang="zh-CN" sz="3200">
                <a:latin typeface="Arial" panose="020B0604020202020204" pitchFamily="34" charset="0"/>
              </a:rPr>
              <a:t>, </a:t>
            </a:r>
            <a:r>
              <a:rPr lang="zh-CN" altLang="en-US" sz="3200">
                <a:latin typeface="Arial" panose="020B0604020202020204" pitchFamily="34" charset="0"/>
              </a:rPr>
              <a:t>说出来点</a:t>
            </a:r>
            <a:r>
              <a:rPr lang="en-US" altLang="zh-CN" sz="3200" i="1">
                <a:latin typeface="Times New Roman" panose="02020603050405020304" pitchFamily="2" charset="0"/>
              </a:rPr>
              <a:t>A</a:t>
            </a:r>
            <a:r>
              <a:rPr lang="zh-CN" altLang="en-US" sz="3200">
                <a:latin typeface="Arial" panose="020B0604020202020204" pitchFamily="34" charset="0"/>
              </a:rPr>
              <a:t>，点</a:t>
            </a:r>
            <a:r>
              <a:rPr lang="en-US" altLang="zh-CN" sz="3200" i="1">
                <a:latin typeface="Times New Roman" panose="02020603050405020304" pitchFamily="2" charset="0"/>
              </a:rPr>
              <a:t>B</a:t>
            </a:r>
            <a:r>
              <a:rPr lang="zh-CN" altLang="en-US" sz="3200">
                <a:latin typeface="Arial" panose="020B0604020202020204" pitchFamily="34" charset="0"/>
              </a:rPr>
              <a:t>，点</a:t>
            </a:r>
            <a:r>
              <a:rPr lang="en-US" altLang="zh-CN" sz="3200" i="1">
                <a:latin typeface="Times New Roman" panose="02020603050405020304" pitchFamily="2" charset="0"/>
              </a:rPr>
              <a:t>C</a:t>
            </a:r>
            <a:r>
              <a:rPr lang="zh-CN" altLang="en-US" sz="3200">
                <a:latin typeface="Arial" panose="020B0604020202020204" pitchFamily="34" charset="0"/>
              </a:rPr>
              <a:t>与圆心</a:t>
            </a:r>
            <a:r>
              <a:rPr lang="en-US" altLang="zh-CN" sz="3200" i="1">
                <a:latin typeface="Times New Roman" panose="02020603050405020304" pitchFamily="2" charset="0"/>
              </a:rPr>
              <a:t>O</a:t>
            </a:r>
            <a:r>
              <a:rPr lang="zh-CN" altLang="en-US" sz="3200">
                <a:latin typeface="Arial" panose="020B0604020202020204" pitchFamily="34" charset="0"/>
              </a:rPr>
              <a:t>的距离与半径的关系：</a:t>
            </a:r>
            <a:endParaRPr lang="zh-CN" altLang="en-US" sz="3200">
              <a:latin typeface="Arial" panose="020B0604020202020204" pitchFamily="34" charset="0"/>
            </a:endParaRPr>
          </a:p>
        </p:txBody>
      </p:sp>
      <p:sp>
        <p:nvSpPr>
          <p:cNvPr id="15364" name="椭圆 15363"/>
          <p:cNvSpPr/>
          <p:nvPr/>
        </p:nvSpPr>
        <p:spPr>
          <a:xfrm>
            <a:off x="5724525" y="1446213"/>
            <a:ext cx="2159000" cy="2127250"/>
          </a:xfrm>
          <a:prstGeom prst="ellipse">
            <a:avLst/>
          </a:pr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fontAlgn="base"/>
            <a:endParaRPr sz="4800" b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5365" name="未知"/>
          <p:cNvSpPr/>
          <p:nvPr/>
        </p:nvSpPr>
        <p:spPr>
          <a:xfrm>
            <a:off x="6950075" y="1979613"/>
            <a:ext cx="319088" cy="404812"/>
          </a:xfrm>
          <a:custGeom>
            <a:avLst/>
            <a:gdLst/>
            <a:ahLst/>
            <a:cxnLst/>
            <a:pathLst>
              <a:path w="201" h="255">
                <a:moveTo>
                  <a:pt x="0" y="255"/>
                </a:moveTo>
                <a:lnTo>
                  <a:pt x="201" y="0"/>
                </a:lnTo>
              </a:path>
            </a:pathLst>
          </a:cu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5366" name="文本框 15365"/>
          <p:cNvSpPr txBox="1"/>
          <p:nvPr/>
        </p:nvSpPr>
        <p:spPr>
          <a:xfrm>
            <a:off x="8101013" y="2276475"/>
            <a:ext cx="360362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sz="3200" i="1">
                <a:latin typeface="Times New Roman" panose="02020603050405020304" pitchFamily="2" charset="0"/>
              </a:rPr>
              <a:t>C</a:t>
            </a:r>
            <a:endParaRPr lang="en-US" altLang="zh-CN" sz="3200" i="1">
              <a:latin typeface="Times New Roman" panose="02020603050405020304" pitchFamily="2" charset="0"/>
            </a:endParaRPr>
          </a:p>
        </p:txBody>
      </p:sp>
      <p:sp>
        <p:nvSpPr>
          <p:cNvPr id="15367" name="文本框 15366"/>
          <p:cNvSpPr txBox="1"/>
          <p:nvPr/>
        </p:nvSpPr>
        <p:spPr>
          <a:xfrm>
            <a:off x="6372225" y="2060575"/>
            <a:ext cx="5048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sz="3200" i="1">
                <a:latin typeface="Times New Roman" panose="02020603050405020304" pitchFamily="2" charset="0"/>
              </a:rPr>
              <a:t>O</a:t>
            </a:r>
            <a:endParaRPr lang="en-US" altLang="zh-CN" sz="3200" i="1">
              <a:latin typeface="Times New Roman" panose="02020603050405020304" pitchFamily="2" charset="0"/>
            </a:endParaRPr>
          </a:p>
        </p:txBody>
      </p:sp>
      <p:sp>
        <p:nvSpPr>
          <p:cNvPr id="15368" name="文本框 15367"/>
          <p:cNvSpPr txBox="1"/>
          <p:nvPr/>
        </p:nvSpPr>
        <p:spPr>
          <a:xfrm>
            <a:off x="6877050" y="1662113"/>
            <a:ext cx="5048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sz="3200" i="1">
                <a:latin typeface="Times New Roman" panose="02020603050405020304" pitchFamily="2" charset="0"/>
              </a:rPr>
              <a:t>A</a:t>
            </a:r>
            <a:endParaRPr lang="en-US" altLang="zh-CN" sz="3200" i="1">
              <a:latin typeface="Times New Roman" panose="02020603050405020304" pitchFamily="2" charset="0"/>
            </a:endParaRPr>
          </a:p>
        </p:txBody>
      </p:sp>
      <p:sp>
        <p:nvSpPr>
          <p:cNvPr id="15369" name="文本框 15368"/>
          <p:cNvSpPr txBox="1"/>
          <p:nvPr/>
        </p:nvSpPr>
        <p:spPr>
          <a:xfrm>
            <a:off x="7740650" y="2997200"/>
            <a:ext cx="5048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sz="3200" i="1">
                <a:latin typeface="Times New Roman" panose="02020603050405020304" pitchFamily="2" charset="0"/>
              </a:rPr>
              <a:t>B</a:t>
            </a:r>
            <a:endParaRPr lang="en-US" altLang="zh-CN" sz="3200" i="1">
              <a:latin typeface="Times New Roman" panose="02020603050405020304" pitchFamily="2" charset="0"/>
            </a:endParaRPr>
          </a:p>
        </p:txBody>
      </p:sp>
      <p:sp>
        <p:nvSpPr>
          <p:cNvPr id="15370" name="椭圆 15369"/>
          <p:cNvSpPr/>
          <p:nvPr/>
        </p:nvSpPr>
        <p:spPr>
          <a:xfrm>
            <a:off x="7235825" y="1951038"/>
            <a:ext cx="73025" cy="71437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5371" name="椭圆 15370"/>
          <p:cNvSpPr/>
          <p:nvPr/>
        </p:nvSpPr>
        <p:spPr>
          <a:xfrm>
            <a:off x="8388350" y="2166938"/>
            <a:ext cx="71438" cy="71437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5372" name="椭圆 15371"/>
          <p:cNvSpPr/>
          <p:nvPr/>
        </p:nvSpPr>
        <p:spPr>
          <a:xfrm>
            <a:off x="6919913" y="2354263"/>
            <a:ext cx="71437" cy="71437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5373" name="未知"/>
          <p:cNvSpPr/>
          <p:nvPr/>
        </p:nvSpPr>
        <p:spPr>
          <a:xfrm>
            <a:off x="6945313" y="2389188"/>
            <a:ext cx="722312" cy="679450"/>
          </a:xfrm>
          <a:custGeom>
            <a:avLst/>
            <a:gdLst/>
            <a:ahLst/>
            <a:cxnLst/>
            <a:pathLst>
              <a:path w="427" h="383">
                <a:moveTo>
                  <a:pt x="0" y="0"/>
                </a:moveTo>
                <a:lnTo>
                  <a:pt x="427" y="383"/>
                </a:lnTo>
              </a:path>
            </a:pathLst>
          </a:custGeom>
          <a:noFill/>
          <a:ln w="28575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5374" name="矩形 15373"/>
          <p:cNvSpPr/>
          <p:nvPr/>
        </p:nvSpPr>
        <p:spPr>
          <a:xfrm>
            <a:off x="5942013" y="5141913"/>
            <a:ext cx="1798637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sz="3200" i="1">
                <a:solidFill>
                  <a:srgbClr val="FF0000"/>
                </a:solidFill>
                <a:latin typeface="Times New Roman" panose="02020603050405020304" pitchFamily="2" charset="0"/>
              </a:rPr>
              <a:t>OC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2" charset="0"/>
              </a:rPr>
              <a:t>&gt; </a:t>
            </a:r>
            <a:r>
              <a:rPr lang="en-US" altLang="zh-CN" sz="3200" i="1">
                <a:solidFill>
                  <a:srgbClr val="FF0000"/>
                </a:solidFill>
                <a:latin typeface="Times New Roman" panose="02020603050405020304" pitchFamily="2" charset="0"/>
              </a:rPr>
              <a:t>r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2" charset="0"/>
              </a:rPr>
              <a:t>.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2" charset="0"/>
            </a:endParaRPr>
          </a:p>
        </p:txBody>
      </p:sp>
      <p:sp>
        <p:nvSpPr>
          <p:cNvPr id="15375" name="椭圆 15374"/>
          <p:cNvSpPr/>
          <p:nvPr/>
        </p:nvSpPr>
        <p:spPr>
          <a:xfrm>
            <a:off x="7667625" y="3068638"/>
            <a:ext cx="71438" cy="71437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5376" name="未知"/>
          <p:cNvSpPr/>
          <p:nvPr/>
        </p:nvSpPr>
        <p:spPr>
          <a:xfrm>
            <a:off x="6954838" y="2208213"/>
            <a:ext cx="1471612" cy="180975"/>
          </a:xfrm>
          <a:custGeom>
            <a:avLst/>
            <a:gdLst/>
            <a:ahLst/>
            <a:cxnLst/>
            <a:pathLst>
              <a:path w="927" h="114">
                <a:moveTo>
                  <a:pt x="0" y="114"/>
                </a:moveTo>
                <a:lnTo>
                  <a:pt x="927" y="0"/>
                </a:lnTo>
              </a:path>
            </a:pathLst>
          </a:cu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5377" name="文本框 15376"/>
          <p:cNvSpPr txBox="1"/>
          <p:nvPr/>
        </p:nvSpPr>
        <p:spPr>
          <a:xfrm>
            <a:off x="-104775" y="836613"/>
            <a:ext cx="95377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zh-CN" altLang="en-US" sz="3200">
                <a:latin typeface="Times New Roman" panose="02020603050405020304" pitchFamily="2" charset="0"/>
              </a:rPr>
              <a:t>问题１：观察图中点</a:t>
            </a:r>
            <a:r>
              <a:rPr lang="en-US" altLang="zh-CN" sz="3200" i="1">
                <a:latin typeface="Times New Roman" panose="02020603050405020304" pitchFamily="2" charset="0"/>
              </a:rPr>
              <a:t>A</a:t>
            </a:r>
            <a:r>
              <a:rPr lang="zh-CN" altLang="en-US" sz="3200">
                <a:latin typeface="Times New Roman" panose="02020603050405020304" pitchFamily="2" charset="0"/>
              </a:rPr>
              <a:t>，点</a:t>
            </a:r>
            <a:r>
              <a:rPr lang="en-US" altLang="zh-CN" sz="3200" i="1">
                <a:latin typeface="Times New Roman" panose="02020603050405020304" pitchFamily="2" charset="0"/>
              </a:rPr>
              <a:t>B</a:t>
            </a:r>
            <a:r>
              <a:rPr lang="zh-CN" altLang="en-US" sz="3200">
                <a:latin typeface="Times New Roman" panose="02020603050405020304" pitchFamily="2" charset="0"/>
              </a:rPr>
              <a:t>，点</a:t>
            </a:r>
            <a:r>
              <a:rPr lang="en-US" altLang="zh-CN" sz="3200" i="1">
                <a:latin typeface="Times New Roman" panose="02020603050405020304" pitchFamily="2" charset="0"/>
              </a:rPr>
              <a:t>C</a:t>
            </a:r>
            <a:r>
              <a:rPr lang="zh-CN" altLang="en-US" sz="3200">
                <a:latin typeface="Times New Roman" panose="02020603050405020304" pitchFamily="2" charset="0"/>
              </a:rPr>
              <a:t>与圆的位置关系？</a:t>
            </a:r>
            <a:endParaRPr lang="zh-CN" altLang="en-US" sz="3200">
              <a:latin typeface="Times New Roman" panose="02020603050405020304" pitchFamily="2" charset="0"/>
            </a:endParaRPr>
          </a:p>
        </p:txBody>
      </p:sp>
      <p:sp>
        <p:nvSpPr>
          <p:cNvPr id="15378" name="矩形 15377"/>
          <p:cNvSpPr/>
          <p:nvPr/>
        </p:nvSpPr>
        <p:spPr>
          <a:xfrm>
            <a:off x="2555875" y="2801938"/>
            <a:ext cx="2182813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 fontAlgn="base"/>
            <a:r>
              <a:rPr lang="zh-CN" altLang="en-US" sz="3200">
                <a:solidFill>
                  <a:srgbClr val="FF0000"/>
                </a:solidFill>
                <a:latin typeface="Times New Roman" panose="02020603050405020304" pitchFamily="2" charset="0"/>
              </a:rPr>
              <a:t>点</a:t>
            </a:r>
            <a:r>
              <a:rPr lang="en-US" altLang="zh-CN" sz="3200" i="1">
                <a:solidFill>
                  <a:srgbClr val="FF0000"/>
                </a:solidFill>
                <a:latin typeface="Times New Roman" panose="02020603050405020304" pitchFamily="2" charset="0"/>
              </a:rPr>
              <a:t>C</a:t>
            </a:r>
            <a:r>
              <a:rPr lang="zh-CN" altLang="en-US" sz="3200">
                <a:solidFill>
                  <a:srgbClr val="FF0000"/>
                </a:solidFill>
                <a:latin typeface="Times New Roman" panose="02020603050405020304" pitchFamily="2" charset="0"/>
              </a:rPr>
              <a:t>在圆外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2" charset="0"/>
              </a:rPr>
              <a:t>.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2" charset="0"/>
            </a:endParaRPr>
          </a:p>
        </p:txBody>
      </p:sp>
      <p:sp>
        <p:nvSpPr>
          <p:cNvPr id="15379" name="矩形 15378"/>
          <p:cNvSpPr/>
          <p:nvPr/>
        </p:nvSpPr>
        <p:spPr>
          <a:xfrm>
            <a:off x="2516188" y="1603375"/>
            <a:ext cx="3208337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/>
            <a:r>
              <a:rPr lang="zh-CN" altLang="en-US" sz="3200">
                <a:solidFill>
                  <a:srgbClr val="FF0000"/>
                </a:solidFill>
                <a:latin typeface="Times New Roman" panose="02020603050405020304" pitchFamily="2" charset="0"/>
              </a:rPr>
              <a:t>点</a:t>
            </a:r>
            <a:r>
              <a:rPr lang="en-US" altLang="zh-CN" sz="3200" i="1">
                <a:solidFill>
                  <a:srgbClr val="FF0000"/>
                </a:solidFill>
                <a:latin typeface="Times New Roman" panose="02020603050405020304" pitchFamily="2" charset="0"/>
              </a:rPr>
              <a:t>A</a:t>
            </a:r>
            <a:r>
              <a:rPr lang="zh-CN" altLang="en-US" sz="3200">
                <a:solidFill>
                  <a:srgbClr val="FF0000"/>
                </a:solidFill>
                <a:latin typeface="Times New Roman" panose="02020603050405020304" pitchFamily="2" charset="0"/>
              </a:rPr>
              <a:t>在圆内，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2" charset="0"/>
            </a:endParaRPr>
          </a:p>
        </p:txBody>
      </p:sp>
      <p:sp>
        <p:nvSpPr>
          <p:cNvPr id="15380" name="矩形 15379"/>
          <p:cNvSpPr/>
          <p:nvPr/>
        </p:nvSpPr>
        <p:spPr>
          <a:xfrm>
            <a:off x="2516188" y="2251075"/>
            <a:ext cx="2919412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/>
            <a:r>
              <a:rPr lang="zh-CN" altLang="en-US" sz="3200">
                <a:solidFill>
                  <a:srgbClr val="FF0000"/>
                </a:solidFill>
                <a:latin typeface="Times New Roman" panose="02020603050405020304" pitchFamily="2" charset="0"/>
              </a:rPr>
              <a:t>点</a:t>
            </a:r>
            <a:r>
              <a:rPr lang="en-US" altLang="zh-CN" sz="3200" i="1">
                <a:solidFill>
                  <a:srgbClr val="FF0000"/>
                </a:solidFill>
                <a:latin typeface="Times New Roman" panose="02020603050405020304" pitchFamily="2" charset="0"/>
              </a:rPr>
              <a:t>B</a:t>
            </a:r>
            <a:r>
              <a:rPr lang="zh-CN" altLang="en-US" sz="3200">
                <a:solidFill>
                  <a:srgbClr val="FF0000"/>
                </a:solidFill>
                <a:latin typeface="Times New Roman" panose="02020603050405020304" pitchFamily="2" charset="0"/>
              </a:rPr>
              <a:t>在圆上，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2" charset="0"/>
            </a:endParaRPr>
          </a:p>
        </p:txBody>
      </p:sp>
      <p:sp>
        <p:nvSpPr>
          <p:cNvPr id="15381" name="矩形 15380"/>
          <p:cNvSpPr/>
          <p:nvPr/>
        </p:nvSpPr>
        <p:spPr>
          <a:xfrm>
            <a:off x="1258888" y="5094288"/>
            <a:ext cx="2519362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/>
            <a:r>
              <a:rPr lang="en-US" altLang="zh-CN" sz="3200" i="1">
                <a:solidFill>
                  <a:srgbClr val="FF0000"/>
                </a:solidFill>
                <a:latin typeface="Times New Roman" panose="02020603050405020304" pitchFamily="2" charset="0"/>
              </a:rPr>
              <a:t>OA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2" charset="0"/>
              </a:rPr>
              <a:t>&lt; </a:t>
            </a:r>
            <a:r>
              <a:rPr lang="en-US" altLang="zh-CN" sz="3200" i="1">
                <a:solidFill>
                  <a:srgbClr val="FF0000"/>
                </a:solidFill>
                <a:latin typeface="Times New Roman" panose="02020603050405020304" pitchFamily="2" charset="0"/>
              </a:rPr>
              <a:t>r</a:t>
            </a:r>
            <a:r>
              <a:rPr lang="zh-CN" altLang="en-US" sz="3200">
                <a:solidFill>
                  <a:srgbClr val="FF0000"/>
                </a:solidFill>
                <a:latin typeface="Times New Roman" panose="02020603050405020304" pitchFamily="2" charset="0"/>
              </a:rPr>
              <a:t>，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2" charset="0"/>
            </a:endParaRPr>
          </a:p>
        </p:txBody>
      </p:sp>
      <p:sp>
        <p:nvSpPr>
          <p:cNvPr id="15382" name="矩形 15381"/>
          <p:cNvSpPr/>
          <p:nvPr/>
        </p:nvSpPr>
        <p:spPr>
          <a:xfrm>
            <a:off x="3419475" y="5141913"/>
            <a:ext cx="230505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/>
            <a:r>
              <a:rPr lang="en-US" altLang="zh-CN" sz="3200" i="1">
                <a:solidFill>
                  <a:srgbClr val="FF0000"/>
                </a:solidFill>
                <a:latin typeface="Times New Roman" panose="02020603050405020304" pitchFamily="2" charset="0"/>
              </a:rPr>
              <a:t>OB = r</a:t>
            </a:r>
            <a:r>
              <a:rPr lang="zh-CN" altLang="en-US" sz="3200">
                <a:solidFill>
                  <a:srgbClr val="FF0000"/>
                </a:solidFill>
                <a:latin typeface="Times New Roman" panose="02020603050405020304" pitchFamily="2" charset="0"/>
              </a:rPr>
              <a:t>，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2" charset="0"/>
            </a:endParaRPr>
          </a:p>
        </p:txBody>
      </p:sp>
      <p:sp>
        <p:nvSpPr>
          <p:cNvPr id="15383" name="未知"/>
          <p:cNvSpPr/>
          <p:nvPr/>
        </p:nvSpPr>
        <p:spPr>
          <a:xfrm>
            <a:off x="6588125" y="2349500"/>
            <a:ext cx="360363" cy="1117600"/>
          </a:xfrm>
          <a:custGeom>
            <a:avLst/>
            <a:gdLst/>
            <a:ahLst/>
            <a:cxnLst/>
            <a:pathLst>
              <a:path w="172" h="573">
                <a:moveTo>
                  <a:pt x="172" y="0"/>
                </a:moveTo>
                <a:lnTo>
                  <a:pt x="0" y="573"/>
                </a:lnTo>
              </a:path>
            </a:pathLst>
          </a:custGeom>
          <a:noFill/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5384" name="文本框 15383"/>
          <p:cNvSpPr txBox="1"/>
          <p:nvPr/>
        </p:nvSpPr>
        <p:spPr>
          <a:xfrm>
            <a:off x="2627313" y="0"/>
            <a:ext cx="2879725" cy="579438"/>
          </a:xfrm>
          <a:prstGeom prst="rect">
            <a:avLst/>
          </a:prstGeom>
          <a:solidFill>
            <a:srgbClr val="FF0000"/>
          </a:solidFill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sz="3200" b="0">
                <a:latin typeface="隶书" panose="02010509060101010101" pitchFamily="1" charset="-122"/>
                <a:ea typeface="隶书" panose="02010509060101010101" pitchFamily="1" charset="-122"/>
              </a:rPr>
              <a:t> </a:t>
            </a:r>
            <a:r>
              <a:rPr lang="zh-CN" altLang="en-US" sz="3200" b="0">
                <a:solidFill>
                  <a:srgbClr val="0000FF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问 题 探 究</a:t>
            </a:r>
            <a:endParaRPr lang="zh-CN" altLang="en-US" sz="3200" b="0">
              <a:solidFill>
                <a:srgbClr val="0000FF"/>
              </a:solidFill>
              <a:latin typeface="隶书" panose="02010509060101010101" pitchFamily="1" charset="-122"/>
              <a:ea typeface="隶书" panose="02010509060101010101" pitchFamily="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3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53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5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  <p:bldP spid="15374" grpId="0"/>
      <p:bldP spid="15378" grpId="0"/>
      <p:bldP spid="15379" grpId="0"/>
      <p:bldP spid="15380" grpId="0"/>
      <p:bldP spid="15381" grpId="0"/>
      <p:bldP spid="1538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未知"/>
          <p:cNvSpPr/>
          <p:nvPr/>
        </p:nvSpPr>
        <p:spPr>
          <a:xfrm>
            <a:off x="7092950" y="4149725"/>
            <a:ext cx="358775" cy="442913"/>
          </a:xfrm>
          <a:custGeom>
            <a:avLst/>
            <a:gdLst/>
            <a:ahLst/>
            <a:cxnLst/>
            <a:pathLst>
              <a:path w="184" h="234">
                <a:moveTo>
                  <a:pt x="0" y="234"/>
                </a:moveTo>
                <a:lnTo>
                  <a:pt x="184" y="0"/>
                </a:lnTo>
              </a:path>
            </a:pathLst>
          </a:cu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6387" name="文本框 16386"/>
          <p:cNvSpPr txBox="1"/>
          <p:nvPr/>
        </p:nvSpPr>
        <p:spPr>
          <a:xfrm>
            <a:off x="179388" y="549275"/>
            <a:ext cx="8497887" cy="1128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zh-CN" altLang="en-US" sz="3200">
                <a:latin typeface="Arial" panose="020B0604020202020204" pitchFamily="34" charset="0"/>
              </a:rPr>
              <a:t>设</a:t>
            </a:r>
            <a:r>
              <a:rPr lang="en-US" altLang="zh-CN" sz="3200">
                <a:latin typeface="Arial" panose="020B0604020202020204" pitchFamily="34" charset="0"/>
              </a:rPr>
              <a:t>⊙</a:t>
            </a:r>
            <a:r>
              <a:rPr lang="en-US" altLang="zh-CN" sz="3200" i="1">
                <a:latin typeface="Times New Roman" panose="02020603050405020304" pitchFamily="2" charset="0"/>
              </a:rPr>
              <a:t>O</a:t>
            </a:r>
            <a:r>
              <a:rPr lang="zh-CN" altLang="en-US" sz="3200">
                <a:latin typeface="Arial" panose="020B0604020202020204" pitchFamily="34" charset="0"/>
              </a:rPr>
              <a:t>的半径为</a:t>
            </a:r>
            <a:r>
              <a:rPr lang="en-US" altLang="zh-CN" sz="3200" i="1">
                <a:latin typeface="Times New Roman" panose="02020603050405020304" pitchFamily="2" charset="0"/>
              </a:rPr>
              <a:t>r</a:t>
            </a:r>
            <a:r>
              <a:rPr lang="zh-CN" altLang="en-US" sz="3200">
                <a:latin typeface="Arial" panose="020B0604020202020204" pitchFamily="34" charset="0"/>
              </a:rPr>
              <a:t>，点</a:t>
            </a:r>
            <a:r>
              <a:rPr lang="en-US" altLang="zh-CN" sz="3200" i="1">
                <a:latin typeface="Times New Roman" panose="02020603050405020304" pitchFamily="2" charset="0"/>
              </a:rPr>
              <a:t>P</a:t>
            </a:r>
            <a:r>
              <a:rPr lang="zh-CN" altLang="en-US" sz="3200">
                <a:latin typeface="Arial" panose="020B0604020202020204" pitchFamily="34" charset="0"/>
              </a:rPr>
              <a:t>到圆心的距离</a:t>
            </a:r>
            <a:r>
              <a:rPr lang="en-US" altLang="zh-CN" sz="3200" i="1">
                <a:latin typeface="Times New Roman" panose="02020603050405020304" pitchFamily="2" charset="0"/>
              </a:rPr>
              <a:t>OP = </a:t>
            </a:r>
            <a:r>
              <a:rPr lang="en-US" altLang="zh-CN" sz="3600" i="1">
                <a:latin typeface="Times New Roman" panose="02020603050405020304" pitchFamily="2" charset="0"/>
              </a:rPr>
              <a:t>d</a:t>
            </a:r>
            <a:r>
              <a:rPr lang="zh-CN" altLang="en-US" sz="3200">
                <a:latin typeface="Arial" panose="020B0604020202020204" pitchFamily="34" charset="0"/>
              </a:rPr>
              <a:t>，则有：</a:t>
            </a:r>
            <a:endParaRPr lang="zh-CN" altLang="en-US" sz="3200">
              <a:latin typeface="Arial" panose="020B0604020202020204" pitchFamily="34" charset="0"/>
            </a:endParaRPr>
          </a:p>
        </p:txBody>
      </p:sp>
      <p:grpSp>
        <p:nvGrpSpPr>
          <p:cNvPr id="16388" name="组合 16387"/>
          <p:cNvGrpSpPr/>
          <p:nvPr/>
        </p:nvGrpSpPr>
        <p:grpSpPr>
          <a:xfrm>
            <a:off x="1403350" y="2565400"/>
            <a:ext cx="6121400" cy="579438"/>
            <a:chOff x="0" y="0"/>
            <a:chExt cx="2676" cy="365"/>
          </a:xfrm>
        </p:grpSpPr>
        <p:sp>
          <p:nvSpPr>
            <p:cNvPr id="16389" name="文本框 16388"/>
            <p:cNvSpPr txBox="1"/>
            <p:nvPr/>
          </p:nvSpPr>
          <p:spPr>
            <a:xfrm>
              <a:off x="0" y="0"/>
              <a:ext cx="2676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 fontAlgn="base">
                <a:spcBef>
                  <a:spcPct val="50000"/>
                </a:spcBef>
              </a:pPr>
              <a:r>
                <a:rPr lang="zh-CN" altLang="en-US" sz="3200">
                  <a:solidFill>
                    <a:srgbClr val="0000FF"/>
                  </a:solidFill>
                  <a:latin typeface="Arial" panose="020B0604020202020204" pitchFamily="34" charset="0"/>
                </a:rPr>
                <a:t>点</a:t>
              </a:r>
              <a:r>
                <a:rPr lang="en-US" altLang="zh-CN" sz="3200" i="1">
                  <a:solidFill>
                    <a:srgbClr val="0000FF"/>
                  </a:solidFill>
                  <a:latin typeface="Times New Roman" panose="02020603050405020304" pitchFamily="2" charset="0"/>
                </a:rPr>
                <a:t>P</a:t>
              </a:r>
              <a:r>
                <a:rPr lang="zh-CN" altLang="en-US" sz="3200">
                  <a:solidFill>
                    <a:srgbClr val="0000FF"/>
                  </a:solidFill>
                  <a:latin typeface="Arial" panose="020B0604020202020204" pitchFamily="34" charset="0"/>
                </a:rPr>
                <a:t>在圆上             </a:t>
              </a:r>
              <a:r>
                <a:rPr lang="en-US" altLang="zh-CN" sz="3200" i="1">
                  <a:solidFill>
                    <a:srgbClr val="0000FF"/>
                  </a:solidFill>
                  <a:latin typeface="Times New Roman" panose="02020603050405020304" pitchFamily="2" charset="0"/>
                </a:rPr>
                <a:t>d </a:t>
              </a:r>
              <a:r>
                <a:rPr lang="en-US" altLang="zh-CN" sz="3200">
                  <a:solidFill>
                    <a:srgbClr val="0000FF"/>
                  </a:solidFill>
                  <a:latin typeface="Times New Roman" panose="02020603050405020304" pitchFamily="2" charset="0"/>
                </a:rPr>
                <a:t>= </a:t>
              </a:r>
              <a:r>
                <a:rPr lang="en-US" altLang="zh-CN" sz="3200" i="1">
                  <a:solidFill>
                    <a:srgbClr val="0000FF"/>
                  </a:solidFill>
                  <a:latin typeface="Times New Roman" panose="02020603050405020304" pitchFamily="2" charset="0"/>
                </a:rPr>
                <a:t>r</a:t>
              </a:r>
              <a:r>
                <a:rPr lang="zh-CN" altLang="en-US" sz="3200">
                  <a:solidFill>
                    <a:srgbClr val="0000FF"/>
                  </a:solidFill>
                  <a:latin typeface="Times New Roman" panose="02020603050405020304" pitchFamily="2" charset="0"/>
                </a:rPr>
                <a:t>；</a:t>
              </a:r>
              <a:endParaRPr lang="zh-CN" altLang="en-US" sz="3200">
                <a:solidFill>
                  <a:srgbClr val="0000FF"/>
                </a:solidFill>
                <a:latin typeface="Arial" panose="020B0604020202020204" pitchFamily="34" charset="0"/>
              </a:endParaRPr>
            </a:p>
          </p:txBody>
        </p:sp>
        <p:graphicFrame>
          <p:nvGraphicFramePr>
            <p:cNvPr id="16390" name="内容占位符 16389"/>
            <p:cNvGraphicFramePr>
              <a:graphicFrameLocks noChangeAspect="1"/>
            </p:cNvGraphicFramePr>
            <p:nvPr>
              <p:ph sz="half" idx="1"/>
            </p:nvPr>
          </p:nvGraphicFramePr>
          <p:xfrm>
            <a:off x="1043" y="45"/>
            <a:ext cx="509" cy="27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1" imgW="215900" imgH="152400" progId="Equation.3">
                    <p:embed/>
                  </p:oleObj>
                </mc:Choice>
                <mc:Fallback>
                  <p:oleObj name="" r:id="rId1" imgW="215900" imgH="152400" progId="Equation.3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1043" y="45"/>
                          <a:ext cx="509" cy="273"/>
                        </a:xfrm>
                        <a:prstGeom prst="rect">
                          <a:avLst/>
                        </a:prstGeom>
                        <a:noFill/>
                        <a:ln w="38100"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6391" name="组合 16390"/>
          <p:cNvGrpSpPr/>
          <p:nvPr/>
        </p:nvGrpSpPr>
        <p:grpSpPr>
          <a:xfrm>
            <a:off x="1476375" y="3429000"/>
            <a:ext cx="5545138" cy="579438"/>
            <a:chOff x="0" y="0"/>
            <a:chExt cx="2676" cy="365"/>
          </a:xfrm>
        </p:grpSpPr>
        <p:sp>
          <p:nvSpPr>
            <p:cNvPr id="16392" name="文本框 16391"/>
            <p:cNvSpPr txBox="1"/>
            <p:nvPr/>
          </p:nvSpPr>
          <p:spPr>
            <a:xfrm>
              <a:off x="0" y="0"/>
              <a:ext cx="2676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 fontAlgn="base">
                <a:spcBef>
                  <a:spcPct val="50000"/>
                </a:spcBef>
              </a:pPr>
              <a:r>
                <a:rPr lang="zh-CN" altLang="en-US" sz="3200">
                  <a:solidFill>
                    <a:srgbClr val="0000FF"/>
                  </a:solidFill>
                  <a:latin typeface="Arial" panose="020B0604020202020204" pitchFamily="34" charset="0"/>
                </a:rPr>
                <a:t>点</a:t>
              </a:r>
              <a:r>
                <a:rPr lang="en-US" altLang="zh-CN" sz="3200" i="1">
                  <a:solidFill>
                    <a:srgbClr val="0000FF"/>
                  </a:solidFill>
                  <a:latin typeface="Times New Roman" panose="02020603050405020304" pitchFamily="2" charset="0"/>
                </a:rPr>
                <a:t>P</a:t>
              </a:r>
              <a:r>
                <a:rPr lang="zh-CN" altLang="en-US" sz="3200">
                  <a:solidFill>
                    <a:srgbClr val="0000FF"/>
                  </a:solidFill>
                  <a:latin typeface="Arial" panose="020B0604020202020204" pitchFamily="34" charset="0"/>
                </a:rPr>
                <a:t>在圆外             </a:t>
              </a:r>
              <a:r>
                <a:rPr lang="en-US" altLang="zh-CN" sz="3200" i="1">
                  <a:solidFill>
                    <a:srgbClr val="0000FF"/>
                  </a:solidFill>
                  <a:latin typeface="Times New Roman" panose="02020603050405020304" pitchFamily="2" charset="0"/>
                </a:rPr>
                <a:t>d </a:t>
              </a:r>
              <a:r>
                <a:rPr lang="zh-CN" altLang="en-US" sz="3200">
                  <a:solidFill>
                    <a:srgbClr val="0000FF"/>
                  </a:solidFill>
                  <a:latin typeface="Arial" panose="020B0604020202020204" pitchFamily="34" charset="0"/>
                </a:rPr>
                <a:t>＞ </a:t>
              </a:r>
              <a:r>
                <a:rPr lang="en-US" altLang="zh-CN" sz="3200" i="1">
                  <a:solidFill>
                    <a:srgbClr val="0000FF"/>
                  </a:solidFill>
                  <a:latin typeface="Times New Roman" panose="02020603050405020304" pitchFamily="2" charset="0"/>
                </a:rPr>
                <a:t>r</a:t>
              </a:r>
              <a:r>
                <a:rPr lang="en-US" altLang="zh-CN" sz="3200">
                  <a:solidFill>
                    <a:srgbClr val="0000FF"/>
                  </a:solidFill>
                  <a:latin typeface="Arial" panose="020B0604020202020204" pitchFamily="34" charset="0"/>
                </a:rPr>
                <a:t>  .    </a:t>
              </a:r>
              <a:endParaRPr lang="en-US" altLang="zh-CN" sz="3200">
                <a:solidFill>
                  <a:srgbClr val="0000FF"/>
                </a:solidFill>
                <a:latin typeface="Arial" panose="020B0604020202020204" pitchFamily="34" charset="0"/>
              </a:endParaRPr>
            </a:p>
          </p:txBody>
        </p:sp>
        <p:graphicFrame>
          <p:nvGraphicFramePr>
            <p:cNvPr id="16393" name="内容占位符 16392"/>
            <p:cNvGraphicFramePr>
              <a:graphicFrameLocks noChangeAspect="1"/>
            </p:cNvGraphicFramePr>
            <p:nvPr>
              <p:ph sz="quarter" idx="2"/>
            </p:nvPr>
          </p:nvGraphicFramePr>
          <p:xfrm>
            <a:off x="1043" y="7"/>
            <a:ext cx="554" cy="32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7" name="" r:id="rId3" imgW="215900" imgH="152400" progId="Equation.3">
                    <p:embed/>
                  </p:oleObj>
                </mc:Choice>
                <mc:Fallback>
                  <p:oleObj name="" r:id="rId3" imgW="215900" imgH="152400" progId="Equation.3">
                    <p:embed/>
                    <p:pic>
                      <p:nvPicPr>
                        <p:cNvPr id="0" name="图片 3076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1043" y="7"/>
                          <a:ext cx="554" cy="327"/>
                        </a:xfrm>
                        <a:prstGeom prst="rect">
                          <a:avLst/>
                        </a:prstGeom>
                        <a:noFill/>
                        <a:ln w="38100"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6394" name="组合 16393"/>
          <p:cNvGrpSpPr/>
          <p:nvPr/>
        </p:nvGrpSpPr>
        <p:grpSpPr>
          <a:xfrm>
            <a:off x="1476375" y="1700213"/>
            <a:ext cx="6121400" cy="579437"/>
            <a:chOff x="0" y="0"/>
            <a:chExt cx="2812" cy="365"/>
          </a:xfrm>
        </p:grpSpPr>
        <p:sp>
          <p:nvSpPr>
            <p:cNvPr id="16395" name="文本框 16394"/>
            <p:cNvSpPr txBox="1"/>
            <p:nvPr/>
          </p:nvSpPr>
          <p:spPr>
            <a:xfrm>
              <a:off x="0" y="0"/>
              <a:ext cx="2812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 fontAlgn="base"/>
              <a:r>
                <a:rPr lang="zh-CN" altLang="en-US" sz="3200">
                  <a:solidFill>
                    <a:srgbClr val="0000FF"/>
                  </a:solidFill>
                  <a:latin typeface="Arial" panose="020B0604020202020204" pitchFamily="34" charset="0"/>
                </a:rPr>
                <a:t>点</a:t>
              </a:r>
              <a:r>
                <a:rPr lang="en-US" altLang="zh-CN" sz="3200" i="1">
                  <a:solidFill>
                    <a:srgbClr val="0000FF"/>
                  </a:solidFill>
                  <a:latin typeface="Times New Roman" panose="02020603050405020304" pitchFamily="2" charset="0"/>
                </a:rPr>
                <a:t>P</a:t>
              </a:r>
              <a:r>
                <a:rPr lang="zh-CN" altLang="en-US" sz="3200">
                  <a:solidFill>
                    <a:srgbClr val="0000FF"/>
                  </a:solidFill>
                  <a:latin typeface="Arial" panose="020B0604020202020204" pitchFamily="34" charset="0"/>
                </a:rPr>
                <a:t>在圆内             </a:t>
              </a:r>
              <a:r>
                <a:rPr lang="en-US" altLang="zh-CN" sz="3200" i="1">
                  <a:solidFill>
                    <a:srgbClr val="0000FF"/>
                  </a:solidFill>
                  <a:latin typeface="Times New Roman" panose="02020603050405020304" pitchFamily="2" charset="0"/>
                </a:rPr>
                <a:t>d </a:t>
              </a:r>
              <a:r>
                <a:rPr lang="zh-CN" altLang="en-US" sz="3200">
                  <a:solidFill>
                    <a:srgbClr val="0000FF"/>
                  </a:solidFill>
                  <a:latin typeface="Times New Roman" panose="02020603050405020304" pitchFamily="2" charset="0"/>
                </a:rPr>
                <a:t>＜ </a:t>
              </a:r>
              <a:r>
                <a:rPr lang="en-US" altLang="zh-CN" sz="3200" i="1">
                  <a:solidFill>
                    <a:srgbClr val="0000FF"/>
                  </a:solidFill>
                  <a:latin typeface="Times New Roman" panose="02020603050405020304" pitchFamily="2" charset="0"/>
                </a:rPr>
                <a:t>r</a:t>
              </a:r>
              <a:r>
                <a:rPr lang="en-US" altLang="zh-CN" sz="3200">
                  <a:solidFill>
                    <a:srgbClr val="0000FF"/>
                  </a:solidFill>
                  <a:latin typeface="Arial" panose="020B0604020202020204" pitchFamily="34" charset="0"/>
                </a:rPr>
                <a:t> </a:t>
              </a:r>
              <a:r>
                <a:rPr lang="zh-CN" altLang="en-US" sz="3200">
                  <a:solidFill>
                    <a:srgbClr val="0000FF"/>
                  </a:solidFill>
                  <a:latin typeface="Arial" panose="020B0604020202020204" pitchFamily="34" charset="0"/>
                </a:rPr>
                <a:t>；    </a:t>
              </a:r>
              <a:endParaRPr lang="zh-CN" altLang="en-US" sz="3200">
                <a:solidFill>
                  <a:srgbClr val="0000FF"/>
                </a:solidFill>
                <a:latin typeface="Arial" panose="020B0604020202020204" pitchFamily="34" charset="0"/>
              </a:endParaRPr>
            </a:p>
          </p:txBody>
        </p:sp>
        <p:graphicFrame>
          <p:nvGraphicFramePr>
            <p:cNvPr id="16396" name="内容占位符 16395"/>
            <p:cNvGraphicFramePr>
              <a:graphicFrameLocks noChangeAspect="1"/>
            </p:cNvGraphicFramePr>
            <p:nvPr>
              <p:ph sz="quarter" idx="3"/>
            </p:nvPr>
          </p:nvGraphicFramePr>
          <p:xfrm>
            <a:off x="1056" y="30"/>
            <a:ext cx="577" cy="2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8" name="" r:id="rId5" imgW="215900" imgH="152400" progId="Equation.DSMT4">
                    <p:embed/>
                  </p:oleObj>
                </mc:Choice>
                <mc:Fallback>
                  <p:oleObj name="" r:id="rId5" imgW="215900" imgH="152400" progId="Equation.DSMT4">
                    <p:embed/>
                    <p:pic>
                      <p:nvPicPr>
                        <p:cNvPr id="0" name="图片 3077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1056" y="30"/>
                          <a:ext cx="577" cy="288"/>
                        </a:xfrm>
                        <a:prstGeom prst="rect">
                          <a:avLst/>
                        </a:prstGeom>
                        <a:noFill/>
                        <a:ln w="38100"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6397" name="组合 16396"/>
          <p:cNvGrpSpPr/>
          <p:nvPr/>
        </p:nvGrpSpPr>
        <p:grpSpPr>
          <a:xfrm>
            <a:off x="0" y="4265613"/>
            <a:ext cx="3241675" cy="2592387"/>
            <a:chOff x="0" y="0"/>
            <a:chExt cx="1951" cy="1633"/>
          </a:xfrm>
        </p:grpSpPr>
        <p:sp>
          <p:nvSpPr>
            <p:cNvPr id="16398" name="矩形 16397"/>
            <p:cNvSpPr/>
            <p:nvPr/>
          </p:nvSpPr>
          <p:spPr>
            <a:xfrm>
              <a:off x="0" y="0"/>
              <a:ext cx="1951" cy="1633"/>
            </a:xfrm>
            <a:prstGeom prst="rect">
              <a:avLst/>
            </a:prstGeom>
            <a:solidFill>
              <a:srgbClr val="FFFF66"/>
            </a:solidFill>
            <a:ln w="57150" cap="flat" cmpd="thinThick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07763" dir="2699999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p>
              <a:pPr algn="l" fontAlgn="base"/>
              <a:endParaRPr lang="en-US" altLang="zh-CN" sz="2400">
                <a:latin typeface="宋体" panose="02010600030101010101" pitchFamily="2" charset="-122"/>
              </a:endParaRPr>
            </a:p>
            <a:p>
              <a:pPr algn="l" fontAlgn="base"/>
              <a:r>
                <a:rPr lang="en-US" altLang="zh-CN" sz="2400">
                  <a:latin typeface="宋体" panose="02010600030101010101" pitchFamily="2" charset="-122"/>
                </a:rPr>
                <a:t>   </a:t>
              </a:r>
              <a:r>
                <a:rPr lang="zh-CN" altLang="en-US" sz="2400">
                  <a:latin typeface="宋体" panose="02010600030101010101" pitchFamily="2" charset="-122"/>
                </a:rPr>
                <a:t>符号      读</a:t>
              </a:r>
              <a:endParaRPr lang="zh-CN" altLang="en-US" sz="2400">
                <a:latin typeface="宋体" panose="02010600030101010101" pitchFamily="2" charset="-122"/>
              </a:endParaRPr>
            </a:p>
            <a:p>
              <a:pPr algn="l" fontAlgn="base"/>
              <a:r>
                <a:rPr lang="zh-CN" altLang="en-US" sz="2400">
                  <a:latin typeface="宋体" panose="02010600030101010101" pitchFamily="2" charset="-122"/>
                </a:rPr>
                <a:t>作“等价于”，它</a:t>
              </a:r>
              <a:endParaRPr lang="zh-CN" altLang="en-US" sz="2400">
                <a:latin typeface="宋体" panose="02010600030101010101" pitchFamily="2" charset="-122"/>
              </a:endParaRPr>
            </a:p>
            <a:p>
              <a:pPr algn="l" fontAlgn="base"/>
              <a:r>
                <a:rPr lang="zh-CN" altLang="en-US" sz="2400">
                  <a:latin typeface="宋体" panose="02010600030101010101" pitchFamily="2" charset="-122"/>
                </a:rPr>
                <a:t>表示从符号      </a:t>
              </a:r>
              <a:endParaRPr lang="zh-CN" altLang="en-US" sz="2400">
                <a:latin typeface="宋体" panose="02010600030101010101" pitchFamily="2" charset="-122"/>
              </a:endParaRPr>
            </a:p>
            <a:p>
              <a:pPr algn="l" fontAlgn="base"/>
              <a:r>
                <a:rPr lang="zh-CN" altLang="en-US" sz="2400">
                  <a:latin typeface="宋体" panose="02010600030101010101" pitchFamily="2" charset="-122"/>
                </a:rPr>
                <a:t>的左端可以得到右</a:t>
              </a:r>
              <a:endParaRPr lang="zh-CN" altLang="en-US" sz="2400">
                <a:latin typeface="宋体" panose="02010600030101010101" pitchFamily="2" charset="-122"/>
              </a:endParaRPr>
            </a:p>
            <a:p>
              <a:pPr algn="l" fontAlgn="base"/>
              <a:r>
                <a:rPr lang="zh-CN" altLang="en-US" sz="2400">
                  <a:latin typeface="宋体" panose="02010600030101010101" pitchFamily="2" charset="-122"/>
                </a:rPr>
                <a:t>端从右端也可以得</a:t>
              </a:r>
              <a:endParaRPr lang="zh-CN" altLang="en-US" sz="2400">
                <a:latin typeface="宋体" panose="02010600030101010101" pitchFamily="2" charset="-122"/>
              </a:endParaRPr>
            </a:p>
            <a:p>
              <a:pPr algn="l" fontAlgn="base"/>
              <a:r>
                <a:rPr lang="zh-CN" altLang="en-US" sz="2400">
                  <a:latin typeface="宋体" panose="02010600030101010101" pitchFamily="2" charset="-122"/>
                </a:rPr>
                <a:t>到左端．</a:t>
              </a:r>
              <a:endParaRPr lang="zh-CN" altLang="en-US" sz="2400">
                <a:latin typeface="宋体" panose="02010600030101010101" pitchFamily="2" charset="-122"/>
              </a:endParaRPr>
            </a:p>
          </p:txBody>
        </p:sp>
        <p:graphicFrame>
          <p:nvGraphicFramePr>
            <p:cNvPr id="16399" name="内容占位符 16398"/>
            <p:cNvGraphicFramePr>
              <a:graphicFrameLocks noChangeAspect="1"/>
            </p:cNvGraphicFramePr>
            <p:nvPr>
              <p:ph sz="quarter" idx="3"/>
            </p:nvPr>
          </p:nvGraphicFramePr>
          <p:xfrm>
            <a:off x="817" y="249"/>
            <a:ext cx="489" cy="2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9" name="" r:id="rId6" imgW="215900" imgH="152400" progId="Equation.3">
                    <p:embed/>
                  </p:oleObj>
                </mc:Choice>
                <mc:Fallback>
                  <p:oleObj name="" r:id="rId6" imgW="215900" imgH="152400" progId="Equation.3">
                    <p:embed/>
                    <p:pic>
                      <p:nvPicPr>
                        <p:cNvPr id="0" name="图片 3078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817" y="249"/>
                          <a:ext cx="489" cy="250"/>
                        </a:xfrm>
                        <a:prstGeom prst="rect">
                          <a:avLst/>
                        </a:prstGeom>
                        <a:noFill/>
                        <a:ln w="38100"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6400" name="对象 16399"/>
            <p:cNvGraphicFramePr>
              <a:graphicFrameLocks noChangeAspect="1"/>
            </p:cNvGraphicFramePr>
            <p:nvPr/>
          </p:nvGraphicFramePr>
          <p:xfrm>
            <a:off x="1116" y="700"/>
            <a:ext cx="608" cy="2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0" name="" r:id="rId7" imgW="215900" imgH="152400" progId="Equation.3">
                    <p:embed/>
                  </p:oleObj>
                </mc:Choice>
                <mc:Fallback>
                  <p:oleObj name="" r:id="rId7" imgW="215900" imgH="152400" progId="Equation.3">
                    <p:embed/>
                    <p:pic>
                      <p:nvPicPr>
                        <p:cNvPr id="0" name="图片 3079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1116" y="700"/>
                          <a:ext cx="608" cy="25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6401" name="椭圆 16400"/>
            <p:cNvSpPr/>
            <p:nvPr/>
          </p:nvSpPr>
          <p:spPr>
            <a:xfrm>
              <a:off x="914" y="133"/>
              <a:ext cx="123" cy="88"/>
            </a:xfrm>
            <a:prstGeom prst="ellipse">
              <a:avLst/>
            </a:prstGeom>
            <a:solidFill>
              <a:srgbClr val="CC9900"/>
            </a:solidFill>
            <a:ln w="57150" cap="flat" cmpd="thinThick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  <a:effectLst>
              <a:outerShdw dist="107763" dir="2699999" algn="ctr" rotWithShape="0">
                <a:schemeClr val="tx1">
                  <a:alpha val="50000"/>
                </a:schemeClr>
              </a:outerShdw>
            </a:effectLst>
          </p:spPr>
          <p:txBody>
            <a:bodyPr/>
            <a:p>
              <a:endParaRPr lang="zh-CN" altLang="en-US"/>
            </a:p>
          </p:txBody>
        </p:sp>
      </p:grpSp>
      <p:sp>
        <p:nvSpPr>
          <p:cNvPr id="16402" name="文本框 16401"/>
          <p:cNvSpPr txBox="1"/>
          <p:nvPr/>
        </p:nvSpPr>
        <p:spPr>
          <a:xfrm>
            <a:off x="6516688" y="5203825"/>
            <a:ext cx="360362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i="1">
                <a:latin typeface="Times New Roman" panose="02020603050405020304" pitchFamily="2" charset="0"/>
              </a:rPr>
              <a:t>r</a:t>
            </a:r>
            <a:endParaRPr lang="en-US" altLang="zh-CN" i="1">
              <a:latin typeface="Times New Roman" panose="02020603050405020304" pitchFamily="2" charset="0"/>
            </a:endParaRPr>
          </a:p>
        </p:txBody>
      </p:sp>
      <p:sp>
        <p:nvSpPr>
          <p:cNvPr id="16403" name="椭圆 16402"/>
          <p:cNvSpPr/>
          <p:nvPr/>
        </p:nvSpPr>
        <p:spPr>
          <a:xfrm>
            <a:off x="5867400" y="4003675"/>
            <a:ext cx="2160588" cy="2089150"/>
          </a:xfrm>
          <a:prstGeom prst="ellipse">
            <a:avLst/>
          </a:pr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fontAlgn="base"/>
            <a:endParaRPr sz="4800" b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6404" name="未知"/>
          <p:cNvSpPr/>
          <p:nvPr/>
        </p:nvSpPr>
        <p:spPr>
          <a:xfrm>
            <a:off x="6807200" y="4538663"/>
            <a:ext cx="319088" cy="404812"/>
          </a:xfrm>
          <a:custGeom>
            <a:avLst/>
            <a:gdLst/>
            <a:ahLst/>
            <a:cxnLst/>
            <a:pathLst>
              <a:path w="201" h="255">
                <a:moveTo>
                  <a:pt x="0" y="255"/>
                </a:moveTo>
                <a:lnTo>
                  <a:pt x="201" y="0"/>
                </a:lnTo>
              </a:path>
            </a:pathLst>
          </a:cu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6405" name="文本框 16404"/>
          <p:cNvSpPr txBox="1"/>
          <p:nvPr/>
        </p:nvSpPr>
        <p:spPr>
          <a:xfrm>
            <a:off x="6372225" y="4652963"/>
            <a:ext cx="504825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sz="1800" i="1">
                <a:latin typeface="Times New Roman" panose="02020603050405020304" pitchFamily="2" charset="0"/>
              </a:rPr>
              <a:t>O</a:t>
            </a:r>
            <a:endParaRPr lang="en-US" altLang="zh-CN" sz="1800" i="1">
              <a:latin typeface="Times New Roman" panose="02020603050405020304" pitchFamily="2" charset="0"/>
            </a:endParaRPr>
          </a:p>
        </p:txBody>
      </p:sp>
      <p:sp>
        <p:nvSpPr>
          <p:cNvPr id="16406" name="文本框 16405"/>
          <p:cNvSpPr txBox="1"/>
          <p:nvPr/>
        </p:nvSpPr>
        <p:spPr>
          <a:xfrm>
            <a:off x="6588125" y="6165850"/>
            <a:ext cx="504825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sz="1800" i="1">
                <a:latin typeface="Times New Roman" panose="02020603050405020304" pitchFamily="2" charset="0"/>
              </a:rPr>
              <a:t>A</a:t>
            </a:r>
            <a:endParaRPr lang="en-US" altLang="zh-CN" sz="1800" i="1">
              <a:latin typeface="Times New Roman" panose="02020603050405020304" pitchFamily="2" charset="0"/>
            </a:endParaRPr>
          </a:p>
        </p:txBody>
      </p:sp>
      <p:sp>
        <p:nvSpPr>
          <p:cNvPr id="16407" name="椭圆 16406"/>
          <p:cNvSpPr/>
          <p:nvPr/>
        </p:nvSpPr>
        <p:spPr>
          <a:xfrm>
            <a:off x="7091363" y="4508500"/>
            <a:ext cx="73025" cy="71438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6408" name="椭圆 16407"/>
          <p:cNvSpPr/>
          <p:nvPr/>
        </p:nvSpPr>
        <p:spPr>
          <a:xfrm>
            <a:off x="6765925" y="4916488"/>
            <a:ext cx="71438" cy="71437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6409" name="未知"/>
          <p:cNvSpPr/>
          <p:nvPr/>
        </p:nvSpPr>
        <p:spPr>
          <a:xfrm flipH="1">
            <a:off x="6807200" y="4943475"/>
            <a:ext cx="69850" cy="1149350"/>
          </a:xfrm>
          <a:custGeom>
            <a:avLst/>
            <a:gdLst/>
            <a:ahLst/>
            <a:cxnLst/>
            <a:pathLst>
              <a:path w="6" h="582">
                <a:moveTo>
                  <a:pt x="6" y="0"/>
                </a:moveTo>
                <a:lnTo>
                  <a:pt x="0" y="582"/>
                </a:lnTo>
              </a:path>
            </a:pathLst>
          </a:custGeom>
          <a:noFill/>
          <a:ln w="28575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6410" name="直接连接符 16409"/>
          <p:cNvSpPr/>
          <p:nvPr/>
        </p:nvSpPr>
        <p:spPr>
          <a:xfrm flipV="1">
            <a:off x="7451725" y="3789363"/>
            <a:ext cx="288925" cy="360362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411" name="椭圆 16410"/>
          <p:cNvSpPr/>
          <p:nvPr/>
        </p:nvSpPr>
        <p:spPr>
          <a:xfrm flipH="1" flipV="1">
            <a:off x="7451725" y="4076700"/>
            <a:ext cx="71438" cy="73025"/>
          </a:xfrm>
          <a:prstGeom prst="ellipse">
            <a:avLst/>
          </a:prstGeom>
          <a:noFill/>
          <a:ln w="9525" cap="flat" cmpd="sng">
            <a:solidFill>
              <a:srgbClr val="FF0000"/>
            </a:solidFill>
            <a:prstDash val="sysDot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6412" name="文本框 16411"/>
          <p:cNvSpPr txBox="1"/>
          <p:nvPr/>
        </p:nvSpPr>
        <p:spPr>
          <a:xfrm>
            <a:off x="6816725" y="4292600"/>
            <a:ext cx="5048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sz="2400" i="1">
                <a:latin typeface="Times New Roman" panose="02020603050405020304" pitchFamily="2" charset="0"/>
              </a:rPr>
              <a:t>P</a:t>
            </a:r>
            <a:endParaRPr lang="en-US" altLang="zh-CN" sz="2400" i="1">
              <a:latin typeface="Times New Roman" panose="02020603050405020304" pitchFamily="2" charset="0"/>
            </a:endParaRPr>
          </a:p>
        </p:txBody>
      </p:sp>
      <p:sp>
        <p:nvSpPr>
          <p:cNvPr id="16413" name="椭圆 16412"/>
          <p:cNvSpPr/>
          <p:nvPr/>
        </p:nvSpPr>
        <p:spPr>
          <a:xfrm>
            <a:off x="7091363" y="4508500"/>
            <a:ext cx="73025" cy="71438"/>
          </a:xfrm>
          <a:prstGeom prst="ellipse">
            <a:avLst/>
          </a:prstGeom>
          <a:noFill/>
          <a:ln w="9525" cap="flat" cmpd="sng">
            <a:solidFill>
              <a:srgbClr val="FF0000"/>
            </a:solidFill>
            <a:prstDash val="sysDot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6414" name="椭圆 16413"/>
          <p:cNvSpPr/>
          <p:nvPr/>
        </p:nvSpPr>
        <p:spPr>
          <a:xfrm>
            <a:off x="7091363" y="4508500"/>
            <a:ext cx="73025" cy="71438"/>
          </a:xfrm>
          <a:prstGeom prst="ellipse">
            <a:avLst/>
          </a:prstGeom>
          <a:noFill/>
          <a:ln w="9525" cap="flat" cmpd="sng">
            <a:solidFill>
              <a:srgbClr val="FF0000"/>
            </a:solidFill>
            <a:prstDash val="sysDot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6415" name="文本框 16414"/>
          <p:cNvSpPr txBox="1"/>
          <p:nvPr/>
        </p:nvSpPr>
        <p:spPr>
          <a:xfrm>
            <a:off x="7019925" y="3933825"/>
            <a:ext cx="5048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sz="2400" i="1">
                <a:latin typeface="Times New Roman" panose="02020603050405020304" pitchFamily="2" charset="0"/>
              </a:rPr>
              <a:t>P</a:t>
            </a:r>
            <a:endParaRPr lang="en-US" altLang="zh-CN" sz="2400" i="1">
              <a:latin typeface="Times New Roman" panose="02020603050405020304" pitchFamily="2" charset="0"/>
            </a:endParaRPr>
          </a:p>
        </p:txBody>
      </p:sp>
      <p:sp>
        <p:nvSpPr>
          <p:cNvPr id="16416" name="文本框 16415"/>
          <p:cNvSpPr txBox="1"/>
          <p:nvPr/>
        </p:nvSpPr>
        <p:spPr>
          <a:xfrm>
            <a:off x="7523163" y="3387725"/>
            <a:ext cx="5048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sz="2400" i="1">
                <a:latin typeface="Times New Roman" panose="02020603050405020304" pitchFamily="2" charset="0"/>
              </a:rPr>
              <a:t>P</a:t>
            </a:r>
            <a:endParaRPr lang="en-US" altLang="zh-CN" sz="2400" i="1">
              <a:latin typeface="Times New Roman" panose="02020603050405020304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11022E-16 L 0.03542 -0.05741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64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00" y="-270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542 -0.05741 L 0.06702 -0.10995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64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0" y="-2400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2000"/>
                                        <p:tgtEl>
                                          <p:spTgt spid="16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6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  <p:bldP spid="16412" grpId="0"/>
      <p:bldP spid="16415" grpId="0"/>
      <p:bldP spid="164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7410" name="组合 17409"/>
          <p:cNvGrpSpPr/>
          <p:nvPr/>
        </p:nvGrpSpPr>
        <p:grpSpPr>
          <a:xfrm>
            <a:off x="166688" y="0"/>
            <a:ext cx="5638800" cy="841375"/>
            <a:chOff x="0" y="0"/>
            <a:chExt cx="3552" cy="530"/>
          </a:xfrm>
        </p:grpSpPr>
        <p:grpSp>
          <p:nvGrpSpPr>
            <p:cNvPr id="17411" name="组合 17410"/>
            <p:cNvGrpSpPr/>
            <p:nvPr/>
          </p:nvGrpSpPr>
          <p:grpSpPr>
            <a:xfrm>
              <a:off x="363" y="0"/>
              <a:ext cx="2508" cy="530"/>
              <a:chOff x="0" y="0"/>
              <a:chExt cx="2112" cy="282"/>
            </a:xfrm>
          </p:grpSpPr>
          <p:sp>
            <p:nvSpPr>
              <p:cNvPr id="17412" name="矩形 17411"/>
              <p:cNvSpPr/>
              <p:nvPr/>
            </p:nvSpPr>
            <p:spPr>
              <a:xfrm>
                <a:off x="0" y="54"/>
                <a:ext cx="2112" cy="228"/>
              </a:xfrm>
              <a:prstGeom prst="rect">
                <a:avLst/>
              </a:prstGeom>
              <a:gradFill rotWithShape="0">
                <a:gsLst>
                  <a:gs pos="0">
                    <a:srgbClr val="FFCC99"/>
                  </a:gs>
                  <a:gs pos="100000">
                    <a:srgbClr val="FFFFFF"/>
                  </a:gs>
                </a:gsLst>
                <a:path path="shape">
                  <a:fillToRect l="50000" t="50000" r="50000" b="50000"/>
                </a:path>
                <a:tileRect/>
              </a:gradFill>
              <a:ln w="38100" cap="flat" cmpd="sng">
                <a:solidFill>
                  <a:srgbClr val="CC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>
                <a:spAutoFit/>
              </a:bodyPr>
              <a:p>
                <a:pPr algn="l" eaLnBrk="0" fontAlgn="base" hangingPunct="0"/>
                <a:r>
                  <a:rPr lang="zh-CN" altLang="en-US" sz="3600">
                    <a:solidFill>
                      <a:srgbClr val="FF0000"/>
                    </a:solidFill>
                    <a:latin typeface="Times New Roman" panose="02020603050405020304" pitchFamily="2" charset="0"/>
                    <a:ea typeface="黑体" panose="02010609060101010101" pitchFamily="1" charset="-122"/>
                  </a:rPr>
                  <a:t>点与圆的位置关系</a:t>
                </a:r>
                <a:endParaRPr lang="zh-CN" altLang="en-US" sz="3600">
                  <a:solidFill>
                    <a:srgbClr val="FF0000"/>
                  </a:solidFill>
                  <a:latin typeface="Times New Roman" panose="02020603050405020304" pitchFamily="2" charset="0"/>
                  <a:ea typeface="黑体" panose="02010609060101010101" pitchFamily="1" charset="-122"/>
                </a:endParaRPr>
              </a:p>
            </p:txBody>
          </p:sp>
          <p:sp>
            <p:nvSpPr>
              <p:cNvPr id="17413" name="矩形 17412"/>
              <p:cNvSpPr/>
              <p:nvPr/>
            </p:nvSpPr>
            <p:spPr>
              <a:xfrm>
                <a:off x="1681" y="0"/>
                <a:ext cx="98" cy="21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 algn="l" eaLnBrk="0" fontAlgn="base" hangingPunct="0"/>
                <a:endParaRPr sz="3600">
                  <a:solidFill>
                    <a:srgbClr val="00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  <a:ea typeface="BatangChe" panose="02030609000101010101" pitchFamily="1" charset="-127"/>
                </a:endParaRPr>
              </a:p>
            </p:txBody>
          </p:sp>
        </p:grpSp>
        <p:pic>
          <p:nvPicPr>
            <p:cNvPr id="17414" name="图片 17413" descr="678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2880" y="78"/>
              <a:ext cx="672" cy="43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7415" name="图片 17414" descr="gif003[1]">
              <a:hlinkClick r:id="" action="ppaction://hlinkshowjump?jump=lastslide"/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166"/>
              <a:ext cx="409" cy="336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17416" name="组合 17415"/>
          <p:cNvGrpSpPr>
            <a:grpSpLocks noChangeAspect="1"/>
          </p:cNvGrpSpPr>
          <p:nvPr/>
        </p:nvGrpSpPr>
        <p:grpSpPr>
          <a:xfrm>
            <a:off x="3986213" y="1447800"/>
            <a:ext cx="2698750" cy="2698750"/>
            <a:chOff x="0" y="0"/>
            <a:chExt cx="1360" cy="1360"/>
          </a:xfrm>
        </p:grpSpPr>
        <p:sp>
          <p:nvSpPr>
            <p:cNvPr id="17417" name="椭圆 17416"/>
            <p:cNvSpPr>
              <a:spLocks noChangeAspect="1"/>
            </p:cNvSpPr>
            <p:nvPr/>
          </p:nvSpPr>
          <p:spPr>
            <a:xfrm>
              <a:off x="0" y="0"/>
              <a:ext cx="1360" cy="1360"/>
            </a:xfrm>
            <a:prstGeom prst="ellipse">
              <a:avLst/>
            </a:prstGeom>
            <a:noFill/>
            <a:ln w="222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18" name="椭圆 17417"/>
            <p:cNvSpPr>
              <a:spLocks noChangeAspect="1"/>
            </p:cNvSpPr>
            <p:nvPr/>
          </p:nvSpPr>
          <p:spPr>
            <a:xfrm>
              <a:off x="644" y="636"/>
              <a:ext cx="73" cy="73"/>
            </a:xfrm>
            <a:prstGeom prst="ellipse">
              <a:avLst/>
            </a:prstGeom>
            <a:solidFill>
              <a:srgbClr val="FF0000"/>
            </a:solidFill>
            <a:ln w="9525" cap="flat" cmpd="sng">
              <a:solidFill>
                <a:srgbClr val="FFFF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7419" name="文本框 17418"/>
          <p:cNvSpPr txBox="1"/>
          <p:nvPr/>
        </p:nvSpPr>
        <p:spPr>
          <a:xfrm>
            <a:off x="4656138" y="947738"/>
            <a:ext cx="152400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zh-CN" altLang="en-US">
                <a:solidFill>
                  <a:srgbClr val="0000FF"/>
                </a:solidFill>
                <a:latin typeface="Arial" panose="020B0604020202020204" pitchFamily="34" charset="0"/>
              </a:rPr>
              <a:t>圆外的点</a:t>
            </a:r>
            <a:endParaRPr lang="zh-CN" altLang="en-US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7420" name="文本框 17419"/>
          <p:cNvSpPr txBox="1"/>
          <p:nvPr/>
        </p:nvSpPr>
        <p:spPr>
          <a:xfrm>
            <a:off x="4711700" y="3124200"/>
            <a:ext cx="1524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zh-CN" altLang="en-US" sz="2400">
                <a:solidFill>
                  <a:srgbClr val="0000FF"/>
                </a:solidFill>
                <a:latin typeface="Arial" panose="020B0604020202020204" pitchFamily="34" charset="0"/>
              </a:rPr>
              <a:t>圆内的点</a:t>
            </a:r>
            <a:endParaRPr lang="zh-CN" altLang="en-US" sz="240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7421" name="矩形标注 17420"/>
          <p:cNvSpPr/>
          <p:nvPr/>
        </p:nvSpPr>
        <p:spPr>
          <a:xfrm>
            <a:off x="6934200" y="1371600"/>
            <a:ext cx="1635125" cy="457200"/>
          </a:xfrm>
          <a:prstGeom prst="wedgeRectCallout">
            <a:avLst>
              <a:gd name="adj1" fmla="val -64079"/>
              <a:gd name="adj2" fmla="val 183681"/>
            </a:avLst>
          </a:prstGeom>
          <a:noFill/>
          <a:ln w="254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fontAlgn="base"/>
            <a:r>
              <a:rPr lang="zh-CN" altLang="en-US" sz="2400">
                <a:solidFill>
                  <a:srgbClr val="0000FF"/>
                </a:solidFill>
                <a:latin typeface="Arial" panose="020B0604020202020204" pitchFamily="34" charset="0"/>
              </a:rPr>
              <a:t>圆上的点</a:t>
            </a:r>
            <a:endParaRPr lang="zh-CN" altLang="en-US" sz="240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7422" name="矩形 17421"/>
          <p:cNvSpPr/>
          <p:nvPr/>
        </p:nvSpPr>
        <p:spPr>
          <a:xfrm>
            <a:off x="250825" y="3933825"/>
            <a:ext cx="8497888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 fontAlgn="base"/>
            <a:r>
              <a:rPr lang="zh-CN" altLang="en-US" sz="2800">
                <a:solidFill>
                  <a:srgbClr val="0000FF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平面上的一个圆，把平面上的点分成三类：</a:t>
            </a:r>
            <a:endParaRPr lang="zh-CN" altLang="en-US" sz="2800">
              <a:solidFill>
                <a:srgbClr val="0000FF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  <a:p>
            <a:pPr algn="just" fontAlgn="base"/>
            <a:r>
              <a:rPr lang="zh-CN" altLang="en-US" sz="2800">
                <a:solidFill>
                  <a:srgbClr val="0000FF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    圆上的点，圆内的点和圆外的点。</a:t>
            </a:r>
            <a:endParaRPr lang="zh-CN" altLang="en-US" sz="2800">
              <a:solidFill>
                <a:srgbClr val="0000FF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17423" name="矩形 17422"/>
          <p:cNvSpPr/>
          <p:nvPr/>
        </p:nvSpPr>
        <p:spPr>
          <a:xfrm>
            <a:off x="252413" y="4941888"/>
            <a:ext cx="7343775" cy="13731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 fontAlgn="base"/>
            <a:r>
              <a:rPr lang="zh-CN" altLang="en-US" sz="2800" u="sng">
                <a:solidFill>
                  <a:srgbClr val="0000FF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圆的内部</a:t>
            </a:r>
            <a:r>
              <a:rPr lang="zh-CN" altLang="en-US" sz="2800">
                <a:solidFill>
                  <a:srgbClr val="0000FF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可以看成是</a:t>
            </a:r>
            <a:endParaRPr lang="zh-CN" altLang="en-US" sz="2800">
              <a:solidFill>
                <a:srgbClr val="0000FF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  <a:p>
            <a:pPr algn="just" fontAlgn="base"/>
            <a:r>
              <a:rPr lang="zh-CN" altLang="en-US" sz="2800">
                <a:solidFill>
                  <a:srgbClr val="0000FF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    到圆心的距离小于半径的的点的集合；</a:t>
            </a:r>
            <a:endParaRPr lang="zh-CN" altLang="en-US" sz="2800">
              <a:solidFill>
                <a:srgbClr val="0000FF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  <a:p>
            <a:pPr algn="just" fontAlgn="base"/>
            <a:r>
              <a:rPr lang="zh-CN" altLang="en-US" sz="2800" u="sng">
                <a:solidFill>
                  <a:srgbClr val="0000FF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圆的外部</a:t>
            </a:r>
            <a:r>
              <a:rPr lang="zh-CN" altLang="en-US" sz="2800">
                <a:solidFill>
                  <a:srgbClr val="0000FF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可以看成是</a:t>
            </a:r>
            <a:endParaRPr lang="zh-CN" altLang="en-US" sz="2800">
              <a:solidFill>
                <a:srgbClr val="0000FF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17424" name="文本框 17423"/>
          <p:cNvSpPr txBox="1"/>
          <p:nvPr/>
        </p:nvSpPr>
        <p:spPr>
          <a:xfrm>
            <a:off x="971550" y="6223000"/>
            <a:ext cx="6567488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到圆心的距离大于半径的点的集合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17425" name="文本框 17424"/>
          <p:cNvSpPr txBox="1"/>
          <p:nvPr/>
        </p:nvSpPr>
        <p:spPr>
          <a:xfrm>
            <a:off x="381000" y="1143000"/>
            <a:ext cx="3505200" cy="13731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zh-CN" altLang="en-US" sz="280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1" charset="-122"/>
              </a:rPr>
              <a:t>思考：平面上的一个圆把平面上的点分成哪几部分？</a:t>
            </a:r>
            <a:endParaRPr lang="zh-CN" altLang="en-US" sz="2800">
              <a:solidFill>
                <a:srgbClr val="0000FF"/>
              </a:solidFill>
              <a:latin typeface="Arial" panose="020B0604020202020204" pitchFamily="34" charset="0"/>
              <a:ea typeface="黑体" panose="02010609060101010101" pitchFamily="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7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7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7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9" grpId="0"/>
      <p:bldP spid="17420" grpId="0"/>
      <p:bldP spid="17421" grpId="0" animBg="1"/>
      <p:bldP spid="17422" grpId="0"/>
      <p:bldP spid="17423" grpId="0"/>
      <p:bldP spid="174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矩形 18433"/>
          <p:cNvSpPr/>
          <p:nvPr/>
        </p:nvSpPr>
        <p:spPr>
          <a:xfrm>
            <a:off x="685800" y="228600"/>
            <a:ext cx="1524000" cy="587375"/>
          </a:xfrm>
          <a:prstGeom prst="rect">
            <a:avLst/>
          </a:prstGeom>
          <a:gradFill rotWithShape="0">
            <a:gsLst>
              <a:gs pos="0">
                <a:srgbClr val="FFCC99"/>
              </a:gs>
              <a:gs pos="100000">
                <a:srgbClr val="FFFFFF"/>
              </a:gs>
            </a:gsLst>
            <a:path path="shape">
              <a:fillToRect l="50000" t="50000" r="50000" b="50000"/>
            </a:path>
            <a:tileRect/>
          </a:gradFill>
          <a:ln w="38100" cap="flat" cmpd="sng">
            <a:solidFill>
              <a:srgbClr val="CC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0" tIns="0" rIns="0" bIns="0" anchor="ctr">
            <a:spAutoFit/>
          </a:bodyPr>
          <a:p>
            <a:pPr algn="l" eaLnBrk="0" fontAlgn="base" hangingPunct="0"/>
            <a:r>
              <a:rPr lang="zh-CN" altLang="en-US" sz="3600">
                <a:solidFill>
                  <a:srgbClr val="6699FF"/>
                </a:solidFill>
                <a:latin typeface="Times New Roman" panose="02020603050405020304" pitchFamily="2" charset="0"/>
                <a:ea typeface="隶书" panose="02010509060101010101" pitchFamily="1" charset="-122"/>
              </a:rPr>
              <a:t>练一练</a:t>
            </a:r>
            <a:endParaRPr lang="zh-CN" altLang="en-US" sz="3600" baseline="-25000">
              <a:solidFill>
                <a:srgbClr val="6699FF"/>
              </a:solidFill>
              <a:latin typeface="Times New Roman" panose="02020603050405020304" pitchFamily="2" charset="0"/>
              <a:ea typeface="隶书" panose="02010509060101010101" pitchFamily="1" charset="-122"/>
            </a:endParaRPr>
          </a:p>
        </p:txBody>
      </p:sp>
      <p:pic>
        <p:nvPicPr>
          <p:cNvPr id="18435" name="图片 18434" descr="67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86000" y="114300"/>
            <a:ext cx="1219200" cy="685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6" name="文本框 18435"/>
          <p:cNvSpPr txBox="1"/>
          <p:nvPr/>
        </p:nvSpPr>
        <p:spPr>
          <a:xfrm>
            <a:off x="395288" y="981075"/>
            <a:ext cx="8077200" cy="1728788"/>
          </a:xfrm>
          <a:prstGeom prst="rect">
            <a:avLst/>
          </a:prstGeom>
          <a:noFill/>
          <a:ln w="9525">
            <a:noFill/>
          </a:ln>
        </p:spPr>
        <p:txBody>
          <a:bodyPr lIns="0" tIns="72000" rIns="0" bIns="72000">
            <a:spAutoFit/>
          </a:bodyPr>
          <a:p>
            <a:pPr algn="l" fontAlgn="base">
              <a:lnSpc>
                <a:spcPct val="130000"/>
              </a:lnSpc>
            </a:pPr>
            <a:r>
              <a:rPr lang="en-US" altLang="zh-CN" sz="2800">
                <a:latin typeface="Arial" panose="020B0604020202020204" pitchFamily="34" charset="0"/>
              </a:rPr>
              <a:t>  </a:t>
            </a:r>
            <a:r>
              <a:rPr lang="en-US" altLang="zh-CN" sz="2800">
                <a:solidFill>
                  <a:srgbClr val="6699FF"/>
                </a:solidFill>
                <a:latin typeface="Arial" panose="020B0604020202020204" pitchFamily="34" charset="0"/>
              </a:rPr>
              <a:t>1</a:t>
            </a:r>
            <a:r>
              <a:rPr lang="zh-CN" altLang="en-US" sz="2800">
                <a:solidFill>
                  <a:srgbClr val="6699FF"/>
                </a:solidFill>
                <a:latin typeface="Arial" panose="020B0604020202020204" pitchFamily="34" charset="0"/>
              </a:rPr>
              <a:t>、</a:t>
            </a:r>
            <a:r>
              <a:rPr lang="en-US" altLang="zh-CN" sz="2800">
                <a:latin typeface="Arial" panose="020B0604020202020204" pitchFamily="34" charset="0"/>
              </a:rPr>
              <a:t>⊙</a:t>
            </a:r>
            <a:r>
              <a:rPr lang="en-US" altLang="zh-CN" sz="2400">
                <a:latin typeface="Arial" panose="020B0604020202020204" pitchFamily="34" charset="0"/>
              </a:rPr>
              <a:t>O</a:t>
            </a:r>
            <a:r>
              <a:rPr lang="zh-CN" altLang="en-US" sz="2400">
                <a:latin typeface="Arial" panose="020B0604020202020204" pitchFamily="34" charset="0"/>
              </a:rPr>
              <a:t>的半径</a:t>
            </a:r>
            <a:r>
              <a:rPr lang="en-US" altLang="zh-CN" sz="2400">
                <a:latin typeface="Arial" panose="020B0604020202020204" pitchFamily="34" charset="0"/>
              </a:rPr>
              <a:t>10cm</a:t>
            </a:r>
            <a:r>
              <a:rPr lang="zh-CN" altLang="en-US" sz="2400">
                <a:latin typeface="Arial" panose="020B0604020202020204" pitchFamily="34" charset="0"/>
              </a:rPr>
              <a:t>，</a:t>
            </a:r>
            <a:r>
              <a:rPr lang="en-US" altLang="zh-CN" sz="2400">
                <a:latin typeface="Arial" panose="020B0604020202020204" pitchFamily="34" charset="0"/>
              </a:rPr>
              <a:t>A</a:t>
            </a:r>
            <a:r>
              <a:rPr lang="zh-CN" altLang="en-US" sz="2400">
                <a:latin typeface="Arial" panose="020B0604020202020204" pitchFamily="34" charset="0"/>
              </a:rPr>
              <a:t>、</a:t>
            </a:r>
            <a:r>
              <a:rPr lang="en-US" altLang="zh-CN" sz="2400">
                <a:latin typeface="Arial" panose="020B0604020202020204" pitchFamily="34" charset="0"/>
              </a:rPr>
              <a:t>B</a:t>
            </a:r>
            <a:r>
              <a:rPr lang="zh-CN" altLang="en-US" sz="2400">
                <a:latin typeface="Arial" panose="020B0604020202020204" pitchFamily="34" charset="0"/>
              </a:rPr>
              <a:t>、</a:t>
            </a:r>
            <a:r>
              <a:rPr lang="en-US" altLang="zh-CN" sz="2400">
                <a:latin typeface="Arial" panose="020B0604020202020204" pitchFamily="34" charset="0"/>
              </a:rPr>
              <a:t>C</a:t>
            </a:r>
            <a:r>
              <a:rPr lang="zh-CN" altLang="en-US" sz="2400">
                <a:latin typeface="Arial" panose="020B0604020202020204" pitchFamily="34" charset="0"/>
              </a:rPr>
              <a:t>三点到圆心的距离分别为</a:t>
            </a:r>
            <a:r>
              <a:rPr lang="en-US" altLang="zh-CN" sz="2400">
                <a:latin typeface="Arial" panose="020B0604020202020204" pitchFamily="34" charset="0"/>
              </a:rPr>
              <a:t>8cm</a:t>
            </a:r>
            <a:r>
              <a:rPr lang="zh-CN" altLang="en-US" sz="2400">
                <a:latin typeface="Arial" panose="020B0604020202020204" pitchFamily="34" charset="0"/>
              </a:rPr>
              <a:t>、</a:t>
            </a:r>
            <a:r>
              <a:rPr lang="en-US" altLang="zh-CN" sz="2400">
                <a:latin typeface="Arial" panose="020B0604020202020204" pitchFamily="34" charset="0"/>
              </a:rPr>
              <a:t>10cm</a:t>
            </a:r>
            <a:r>
              <a:rPr lang="zh-CN" altLang="en-US" sz="2400">
                <a:latin typeface="Arial" panose="020B0604020202020204" pitchFamily="34" charset="0"/>
              </a:rPr>
              <a:t>、</a:t>
            </a:r>
            <a:r>
              <a:rPr lang="en-US" altLang="zh-CN" sz="2400">
                <a:latin typeface="Arial" panose="020B0604020202020204" pitchFamily="34" charset="0"/>
              </a:rPr>
              <a:t>12cm</a:t>
            </a:r>
            <a:r>
              <a:rPr lang="zh-CN" altLang="en-US" sz="2400">
                <a:latin typeface="Arial" panose="020B0604020202020204" pitchFamily="34" charset="0"/>
              </a:rPr>
              <a:t>，则点</a:t>
            </a:r>
            <a:r>
              <a:rPr lang="en-US" altLang="zh-CN" sz="2400">
                <a:latin typeface="Arial" panose="020B0604020202020204" pitchFamily="34" charset="0"/>
              </a:rPr>
              <a:t>A</a:t>
            </a:r>
            <a:r>
              <a:rPr lang="zh-CN" altLang="en-US" sz="2400">
                <a:latin typeface="Arial" panose="020B0604020202020204" pitchFamily="34" charset="0"/>
              </a:rPr>
              <a:t>、</a:t>
            </a:r>
            <a:r>
              <a:rPr lang="en-US" altLang="zh-CN" sz="2400">
                <a:latin typeface="Arial" panose="020B0604020202020204" pitchFamily="34" charset="0"/>
              </a:rPr>
              <a:t>B</a:t>
            </a:r>
            <a:r>
              <a:rPr lang="zh-CN" altLang="en-US" sz="2400">
                <a:latin typeface="Arial" panose="020B0604020202020204" pitchFamily="34" charset="0"/>
              </a:rPr>
              <a:t>、</a:t>
            </a:r>
            <a:r>
              <a:rPr lang="en-US" altLang="zh-CN" sz="2400">
                <a:latin typeface="Arial" panose="020B0604020202020204" pitchFamily="34" charset="0"/>
              </a:rPr>
              <a:t>C</a:t>
            </a:r>
            <a:r>
              <a:rPr lang="zh-CN" altLang="en-US" sz="2400">
                <a:latin typeface="Arial" panose="020B0604020202020204" pitchFamily="34" charset="0"/>
              </a:rPr>
              <a:t>与</a:t>
            </a:r>
            <a:r>
              <a:rPr lang="en-US" altLang="zh-CN" sz="2800">
                <a:latin typeface="Arial" panose="020B0604020202020204" pitchFamily="34" charset="0"/>
              </a:rPr>
              <a:t>⊙</a:t>
            </a:r>
            <a:r>
              <a:rPr lang="en-US" altLang="zh-CN" sz="2400">
                <a:latin typeface="Arial" panose="020B0604020202020204" pitchFamily="34" charset="0"/>
              </a:rPr>
              <a:t>O</a:t>
            </a:r>
            <a:r>
              <a:rPr lang="zh-CN" altLang="en-US" sz="2400">
                <a:latin typeface="Arial" panose="020B0604020202020204" pitchFamily="34" charset="0"/>
              </a:rPr>
              <a:t>的位置关系是：点</a:t>
            </a:r>
            <a:r>
              <a:rPr lang="en-US" altLang="zh-CN" sz="2400">
                <a:latin typeface="Arial" panose="020B0604020202020204" pitchFamily="34" charset="0"/>
              </a:rPr>
              <a:t>A</a:t>
            </a:r>
            <a:r>
              <a:rPr lang="zh-CN" altLang="en-US" sz="2400">
                <a:latin typeface="Arial" panose="020B0604020202020204" pitchFamily="34" charset="0"/>
              </a:rPr>
              <a:t>在</a:t>
            </a:r>
            <a:r>
              <a:rPr lang="zh-CN" altLang="en-US" sz="2400" u="sng">
                <a:latin typeface="Arial" panose="020B0604020202020204" pitchFamily="34" charset="0"/>
              </a:rPr>
              <a:t>           </a:t>
            </a:r>
            <a:r>
              <a:rPr lang="zh-CN" altLang="en-US" sz="2400">
                <a:latin typeface="Arial" panose="020B0604020202020204" pitchFamily="34" charset="0"/>
              </a:rPr>
              <a:t>；点</a:t>
            </a:r>
            <a:r>
              <a:rPr lang="en-US" altLang="zh-CN" sz="2400">
                <a:latin typeface="Arial" panose="020B0604020202020204" pitchFamily="34" charset="0"/>
              </a:rPr>
              <a:t>B</a:t>
            </a:r>
            <a:r>
              <a:rPr lang="zh-CN" altLang="en-US" sz="2400">
                <a:latin typeface="Arial" panose="020B0604020202020204" pitchFamily="34" charset="0"/>
              </a:rPr>
              <a:t>在</a:t>
            </a:r>
            <a:r>
              <a:rPr lang="zh-CN" altLang="en-US" sz="2400" u="sng">
                <a:latin typeface="Arial" panose="020B0604020202020204" pitchFamily="34" charset="0"/>
              </a:rPr>
              <a:t>             </a:t>
            </a:r>
            <a:r>
              <a:rPr lang="zh-CN" altLang="en-US" sz="2400">
                <a:latin typeface="Arial" panose="020B0604020202020204" pitchFamily="34" charset="0"/>
              </a:rPr>
              <a:t>；点</a:t>
            </a:r>
            <a:r>
              <a:rPr lang="en-US" altLang="zh-CN" sz="2400">
                <a:latin typeface="Arial" panose="020B0604020202020204" pitchFamily="34" charset="0"/>
              </a:rPr>
              <a:t>C</a:t>
            </a:r>
            <a:r>
              <a:rPr lang="zh-CN" altLang="en-US" sz="2400">
                <a:latin typeface="Arial" panose="020B0604020202020204" pitchFamily="34" charset="0"/>
              </a:rPr>
              <a:t>在</a:t>
            </a:r>
            <a:r>
              <a:rPr lang="zh-CN" altLang="en-US" sz="2400" u="sng">
                <a:latin typeface="Arial" panose="020B0604020202020204" pitchFamily="34" charset="0"/>
              </a:rPr>
              <a:t>           </a:t>
            </a:r>
            <a:r>
              <a:rPr lang="zh-CN" altLang="en-US" sz="2400">
                <a:latin typeface="Arial" panose="020B0604020202020204" pitchFamily="34" charset="0"/>
              </a:rPr>
              <a:t>。</a:t>
            </a:r>
            <a:r>
              <a:rPr lang="zh-CN" altLang="en-US" sz="2400" u="sng">
                <a:latin typeface="Arial" panose="020B0604020202020204" pitchFamily="34" charset="0"/>
              </a:rPr>
              <a:t>                             </a:t>
            </a:r>
            <a:endParaRPr lang="zh-CN" altLang="en-US" sz="2400">
              <a:latin typeface="Arial" panose="020B0604020202020204" pitchFamily="34" charset="0"/>
            </a:endParaRPr>
          </a:p>
        </p:txBody>
      </p:sp>
      <p:sp>
        <p:nvSpPr>
          <p:cNvPr id="18437" name="文本框 18436"/>
          <p:cNvSpPr txBox="1"/>
          <p:nvPr/>
        </p:nvSpPr>
        <p:spPr>
          <a:xfrm>
            <a:off x="1403350" y="2133600"/>
            <a:ext cx="762000" cy="365125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>
            <a:spAutoFit/>
          </a:bodyPr>
          <a:p>
            <a:pPr algn="l" fontAlgn="base">
              <a:spcBef>
                <a:spcPct val="50000"/>
              </a:spcBef>
            </a:pPr>
            <a:r>
              <a:rPr lang="zh-CN" altLang="en-US" sz="240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1" charset="-122"/>
              </a:rPr>
              <a:t>圆内</a:t>
            </a:r>
            <a:endParaRPr lang="zh-CN" altLang="en-US" sz="2400">
              <a:solidFill>
                <a:srgbClr val="FF3300"/>
              </a:solidFill>
              <a:latin typeface="Arial" panose="020B0604020202020204" pitchFamily="34" charset="0"/>
              <a:ea typeface="黑体" panose="02010609060101010101" pitchFamily="1" charset="-122"/>
            </a:endParaRPr>
          </a:p>
        </p:txBody>
      </p:sp>
      <p:sp>
        <p:nvSpPr>
          <p:cNvPr id="18438" name="文本框 18437"/>
          <p:cNvSpPr txBox="1"/>
          <p:nvPr/>
        </p:nvSpPr>
        <p:spPr>
          <a:xfrm>
            <a:off x="3563938" y="2205038"/>
            <a:ext cx="762000" cy="365125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>
            <a:spAutoFit/>
          </a:bodyPr>
          <a:p>
            <a:pPr algn="l" fontAlgn="base">
              <a:spcBef>
                <a:spcPct val="50000"/>
              </a:spcBef>
            </a:pPr>
            <a:r>
              <a:rPr lang="zh-CN" altLang="en-US" sz="240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1" charset="-122"/>
              </a:rPr>
              <a:t>圆上</a:t>
            </a:r>
            <a:endParaRPr lang="zh-CN" altLang="en-US" sz="2400">
              <a:solidFill>
                <a:srgbClr val="FF3300"/>
              </a:solidFill>
              <a:latin typeface="Arial" panose="020B0604020202020204" pitchFamily="34" charset="0"/>
              <a:ea typeface="黑体" panose="02010609060101010101" pitchFamily="1" charset="-122"/>
            </a:endParaRPr>
          </a:p>
        </p:txBody>
      </p:sp>
      <p:sp>
        <p:nvSpPr>
          <p:cNvPr id="18439" name="文本框 18438"/>
          <p:cNvSpPr txBox="1"/>
          <p:nvPr/>
        </p:nvSpPr>
        <p:spPr>
          <a:xfrm>
            <a:off x="5724525" y="2205038"/>
            <a:ext cx="762000" cy="365125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>
            <a:spAutoFit/>
          </a:bodyPr>
          <a:p>
            <a:pPr algn="l" fontAlgn="base">
              <a:spcBef>
                <a:spcPct val="50000"/>
              </a:spcBef>
            </a:pPr>
            <a:r>
              <a:rPr lang="zh-CN" altLang="en-US" sz="240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1" charset="-122"/>
              </a:rPr>
              <a:t>圆外</a:t>
            </a:r>
            <a:endParaRPr lang="zh-CN" altLang="en-US" sz="2400">
              <a:solidFill>
                <a:srgbClr val="FF3300"/>
              </a:solidFill>
              <a:latin typeface="Arial" panose="020B0604020202020204" pitchFamily="34" charset="0"/>
              <a:ea typeface="黑体" panose="02010609060101010101" pitchFamily="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7" grpId="0"/>
      <p:bldP spid="18438" grpId="0"/>
      <p:bldP spid="1843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椭圆 19457"/>
          <p:cNvSpPr/>
          <p:nvPr/>
        </p:nvSpPr>
        <p:spPr>
          <a:xfrm>
            <a:off x="2844800" y="2925763"/>
            <a:ext cx="2159000" cy="2159000"/>
          </a:xfrm>
          <a:prstGeom prst="ellipse">
            <a:avLst/>
          </a:prstGeom>
          <a:solidFill>
            <a:srgbClr val="0000FF"/>
          </a:solidFill>
          <a:ln w="28575" cap="flat" cmpd="sng">
            <a:solidFill>
              <a:srgbClr val="00FF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9459" name="椭圆 19458"/>
          <p:cNvSpPr/>
          <p:nvPr/>
        </p:nvSpPr>
        <p:spPr>
          <a:xfrm>
            <a:off x="3219450" y="3286125"/>
            <a:ext cx="1439863" cy="1439863"/>
          </a:xfrm>
          <a:prstGeom prst="ellipse">
            <a:avLst/>
          </a:prstGeom>
          <a:solidFill>
            <a:schemeClr val="bg1"/>
          </a:solidFill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fontAlgn="base"/>
            <a:r>
              <a:rPr lang="en-US" altLang="zh-CN">
                <a:latin typeface="Times New Roman" panose="02020603050405020304" pitchFamily="2" charset="0"/>
              </a:rPr>
              <a:t>·</a:t>
            </a:r>
            <a:endParaRPr lang="en-US" altLang="zh-CN">
              <a:latin typeface="Times New Roman" panose="02020603050405020304" pitchFamily="2" charset="0"/>
            </a:endParaRPr>
          </a:p>
        </p:txBody>
      </p:sp>
      <p:sp>
        <p:nvSpPr>
          <p:cNvPr id="19460" name="文本框 19459"/>
          <p:cNvSpPr txBox="1"/>
          <p:nvPr/>
        </p:nvSpPr>
        <p:spPr>
          <a:xfrm>
            <a:off x="4011613" y="3646488"/>
            <a:ext cx="86360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>
                <a:latin typeface="Times New Roman" panose="02020603050405020304" pitchFamily="2" charset="0"/>
              </a:rPr>
              <a:t>2cm</a:t>
            </a:r>
            <a:endParaRPr lang="en-US" altLang="zh-CN">
              <a:latin typeface="Times New Roman" panose="02020603050405020304" pitchFamily="2" charset="0"/>
            </a:endParaRPr>
          </a:p>
        </p:txBody>
      </p:sp>
      <p:sp>
        <p:nvSpPr>
          <p:cNvPr id="19461" name="文本框 19460"/>
          <p:cNvSpPr txBox="1"/>
          <p:nvPr/>
        </p:nvSpPr>
        <p:spPr>
          <a:xfrm rot="1975671">
            <a:off x="3292475" y="3514725"/>
            <a:ext cx="86360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>
                <a:latin typeface="Times New Roman" panose="02020603050405020304" pitchFamily="2" charset="0"/>
              </a:rPr>
              <a:t>3cm</a:t>
            </a:r>
            <a:endParaRPr lang="en-US" altLang="zh-CN">
              <a:latin typeface="Times New Roman" panose="02020603050405020304" pitchFamily="2" charset="0"/>
            </a:endParaRPr>
          </a:p>
        </p:txBody>
      </p:sp>
      <p:sp>
        <p:nvSpPr>
          <p:cNvPr id="19462" name="文本框 19461"/>
          <p:cNvSpPr txBox="1"/>
          <p:nvPr/>
        </p:nvSpPr>
        <p:spPr>
          <a:xfrm>
            <a:off x="395288" y="1503363"/>
            <a:ext cx="7561262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zh-CN" altLang="en-US" sz="2800">
                <a:latin typeface="楷体_GB2312" pitchFamily="1" charset="-122"/>
                <a:ea typeface="楷体_GB2312" pitchFamily="1" charset="-122"/>
              </a:rPr>
              <a:t>画出由所有到已知点的距离大于或等于</a:t>
            </a:r>
            <a:r>
              <a:rPr lang="en-US" altLang="zh-CN" sz="2800">
                <a:latin typeface="楷体_GB2312" pitchFamily="1" charset="-122"/>
                <a:ea typeface="楷体_GB2312" pitchFamily="1" charset="-122"/>
              </a:rPr>
              <a:t>2</a:t>
            </a:r>
            <a:r>
              <a:rPr lang="en-US" altLang="zh-CN" sz="2800">
                <a:latin typeface="楷体_GB2312" pitchFamily="1" charset="-122"/>
                <a:ea typeface="楷体_GB2312" pitchFamily="1" charset="-122"/>
              </a:rPr>
              <a:t>cm</a:t>
            </a:r>
            <a:r>
              <a:rPr lang="zh-CN" altLang="en-US" sz="2800">
                <a:latin typeface="楷体_GB2312" pitchFamily="1" charset="-122"/>
                <a:ea typeface="楷体_GB2312" pitchFamily="1" charset="-122"/>
              </a:rPr>
              <a:t>并且小于或等于</a:t>
            </a:r>
            <a:r>
              <a:rPr lang="en-US" altLang="zh-CN" sz="2800">
                <a:latin typeface="楷体_GB2312" pitchFamily="1" charset="-122"/>
                <a:ea typeface="楷体_GB2312" pitchFamily="1" charset="-122"/>
              </a:rPr>
              <a:t>3</a:t>
            </a:r>
            <a:r>
              <a:rPr lang="en-US" altLang="zh-CN" sz="2800">
                <a:latin typeface="楷体_GB2312" pitchFamily="1" charset="-122"/>
                <a:ea typeface="楷体_GB2312" pitchFamily="1" charset="-122"/>
              </a:rPr>
              <a:t>cm</a:t>
            </a:r>
            <a:r>
              <a:rPr lang="zh-CN" altLang="en-US" sz="2800">
                <a:latin typeface="楷体_GB2312" pitchFamily="1" charset="-122"/>
                <a:ea typeface="楷体_GB2312" pitchFamily="1" charset="-122"/>
              </a:rPr>
              <a:t>的点组成的图形</a:t>
            </a:r>
            <a:r>
              <a:rPr lang="en-US" altLang="zh-CN" sz="2800">
                <a:latin typeface="楷体_GB2312" pitchFamily="1" charset="-122"/>
                <a:ea typeface="楷体_GB2312" pitchFamily="1" charset="-122"/>
              </a:rPr>
              <a:t>.</a:t>
            </a:r>
            <a:endParaRPr lang="en-US" altLang="zh-CN" sz="2800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19463" name="椭圆 19462"/>
          <p:cNvSpPr/>
          <p:nvPr/>
        </p:nvSpPr>
        <p:spPr>
          <a:xfrm>
            <a:off x="3897313" y="3976688"/>
            <a:ext cx="71437" cy="71437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9464" name="直接连接符 19463"/>
          <p:cNvSpPr/>
          <p:nvPr/>
        </p:nvSpPr>
        <p:spPr>
          <a:xfrm>
            <a:off x="3940175" y="4021138"/>
            <a:ext cx="719138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465" name="未知"/>
          <p:cNvSpPr/>
          <p:nvPr/>
        </p:nvSpPr>
        <p:spPr>
          <a:xfrm rot="1800000">
            <a:off x="2901950" y="3746500"/>
            <a:ext cx="1101725" cy="1588"/>
          </a:xfrm>
          <a:custGeom>
            <a:avLst/>
            <a:gdLst/>
            <a:ahLst/>
            <a:cxnLst/>
            <a:pathLst>
              <a:path w="694" h="1">
                <a:moveTo>
                  <a:pt x="694" y="1"/>
                </a:moveTo>
                <a:lnTo>
                  <a:pt x="0" y="0"/>
                </a:lnTo>
              </a:path>
            </a:pathLst>
          </a:custGeom>
          <a:noFill/>
          <a:ln w="28575" cap="flat" cmpd="sng">
            <a:solidFill>
              <a:srgbClr val="00FF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9466" name="文本框 19465"/>
          <p:cNvSpPr txBox="1"/>
          <p:nvPr/>
        </p:nvSpPr>
        <p:spPr>
          <a:xfrm>
            <a:off x="3665538" y="3976688"/>
            <a:ext cx="64770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i="1">
                <a:latin typeface="Times New Roman" panose="02020603050405020304" pitchFamily="2" charset="0"/>
              </a:rPr>
              <a:t>O</a:t>
            </a:r>
            <a:endParaRPr lang="en-US" altLang="zh-CN" i="1">
              <a:latin typeface="Times New Roman" panose="02020603050405020304" pitchFamily="2" charset="0"/>
            </a:endParaRPr>
          </a:p>
        </p:txBody>
      </p:sp>
      <p:sp>
        <p:nvSpPr>
          <p:cNvPr id="19467" name="矩形 19466"/>
          <p:cNvSpPr/>
          <p:nvPr/>
        </p:nvSpPr>
        <p:spPr>
          <a:xfrm>
            <a:off x="3419475" y="620713"/>
            <a:ext cx="1584325" cy="70167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  <a:normAutofit/>
          </a:bodyPr>
          <a:p>
            <a:pPr algn="ctr" fontAlgn="base"/>
            <a:r>
              <a:rPr lang="zh-CN" altLang="en-US" sz="3600" b="0">
                <a:ln w="12700" cap="flat" cmpd="sng">
                  <a:solidFill>
                    <a:srgbClr val="B2B2B2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  <a:tileRect/>
                </a:gradFill>
                <a:effectLst>
                  <a:outerShdw dist="35921" dir="2699999" sy="50000" rotWithShape="0">
                    <a:srgbClr val="875B0D">
                      <a:alpha val="67999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思考</a:t>
            </a:r>
            <a:endParaRPr lang="zh-CN" altLang="en-US" sz="3600" b="0">
              <a:ln w="12700" cap="flat" cmpd="sng">
                <a:solidFill>
                  <a:srgbClr val="B2B2B2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520402"/>
                  </a:gs>
                  <a:gs pos="100000">
                    <a:srgbClr val="FFCC00"/>
                  </a:gs>
                </a:gsLst>
                <a:lin ang="5400000" scaled="1"/>
                <a:tileRect/>
              </a:gradFill>
              <a:effectLst>
                <a:outerShdw dist="35921" dir="2699999" sy="50000" rotWithShape="0">
                  <a:srgbClr val="875B0D">
                    <a:alpha val="67999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animBg="1"/>
      <p:bldP spid="19460" grpId="0"/>
      <p:bldP spid="19461" grpId="0"/>
      <p:bldP spid="1946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482" name="图片 20481" descr="pic_2198731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58888" y="2493963"/>
            <a:ext cx="5329237" cy="29511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3" name="文本框 20482"/>
          <p:cNvSpPr txBox="1"/>
          <p:nvPr/>
        </p:nvSpPr>
        <p:spPr>
          <a:xfrm>
            <a:off x="395288" y="1125538"/>
            <a:ext cx="8137525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sz="2800">
                <a:latin typeface="Arial" panose="020B0604020202020204" pitchFamily="34" charset="0"/>
              </a:rPr>
              <a:t>2.</a:t>
            </a:r>
            <a:r>
              <a:rPr lang="zh-CN" altLang="en-US" sz="2800">
                <a:latin typeface="Arial" panose="020B0604020202020204" pitchFamily="34" charset="0"/>
              </a:rPr>
              <a:t>体育课上，小明和小雨的铅球成绩分别是</a:t>
            </a:r>
            <a:r>
              <a:rPr lang="en-US" altLang="zh-CN" sz="2800">
                <a:latin typeface="Arial" panose="020B0604020202020204" pitchFamily="34" charset="0"/>
              </a:rPr>
              <a:t>6.4</a:t>
            </a:r>
            <a:r>
              <a:rPr lang="en-US" altLang="zh-CN">
                <a:latin typeface="Times New Roman" panose="02020603050405020304" pitchFamily="2" charset="0"/>
              </a:rPr>
              <a:t>m</a:t>
            </a:r>
            <a:r>
              <a:rPr lang="zh-CN" altLang="en-US" sz="2800">
                <a:latin typeface="Arial" panose="020B0604020202020204" pitchFamily="34" charset="0"/>
              </a:rPr>
              <a:t>和</a:t>
            </a:r>
            <a:r>
              <a:rPr lang="en-US" altLang="zh-CN" sz="2800">
                <a:latin typeface="Arial" panose="020B0604020202020204" pitchFamily="34" charset="0"/>
              </a:rPr>
              <a:t>5.1</a:t>
            </a:r>
            <a:r>
              <a:rPr lang="en-US" altLang="zh-CN">
                <a:latin typeface="Times New Roman" panose="02020603050405020304" pitchFamily="2" charset="0"/>
              </a:rPr>
              <a:t>m</a:t>
            </a:r>
            <a:r>
              <a:rPr lang="zh-CN" altLang="en-US" sz="2800">
                <a:latin typeface="Arial" panose="020B0604020202020204" pitchFamily="34" charset="0"/>
              </a:rPr>
              <a:t>，他们投出的铅球分别落在图中哪个区域内？</a:t>
            </a:r>
            <a:endParaRPr lang="zh-CN" altLang="en-US" sz="2800">
              <a:latin typeface="Arial" panose="020B0604020202020204" pitchFamily="34" charset="0"/>
            </a:endParaRPr>
          </a:p>
        </p:txBody>
      </p:sp>
      <p:grpSp>
        <p:nvGrpSpPr>
          <p:cNvPr id="20484" name="组合 20483"/>
          <p:cNvGrpSpPr/>
          <p:nvPr/>
        </p:nvGrpSpPr>
        <p:grpSpPr>
          <a:xfrm>
            <a:off x="4787900" y="3070225"/>
            <a:ext cx="863600" cy="1727200"/>
            <a:chOff x="0" y="0"/>
            <a:chExt cx="315" cy="762"/>
          </a:xfrm>
        </p:grpSpPr>
        <p:sp>
          <p:nvSpPr>
            <p:cNvPr id="20485" name="m16Arc 211"/>
            <p:cNvSpPr>
              <a:spLocks noChangeAspect="1"/>
            </p:cNvSpPr>
            <p:nvPr/>
          </p:nvSpPr>
          <p:spPr>
            <a:xfrm rot="5400000">
              <a:off x="-119" y="325"/>
              <a:ext cx="762" cy="107"/>
            </a:xfrm>
            <a:custGeom>
              <a:avLst/>
              <a:gdLst>
                <a:gd name="txL" fmla="*/ 0 w 40905"/>
                <a:gd name="txT" fmla="*/ 0 h 21600"/>
                <a:gd name="txR" fmla="*/ 40905 w 40905"/>
                <a:gd name="txB" fmla="*/ 21600 h 21600"/>
              </a:gdLst>
              <a:ahLst/>
              <a:cxnLst>
                <a:cxn ang="180">
                  <a:pos x="0" y="13732"/>
                </a:cxn>
                <a:cxn ang="0">
                  <a:pos x="40905" y="15737"/>
                </a:cxn>
                <a:cxn ang="90">
                  <a:pos x="20116" y="21600"/>
                </a:cxn>
              </a:cxnLst>
              <a:rect l="txL" t="txT" r="txR" b="txB"/>
              <a:pathLst>
                <a:path w="40905" h="21600" fill="none">
                  <a:moveTo>
                    <a:pt x="0" y="13732"/>
                  </a:moveTo>
                  <a:arcTo wR="21600" hR="21600" stAng="-9518278" swAng="8573294"/>
                </a:path>
                <a:path w="40905" h="21600" stroke="0">
                  <a:moveTo>
                    <a:pt x="0" y="13732"/>
                  </a:moveTo>
                  <a:arcTo wR="21600" hR="21600" stAng="-9518278" swAng="8573294"/>
                  <a:lnTo>
                    <a:pt x="20116" y="21600"/>
                  </a:lnTo>
                  <a:close/>
                </a:path>
              </a:pathLst>
            </a:custGeom>
            <a:noFill/>
            <a:ln w="28575" cap="flat" cmpd="sng">
              <a:solidFill>
                <a:srgbClr val="0000FF"/>
              </a:solidFill>
              <a:prstDash val="dash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486" name="m16Arc 211"/>
            <p:cNvSpPr>
              <a:spLocks noChangeAspect="1"/>
            </p:cNvSpPr>
            <p:nvPr/>
          </p:nvSpPr>
          <p:spPr>
            <a:xfrm rot="5400000">
              <a:off x="-255" y="343"/>
              <a:ext cx="617" cy="107"/>
            </a:xfrm>
            <a:custGeom>
              <a:avLst/>
              <a:gdLst>
                <a:gd name="txL" fmla="*/ 0 w 40905"/>
                <a:gd name="txT" fmla="*/ 0 h 21600"/>
                <a:gd name="txR" fmla="*/ 40905 w 40905"/>
                <a:gd name="txB" fmla="*/ 21600 h 21600"/>
              </a:gdLst>
              <a:ahLst/>
              <a:cxnLst>
                <a:cxn ang="180">
                  <a:pos x="0" y="13732"/>
                </a:cxn>
                <a:cxn ang="0">
                  <a:pos x="40905" y="15737"/>
                </a:cxn>
                <a:cxn ang="90">
                  <a:pos x="20116" y="21600"/>
                </a:cxn>
              </a:cxnLst>
              <a:rect l="txL" t="txT" r="txR" b="txB"/>
              <a:pathLst>
                <a:path w="40905" h="21600" fill="none">
                  <a:moveTo>
                    <a:pt x="0" y="13732"/>
                  </a:moveTo>
                  <a:arcTo wR="21600" hR="21600" stAng="-9518278" swAng="8573294"/>
                </a:path>
                <a:path w="40905" h="21600" stroke="0">
                  <a:moveTo>
                    <a:pt x="0" y="13732"/>
                  </a:moveTo>
                  <a:arcTo wR="21600" hR="21600" stAng="-9518278" swAng="8573294"/>
                  <a:lnTo>
                    <a:pt x="20116" y="21600"/>
                  </a:lnTo>
                  <a:close/>
                </a:path>
              </a:pathLst>
            </a:custGeom>
            <a:noFill/>
            <a:ln w="28575" cap="flat" cmpd="sng">
              <a:solidFill>
                <a:srgbClr val="0000FF"/>
              </a:solidFill>
              <a:prstDash val="dash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487" name="未知"/>
            <p:cNvSpPr/>
            <p:nvPr/>
          </p:nvSpPr>
          <p:spPr>
            <a:xfrm>
              <a:off x="33" y="710"/>
              <a:ext cx="207" cy="42"/>
            </a:xfrm>
            <a:custGeom>
              <a:avLst/>
              <a:gdLst/>
              <a:ahLst/>
              <a:cxnLst/>
              <a:pathLst>
                <a:path w="207" h="42">
                  <a:moveTo>
                    <a:pt x="0" y="0"/>
                  </a:moveTo>
                  <a:lnTo>
                    <a:pt x="207" y="42"/>
                  </a:lnTo>
                </a:path>
              </a:pathLst>
            </a:custGeom>
            <a:noFill/>
            <a:ln w="28575" cap="flat" cmpd="sng">
              <a:solidFill>
                <a:srgbClr val="0000FF"/>
              </a:solidFill>
              <a:prstDash val="dash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488" name="未知"/>
            <p:cNvSpPr/>
            <p:nvPr/>
          </p:nvSpPr>
          <p:spPr>
            <a:xfrm>
              <a:off x="42" y="2"/>
              <a:ext cx="222" cy="87"/>
            </a:xfrm>
            <a:custGeom>
              <a:avLst/>
              <a:gdLst/>
              <a:ahLst/>
              <a:cxnLst/>
              <a:pathLst>
                <a:path w="222" h="87">
                  <a:moveTo>
                    <a:pt x="0" y="87"/>
                  </a:moveTo>
                  <a:lnTo>
                    <a:pt x="222" y="0"/>
                  </a:lnTo>
                </a:path>
              </a:pathLst>
            </a:custGeom>
            <a:noFill/>
            <a:ln w="28575" cap="flat" cmpd="sng">
              <a:solidFill>
                <a:srgbClr val="0000FF"/>
              </a:solidFill>
              <a:prstDash val="dash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20489" name="组合 20488"/>
          <p:cNvGrpSpPr/>
          <p:nvPr/>
        </p:nvGrpSpPr>
        <p:grpSpPr>
          <a:xfrm>
            <a:off x="4367213" y="3286125"/>
            <a:ext cx="679450" cy="1398588"/>
            <a:chOff x="0" y="0"/>
            <a:chExt cx="309" cy="635"/>
          </a:xfrm>
        </p:grpSpPr>
        <p:sp>
          <p:nvSpPr>
            <p:cNvPr id="20490" name="m16Arc 211"/>
            <p:cNvSpPr>
              <a:spLocks noChangeAspect="1"/>
            </p:cNvSpPr>
            <p:nvPr/>
          </p:nvSpPr>
          <p:spPr>
            <a:xfrm rot="5400000">
              <a:off x="-64" y="264"/>
              <a:ext cx="635" cy="107"/>
            </a:xfrm>
            <a:custGeom>
              <a:avLst/>
              <a:gdLst>
                <a:gd name="txL" fmla="*/ 0 w 40905"/>
                <a:gd name="txT" fmla="*/ 0 h 21600"/>
                <a:gd name="txR" fmla="*/ 40905 w 40905"/>
                <a:gd name="txB" fmla="*/ 21600 h 21600"/>
              </a:gdLst>
              <a:ahLst/>
              <a:cxnLst>
                <a:cxn ang="180">
                  <a:pos x="0" y="13732"/>
                </a:cxn>
                <a:cxn ang="0">
                  <a:pos x="40905" y="15737"/>
                </a:cxn>
                <a:cxn ang="90">
                  <a:pos x="20116" y="21600"/>
                </a:cxn>
              </a:cxnLst>
              <a:rect l="txL" t="txT" r="txR" b="txB"/>
              <a:pathLst>
                <a:path w="40905" h="21600" fill="none">
                  <a:moveTo>
                    <a:pt x="0" y="13732"/>
                  </a:moveTo>
                  <a:arcTo wR="21600" hR="21600" stAng="-9518278" swAng="8573294"/>
                </a:path>
                <a:path w="40905" h="21600" stroke="0">
                  <a:moveTo>
                    <a:pt x="0" y="13732"/>
                  </a:moveTo>
                  <a:arcTo wR="21600" hR="21600" stAng="-9518278" swAng="8573294"/>
                  <a:lnTo>
                    <a:pt x="20116" y="21600"/>
                  </a:lnTo>
                  <a:close/>
                </a:path>
              </a:pathLst>
            </a:custGeom>
            <a:noFill/>
            <a:ln w="28575" cap="flat" cmpd="sng">
              <a:solidFill>
                <a:srgbClr val="FF0000"/>
              </a:solidFill>
              <a:prstDash val="dash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491" name="m16Arc 211"/>
            <p:cNvSpPr>
              <a:spLocks noChangeAspect="1"/>
            </p:cNvSpPr>
            <p:nvPr/>
          </p:nvSpPr>
          <p:spPr>
            <a:xfrm rot="5400000">
              <a:off x="-200" y="277"/>
              <a:ext cx="508" cy="107"/>
            </a:xfrm>
            <a:custGeom>
              <a:avLst/>
              <a:gdLst>
                <a:gd name="txL" fmla="*/ 0 w 40905"/>
                <a:gd name="txT" fmla="*/ 0 h 21600"/>
                <a:gd name="txR" fmla="*/ 40905 w 40905"/>
                <a:gd name="txB" fmla="*/ 21600 h 21600"/>
              </a:gdLst>
              <a:ahLst/>
              <a:cxnLst>
                <a:cxn ang="180">
                  <a:pos x="0" y="13732"/>
                </a:cxn>
                <a:cxn ang="0">
                  <a:pos x="40905" y="15737"/>
                </a:cxn>
                <a:cxn ang="90">
                  <a:pos x="20116" y="21600"/>
                </a:cxn>
              </a:cxnLst>
              <a:rect l="txL" t="txT" r="txR" b="txB"/>
              <a:pathLst>
                <a:path w="40905" h="21600" fill="none">
                  <a:moveTo>
                    <a:pt x="0" y="13732"/>
                  </a:moveTo>
                  <a:arcTo wR="21600" hR="21600" stAng="-9518278" swAng="8573294"/>
                </a:path>
                <a:path w="40905" h="21600" stroke="0">
                  <a:moveTo>
                    <a:pt x="0" y="13732"/>
                  </a:moveTo>
                  <a:arcTo wR="21600" hR="21600" stAng="-9518278" swAng="8573294"/>
                  <a:lnTo>
                    <a:pt x="20116" y="21600"/>
                  </a:lnTo>
                  <a:close/>
                </a:path>
              </a:pathLst>
            </a:custGeom>
            <a:noFill/>
            <a:ln w="28575" cap="flat" cmpd="sng">
              <a:solidFill>
                <a:srgbClr val="FF0000"/>
              </a:solidFill>
              <a:prstDash val="dash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492" name="未知"/>
            <p:cNvSpPr/>
            <p:nvPr/>
          </p:nvSpPr>
          <p:spPr>
            <a:xfrm>
              <a:off x="24" y="589"/>
              <a:ext cx="213" cy="39"/>
            </a:xfrm>
            <a:custGeom>
              <a:avLst/>
              <a:gdLst/>
              <a:ahLst/>
              <a:cxnLst/>
              <a:pathLst>
                <a:path w="213" h="39">
                  <a:moveTo>
                    <a:pt x="0" y="0"/>
                  </a:moveTo>
                  <a:lnTo>
                    <a:pt x="213" y="39"/>
                  </a:lnTo>
                </a:path>
              </a:pathLst>
            </a:custGeom>
            <a:noFill/>
            <a:ln w="28575" cap="flat" cmpd="sng">
              <a:solidFill>
                <a:srgbClr val="FF0000"/>
              </a:solidFill>
              <a:prstDash val="dash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493" name="未知"/>
            <p:cNvSpPr/>
            <p:nvPr/>
          </p:nvSpPr>
          <p:spPr>
            <a:xfrm>
              <a:off x="42" y="7"/>
              <a:ext cx="201" cy="72"/>
            </a:xfrm>
            <a:custGeom>
              <a:avLst/>
              <a:gdLst/>
              <a:ahLst/>
              <a:cxnLst/>
              <a:pathLst>
                <a:path w="201" h="72">
                  <a:moveTo>
                    <a:pt x="0" y="72"/>
                  </a:moveTo>
                  <a:lnTo>
                    <a:pt x="201" y="0"/>
                  </a:lnTo>
                </a:path>
              </a:pathLst>
            </a:custGeom>
            <a:noFill/>
            <a:ln w="28575" cap="flat" cmpd="sng">
              <a:solidFill>
                <a:srgbClr val="FF0000"/>
              </a:solidFill>
              <a:prstDash val="dash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20494" name="矩形 20493"/>
          <p:cNvSpPr/>
          <p:nvPr/>
        </p:nvSpPr>
        <p:spPr>
          <a:xfrm>
            <a:off x="3419475" y="333375"/>
            <a:ext cx="1584325" cy="70167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  <a:normAutofit/>
          </a:bodyPr>
          <a:p>
            <a:pPr algn="ctr" fontAlgn="base"/>
            <a:r>
              <a:rPr lang="zh-CN" altLang="en-US" sz="3600" b="0">
                <a:ln w="12700" cap="flat" cmpd="sng">
                  <a:solidFill>
                    <a:srgbClr val="B2B2B2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  <a:tileRect/>
                </a:gradFill>
                <a:effectLst>
                  <a:outerShdw dist="35921" dir="2699999" sy="50000" rotWithShape="0">
                    <a:srgbClr val="875B0D">
                      <a:alpha val="67999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思考</a:t>
            </a:r>
            <a:endParaRPr lang="zh-CN" altLang="en-US" sz="3600" b="0">
              <a:ln w="12700" cap="flat" cmpd="sng">
                <a:solidFill>
                  <a:srgbClr val="B2B2B2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520402"/>
                  </a:gs>
                  <a:gs pos="100000">
                    <a:srgbClr val="FFCC00"/>
                  </a:gs>
                </a:gsLst>
                <a:lin ang="5400000" scaled="1"/>
                <a:tileRect/>
              </a:gradFill>
              <a:effectLst>
                <a:outerShdw dist="35921" dir="2699999" sy="50000" rotWithShape="0">
                  <a:srgbClr val="875B0D">
                    <a:alpha val="67999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矩形 21505"/>
          <p:cNvSpPr/>
          <p:nvPr/>
        </p:nvSpPr>
        <p:spPr>
          <a:xfrm>
            <a:off x="0" y="915988"/>
            <a:ext cx="91440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/>
            <a:r>
              <a:rPr lang="zh-CN" altLang="en-US" sz="2800">
                <a:latin typeface="Times New Roman" panose="02020603050405020304" pitchFamily="2" charset="0"/>
              </a:rPr>
              <a:t>例：如图已知矩形</a:t>
            </a:r>
            <a:r>
              <a:rPr lang="en-US" altLang="zh-CN" sz="2800">
                <a:latin typeface="Times New Roman" panose="02020603050405020304" pitchFamily="2" charset="0"/>
              </a:rPr>
              <a:t>ABCD</a:t>
            </a:r>
            <a:r>
              <a:rPr lang="zh-CN" altLang="en-US" sz="2800">
                <a:latin typeface="Times New Roman" panose="02020603050405020304" pitchFamily="2" charset="0"/>
              </a:rPr>
              <a:t>的边</a:t>
            </a:r>
            <a:r>
              <a:rPr lang="en-US" altLang="zh-CN" sz="2800">
                <a:latin typeface="Times New Roman" panose="02020603050405020304" pitchFamily="2" charset="0"/>
              </a:rPr>
              <a:t>AB=3</a:t>
            </a:r>
            <a:r>
              <a:rPr lang="zh-CN" altLang="en-US" sz="2800">
                <a:latin typeface="Times New Roman" panose="02020603050405020304" pitchFamily="2" charset="0"/>
              </a:rPr>
              <a:t>厘米，</a:t>
            </a:r>
            <a:r>
              <a:rPr lang="en-US" altLang="zh-CN" sz="2800">
                <a:latin typeface="Times New Roman" panose="02020603050405020304" pitchFamily="2" charset="0"/>
              </a:rPr>
              <a:t>AD=4</a:t>
            </a:r>
            <a:r>
              <a:rPr lang="zh-CN" altLang="en-US" sz="2800">
                <a:latin typeface="Times New Roman" panose="02020603050405020304" pitchFamily="2" charset="0"/>
              </a:rPr>
              <a:t>厘米</a:t>
            </a:r>
            <a:endParaRPr lang="zh-CN" altLang="en-US" sz="2800">
              <a:latin typeface="Times New Roman" panose="02020603050405020304" pitchFamily="2" charset="0"/>
            </a:endParaRPr>
          </a:p>
        </p:txBody>
      </p:sp>
      <p:grpSp>
        <p:nvGrpSpPr>
          <p:cNvPr id="21507" name="组合 21506"/>
          <p:cNvGrpSpPr/>
          <p:nvPr/>
        </p:nvGrpSpPr>
        <p:grpSpPr>
          <a:xfrm>
            <a:off x="250825" y="0"/>
            <a:ext cx="2089150" cy="839788"/>
            <a:chOff x="0" y="0"/>
            <a:chExt cx="2112" cy="282"/>
          </a:xfrm>
        </p:grpSpPr>
        <p:sp>
          <p:nvSpPr>
            <p:cNvPr id="21508" name="矩形 21507"/>
            <p:cNvSpPr/>
            <p:nvPr/>
          </p:nvSpPr>
          <p:spPr>
            <a:xfrm>
              <a:off x="0" y="54"/>
              <a:ext cx="2112" cy="228"/>
            </a:xfrm>
            <a:prstGeom prst="rect">
              <a:avLst/>
            </a:prstGeom>
            <a:gradFill rotWithShape="0">
              <a:gsLst>
                <a:gs pos="0">
                  <a:srgbClr val="FFCC99"/>
                </a:gs>
                <a:gs pos="100000">
                  <a:srgbClr val="FFFFFF"/>
                </a:gs>
              </a:gsLst>
              <a:path path="shape">
                <a:fillToRect l="50000" t="50000" r="50000" b="50000"/>
              </a:path>
              <a:tileRect/>
            </a:gradFill>
            <a:ln w="38100" cap="flat" cmpd="sng">
              <a:solidFill>
                <a:srgbClr val="CC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p>
              <a:pPr algn="l" eaLnBrk="0" fontAlgn="base" hangingPunct="0"/>
              <a:r>
                <a:rPr lang="zh-CN" altLang="en-US" sz="3600">
                  <a:solidFill>
                    <a:srgbClr val="FF3300"/>
                  </a:solidFill>
                  <a:latin typeface="Times New Roman" panose="02020603050405020304" pitchFamily="2" charset="0"/>
                  <a:ea typeface="黑体" panose="02010609060101010101" pitchFamily="1" charset="-122"/>
                </a:rPr>
                <a:t>典型例题</a:t>
              </a:r>
              <a:endParaRPr lang="zh-CN" altLang="en-US" sz="3600" baseline="-25000">
                <a:solidFill>
                  <a:srgbClr val="FF3300"/>
                </a:solidFill>
                <a:latin typeface="Times New Roman" panose="02020603050405020304" pitchFamily="2" charset="0"/>
                <a:ea typeface="黑体" panose="02010609060101010101" pitchFamily="1" charset="-122"/>
              </a:endParaRPr>
            </a:p>
          </p:txBody>
        </p:sp>
        <p:sp>
          <p:nvSpPr>
            <p:cNvPr id="21509" name="矩形 21508"/>
            <p:cNvSpPr/>
            <p:nvPr/>
          </p:nvSpPr>
          <p:spPr>
            <a:xfrm>
              <a:off x="1681" y="0"/>
              <a:ext cx="135" cy="21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l" eaLnBrk="0" fontAlgn="base" hangingPunct="0"/>
              <a:endParaRPr sz="360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BatangChe" panose="02030609000101010101" pitchFamily="1" charset="-127"/>
              </a:endParaRPr>
            </a:p>
          </p:txBody>
        </p:sp>
      </p:grpSp>
      <p:grpSp>
        <p:nvGrpSpPr>
          <p:cNvPr id="21510" name="组合 21509"/>
          <p:cNvGrpSpPr/>
          <p:nvPr/>
        </p:nvGrpSpPr>
        <p:grpSpPr>
          <a:xfrm>
            <a:off x="6746875" y="2762250"/>
            <a:ext cx="2092325" cy="1428750"/>
            <a:chOff x="0" y="0"/>
            <a:chExt cx="1318" cy="900"/>
          </a:xfrm>
        </p:grpSpPr>
        <p:sp>
          <p:nvSpPr>
            <p:cNvPr id="21511" name="矩形 21510"/>
            <p:cNvSpPr/>
            <p:nvPr/>
          </p:nvSpPr>
          <p:spPr>
            <a:xfrm>
              <a:off x="0" y="0"/>
              <a:ext cx="104" cy="17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 algn="l" fontAlgn="base"/>
              <a:r>
                <a:rPr lang="en-US" altLang="zh-CN" sz="1800">
                  <a:solidFill>
                    <a:srgbClr val="FF3300"/>
                  </a:solidFill>
                  <a:latin typeface="Arial" panose="020B0604020202020204" pitchFamily="34" charset="0"/>
                </a:rPr>
                <a:t>A</a:t>
              </a:r>
              <a:endParaRPr lang="en-US" altLang="zh-CN" sz="1800" b="0">
                <a:solidFill>
                  <a:srgbClr val="FF33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1512" name="矩形 21511"/>
            <p:cNvSpPr/>
            <p:nvPr/>
          </p:nvSpPr>
          <p:spPr>
            <a:xfrm>
              <a:off x="1214" y="19"/>
              <a:ext cx="104" cy="17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 algn="l" fontAlgn="base"/>
              <a:r>
                <a:rPr lang="en-US" altLang="zh-CN" sz="1800">
                  <a:solidFill>
                    <a:srgbClr val="FF3300"/>
                  </a:solidFill>
                  <a:latin typeface="Arial" panose="020B0604020202020204" pitchFamily="34" charset="0"/>
                </a:rPr>
                <a:t>D</a:t>
              </a:r>
              <a:endParaRPr lang="en-US" altLang="zh-CN" sz="1800" b="0">
                <a:solidFill>
                  <a:srgbClr val="FF33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1513" name="矩形 21512"/>
            <p:cNvSpPr/>
            <p:nvPr/>
          </p:nvSpPr>
          <p:spPr>
            <a:xfrm>
              <a:off x="1186" y="727"/>
              <a:ext cx="104" cy="17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 algn="l" fontAlgn="base"/>
              <a:r>
                <a:rPr lang="en-US" altLang="zh-CN" sz="1800">
                  <a:solidFill>
                    <a:srgbClr val="FF3300"/>
                  </a:solidFill>
                  <a:latin typeface="Arial" panose="020B0604020202020204" pitchFamily="34" charset="0"/>
                </a:rPr>
                <a:t>C</a:t>
              </a:r>
              <a:endParaRPr lang="en-US" altLang="zh-CN" sz="1800" b="0">
                <a:solidFill>
                  <a:srgbClr val="FF33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1514" name="矩形 21513"/>
            <p:cNvSpPr/>
            <p:nvPr/>
          </p:nvSpPr>
          <p:spPr>
            <a:xfrm>
              <a:off x="6" y="672"/>
              <a:ext cx="104" cy="17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 algn="l" fontAlgn="base"/>
              <a:r>
                <a:rPr lang="en-US" altLang="zh-CN" sz="1800">
                  <a:solidFill>
                    <a:srgbClr val="FF3300"/>
                  </a:solidFill>
                  <a:latin typeface="Arial" panose="020B0604020202020204" pitchFamily="34" charset="0"/>
                </a:rPr>
                <a:t>B</a:t>
              </a:r>
              <a:endParaRPr lang="en-US" altLang="zh-CN" sz="1800" b="0">
                <a:solidFill>
                  <a:srgbClr val="FF33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1515" name="矩形 21514"/>
            <p:cNvSpPr/>
            <p:nvPr/>
          </p:nvSpPr>
          <p:spPr>
            <a:xfrm>
              <a:off x="178" y="108"/>
              <a:ext cx="912" cy="672"/>
            </a:xfrm>
            <a:prstGeom prst="rect">
              <a:avLst/>
            </a:prstGeom>
            <a:noFill/>
            <a:ln w="19050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21516" name="矩形 21515"/>
          <p:cNvSpPr/>
          <p:nvPr/>
        </p:nvSpPr>
        <p:spPr>
          <a:xfrm>
            <a:off x="0" y="1676400"/>
            <a:ext cx="5943600" cy="13731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/>
            <a:r>
              <a:rPr lang="zh-CN" altLang="en-US" sz="2800">
                <a:latin typeface="黑体" panose="02010609060101010101" pitchFamily="1" charset="-122"/>
                <a:ea typeface="黑体" panose="02010609060101010101" pitchFamily="1" charset="-122"/>
              </a:rPr>
              <a:t>（</a:t>
            </a:r>
            <a:r>
              <a:rPr lang="en-US" altLang="zh-CN" sz="2800">
                <a:latin typeface="黑体" panose="02010609060101010101" pitchFamily="1" charset="-122"/>
                <a:ea typeface="黑体" panose="02010609060101010101" pitchFamily="1" charset="-122"/>
              </a:rPr>
              <a:t>1</a:t>
            </a:r>
            <a:r>
              <a:rPr lang="zh-CN" altLang="en-US" sz="2800">
                <a:latin typeface="黑体" panose="02010609060101010101" pitchFamily="1" charset="-122"/>
                <a:ea typeface="黑体" panose="02010609060101010101" pitchFamily="1" charset="-122"/>
              </a:rPr>
              <a:t>）以点</a:t>
            </a:r>
            <a:r>
              <a:rPr lang="en-US" altLang="zh-CN" sz="2800">
                <a:latin typeface="黑体" panose="02010609060101010101" pitchFamily="1" charset="-122"/>
                <a:ea typeface="黑体" panose="02010609060101010101" pitchFamily="1" charset="-122"/>
              </a:rPr>
              <a:t>A</a:t>
            </a:r>
            <a:r>
              <a:rPr lang="zh-CN" altLang="en-US" sz="2800">
                <a:latin typeface="黑体" panose="02010609060101010101" pitchFamily="1" charset="-122"/>
                <a:ea typeface="黑体" panose="02010609060101010101" pitchFamily="1" charset="-122"/>
              </a:rPr>
              <a:t>为圆心，</a:t>
            </a:r>
            <a:r>
              <a:rPr lang="en-US" altLang="zh-CN" sz="2800">
                <a:latin typeface="黑体" panose="02010609060101010101" pitchFamily="1" charset="-122"/>
                <a:ea typeface="黑体" panose="02010609060101010101" pitchFamily="1" charset="-122"/>
              </a:rPr>
              <a:t>3</a:t>
            </a:r>
            <a:r>
              <a:rPr lang="zh-CN" altLang="en-US" sz="2800">
                <a:latin typeface="黑体" panose="02010609060101010101" pitchFamily="1" charset="-122"/>
                <a:ea typeface="黑体" panose="02010609060101010101" pitchFamily="1" charset="-122"/>
              </a:rPr>
              <a:t>厘米为半径作圆</a:t>
            </a:r>
            <a:r>
              <a:rPr lang="en-US" altLang="zh-CN" sz="2800">
                <a:latin typeface="黑体" panose="02010609060101010101" pitchFamily="1" charset="-122"/>
                <a:ea typeface="黑体" panose="02010609060101010101" pitchFamily="1" charset="-122"/>
              </a:rPr>
              <a:t>A</a:t>
            </a:r>
            <a:r>
              <a:rPr lang="zh-CN" altLang="en-US" sz="2800">
                <a:latin typeface="黑体" panose="02010609060101010101" pitchFamily="1" charset="-122"/>
                <a:ea typeface="黑体" panose="02010609060101010101" pitchFamily="1" charset="-122"/>
              </a:rPr>
              <a:t>，则点</a:t>
            </a:r>
            <a:r>
              <a:rPr lang="en-US" altLang="zh-CN" sz="2800">
                <a:latin typeface="黑体" panose="02010609060101010101" pitchFamily="1" charset="-122"/>
                <a:ea typeface="黑体" panose="02010609060101010101" pitchFamily="1" charset="-122"/>
              </a:rPr>
              <a:t>B</a:t>
            </a:r>
            <a:r>
              <a:rPr lang="zh-CN" altLang="en-US" sz="2800">
                <a:latin typeface="黑体" panose="02010609060101010101" pitchFamily="1" charset="-122"/>
                <a:ea typeface="黑体" panose="02010609060101010101" pitchFamily="1" charset="-122"/>
              </a:rPr>
              <a:t>、</a:t>
            </a:r>
            <a:r>
              <a:rPr lang="en-US" altLang="zh-CN" sz="2800">
                <a:latin typeface="黑体" panose="02010609060101010101" pitchFamily="1" charset="-122"/>
                <a:ea typeface="黑体" panose="02010609060101010101" pitchFamily="1" charset="-122"/>
              </a:rPr>
              <a:t>C</a:t>
            </a:r>
            <a:r>
              <a:rPr lang="zh-CN" altLang="en-US" sz="2800">
                <a:latin typeface="黑体" panose="02010609060101010101" pitchFamily="1" charset="-122"/>
                <a:ea typeface="黑体" panose="02010609060101010101" pitchFamily="1" charset="-122"/>
              </a:rPr>
              <a:t>、</a:t>
            </a:r>
            <a:r>
              <a:rPr lang="en-US" altLang="zh-CN" sz="2800">
                <a:latin typeface="黑体" panose="02010609060101010101" pitchFamily="1" charset="-122"/>
                <a:ea typeface="黑体" panose="02010609060101010101" pitchFamily="1" charset="-122"/>
              </a:rPr>
              <a:t>D</a:t>
            </a:r>
            <a:r>
              <a:rPr lang="zh-CN" altLang="en-US" sz="2800">
                <a:latin typeface="黑体" panose="02010609060101010101" pitchFamily="1" charset="-122"/>
                <a:ea typeface="黑体" panose="02010609060101010101" pitchFamily="1" charset="-122"/>
              </a:rPr>
              <a:t>与圆</a:t>
            </a:r>
            <a:r>
              <a:rPr lang="en-US" altLang="zh-CN" sz="2800">
                <a:latin typeface="黑体" panose="02010609060101010101" pitchFamily="1" charset="-122"/>
                <a:ea typeface="黑体" panose="02010609060101010101" pitchFamily="1" charset="-122"/>
              </a:rPr>
              <a:t>A</a:t>
            </a:r>
            <a:r>
              <a:rPr lang="zh-CN" altLang="en-US" sz="2800">
                <a:latin typeface="黑体" panose="02010609060101010101" pitchFamily="1" charset="-122"/>
                <a:ea typeface="黑体" panose="02010609060101010101" pitchFamily="1" charset="-122"/>
              </a:rPr>
              <a:t>的位置关系如何？</a:t>
            </a:r>
            <a:endParaRPr lang="zh-CN" altLang="en-US" sz="2800"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21517" name="椭圆 21516"/>
          <p:cNvSpPr/>
          <p:nvPr/>
        </p:nvSpPr>
        <p:spPr>
          <a:xfrm>
            <a:off x="5580063" y="1268413"/>
            <a:ext cx="2897187" cy="3055937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1518" name="文本框 21517"/>
          <p:cNvSpPr txBox="1"/>
          <p:nvPr/>
        </p:nvSpPr>
        <p:spPr>
          <a:xfrm>
            <a:off x="996950" y="2598738"/>
            <a:ext cx="49530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sz="2800">
                <a:solidFill>
                  <a:srgbClr val="FF33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(B</a:t>
            </a:r>
            <a:r>
              <a:rPr lang="zh-CN" altLang="en-US" sz="2800">
                <a:solidFill>
                  <a:srgbClr val="FF33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在圆上，</a:t>
            </a:r>
            <a:r>
              <a:rPr lang="en-US" altLang="zh-CN" sz="2800">
                <a:solidFill>
                  <a:srgbClr val="FF33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D</a:t>
            </a:r>
            <a:r>
              <a:rPr lang="zh-CN" altLang="en-US" sz="2800">
                <a:solidFill>
                  <a:srgbClr val="FF33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在圆外，</a:t>
            </a:r>
            <a:r>
              <a:rPr lang="en-US" altLang="zh-CN" sz="2800">
                <a:solidFill>
                  <a:srgbClr val="FF33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C</a:t>
            </a:r>
            <a:r>
              <a:rPr lang="zh-CN" altLang="en-US" sz="2800">
                <a:solidFill>
                  <a:srgbClr val="FF33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在圆外</a:t>
            </a:r>
            <a:r>
              <a:rPr lang="en-US" altLang="zh-CN" sz="2800">
                <a:solidFill>
                  <a:srgbClr val="FF33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)</a:t>
            </a:r>
            <a:endParaRPr lang="en-US" altLang="zh-CN" sz="2800">
              <a:solidFill>
                <a:srgbClr val="FF3300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21519" name="矩形 21518"/>
          <p:cNvSpPr/>
          <p:nvPr/>
        </p:nvSpPr>
        <p:spPr>
          <a:xfrm>
            <a:off x="111125" y="3124200"/>
            <a:ext cx="6442075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/>
            <a:r>
              <a:rPr lang="zh-CN" altLang="en-US" sz="2800">
                <a:latin typeface="黑体" panose="02010609060101010101" pitchFamily="1" charset="-122"/>
                <a:ea typeface="黑体" panose="02010609060101010101" pitchFamily="1" charset="-122"/>
              </a:rPr>
              <a:t>（</a:t>
            </a:r>
            <a:r>
              <a:rPr lang="en-US" altLang="zh-CN" sz="2800">
                <a:latin typeface="黑体" panose="02010609060101010101" pitchFamily="1" charset="-122"/>
                <a:ea typeface="黑体" panose="02010609060101010101" pitchFamily="1" charset="-122"/>
              </a:rPr>
              <a:t>2</a:t>
            </a:r>
            <a:r>
              <a:rPr lang="zh-CN" altLang="en-US" sz="2800">
                <a:latin typeface="黑体" panose="02010609060101010101" pitchFamily="1" charset="-122"/>
                <a:ea typeface="黑体" panose="02010609060101010101" pitchFamily="1" charset="-122"/>
              </a:rPr>
              <a:t>）以点</a:t>
            </a:r>
            <a:r>
              <a:rPr lang="en-US" altLang="zh-CN" sz="2800">
                <a:latin typeface="黑体" panose="02010609060101010101" pitchFamily="1" charset="-122"/>
                <a:ea typeface="黑体" panose="02010609060101010101" pitchFamily="1" charset="-122"/>
              </a:rPr>
              <a:t>A</a:t>
            </a:r>
            <a:r>
              <a:rPr lang="zh-CN" altLang="en-US" sz="2800">
                <a:latin typeface="黑体" panose="02010609060101010101" pitchFamily="1" charset="-122"/>
                <a:ea typeface="黑体" panose="02010609060101010101" pitchFamily="1" charset="-122"/>
              </a:rPr>
              <a:t>为圆心，</a:t>
            </a:r>
            <a:r>
              <a:rPr lang="en-US" altLang="zh-CN" sz="2800">
                <a:latin typeface="黑体" panose="02010609060101010101" pitchFamily="1" charset="-122"/>
                <a:ea typeface="黑体" panose="02010609060101010101" pitchFamily="1" charset="-122"/>
              </a:rPr>
              <a:t>4</a:t>
            </a:r>
            <a:r>
              <a:rPr lang="zh-CN" altLang="en-US" sz="2800">
                <a:latin typeface="黑体" panose="02010609060101010101" pitchFamily="1" charset="-122"/>
                <a:ea typeface="黑体" panose="02010609060101010101" pitchFamily="1" charset="-122"/>
              </a:rPr>
              <a:t>厘米为半径作圆</a:t>
            </a:r>
            <a:r>
              <a:rPr lang="en-US" altLang="zh-CN" sz="2800">
                <a:latin typeface="黑体" panose="02010609060101010101" pitchFamily="1" charset="-122"/>
                <a:ea typeface="黑体" panose="02010609060101010101" pitchFamily="1" charset="-122"/>
              </a:rPr>
              <a:t>A</a:t>
            </a:r>
            <a:r>
              <a:rPr lang="zh-CN" altLang="en-US" sz="2800">
                <a:latin typeface="黑体" panose="02010609060101010101" pitchFamily="1" charset="-122"/>
                <a:ea typeface="黑体" panose="02010609060101010101" pitchFamily="1" charset="-122"/>
              </a:rPr>
              <a:t>，则点</a:t>
            </a:r>
            <a:r>
              <a:rPr lang="en-US" altLang="zh-CN" sz="2800">
                <a:latin typeface="黑体" panose="02010609060101010101" pitchFamily="1" charset="-122"/>
                <a:ea typeface="黑体" panose="02010609060101010101" pitchFamily="1" charset="-122"/>
              </a:rPr>
              <a:t>B</a:t>
            </a:r>
            <a:r>
              <a:rPr lang="zh-CN" altLang="en-US" sz="2800">
                <a:latin typeface="黑体" panose="02010609060101010101" pitchFamily="1" charset="-122"/>
                <a:ea typeface="黑体" panose="02010609060101010101" pitchFamily="1" charset="-122"/>
              </a:rPr>
              <a:t>、</a:t>
            </a:r>
            <a:r>
              <a:rPr lang="en-US" altLang="zh-CN" sz="2800">
                <a:latin typeface="黑体" panose="02010609060101010101" pitchFamily="1" charset="-122"/>
                <a:ea typeface="黑体" panose="02010609060101010101" pitchFamily="1" charset="-122"/>
              </a:rPr>
              <a:t>C</a:t>
            </a:r>
            <a:r>
              <a:rPr lang="zh-CN" altLang="en-US" sz="2800">
                <a:latin typeface="黑体" panose="02010609060101010101" pitchFamily="1" charset="-122"/>
                <a:ea typeface="黑体" panose="02010609060101010101" pitchFamily="1" charset="-122"/>
              </a:rPr>
              <a:t>、</a:t>
            </a:r>
            <a:r>
              <a:rPr lang="en-US" altLang="zh-CN" sz="2800">
                <a:latin typeface="黑体" panose="02010609060101010101" pitchFamily="1" charset="-122"/>
                <a:ea typeface="黑体" panose="02010609060101010101" pitchFamily="1" charset="-122"/>
              </a:rPr>
              <a:t>D</a:t>
            </a:r>
            <a:r>
              <a:rPr lang="zh-CN" altLang="en-US" sz="2800">
                <a:latin typeface="黑体" panose="02010609060101010101" pitchFamily="1" charset="-122"/>
                <a:ea typeface="黑体" panose="02010609060101010101" pitchFamily="1" charset="-122"/>
              </a:rPr>
              <a:t>与圆</a:t>
            </a:r>
            <a:r>
              <a:rPr lang="en-US" altLang="zh-CN" sz="2800">
                <a:latin typeface="黑体" panose="02010609060101010101" pitchFamily="1" charset="-122"/>
                <a:ea typeface="黑体" panose="02010609060101010101" pitchFamily="1" charset="-122"/>
              </a:rPr>
              <a:t>A</a:t>
            </a:r>
            <a:r>
              <a:rPr lang="zh-CN" altLang="en-US" sz="2800">
                <a:latin typeface="黑体" panose="02010609060101010101" pitchFamily="1" charset="-122"/>
                <a:ea typeface="黑体" panose="02010609060101010101" pitchFamily="1" charset="-122"/>
              </a:rPr>
              <a:t>的位置关系如何？</a:t>
            </a:r>
            <a:endParaRPr lang="zh-CN" altLang="en-US" sz="2800"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21520" name="文本框 21519"/>
          <p:cNvSpPr txBox="1"/>
          <p:nvPr/>
        </p:nvSpPr>
        <p:spPr>
          <a:xfrm>
            <a:off x="914400" y="4191000"/>
            <a:ext cx="49530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sz="2800">
                <a:solidFill>
                  <a:srgbClr val="FF33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(B</a:t>
            </a:r>
            <a:r>
              <a:rPr lang="zh-CN" altLang="en-US" sz="2800">
                <a:solidFill>
                  <a:srgbClr val="FF33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在圆内，</a:t>
            </a:r>
            <a:r>
              <a:rPr lang="en-US" altLang="zh-CN" sz="2800">
                <a:solidFill>
                  <a:srgbClr val="FF33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D</a:t>
            </a:r>
            <a:r>
              <a:rPr lang="zh-CN" altLang="en-US" sz="2800">
                <a:solidFill>
                  <a:srgbClr val="FF33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在圆上，</a:t>
            </a:r>
            <a:r>
              <a:rPr lang="en-US" altLang="zh-CN" sz="2800">
                <a:solidFill>
                  <a:srgbClr val="FF33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C</a:t>
            </a:r>
            <a:r>
              <a:rPr lang="zh-CN" altLang="en-US" sz="2800">
                <a:solidFill>
                  <a:srgbClr val="FF33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在圆外</a:t>
            </a:r>
            <a:r>
              <a:rPr lang="en-US" altLang="zh-CN" sz="2800">
                <a:solidFill>
                  <a:srgbClr val="FF33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)</a:t>
            </a:r>
            <a:endParaRPr lang="en-US" altLang="zh-CN" sz="2800">
              <a:solidFill>
                <a:srgbClr val="FF3300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21521" name="矩形 21520"/>
          <p:cNvSpPr/>
          <p:nvPr/>
        </p:nvSpPr>
        <p:spPr>
          <a:xfrm>
            <a:off x="82550" y="4787900"/>
            <a:ext cx="8305800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/>
            <a:r>
              <a:rPr lang="zh-CN" altLang="en-US" sz="2800">
                <a:latin typeface="黑体" panose="02010609060101010101" pitchFamily="1" charset="-122"/>
                <a:ea typeface="黑体" panose="02010609060101010101" pitchFamily="1" charset="-122"/>
              </a:rPr>
              <a:t>（</a:t>
            </a:r>
            <a:r>
              <a:rPr lang="en-US" altLang="zh-CN" sz="2800">
                <a:latin typeface="黑体" panose="02010609060101010101" pitchFamily="1" charset="-122"/>
                <a:ea typeface="黑体" panose="02010609060101010101" pitchFamily="1" charset="-122"/>
              </a:rPr>
              <a:t>3</a:t>
            </a:r>
            <a:r>
              <a:rPr lang="zh-CN" altLang="en-US" sz="2800">
                <a:latin typeface="黑体" panose="02010609060101010101" pitchFamily="1" charset="-122"/>
                <a:ea typeface="黑体" panose="02010609060101010101" pitchFamily="1" charset="-122"/>
              </a:rPr>
              <a:t>）以点</a:t>
            </a:r>
            <a:r>
              <a:rPr lang="en-US" altLang="zh-CN" sz="2800">
                <a:latin typeface="黑体" panose="02010609060101010101" pitchFamily="1" charset="-122"/>
                <a:ea typeface="黑体" panose="02010609060101010101" pitchFamily="1" charset="-122"/>
              </a:rPr>
              <a:t>A</a:t>
            </a:r>
            <a:r>
              <a:rPr lang="zh-CN" altLang="en-US" sz="2800">
                <a:latin typeface="黑体" panose="02010609060101010101" pitchFamily="1" charset="-122"/>
                <a:ea typeface="黑体" panose="02010609060101010101" pitchFamily="1" charset="-122"/>
              </a:rPr>
              <a:t>为圆心，</a:t>
            </a:r>
            <a:r>
              <a:rPr lang="en-US" altLang="zh-CN" sz="2800">
                <a:latin typeface="黑体" panose="02010609060101010101" pitchFamily="1" charset="-122"/>
                <a:ea typeface="黑体" panose="02010609060101010101" pitchFamily="1" charset="-122"/>
              </a:rPr>
              <a:t>5</a:t>
            </a:r>
            <a:r>
              <a:rPr lang="zh-CN" altLang="en-US" sz="2800">
                <a:latin typeface="黑体" panose="02010609060101010101" pitchFamily="1" charset="-122"/>
                <a:ea typeface="黑体" panose="02010609060101010101" pitchFamily="1" charset="-122"/>
              </a:rPr>
              <a:t>厘米为半径作圆</a:t>
            </a:r>
            <a:r>
              <a:rPr lang="en-US" altLang="zh-CN" sz="2800">
                <a:latin typeface="黑体" panose="02010609060101010101" pitchFamily="1" charset="-122"/>
                <a:ea typeface="黑体" panose="02010609060101010101" pitchFamily="1" charset="-122"/>
              </a:rPr>
              <a:t>A</a:t>
            </a:r>
            <a:r>
              <a:rPr lang="zh-CN" altLang="en-US" sz="2800">
                <a:latin typeface="黑体" panose="02010609060101010101" pitchFamily="1" charset="-122"/>
                <a:ea typeface="黑体" panose="02010609060101010101" pitchFamily="1" charset="-122"/>
              </a:rPr>
              <a:t>，则点</a:t>
            </a:r>
            <a:r>
              <a:rPr lang="en-US" altLang="zh-CN" sz="2800">
                <a:latin typeface="黑体" panose="02010609060101010101" pitchFamily="1" charset="-122"/>
                <a:ea typeface="黑体" panose="02010609060101010101" pitchFamily="1" charset="-122"/>
              </a:rPr>
              <a:t>B</a:t>
            </a:r>
            <a:r>
              <a:rPr lang="zh-CN" altLang="en-US" sz="2800">
                <a:latin typeface="黑体" panose="02010609060101010101" pitchFamily="1" charset="-122"/>
                <a:ea typeface="黑体" panose="02010609060101010101" pitchFamily="1" charset="-122"/>
              </a:rPr>
              <a:t>、</a:t>
            </a:r>
            <a:r>
              <a:rPr lang="en-US" altLang="zh-CN" sz="2800">
                <a:latin typeface="黑体" panose="02010609060101010101" pitchFamily="1" charset="-122"/>
                <a:ea typeface="黑体" panose="02010609060101010101" pitchFamily="1" charset="-122"/>
              </a:rPr>
              <a:t>C</a:t>
            </a:r>
            <a:r>
              <a:rPr lang="zh-CN" altLang="en-US" sz="2800">
                <a:latin typeface="黑体" panose="02010609060101010101" pitchFamily="1" charset="-122"/>
                <a:ea typeface="黑体" panose="02010609060101010101" pitchFamily="1" charset="-122"/>
              </a:rPr>
              <a:t>、</a:t>
            </a:r>
            <a:r>
              <a:rPr lang="en-US" altLang="zh-CN" sz="2800">
                <a:latin typeface="黑体" panose="02010609060101010101" pitchFamily="1" charset="-122"/>
                <a:ea typeface="黑体" panose="02010609060101010101" pitchFamily="1" charset="-122"/>
              </a:rPr>
              <a:t>D</a:t>
            </a:r>
            <a:r>
              <a:rPr lang="zh-CN" altLang="en-US" sz="2800">
                <a:latin typeface="黑体" panose="02010609060101010101" pitchFamily="1" charset="-122"/>
                <a:ea typeface="黑体" panose="02010609060101010101" pitchFamily="1" charset="-122"/>
              </a:rPr>
              <a:t>与圆</a:t>
            </a:r>
            <a:r>
              <a:rPr lang="en-US" altLang="zh-CN" sz="2800">
                <a:latin typeface="黑体" panose="02010609060101010101" pitchFamily="1" charset="-122"/>
                <a:ea typeface="黑体" panose="02010609060101010101" pitchFamily="1" charset="-122"/>
              </a:rPr>
              <a:t>A</a:t>
            </a:r>
            <a:r>
              <a:rPr lang="zh-CN" altLang="en-US" sz="2800">
                <a:latin typeface="黑体" panose="02010609060101010101" pitchFamily="1" charset="-122"/>
                <a:ea typeface="黑体" panose="02010609060101010101" pitchFamily="1" charset="-122"/>
              </a:rPr>
              <a:t>的位置关系如何？</a:t>
            </a:r>
            <a:endParaRPr lang="zh-CN" altLang="en-US" sz="2800"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21522" name="文本框 21521"/>
          <p:cNvSpPr txBox="1"/>
          <p:nvPr/>
        </p:nvSpPr>
        <p:spPr>
          <a:xfrm>
            <a:off x="914400" y="5810250"/>
            <a:ext cx="49530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sz="2800">
                <a:solidFill>
                  <a:srgbClr val="FF33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(B</a:t>
            </a:r>
            <a:r>
              <a:rPr lang="zh-CN" altLang="en-US" sz="2800">
                <a:solidFill>
                  <a:srgbClr val="FF33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在圆内，</a:t>
            </a:r>
            <a:r>
              <a:rPr lang="en-US" altLang="zh-CN" sz="2800">
                <a:solidFill>
                  <a:srgbClr val="FF33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D</a:t>
            </a:r>
            <a:r>
              <a:rPr lang="zh-CN" altLang="en-US" sz="2800">
                <a:solidFill>
                  <a:srgbClr val="FF33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在圆内，</a:t>
            </a:r>
            <a:r>
              <a:rPr lang="en-US" altLang="zh-CN" sz="2800">
                <a:solidFill>
                  <a:srgbClr val="FF33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C</a:t>
            </a:r>
            <a:r>
              <a:rPr lang="zh-CN" altLang="en-US" sz="2800">
                <a:solidFill>
                  <a:srgbClr val="FF33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在圆上</a:t>
            </a:r>
            <a:r>
              <a:rPr lang="en-US" altLang="zh-CN" sz="2800">
                <a:solidFill>
                  <a:srgbClr val="FF3300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)</a:t>
            </a:r>
            <a:endParaRPr lang="en-US" altLang="zh-CN" sz="2800">
              <a:solidFill>
                <a:srgbClr val="FF3300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21523" name="椭圆 21522"/>
          <p:cNvSpPr>
            <a:spLocks noChangeAspect="1"/>
          </p:cNvSpPr>
          <p:nvPr/>
        </p:nvSpPr>
        <p:spPr>
          <a:xfrm>
            <a:off x="6000750" y="1628775"/>
            <a:ext cx="2130425" cy="2365375"/>
          </a:xfrm>
          <a:prstGeom prst="ellipse">
            <a:avLst/>
          </a:prstGeom>
          <a:noFill/>
          <a:ln w="28575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1524" name="椭圆 21523"/>
          <p:cNvSpPr>
            <a:spLocks noChangeAspect="1"/>
          </p:cNvSpPr>
          <p:nvPr/>
        </p:nvSpPr>
        <p:spPr>
          <a:xfrm>
            <a:off x="5219700" y="908050"/>
            <a:ext cx="3603625" cy="3887788"/>
          </a:xfrm>
          <a:prstGeom prst="ellipse">
            <a:avLst/>
          </a:prstGeom>
          <a:noFill/>
          <a:ln w="28575" cap="flat" cmpd="sng">
            <a:solidFill>
              <a:srgbClr val="333399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5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1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500"/>
                                        <p:tgtEl>
                                          <p:spTgt spid="21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15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1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21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15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21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6" grpId="0"/>
      <p:bldP spid="21518" grpId="0"/>
      <p:bldP spid="21519" grpId="0"/>
      <p:bldP spid="21520" grpId="0"/>
      <p:bldP spid="21521" grpId="0"/>
      <p:bldP spid="215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文本占位符 22529"/>
          <p:cNvSpPr>
            <a:spLocks noGrp="1"/>
          </p:cNvSpPr>
          <p:nvPr>
            <p:ph type="body" sz="half" idx="1"/>
          </p:nvPr>
        </p:nvSpPr>
        <p:spPr>
          <a:xfrm>
            <a:off x="304800" y="1219200"/>
            <a:ext cx="8077200" cy="1081088"/>
          </a:xfrm>
          <a:ln/>
        </p:spPr>
        <p:txBody>
          <a:bodyPr/>
          <a:p>
            <a:pPr marL="0" indent="0"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>
                <a:latin typeface="黑体" panose="02010609060101010101" pitchFamily="1" charset="-122"/>
                <a:ea typeface="黑体" panose="02010609060101010101" pitchFamily="1" charset="-122"/>
              </a:rPr>
              <a:t>   1</a:t>
            </a:r>
            <a:r>
              <a:rPr lang="zh-CN" altLang="en-US">
                <a:latin typeface="黑体" panose="02010609060101010101" pitchFamily="1" charset="-122"/>
                <a:ea typeface="黑体" panose="02010609060101010101" pitchFamily="1" charset="-122"/>
              </a:rPr>
              <a:t>、平面上有一点</a:t>
            </a:r>
            <a:r>
              <a:rPr lang="en-US" altLang="zh-CN">
                <a:latin typeface="黑体" panose="02010609060101010101" pitchFamily="1" charset="-122"/>
                <a:ea typeface="黑体" panose="02010609060101010101" pitchFamily="1" charset="-122"/>
              </a:rPr>
              <a:t>A</a:t>
            </a:r>
            <a:r>
              <a:rPr lang="zh-CN" altLang="en-US">
                <a:latin typeface="黑体" panose="02010609060101010101" pitchFamily="1" charset="-122"/>
                <a:ea typeface="黑体" panose="02010609060101010101" pitchFamily="1" charset="-122"/>
              </a:rPr>
              <a:t>，经过已知</a:t>
            </a:r>
            <a:r>
              <a:rPr lang="en-US" altLang="zh-CN">
                <a:latin typeface="黑体" panose="02010609060101010101" pitchFamily="1" charset="-122"/>
                <a:ea typeface="黑体" panose="02010609060101010101" pitchFamily="1" charset="-122"/>
              </a:rPr>
              <a:t>A</a:t>
            </a:r>
            <a:r>
              <a:rPr lang="zh-CN" altLang="en-US">
                <a:latin typeface="黑体" panose="02010609060101010101" pitchFamily="1" charset="-122"/>
                <a:ea typeface="黑体" panose="02010609060101010101" pitchFamily="1" charset="-122"/>
              </a:rPr>
              <a:t>点的圆有几个？圆心在哪里？ </a:t>
            </a:r>
            <a:endParaRPr lang="zh-CN" altLang="en-US"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22531" name="矩形 22530"/>
          <p:cNvSpPr/>
          <p:nvPr/>
        </p:nvSpPr>
        <p:spPr>
          <a:xfrm>
            <a:off x="2971800" y="0"/>
            <a:ext cx="4343400" cy="1081088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 algn="l" fontAlgn="base">
              <a:lnSpc>
                <a:spcPct val="90000"/>
              </a:lnSpc>
              <a:spcBef>
                <a:spcPct val="20000"/>
              </a:spcBef>
            </a:pPr>
            <a:endParaRPr sz="3600">
              <a:latin typeface="Times New Roman" panose="02020603050405020304" pitchFamily="2" charset="0"/>
            </a:endParaRPr>
          </a:p>
        </p:txBody>
      </p:sp>
      <p:grpSp>
        <p:nvGrpSpPr>
          <p:cNvPr id="22532" name="组合 22531"/>
          <p:cNvGrpSpPr/>
          <p:nvPr/>
        </p:nvGrpSpPr>
        <p:grpSpPr>
          <a:xfrm>
            <a:off x="533400" y="0"/>
            <a:ext cx="3981450" cy="839788"/>
            <a:chOff x="0" y="0"/>
            <a:chExt cx="2508" cy="529"/>
          </a:xfrm>
        </p:grpSpPr>
        <p:grpSp>
          <p:nvGrpSpPr>
            <p:cNvPr id="22533" name="组合 22532"/>
            <p:cNvGrpSpPr/>
            <p:nvPr/>
          </p:nvGrpSpPr>
          <p:grpSpPr>
            <a:xfrm rot="24352">
              <a:off x="0" y="0"/>
              <a:ext cx="1603" cy="529"/>
              <a:chOff x="0" y="0"/>
              <a:chExt cx="2112" cy="282"/>
            </a:xfrm>
          </p:grpSpPr>
          <p:sp>
            <p:nvSpPr>
              <p:cNvPr id="22534" name="矩形 22533"/>
              <p:cNvSpPr/>
              <p:nvPr/>
            </p:nvSpPr>
            <p:spPr>
              <a:xfrm>
                <a:off x="0" y="54"/>
                <a:ext cx="2112" cy="228"/>
              </a:xfrm>
              <a:prstGeom prst="rect">
                <a:avLst/>
              </a:prstGeom>
              <a:gradFill rotWithShape="0">
                <a:gsLst>
                  <a:gs pos="0">
                    <a:srgbClr val="FFCC99"/>
                  </a:gs>
                  <a:gs pos="100000">
                    <a:srgbClr val="FFFFFF"/>
                  </a:gs>
                </a:gsLst>
                <a:path path="shape">
                  <a:fillToRect l="50000" t="50000" r="50000" b="50000"/>
                </a:path>
                <a:tileRect/>
              </a:gradFill>
              <a:ln w="38100" cap="flat" cmpd="sng">
                <a:solidFill>
                  <a:srgbClr val="CC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>
                <a:spAutoFit/>
              </a:bodyPr>
              <a:p>
                <a:pPr algn="l" eaLnBrk="0" fontAlgn="base" hangingPunct="0"/>
                <a:r>
                  <a:rPr lang="zh-CN" altLang="en-US" sz="3600" b="0">
                    <a:solidFill>
                      <a:srgbClr val="FF3300"/>
                    </a:solidFill>
                    <a:latin typeface="Times New Roman" panose="02020603050405020304" pitchFamily="2" charset="0"/>
                    <a:ea typeface="黑体" panose="02010609060101010101" pitchFamily="1" charset="-122"/>
                  </a:rPr>
                  <a:t>探究与实践</a:t>
                </a:r>
                <a:endParaRPr lang="zh-CN" altLang="en-US" sz="3600" b="0" baseline="-25000">
                  <a:solidFill>
                    <a:srgbClr val="FF3300"/>
                  </a:solidFill>
                  <a:latin typeface="Times New Roman" panose="02020603050405020304" pitchFamily="2" charset="0"/>
                  <a:ea typeface="黑体" panose="02010609060101010101" pitchFamily="1" charset="-122"/>
                </a:endParaRPr>
              </a:p>
            </p:txBody>
          </p:sp>
          <p:sp>
            <p:nvSpPr>
              <p:cNvPr id="22535" name="矩形 22534"/>
              <p:cNvSpPr/>
              <p:nvPr/>
            </p:nvSpPr>
            <p:spPr>
              <a:xfrm>
                <a:off x="1682" y="0"/>
                <a:ext cx="135" cy="21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 algn="l" eaLnBrk="0" fontAlgn="base" hangingPunct="0"/>
                <a:endParaRPr sz="3600">
                  <a:solidFill>
                    <a:srgbClr val="00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  <a:ea typeface="BatangChe" panose="02030609000101010101" pitchFamily="1" charset="-127"/>
                </a:endParaRPr>
              </a:p>
            </p:txBody>
          </p:sp>
        </p:grpSp>
        <p:pic>
          <p:nvPicPr>
            <p:cNvPr id="22536" name="图片 22535" descr="678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584" y="84"/>
              <a:ext cx="924" cy="432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22537" name="组合 22536"/>
          <p:cNvGrpSpPr/>
          <p:nvPr/>
        </p:nvGrpSpPr>
        <p:grpSpPr>
          <a:xfrm>
            <a:off x="3840163" y="2438400"/>
            <a:ext cx="1962150" cy="1962150"/>
            <a:chOff x="0" y="0"/>
            <a:chExt cx="1524" cy="1524"/>
          </a:xfrm>
        </p:grpSpPr>
        <p:sp>
          <p:nvSpPr>
            <p:cNvPr id="22538" name="椭圆 22537"/>
            <p:cNvSpPr/>
            <p:nvPr/>
          </p:nvSpPr>
          <p:spPr>
            <a:xfrm>
              <a:off x="0" y="0"/>
              <a:ext cx="1524" cy="1524"/>
            </a:xfrm>
            <a:prstGeom prst="ellipse">
              <a:avLst/>
            </a:prstGeom>
            <a:noFill/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539" name="文本框 22538"/>
            <p:cNvSpPr txBox="1"/>
            <p:nvPr/>
          </p:nvSpPr>
          <p:spPr>
            <a:xfrm>
              <a:off x="672" y="576"/>
              <a:ext cx="576" cy="35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 eaLnBrk="0" fontAlgn="base" hangingPunct="0"/>
              <a:r>
                <a:rPr lang="en-US" altLang="zh-CN" sz="1000" b="0">
                  <a:solidFill>
                    <a:schemeClr val="hlink"/>
                  </a:solidFill>
                  <a:latin typeface="Tahoma" panose="020B0604030504040204" pitchFamily="2" charset="0"/>
                </a:rPr>
                <a:t>●</a:t>
              </a:r>
              <a:r>
                <a:rPr lang="en-US" altLang="zh-CN" sz="2400" b="0">
                  <a:latin typeface="Tahoma" panose="020B0604030504040204" pitchFamily="2" charset="0"/>
                </a:rPr>
                <a:t>O</a:t>
              </a:r>
              <a:endParaRPr lang="en-US" altLang="zh-CN" sz="2400" b="0">
                <a:latin typeface="Tahoma" panose="020B0604030504040204" pitchFamily="2" charset="0"/>
              </a:endParaRPr>
            </a:p>
          </p:txBody>
        </p:sp>
      </p:grpSp>
      <p:sp>
        <p:nvSpPr>
          <p:cNvPr id="22540" name="文本框 22539"/>
          <p:cNvSpPr txBox="1"/>
          <p:nvPr/>
        </p:nvSpPr>
        <p:spPr>
          <a:xfrm>
            <a:off x="3687763" y="3200400"/>
            <a:ext cx="609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eaLnBrk="0" fontAlgn="base" hangingPunct="0"/>
            <a:r>
              <a:rPr lang="en-US" altLang="zh-CN" sz="1000" b="0">
                <a:solidFill>
                  <a:schemeClr val="hlink"/>
                </a:solidFill>
                <a:latin typeface="Tahoma" panose="020B0604030504040204" pitchFamily="2" charset="0"/>
              </a:rPr>
              <a:t>●</a:t>
            </a:r>
            <a:r>
              <a:rPr lang="en-US" altLang="zh-CN" sz="2400">
                <a:latin typeface="Tahoma" panose="020B0604030504040204" pitchFamily="2" charset="0"/>
              </a:rPr>
              <a:t>A</a:t>
            </a:r>
            <a:endParaRPr lang="en-US" altLang="zh-CN" sz="1000">
              <a:latin typeface="Tahoma" panose="020B0604030504040204" pitchFamily="2" charset="0"/>
            </a:endParaRPr>
          </a:p>
        </p:txBody>
      </p:sp>
      <p:grpSp>
        <p:nvGrpSpPr>
          <p:cNvPr id="22541" name="组合 22540"/>
          <p:cNvGrpSpPr/>
          <p:nvPr/>
        </p:nvGrpSpPr>
        <p:grpSpPr>
          <a:xfrm>
            <a:off x="3429000" y="3502025"/>
            <a:ext cx="1200150" cy="1200150"/>
            <a:chOff x="0" y="0"/>
            <a:chExt cx="1524" cy="1524"/>
          </a:xfrm>
        </p:grpSpPr>
        <p:sp>
          <p:nvSpPr>
            <p:cNvPr id="22542" name="椭圆 22541"/>
            <p:cNvSpPr/>
            <p:nvPr/>
          </p:nvSpPr>
          <p:spPr>
            <a:xfrm>
              <a:off x="0" y="0"/>
              <a:ext cx="1524" cy="1524"/>
            </a:xfrm>
            <a:prstGeom prst="ellipse">
              <a:avLst/>
            </a:prstGeom>
            <a:noFill/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543" name="文本框 22542"/>
            <p:cNvSpPr txBox="1"/>
            <p:nvPr/>
          </p:nvSpPr>
          <p:spPr>
            <a:xfrm>
              <a:off x="671" y="577"/>
              <a:ext cx="577" cy="77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 eaLnBrk="0" fontAlgn="base" hangingPunct="0"/>
              <a:r>
                <a:rPr lang="en-US" altLang="zh-CN" sz="1000" b="0">
                  <a:solidFill>
                    <a:schemeClr val="hlink"/>
                  </a:solidFill>
                  <a:latin typeface="Tahoma" panose="020B0604030504040204" pitchFamily="2" charset="0"/>
                </a:rPr>
                <a:t>●</a:t>
              </a:r>
              <a:r>
                <a:rPr lang="en-US" altLang="zh-CN" sz="2400" b="0">
                  <a:latin typeface="Tahoma" panose="020B0604030504040204" pitchFamily="2" charset="0"/>
                </a:rPr>
                <a:t>O</a:t>
              </a:r>
              <a:endParaRPr lang="en-US" altLang="zh-CN" sz="2400" b="0">
                <a:latin typeface="Tahoma" panose="020B0604030504040204" pitchFamily="2" charset="0"/>
              </a:endParaRPr>
            </a:p>
          </p:txBody>
        </p:sp>
      </p:grpSp>
      <p:grpSp>
        <p:nvGrpSpPr>
          <p:cNvPr id="22544" name="组合 22543"/>
          <p:cNvGrpSpPr/>
          <p:nvPr/>
        </p:nvGrpSpPr>
        <p:grpSpPr>
          <a:xfrm>
            <a:off x="3582988" y="2439988"/>
            <a:ext cx="1200150" cy="1200150"/>
            <a:chOff x="0" y="0"/>
            <a:chExt cx="1524" cy="1524"/>
          </a:xfrm>
        </p:grpSpPr>
        <p:sp>
          <p:nvSpPr>
            <p:cNvPr id="22545" name="椭圆 22544"/>
            <p:cNvSpPr/>
            <p:nvPr/>
          </p:nvSpPr>
          <p:spPr>
            <a:xfrm>
              <a:off x="0" y="0"/>
              <a:ext cx="1524" cy="1524"/>
            </a:xfrm>
            <a:prstGeom prst="ellipse">
              <a:avLst/>
            </a:prstGeom>
            <a:noFill/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546" name="文本框 22545"/>
            <p:cNvSpPr txBox="1"/>
            <p:nvPr/>
          </p:nvSpPr>
          <p:spPr>
            <a:xfrm>
              <a:off x="671" y="577"/>
              <a:ext cx="577" cy="77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 eaLnBrk="0" fontAlgn="base" hangingPunct="0"/>
              <a:r>
                <a:rPr lang="en-US" altLang="zh-CN" sz="1000" b="0">
                  <a:solidFill>
                    <a:schemeClr val="hlink"/>
                  </a:solidFill>
                  <a:latin typeface="Tahoma" panose="020B0604030504040204" pitchFamily="2" charset="0"/>
                </a:rPr>
                <a:t>●</a:t>
              </a:r>
              <a:r>
                <a:rPr lang="en-US" altLang="zh-CN" sz="2400" b="0">
                  <a:latin typeface="Tahoma" panose="020B0604030504040204" pitchFamily="2" charset="0"/>
                </a:rPr>
                <a:t>O</a:t>
              </a:r>
              <a:endParaRPr lang="en-US" altLang="zh-CN" sz="2400" b="0">
                <a:latin typeface="Tahoma" panose="020B0604030504040204" pitchFamily="2" charset="0"/>
              </a:endParaRPr>
            </a:p>
          </p:txBody>
        </p:sp>
      </p:grpSp>
      <p:grpSp>
        <p:nvGrpSpPr>
          <p:cNvPr id="22547" name="组合 22546"/>
          <p:cNvGrpSpPr/>
          <p:nvPr/>
        </p:nvGrpSpPr>
        <p:grpSpPr>
          <a:xfrm>
            <a:off x="2984500" y="2982913"/>
            <a:ext cx="863600" cy="908050"/>
            <a:chOff x="0" y="0"/>
            <a:chExt cx="1524" cy="1754"/>
          </a:xfrm>
        </p:grpSpPr>
        <p:sp>
          <p:nvSpPr>
            <p:cNvPr id="22548" name="椭圆 22547"/>
            <p:cNvSpPr/>
            <p:nvPr/>
          </p:nvSpPr>
          <p:spPr>
            <a:xfrm>
              <a:off x="0" y="0"/>
              <a:ext cx="1524" cy="1524"/>
            </a:xfrm>
            <a:prstGeom prst="ellipse">
              <a:avLst/>
            </a:prstGeom>
            <a:noFill/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549" name="文本框 22548"/>
            <p:cNvSpPr txBox="1"/>
            <p:nvPr/>
          </p:nvSpPr>
          <p:spPr>
            <a:xfrm>
              <a:off x="672" y="576"/>
              <a:ext cx="575" cy="117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 eaLnBrk="0" fontAlgn="base" hangingPunct="0"/>
              <a:r>
                <a:rPr lang="en-US" altLang="zh-CN" sz="1000" b="0">
                  <a:solidFill>
                    <a:schemeClr val="hlink"/>
                  </a:solidFill>
                  <a:latin typeface="Tahoma" panose="020B0604030504040204" pitchFamily="2" charset="0"/>
                </a:rPr>
                <a:t>●</a:t>
              </a:r>
              <a:r>
                <a:rPr lang="en-US" altLang="zh-CN" sz="2400" b="0">
                  <a:latin typeface="Tahoma" panose="020B0604030504040204" pitchFamily="2" charset="0"/>
                </a:rPr>
                <a:t>O</a:t>
              </a:r>
              <a:endParaRPr lang="en-US" altLang="zh-CN" sz="2400" b="0">
                <a:latin typeface="Tahoma" panose="020B0604030504040204" pitchFamily="2" charset="0"/>
              </a:endParaRPr>
            </a:p>
          </p:txBody>
        </p:sp>
      </p:grpSp>
      <p:grpSp>
        <p:nvGrpSpPr>
          <p:cNvPr id="22550" name="组合 22549"/>
          <p:cNvGrpSpPr/>
          <p:nvPr/>
        </p:nvGrpSpPr>
        <p:grpSpPr>
          <a:xfrm>
            <a:off x="1903413" y="2609850"/>
            <a:ext cx="1962150" cy="1962150"/>
            <a:chOff x="0" y="0"/>
            <a:chExt cx="1524" cy="1524"/>
          </a:xfrm>
        </p:grpSpPr>
        <p:sp>
          <p:nvSpPr>
            <p:cNvPr id="22551" name="椭圆 22550"/>
            <p:cNvSpPr/>
            <p:nvPr/>
          </p:nvSpPr>
          <p:spPr>
            <a:xfrm>
              <a:off x="0" y="0"/>
              <a:ext cx="1524" cy="1524"/>
            </a:xfrm>
            <a:prstGeom prst="ellipse">
              <a:avLst/>
            </a:prstGeom>
            <a:noFill/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552" name="文本框 22551"/>
            <p:cNvSpPr txBox="1"/>
            <p:nvPr/>
          </p:nvSpPr>
          <p:spPr>
            <a:xfrm>
              <a:off x="672" y="576"/>
              <a:ext cx="576" cy="35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 eaLnBrk="0" fontAlgn="base" hangingPunct="0"/>
              <a:r>
                <a:rPr lang="en-US" altLang="zh-CN" sz="1000" b="0">
                  <a:solidFill>
                    <a:schemeClr val="hlink"/>
                  </a:solidFill>
                  <a:latin typeface="Tahoma" panose="020B0604030504040204" pitchFamily="2" charset="0"/>
                </a:rPr>
                <a:t>●</a:t>
              </a:r>
              <a:r>
                <a:rPr lang="en-US" altLang="zh-CN" sz="2400" b="0">
                  <a:latin typeface="Tahoma" panose="020B0604030504040204" pitchFamily="2" charset="0"/>
                </a:rPr>
                <a:t>O</a:t>
              </a:r>
              <a:endParaRPr lang="en-US" altLang="zh-CN" sz="2400" b="0">
                <a:latin typeface="Tahoma" panose="020B0604030504040204" pitchFamily="2" charset="0"/>
              </a:endParaRPr>
            </a:p>
          </p:txBody>
        </p:sp>
      </p:grpSp>
      <p:sp>
        <p:nvSpPr>
          <p:cNvPr id="22553" name="文本框 22552"/>
          <p:cNvSpPr txBox="1"/>
          <p:nvPr/>
        </p:nvSpPr>
        <p:spPr>
          <a:xfrm>
            <a:off x="838200" y="5105400"/>
            <a:ext cx="7543800" cy="854075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0" rIns="0" bIns="0"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sz="2800" b="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1" charset="-122"/>
              </a:rPr>
              <a:t>     </a:t>
            </a:r>
            <a:r>
              <a:rPr lang="zh-CN" altLang="en-US" sz="2800" b="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1" charset="-122"/>
              </a:rPr>
              <a:t>无数个，圆心为点</a:t>
            </a:r>
            <a:r>
              <a:rPr lang="en-US" altLang="zh-CN" sz="2800" b="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1" charset="-122"/>
              </a:rPr>
              <a:t>A</a:t>
            </a:r>
            <a:r>
              <a:rPr lang="zh-CN" altLang="en-US" sz="2800" b="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1" charset="-122"/>
              </a:rPr>
              <a:t>以外任意一点，半径为这点与点</a:t>
            </a:r>
            <a:r>
              <a:rPr lang="en-US" altLang="zh-CN" sz="2800" b="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1" charset="-122"/>
              </a:rPr>
              <a:t>A</a:t>
            </a:r>
            <a:r>
              <a:rPr lang="zh-CN" altLang="en-US" sz="2800" b="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1" charset="-122"/>
              </a:rPr>
              <a:t>的距离</a:t>
            </a:r>
            <a:endParaRPr lang="zh-CN" altLang="en-US" sz="2800" b="0">
              <a:solidFill>
                <a:srgbClr val="FF3300"/>
              </a:solidFill>
              <a:latin typeface="Arial" panose="020B0604020202020204" pitchFamily="34" charset="0"/>
              <a:ea typeface="黑体" panose="02010609060101010101" pitchFamily="1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charRg st="0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530">
                                            <p:txEl>
                                              <p:charRg st="0" end="3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2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22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22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22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2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2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2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 build="p"/>
      <p:bldP spid="22540" grpId="0"/>
      <p:bldP spid="2255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矩形 23553"/>
          <p:cNvSpPr/>
          <p:nvPr/>
        </p:nvSpPr>
        <p:spPr>
          <a:xfrm>
            <a:off x="228600" y="1143000"/>
            <a:ext cx="8001000" cy="9906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l" fontAlgn="base">
              <a:lnSpc>
                <a:spcPct val="9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</a:pPr>
            <a:r>
              <a:rPr lang="en-US" altLang="zh-CN" sz="3200" b="0">
                <a:latin typeface="黑体" panose="02010609060101010101" pitchFamily="1" charset="-122"/>
                <a:ea typeface="黑体" panose="02010609060101010101" pitchFamily="1" charset="-122"/>
              </a:rPr>
              <a:t>  2</a:t>
            </a:r>
            <a:r>
              <a:rPr lang="zh-CN" altLang="en-US" sz="3200" b="0">
                <a:latin typeface="黑体" panose="02010609060101010101" pitchFamily="1" charset="-122"/>
                <a:ea typeface="黑体" panose="02010609060101010101" pitchFamily="1" charset="-122"/>
              </a:rPr>
              <a:t>、平面上有两点</a:t>
            </a:r>
            <a:r>
              <a:rPr lang="en-US" altLang="zh-CN" sz="3200" b="0">
                <a:latin typeface="黑体" panose="02010609060101010101" pitchFamily="1" charset="-122"/>
                <a:ea typeface="黑体" panose="02010609060101010101" pitchFamily="1" charset="-122"/>
              </a:rPr>
              <a:t>A</a:t>
            </a:r>
            <a:r>
              <a:rPr lang="zh-CN" altLang="en-US" sz="3200" b="0">
                <a:latin typeface="黑体" panose="02010609060101010101" pitchFamily="1" charset="-122"/>
                <a:ea typeface="黑体" panose="02010609060101010101" pitchFamily="1" charset="-122"/>
              </a:rPr>
              <a:t>、</a:t>
            </a:r>
            <a:r>
              <a:rPr lang="en-US" altLang="zh-CN" sz="3200" b="0">
                <a:latin typeface="黑体" panose="02010609060101010101" pitchFamily="1" charset="-122"/>
                <a:ea typeface="黑体" panose="02010609060101010101" pitchFamily="1" charset="-122"/>
              </a:rPr>
              <a:t>B</a:t>
            </a:r>
            <a:r>
              <a:rPr lang="zh-CN" altLang="en-US" sz="3200" b="0">
                <a:latin typeface="黑体" panose="02010609060101010101" pitchFamily="1" charset="-122"/>
                <a:ea typeface="黑体" panose="02010609060101010101" pitchFamily="1" charset="-122"/>
              </a:rPr>
              <a:t>，经过已知点</a:t>
            </a:r>
            <a:r>
              <a:rPr lang="en-US" altLang="zh-CN" sz="3200" b="0">
                <a:latin typeface="黑体" panose="02010609060101010101" pitchFamily="1" charset="-122"/>
                <a:ea typeface="黑体" panose="02010609060101010101" pitchFamily="1" charset="-122"/>
              </a:rPr>
              <a:t>A</a:t>
            </a:r>
            <a:r>
              <a:rPr lang="zh-CN" altLang="en-US" sz="3200" b="0">
                <a:latin typeface="黑体" panose="02010609060101010101" pitchFamily="1" charset="-122"/>
                <a:ea typeface="黑体" panose="02010609060101010101" pitchFamily="1" charset="-122"/>
              </a:rPr>
              <a:t>、</a:t>
            </a:r>
            <a:r>
              <a:rPr lang="en-US" altLang="zh-CN" sz="3200" b="0">
                <a:latin typeface="黑体" panose="02010609060101010101" pitchFamily="1" charset="-122"/>
                <a:ea typeface="黑体" panose="02010609060101010101" pitchFamily="1" charset="-122"/>
              </a:rPr>
              <a:t>B</a:t>
            </a:r>
            <a:r>
              <a:rPr lang="zh-CN" altLang="en-US" sz="3200" b="0">
                <a:latin typeface="黑体" panose="02010609060101010101" pitchFamily="1" charset="-122"/>
                <a:ea typeface="黑体" panose="02010609060101010101" pitchFamily="1" charset="-122"/>
              </a:rPr>
              <a:t>的圆有几个？它们的圆心分布有什么特点？ </a:t>
            </a:r>
            <a:endParaRPr lang="zh-CN" altLang="en-US" sz="3200" b="0"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grpSp>
        <p:nvGrpSpPr>
          <p:cNvPr id="23555" name="组合 23554"/>
          <p:cNvGrpSpPr/>
          <p:nvPr/>
        </p:nvGrpSpPr>
        <p:grpSpPr>
          <a:xfrm>
            <a:off x="304800" y="74613"/>
            <a:ext cx="3981450" cy="839787"/>
            <a:chOff x="0" y="0"/>
            <a:chExt cx="2508" cy="529"/>
          </a:xfrm>
        </p:grpSpPr>
        <p:grpSp>
          <p:nvGrpSpPr>
            <p:cNvPr id="23556" name="组合 23555"/>
            <p:cNvGrpSpPr/>
            <p:nvPr/>
          </p:nvGrpSpPr>
          <p:grpSpPr>
            <a:xfrm rot="24352">
              <a:off x="0" y="0"/>
              <a:ext cx="1603" cy="529"/>
              <a:chOff x="0" y="0"/>
              <a:chExt cx="2112" cy="282"/>
            </a:xfrm>
          </p:grpSpPr>
          <p:sp>
            <p:nvSpPr>
              <p:cNvPr id="23557" name="矩形 23556"/>
              <p:cNvSpPr/>
              <p:nvPr/>
            </p:nvSpPr>
            <p:spPr>
              <a:xfrm>
                <a:off x="0" y="54"/>
                <a:ext cx="2112" cy="228"/>
              </a:xfrm>
              <a:prstGeom prst="rect">
                <a:avLst/>
              </a:prstGeom>
              <a:gradFill rotWithShape="0">
                <a:gsLst>
                  <a:gs pos="0">
                    <a:srgbClr val="FFCC99"/>
                  </a:gs>
                  <a:gs pos="100000">
                    <a:srgbClr val="FFFFFF"/>
                  </a:gs>
                </a:gsLst>
                <a:path path="shape">
                  <a:fillToRect l="50000" t="50000" r="50000" b="50000"/>
                </a:path>
                <a:tileRect/>
              </a:gradFill>
              <a:ln w="38100" cap="flat" cmpd="sng">
                <a:solidFill>
                  <a:srgbClr val="CC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>
                <a:spAutoFit/>
              </a:bodyPr>
              <a:p>
                <a:pPr algn="l" eaLnBrk="0" fontAlgn="base" hangingPunct="0"/>
                <a:r>
                  <a:rPr lang="zh-CN" altLang="en-US" sz="3600" b="0">
                    <a:solidFill>
                      <a:srgbClr val="FF3300"/>
                    </a:solidFill>
                    <a:latin typeface="Times New Roman" panose="02020603050405020304" pitchFamily="2" charset="0"/>
                    <a:ea typeface="黑体" panose="02010609060101010101" pitchFamily="1" charset="-122"/>
                  </a:rPr>
                  <a:t>探究与实践</a:t>
                </a:r>
                <a:endParaRPr lang="zh-CN" altLang="en-US" sz="3600" b="0" baseline="-25000">
                  <a:solidFill>
                    <a:srgbClr val="FF3300"/>
                  </a:solidFill>
                  <a:latin typeface="Times New Roman" panose="02020603050405020304" pitchFamily="2" charset="0"/>
                  <a:ea typeface="黑体" panose="02010609060101010101" pitchFamily="1" charset="-122"/>
                </a:endParaRPr>
              </a:p>
            </p:txBody>
          </p:sp>
          <p:sp>
            <p:nvSpPr>
              <p:cNvPr id="23558" name="矩形 23557"/>
              <p:cNvSpPr/>
              <p:nvPr/>
            </p:nvSpPr>
            <p:spPr>
              <a:xfrm>
                <a:off x="1682" y="0"/>
                <a:ext cx="135" cy="21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 algn="l" eaLnBrk="0" fontAlgn="base" hangingPunct="0"/>
                <a:endParaRPr sz="3600">
                  <a:solidFill>
                    <a:srgbClr val="00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  <a:ea typeface="BatangChe" panose="02030609000101010101" pitchFamily="1" charset="-127"/>
                </a:endParaRPr>
              </a:p>
            </p:txBody>
          </p:sp>
        </p:grpSp>
        <p:pic>
          <p:nvPicPr>
            <p:cNvPr id="23559" name="图片 23558" descr="678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584" y="84"/>
              <a:ext cx="924" cy="432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3560" name="直接连接符 23559"/>
          <p:cNvSpPr/>
          <p:nvPr/>
        </p:nvSpPr>
        <p:spPr>
          <a:xfrm rot="-5400000" flipH="1">
            <a:off x="3224213" y="3479800"/>
            <a:ext cx="1455737" cy="7938"/>
          </a:xfrm>
          <a:prstGeom prst="line">
            <a:avLst/>
          </a:prstGeom>
          <a:ln w="38100" cap="flat" cmpd="sng">
            <a:solidFill>
              <a:srgbClr val="FFCC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23561" name="直接连接符 23560"/>
          <p:cNvSpPr/>
          <p:nvPr/>
        </p:nvSpPr>
        <p:spPr>
          <a:xfrm rot="-16200000" flipH="1">
            <a:off x="4124325" y="1530350"/>
            <a:ext cx="3175" cy="3984625"/>
          </a:xfrm>
          <a:prstGeom prst="line">
            <a:avLst/>
          </a:prstGeom>
          <a:ln w="38100" cap="flat" cmpd="sng">
            <a:solidFill>
              <a:srgbClr val="FF0000"/>
            </a:solidFill>
            <a:prstDash val="dash"/>
            <a:headEnd type="none" w="med" len="med"/>
            <a:tailEnd type="none" w="med" len="med"/>
          </a:ln>
        </p:spPr>
      </p:sp>
      <p:grpSp>
        <p:nvGrpSpPr>
          <p:cNvPr id="23562" name="组合 23561"/>
          <p:cNvGrpSpPr/>
          <p:nvPr/>
        </p:nvGrpSpPr>
        <p:grpSpPr>
          <a:xfrm rot="5400000">
            <a:off x="3573463" y="2493963"/>
            <a:ext cx="1962150" cy="1962150"/>
            <a:chOff x="0" y="0"/>
            <a:chExt cx="1524" cy="1524"/>
          </a:xfrm>
        </p:grpSpPr>
        <p:sp>
          <p:nvSpPr>
            <p:cNvPr id="23563" name="椭圆 23562"/>
            <p:cNvSpPr/>
            <p:nvPr/>
          </p:nvSpPr>
          <p:spPr>
            <a:xfrm>
              <a:off x="0" y="0"/>
              <a:ext cx="1524" cy="1524"/>
            </a:xfrm>
            <a:prstGeom prst="ellipse">
              <a:avLst/>
            </a:prstGeom>
            <a:noFill/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564" name="文本框 23563"/>
            <p:cNvSpPr txBox="1"/>
            <p:nvPr/>
          </p:nvSpPr>
          <p:spPr>
            <a:xfrm>
              <a:off x="672" y="576"/>
              <a:ext cx="576" cy="35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 eaLnBrk="0" fontAlgn="base" hangingPunct="0"/>
              <a:r>
                <a:rPr lang="en-US" altLang="zh-CN" sz="1000" b="0">
                  <a:solidFill>
                    <a:schemeClr val="hlink"/>
                  </a:solidFill>
                  <a:latin typeface="Tahoma" panose="020B0604030504040204" pitchFamily="2" charset="0"/>
                </a:rPr>
                <a:t>●</a:t>
              </a:r>
              <a:r>
                <a:rPr lang="en-US" altLang="zh-CN" sz="2400" b="0">
                  <a:latin typeface="Tahoma" panose="020B0604030504040204" pitchFamily="2" charset="0"/>
                </a:rPr>
                <a:t>O</a:t>
              </a:r>
              <a:endParaRPr lang="en-US" altLang="zh-CN" sz="2400" b="0">
                <a:latin typeface="Tahoma" panose="020B0604030504040204" pitchFamily="2" charset="0"/>
              </a:endParaRPr>
            </a:p>
          </p:txBody>
        </p:sp>
      </p:grpSp>
      <p:grpSp>
        <p:nvGrpSpPr>
          <p:cNvPr id="23565" name="组合 23564"/>
          <p:cNvGrpSpPr/>
          <p:nvPr/>
        </p:nvGrpSpPr>
        <p:grpSpPr>
          <a:xfrm>
            <a:off x="3414713" y="2720975"/>
            <a:ext cx="1463675" cy="1524000"/>
            <a:chOff x="0" y="0"/>
            <a:chExt cx="922" cy="960"/>
          </a:xfrm>
        </p:grpSpPr>
        <p:sp>
          <p:nvSpPr>
            <p:cNvPr id="23566" name="椭圆 23565"/>
            <p:cNvSpPr/>
            <p:nvPr/>
          </p:nvSpPr>
          <p:spPr>
            <a:xfrm rot="5400000">
              <a:off x="-19" y="19"/>
              <a:ext cx="960" cy="922"/>
            </a:xfrm>
            <a:prstGeom prst="ellipse">
              <a:avLst/>
            </a:prstGeom>
            <a:noFill/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567" name="文本框 23566"/>
            <p:cNvSpPr txBox="1"/>
            <p:nvPr/>
          </p:nvSpPr>
          <p:spPr>
            <a:xfrm rot="4179555">
              <a:off x="307" y="517"/>
              <a:ext cx="56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 eaLnBrk="0" fontAlgn="base" hangingPunct="0"/>
              <a:r>
                <a:rPr lang="en-US" altLang="zh-CN" sz="1000" b="0">
                  <a:solidFill>
                    <a:schemeClr val="hlink"/>
                  </a:solidFill>
                  <a:latin typeface="Tahoma" panose="020B0604030504040204" pitchFamily="2" charset="0"/>
                </a:rPr>
                <a:t>●  </a:t>
              </a:r>
              <a:r>
                <a:rPr lang="en-US" altLang="zh-CN" sz="2400" b="0">
                  <a:latin typeface="Tahoma" panose="020B0604030504040204" pitchFamily="2" charset="0"/>
                </a:rPr>
                <a:t>O</a:t>
              </a:r>
              <a:endParaRPr lang="en-US" altLang="zh-CN" sz="2400" b="0">
                <a:latin typeface="Tahoma" panose="020B0604030504040204" pitchFamily="2" charset="0"/>
              </a:endParaRPr>
            </a:p>
          </p:txBody>
        </p:sp>
      </p:grpSp>
      <p:grpSp>
        <p:nvGrpSpPr>
          <p:cNvPr id="23568" name="组合 23567"/>
          <p:cNvGrpSpPr/>
          <p:nvPr/>
        </p:nvGrpSpPr>
        <p:grpSpPr>
          <a:xfrm rot="5400000">
            <a:off x="3617913" y="2386013"/>
            <a:ext cx="2286000" cy="2195512"/>
            <a:chOff x="0" y="0"/>
            <a:chExt cx="1524" cy="1524"/>
          </a:xfrm>
        </p:grpSpPr>
        <p:sp>
          <p:nvSpPr>
            <p:cNvPr id="23569" name="椭圆 23568"/>
            <p:cNvSpPr/>
            <p:nvPr/>
          </p:nvSpPr>
          <p:spPr>
            <a:xfrm>
              <a:off x="0" y="0"/>
              <a:ext cx="1524" cy="1524"/>
            </a:xfrm>
            <a:prstGeom prst="ellipse">
              <a:avLst/>
            </a:prstGeom>
            <a:noFill/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570" name="文本框 23569"/>
            <p:cNvSpPr txBox="1"/>
            <p:nvPr/>
          </p:nvSpPr>
          <p:spPr>
            <a:xfrm>
              <a:off x="675" y="577"/>
              <a:ext cx="574" cy="31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 eaLnBrk="0" fontAlgn="base" hangingPunct="0"/>
              <a:r>
                <a:rPr lang="en-US" altLang="zh-CN" sz="1000" b="0">
                  <a:solidFill>
                    <a:schemeClr val="hlink"/>
                  </a:solidFill>
                  <a:latin typeface="Tahoma" panose="020B0604030504040204" pitchFamily="2" charset="0"/>
                </a:rPr>
                <a:t>●</a:t>
              </a:r>
              <a:r>
                <a:rPr lang="en-US" altLang="zh-CN" sz="2400" b="0">
                  <a:latin typeface="Tahoma" panose="020B0604030504040204" pitchFamily="2" charset="0"/>
                </a:rPr>
                <a:t>O</a:t>
              </a:r>
              <a:endParaRPr lang="en-US" altLang="zh-CN" sz="2400" b="0">
                <a:latin typeface="Tahoma" panose="020B0604030504040204" pitchFamily="2" charset="0"/>
              </a:endParaRPr>
            </a:p>
          </p:txBody>
        </p:sp>
      </p:grpSp>
      <p:grpSp>
        <p:nvGrpSpPr>
          <p:cNvPr id="23571" name="组合 23570"/>
          <p:cNvGrpSpPr/>
          <p:nvPr/>
        </p:nvGrpSpPr>
        <p:grpSpPr>
          <a:xfrm rot="5400000">
            <a:off x="2547938" y="2589213"/>
            <a:ext cx="1828800" cy="1755775"/>
            <a:chOff x="0" y="0"/>
            <a:chExt cx="1524" cy="1524"/>
          </a:xfrm>
        </p:grpSpPr>
        <p:sp>
          <p:nvSpPr>
            <p:cNvPr id="23572" name="椭圆 23571"/>
            <p:cNvSpPr/>
            <p:nvPr/>
          </p:nvSpPr>
          <p:spPr>
            <a:xfrm>
              <a:off x="0" y="0"/>
              <a:ext cx="1524" cy="1524"/>
            </a:xfrm>
            <a:prstGeom prst="ellipse">
              <a:avLst/>
            </a:prstGeom>
            <a:noFill/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573" name="文本框 23572"/>
            <p:cNvSpPr txBox="1"/>
            <p:nvPr/>
          </p:nvSpPr>
          <p:spPr>
            <a:xfrm>
              <a:off x="675" y="577"/>
              <a:ext cx="574" cy="39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 eaLnBrk="0" fontAlgn="base" hangingPunct="0"/>
              <a:r>
                <a:rPr lang="en-US" altLang="zh-CN" sz="1000" b="0">
                  <a:solidFill>
                    <a:schemeClr val="hlink"/>
                  </a:solidFill>
                  <a:latin typeface="Tahoma" panose="020B0604030504040204" pitchFamily="2" charset="0"/>
                </a:rPr>
                <a:t>●</a:t>
              </a:r>
              <a:r>
                <a:rPr lang="en-US" altLang="zh-CN" sz="2400" b="0">
                  <a:latin typeface="Tahoma" panose="020B0604030504040204" pitchFamily="2" charset="0"/>
                </a:rPr>
                <a:t>O</a:t>
              </a:r>
              <a:endParaRPr lang="en-US" altLang="zh-CN" sz="2400" b="0">
                <a:latin typeface="Tahoma" panose="020B0604030504040204" pitchFamily="2" charset="0"/>
              </a:endParaRPr>
            </a:p>
          </p:txBody>
        </p:sp>
      </p:grpSp>
      <p:grpSp>
        <p:nvGrpSpPr>
          <p:cNvPr id="23574" name="组合 23573"/>
          <p:cNvGrpSpPr/>
          <p:nvPr/>
        </p:nvGrpSpPr>
        <p:grpSpPr>
          <a:xfrm>
            <a:off x="3740150" y="2106613"/>
            <a:ext cx="381000" cy="647700"/>
            <a:chOff x="0" y="0"/>
            <a:chExt cx="240" cy="408"/>
          </a:xfrm>
        </p:grpSpPr>
        <p:sp>
          <p:nvSpPr>
            <p:cNvPr id="23575" name="文本框 23574"/>
            <p:cNvSpPr txBox="1"/>
            <p:nvPr/>
          </p:nvSpPr>
          <p:spPr>
            <a:xfrm rot="21476970">
              <a:off x="0" y="0"/>
              <a:ext cx="24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 eaLnBrk="0" fontAlgn="base" hangingPunct="0"/>
              <a:r>
                <a:rPr lang="en-US" altLang="zh-CN" sz="2400">
                  <a:latin typeface="Tahoma" panose="020B0604030504040204" pitchFamily="2" charset="0"/>
                </a:rPr>
                <a:t>A</a:t>
              </a:r>
              <a:endParaRPr lang="en-US" altLang="zh-CN" sz="1000">
                <a:latin typeface="Tahoma" panose="020B0604030504040204" pitchFamily="2" charset="0"/>
              </a:endParaRPr>
            </a:p>
          </p:txBody>
        </p:sp>
        <p:sp>
          <p:nvSpPr>
            <p:cNvPr id="23576" name="椭圆 23575"/>
            <p:cNvSpPr>
              <a:spLocks noChangeAspect="1"/>
            </p:cNvSpPr>
            <p:nvPr/>
          </p:nvSpPr>
          <p:spPr>
            <a:xfrm>
              <a:off x="101" y="354"/>
              <a:ext cx="54" cy="54"/>
            </a:xfrm>
            <a:prstGeom prst="ellipse">
              <a:avLst/>
            </a:prstGeom>
            <a:solidFill>
              <a:srgbClr val="FF0000"/>
            </a:solidFill>
            <a:ln w="254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23577" name="组合 23576"/>
          <p:cNvGrpSpPr/>
          <p:nvPr/>
        </p:nvGrpSpPr>
        <p:grpSpPr>
          <a:xfrm>
            <a:off x="3802063" y="4173538"/>
            <a:ext cx="381000" cy="627062"/>
            <a:chOff x="0" y="0"/>
            <a:chExt cx="240" cy="395"/>
          </a:xfrm>
        </p:grpSpPr>
        <p:sp>
          <p:nvSpPr>
            <p:cNvPr id="23578" name="文本框 23577"/>
            <p:cNvSpPr txBox="1"/>
            <p:nvPr/>
          </p:nvSpPr>
          <p:spPr>
            <a:xfrm rot="96444">
              <a:off x="0" y="107"/>
              <a:ext cx="24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 eaLnBrk="0" fontAlgn="base" hangingPunct="0"/>
              <a:r>
                <a:rPr lang="en-US" altLang="zh-CN" sz="2400">
                  <a:latin typeface="Tahoma" panose="020B0604030504040204" pitchFamily="2" charset="0"/>
                </a:rPr>
                <a:t>B</a:t>
              </a:r>
              <a:endParaRPr lang="en-US" altLang="zh-CN" sz="1000">
                <a:latin typeface="Tahoma" panose="020B0604030504040204" pitchFamily="2" charset="0"/>
              </a:endParaRPr>
            </a:p>
          </p:txBody>
        </p:sp>
        <p:sp>
          <p:nvSpPr>
            <p:cNvPr id="23579" name="椭圆 23578"/>
            <p:cNvSpPr>
              <a:spLocks noChangeAspect="1"/>
            </p:cNvSpPr>
            <p:nvPr/>
          </p:nvSpPr>
          <p:spPr>
            <a:xfrm>
              <a:off x="57" y="0"/>
              <a:ext cx="54" cy="54"/>
            </a:xfrm>
            <a:prstGeom prst="ellipse">
              <a:avLst/>
            </a:prstGeom>
            <a:solidFill>
              <a:srgbClr val="FF0000"/>
            </a:solidFill>
            <a:ln w="254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23580" name="矩形 23579"/>
          <p:cNvSpPr>
            <a:spLocks noGrp="1"/>
          </p:cNvSpPr>
          <p:nvPr/>
        </p:nvSpPr>
        <p:spPr>
          <a:xfrm>
            <a:off x="612775" y="5375275"/>
            <a:ext cx="7921625" cy="100647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l" fontAlgn="base">
              <a:lnSpc>
                <a:spcPct val="90000"/>
              </a:lnSpc>
              <a:spcBef>
                <a:spcPct val="20000"/>
              </a:spcBef>
              <a:buSzPct val="60000"/>
              <a:buFont typeface="Wingdings" panose="05000000000000000000" pitchFamily="2" charset="2"/>
            </a:pPr>
            <a:r>
              <a:rPr lang="zh-CN" altLang="en-US" sz="2800">
                <a:solidFill>
                  <a:srgbClr val="6699FF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以线段</a:t>
            </a:r>
            <a:r>
              <a:rPr lang="en-US" altLang="zh-CN" sz="2800">
                <a:solidFill>
                  <a:srgbClr val="6699FF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AB</a:t>
            </a:r>
            <a:r>
              <a:rPr lang="zh-CN" altLang="en-US" sz="2800">
                <a:solidFill>
                  <a:srgbClr val="6699FF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的垂直平分线上的任意一点为</a:t>
            </a:r>
            <a:r>
              <a:rPr lang="zh-CN" altLang="en-US" sz="2800">
                <a:solidFill>
                  <a:srgbClr val="FF0066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圆心</a:t>
            </a:r>
            <a:r>
              <a:rPr lang="en-US" altLang="zh-CN" sz="2800">
                <a:solidFill>
                  <a:srgbClr val="6699FF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,</a:t>
            </a:r>
            <a:r>
              <a:rPr lang="zh-CN" altLang="en-US" sz="2800">
                <a:solidFill>
                  <a:srgbClr val="6699FF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以这点到</a:t>
            </a:r>
            <a:r>
              <a:rPr lang="en-US" altLang="zh-CN" sz="2800">
                <a:solidFill>
                  <a:srgbClr val="6699FF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A</a:t>
            </a:r>
            <a:r>
              <a:rPr lang="zh-CN" altLang="en-US" sz="2800">
                <a:solidFill>
                  <a:srgbClr val="6699FF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或</a:t>
            </a:r>
            <a:r>
              <a:rPr lang="en-US" altLang="zh-CN" sz="2800">
                <a:solidFill>
                  <a:srgbClr val="6699FF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B</a:t>
            </a:r>
            <a:r>
              <a:rPr lang="zh-CN" altLang="en-US" sz="2800">
                <a:solidFill>
                  <a:srgbClr val="6699FF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的距离为</a:t>
            </a:r>
            <a:r>
              <a:rPr lang="zh-CN" altLang="en-US" sz="2800">
                <a:solidFill>
                  <a:srgbClr val="FF0066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半径</a:t>
            </a:r>
            <a:r>
              <a:rPr lang="zh-CN" altLang="en-US" sz="2800">
                <a:solidFill>
                  <a:srgbClr val="6699FF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作圆</a:t>
            </a:r>
            <a:r>
              <a:rPr lang="en-US" altLang="zh-CN" sz="2800">
                <a:solidFill>
                  <a:srgbClr val="6699FF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.</a:t>
            </a:r>
            <a:endParaRPr lang="en-US" altLang="zh-CN" sz="2800">
              <a:solidFill>
                <a:srgbClr val="6699FF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23581" name="矩形 23580"/>
          <p:cNvSpPr>
            <a:spLocks noGrp="1"/>
          </p:cNvSpPr>
          <p:nvPr/>
        </p:nvSpPr>
        <p:spPr>
          <a:xfrm>
            <a:off x="188913" y="4757738"/>
            <a:ext cx="8686800" cy="5334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1" algn="l" fontAlgn="base">
              <a:lnSpc>
                <a:spcPct val="90000"/>
              </a:lnSpc>
              <a:spcBef>
                <a:spcPct val="20000"/>
              </a:spcBef>
              <a:buSzPct val="60000"/>
              <a:buFont typeface="Wingdings" panose="05000000000000000000" pitchFamily="2" charset="2"/>
            </a:pPr>
            <a:r>
              <a:rPr lang="zh-CN" altLang="en-US" sz="2800" b="1">
                <a:latin typeface="黑体" panose="02010609060101010101" pitchFamily="1" charset="-122"/>
                <a:ea typeface="黑体" panose="02010609060101010101" pitchFamily="1" charset="-122"/>
              </a:rPr>
              <a:t>无数个。它们的圆心都在线段</a:t>
            </a:r>
            <a:r>
              <a:rPr lang="en-US" altLang="zh-CN" sz="2800" b="1">
                <a:latin typeface="黑体" panose="02010609060101010101" pitchFamily="1" charset="-122"/>
                <a:ea typeface="黑体" panose="02010609060101010101" pitchFamily="1" charset="-122"/>
              </a:rPr>
              <a:t>AB</a:t>
            </a:r>
            <a:r>
              <a:rPr lang="zh-CN" altLang="en-US" sz="2800" b="1">
                <a:latin typeface="黑体" panose="02010609060101010101" pitchFamily="1" charset="-122"/>
                <a:ea typeface="黑体" panose="02010609060101010101" pitchFamily="1" charset="-122"/>
              </a:rPr>
              <a:t>的垂直平分线上。</a:t>
            </a:r>
            <a:endParaRPr lang="zh-CN" altLang="en-US" sz="2800" b="1"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3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3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3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23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3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1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23581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0">
                                            <p:txEl>
                                              <p:charRg st="0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23580">
                                            <p:txEl>
                                              <p:charRg st="0" end="3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80" grpId="0" build="p"/>
      <p:bldP spid="23581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4578" name="组合 24577"/>
          <p:cNvGrpSpPr/>
          <p:nvPr/>
        </p:nvGrpSpPr>
        <p:grpSpPr>
          <a:xfrm>
            <a:off x="323850" y="3286125"/>
            <a:ext cx="8207375" cy="1655763"/>
            <a:chOff x="0" y="0"/>
            <a:chExt cx="5170" cy="1043"/>
          </a:xfrm>
        </p:grpSpPr>
        <p:sp>
          <p:nvSpPr>
            <p:cNvPr id="24579" name="矩形 24578"/>
            <p:cNvSpPr/>
            <p:nvPr/>
          </p:nvSpPr>
          <p:spPr>
            <a:xfrm>
              <a:off x="0" y="0"/>
              <a:ext cx="5170" cy="1043"/>
            </a:xfrm>
            <a:prstGeom prst="rect">
              <a:avLst/>
            </a:prstGeom>
            <a:solidFill>
              <a:schemeClr val="bg1"/>
            </a:solidFill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07763" dir="2699999" algn="ctr" rotWithShape="0">
                <a:schemeClr val="bg2">
                  <a:alpha val="50000"/>
                </a:schemeClr>
              </a:outerShdw>
            </a:effectLst>
          </p:spPr>
          <p:txBody>
            <a:bodyPr/>
            <a:p>
              <a:endParaRPr lang="zh-CN" altLang="en-US"/>
            </a:p>
          </p:txBody>
        </p:sp>
        <p:sp>
          <p:nvSpPr>
            <p:cNvPr id="24580" name="文本框 24579"/>
            <p:cNvSpPr txBox="1"/>
            <p:nvPr/>
          </p:nvSpPr>
          <p:spPr>
            <a:xfrm>
              <a:off x="227" y="221"/>
              <a:ext cx="4809" cy="59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 fontAlgn="base">
                <a:spcBef>
                  <a:spcPct val="50000"/>
                </a:spcBef>
              </a:pPr>
              <a:r>
                <a:rPr lang="zh-CN" altLang="en-US" sz="2800">
                  <a:latin typeface="Arial" panose="020B0604020202020204" pitchFamily="34" charset="0"/>
                </a:rPr>
                <a:t>（</a:t>
              </a:r>
              <a:r>
                <a:rPr lang="en-US" altLang="zh-CN" sz="2800">
                  <a:latin typeface="Arial" panose="020B0604020202020204" pitchFamily="34" charset="0"/>
                </a:rPr>
                <a:t>1</a:t>
              </a:r>
              <a:r>
                <a:rPr lang="zh-CN" altLang="en-US" sz="2800">
                  <a:latin typeface="Arial" panose="020B0604020202020204" pitchFamily="34" charset="0"/>
                </a:rPr>
                <a:t>）经过不在同一条直线上的三点作一个圆，如何确定这个圆的圆心？</a:t>
              </a:r>
              <a:endParaRPr lang="zh-CN" altLang="en-US" sz="2800">
                <a:latin typeface="Arial" panose="020B0604020202020204" pitchFamily="34" charset="0"/>
              </a:endParaRPr>
            </a:p>
          </p:txBody>
        </p:sp>
      </p:grpSp>
      <p:grpSp>
        <p:nvGrpSpPr>
          <p:cNvPr id="24581" name="组合 24580"/>
          <p:cNvGrpSpPr/>
          <p:nvPr/>
        </p:nvGrpSpPr>
        <p:grpSpPr>
          <a:xfrm>
            <a:off x="323850" y="404813"/>
            <a:ext cx="2305050" cy="889000"/>
            <a:chOff x="0" y="0"/>
            <a:chExt cx="1452" cy="560"/>
          </a:xfrm>
        </p:grpSpPr>
        <p:sp>
          <p:nvSpPr>
            <p:cNvPr id="24582" name="矩形 24581"/>
            <p:cNvSpPr/>
            <p:nvPr/>
          </p:nvSpPr>
          <p:spPr>
            <a:xfrm>
              <a:off x="635" y="243"/>
              <a:ext cx="817" cy="181"/>
            </a:xfrm>
            <a:prstGeom prst="rect">
              <a:avLst/>
            </a:prstGeom>
            <a:solidFill>
              <a:srgbClr val="FFCC66"/>
            </a:solidFill>
            <a:ln w="9525" cap="flat" cmpd="sng">
              <a:solidFill>
                <a:srgbClr val="FFCC66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07763" dir="2699999" algn="ctr" rotWithShape="0">
                <a:schemeClr val="bg2">
                  <a:alpha val="50000"/>
                </a:schemeClr>
              </a:outerShdw>
            </a:effectLst>
          </p:spPr>
          <p:txBody>
            <a:bodyPr/>
            <a:p>
              <a:endParaRPr lang="zh-CN" altLang="en-US"/>
            </a:p>
          </p:txBody>
        </p:sp>
        <p:sp>
          <p:nvSpPr>
            <p:cNvPr id="24583" name="矩形 24582"/>
            <p:cNvSpPr/>
            <p:nvPr/>
          </p:nvSpPr>
          <p:spPr>
            <a:xfrm>
              <a:off x="227" y="16"/>
              <a:ext cx="408" cy="408"/>
            </a:xfrm>
            <a:prstGeom prst="rect">
              <a:avLst/>
            </a:prstGeom>
            <a:gradFill rotWithShape="1">
              <a:gsLst>
                <a:gs pos="0">
                  <a:srgbClr val="0000CC"/>
                </a:gs>
                <a:gs pos="100000">
                  <a:srgbClr val="0000FF"/>
                </a:gs>
              </a:gsLst>
              <a:path path="rect">
                <a:fillToRect r="100000" b="10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584" name="未知" descr="u=2172131558,120469478&amp;gp=3"/>
            <p:cNvSpPr/>
            <p:nvPr/>
          </p:nvSpPr>
          <p:spPr>
            <a:xfrm>
              <a:off x="0" y="243"/>
              <a:ext cx="831" cy="309"/>
            </a:xfrm>
            <a:custGeom>
              <a:avLst/>
              <a:gdLst/>
              <a:ahLst/>
              <a:cxnLst/>
              <a:pathLst>
                <a:path w="566" h="309">
                  <a:moveTo>
                    <a:pt x="15" y="211"/>
                  </a:moveTo>
                  <a:cubicBezTo>
                    <a:pt x="0" y="181"/>
                    <a:pt x="83" y="60"/>
                    <a:pt x="151" y="30"/>
                  </a:cubicBezTo>
                  <a:cubicBezTo>
                    <a:pt x="219" y="0"/>
                    <a:pt x="355" y="7"/>
                    <a:pt x="423" y="30"/>
                  </a:cubicBezTo>
                  <a:cubicBezTo>
                    <a:pt x="491" y="53"/>
                    <a:pt x="566" y="121"/>
                    <a:pt x="559" y="166"/>
                  </a:cubicBezTo>
                  <a:cubicBezTo>
                    <a:pt x="552" y="211"/>
                    <a:pt x="431" y="295"/>
                    <a:pt x="378" y="302"/>
                  </a:cubicBezTo>
                  <a:cubicBezTo>
                    <a:pt x="325" y="309"/>
                    <a:pt x="302" y="219"/>
                    <a:pt x="242" y="211"/>
                  </a:cubicBezTo>
                  <a:cubicBezTo>
                    <a:pt x="182" y="203"/>
                    <a:pt x="30" y="241"/>
                    <a:pt x="15" y="211"/>
                  </a:cubicBezTo>
                  <a:close/>
                </a:path>
              </a:pathLst>
            </a:custGeom>
            <a:blipFill rotWithShape="1">
              <a:blip r:embed="rId1">
                <a:lum bright="29999"/>
              </a:blip>
              <a:stretch>
                <a:fillRect/>
              </a:stretch>
            </a:blip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585" name="未知" descr="u=2172131558,120469478&amp;gp=3"/>
            <p:cNvSpPr/>
            <p:nvPr/>
          </p:nvSpPr>
          <p:spPr>
            <a:xfrm>
              <a:off x="0" y="251"/>
              <a:ext cx="831" cy="309"/>
            </a:xfrm>
            <a:custGeom>
              <a:avLst/>
              <a:gdLst/>
              <a:ahLst/>
              <a:cxnLst/>
              <a:pathLst>
                <a:path w="566" h="309">
                  <a:moveTo>
                    <a:pt x="15" y="211"/>
                  </a:moveTo>
                  <a:cubicBezTo>
                    <a:pt x="0" y="181"/>
                    <a:pt x="83" y="60"/>
                    <a:pt x="151" y="30"/>
                  </a:cubicBezTo>
                  <a:cubicBezTo>
                    <a:pt x="219" y="0"/>
                    <a:pt x="355" y="7"/>
                    <a:pt x="423" y="30"/>
                  </a:cubicBezTo>
                  <a:cubicBezTo>
                    <a:pt x="491" y="53"/>
                    <a:pt x="566" y="121"/>
                    <a:pt x="559" y="166"/>
                  </a:cubicBezTo>
                  <a:cubicBezTo>
                    <a:pt x="552" y="211"/>
                    <a:pt x="431" y="295"/>
                    <a:pt x="378" y="302"/>
                  </a:cubicBezTo>
                  <a:cubicBezTo>
                    <a:pt x="325" y="309"/>
                    <a:pt x="302" y="219"/>
                    <a:pt x="242" y="211"/>
                  </a:cubicBezTo>
                  <a:cubicBezTo>
                    <a:pt x="182" y="203"/>
                    <a:pt x="30" y="241"/>
                    <a:pt x="15" y="211"/>
                  </a:cubicBezTo>
                  <a:close/>
                </a:path>
              </a:pathLst>
            </a:custGeom>
            <a:blipFill rotWithShape="1">
              <a:blip r:embed="rId1">
                <a:lum bright="29999"/>
              </a:blip>
              <a:stretch>
                <a:fillRect/>
              </a:stretch>
            </a:blip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586" name="矩形 24585"/>
            <p:cNvSpPr/>
            <p:nvPr/>
          </p:nvSpPr>
          <p:spPr>
            <a:xfrm>
              <a:off x="348" y="71"/>
              <a:ext cx="190" cy="333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p>
              <a:pPr algn="ctr"/>
              <a:r>
                <a:rPr lang="zh-CN" altLang="en-US" sz="3600">
                  <a:ln w="9525" cap="flat" cmpd="sng">
                    <a:solidFill>
                      <a:srgbClr val="FFFF00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?</a:t>
              </a:r>
              <a:endParaRPr lang="zh-CN" altLang="en-US" sz="3600">
                <a:ln w="9525" cap="flat" cmpd="sng">
                  <a:solidFill>
                    <a:srgbClr val="FFFF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4587" name="矩形 24586"/>
            <p:cNvSpPr/>
            <p:nvPr/>
          </p:nvSpPr>
          <p:spPr>
            <a:xfrm>
              <a:off x="726" y="0"/>
              <a:ext cx="288" cy="288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p>
              <a:pPr algn="ctr"/>
              <a:r>
                <a:rPr lang="zh-CN" altLang="en-US" sz="3600">
                  <a:ln w="9525" cap="flat" cmpd="sng">
                    <a:solidFill>
                      <a:srgbClr val="FF3300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FF33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思</a:t>
              </a:r>
              <a:endParaRPr lang="zh-CN" altLang="en-US" sz="3600">
                <a:ln w="9525" cap="flat" cmpd="sng">
                  <a:solidFill>
                    <a:srgbClr val="FF33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4588" name="矩形 24587"/>
            <p:cNvSpPr/>
            <p:nvPr/>
          </p:nvSpPr>
          <p:spPr>
            <a:xfrm>
              <a:off x="1079" y="142"/>
              <a:ext cx="288" cy="288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p>
              <a:pPr algn="ctr"/>
              <a:r>
                <a:rPr lang="zh-CN" altLang="en-US" sz="3600">
                  <a:ln w="9525" cap="flat" cmpd="sng">
                    <a:solidFill>
                      <a:srgbClr val="FF3300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FF33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考</a:t>
              </a:r>
              <a:endParaRPr lang="zh-CN" altLang="en-US" sz="3600">
                <a:ln w="9525" cap="flat" cmpd="sng">
                  <a:solidFill>
                    <a:srgbClr val="FF33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24589" name="组合 24588"/>
          <p:cNvGrpSpPr/>
          <p:nvPr/>
        </p:nvGrpSpPr>
        <p:grpSpPr>
          <a:xfrm>
            <a:off x="395288" y="1700213"/>
            <a:ext cx="8207375" cy="1223962"/>
            <a:chOff x="0" y="0"/>
            <a:chExt cx="5170" cy="771"/>
          </a:xfrm>
        </p:grpSpPr>
        <p:sp>
          <p:nvSpPr>
            <p:cNvPr id="24590" name="矩形 24589"/>
            <p:cNvSpPr/>
            <p:nvPr/>
          </p:nvSpPr>
          <p:spPr>
            <a:xfrm>
              <a:off x="0" y="0"/>
              <a:ext cx="5170" cy="771"/>
            </a:xfrm>
            <a:prstGeom prst="rect">
              <a:avLst/>
            </a:prstGeom>
            <a:solidFill>
              <a:schemeClr val="bg1"/>
            </a:solidFill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07763" dir="2699999" algn="ctr" rotWithShape="0">
                <a:schemeClr val="bg2">
                  <a:alpha val="50000"/>
                </a:schemeClr>
              </a:outerShdw>
            </a:effectLst>
          </p:spPr>
          <p:txBody>
            <a:bodyPr/>
            <a:p>
              <a:endParaRPr lang="zh-CN" altLang="en-US"/>
            </a:p>
          </p:txBody>
        </p:sp>
        <p:sp>
          <p:nvSpPr>
            <p:cNvPr id="24591" name="文本框 24590"/>
            <p:cNvSpPr txBox="1"/>
            <p:nvPr/>
          </p:nvSpPr>
          <p:spPr>
            <a:xfrm>
              <a:off x="225" y="172"/>
              <a:ext cx="4854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 fontAlgn="base">
                <a:spcBef>
                  <a:spcPct val="50000"/>
                </a:spcBef>
              </a:pPr>
              <a:r>
                <a:rPr lang="zh-CN" altLang="en-US" sz="2800">
                  <a:solidFill>
                    <a:srgbClr val="FF0000"/>
                  </a:solidFill>
                  <a:latin typeface="Arial" panose="020B0604020202020204" pitchFamily="34" charset="0"/>
                </a:rPr>
                <a:t>经过已知的三点作圆，这样的圆能作出多少个？</a:t>
              </a:r>
              <a:endParaRPr lang="zh-CN" altLang="en-US" sz="2800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24592" name="矩形 24591"/>
          <p:cNvSpPr/>
          <p:nvPr/>
        </p:nvSpPr>
        <p:spPr>
          <a:xfrm>
            <a:off x="468313" y="5373688"/>
            <a:ext cx="8424862" cy="9715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/>
          <a:p>
            <a:pPr algn="l" fontAlgn="base">
              <a:lnSpc>
                <a:spcPct val="90000"/>
              </a:lnSpc>
              <a:spcBef>
                <a:spcPct val="20000"/>
              </a:spcBef>
            </a:pPr>
            <a:r>
              <a:rPr lang="en-US" altLang="zh-CN" sz="3200">
                <a:latin typeface="宋体" panose="02010600030101010101" pitchFamily="2" charset="-122"/>
              </a:rPr>
              <a:t>  3</a:t>
            </a:r>
            <a:r>
              <a:rPr lang="zh-CN" altLang="en-US" sz="3200">
                <a:latin typeface="宋体" panose="02010600030101010101" pitchFamily="2" charset="-122"/>
              </a:rPr>
              <a:t>、平面上有三点</a:t>
            </a:r>
            <a:r>
              <a:rPr lang="en-US" altLang="zh-CN" sz="3200">
                <a:latin typeface="Times New Roman" panose="02020603050405020304" pitchFamily="2" charset="0"/>
              </a:rPr>
              <a:t>A</a:t>
            </a:r>
            <a:r>
              <a:rPr lang="zh-CN" altLang="en-US" sz="3200">
                <a:latin typeface="宋体" panose="02010600030101010101" pitchFamily="2" charset="-122"/>
              </a:rPr>
              <a:t>、</a:t>
            </a:r>
            <a:r>
              <a:rPr lang="en-US" altLang="zh-CN" sz="3200">
                <a:latin typeface="Times New Roman" panose="02020603050405020304" pitchFamily="2" charset="0"/>
              </a:rPr>
              <a:t>B</a:t>
            </a:r>
            <a:r>
              <a:rPr lang="zh-CN" altLang="en-US" sz="3200">
                <a:latin typeface="宋体" panose="02010600030101010101" pitchFamily="2" charset="-122"/>
              </a:rPr>
              <a:t>、</a:t>
            </a:r>
            <a:r>
              <a:rPr lang="en-US" altLang="zh-CN" sz="3200">
                <a:latin typeface="Times New Roman" panose="02020603050405020304" pitchFamily="2" charset="0"/>
              </a:rPr>
              <a:t>C</a:t>
            </a:r>
            <a:r>
              <a:rPr lang="zh-CN" altLang="en-US" sz="3200">
                <a:latin typeface="宋体" panose="02010600030101010101" pitchFamily="2" charset="-122"/>
              </a:rPr>
              <a:t>，经过</a:t>
            </a:r>
            <a:r>
              <a:rPr lang="en-US" altLang="zh-CN" sz="3200">
                <a:latin typeface="Times New Roman" panose="02020603050405020304" pitchFamily="2" charset="0"/>
              </a:rPr>
              <a:t>A</a:t>
            </a:r>
            <a:r>
              <a:rPr lang="zh-CN" altLang="en-US" sz="3200">
                <a:latin typeface="宋体" panose="02010600030101010101" pitchFamily="2" charset="-122"/>
              </a:rPr>
              <a:t>、</a:t>
            </a:r>
            <a:r>
              <a:rPr lang="en-US" altLang="zh-CN" sz="3200">
                <a:latin typeface="Times New Roman" panose="02020603050405020304" pitchFamily="2" charset="0"/>
              </a:rPr>
              <a:t>B</a:t>
            </a:r>
            <a:r>
              <a:rPr lang="zh-CN" altLang="en-US" sz="3200">
                <a:latin typeface="宋体" panose="02010600030101010101" pitchFamily="2" charset="-122"/>
              </a:rPr>
              <a:t>、</a:t>
            </a:r>
            <a:r>
              <a:rPr lang="en-US" altLang="zh-CN" sz="3200">
                <a:latin typeface="Times New Roman" panose="02020603050405020304" pitchFamily="2" charset="0"/>
              </a:rPr>
              <a:t>C</a:t>
            </a:r>
            <a:r>
              <a:rPr lang="zh-CN" altLang="en-US" sz="3200">
                <a:latin typeface="宋体" panose="02010600030101010101" pitchFamily="2" charset="-122"/>
              </a:rPr>
              <a:t>三点的圆有几个？圆心在哪里？</a:t>
            </a:r>
            <a:r>
              <a:rPr lang="zh-CN" altLang="en-US" sz="3200">
                <a:latin typeface="Times New Roman" panose="02020603050405020304" pitchFamily="2" charset="0"/>
              </a:rPr>
              <a:t> </a:t>
            </a:r>
            <a:endParaRPr lang="zh-CN" altLang="en-US" sz="3200">
              <a:latin typeface="Times New Roman" panose="02020603050405020304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未知"/>
          <p:cNvSpPr/>
          <p:nvPr/>
        </p:nvSpPr>
        <p:spPr>
          <a:xfrm>
            <a:off x="6330950" y="3767138"/>
            <a:ext cx="1752600" cy="1700212"/>
          </a:xfrm>
          <a:custGeom>
            <a:avLst/>
            <a:gdLst/>
            <a:ahLst/>
            <a:cxnLst/>
            <a:pathLst>
              <a:path w="1104" h="1071">
                <a:moveTo>
                  <a:pt x="1104" y="0"/>
                </a:moveTo>
                <a:lnTo>
                  <a:pt x="0" y="1071"/>
                </a:lnTo>
              </a:path>
            </a:pathLst>
          </a:cu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5603" name="直接连接符 25602"/>
          <p:cNvSpPr/>
          <p:nvPr/>
        </p:nvSpPr>
        <p:spPr>
          <a:xfrm>
            <a:off x="6342063" y="5473700"/>
            <a:ext cx="2159000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5604" name="未知"/>
          <p:cNvSpPr/>
          <p:nvPr/>
        </p:nvSpPr>
        <p:spPr>
          <a:xfrm>
            <a:off x="8088313" y="3771900"/>
            <a:ext cx="414337" cy="1695450"/>
          </a:xfrm>
          <a:custGeom>
            <a:avLst/>
            <a:gdLst/>
            <a:ahLst/>
            <a:cxnLst/>
            <a:pathLst>
              <a:path w="261" h="1068">
                <a:moveTo>
                  <a:pt x="0" y="0"/>
                </a:moveTo>
                <a:lnTo>
                  <a:pt x="261" y="1068"/>
                </a:lnTo>
              </a:path>
            </a:pathLst>
          </a:cu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5605" name="文本框 25604"/>
          <p:cNvSpPr txBox="1"/>
          <p:nvPr/>
        </p:nvSpPr>
        <p:spPr>
          <a:xfrm>
            <a:off x="900113" y="5661025"/>
            <a:ext cx="540226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zh-CN" altLang="en-US" sz="2400">
                <a:solidFill>
                  <a:srgbClr val="FF0000"/>
                </a:solidFill>
                <a:latin typeface="Arial" panose="020B0604020202020204" pitchFamily="34" charset="0"/>
              </a:rPr>
              <a:t>不在同一条直线上的三点确定一个圆．</a:t>
            </a:r>
            <a:endParaRPr lang="zh-CN" altLang="en-US" sz="24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5606" name="椭圆 25605"/>
          <p:cNvSpPr/>
          <p:nvPr/>
        </p:nvSpPr>
        <p:spPr>
          <a:xfrm>
            <a:off x="6154738" y="3573463"/>
            <a:ext cx="2519362" cy="2519362"/>
          </a:xfrm>
          <a:prstGeom prst="ellipse">
            <a:avLst/>
          </a:pr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fontAlgn="base"/>
            <a:r>
              <a:rPr lang="en-US" altLang="zh-CN" sz="1800" b="0">
                <a:latin typeface="Arial" panose="020B0604020202020204" pitchFamily="34" charset="0"/>
              </a:rPr>
              <a:t>·</a:t>
            </a:r>
            <a:endParaRPr lang="en-US" altLang="zh-CN" sz="1800" b="0">
              <a:latin typeface="Arial" panose="020B0604020202020204" pitchFamily="34" charset="0"/>
            </a:endParaRPr>
          </a:p>
        </p:txBody>
      </p:sp>
      <p:sp>
        <p:nvSpPr>
          <p:cNvPr id="25607" name="直接连接符 25606"/>
          <p:cNvSpPr/>
          <p:nvPr/>
        </p:nvSpPr>
        <p:spPr>
          <a:xfrm>
            <a:off x="7408863" y="4292600"/>
            <a:ext cx="0" cy="2232025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5608" name="直接连接符 25607"/>
          <p:cNvSpPr/>
          <p:nvPr/>
        </p:nvSpPr>
        <p:spPr>
          <a:xfrm>
            <a:off x="6154738" y="3644900"/>
            <a:ext cx="1441450" cy="1368425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5609" name="直接连接符 25608"/>
          <p:cNvSpPr/>
          <p:nvPr/>
        </p:nvSpPr>
        <p:spPr>
          <a:xfrm>
            <a:off x="7523163" y="4149725"/>
            <a:ext cx="144462" cy="14287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5610" name="直接连接符 25609"/>
          <p:cNvSpPr/>
          <p:nvPr/>
        </p:nvSpPr>
        <p:spPr>
          <a:xfrm>
            <a:off x="6716713" y="4941888"/>
            <a:ext cx="144462" cy="144462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25611" name="组合 25610"/>
          <p:cNvGrpSpPr/>
          <p:nvPr/>
        </p:nvGrpSpPr>
        <p:grpSpPr>
          <a:xfrm>
            <a:off x="6946900" y="5373688"/>
            <a:ext cx="1008063" cy="215900"/>
            <a:chOff x="0" y="0"/>
            <a:chExt cx="635" cy="136"/>
          </a:xfrm>
        </p:grpSpPr>
        <p:sp>
          <p:nvSpPr>
            <p:cNvPr id="25612" name="直接连接符 25611"/>
            <p:cNvSpPr/>
            <p:nvPr/>
          </p:nvSpPr>
          <p:spPr>
            <a:xfrm>
              <a:off x="0" y="0"/>
              <a:ext cx="0" cy="13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13" name="直接连接符 25612"/>
            <p:cNvSpPr/>
            <p:nvPr/>
          </p:nvSpPr>
          <p:spPr>
            <a:xfrm>
              <a:off x="46" y="0"/>
              <a:ext cx="0" cy="13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14" name="直接连接符 25613"/>
            <p:cNvSpPr/>
            <p:nvPr/>
          </p:nvSpPr>
          <p:spPr>
            <a:xfrm>
              <a:off x="589" y="0"/>
              <a:ext cx="0" cy="13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15" name="直接连接符 25614"/>
            <p:cNvSpPr/>
            <p:nvPr/>
          </p:nvSpPr>
          <p:spPr>
            <a:xfrm>
              <a:off x="635" y="0"/>
              <a:ext cx="0" cy="13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25616" name="文本框 25615"/>
          <p:cNvSpPr txBox="1"/>
          <p:nvPr/>
        </p:nvSpPr>
        <p:spPr>
          <a:xfrm>
            <a:off x="8531225" y="5373688"/>
            <a:ext cx="360363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sz="1800" i="1">
                <a:latin typeface="Times New Roman" panose="02020603050405020304" pitchFamily="2" charset="0"/>
              </a:rPr>
              <a:t>C</a:t>
            </a:r>
            <a:endParaRPr lang="en-US" altLang="zh-CN" sz="1800" i="1">
              <a:latin typeface="Times New Roman" panose="02020603050405020304" pitchFamily="2" charset="0"/>
            </a:endParaRPr>
          </a:p>
        </p:txBody>
      </p:sp>
      <p:sp>
        <p:nvSpPr>
          <p:cNvPr id="25617" name="文本框 25616"/>
          <p:cNvSpPr txBox="1"/>
          <p:nvPr/>
        </p:nvSpPr>
        <p:spPr>
          <a:xfrm>
            <a:off x="7451725" y="4581525"/>
            <a:ext cx="504825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sz="1800" i="1">
                <a:solidFill>
                  <a:srgbClr val="FF0000"/>
                </a:solidFill>
                <a:latin typeface="Times New Roman" panose="02020603050405020304" pitchFamily="2" charset="0"/>
              </a:rPr>
              <a:t>O</a:t>
            </a:r>
            <a:endParaRPr lang="en-US" altLang="zh-CN" sz="1800" i="1">
              <a:solidFill>
                <a:srgbClr val="FF0000"/>
              </a:solidFill>
              <a:latin typeface="Times New Roman" panose="02020603050405020304" pitchFamily="2" charset="0"/>
            </a:endParaRPr>
          </a:p>
        </p:txBody>
      </p:sp>
      <p:sp>
        <p:nvSpPr>
          <p:cNvPr id="25618" name="文本框 25617"/>
          <p:cNvSpPr txBox="1"/>
          <p:nvPr/>
        </p:nvSpPr>
        <p:spPr>
          <a:xfrm>
            <a:off x="8027988" y="3357563"/>
            <a:ext cx="504825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sz="1800" i="1">
                <a:latin typeface="Times New Roman" panose="02020603050405020304" pitchFamily="2" charset="0"/>
              </a:rPr>
              <a:t>A</a:t>
            </a:r>
            <a:endParaRPr lang="en-US" altLang="zh-CN" sz="1800" i="1">
              <a:latin typeface="Times New Roman" panose="02020603050405020304" pitchFamily="2" charset="0"/>
            </a:endParaRPr>
          </a:p>
        </p:txBody>
      </p:sp>
      <p:sp>
        <p:nvSpPr>
          <p:cNvPr id="25619" name="文本框 25618"/>
          <p:cNvSpPr txBox="1"/>
          <p:nvPr/>
        </p:nvSpPr>
        <p:spPr>
          <a:xfrm>
            <a:off x="5867400" y="5367338"/>
            <a:ext cx="504825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sz="1800" i="1">
                <a:latin typeface="Times New Roman" panose="02020603050405020304" pitchFamily="2" charset="0"/>
              </a:rPr>
              <a:t>B</a:t>
            </a:r>
            <a:endParaRPr lang="en-US" altLang="zh-CN" sz="1800" i="1">
              <a:latin typeface="Times New Roman" panose="02020603050405020304" pitchFamily="2" charset="0"/>
            </a:endParaRPr>
          </a:p>
        </p:txBody>
      </p:sp>
      <p:sp>
        <p:nvSpPr>
          <p:cNvPr id="25620" name="文本框 25619"/>
          <p:cNvSpPr txBox="1"/>
          <p:nvPr/>
        </p:nvSpPr>
        <p:spPr>
          <a:xfrm>
            <a:off x="6299200" y="3284538"/>
            <a:ext cx="5048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sz="2800" i="1">
                <a:latin typeface="Times New Roman" panose="02020603050405020304" pitchFamily="2" charset="0"/>
              </a:rPr>
              <a:t>l</a:t>
            </a:r>
            <a:r>
              <a:rPr lang="en-US" altLang="zh-CN" sz="1600">
                <a:latin typeface="Arial" panose="020B0604020202020204" pitchFamily="34" charset="0"/>
              </a:rPr>
              <a:t>1</a:t>
            </a:r>
            <a:endParaRPr lang="en-US" altLang="zh-CN" sz="1600">
              <a:latin typeface="Arial" panose="020B0604020202020204" pitchFamily="34" charset="0"/>
            </a:endParaRPr>
          </a:p>
        </p:txBody>
      </p:sp>
      <p:sp>
        <p:nvSpPr>
          <p:cNvPr id="25621" name="文本框 25620"/>
          <p:cNvSpPr txBox="1"/>
          <p:nvPr/>
        </p:nvSpPr>
        <p:spPr>
          <a:xfrm>
            <a:off x="7451725" y="6165850"/>
            <a:ext cx="5048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sz="2800" i="1">
                <a:latin typeface="Times New Roman" panose="02020603050405020304" pitchFamily="2" charset="0"/>
              </a:rPr>
              <a:t>l</a:t>
            </a:r>
            <a:r>
              <a:rPr lang="en-US" altLang="zh-CN" sz="1600">
                <a:latin typeface="Arial" panose="020B0604020202020204" pitchFamily="34" charset="0"/>
              </a:rPr>
              <a:t>2</a:t>
            </a:r>
            <a:endParaRPr lang="en-US" altLang="zh-CN" sz="1600">
              <a:latin typeface="Arial" panose="020B0604020202020204" pitchFamily="34" charset="0"/>
            </a:endParaRPr>
          </a:p>
        </p:txBody>
      </p:sp>
      <p:sp>
        <p:nvSpPr>
          <p:cNvPr id="25622" name="椭圆 25621"/>
          <p:cNvSpPr/>
          <p:nvPr/>
        </p:nvSpPr>
        <p:spPr>
          <a:xfrm>
            <a:off x="6299200" y="5430838"/>
            <a:ext cx="73025" cy="73025"/>
          </a:xfrm>
          <a:prstGeom prst="ellipse">
            <a:avLst/>
          </a:prstGeom>
          <a:solidFill>
            <a:srgbClr val="FFFF66"/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5623" name="椭圆 25622"/>
          <p:cNvSpPr/>
          <p:nvPr/>
        </p:nvSpPr>
        <p:spPr>
          <a:xfrm>
            <a:off x="8056563" y="3730625"/>
            <a:ext cx="73025" cy="73025"/>
          </a:xfrm>
          <a:prstGeom prst="ellipse">
            <a:avLst/>
          </a:prstGeom>
          <a:solidFill>
            <a:srgbClr val="FFFF66"/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5624" name="椭圆 25623"/>
          <p:cNvSpPr/>
          <p:nvPr/>
        </p:nvSpPr>
        <p:spPr>
          <a:xfrm>
            <a:off x="8459788" y="5430838"/>
            <a:ext cx="73025" cy="73025"/>
          </a:xfrm>
          <a:prstGeom prst="ellipse">
            <a:avLst/>
          </a:prstGeom>
          <a:solidFill>
            <a:srgbClr val="FFFF66"/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5625" name="矩形 25624"/>
          <p:cNvSpPr/>
          <p:nvPr/>
        </p:nvSpPr>
        <p:spPr>
          <a:xfrm>
            <a:off x="539750" y="2894013"/>
            <a:ext cx="5976938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sz="2400">
                <a:latin typeface="Arial" panose="020B0604020202020204" pitchFamily="34" charset="0"/>
              </a:rPr>
              <a:t>3.</a:t>
            </a:r>
            <a:r>
              <a:rPr lang="zh-CN" altLang="en-US" sz="2400">
                <a:latin typeface="Arial" panose="020B0604020202020204" pitchFamily="34" charset="0"/>
              </a:rPr>
              <a:t>以点</a:t>
            </a:r>
            <a:r>
              <a:rPr lang="en-US" altLang="zh-CN" sz="2400" i="1">
                <a:latin typeface="Times New Roman" panose="02020603050405020304" pitchFamily="2" charset="0"/>
              </a:rPr>
              <a:t>O</a:t>
            </a:r>
            <a:r>
              <a:rPr lang="zh-CN" altLang="en-US" sz="2400">
                <a:latin typeface="Arial" panose="020B0604020202020204" pitchFamily="34" charset="0"/>
              </a:rPr>
              <a:t>为圆心，</a:t>
            </a:r>
            <a:r>
              <a:rPr lang="en-US" altLang="zh-CN" sz="2400" i="1">
                <a:latin typeface="Times New Roman" panose="02020603050405020304" pitchFamily="2" charset="0"/>
              </a:rPr>
              <a:t>OA</a:t>
            </a:r>
            <a:r>
              <a:rPr lang="zh-CN" altLang="en-US" sz="2400">
                <a:latin typeface="Arial" panose="020B0604020202020204" pitchFamily="34" charset="0"/>
              </a:rPr>
              <a:t>（或</a:t>
            </a:r>
            <a:r>
              <a:rPr lang="en-US" altLang="zh-CN" sz="2400" i="1">
                <a:latin typeface="Times New Roman" panose="02020603050405020304" pitchFamily="2" charset="0"/>
              </a:rPr>
              <a:t>OB</a:t>
            </a:r>
            <a:r>
              <a:rPr lang="zh-CN" altLang="en-US" sz="2400" i="1">
                <a:latin typeface="Times New Roman" panose="02020603050405020304" pitchFamily="2" charset="0"/>
              </a:rPr>
              <a:t>、</a:t>
            </a:r>
            <a:r>
              <a:rPr lang="en-US" altLang="zh-CN" sz="2400" i="1">
                <a:latin typeface="Times New Roman" panose="02020603050405020304" pitchFamily="2" charset="0"/>
              </a:rPr>
              <a:t>OC</a:t>
            </a:r>
            <a:r>
              <a:rPr lang="zh-CN" altLang="en-US" sz="2400">
                <a:latin typeface="Arial" panose="020B0604020202020204" pitchFamily="34" charset="0"/>
              </a:rPr>
              <a:t>）为半径作圆，便可以作出经过</a:t>
            </a:r>
            <a:r>
              <a:rPr lang="en-US" altLang="zh-CN" sz="2400" i="1">
                <a:latin typeface="Times New Roman" panose="02020603050405020304" pitchFamily="2" charset="0"/>
              </a:rPr>
              <a:t>A</a:t>
            </a:r>
            <a:r>
              <a:rPr lang="zh-CN" altLang="en-US" sz="2400" i="1">
                <a:latin typeface="Times New Roman" panose="02020603050405020304" pitchFamily="2" charset="0"/>
              </a:rPr>
              <a:t>、</a:t>
            </a:r>
            <a:r>
              <a:rPr lang="en-US" altLang="zh-CN" sz="2400" i="1">
                <a:latin typeface="Times New Roman" panose="02020603050405020304" pitchFamily="2" charset="0"/>
              </a:rPr>
              <a:t>B</a:t>
            </a:r>
            <a:r>
              <a:rPr lang="zh-CN" altLang="en-US" sz="2400" i="1">
                <a:latin typeface="Times New Roman" panose="02020603050405020304" pitchFamily="2" charset="0"/>
              </a:rPr>
              <a:t>、</a:t>
            </a:r>
            <a:r>
              <a:rPr lang="en-US" altLang="zh-CN" sz="2400" i="1">
                <a:latin typeface="Times New Roman" panose="02020603050405020304" pitchFamily="2" charset="0"/>
              </a:rPr>
              <a:t>C</a:t>
            </a:r>
            <a:r>
              <a:rPr lang="zh-CN" altLang="en-US" sz="2400">
                <a:latin typeface="Arial" panose="020B0604020202020204" pitchFamily="34" charset="0"/>
              </a:rPr>
              <a:t>的圆．</a:t>
            </a:r>
            <a:endParaRPr lang="zh-CN" altLang="en-US" sz="2400">
              <a:latin typeface="Arial" panose="020B0604020202020204" pitchFamily="34" charset="0"/>
            </a:endParaRPr>
          </a:p>
        </p:txBody>
      </p:sp>
      <p:sp>
        <p:nvSpPr>
          <p:cNvPr id="25626" name="矩形 25625"/>
          <p:cNvSpPr/>
          <p:nvPr/>
        </p:nvSpPr>
        <p:spPr>
          <a:xfrm>
            <a:off x="3851275" y="261938"/>
            <a:ext cx="1225550" cy="358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fontAlgn="base"/>
            <a:r>
              <a:rPr lang="zh-CN" altLang="en-US" sz="3600" b="0">
                <a:ln w="9525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做法</a:t>
            </a:r>
            <a:endParaRPr lang="zh-CN" altLang="en-US" sz="3600" b="0">
              <a:ln w="9525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5627" name="文本框 25626"/>
          <p:cNvSpPr txBox="1"/>
          <p:nvPr/>
        </p:nvSpPr>
        <p:spPr>
          <a:xfrm>
            <a:off x="539750" y="955675"/>
            <a:ext cx="410368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sz="2400">
                <a:latin typeface="Arial" panose="020B0604020202020204" pitchFamily="34" charset="0"/>
              </a:rPr>
              <a:t>1.</a:t>
            </a:r>
            <a:r>
              <a:rPr lang="zh-CN" altLang="en-US" sz="2400">
                <a:latin typeface="Arial" panose="020B0604020202020204" pitchFamily="34" charset="0"/>
              </a:rPr>
              <a:t>分别连接</a:t>
            </a:r>
            <a:r>
              <a:rPr lang="en-US" altLang="zh-CN" sz="2400" i="1">
                <a:latin typeface="Times New Roman" panose="02020603050405020304" pitchFamily="2" charset="0"/>
              </a:rPr>
              <a:t>AB</a:t>
            </a:r>
            <a:r>
              <a:rPr lang="zh-CN" altLang="en-US" sz="2400" i="1">
                <a:latin typeface="Times New Roman" panose="02020603050405020304" pitchFamily="2" charset="0"/>
              </a:rPr>
              <a:t>、</a:t>
            </a:r>
            <a:r>
              <a:rPr lang="en-US" altLang="zh-CN" sz="2400" i="1">
                <a:latin typeface="Times New Roman" panose="02020603050405020304" pitchFamily="2" charset="0"/>
              </a:rPr>
              <a:t>BC</a:t>
            </a:r>
            <a:r>
              <a:rPr lang="zh-CN" altLang="en-US" sz="2400" i="1">
                <a:latin typeface="Times New Roman" panose="02020603050405020304" pitchFamily="2" charset="0"/>
              </a:rPr>
              <a:t>、</a:t>
            </a:r>
            <a:r>
              <a:rPr lang="en-US" altLang="zh-CN" sz="2400" i="1">
                <a:latin typeface="Times New Roman" panose="02020603050405020304" pitchFamily="2" charset="0"/>
              </a:rPr>
              <a:t>AC</a:t>
            </a:r>
            <a:r>
              <a:rPr lang="zh-CN" altLang="en-US" sz="2400" i="1">
                <a:latin typeface="Times New Roman" panose="02020603050405020304" pitchFamily="2" charset="0"/>
              </a:rPr>
              <a:t>；</a:t>
            </a:r>
            <a:endParaRPr lang="zh-CN" altLang="en-US" sz="2400" i="1">
              <a:latin typeface="Times New Roman" panose="02020603050405020304" pitchFamily="2" charset="0"/>
            </a:endParaRPr>
          </a:p>
        </p:txBody>
      </p:sp>
      <p:sp>
        <p:nvSpPr>
          <p:cNvPr id="25628" name="文本框 25627"/>
          <p:cNvSpPr txBox="1"/>
          <p:nvPr/>
        </p:nvSpPr>
        <p:spPr>
          <a:xfrm>
            <a:off x="539750" y="1557338"/>
            <a:ext cx="6553200" cy="1187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sz="2400" b="0">
                <a:latin typeface="Arial" panose="020B0604020202020204" pitchFamily="34" charset="0"/>
              </a:rPr>
              <a:t>2.</a:t>
            </a:r>
            <a:r>
              <a:rPr lang="en-US" altLang="zh-CN" sz="2400">
                <a:latin typeface="Arial" panose="020B0604020202020204" pitchFamily="34" charset="0"/>
              </a:rPr>
              <a:t> </a:t>
            </a:r>
            <a:r>
              <a:rPr lang="zh-CN" altLang="en-US" sz="2400">
                <a:latin typeface="Arial" panose="020B0604020202020204" pitchFamily="34" charset="0"/>
              </a:rPr>
              <a:t>分别作出线段</a:t>
            </a:r>
            <a:r>
              <a:rPr lang="en-US" altLang="zh-CN" sz="2400" i="1">
                <a:latin typeface="Times New Roman" panose="02020603050405020304" pitchFamily="2" charset="0"/>
              </a:rPr>
              <a:t>AB</a:t>
            </a:r>
            <a:r>
              <a:rPr lang="zh-CN" altLang="en-US" sz="2400">
                <a:latin typeface="Arial" panose="020B0604020202020204" pitchFamily="34" charset="0"/>
              </a:rPr>
              <a:t>的垂直平分线</a:t>
            </a:r>
            <a:r>
              <a:rPr lang="en-US" altLang="zh-CN" sz="2400" i="1">
                <a:latin typeface="Times New Roman" panose="02020603050405020304" pitchFamily="2" charset="0"/>
              </a:rPr>
              <a:t>l</a:t>
            </a:r>
            <a:r>
              <a:rPr lang="en-US" altLang="zh-CN" sz="2400" i="1" baseline="-25000">
                <a:latin typeface="Times New Roman" panose="02020603050405020304" pitchFamily="2" charset="0"/>
              </a:rPr>
              <a:t>1</a:t>
            </a:r>
            <a:r>
              <a:rPr lang="zh-CN" altLang="en-US" sz="2400">
                <a:latin typeface="Arial" panose="020B0604020202020204" pitchFamily="34" charset="0"/>
              </a:rPr>
              <a:t>和线段</a:t>
            </a:r>
            <a:r>
              <a:rPr lang="en-US" altLang="zh-CN" sz="2400">
                <a:latin typeface="Arial" panose="020B0604020202020204" pitchFamily="34" charset="0"/>
              </a:rPr>
              <a:t>BC</a:t>
            </a:r>
            <a:r>
              <a:rPr lang="zh-CN" altLang="en-US" sz="2400">
                <a:latin typeface="Arial" panose="020B0604020202020204" pitchFamily="34" charset="0"/>
              </a:rPr>
              <a:t>的垂直平分线</a:t>
            </a:r>
            <a:r>
              <a:rPr lang="en-US" altLang="zh-CN" sz="2400" i="1">
                <a:latin typeface="Times New Roman" panose="02020603050405020304" pitchFamily="2" charset="0"/>
              </a:rPr>
              <a:t>l</a:t>
            </a:r>
            <a:r>
              <a:rPr lang="en-US" altLang="zh-CN" sz="2400" i="1" baseline="-25000">
                <a:latin typeface="Times New Roman" panose="02020603050405020304" pitchFamily="2" charset="0"/>
              </a:rPr>
              <a:t>2</a:t>
            </a:r>
            <a:r>
              <a:rPr lang="zh-CN" altLang="en-US" sz="2400">
                <a:latin typeface="Arial" panose="020B0604020202020204" pitchFamily="34" charset="0"/>
              </a:rPr>
              <a:t>，设它们的交点为</a:t>
            </a:r>
            <a:r>
              <a:rPr lang="en-US" altLang="zh-CN" sz="2400" i="1">
                <a:latin typeface="Times New Roman" panose="02020603050405020304" pitchFamily="2" charset="0"/>
              </a:rPr>
              <a:t>O</a:t>
            </a:r>
            <a:r>
              <a:rPr lang="en-US" altLang="zh-CN" sz="2400">
                <a:latin typeface="Arial" panose="020B0604020202020204" pitchFamily="34" charset="0"/>
              </a:rPr>
              <a:t> </a:t>
            </a:r>
            <a:r>
              <a:rPr lang="zh-CN" altLang="en-US" sz="2400">
                <a:latin typeface="Arial" panose="020B0604020202020204" pitchFamily="34" charset="0"/>
              </a:rPr>
              <a:t>，则</a:t>
            </a:r>
            <a:r>
              <a:rPr lang="en-US" altLang="zh-CN" sz="2400" i="1">
                <a:latin typeface="Times New Roman" panose="02020603050405020304" pitchFamily="2" charset="0"/>
              </a:rPr>
              <a:t>OA=OB=OC</a:t>
            </a:r>
            <a:r>
              <a:rPr lang="zh-CN" altLang="en-US" sz="2400">
                <a:latin typeface="Arial" panose="020B0604020202020204" pitchFamily="34" charset="0"/>
              </a:rPr>
              <a:t>；</a:t>
            </a:r>
            <a:endParaRPr lang="zh-CN" altLang="en-US" sz="2400">
              <a:latin typeface="Arial" panose="020B0604020202020204" pitchFamily="34" charset="0"/>
            </a:endParaRPr>
          </a:p>
        </p:txBody>
      </p:sp>
      <p:sp>
        <p:nvSpPr>
          <p:cNvPr id="25629" name="椭圆 25628"/>
          <p:cNvSpPr/>
          <p:nvPr/>
        </p:nvSpPr>
        <p:spPr>
          <a:xfrm>
            <a:off x="7380288" y="4811713"/>
            <a:ext cx="73025" cy="73025"/>
          </a:xfrm>
          <a:prstGeom prst="ellipse">
            <a:avLst/>
          </a:prstGeom>
          <a:solidFill>
            <a:srgbClr val="FFFF66"/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fontAlgn="base"/>
            <a:endParaRPr sz="1800" b="0">
              <a:latin typeface="Arial" panose="020B0604020202020204" pitchFamily="34" charset="0"/>
            </a:endParaRPr>
          </a:p>
        </p:txBody>
      </p:sp>
      <p:sp>
        <p:nvSpPr>
          <p:cNvPr id="25630" name="矩形 25629"/>
          <p:cNvSpPr/>
          <p:nvPr/>
        </p:nvSpPr>
        <p:spPr>
          <a:xfrm>
            <a:off x="468313" y="4257675"/>
            <a:ext cx="5586412" cy="1187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zh-CN" altLang="en-US" sz="2400">
                <a:latin typeface="Arial" panose="020B0604020202020204" pitchFamily="34" charset="0"/>
              </a:rPr>
              <a:t>由于过</a:t>
            </a:r>
            <a:r>
              <a:rPr lang="en-US" altLang="zh-CN" sz="2400" i="1">
                <a:latin typeface="Times New Roman" panose="02020603050405020304" pitchFamily="2" charset="0"/>
              </a:rPr>
              <a:t>A</a:t>
            </a:r>
            <a:r>
              <a:rPr lang="zh-CN" altLang="en-US" sz="2400" i="1">
                <a:latin typeface="Times New Roman" panose="02020603050405020304" pitchFamily="2" charset="0"/>
              </a:rPr>
              <a:t>、</a:t>
            </a:r>
            <a:r>
              <a:rPr lang="en-US" altLang="zh-CN" sz="2400" i="1">
                <a:latin typeface="Times New Roman" panose="02020603050405020304" pitchFamily="2" charset="0"/>
              </a:rPr>
              <a:t>B</a:t>
            </a:r>
            <a:r>
              <a:rPr lang="zh-CN" altLang="en-US" sz="2400" i="1">
                <a:latin typeface="Times New Roman" panose="02020603050405020304" pitchFamily="2" charset="0"/>
              </a:rPr>
              <a:t>、</a:t>
            </a:r>
            <a:r>
              <a:rPr lang="en-US" altLang="zh-CN" sz="2400" i="1">
                <a:latin typeface="Times New Roman" panose="02020603050405020304" pitchFamily="2" charset="0"/>
              </a:rPr>
              <a:t>C</a:t>
            </a:r>
            <a:r>
              <a:rPr lang="zh-CN" altLang="en-US" sz="2400">
                <a:latin typeface="Arial" panose="020B0604020202020204" pitchFamily="34" charset="0"/>
              </a:rPr>
              <a:t>三点的圆的圆心只能是点</a:t>
            </a:r>
            <a:r>
              <a:rPr lang="en-US" altLang="zh-CN" sz="2400" i="1">
                <a:latin typeface="Times New Roman" panose="02020603050405020304" pitchFamily="2" charset="0"/>
              </a:rPr>
              <a:t>O</a:t>
            </a:r>
            <a:r>
              <a:rPr lang="zh-CN" altLang="en-US" sz="2400">
                <a:latin typeface="Arial" panose="020B0604020202020204" pitchFamily="34" charset="0"/>
              </a:rPr>
              <a:t>，半径等于</a:t>
            </a:r>
            <a:r>
              <a:rPr lang="en-US" altLang="zh-CN" sz="2400" i="1">
                <a:latin typeface="Times New Roman" panose="02020603050405020304" pitchFamily="2" charset="0"/>
              </a:rPr>
              <a:t>OA</a:t>
            </a:r>
            <a:r>
              <a:rPr lang="zh-CN" altLang="en-US" sz="2400">
                <a:latin typeface="Arial" panose="020B0604020202020204" pitchFamily="34" charset="0"/>
              </a:rPr>
              <a:t>，所以这样的圆只能有一个，即</a:t>
            </a:r>
            <a:endParaRPr lang="zh-CN" altLang="en-US" sz="240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5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5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5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5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5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25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3" dur="2000"/>
                                        <p:tgtEl>
                                          <p:spTgt spid="25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56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56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56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56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8" dur="20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5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5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5" grpId="0"/>
      <p:bldP spid="25606" grpId="0" animBg="1"/>
      <p:bldP spid="25617" grpId="1"/>
      <p:bldP spid="25620" grpId="0"/>
      <p:bldP spid="25621" grpId="0"/>
      <p:bldP spid="25625" grpId="0"/>
      <p:bldP spid="25627" grpId="0"/>
      <p:bldP spid="25628" grpId="0"/>
      <p:bldP spid="25629" grpId="0" animBg="1"/>
      <p:bldP spid="2563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文本占位符 26625"/>
          <p:cNvSpPr>
            <a:spLocks noGrp="1"/>
          </p:cNvSpPr>
          <p:nvPr>
            <p:ph type="body" sz="half" idx="1"/>
          </p:nvPr>
        </p:nvSpPr>
        <p:spPr>
          <a:xfrm>
            <a:off x="395288" y="981075"/>
            <a:ext cx="8748712" cy="609600"/>
          </a:xfrm>
          <a:ln/>
        </p:spPr>
        <p:txBody>
          <a:bodyPr/>
          <a:p>
            <a:pPr marL="0" indent="0"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en-US" sz="2600">
                <a:solidFill>
                  <a:srgbClr val="FF0066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经过三角形三个顶点可以画一个圆，并且只能画一个．</a:t>
            </a:r>
            <a:endParaRPr lang="zh-CN" altLang="en-US" sz="2600">
              <a:solidFill>
                <a:srgbClr val="FF0066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26627" name="矩形 26626"/>
          <p:cNvSpPr/>
          <p:nvPr/>
        </p:nvSpPr>
        <p:spPr>
          <a:xfrm>
            <a:off x="2195513" y="5373688"/>
            <a:ext cx="6148387" cy="11906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 fontAlgn="base"/>
            <a:r>
              <a:rPr lang="zh-CN" altLang="en-US" sz="3600">
                <a:solidFill>
                  <a:srgbClr val="FF66CC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一个三角形的外接圆有几个？</a:t>
            </a:r>
            <a:endParaRPr lang="zh-CN" altLang="en-US" sz="3600">
              <a:solidFill>
                <a:srgbClr val="FF66CC"/>
              </a:solidFill>
              <a:latin typeface="幼圆" panose="02010509060101010101" pitchFamily="1" charset="-122"/>
              <a:ea typeface="幼圆" panose="02010509060101010101" pitchFamily="1" charset="-122"/>
            </a:endParaRPr>
          </a:p>
          <a:p>
            <a:pPr algn="l" fontAlgn="base"/>
            <a:r>
              <a:rPr lang="zh-CN" altLang="en-US" sz="3600">
                <a:solidFill>
                  <a:srgbClr val="FF66CC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一个圆的内接三角形有几个？</a:t>
            </a:r>
            <a:endParaRPr lang="zh-CN" altLang="en-US" sz="3600">
              <a:solidFill>
                <a:srgbClr val="FF66CC"/>
              </a:solidFill>
              <a:latin typeface="幼圆" panose="02010509060101010101" pitchFamily="1" charset="-122"/>
              <a:ea typeface="幼圆" panose="02010509060101010101" pitchFamily="1" charset="-122"/>
            </a:endParaRPr>
          </a:p>
        </p:txBody>
      </p:sp>
      <p:sp>
        <p:nvSpPr>
          <p:cNvPr id="26628" name="矩形 26627"/>
          <p:cNvSpPr/>
          <p:nvPr/>
        </p:nvSpPr>
        <p:spPr>
          <a:xfrm>
            <a:off x="0" y="1524000"/>
            <a:ext cx="5553075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buBlip>
                <a:blip r:embed="rId1"/>
              </a:buBlip>
            </a:pPr>
            <a:r>
              <a:rPr lang="zh-CN" altLang="en-US" sz="2800" b="0">
                <a:latin typeface="Arial" panose="020B0604020202020204" pitchFamily="34" charset="0"/>
                <a:ea typeface="黑体" panose="02010609060101010101" pitchFamily="1" charset="-122"/>
              </a:rPr>
              <a:t>经过三角形三个顶点的圆叫做三角形的</a:t>
            </a:r>
            <a:r>
              <a:rPr lang="zh-CN" altLang="en-US" sz="2800" b="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1" charset="-122"/>
              </a:rPr>
              <a:t>外接圆</a:t>
            </a:r>
            <a:r>
              <a:rPr lang="zh-CN" altLang="en-US" sz="2800">
                <a:latin typeface="Arial" panose="020B0604020202020204" pitchFamily="34" charset="0"/>
              </a:rPr>
              <a:t>。</a:t>
            </a:r>
            <a:endParaRPr lang="zh-CN" altLang="en-US" sz="2800">
              <a:latin typeface="Arial" panose="020B0604020202020204" pitchFamily="34" charset="0"/>
            </a:endParaRPr>
          </a:p>
        </p:txBody>
      </p:sp>
      <p:sp>
        <p:nvSpPr>
          <p:cNvPr id="26629" name="矩形 26628"/>
          <p:cNvSpPr/>
          <p:nvPr/>
        </p:nvSpPr>
        <p:spPr>
          <a:xfrm>
            <a:off x="76200" y="4289425"/>
            <a:ext cx="8343900" cy="968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lnSpc>
                <a:spcPct val="90000"/>
              </a:lnSpc>
              <a:spcBef>
                <a:spcPct val="20000"/>
              </a:spcBef>
              <a:buBlip>
                <a:blip r:embed="rId2"/>
              </a:buBlip>
            </a:pPr>
            <a:r>
              <a:rPr lang="zh-CN" altLang="en-US" sz="3200">
                <a:solidFill>
                  <a:srgbClr val="0000FF"/>
                </a:solidFill>
                <a:latin typeface="Arial" panose="020B0604020202020204" pitchFamily="34" charset="0"/>
              </a:rPr>
              <a:t>三角形的外心就是三角形</a:t>
            </a:r>
            <a:r>
              <a:rPr lang="zh-CN" altLang="en-US" sz="3200">
                <a:solidFill>
                  <a:srgbClr val="FF3300"/>
                </a:solidFill>
                <a:latin typeface="Arial" panose="020B0604020202020204" pitchFamily="34" charset="0"/>
              </a:rPr>
              <a:t>三条边的垂直平分线的交点</a:t>
            </a:r>
            <a:r>
              <a:rPr lang="zh-CN" altLang="en-US" sz="3200">
                <a:solidFill>
                  <a:srgbClr val="0000FF"/>
                </a:solidFill>
                <a:latin typeface="Arial" panose="020B0604020202020204" pitchFamily="34" charset="0"/>
              </a:rPr>
              <a:t>，它到三角形三个顶点的距离相等。</a:t>
            </a:r>
            <a:endParaRPr lang="zh-CN" altLang="en-US" sz="3200">
              <a:latin typeface="Arial" panose="020B0604020202020204" pitchFamily="34" charset="0"/>
            </a:endParaRPr>
          </a:p>
        </p:txBody>
      </p:sp>
      <p:sp>
        <p:nvSpPr>
          <p:cNvPr id="26630" name="矩形 26629"/>
          <p:cNvSpPr/>
          <p:nvPr/>
        </p:nvSpPr>
        <p:spPr>
          <a:xfrm>
            <a:off x="20638" y="3352800"/>
            <a:ext cx="4991100" cy="968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lnSpc>
                <a:spcPct val="90000"/>
              </a:lnSpc>
              <a:spcBef>
                <a:spcPct val="20000"/>
              </a:spcBef>
              <a:buBlip>
                <a:blip r:embed="rId1"/>
              </a:buBlip>
            </a:pPr>
            <a:r>
              <a:rPr lang="zh-CN" altLang="en-US" sz="3200">
                <a:latin typeface="Arial" panose="020B0604020202020204" pitchFamily="34" charset="0"/>
              </a:rPr>
              <a:t>这个三角形叫做这个圆的</a:t>
            </a:r>
            <a:r>
              <a:rPr lang="zh-CN" altLang="en-US" sz="3200">
                <a:solidFill>
                  <a:srgbClr val="FF3300"/>
                </a:solidFill>
                <a:latin typeface="Arial" panose="020B0604020202020204" pitchFamily="34" charset="0"/>
              </a:rPr>
              <a:t>内接三角形</a:t>
            </a:r>
            <a:r>
              <a:rPr lang="zh-CN" altLang="en-US" sz="3200">
                <a:latin typeface="Arial" panose="020B0604020202020204" pitchFamily="34" charset="0"/>
              </a:rPr>
              <a:t>。</a:t>
            </a:r>
            <a:endParaRPr lang="zh-CN" altLang="en-US" sz="3200">
              <a:latin typeface="Arial" panose="020B0604020202020204" pitchFamily="34" charset="0"/>
            </a:endParaRPr>
          </a:p>
        </p:txBody>
      </p:sp>
      <p:sp>
        <p:nvSpPr>
          <p:cNvPr id="26631" name="文本框 26630"/>
          <p:cNvSpPr txBox="1"/>
          <p:nvPr/>
        </p:nvSpPr>
        <p:spPr>
          <a:xfrm>
            <a:off x="0" y="2438400"/>
            <a:ext cx="5162550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buBlip>
                <a:blip r:embed="rId1"/>
              </a:buBlip>
            </a:pPr>
            <a:r>
              <a:rPr lang="zh-CN" altLang="en-US" sz="2800" b="0">
                <a:latin typeface="Arial" panose="020B0604020202020204" pitchFamily="34" charset="0"/>
                <a:ea typeface="黑体" panose="02010609060101010101" pitchFamily="1" charset="-122"/>
              </a:rPr>
              <a:t>三角形外接圆的圆心叫做这个三角形的</a:t>
            </a:r>
            <a:r>
              <a:rPr lang="zh-CN" altLang="en-US" sz="2800" b="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1" charset="-122"/>
              </a:rPr>
              <a:t>外心</a:t>
            </a:r>
            <a:r>
              <a:rPr lang="zh-CN" altLang="en-US" sz="2800" b="0">
                <a:latin typeface="Arial" panose="020B0604020202020204" pitchFamily="34" charset="0"/>
                <a:ea typeface="黑体" panose="02010609060101010101" pitchFamily="1" charset="-122"/>
              </a:rPr>
              <a:t>。</a:t>
            </a:r>
            <a:endParaRPr lang="zh-CN" altLang="en-US" sz="2800" b="0">
              <a:latin typeface="Arial" panose="020B0604020202020204" pitchFamily="34" charset="0"/>
              <a:ea typeface="黑体" panose="02010609060101010101" pitchFamily="1" charset="-122"/>
            </a:endParaRPr>
          </a:p>
        </p:txBody>
      </p:sp>
      <p:sp>
        <p:nvSpPr>
          <p:cNvPr id="26632" name="矩形 26631"/>
          <p:cNvSpPr/>
          <p:nvPr/>
        </p:nvSpPr>
        <p:spPr>
          <a:xfrm>
            <a:off x="250825" y="5445125"/>
            <a:ext cx="1800225" cy="936625"/>
          </a:xfrm>
          <a:prstGeom prst="rect">
            <a:avLst/>
          </a:prstGeom>
        </p:spPr>
        <p:txBody>
          <a:bodyPr wrap="none" fromWordArt="1">
            <a:prstTxWarp prst="textChevronInverted">
              <a:avLst>
                <a:gd name="adj" fmla="val 75000"/>
              </a:avLst>
            </a:prstTxWarp>
            <a:normAutofit/>
          </a:bodyPr>
          <a:p>
            <a:pPr algn="ctr" fontAlgn="base"/>
            <a:r>
              <a:rPr lang="zh-CN" altLang="en-US" sz="3600" b="0">
                <a:ln w="12700" cap="flat" cmpd="sng">
                  <a:solidFill>
                    <a:srgbClr val="3333CC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想一想</a:t>
            </a:r>
            <a:endParaRPr lang="zh-CN" altLang="en-US" sz="3600" b="0">
              <a:ln w="12700" cap="flat" cmpd="sng">
                <a:solidFill>
                  <a:srgbClr val="3333CC"/>
                </a:solidFill>
                <a:prstDash val="solid"/>
                <a:headEnd type="none" w="med" len="med"/>
                <a:tailEnd type="none" w="med" len="med"/>
              </a:ln>
              <a:solidFill>
                <a:srgbClr val="B2B2B2">
                  <a:alpha val="50000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6633" name="椭圆 26632"/>
          <p:cNvSpPr/>
          <p:nvPr/>
        </p:nvSpPr>
        <p:spPr>
          <a:xfrm>
            <a:off x="5943600" y="1905000"/>
            <a:ext cx="1962150" cy="1962150"/>
          </a:xfrm>
          <a:prstGeom prst="ellipse">
            <a:avLst/>
          </a:prstGeom>
          <a:noFill/>
          <a:ln w="38100" cap="flat" cmpd="sng">
            <a:solidFill>
              <a:srgbClr val="6699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6634" name="文本框 26633"/>
          <p:cNvSpPr txBox="1"/>
          <p:nvPr/>
        </p:nvSpPr>
        <p:spPr>
          <a:xfrm>
            <a:off x="6808788" y="2646363"/>
            <a:ext cx="74136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eaLnBrk="0" fontAlgn="base" hangingPunct="0"/>
            <a:r>
              <a:rPr lang="en-US" altLang="zh-CN" sz="1000" b="0">
                <a:solidFill>
                  <a:schemeClr val="hlink"/>
                </a:solidFill>
                <a:latin typeface="Tahoma" panose="020B0604030504040204" pitchFamily="2" charset="0"/>
              </a:rPr>
              <a:t>●</a:t>
            </a:r>
            <a:r>
              <a:rPr lang="en-US" altLang="zh-CN" sz="2400" b="0">
                <a:latin typeface="Tahoma" panose="020B0604030504040204" pitchFamily="2" charset="0"/>
              </a:rPr>
              <a:t>O</a:t>
            </a:r>
            <a:endParaRPr lang="en-US" altLang="zh-CN" sz="1000" b="0">
              <a:latin typeface="Tahoma" panose="020B0604030504040204" pitchFamily="2" charset="0"/>
            </a:endParaRPr>
          </a:p>
        </p:txBody>
      </p:sp>
      <p:grpSp>
        <p:nvGrpSpPr>
          <p:cNvPr id="26635" name="组合 26634"/>
          <p:cNvGrpSpPr/>
          <p:nvPr/>
        </p:nvGrpSpPr>
        <p:grpSpPr>
          <a:xfrm>
            <a:off x="5562600" y="1524000"/>
            <a:ext cx="2743200" cy="2209800"/>
            <a:chOff x="0" y="0"/>
            <a:chExt cx="1728" cy="1392"/>
          </a:xfrm>
        </p:grpSpPr>
        <p:sp>
          <p:nvSpPr>
            <p:cNvPr id="26636" name="文本框 26635"/>
            <p:cNvSpPr txBox="1"/>
            <p:nvPr/>
          </p:nvSpPr>
          <p:spPr>
            <a:xfrm>
              <a:off x="1008" y="0"/>
              <a:ext cx="28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 eaLnBrk="0" fontAlgn="base" hangingPunct="0"/>
              <a:r>
                <a:rPr lang="en-US" altLang="zh-CN" sz="2400">
                  <a:latin typeface="Tahoma" panose="020B0604030504040204" pitchFamily="2" charset="0"/>
                </a:rPr>
                <a:t>A</a:t>
              </a:r>
              <a:endParaRPr lang="en-US" altLang="zh-CN" sz="2400">
                <a:latin typeface="Tahoma" panose="020B0604030504040204" pitchFamily="2" charset="0"/>
              </a:endParaRPr>
            </a:p>
          </p:txBody>
        </p:sp>
        <p:sp>
          <p:nvSpPr>
            <p:cNvPr id="26637" name="文本框 26636"/>
            <p:cNvSpPr txBox="1"/>
            <p:nvPr/>
          </p:nvSpPr>
          <p:spPr>
            <a:xfrm>
              <a:off x="0" y="1056"/>
              <a:ext cx="28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 eaLnBrk="0" fontAlgn="base" hangingPunct="0"/>
              <a:r>
                <a:rPr lang="en-US" altLang="zh-CN" sz="2400">
                  <a:latin typeface="Tahoma" panose="020B0604030504040204" pitchFamily="2" charset="0"/>
                </a:rPr>
                <a:t>B</a:t>
              </a:r>
              <a:endParaRPr lang="en-US" altLang="zh-CN" sz="2400">
                <a:latin typeface="Tahoma" panose="020B0604030504040204" pitchFamily="2" charset="0"/>
              </a:endParaRPr>
            </a:p>
          </p:txBody>
        </p:sp>
        <p:sp>
          <p:nvSpPr>
            <p:cNvPr id="26638" name="文本框 26637"/>
            <p:cNvSpPr txBox="1"/>
            <p:nvPr/>
          </p:nvSpPr>
          <p:spPr>
            <a:xfrm>
              <a:off x="1440" y="1104"/>
              <a:ext cx="28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 eaLnBrk="0" fontAlgn="base" hangingPunct="0"/>
              <a:r>
                <a:rPr lang="en-US" altLang="zh-CN" sz="2400">
                  <a:latin typeface="Tahoma" panose="020B0604030504040204" pitchFamily="2" charset="0"/>
                </a:rPr>
                <a:t>C</a:t>
              </a:r>
              <a:endParaRPr lang="en-US" altLang="zh-CN" sz="2400">
                <a:latin typeface="Tahoma" panose="020B0604030504040204" pitchFamily="2" charset="0"/>
              </a:endParaRPr>
            </a:p>
          </p:txBody>
        </p:sp>
        <p:grpSp>
          <p:nvGrpSpPr>
            <p:cNvPr id="26639" name="组合 26638"/>
            <p:cNvGrpSpPr/>
            <p:nvPr/>
          </p:nvGrpSpPr>
          <p:grpSpPr>
            <a:xfrm>
              <a:off x="288" y="288"/>
              <a:ext cx="1104" cy="864"/>
              <a:chOff x="0" y="0"/>
              <a:chExt cx="1104" cy="864"/>
            </a:xfrm>
          </p:grpSpPr>
          <p:sp>
            <p:nvSpPr>
              <p:cNvPr id="26640" name="直接连接符 26639"/>
              <p:cNvSpPr/>
              <p:nvPr/>
            </p:nvSpPr>
            <p:spPr>
              <a:xfrm>
                <a:off x="0" y="864"/>
                <a:ext cx="1104" cy="0"/>
              </a:xfrm>
              <a:prstGeom prst="line">
                <a:avLst/>
              </a:prstGeom>
              <a:ln w="28575" cap="flat" cmpd="sng">
                <a:solidFill>
                  <a:srgbClr val="FF0066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41" name="直接连接符 26640"/>
              <p:cNvSpPr/>
              <p:nvPr/>
            </p:nvSpPr>
            <p:spPr>
              <a:xfrm flipH="1">
                <a:off x="0" y="0"/>
                <a:ext cx="768" cy="864"/>
              </a:xfrm>
              <a:prstGeom prst="line">
                <a:avLst/>
              </a:prstGeom>
              <a:ln w="28575" cap="flat" cmpd="sng">
                <a:solidFill>
                  <a:srgbClr val="FF0066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42" name="直接连接符 26641"/>
              <p:cNvSpPr/>
              <p:nvPr/>
            </p:nvSpPr>
            <p:spPr>
              <a:xfrm>
                <a:off x="768" y="0"/>
                <a:ext cx="336" cy="864"/>
              </a:xfrm>
              <a:prstGeom prst="line">
                <a:avLst/>
              </a:prstGeom>
              <a:ln w="28575" cap="flat" cmpd="sng">
                <a:solidFill>
                  <a:srgbClr val="FF0066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grpSp>
        <p:nvGrpSpPr>
          <p:cNvPr id="26643" name="组合 26642"/>
          <p:cNvGrpSpPr/>
          <p:nvPr/>
        </p:nvGrpSpPr>
        <p:grpSpPr>
          <a:xfrm>
            <a:off x="304800" y="76200"/>
            <a:ext cx="3981450" cy="839788"/>
            <a:chOff x="0" y="0"/>
            <a:chExt cx="2508" cy="529"/>
          </a:xfrm>
        </p:grpSpPr>
        <p:grpSp>
          <p:nvGrpSpPr>
            <p:cNvPr id="26644" name="组合 26643"/>
            <p:cNvGrpSpPr/>
            <p:nvPr/>
          </p:nvGrpSpPr>
          <p:grpSpPr>
            <a:xfrm rot="24352">
              <a:off x="0" y="0"/>
              <a:ext cx="1603" cy="529"/>
              <a:chOff x="0" y="0"/>
              <a:chExt cx="2112" cy="282"/>
            </a:xfrm>
          </p:grpSpPr>
          <p:sp>
            <p:nvSpPr>
              <p:cNvPr id="26645" name="矩形 26644"/>
              <p:cNvSpPr/>
              <p:nvPr/>
            </p:nvSpPr>
            <p:spPr>
              <a:xfrm>
                <a:off x="0" y="54"/>
                <a:ext cx="2112" cy="228"/>
              </a:xfrm>
              <a:prstGeom prst="rect">
                <a:avLst/>
              </a:prstGeom>
              <a:gradFill rotWithShape="0">
                <a:gsLst>
                  <a:gs pos="0">
                    <a:srgbClr val="FFCC99"/>
                  </a:gs>
                  <a:gs pos="100000">
                    <a:srgbClr val="FFFFFF"/>
                  </a:gs>
                </a:gsLst>
                <a:path path="shape">
                  <a:fillToRect l="50000" t="50000" r="50000" b="50000"/>
                </a:path>
                <a:tileRect/>
              </a:gradFill>
              <a:ln w="38100" cap="flat" cmpd="sng">
                <a:solidFill>
                  <a:srgbClr val="CC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>
                <a:spAutoFit/>
              </a:bodyPr>
              <a:p>
                <a:pPr algn="l" eaLnBrk="0" fontAlgn="base" hangingPunct="0"/>
                <a:r>
                  <a:rPr lang="en-US" altLang="zh-CN" sz="3600" b="0">
                    <a:solidFill>
                      <a:srgbClr val="FF3300"/>
                    </a:solidFill>
                    <a:latin typeface="Times New Roman" panose="02020603050405020304" pitchFamily="2" charset="0"/>
                    <a:ea typeface="黑体" panose="02010609060101010101" pitchFamily="1" charset="-122"/>
                  </a:rPr>
                  <a:t>  </a:t>
                </a:r>
                <a:r>
                  <a:rPr lang="zh-CN" altLang="en-US" sz="3600">
                    <a:solidFill>
                      <a:srgbClr val="FF3300"/>
                    </a:solidFill>
                    <a:latin typeface="Times New Roman" panose="02020603050405020304" pitchFamily="2" charset="0"/>
                    <a:ea typeface="黑体" panose="02010609060101010101" pitchFamily="1" charset="-122"/>
                  </a:rPr>
                  <a:t>有关概念</a:t>
                </a:r>
                <a:endParaRPr lang="zh-CN" altLang="en-US" sz="3600" baseline="-25000">
                  <a:solidFill>
                    <a:srgbClr val="FF3300"/>
                  </a:solidFill>
                  <a:latin typeface="Times New Roman" panose="02020603050405020304" pitchFamily="2" charset="0"/>
                  <a:ea typeface="黑体" panose="02010609060101010101" pitchFamily="1" charset="-122"/>
                </a:endParaRPr>
              </a:p>
            </p:txBody>
          </p:sp>
          <p:sp>
            <p:nvSpPr>
              <p:cNvPr id="26646" name="矩形 26645"/>
              <p:cNvSpPr/>
              <p:nvPr/>
            </p:nvSpPr>
            <p:spPr>
              <a:xfrm>
                <a:off x="1682" y="0"/>
                <a:ext cx="135" cy="21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 algn="l" eaLnBrk="0" fontAlgn="base" hangingPunct="0"/>
                <a:endParaRPr sz="3600">
                  <a:solidFill>
                    <a:srgbClr val="00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  <a:ea typeface="BatangChe" panose="02030609000101010101" pitchFamily="1" charset="-127"/>
                </a:endParaRPr>
              </a:p>
            </p:txBody>
          </p:sp>
        </p:grpSp>
        <p:pic>
          <p:nvPicPr>
            <p:cNvPr id="26647" name="图片 26646" descr="67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584" y="84"/>
              <a:ext cx="924" cy="432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charRg st="0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26626">
                                            <p:txEl>
                                              <p:charRg st="0" end="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 build="p"/>
      <p:bldP spid="26627" grpId="0"/>
      <p:bldP spid="26628" grpId="0"/>
      <p:bldP spid="26629" grpId="0"/>
      <p:bldP spid="26630" grpId="0"/>
      <p:bldP spid="26631" grpId="0"/>
      <p:bldP spid="2663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矩形 27649"/>
          <p:cNvSpPr/>
          <p:nvPr/>
        </p:nvSpPr>
        <p:spPr>
          <a:xfrm>
            <a:off x="457200" y="990600"/>
            <a:ext cx="8077200" cy="16303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lnSpc>
                <a:spcPct val="120000"/>
              </a:lnSpc>
            </a:pPr>
            <a:r>
              <a:rPr lang="en-US" altLang="zh-CN" sz="2800" b="0">
                <a:latin typeface="黑体" panose="02010609060101010101" pitchFamily="1" charset="-122"/>
                <a:ea typeface="黑体" panose="02010609060101010101" pitchFamily="1" charset="-122"/>
              </a:rPr>
              <a:t>   </a:t>
            </a:r>
            <a:r>
              <a:rPr lang="zh-CN" altLang="en-US" sz="2800" b="0">
                <a:latin typeface="黑体" panose="02010609060101010101" pitchFamily="1" charset="-122"/>
                <a:ea typeface="黑体" panose="02010609060101010101" pitchFamily="1" charset="-122"/>
              </a:rPr>
              <a:t>分别画一个锐角三角形、直角三角形和钝角三角形，再画出它们的外接圆，观察并叙述各三角形与它的外心的位置关系</a:t>
            </a:r>
            <a:r>
              <a:rPr lang="en-US" altLang="zh-CN" sz="2800" b="0">
                <a:latin typeface="黑体" panose="02010609060101010101" pitchFamily="1" charset="-122"/>
                <a:ea typeface="黑体" panose="02010609060101010101" pitchFamily="1" charset="-122"/>
              </a:rPr>
              <a:t>. </a:t>
            </a:r>
            <a:endParaRPr lang="en-US" altLang="zh-CN" sz="2800" b="0"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grpSp>
        <p:nvGrpSpPr>
          <p:cNvPr id="27651" name="组合 27650"/>
          <p:cNvGrpSpPr/>
          <p:nvPr/>
        </p:nvGrpSpPr>
        <p:grpSpPr>
          <a:xfrm>
            <a:off x="762000" y="152400"/>
            <a:ext cx="3981450" cy="839788"/>
            <a:chOff x="0" y="0"/>
            <a:chExt cx="2508" cy="529"/>
          </a:xfrm>
        </p:grpSpPr>
        <p:grpSp>
          <p:nvGrpSpPr>
            <p:cNvPr id="27652" name="组合 27651"/>
            <p:cNvGrpSpPr/>
            <p:nvPr/>
          </p:nvGrpSpPr>
          <p:grpSpPr>
            <a:xfrm rot="24352">
              <a:off x="0" y="0"/>
              <a:ext cx="1603" cy="529"/>
              <a:chOff x="0" y="0"/>
              <a:chExt cx="2112" cy="282"/>
            </a:xfrm>
          </p:grpSpPr>
          <p:sp>
            <p:nvSpPr>
              <p:cNvPr id="27653" name="矩形 27652"/>
              <p:cNvSpPr/>
              <p:nvPr/>
            </p:nvSpPr>
            <p:spPr>
              <a:xfrm>
                <a:off x="0" y="54"/>
                <a:ext cx="2112" cy="228"/>
              </a:xfrm>
              <a:prstGeom prst="rect">
                <a:avLst/>
              </a:prstGeom>
              <a:gradFill rotWithShape="0">
                <a:gsLst>
                  <a:gs pos="0">
                    <a:srgbClr val="FFCC99"/>
                  </a:gs>
                  <a:gs pos="100000">
                    <a:srgbClr val="FFFFFF"/>
                  </a:gs>
                </a:gsLst>
                <a:path path="shape">
                  <a:fillToRect l="50000" t="50000" r="50000" b="50000"/>
                </a:path>
                <a:tileRect/>
              </a:gradFill>
              <a:ln w="38100" cap="flat" cmpd="sng">
                <a:solidFill>
                  <a:srgbClr val="CC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>
                <a:spAutoFit/>
              </a:bodyPr>
              <a:p>
                <a:pPr algn="l" eaLnBrk="0" fontAlgn="base" hangingPunct="0"/>
                <a:r>
                  <a:rPr lang="en-US" altLang="zh-CN" sz="3600" b="0">
                    <a:solidFill>
                      <a:srgbClr val="FF3300"/>
                    </a:solidFill>
                    <a:latin typeface="Times New Roman" panose="02020603050405020304" pitchFamily="2" charset="0"/>
                    <a:ea typeface="黑体" panose="02010609060101010101" pitchFamily="1" charset="-122"/>
                  </a:rPr>
                  <a:t>    </a:t>
                </a:r>
                <a:r>
                  <a:rPr lang="zh-CN" altLang="en-US" sz="3600" b="0">
                    <a:solidFill>
                      <a:srgbClr val="FF3300"/>
                    </a:solidFill>
                    <a:latin typeface="Times New Roman" panose="02020603050405020304" pitchFamily="2" charset="0"/>
                    <a:ea typeface="黑体" panose="02010609060101010101" pitchFamily="1" charset="-122"/>
                  </a:rPr>
                  <a:t>做一做</a:t>
                </a:r>
                <a:endParaRPr lang="zh-CN" altLang="en-US" sz="3600" b="0" baseline="-25000">
                  <a:solidFill>
                    <a:srgbClr val="FF3300"/>
                  </a:solidFill>
                  <a:latin typeface="Times New Roman" panose="02020603050405020304" pitchFamily="2" charset="0"/>
                  <a:ea typeface="黑体" panose="02010609060101010101" pitchFamily="1" charset="-122"/>
                </a:endParaRPr>
              </a:p>
            </p:txBody>
          </p:sp>
          <p:sp>
            <p:nvSpPr>
              <p:cNvPr id="27654" name="矩形 27653"/>
              <p:cNvSpPr/>
              <p:nvPr/>
            </p:nvSpPr>
            <p:spPr>
              <a:xfrm>
                <a:off x="1682" y="0"/>
                <a:ext cx="135" cy="21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 algn="l" eaLnBrk="0" fontAlgn="base" hangingPunct="0"/>
                <a:endParaRPr sz="3600">
                  <a:solidFill>
                    <a:srgbClr val="00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  <a:ea typeface="BatangChe" panose="02030609000101010101" pitchFamily="1" charset="-127"/>
                </a:endParaRPr>
              </a:p>
            </p:txBody>
          </p:sp>
        </p:grpSp>
        <p:pic>
          <p:nvPicPr>
            <p:cNvPr id="27655" name="图片 27654" descr="678">
              <a:hlinkClick r:id="rId1" action="ppaction://hlinksldjump"/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584" y="84"/>
              <a:ext cx="924" cy="432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7656" name="文本框 27655"/>
          <p:cNvSpPr txBox="1"/>
          <p:nvPr/>
        </p:nvSpPr>
        <p:spPr>
          <a:xfrm>
            <a:off x="685800" y="5137150"/>
            <a:ext cx="7315200" cy="1416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lnSpc>
                <a:spcPct val="9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Blip>
                <a:blip r:embed="rId3"/>
              </a:buBlip>
            </a:pPr>
            <a:r>
              <a:rPr lang="zh-CN" altLang="en-US" sz="2800" b="0">
                <a:solidFill>
                  <a:srgbClr val="0066FF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锐角三角形的外心位于三角形</a:t>
            </a:r>
            <a:r>
              <a:rPr lang="zh-CN" altLang="en-US" sz="2800" b="0">
                <a:solidFill>
                  <a:srgbClr val="FF0066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内</a:t>
            </a:r>
            <a:r>
              <a:rPr lang="en-US" altLang="zh-CN" sz="2800" b="0">
                <a:solidFill>
                  <a:srgbClr val="0066FF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,</a:t>
            </a:r>
            <a:endParaRPr lang="en-US" altLang="zh-CN" sz="2800" b="0">
              <a:solidFill>
                <a:srgbClr val="0066FF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  <a:p>
            <a:pPr algn="l" fontAlgn="base">
              <a:lnSpc>
                <a:spcPct val="9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Blip>
                <a:blip r:embed="rId3"/>
              </a:buBlip>
            </a:pPr>
            <a:r>
              <a:rPr lang="zh-CN" altLang="en-US" sz="2800" b="0">
                <a:solidFill>
                  <a:srgbClr val="0066FF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直角三角形的外心位于直角三角形</a:t>
            </a:r>
            <a:r>
              <a:rPr lang="zh-CN" altLang="en-US" sz="2800" b="0">
                <a:solidFill>
                  <a:srgbClr val="FF0066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斜边中点</a:t>
            </a:r>
            <a:r>
              <a:rPr lang="en-US" altLang="zh-CN" sz="2800" b="0">
                <a:solidFill>
                  <a:srgbClr val="0066FF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,</a:t>
            </a:r>
            <a:endParaRPr lang="en-US" altLang="zh-CN" sz="2800" b="0">
              <a:solidFill>
                <a:srgbClr val="0066FF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  <a:p>
            <a:pPr algn="l" fontAlgn="base">
              <a:lnSpc>
                <a:spcPct val="9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Blip>
                <a:blip r:embed="rId3"/>
              </a:buBlip>
            </a:pPr>
            <a:r>
              <a:rPr lang="zh-CN" altLang="en-US" sz="2800" b="0">
                <a:solidFill>
                  <a:srgbClr val="0066FF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钝角三角形的外心位于三角形</a:t>
            </a:r>
            <a:r>
              <a:rPr lang="zh-CN" altLang="en-US" sz="2800" b="0">
                <a:solidFill>
                  <a:srgbClr val="FF0066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外</a:t>
            </a:r>
            <a:r>
              <a:rPr lang="en-US" altLang="zh-CN" sz="2800" b="0">
                <a:solidFill>
                  <a:srgbClr val="0066FF"/>
                </a:solidFill>
                <a:latin typeface="黑体" panose="02010609060101010101" pitchFamily="1" charset="-122"/>
                <a:ea typeface="黑体" panose="02010609060101010101" pitchFamily="1" charset="-122"/>
              </a:rPr>
              <a:t>.</a:t>
            </a:r>
            <a:endParaRPr lang="en-US" altLang="zh-CN" sz="2800" b="0">
              <a:solidFill>
                <a:srgbClr val="0066FF"/>
              </a:solidFill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grpSp>
        <p:nvGrpSpPr>
          <p:cNvPr id="27657" name="组合 27656"/>
          <p:cNvGrpSpPr/>
          <p:nvPr/>
        </p:nvGrpSpPr>
        <p:grpSpPr>
          <a:xfrm>
            <a:off x="457200" y="2438400"/>
            <a:ext cx="2743200" cy="2209800"/>
            <a:chOff x="0" y="0"/>
            <a:chExt cx="1728" cy="1392"/>
          </a:xfrm>
        </p:grpSpPr>
        <p:sp>
          <p:nvSpPr>
            <p:cNvPr id="27658" name="文本框 27657"/>
            <p:cNvSpPr txBox="1"/>
            <p:nvPr/>
          </p:nvSpPr>
          <p:spPr>
            <a:xfrm>
              <a:off x="1008" y="0"/>
              <a:ext cx="28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 eaLnBrk="0" fontAlgn="base" hangingPunct="0"/>
              <a:r>
                <a:rPr lang="en-US" altLang="zh-CN" sz="2400">
                  <a:latin typeface="Tahoma" panose="020B0604030504040204" pitchFamily="2" charset="0"/>
                </a:rPr>
                <a:t>A</a:t>
              </a:r>
              <a:endParaRPr lang="en-US" altLang="zh-CN" sz="2400">
                <a:latin typeface="Tahoma" panose="020B0604030504040204" pitchFamily="2" charset="0"/>
              </a:endParaRPr>
            </a:p>
          </p:txBody>
        </p:sp>
        <p:sp>
          <p:nvSpPr>
            <p:cNvPr id="27659" name="文本框 27658"/>
            <p:cNvSpPr txBox="1"/>
            <p:nvPr/>
          </p:nvSpPr>
          <p:spPr>
            <a:xfrm>
              <a:off x="0" y="1056"/>
              <a:ext cx="28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 eaLnBrk="0" fontAlgn="base" hangingPunct="0"/>
              <a:r>
                <a:rPr lang="en-US" altLang="zh-CN" sz="2400">
                  <a:latin typeface="Tahoma" panose="020B0604030504040204" pitchFamily="2" charset="0"/>
                </a:rPr>
                <a:t>B</a:t>
              </a:r>
              <a:endParaRPr lang="en-US" altLang="zh-CN" sz="2400">
                <a:latin typeface="Tahoma" panose="020B0604030504040204" pitchFamily="2" charset="0"/>
              </a:endParaRPr>
            </a:p>
          </p:txBody>
        </p:sp>
        <p:sp>
          <p:nvSpPr>
            <p:cNvPr id="27660" name="文本框 27659"/>
            <p:cNvSpPr txBox="1"/>
            <p:nvPr/>
          </p:nvSpPr>
          <p:spPr>
            <a:xfrm>
              <a:off x="1440" y="1104"/>
              <a:ext cx="28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 eaLnBrk="0" fontAlgn="base" hangingPunct="0"/>
              <a:r>
                <a:rPr lang="en-US" altLang="zh-CN" sz="2400">
                  <a:latin typeface="Tahoma" panose="020B0604030504040204" pitchFamily="2" charset="0"/>
                </a:rPr>
                <a:t>C</a:t>
              </a:r>
              <a:endParaRPr lang="en-US" altLang="zh-CN" sz="2400">
                <a:latin typeface="Tahoma" panose="020B0604030504040204" pitchFamily="2" charset="0"/>
              </a:endParaRPr>
            </a:p>
          </p:txBody>
        </p:sp>
        <p:sp>
          <p:nvSpPr>
            <p:cNvPr id="27661" name="直接连接符 27660"/>
            <p:cNvSpPr/>
            <p:nvPr/>
          </p:nvSpPr>
          <p:spPr>
            <a:xfrm>
              <a:off x="288" y="1152"/>
              <a:ext cx="1104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62" name="直接连接符 27661"/>
            <p:cNvSpPr/>
            <p:nvPr/>
          </p:nvSpPr>
          <p:spPr>
            <a:xfrm flipH="1">
              <a:off x="288" y="288"/>
              <a:ext cx="768" cy="86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63" name="直接连接符 27662"/>
            <p:cNvSpPr/>
            <p:nvPr/>
          </p:nvSpPr>
          <p:spPr>
            <a:xfrm>
              <a:off x="1056" y="288"/>
              <a:ext cx="336" cy="86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7664" name="组合 27663"/>
          <p:cNvGrpSpPr/>
          <p:nvPr/>
        </p:nvGrpSpPr>
        <p:grpSpPr>
          <a:xfrm>
            <a:off x="838200" y="2819400"/>
            <a:ext cx="1962150" cy="1962150"/>
            <a:chOff x="0" y="0"/>
            <a:chExt cx="1524" cy="1524"/>
          </a:xfrm>
        </p:grpSpPr>
        <p:sp>
          <p:nvSpPr>
            <p:cNvPr id="27665" name="椭圆 27664"/>
            <p:cNvSpPr/>
            <p:nvPr/>
          </p:nvSpPr>
          <p:spPr>
            <a:xfrm>
              <a:off x="0" y="0"/>
              <a:ext cx="1524" cy="1524"/>
            </a:xfrm>
            <a:prstGeom prst="ellipse">
              <a:avLst/>
            </a:prstGeom>
            <a:noFill/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7666" name="文本框 27665"/>
            <p:cNvSpPr txBox="1"/>
            <p:nvPr/>
          </p:nvSpPr>
          <p:spPr>
            <a:xfrm>
              <a:off x="672" y="576"/>
              <a:ext cx="576" cy="35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 eaLnBrk="0" fontAlgn="base" hangingPunct="0"/>
              <a:r>
                <a:rPr lang="en-US" altLang="zh-CN" sz="1000" b="0">
                  <a:solidFill>
                    <a:schemeClr val="hlink"/>
                  </a:solidFill>
                  <a:latin typeface="Tahoma" panose="020B0604030504040204" pitchFamily="2" charset="0"/>
                </a:rPr>
                <a:t>●</a:t>
              </a:r>
              <a:r>
                <a:rPr lang="en-US" altLang="zh-CN" sz="2400" b="0">
                  <a:latin typeface="Tahoma" panose="020B0604030504040204" pitchFamily="2" charset="0"/>
                </a:rPr>
                <a:t>O</a:t>
              </a:r>
              <a:endParaRPr lang="en-US" altLang="zh-CN" sz="1000" b="0">
                <a:latin typeface="Tahoma" panose="020B0604030504040204" pitchFamily="2" charset="0"/>
              </a:endParaRPr>
            </a:p>
          </p:txBody>
        </p:sp>
      </p:grpSp>
      <p:grpSp>
        <p:nvGrpSpPr>
          <p:cNvPr id="27667" name="组合 27666"/>
          <p:cNvGrpSpPr/>
          <p:nvPr/>
        </p:nvGrpSpPr>
        <p:grpSpPr>
          <a:xfrm>
            <a:off x="6324600" y="2895600"/>
            <a:ext cx="2057400" cy="2133600"/>
            <a:chOff x="0" y="0"/>
            <a:chExt cx="1296" cy="1344"/>
          </a:xfrm>
        </p:grpSpPr>
        <p:sp>
          <p:nvSpPr>
            <p:cNvPr id="27668" name="直接连接符 27667"/>
            <p:cNvSpPr/>
            <p:nvPr/>
          </p:nvSpPr>
          <p:spPr>
            <a:xfrm flipV="1">
              <a:off x="480" y="1141"/>
              <a:ext cx="479" cy="1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69" name="直接连接符 27668"/>
            <p:cNvSpPr/>
            <p:nvPr/>
          </p:nvSpPr>
          <p:spPr>
            <a:xfrm flipH="1" flipV="1">
              <a:off x="192" y="240"/>
              <a:ext cx="288" cy="91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70" name="直接连接符 27669"/>
            <p:cNvSpPr/>
            <p:nvPr/>
          </p:nvSpPr>
          <p:spPr>
            <a:xfrm flipH="1" flipV="1">
              <a:off x="203" y="263"/>
              <a:ext cx="757" cy="889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71" name="文本框 27670"/>
            <p:cNvSpPr txBox="1"/>
            <p:nvPr/>
          </p:nvSpPr>
          <p:spPr>
            <a:xfrm>
              <a:off x="0" y="0"/>
              <a:ext cx="24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 eaLnBrk="0" fontAlgn="base" hangingPunct="0"/>
              <a:r>
                <a:rPr lang="en-US" altLang="zh-CN" sz="2400" b="0">
                  <a:latin typeface="Tahoma" panose="020B0604030504040204" pitchFamily="2" charset="0"/>
                </a:rPr>
                <a:t>A</a:t>
              </a:r>
              <a:endParaRPr lang="en-US" altLang="zh-CN" sz="2400" b="0">
                <a:latin typeface="Tahoma" panose="020B0604030504040204" pitchFamily="2" charset="0"/>
              </a:endParaRPr>
            </a:p>
          </p:txBody>
        </p:sp>
        <p:sp>
          <p:nvSpPr>
            <p:cNvPr id="27672" name="文本框 27671"/>
            <p:cNvSpPr txBox="1"/>
            <p:nvPr/>
          </p:nvSpPr>
          <p:spPr>
            <a:xfrm>
              <a:off x="288" y="1056"/>
              <a:ext cx="24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 eaLnBrk="0" fontAlgn="base" hangingPunct="0"/>
              <a:r>
                <a:rPr lang="en-US" altLang="zh-CN" sz="2400" b="0">
                  <a:latin typeface="Tahoma" panose="020B0604030504040204" pitchFamily="2" charset="0"/>
                </a:rPr>
                <a:t>B</a:t>
              </a:r>
              <a:endParaRPr lang="en-US" altLang="zh-CN" sz="2400" b="0">
                <a:latin typeface="Tahoma" panose="020B0604030504040204" pitchFamily="2" charset="0"/>
              </a:endParaRPr>
            </a:p>
          </p:txBody>
        </p:sp>
        <p:sp>
          <p:nvSpPr>
            <p:cNvPr id="27673" name="文本框 27672"/>
            <p:cNvSpPr txBox="1"/>
            <p:nvPr/>
          </p:nvSpPr>
          <p:spPr>
            <a:xfrm>
              <a:off x="1056" y="1008"/>
              <a:ext cx="24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 eaLnBrk="0" fontAlgn="base" hangingPunct="0"/>
              <a:r>
                <a:rPr lang="en-US" altLang="zh-CN" sz="2400" b="0">
                  <a:latin typeface="Tahoma" panose="020B0604030504040204" pitchFamily="2" charset="0"/>
                </a:rPr>
                <a:t>C</a:t>
              </a:r>
              <a:endParaRPr lang="en-US" altLang="zh-CN" sz="2400" b="0">
                <a:latin typeface="Tahoma" panose="020B0604030504040204" pitchFamily="2" charset="0"/>
              </a:endParaRPr>
            </a:p>
          </p:txBody>
        </p:sp>
      </p:grpSp>
      <p:grpSp>
        <p:nvGrpSpPr>
          <p:cNvPr id="27674" name="组合 27673"/>
          <p:cNvGrpSpPr/>
          <p:nvPr/>
        </p:nvGrpSpPr>
        <p:grpSpPr>
          <a:xfrm>
            <a:off x="3429000" y="2971800"/>
            <a:ext cx="2286000" cy="1752600"/>
            <a:chOff x="0" y="0"/>
            <a:chExt cx="1440" cy="1104"/>
          </a:xfrm>
        </p:grpSpPr>
        <p:sp>
          <p:nvSpPr>
            <p:cNvPr id="27675" name="直角三角形 27674"/>
            <p:cNvSpPr/>
            <p:nvPr/>
          </p:nvSpPr>
          <p:spPr>
            <a:xfrm>
              <a:off x="214" y="192"/>
              <a:ext cx="1009" cy="680"/>
            </a:xfrm>
            <a:prstGeom prst="rtTriangle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7676" name="文本框 27675"/>
            <p:cNvSpPr txBox="1"/>
            <p:nvPr/>
          </p:nvSpPr>
          <p:spPr>
            <a:xfrm>
              <a:off x="1200" y="816"/>
              <a:ext cx="24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 eaLnBrk="0" fontAlgn="base" hangingPunct="0"/>
              <a:r>
                <a:rPr lang="en-US" altLang="zh-CN" sz="2400" b="0">
                  <a:latin typeface="Tahoma" panose="020B0604030504040204" pitchFamily="2" charset="0"/>
                </a:rPr>
                <a:t>C</a:t>
              </a:r>
              <a:endParaRPr lang="en-US" altLang="zh-CN" sz="2400" b="0">
                <a:latin typeface="Tahoma" panose="020B0604030504040204" pitchFamily="2" charset="0"/>
              </a:endParaRPr>
            </a:p>
          </p:txBody>
        </p:sp>
        <p:sp>
          <p:nvSpPr>
            <p:cNvPr id="27677" name="文本框 27676"/>
            <p:cNvSpPr txBox="1"/>
            <p:nvPr/>
          </p:nvSpPr>
          <p:spPr>
            <a:xfrm>
              <a:off x="0" y="0"/>
              <a:ext cx="24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 eaLnBrk="0" fontAlgn="base" hangingPunct="0"/>
              <a:r>
                <a:rPr lang="en-US" altLang="zh-CN" sz="2400" b="0">
                  <a:latin typeface="Tahoma" panose="020B0604030504040204" pitchFamily="2" charset="0"/>
                </a:rPr>
                <a:t>A</a:t>
              </a:r>
              <a:endParaRPr lang="en-US" altLang="zh-CN" sz="2400" b="0">
                <a:latin typeface="Tahoma" panose="020B0604030504040204" pitchFamily="2" charset="0"/>
              </a:endParaRPr>
            </a:p>
          </p:txBody>
        </p:sp>
        <p:sp>
          <p:nvSpPr>
            <p:cNvPr id="27678" name="文本框 27677"/>
            <p:cNvSpPr txBox="1"/>
            <p:nvPr/>
          </p:nvSpPr>
          <p:spPr>
            <a:xfrm>
              <a:off x="0" y="816"/>
              <a:ext cx="24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 eaLnBrk="0" fontAlgn="base" hangingPunct="0"/>
              <a:r>
                <a:rPr lang="en-US" altLang="zh-CN" sz="2400" b="0">
                  <a:latin typeface="Tahoma" panose="020B0604030504040204" pitchFamily="2" charset="0"/>
                </a:rPr>
                <a:t>B</a:t>
              </a:r>
              <a:endParaRPr lang="en-US" altLang="zh-CN" sz="2400" b="0">
                <a:latin typeface="Tahoma" panose="020B0604030504040204" pitchFamily="2" charset="0"/>
              </a:endParaRPr>
            </a:p>
          </p:txBody>
        </p:sp>
        <p:sp>
          <p:nvSpPr>
            <p:cNvPr id="27679" name="文本框 27678"/>
            <p:cNvSpPr txBox="1"/>
            <p:nvPr/>
          </p:nvSpPr>
          <p:spPr>
            <a:xfrm>
              <a:off x="156" y="624"/>
              <a:ext cx="24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 eaLnBrk="0" fontAlgn="base" hangingPunct="0"/>
              <a:r>
                <a:rPr lang="en-US" altLang="zh-CN" sz="2400" b="0">
                  <a:latin typeface="Tahoma" panose="020B0604030504040204" pitchFamily="2" charset="0"/>
                </a:rPr>
                <a:t>┐</a:t>
              </a:r>
              <a:endParaRPr lang="en-US" altLang="zh-CN" sz="2400" b="0">
                <a:latin typeface="Tahoma" panose="020B0604030504040204" pitchFamily="2" charset="0"/>
              </a:endParaRPr>
            </a:p>
          </p:txBody>
        </p:sp>
      </p:grpSp>
      <p:grpSp>
        <p:nvGrpSpPr>
          <p:cNvPr id="27680" name="组合 27679"/>
          <p:cNvGrpSpPr/>
          <p:nvPr/>
        </p:nvGrpSpPr>
        <p:grpSpPr>
          <a:xfrm>
            <a:off x="3600450" y="2819400"/>
            <a:ext cx="1962150" cy="1962150"/>
            <a:chOff x="0" y="0"/>
            <a:chExt cx="1524" cy="1524"/>
          </a:xfrm>
        </p:grpSpPr>
        <p:sp>
          <p:nvSpPr>
            <p:cNvPr id="27681" name="椭圆 27680"/>
            <p:cNvSpPr/>
            <p:nvPr/>
          </p:nvSpPr>
          <p:spPr>
            <a:xfrm>
              <a:off x="0" y="0"/>
              <a:ext cx="1524" cy="1524"/>
            </a:xfrm>
            <a:prstGeom prst="ellipse">
              <a:avLst/>
            </a:prstGeom>
            <a:noFill/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7682" name="文本框 27681"/>
            <p:cNvSpPr txBox="1"/>
            <p:nvPr/>
          </p:nvSpPr>
          <p:spPr>
            <a:xfrm>
              <a:off x="672" y="576"/>
              <a:ext cx="576" cy="35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 eaLnBrk="0" fontAlgn="base" hangingPunct="0"/>
              <a:r>
                <a:rPr lang="en-US" altLang="zh-CN" sz="1000" b="0">
                  <a:solidFill>
                    <a:schemeClr val="hlink"/>
                  </a:solidFill>
                  <a:latin typeface="Tahoma" panose="020B0604030504040204" pitchFamily="2" charset="0"/>
                </a:rPr>
                <a:t>●</a:t>
              </a:r>
              <a:r>
                <a:rPr lang="en-US" altLang="zh-CN" sz="2400" b="0">
                  <a:latin typeface="Tahoma" panose="020B0604030504040204" pitchFamily="2" charset="0"/>
                </a:rPr>
                <a:t>O</a:t>
              </a:r>
              <a:endParaRPr lang="en-US" altLang="zh-CN" sz="1000" b="0">
                <a:latin typeface="Tahoma" panose="020B0604030504040204" pitchFamily="2" charset="0"/>
              </a:endParaRPr>
            </a:p>
          </p:txBody>
        </p:sp>
      </p:grpSp>
      <p:grpSp>
        <p:nvGrpSpPr>
          <p:cNvPr id="27683" name="组合 27682"/>
          <p:cNvGrpSpPr/>
          <p:nvPr/>
        </p:nvGrpSpPr>
        <p:grpSpPr>
          <a:xfrm>
            <a:off x="6496050" y="2819400"/>
            <a:ext cx="1962150" cy="1962150"/>
            <a:chOff x="0" y="0"/>
            <a:chExt cx="1524" cy="1524"/>
          </a:xfrm>
        </p:grpSpPr>
        <p:sp>
          <p:nvSpPr>
            <p:cNvPr id="27684" name="椭圆 27683"/>
            <p:cNvSpPr/>
            <p:nvPr/>
          </p:nvSpPr>
          <p:spPr>
            <a:xfrm>
              <a:off x="0" y="0"/>
              <a:ext cx="1524" cy="1524"/>
            </a:xfrm>
            <a:prstGeom prst="ellipse">
              <a:avLst/>
            </a:prstGeom>
            <a:noFill/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7685" name="文本框 27684"/>
            <p:cNvSpPr txBox="1"/>
            <p:nvPr/>
          </p:nvSpPr>
          <p:spPr>
            <a:xfrm>
              <a:off x="672" y="576"/>
              <a:ext cx="576" cy="35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 eaLnBrk="0" fontAlgn="base" hangingPunct="0"/>
              <a:r>
                <a:rPr lang="en-US" altLang="zh-CN" sz="1000" b="0">
                  <a:solidFill>
                    <a:schemeClr val="hlink"/>
                  </a:solidFill>
                  <a:latin typeface="Tahoma" panose="020B0604030504040204" pitchFamily="2" charset="0"/>
                </a:rPr>
                <a:t>●</a:t>
              </a:r>
              <a:r>
                <a:rPr lang="en-US" altLang="zh-CN" sz="2400" b="0">
                  <a:latin typeface="Tahoma" panose="020B0604030504040204" pitchFamily="2" charset="0"/>
                </a:rPr>
                <a:t>O</a:t>
              </a:r>
              <a:endParaRPr lang="en-US" altLang="zh-CN" sz="1000" b="0">
                <a:latin typeface="Tahoma" panose="020B0604030504040204" pitchFamily="2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7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7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7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文本框 28673"/>
          <p:cNvSpPr txBox="1"/>
          <p:nvPr/>
        </p:nvSpPr>
        <p:spPr>
          <a:xfrm>
            <a:off x="539750" y="466725"/>
            <a:ext cx="7489825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思考：</a:t>
            </a:r>
            <a:r>
              <a:rPr lang="zh-CN" altLang="en-US" sz="2800">
                <a:latin typeface="楷体_GB2312" pitchFamily="1" charset="-122"/>
                <a:ea typeface="楷体_GB2312" pitchFamily="1" charset="-122"/>
              </a:rPr>
              <a:t> 如图，</a:t>
            </a:r>
            <a:r>
              <a:rPr lang="en-US" altLang="zh-CN" sz="2800" i="1">
                <a:latin typeface="Times New Roman" panose="02020603050405020304" pitchFamily="2" charset="0"/>
                <a:ea typeface="楷体_GB2312" pitchFamily="1" charset="-122"/>
              </a:rPr>
              <a:t>CD</a:t>
            </a:r>
            <a:r>
              <a:rPr lang="zh-CN" altLang="en-US" sz="2800">
                <a:latin typeface="楷体_GB2312" pitchFamily="1" charset="-122"/>
                <a:ea typeface="楷体_GB2312" pitchFamily="1" charset="-122"/>
              </a:rPr>
              <a:t>所在的直线垂直平分线段</a:t>
            </a:r>
            <a:r>
              <a:rPr lang="en-US" altLang="zh-CN" sz="2800" i="1">
                <a:latin typeface="Times New Roman" panose="02020603050405020304" pitchFamily="2" charset="0"/>
                <a:ea typeface="楷体_GB2312" pitchFamily="1" charset="-122"/>
              </a:rPr>
              <a:t>AB</a:t>
            </a:r>
            <a:r>
              <a:rPr lang="zh-CN" altLang="en-US" sz="2800">
                <a:latin typeface="楷体_GB2312" pitchFamily="1" charset="-122"/>
                <a:ea typeface="楷体_GB2312" pitchFamily="1" charset="-122"/>
              </a:rPr>
              <a:t>，怎样用这样的工具找到圆形工件的圆心．</a:t>
            </a:r>
            <a:endParaRPr lang="zh-CN" altLang="en-US" sz="2800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28675" name="椭圆 28674"/>
          <p:cNvSpPr/>
          <p:nvPr/>
        </p:nvSpPr>
        <p:spPr>
          <a:xfrm>
            <a:off x="5940425" y="2246313"/>
            <a:ext cx="1871663" cy="1871662"/>
          </a:xfrm>
          <a:prstGeom prst="ellipse">
            <a:avLst/>
          </a:pr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fontAlgn="base"/>
            <a:endParaRPr sz="4800" b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8676" name="文本框 28675"/>
          <p:cNvSpPr txBox="1"/>
          <p:nvPr/>
        </p:nvSpPr>
        <p:spPr>
          <a:xfrm>
            <a:off x="6657975" y="4184650"/>
            <a:ext cx="5048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i="1">
                <a:latin typeface="Times New Roman" panose="02020603050405020304" pitchFamily="2" charset="0"/>
              </a:rPr>
              <a:t>D</a:t>
            </a:r>
            <a:endParaRPr lang="en-US" altLang="zh-CN" i="1">
              <a:latin typeface="Times New Roman" panose="02020603050405020304" pitchFamily="2" charset="0"/>
            </a:endParaRPr>
          </a:p>
        </p:txBody>
      </p:sp>
      <p:grpSp>
        <p:nvGrpSpPr>
          <p:cNvPr id="28677" name="组合 28676"/>
          <p:cNvGrpSpPr/>
          <p:nvPr/>
        </p:nvGrpSpPr>
        <p:grpSpPr>
          <a:xfrm>
            <a:off x="5722938" y="2168525"/>
            <a:ext cx="2305050" cy="1951038"/>
            <a:chOff x="0" y="0"/>
            <a:chExt cx="1452" cy="1229"/>
          </a:xfrm>
        </p:grpSpPr>
        <p:sp>
          <p:nvSpPr>
            <p:cNvPr id="28678" name="文本框 28677"/>
            <p:cNvSpPr txBox="1"/>
            <p:nvPr/>
          </p:nvSpPr>
          <p:spPr>
            <a:xfrm>
              <a:off x="0" y="46"/>
              <a:ext cx="31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 fontAlgn="base">
                <a:spcBef>
                  <a:spcPct val="50000"/>
                </a:spcBef>
              </a:pPr>
              <a:r>
                <a:rPr lang="en-US" altLang="zh-CN" i="1">
                  <a:latin typeface="Times New Roman" panose="02020603050405020304" pitchFamily="2" charset="0"/>
                </a:rPr>
                <a:t>A</a:t>
              </a:r>
              <a:endParaRPr lang="en-US" altLang="zh-CN" i="1">
                <a:latin typeface="Times New Roman" panose="02020603050405020304" pitchFamily="2" charset="0"/>
              </a:endParaRPr>
            </a:p>
          </p:txBody>
        </p:sp>
        <p:sp>
          <p:nvSpPr>
            <p:cNvPr id="28679" name="文本框 28678"/>
            <p:cNvSpPr txBox="1"/>
            <p:nvPr/>
          </p:nvSpPr>
          <p:spPr>
            <a:xfrm>
              <a:off x="1134" y="0"/>
              <a:ext cx="31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 fontAlgn="base">
                <a:spcBef>
                  <a:spcPct val="50000"/>
                </a:spcBef>
              </a:pPr>
              <a:r>
                <a:rPr lang="en-US" altLang="zh-CN" i="1">
                  <a:latin typeface="Times New Roman" panose="02020603050405020304" pitchFamily="2" charset="0"/>
                </a:rPr>
                <a:t>B</a:t>
              </a:r>
              <a:endParaRPr lang="en-US" altLang="zh-CN" i="1">
                <a:latin typeface="Times New Roman" panose="02020603050405020304" pitchFamily="2" charset="0"/>
              </a:endParaRPr>
            </a:p>
          </p:txBody>
        </p:sp>
        <p:grpSp>
          <p:nvGrpSpPr>
            <p:cNvPr id="28680" name="组合 28679"/>
            <p:cNvGrpSpPr/>
            <p:nvPr/>
          </p:nvGrpSpPr>
          <p:grpSpPr>
            <a:xfrm>
              <a:off x="317" y="50"/>
              <a:ext cx="817" cy="1179"/>
              <a:chOff x="0" y="0"/>
              <a:chExt cx="817" cy="1179"/>
            </a:xfrm>
          </p:grpSpPr>
          <p:sp>
            <p:nvSpPr>
              <p:cNvPr id="28681" name="文本框 28680"/>
              <p:cNvSpPr txBox="1"/>
              <p:nvPr/>
            </p:nvSpPr>
            <p:spPr>
              <a:xfrm>
                <a:off x="409" y="181"/>
                <a:ext cx="227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l" fontAlgn="base">
                  <a:spcBef>
                    <a:spcPct val="50000"/>
                  </a:spcBef>
                </a:pPr>
                <a:r>
                  <a:rPr lang="en-US" altLang="zh-CN" i="1">
                    <a:latin typeface="Times New Roman" panose="02020603050405020304" pitchFamily="2" charset="0"/>
                  </a:rPr>
                  <a:t>C</a:t>
                </a:r>
                <a:endParaRPr lang="en-US" altLang="zh-CN" i="1">
                  <a:latin typeface="Times New Roman" panose="02020603050405020304" pitchFamily="2" charset="0"/>
                </a:endParaRPr>
              </a:p>
            </p:txBody>
          </p:sp>
          <p:grpSp>
            <p:nvGrpSpPr>
              <p:cNvPr id="28682" name="组合 28681"/>
              <p:cNvGrpSpPr/>
              <p:nvPr/>
            </p:nvGrpSpPr>
            <p:grpSpPr>
              <a:xfrm>
                <a:off x="0" y="0"/>
                <a:ext cx="817" cy="1179"/>
                <a:chOff x="0" y="0"/>
                <a:chExt cx="817" cy="1179"/>
              </a:xfrm>
            </p:grpSpPr>
            <p:sp>
              <p:nvSpPr>
                <p:cNvPr id="28683" name="矩形 28682"/>
                <p:cNvSpPr/>
                <p:nvPr/>
              </p:nvSpPr>
              <p:spPr>
                <a:xfrm>
                  <a:off x="0" y="177"/>
                  <a:ext cx="817" cy="45"/>
                </a:xfrm>
                <a:prstGeom prst="rect">
                  <a:avLst/>
                </a:prstGeom>
                <a:solidFill>
                  <a:srgbClr val="CC9900"/>
                </a:solidFill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8684" name="矩形 28683"/>
                <p:cNvSpPr/>
                <p:nvPr/>
              </p:nvSpPr>
              <p:spPr>
                <a:xfrm>
                  <a:off x="381" y="214"/>
                  <a:ext cx="45" cy="952"/>
                </a:xfrm>
                <a:prstGeom prst="rect">
                  <a:avLst/>
                </a:prstGeom>
                <a:solidFill>
                  <a:srgbClr val="CC9900"/>
                </a:solidFill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8685" name="直接连接符 28684"/>
                <p:cNvSpPr/>
                <p:nvPr/>
              </p:nvSpPr>
              <p:spPr>
                <a:xfrm>
                  <a:off x="400" y="0"/>
                  <a:ext cx="0" cy="1179"/>
                </a:xfrm>
                <a:prstGeom prst="line">
                  <a:avLst/>
                </a:prstGeom>
                <a:ln w="28575" cap="flat" cmpd="sng">
                  <a:solidFill>
                    <a:srgbClr val="FFFFFF">
                      <a:alpha val="0"/>
                    </a:srgbClr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</p:grpSp>
      </p:grpSp>
      <p:sp>
        <p:nvSpPr>
          <p:cNvPr id="28686" name="直接连接符 28685"/>
          <p:cNvSpPr/>
          <p:nvPr/>
        </p:nvSpPr>
        <p:spPr>
          <a:xfrm>
            <a:off x="6875463" y="2247900"/>
            <a:ext cx="0" cy="1871663"/>
          </a:xfrm>
          <a:prstGeom prst="line">
            <a:avLst/>
          </a:prstGeom>
          <a:ln w="28575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8687" name="直接连接符 28686"/>
          <p:cNvSpPr/>
          <p:nvPr/>
        </p:nvSpPr>
        <p:spPr>
          <a:xfrm rot="3600000">
            <a:off x="6873875" y="2260600"/>
            <a:ext cx="0" cy="1871663"/>
          </a:xfrm>
          <a:prstGeom prst="line">
            <a:avLst/>
          </a:prstGeom>
          <a:ln w="28575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8688" name="文本框 28687"/>
          <p:cNvSpPr txBox="1"/>
          <p:nvPr/>
        </p:nvSpPr>
        <p:spPr>
          <a:xfrm>
            <a:off x="6875463" y="3097213"/>
            <a:ext cx="5048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i="1">
                <a:latin typeface="Times New Roman" panose="02020603050405020304" pitchFamily="2" charset="0"/>
              </a:rPr>
              <a:t>O</a:t>
            </a:r>
            <a:endParaRPr lang="en-US" altLang="zh-CN" i="1">
              <a:latin typeface="Times New Roman" panose="02020603050405020304" pitchFamily="2" charset="0"/>
            </a:endParaRPr>
          </a:p>
        </p:txBody>
      </p:sp>
      <p:sp>
        <p:nvSpPr>
          <p:cNvPr id="28689" name="椭圆 28688"/>
          <p:cNvSpPr/>
          <p:nvPr/>
        </p:nvSpPr>
        <p:spPr>
          <a:xfrm>
            <a:off x="6846888" y="3154363"/>
            <a:ext cx="71437" cy="71437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8690" name="文本框 28689"/>
          <p:cNvSpPr txBox="1"/>
          <p:nvPr/>
        </p:nvSpPr>
        <p:spPr>
          <a:xfrm>
            <a:off x="684213" y="1885950"/>
            <a:ext cx="4464050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2" charset="0"/>
              </a:rPr>
              <a:t>∵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2" charset="0"/>
                <a:ea typeface="楷体_GB2312" pitchFamily="1" charset="-122"/>
              </a:rPr>
              <a:t>A</a:t>
            </a:r>
            <a:r>
              <a:rPr lang="zh-CN" altLang="en-US" sz="2400" i="1">
                <a:solidFill>
                  <a:srgbClr val="FF0000"/>
                </a:solidFill>
                <a:latin typeface="Times New Roman" panose="02020603050405020304" pitchFamily="2" charset="0"/>
                <a:ea typeface="楷体_GB2312" pitchFamily="1" charset="-122"/>
              </a:rPr>
              <a:t>、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2" charset="0"/>
                <a:ea typeface="楷体_GB2312" pitchFamily="1" charset="-122"/>
              </a:rPr>
              <a:t>B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2" charset="0"/>
              </a:rPr>
              <a:t>两点在圆上，所以圆心必与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2" charset="0"/>
                <a:ea typeface="楷体_GB2312" pitchFamily="1" charset="-122"/>
              </a:rPr>
              <a:t>A</a:t>
            </a:r>
            <a:r>
              <a:rPr lang="zh-CN" altLang="en-US" sz="2400" i="1">
                <a:solidFill>
                  <a:srgbClr val="FF0000"/>
                </a:solidFill>
                <a:latin typeface="Times New Roman" panose="02020603050405020304" pitchFamily="2" charset="0"/>
                <a:ea typeface="楷体_GB2312" pitchFamily="1" charset="-122"/>
              </a:rPr>
              <a:t>、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2" charset="0"/>
                <a:ea typeface="楷体_GB2312" pitchFamily="1" charset="-122"/>
              </a:rPr>
              <a:t>B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2" charset="0"/>
              </a:rPr>
              <a:t>两点的距离相等，</a:t>
            </a:r>
            <a:endParaRPr lang="zh-CN" altLang="en-US" sz="2400">
              <a:solidFill>
                <a:srgbClr val="FF0000"/>
              </a:solidFill>
              <a:latin typeface="Times New Roman" panose="02020603050405020304" pitchFamily="2" charset="0"/>
            </a:endParaRPr>
          </a:p>
        </p:txBody>
      </p:sp>
      <p:sp>
        <p:nvSpPr>
          <p:cNvPr id="28691" name="文本框 28690"/>
          <p:cNvSpPr txBox="1"/>
          <p:nvPr/>
        </p:nvSpPr>
        <p:spPr>
          <a:xfrm>
            <a:off x="684213" y="3111500"/>
            <a:ext cx="5111750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2" charset="0"/>
              </a:rPr>
              <a:t>又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2" charset="0"/>
              </a:rPr>
              <a:t>∵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2" charset="0"/>
              </a:rPr>
              <a:t>和一条线段的两个端点距离相等的点在这条线段的垂直平分线上，</a:t>
            </a:r>
            <a:endParaRPr lang="zh-CN" altLang="en-US" sz="2400">
              <a:solidFill>
                <a:srgbClr val="FF0000"/>
              </a:solidFill>
              <a:latin typeface="Times New Roman" panose="02020603050405020304" pitchFamily="2" charset="0"/>
            </a:endParaRPr>
          </a:p>
        </p:txBody>
      </p:sp>
      <p:sp>
        <p:nvSpPr>
          <p:cNvPr id="28692" name="文本框 28691"/>
          <p:cNvSpPr txBox="1"/>
          <p:nvPr/>
        </p:nvSpPr>
        <p:spPr>
          <a:xfrm>
            <a:off x="684213" y="4406900"/>
            <a:ext cx="5472112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2" charset="0"/>
              </a:rPr>
              <a:t>∴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2" charset="0"/>
              </a:rPr>
              <a:t>圆心在</a:t>
            </a:r>
            <a:r>
              <a:rPr lang="zh-CN" altLang="en-US" sz="2400" i="1" dirty="0">
                <a:solidFill>
                  <a:srgbClr val="FF0000"/>
                </a:solidFill>
                <a:latin typeface="Times New Roman" panose="02020603050405020304" pitchFamily="2" charset="0"/>
                <a:ea typeface="楷体_GB2312" pitchFamily="1" charset="-122"/>
              </a:rPr>
              <a:t>CD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2" charset="0"/>
              </a:rPr>
              <a:t>所在的直线上，因此可以做任意两条直径，它们的交点为圆心.</a:t>
            </a:r>
            <a:endParaRPr lang="zh-CN" altLang="en-US" sz="2400" dirty="0">
              <a:solidFill>
                <a:srgbClr val="FF0000"/>
              </a:solidFill>
              <a:latin typeface="Times New Roman" panose="02020603050405020304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8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600000">
                                      <p:cBhvr>
                                        <p:cTn id="11" dur="2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8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86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86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86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86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86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86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86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86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8" grpId="0"/>
      <p:bldP spid="28690" grpId="0"/>
      <p:bldP spid="28691" grpId="0"/>
      <p:bldP spid="2869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矩形 2969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254000" cap="flat" cmpd="thickThin">
            <a:solidFill>
              <a:srgbClr val="FF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29699" name="组合 29698"/>
          <p:cNvGrpSpPr/>
          <p:nvPr/>
        </p:nvGrpSpPr>
        <p:grpSpPr>
          <a:xfrm>
            <a:off x="762000" y="152400"/>
            <a:ext cx="3981450" cy="839788"/>
            <a:chOff x="0" y="0"/>
            <a:chExt cx="2508" cy="529"/>
          </a:xfrm>
        </p:grpSpPr>
        <p:grpSp>
          <p:nvGrpSpPr>
            <p:cNvPr id="29700" name="组合 29699"/>
            <p:cNvGrpSpPr/>
            <p:nvPr/>
          </p:nvGrpSpPr>
          <p:grpSpPr>
            <a:xfrm rot="24352">
              <a:off x="0" y="0"/>
              <a:ext cx="1603" cy="529"/>
              <a:chOff x="0" y="0"/>
              <a:chExt cx="2112" cy="282"/>
            </a:xfrm>
          </p:grpSpPr>
          <p:sp>
            <p:nvSpPr>
              <p:cNvPr id="29701" name="矩形 29700"/>
              <p:cNvSpPr/>
              <p:nvPr/>
            </p:nvSpPr>
            <p:spPr>
              <a:xfrm>
                <a:off x="0" y="54"/>
                <a:ext cx="2112" cy="228"/>
              </a:xfrm>
              <a:prstGeom prst="rect">
                <a:avLst/>
              </a:prstGeom>
              <a:gradFill rotWithShape="0">
                <a:gsLst>
                  <a:gs pos="0">
                    <a:srgbClr val="FFCC99"/>
                  </a:gs>
                  <a:gs pos="100000">
                    <a:srgbClr val="FFFFFF"/>
                  </a:gs>
                </a:gsLst>
                <a:path path="shape">
                  <a:fillToRect l="50000" t="50000" r="50000" b="50000"/>
                </a:path>
                <a:tileRect/>
              </a:gradFill>
              <a:ln w="38100" cap="flat" cmpd="sng">
                <a:solidFill>
                  <a:srgbClr val="CC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>
                <a:spAutoFit/>
              </a:bodyPr>
              <a:p>
                <a:pPr algn="l" eaLnBrk="0" fontAlgn="base" hangingPunct="0"/>
                <a:r>
                  <a:rPr lang="en-US" altLang="zh-CN" sz="3600" b="0">
                    <a:solidFill>
                      <a:srgbClr val="FF3300"/>
                    </a:solidFill>
                    <a:latin typeface="Times New Roman" panose="02020603050405020304" pitchFamily="2" charset="0"/>
                    <a:ea typeface="黑体" panose="02010609060101010101" pitchFamily="1" charset="-122"/>
                  </a:rPr>
                  <a:t>    </a:t>
                </a:r>
                <a:r>
                  <a:rPr lang="zh-CN" altLang="en-US" sz="3600" b="0">
                    <a:solidFill>
                      <a:srgbClr val="FF3300"/>
                    </a:solidFill>
                    <a:latin typeface="Times New Roman" panose="02020603050405020304" pitchFamily="2" charset="0"/>
                    <a:ea typeface="黑体" panose="02010609060101010101" pitchFamily="1" charset="-122"/>
                  </a:rPr>
                  <a:t>练一练</a:t>
                </a:r>
                <a:endParaRPr lang="zh-CN" altLang="en-US" sz="3600" b="0" baseline="-25000">
                  <a:solidFill>
                    <a:srgbClr val="FF3300"/>
                  </a:solidFill>
                  <a:latin typeface="Times New Roman" panose="02020603050405020304" pitchFamily="2" charset="0"/>
                  <a:ea typeface="黑体" panose="02010609060101010101" pitchFamily="1" charset="-122"/>
                </a:endParaRPr>
              </a:p>
            </p:txBody>
          </p:sp>
          <p:sp>
            <p:nvSpPr>
              <p:cNvPr id="29702" name="矩形 29701"/>
              <p:cNvSpPr/>
              <p:nvPr/>
            </p:nvSpPr>
            <p:spPr>
              <a:xfrm>
                <a:off x="1682" y="0"/>
                <a:ext cx="135" cy="21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 algn="l" eaLnBrk="0" fontAlgn="base" hangingPunct="0"/>
                <a:endParaRPr sz="3600">
                  <a:solidFill>
                    <a:srgbClr val="00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  <a:ea typeface="BatangChe" panose="02030609000101010101" pitchFamily="1" charset="-127"/>
                </a:endParaRPr>
              </a:p>
            </p:txBody>
          </p:sp>
        </p:grpSp>
        <p:pic>
          <p:nvPicPr>
            <p:cNvPr id="29703" name="图片 29702" descr="678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584" y="84"/>
              <a:ext cx="924" cy="432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9704" name="矩形 29703"/>
          <p:cNvSpPr/>
          <p:nvPr/>
        </p:nvSpPr>
        <p:spPr>
          <a:xfrm>
            <a:off x="457200" y="990600"/>
            <a:ext cx="8077200" cy="2655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lnSpc>
                <a:spcPct val="120000"/>
              </a:lnSpc>
            </a:pPr>
            <a:r>
              <a:rPr lang="en-US" altLang="zh-CN" sz="2800" b="0">
                <a:latin typeface="黑体" panose="02010609060101010101" pitchFamily="1" charset="-122"/>
                <a:ea typeface="黑体" panose="02010609060101010101" pitchFamily="1" charset="-122"/>
              </a:rPr>
              <a:t> 1</a:t>
            </a:r>
            <a:r>
              <a:rPr lang="zh-CN" altLang="en-US" sz="2800" b="0">
                <a:latin typeface="黑体" panose="02010609060101010101" pitchFamily="1" charset="-122"/>
                <a:ea typeface="黑体" panose="02010609060101010101" pitchFamily="1" charset="-122"/>
              </a:rPr>
              <a:t>、判断下列说法是否正确</a:t>
            </a:r>
            <a:endParaRPr lang="zh-CN" altLang="en-US" sz="2800" b="0">
              <a:latin typeface="黑体" panose="02010609060101010101" pitchFamily="1" charset="-122"/>
              <a:ea typeface="黑体" panose="02010609060101010101" pitchFamily="1" charset="-122"/>
            </a:endParaRPr>
          </a:p>
          <a:p>
            <a:pPr algn="l" fontAlgn="base">
              <a:lnSpc>
                <a:spcPct val="120000"/>
              </a:lnSpc>
            </a:pPr>
            <a:r>
              <a:rPr lang="en-US" altLang="zh-CN" sz="2800" b="0">
                <a:latin typeface="黑体" panose="02010609060101010101" pitchFamily="1" charset="-122"/>
                <a:ea typeface="黑体" panose="02010609060101010101" pitchFamily="1" charset="-122"/>
              </a:rPr>
              <a:t>(1)</a:t>
            </a:r>
            <a:r>
              <a:rPr lang="zh-CN" altLang="en-US" sz="2800" b="0">
                <a:latin typeface="黑体" panose="02010609060101010101" pitchFamily="1" charset="-122"/>
                <a:ea typeface="黑体" panose="02010609060101010101" pitchFamily="1" charset="-122"/>
              </a:rPr>
              <a:t>任意的一个三角形一定有一个外接圆</a:t>
            </a:r>
            <a:r>
              <a:rPr lang="en-US" altLang="zh-CN" sz="2800" b="0">
                <a:latin typeface="黑体" panose="02010609060101010101" pitchFamily="1" charset="-122"/>
                <a:ea typeface="黑体" panose="02010609060101010101" pitchFamily="1" charset="-122"/>
              </a:rPr>
              <a:t>(    ).</a:t>
            </a:r>
            <a:endParaRPr lang="en-US" altLang="zh-CN" sz="2800" b="0">
              <a:latin typeface="黑体" panose="02010609060101010101" pitchFamily="1" charset="-122"/>
              <a:ea typeface="黑体" panose="02010609060101010101" pitchFamily="1" charset="-122"/>
            </a:endParaRPr>
          </a:p>
          <a:p>
            <a:pPr algn="l" fontAlgn="base">
              <a:lnSpc>
                <a:spcPct val="120000"/>
              </a:lnSpc>
            </a:pPr>
            <a:r>
              <a:rPr lang="en-US" altLang="zh-CN" sz="2800" b="0">
                <a:latin typeface="黑体" panose="02010609060101010101" pitchFamily="1" charset="-122"/>
                <a:ea typeface="黑体" panose="02010609060101010101" pitchFamily="1" charset="-122"/>
              </a:rPr>
              <a:t>(2)</a:t>
            </a:r>
            <a:r>
              <a:rPr lang="zh-CN" altLang="en-US" sz="2800" b="0">
                <a:latin typeface="黑体" panose="02010609060101010101" pitchFamily="1" charset="-122"/>
                <a:ea typeface="黑体" panose="02010609060101010101" pitchFamily="1" charset="-122"/>
              </a:rPr>
              <a:t>任意一个圆有且只有一个内接三角形</a:t>
            </a:r>
            <a:r>
              <a:rPr lang="en-US" altLang="zh-CN" sz="2800" b="0">
                <a:latin typeface="黑体" panose="02010609060101010101" pitchFamily="1" charset="-122"/>
                <a:ea typeface="黑体" panose="02010609060101010101" pitchFamily="1" charset="-122"/>
              </a:rPr>
              <a:t>(    )</a:t>
            </a:r>
            <a:endParaRPr lang="en-US" altLang="zh-CN" sz="2800" b="0">
              <a:latin typeface="黑体" panose="02010609060101010101" pitchFamily="1" charset="-122"/>
              <a:ea typeface="黑体" panose="02010609060101010101" pitchFamily="1" charset="-122"/>
            </a:endParaRPr>
          </a:p>
          <a:p>
            <a:pPr algn="l" fontAlgn="base">
              <a:lnSpc>
                <a:spcPct val="120000"/>
              </a:lnSpc>
            </a:pPr>
            <a:r>
              <a:rPr lang="en-US" altLang="zh-CN" sz="2800" b="0">
                <a:latin typeface="黑体" panose="02010609060101010101" pitchFamily="1" charset="-122"/>
                <a:ea typeface="黑体" panose="02010609060101010101" pitchFamily="1" charset="-122"/>
              </a:rPr>
              <a:t>(3)</a:t>
            </a:r>
            <a:r>
              <a:rPr lang="zh-CN" altLang="en-US" sz="2800" b="0">
                <a:latin typeface="黑体" panose="02010609060101010101" pitchFamily="1" charset="-122"/>
                <a:ea typeface="黑体" panose="02010609060101010101" pitchFamily="1" charset="-122"/>
              </a:rPr>
              <a:t>经过三点一定可以确定一个圆</a:t>
            </a:r>
            <a:r>
              <a:rPr lang="en-US" altLang="zh-CN" sz="2800" b="0">
                <a:latin typeface="黑体" panose="02010609060101010101" pitchFamily="1" charset="-122"/>
                <a:ea typeface="黑体" panose="02010609060101010101" pitchFamily="1" charset="-122"/>
              </a:rPr>
              <a:t>(    )</a:t>
            </a:r>
            <a:endParaRPr lang="en-US" altLang="zh-CN" sz="2800" b="0">
              <a:latin typeface="黑体" panose="02010609060101010101" pitchFamily="1" charset="-122"/>
              <a:ea typeface="黑体" panose="02010609060101010101" pitchFamily="1" charset="-122"/>
            </a:endParaRPr>
          </a:p>
          <a:p>
            <a:pPr algn="l" fontAlgn="base">
              <a:lnSpc>
                <a:spcPct val="120000"/>
              </a:lnSpc>
            </a:pPr>
            <a:r>
              <a:rPr lang="en-US" altLang="zh-CN" sz="2800" b="0">
                <a:latin typeface="黑体" panose="02010609060101010101" pitchFamily="1" charset="-122"/>
                <a:ea typeface="黑体" panose="02010609060101010101" pitchFamily="1" charset="-122"/>
              </a:rPr>
              <a:t>(4)</a:t>
            </a:r>
            <a:r>
              <a:rPr lang="zh-CN" altLang="en-US" sz="2800" b="0">
                <a:latin typeface="黑体" panose="02010609060101010101" pitchFamily="1" charset="-122"/>
                <a:ea typeface="黑体" panose="02010609060101010101" pitchFamily="1" charset="-122"/>
              </a:rPr>
              <a:t>三角形的外心到三角形各顶点的距离相等</a:t>
            </a:r>
            <a:r>
              <a:rPr lang="en-US" altLang="zh-CN" sz="2800" b="0">
                <a:latin typeface="黑体" panose="02010609060101010101" pitchFamily="1" charset="-122"/>
                <a:ea typeface="黑体" panose="02010609060101010101" pitchFamily="1" charset="-122"/>
              </a:rPr>
              <a:t>(   )</a:t>
            </a:r>
            <a:endParaRPr lang="en-US" altLang="zh-CN" sz="2800" b="0"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29705" name="矩形 29704"/>
          <p:cNvSpPr/>
          <p:nvPr/>
        </p:nvSpPr>
        <p:spPr>
          <a:xfrm>
            <a:off x="304800" y="3719513"/>
            <a:ext cx="8077200" cy="2143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675005" indent="-675005" algn="l" fontAlgn="base">
              <a:lnSpc>
                <a:spcPct val="120000"/>
              </a:lnSpc>
            </a:pPr>
            <a:r>
              <a:rPr lang="en-US" altLang="zh-CN" sz="2800" b="0">
                <a:latin typeface="黑体" panose="02010609060101010101" pitchFamily="1" charset="-122"/>
                <a:ea typeface="黑体" panose="02010609060101010101" pitchFamily="1" charset="-122"/>
              </a:rPr>
              <a:t> 2</a:t>
            </a:r>
            <a:r>
              <a:rPr lang="zh-CN" altLang="en-US" sz="2800" b="0">
                <a:latin typeface="黑体" panose="02010609060101010101" pitchFamily="1" charset="-122"/>
                <a:ea typeface="黑体" panose="02010609060101010101" pitchFamily="1" charset="-122"/>
              </a:rPr>
              <a:t>、若一个三角形的外心在一边上，则此三角形的   形状为</a:t>
            </a:r>
            <a:r>
              <a:rPr lang="en-US" altLang="zh-CN" sz="2800" b="0">
                <a:latin typeface="黑体" panose="02010609060101010101" pitchFamily="1" charset="-122"/>
                <a:ea typeface="黑体" panose="02010609060101010101" pitchFamily="1" charset="-122"/>
              </a:rPr>
              <a:t>(     )</a:t>
            </a:r>
            <a:endParaRPr lang="en-US" altLang="zh-CN" sz="2800" b="0">
              <a:latin typeface="黑体" panose="02010609060101010101" pitchFamily="1" charset="-122"/>
              <a:ea typeface="黑体" panose="02010609060101010101" pitchFamily="1" charset="-122"/>
            </a:endParaRPr>
          </a:p>
          <a:p>
            <a:pPr marL="675005" indent="-675005" algn="l" fontAlgn="base">
              <a:lnSpc>
                <a:spcPct val="120000"/>
              </a:lnSpc>
            </a:pPr>
            <a:r>
              <a:rPr lang="en-US" altLang="zh-CN" sz="2800" b="0">
                <a:latin typeface="黑体" panose="02010609060101010101" pitchFamily="1" charset="-122"/>
                <a:ea typeface="黑体" panose="02010609060101010101" pitchFamily="1" charset="-122"/>
              </a:rPr>
              <a:t>   A</a:t>
            </a:r>
            <a:r>
              <a:rPr lang="zh-CN" altLang="en-US" sz="2800" b="0">
                <a:latin typeface="黑体" panose="02010609060101010101" pitchFamily="1" charset="-122"/>
                <a:ea typeface="黑体" panose="02010609060101010101" pitchFamily="1" charset="-122"/>
              </a:rPr>
              <a:t>、锐角三角形     </a:t>
            </a:r>
            <a:r>
              <a:rPr lang="en-US" altLang="zh-CN" sz="2800" b="0">
                <a:latin typeface="黑体" panose="02010609060101010101" pitchFamily="1" charset="-122"/>
                <a:ea typeface="黑体" panose="02010609060101010101" pitchFamily="1" charset="-122"/>
              </a:rPr>
              <a:t>B</a:t>
            </a:r>
            <a:r>
              <a:rPr lang="zh-CN" altLang="en-US" sz="2800" b="0">
                <a:latin typeface="黑体" panose="02010609060101010101" pitchFamily="1" charset="-122"/>
                <a:ea typeface="黑体" panose="02010609060101010101" pitchFamily="1" charset="-122"/>
              </a:rPr>
              <a:t>、直角三角形 </a:t>
            </a:r>
            <a:endParaRPr lang="zh-CN" altLang="en-US" sz="2800" b="0">
              <a:latin typeface="黑体" panose="02010609060101010101" pitchFamily="1" charset="-122"/>
              <a:ea typeface="黑体" panose="02010609060101010101" pitchFamily="1" charset="-122"/>
            </a:endParaRPr>
          </a:p>
          <a:p>
            <a:pPr marL="675005" indent="-675005" algn="l" fontAlgn="base">
              <a:lnSpc>
                <a:spcPct val="120000"/>
              </a:lnSpc>
            </a:pPr>
            <a:r>
              <a:rPr lang="zh-CN" altLang="en-US" sz="2800" b="0">
                <a:latin typeface="黑体" panose="02010609060101010101" pitchFamily="1" charset="-122"/>
                <a:ea typeface="黑体" panose="02010609060101010101" pitchFamily="1" charset="-122"/>
              </a:rPr>
              <a:t>   </a:t>
            </a:r>
            <a:r>
              <a:rPr lang="en-US" altLang="zh-CN" sz="2800" b="0">
                <a:latin typeface="黑体" panose="02010609060101010101" pitchFamily="1" charset="-122"/>
                <a:ea typeface="黑体" panose="02010609060101010101" pitchFamily="1" charset="-122"/>
              </a:rPr>
              <a:t>C</a:t>
            </a:r>
            <a:r>
              <a:rPr lang="zh-CN" altLang="en-US" sz="2800" b="0">
                <a:latin typeface="黑体" panose="02010609060101010101" pitchFamily="1" charset="-122"/>
                <a:ea typeface="黑体" panose="02010609060101010101" pitchFamily="1" charset="-122"/>
              </a:rPr>
              <a:t>、钝角三角形     </a:t>
            </a:r>
            <a:r>
              <a:rPr lang="en-US" altLang="zh-CN" sz="2800" b="0">
                <a:latin typeface="黑体" panose="02010609060101010101" pitchFamily="1" charset="-122"/>
                <a:ea typeface="黑体" panose="02010609060101010101" pitchFamily="1" charset="-122"/>
              </a:rPr>
              <a:t>D</a:t>
            </a:r>
            <a:r>
              <a:rPr lang="zh-CN" altLang="en-US" sz="2800" b="0">
                <a:latin typeface="黑体" panose="02010609060101010101" pitchFamily="1" charset="-122"/>
                <a:ea typeface="黑体" panose="02010609060101010101" pitchFamily="1" charset="-122"/>
              </a:rPr>
              <a:t>、等腰三角形</a:t>
            </a:r>
            <a:endParaRPr lang="zh-CN" altLang="en-US" sz="2800" b="0">
              <a:latin typeface="黑体" panose="02010609060101010101" pitchFamily="1" charset="-122"/>
              <a:ea typeface="黑体" panose="02010609060101010101" pitchFamily="1" charset="-122"/>
            </a:endParaRPr>
          </a:p>
        </p:txBody>
      </p:sp>
      <p:sp>
        <p:nvSpPr>
          <p:cNvPr id="29706" name="文本框 29705"/>
          <p:cNvSpPr txBox="1"/>
          <p:nvPr/>
        </p:nvSpPr>
        <p:spPr>
          <a:xfrm>
            <a:off x="7086600" y="1524000"/>
            <a:ext cx="457200" cy="487363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sz="320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1" charset="-122"/>
              </a:rPr>
              <a:t>√</a:t>
            </a:r>
            <a:endParaRPr lang="en-US" altLang="zh-CN" sz="3200">
              <a:solidFill>
                <a:srgbClr val="FF3300"/>
              </a:solidFill>
              <a:latin typeface="Arial" panose="020B0604020202020204" pitchFamily="34" charset="0"/>
              <a:ea typeface="黑体" panose="02010609060101010101" pitchFamily="1" charset="-122"/>
            </a:endParaRPr>
          </a:p>
        </p:txBody>
      </p:sp>
      <p:sp>
        <p:nvSpPr>
          <p:cNvPr id="29707" name="矩形 29706"/>
          <p:cNvSpPr/>
          <p:nvPr/>
        </p:nvSpPr>
        <p:spPr>
          <a:xfrm>
            <a:off x="7078663" y="2070100"/>
            <a:ext cx="59213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 fontAlgn="base"/>
            <a:r>
              <a:rPr lang="en-US" altLang="zh-CN" sz="320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1" charset="-122"/>
              </a:rPr>
              <a:t>×</a:t>
            </a:r>
            <a:endParaRPr lang="en-US" altLang="zh-CN" sz="3200">
              <a:solidFill>
                <a:srgbClr val="FF3300"/>
              </a:solidFill>
              <a:latin typeface="Arial" panose="020B0604020202020204" pitchFamily="34" charset="0"/>
              <a:ea typeface="黑体" panose="02010609060101010101" pitchFamily="1" charset="-122"/>
            </a:endParaRPr>
          </a:p>
        </p:txBody>
      </p:sp>
      <p:sp>
        <p:nvSpPr>
          <p:cNvPr id="29708" name="矩形 29707"/>
          <p:cNvSpPr/>
          <p:nvPr/>
        </p:nvSpPr>
        <p:spPr>
          <a:xfrm>
            <a:off x="5888038" y="2555875"/>
            <a:ext cx="59213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 fontAlgn="base"/>
            <a:r>
              <a:rPr lang="en-US" altLang="zh-CN" sz="320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1" charset="-122"/>
              </a:rPr>
              <a:t>×</a:t>
            </a:r>
            <a:endParaRPr lang="en-US" altLang="zh-CN" sz="3200">
              <a:solidFill>
                <a:srgbClr val="FF3300"/>
              </a:solidFill>
              <a:latin typeface="Arial" panose="020B0604020202020204" pitchFamily="34" charset="0"/>
              <a:ea typeface="黑体" panose="02010609060101010101" pitchFamily="1" charset="-122"/>
            </a:endParaRPr>
          </a:p>
        </p:txBody>
      </p:sp>
      <p:sp>
        <p:nvSpPr>
          <p:cNvPr id="29709" name="文本框 29708"/>
          <p:cNvSpPr txBox="1"/>
          <p:nvPr/>
        </p:nvSpPr>
        <p:spPr>
          <a:xfrm>
            <a:off x="7723188" y="3124200"/>
            <a:ext cx="457200" cy="487363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sz="320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1" charset="-122"/>
              </a:rPr>
              <a:t>√</a:t>
            </a:r>
            <a:endParaRPr lang="en-US" altLang="zh-CN" sz="3200">
              <a:solidFill>
                <a:srgbClr val="FF3300"/>
              </a:solidFill>
              <a:latin typeface="Arial" panose="020B0604020202020204" pitchFamily="34" charset="0"/>
              <a:ea typeface="黑体" panose="02010609060101010101" pitchFamily="1" charset="-122"/>
            </a:endParaRPr>
          </a:p>
        </p:txBody>
      </p:sp>
      <p:sp>
        <p:nvSpPr>
          <p:cNvPr id="29710" name="文本框 29709"/>
          <p:cNvSpPr txBox="1"/>
          <p:nvPr/>
        </p:nvSpPr>
        <p:spPr>
          <a:xfrm>
            <a:off x="2722563" y="4357688"/>
            <a:ext cx="457200" cy="487362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sz="320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1" charset="-122"/>
              </a:rPr>
              <a:t>B</a:t>
            </a:r>
            <a:endParaRPr lang="en-US" altLang="zh-CN" sz="3200">
              <a:solidFill>
                <a:srgbClr val="FF3300"/>
              </a:solidFill>
              <a:latin typeface="Arial" panose="020B0604020202020204" pitchFamily="34" charset="0"/>
              <a:ea typeface="黑体" panose="02010609060101010101" pitchFamily="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9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9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9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9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3" presetClass="entr" presetSubtype="28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97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97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5" grpId="0"/>
      <p:bldP spid="29706" grpId="0"/>
      <p:bldP spid="29707" grpId="0"/>
      <p:bldP spid="29708" grpId="0"/>
      <p:bldP spid="29709" grpId="0"/>
      <p:bldP spid="297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2" name="文本占位符 30721"/>
          <p:cNvSpPr>
            <a:spLocks noGrp="1"/>
          </p:cNvSpPr>
          <p:nvPr>
            <p:ph type="body" sz="half" idx="1"/>
          </p:nvPr>
        </p:nvSpPr>
        <p:spPr>
          <a:xfrm>
            <a:off x="0" y="1341438"/>
            <a:ext cx="8915400" cy="609600"/>
          </a:xfrm>
          <a:ln/>
        </p:spPr>
        <p:txBody>
          <a:bodyPr/>
          <a:p>
            <a:pPr algn="just" eaLnBrk="0" hangingPunct="0">
              <a:lnSpc>
                <a:spcPct val="90000"/>
              </a:lnSpc>
              <a:spcBef>
                <a:spcPct val="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sz="3500" b="1"/>
              <a:t>      </a:t>
            </a:r>
            <a:r>
              <a:rPr lang="zh-CN" altLang="en-US" sz="3500" b="1"/>
              <a:t>如图，已知等边三角形</a:t>
            </a:r>
            <a:r>
              <a:rPr lang="en-US" altLang="zh-CN" sz="3500" b="1"/>
              <a:t>ABC</a:t>
            </a:r>
            <a:r>
              <a:rPr lang="zh-CN" altLang="en-US" sz="3500" b="1"/>
              <a:t>中，边长为</a:t>
            </a:r>
            <a:endParaRPr lang="zh-CN" altLang="en-US" sz="3500" b="1"/>
          </a:p>
          <a:p>
            <a:pPr algn="just" eaLnBrk="0" hangingPunct="0">
              <a:lnSpc>
                <a:spcPct val="90000"/>
              </a:lnSpc>
              <a:spcBef>
                <a:spcPct val="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endParaRPr lang="zh-CN" altLang="en-US" sz="3500" b="1"/>
          </a:p>
          <a:p>
            <a:pPr algn="just" eaLnBrk="0" hangingPunct="0">
              <a:lnSpc>
                <a:spcPct val="90000"/>
              </a:lnSpc>
              <a:spcBef>
                <a:spcPct val="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sz="3500" b="1"/>
              <a:t>6cm</a:t>
            </a:r>
            <a:r>
              <a:rPr lang="zh-CN" altLang="en-US" sz="3500" b="1"/>
              <a:t>，求它的外接圆半径。</a:t>
            </a:r>
            <a:endParaRPr lang="zh-CN" altLang="en-US" sz="3500" b="1"/>
          </a:p>
        </p:txBody>
      </p:sp>
      <p:sp>
        <p:nvSpPr>
          <p:cNvPr id="30723" name="矩形 30722"/>
          <p:cNvSpPr/>
          <p:nvPr/>
        </p:nvSpPr>
        <p:spPr>
          <a:xfrm>
            <a:off x="4243388" y="3338513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30724" name="矩形 30723"/>
          <p:cNvSpPr/>
          <p:nvPr/>
        </p:nvSpPr>
        <p:spPr>
          <a:xfrm>
            <a:off x="4210050" y="3338513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grpSp>
        <p:nvGrpSpPr>
          <p:cNvPr id="30725" name="组合 30724"/>
          <p:cNvGrpSpPr/>
          <p:nvPr/>
        </p:nvGrpSpPr>
        <p:grpSpPr>
          <a:xfrm>
            <a:off x="250825" y="0"/>
            <a:ext cx="2089150" cy="839788"/>
            <a:chOff x="0" y="0"/>
            <a:chExt cx="2112" cy="282"/>
          </a:xfrm>
        </p:grpSpPr>
        <p:sp>
          <p:nvSpPr>
            <p:cNvPr id="30726" name="矩形 30725"/>
            <p:cNvSpPr/>
            <p:nvPr/>
          </p:nvSpPr>
          <p:spPr>
            <a:xfrm>
              <a:off x="0" y="54"/>
              <a:ext cx="2112" cy="228"/>
            </a:xfrm>
            <a:prstGeom prst="rect">
              <a:avLst/>
            </a:prstGeom>
            <a:gradFill rotWithShape="0">
              <a:gsLst>
                <a:gs pos="0">
                  <a:srgbClr val="FFCC99"/>
                </a:gs>
                <a:gs pos="100000">
                  <a:srgbClr val="FFFFFF"/>
                </a:gs>
              </a:gsLst>
              <a:path path="shape">
                <a:fillToRect l="50000" t="50000" r="50000" b="50000"/>
              </a:path>
              <a:tileRect/>
            </a:gradFill>
            <a:ln w="38100" cap="flat" cmpd="sng">
              <a:solidFill>
                <a:srgbClr val="CC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p>
              <a:pPr algn="l" eaLnBrk="0" fontAlgn="base" hangingPunct="0"/>
              <a:r>
                <a:rPr lang="zh-CN" altLang="en-US" sz="3600">
                  <a:latin typeface="Times New Roman" panose="02020603050405020304" pitchFamily="2" charset="0"/>
                  <a:ea typeface="黑体" panose="02010609060101010101" pitchFamily="1" charset="-122"/>
                </a:rPr>
                <a:t>典型例题</a:t>
              </a:r>
              <a:endParaRPr lang="zh-CN" altLang="en-US" sz="3600" baseline="-25000">
                <a:latin typeface="Times New Roman" panose="02020603050405020304" pitchFamily="2" charset="0"/>
                <a:ea typeface="黑体" panose="02010609060101010101" pitchFamily="1" charset="-122"/>
              </a:endParaRPr>
            </a:p>
          </p:txBody>
        </p:sp>
        <p:sp>
          <p:nvSpPr>
            <p:cNvPr id="30727" name="矩形 30726"/>
            <p:cNvSpPr/>
            <p:nvPr/>
          </p:nvSpPr>
          <p:spPr>
            <a:xfrm>
              <a:off x="1681" y="0"/>
              <a:ext cx="135" cy="21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l" eaLnBrk="0" fontAlgn="base" hangingPunct="0"/>
              <a:endParaRPr sz="360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BatangChe" panose="02030609000101010101" pitchFamily="1" charset="-127"/>
              </a:endParaRPr>
            </a:p>
          </p:txBody>
        </p:sp>
      </p:grpSp>
      <p:sp>
        <p:nvSpPr>
          <p:cNvPr id="30728" name="椭圆 30727"/>
          <p:cNvSpPr/>
          <p:nvPr/>
        </p:nvSpPr>
        <p:spPr>
          <a:xfrm>
            <a:off x="5578475" y="3600450"/>
            <a:ext cx="2328863" cy="2400300"/>
          </a:xfrm>
          <a:prstGeom prst="ellipse">
            <a:avLst/>
          </a:prstGeom>
          <a:noFill/>
          <a:ln w="26988" cap="flat" cmpd="sng">
            <a:solidFill>
              <a:srgbClr val="008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0729" name="椭圆 30728"/>
          <p:cNvSpPr/>
          <p:nvPr/>
        </p:nvSpPr>
        <p:spPr>
          <a:xfrm>
            <a:off x="6732588" y="4797425"/>
            <a:ext cx="71437" cy="144463"/>
          </a:xfrm>
          <a:prstGeom prst="ellipse">
            <a:avLst/>
          </a:prstGeom>
          <a:solidFill>
            <a:srgbClr val="FF0000"/>
          </a:solidFill>
          <a:ln w="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0730" name="直接连接符 30729"/>
          <p:cNvSpPr/>
          <p:nvPr/>
        </p:nvSpPr>
        <p:spPr>
          <a:xfrm>
            <a:off x="5751513" y="5443538"/>
            <a:ext cx="1957387" cy="1587"/>
          </a:xfrm>
          <a:prstGeom prst="line">
            <a:avLst/>
          </a:prstGeom>
          <a:ln w="1587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0731" name="直接连接符 30730"/>
          <p:cNvSpPr/>
          <p:nvPr/>
        </p:nvSpPr>
        <p:spPr>
          <a:xfrm flipH="1">
            <a:off x="5751513" y="3621088"/>
            <a:ext cx="977900" cy="1822450"/>
          </a:xfrm>
          <a:prstGeom prst="line">
            <a:avLst/>
          </a:prstGeom>
          <a:ln w="1587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0732" name="直接连接符 30731"/>
          <p:cNvSpPr/>
          <p:nvPr/>
        </p:nvSpPr>
        <p:spPr>
          <a:xfrm>
            <a:off x="6729413" y="3621088"/>
            <a:ext cx="979487" cy="1822450"/>
          </a:xfrm>
          <a:prstGeom prst="line">
            <a:avLst/>
          </a:prstGeom>
          <a:ln w="1587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0733" name="直接连接符 30732"/>
          <p:cNvSpPr/>
          <p:nvPr/>
        </p:nvSpPr>
        <p:spPr>
          <a:xfrm>
            <a:off x="6729413" y="5267325"/>
            <a:ext cx="177800" cy="1588"/>
          </a:xfrm>
          <a:prstGeom prst="line">
            <a:avLst/>
          </a:prstGeom>
          <a:ln w="1587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0734" name="直接连接符 30733"/>
          <p:cNvSpPr/>
          <p:nvPr/>
        </p:nvSpPr>
        <p:spPr>
          <a:xfrm>
            <a:off x="6907213" y="5267325"/>
            <a:ext cx="1587" cy="176213"/>
          </a:xfrm>
          <a:prstGeom prst="line">
            <a:avLst/>
          </a:prstGeom>
          <a:ln w="1587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30735" name="组合 30734"/>
          <p:cNvGrpSpPr/>
          <p:nvPr/>
        </p:nvGrpSpPr>
        <p:grpSpPr>
          <a:xfrm>
            <a:off x="6300788" y="4508500"/>
            <a:ext cx="247650" cy="381000"/>
            <a:chOff x="0" y="0"/>
            <a:chExt cx="156" cy="240"/>
          </a:xfrm>
        </p:grpSpPr>
        <p:sp>
          <p:nvSpPr>
            <p:cNvPr id="30736" name="矩形 30735"/>
            <p:cNvSpPr/>
            <p:nvPr/>
          </p:nvSpPr>
          <p:spPr>
            <a:xfrm>
              <a:off x="0" y="0"/>
              <a:ext cx="1" cy="17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 algn="l" fontAlgn="base"/>
              <a:endParaRPr sz="1800" b="0">
                <a:latin typeface="Arial" panose="020B0604020202020204" pitchFamily="34" charset="0"/>
              </a:endParaRPr>
            </a:p>
          </p:txBody>
        </p:sp>
        <p:sp>
          <p:nvSpPr>
            <p:cNvPr id="30737" name="矩形 30736"/>
            <p:cNvSpPr/>
            <p:nvPr/>
          </p:nvSpPr>
          <p:spPr>
            <a:xfrm>
              <a:off x="0" y="0"/>
              <a:ext cx="156" cy="24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 algn="l" fontAlgn="base"/>
              <a:r>
                <a:rPr lang="en-US" altLang="zh-CN" sz="2500" b="0">
                  <a:solidFill>
                    <a:srgbClr val="000000"/>
                  </a:solidFill>
                  <a:latin typeface="Arial" panose="020B0604020202020204" pitchFamily="34" charset="0"/>
                </a:rPr>
                <a:t>O</a:t>
              </a:r>
              <a:endParaRPr lang="en-US" altLang="zh-CN" sz="1800" b="0">
                <a:latin typeface="Arial" panose="020B0604020202020204" pitchFamily="34" charset="0"/>
              </a:endParaRPr>
            </a:p>
          </p:txBody>
        </p:sp>
      </p:grpSp>
      <p:sp>
        <p:nvSpPr>
          <p:cNvPr id="30738" name="直接连接符 30737"/>
          <p:cNvSpPr/>
          <p:nvPr/>
        </p:nvSpPr>
        <p:spPr>
          <a:xfrm>
            <a:off x="6732588" y="3644900"/>
            <a:ext cx="1587" cy="1822450"/>
          </a:xfrm>
          <a:prstGeom prst="line">
            <a:avLst/>
          </a:prstGeom>
          <a:ln w="38100" cap="flat" cmpd="sng">
            <a:solidFill>
              <a:srgbClr val="000000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30739" name="直接连接符 30738"/>
          <p:cNvSpPr/>
          <p:nvPr/>
        </p:nvSpPr>
        <p:spPr>
          <a:xfrm flipH="1">
            <a:off x="5724525" y="4581525"/>
            <a:ext cx="1484313" cy="862013"/>
          </a:xfrm>
          <a:prstGeom prst="line">
            <a:avLst/>
          </a:prstGeom>
          <a:ln w="38100" cap="flat" cmpd="sng">
            <a:solidFill>
              <a:srgbClr val="000000"/>
            </a:solidFill>
            <a:prstDash val="sysDot"/>
            <a:headEnd type="none" w="med" len="med"/>
            <a:tailEnd type="none" w="med" len="med"/>
          </a:ln>
        </p:spPr>
      </p:sp>
      <p:grpSp>
        <p:nvGrpSpPr>
          <p:cNvPr id="30740" name="组合 30739"/>
          <p:cNvGrpSpPr/>
          <p:nvPr/>
        </p:nvGrpSpPr>
        <p:grpSpPr>
          <a:xfrm>
            <a:off x="7380288" y="4149725"/>
            <a:ext cx="271462" cy="487363"/>
            <a:chOff x="0" y="0"/>
            <a:chExt cx="171" cy="307"/>
          </a:xfrm>
        </p:grpSpPr>
        <p:sp>
          <p:nvSpPr>
            <p:cNvPr id="30741" name="矩形 30740"/>
            <p:cNvSpPr/>
            <p:nvPr/>
          </p:nvSpPr>
          <p:spPr>
            <a:xfrm>
              <a:off x="0" y="0"/>
              <a:ext cx="1" cy="17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 algn="l" fontAlgn="base"/>
              <a:endParaRPr sz="1800" b="0">
                <a:latin typeface="Arial" panose="020B0604020202020204" pitchFamily="34" charset="0"/>
              </a:endParaRPr>
            </a:p>
          </p:txBody>
        </p:sp>
        <p:sp>
          <p:nvSpPr>
            <p:cNvPr id="30742" name="矩形 30741"/>
            <p:cNvSpPr/>
            <p:nvPr/>
          </p:nvSpPr>
          <p:spPr>
            <a:xfrm>
              <a:off x="0" y="0"/>
              <a:ext cx="171" cy="30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 algn="l" fontAlgn="base"/>
              <a:r>
                <a:rPr lang="en-US" altLang="zh-CN" sz="3200" b="0">
                  <a:solidFill>
                    <a:srgbClr val="000000"/>
                  </a:solidFill>
                  <a:latin typeface="Arial" panose="020B0604020202020204" pitchFamily="34" charset="0"/>
                </a:rPr>
                <a:t>E</a:t>
              </a:r>
              <a:endParaRPr lang="en-US" altLang="zh-CN" sz="3200" b="0">
                <a:latin typeface="Arial" panose="020B0604020202020204" pitchFamily="34" charset="0"/>
              </a:endParaRPr>
            </a:p>
          </p:txBody>
        </p:sp>
      </p:grpSp>
      <p:grpSp>
        <p:nvGrpSpPr>
          <p:cNvPr id="30743" name="组合 30742"/>
          <p:cNvGrpSpPr/>
          <p:nvPr/>
        </p:nvGrpSpPr>
        <p:grpSpPr>
          <a:xfrm>
            <a:off x="6684963" y="5530850"/>
            <a:ext cx="293687" cy="487363"/>
            <a:chOff x="0" y="0"/>
            <a:chExt cx="185" cy="307"/>
          </a:xfrm>
        </p:grpSpPr>
        <p:sp>
          <p:nvSpPr>
            <p:cNvPr id="30744" name="矩形 30743"/>
            <p:cNvSpPr/>
            <p:nvPr/>
          </p:nvSpPr>
          <p:spPr>
            <a:xfrm>
              <a:off x="0" y="0"/>
              <a:ext cx="1" cy="17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 algn="l" fontAlgn="base"/>
              <a:endParaRPr sz="1800" b="0">
                <a:latin typeface="Arial" panose="020B0604020202020204" pitchFamily="34" charset="0"/>
              </a:endParaRPr>
            </a:p>
          </p:txBody>
        </p:sp>
        <p:sp>
          <p:nvSpPr>
            <p:cNvPr id="30745" name="矩形 30744"/>
            <p:cNvSpPr/>
            <p:nvPr/>
          </p:nvSpPr>
          <p:spPr>
            <a:xfrm>
              <a:off x="0" y="0"/>
              <a:ext cx="185" cy="30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 algn="l" fontAlgn="base"/>
              <a:r>
                <a:rPr lang="en-US" altLang="zh-CN" sz="3200" b="0">
                  <a:solidFill>
                    <a:srgbClr val="000000"/>
                  </a:solidFill>
                  <a:latin typeface="Arial" panose="020B0604020202020204" pitchFamily="34" charset="0"/>
                </a:rPr>
                <a:t>D</a:t>
              </a:r>
              <a:endParaRPr lang="en-US" altLang="zh-CN" sz="3200" b="0">
                <a:latin typeface="Arial" panose="020B0604020202020204" pitchFamily="34" charset="0"/>
              </a:endParaRPr>
            </a:p>
          </p:txBody>
        </p:sp>
      </p:grpSp>
      <p:grpSp>
        <p:nvGrpSpPr>
          <p:cNvPr id="30746" name="组合 30745"/>
          <p:cNvGrpSpPr/>
          <p:nvPr/>
        </p:nvGrpSpPr>
        <p:grpSpPr>
          <a:xfrm>
            <a:off x="7812088" y="5300663"/>
            <a:ext cx="293687" cy="487362"/>
            <a:chOff x="0" y="0"/>
            <a:chExt cx="185" cy="307"/>
          </a:xfrm>
        </p:grpSpPr>
        <p:sp>
          <p:nvSpPr>
            <p:cNvPr id="30747" name="矩形 30746"/>
            <p:cNvSpPr/>
            <p:nvPr/>
          </p:nvSpPr>
          <p:spPr>
            <a:xfrm>
              <a:off x="0" y="0"/>
              <a:ext cx="1" cy="17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 algn="l" fontAlgn="base"/>
              <a:endParaRPr sz="1800" b="0">
                <a:latin typeface="Arial" panose="020B0604020202020204" pitchFamily="34" charset="0"/>
              </a:endParaRPr>
            </a:p>
          </p:txBody>
        </p:sp>
        <p:sp>
          <p:nvSpPr>
            <p:cNvPr id="30748" name="矩形 30747"/>
            <p:cNvSpPr/>
            <p:nvPr/>
          </p:nvSpPr>
          <p:spPr>
            <a:xfrm>
              <a:off x="0" y="0"/>
              <a:ext cx="185" cy="30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 algn="l" fontAlgn="base"/>
              <a:r>
                <a:rPr lang="en-US" altLang="zh-CN" sz="3200" b="0">
                  <a:solidFill>
                    <a:srgbClr val="000000"/>
                  </a:solidFill>
                  <a:latin typeface="Arial" panose="020B0604020202020204" pitchFamily="34" charset="0"/>
                </a:rPr>
                <a:t>C</a:t>
              </a:r>
              <a:endParaRPr lang="en-US" altLang="zh-CN" sz="3200" b="0">
                <a:latin typeface="Arial" panose="020B0604020202020204" pitchFamily="34" charset="0"/>
              </a:endParaRPr>
            </a:p>
          </p:txBody>
        </p:sp>
      </p:grpSp>
      <p:grpSp>
        <p:nvGrpSpPr>
          <p:cNvPr id="30749" name="组合 30748"/>
          <p:cNvGrpSpPr/>
          <p:nvPr/>
        </p:nvGrpSpPr>
        <p:grpSpPr>
          <a:xfrm>
            <a:off x="5454650" y="5145088"/>
            <a:ext cx="271463" cy="487362"/>
            <a:chOff x="0" y="0"/>
            <a:chExt cx="171" cy="307"/>
          </a:xfrm>
        </p:grpSpPr>
        <p:sp>
          <p:nvSpPr>
            <p:cNvPr id="30750" name="矩形 30749"/>
            <p:cNvSpPr/>
            <p:nvPr/>
          </p:nvSpPr>
          <p:spPr>
            <a:xfrm>
              <a:off x="0" y="0"/>
              <a:ext cx="1" cy="17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 algn="l" fontAlgn="base"/>
              <a:endParaRPr sz="1800" b="0">
                <a:latin typeface="Arial" panose="020B0604020202020204" pitchFamily="34" charset="0"/>
              </a:endParaRPr>
            </a:p>
          </p:txBody>
        </p:sp>
        <p:sp>
          <p:nvSpPr>
            <p:cNvPr id="30751" name="矩形 30750"/>
            <p:cNvSpPr/>
            <p:nvPr/>
          </p:nvSpPr>
          <p:spPr>
            <a:xfrm>
              <a:off x="0" y="0"/>
              <a:ext cx="171" cy="30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 algn="l" fontAlgn="base"/>
              <a:r>
                <a:rPr lang="en-US" altLang="zh-CN" sz="3200" b="0">
                  <a:solidFill>
                    <a:srgbClr val="000000"/>
                  </a:solidFill>
                  <a:latin typeface="Arial" panose="020B0604020202020204" pitchFamily="34" charset="0"/>
                </a:rPr>
                <a:t>B</a:t>
              </a:r>
              <a:endParaRPr lang="en-US" altLang="zh-CN" sz="3200" b="0">
                <a:latin typeface="Arial" panose="020B0604020202020204" pitchFamily="34" charset="0"/>
              </a:endParaRPr>
            </a:p>
          </p:txBody>
        </p:sp>
      </p:grpSp>
      <p:grpSp>
        <p:nvGrpSpPr>
          <p:cNvPr id="30752" name="组合 30751"/>
          <p:cNvGrpSpPr/>
          <p:nvPr/>
        </p:nvGrpSpPr>
        <p:grpSpPr>
          <a:xfrm>
            <a:off x="6732588" y="3213100"/>
            <a:ext cx="271462" cy="487363"/>
            <a:chOff x="0" y="0"/>
            <a:chExt cx="171" cy="307"/>
          </a:xfrm>
        </p:grpSpPr>
        <p:sp>
          <p:nvSpPr>
            <p:cNvPr id="30753" name="矩形 30752"/>
            <p:cNvSpPr/>
            <p:nvPr/>
          </p:nvSpPr>
          <p:spPr>
            <a:xfrm>
              <a:off x="0" y="0"/>
              <a:ext cx="1" cy="17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 algn="l" fontAlgn="base"/>
              <a:endParaRPr sz="1800" b="0">
                <a:latin typeface="Arial" panose="020B0604020202020204" pitchFamily="34" charset="0"/>
              </a:endParaRPr>
            </a:p>
          </p:txBody>
        </p:sp>
        <p:sp>
          <p:nvSpPr>
            <p:cNvPr id="30754" name="矩形 30753"/>
            <p:cNvSpPr/>
            <p:nvPr/>
          </p:nvSpPr>
          <p:spPr>
            <a:xfrm>
              <a:off x="0" y="0"/>
              <a:ext cx="171" cy="30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 algn="l" fontAlgn="base"/>
              <a:r>
                <a:rPr lang="en-US" altLang="zh-CN" sz="3200" b="0">
                  <a:solidFill>
                    <a:srgbClr val="000000"/>
                  </a:solidFill>
                  <a:latin typeface="Arial" panose="020B0604020202020204" pitchFamily="34" charset="0"/>
                </a:rPr>
                <a:t>A</a:t>
              </a:r>
              <a:endParaRPr lang="en-US" altLang="zh-CN" sz="3200" b="0">
                <a:latin typeface="Arial" panose="020B0604020202020204" pitchFamily="34" charset="0"/>
              </a:endParaRPr>
            </a:p>
          </p:txBody>
        </p:sp>
      </p:grpSp>
      <p:sp>
        <p:nvSpPr>
          <p:cNvPr id="30755" name="直接连接符 30754"/>
          <p:cNvSpPr/>
          <p:nvPr/>
        </p:nvSpPr>
        <p:spPr>
          <a:xfrm>
            <a:off x="7092950" y="4652963"/>
            <a:ext cx="71438" cy="144462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0756" name="直接连接符 30755"/>
          <p:cNvSpPr/>
          <p:nvPr/>
        </p:nvSpPr>
        <p:spPr>
          <a:xfrm flipV="1">
            <a:off x="7164388" y="4724400"/>
            <a:ext cx="144462" cy="7302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30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07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0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30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30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30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30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500"/>
                                        <p:tgtEl>
                                          <p:spTgt spid="30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500"/>
                                        <p:tgtEl>
                                          <p:spTgt spid="30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6" name="标题 31745"/>
          <p:cNvSpPr>
            <a:spLocks noGrp="1"/>
          </p:cNvSpPr>
          <p:nvPr>
            <p:ph type="title"/>
          </p:nvPr>
        </p:nvSpPr>
        <p:spPr>
          <a:xfrm>
            <a:off x="730250" y="188913"/>
            <a:ext cx="4787900" cy="958850"/>
          </a:xfrm>
          <a:ln/>
        </p:spPr>
        <p:txBody>
          <a:bodyPr anchor="b"/>
          <a:p>
            <a:r>
              <a:rPr lang="zh-CN" altLang="en-US" sz="4300" b="0">
                <a:solidFill>
                  <a:srgbClr val="CC33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小结与归纳</a:t>
            </a:r>
            <a:endParaRPr lang="zh-CN" altLang="en-US" sz="4300" b="0">
              <a:solidFill>
                <a:srgbClr val="CC3300"/>
              </a:solidFill>
              <a:latin typeface="宋体" panose="02010600030101010101" pitchFamily="2" charset="-122"/>
            </a:endParaRPr>
          </a:p>
        </p:txBody>
      </p:sp>
      <p:sp>
        <p:nvSpPr>
          <p:cNvPr id="31747" name="文本占位符 31746"/>
          <p:cNvSpPr>
            <a:spLocks noGrp="1"/>
          </p:cNvSpPr>
          <p:nvPr>
            <p:ph type="body" sz="half" idx="1"/>
          </p:nvPr>
        </p:nvSpPr>
        <p:spPr>
          <a:xfrm>
            <a:off x="250825" y="1412875"/>
            <a:ext cx="7924800" cy="609600"/>
          </a:xfrm>
          <a:ln/>
        </p:spPr>
        <p:txBody>
          <a:bodyPr/>
          <a:p>
            <a:pPr algn="just">
              <a:lnSpc>
                <a:spcPct val="120000"/>
              </a:lnSpc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sz="2000" b="1"/>
              <a:t>◆</a:t>
            </a:r>
            <a:r>
              <a:rPr lang="zh-CN" altLang="en-US" sz="3500" b="1"/>
              <a:t>用数量关系判断点和圆的位置关系。</a:t>
            </a:r>
            <a:endParaRPr lang="zh-CN" altLang="en-US" sz="3500" b="1"/>
          </a:p>
          <a:p>
            <a:pPr algn="just">
              <a:lnSpc>
                <a:spcPct val="120000"/>
              </a:lnSpc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en-US" sz="3500" b="1"/>
              <a:t>   </a:t>
            </a:r>
            <a:endParaRPr lang="zh-CN" altLang="en-US" sz="3500" b="1"/>
          </a:p>
        </p:txBody>
      </p:sp>
      <p:pic>
        <p:nvPicPr>
          <p:cNvPr id="31748" name="图片 31747" descr="penguin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749" name="矩形 31748"/>
          <p:cNvSpPr/>
          <p:nvPr/>
        </p:nvSpPr>
        <p:spPr>
          <a:xfrm>
            <a:off x="250825" y="2205038"/>
            <a:ext cx="7754938" cy="75088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 fontAlgn="base">
              <a:lnSpc>
                <a:spcPct val="120000"/>
              </a:lnSpc>
              <a:spcBef>
                <a:spcPct val="20000"/>
              </a:spcBef>
            </a:pPr>
            <a:r>
              <a:rPr lang="en-US" altLang="zh-CN" sz="1800">
                <a:latin typeface="Arial" panose="020B0604020202020204" pitchFamily="34" charset="0"/>
              </a:rPr>
              <a:t>◆</a:t>
            </a:r>
            <a:r>
              <a:rPr lang="zh-CN" altLang="en-US" sz="3600">
                <a:latin typeface="Arial" panose="020B0604020202020204" pitchFamily="34" charset="0"/>
              </a:rPr>
              <a:t>不在同一直线上的三点确定一个圆。</a:t>
            </a:r>
            <a:endParaRPr lang="zh-CN" altLang="en-US" sz="3600">
              <a:latin typeface="Arial" panose="020B0604020202020204" pitchFamily="34" charset="0"/>
            </a:endParaRPr>
          </a:p>
        </p:txBody>
      </p:sp>
      <p:sp>
        <p:nvSpPr>
          <p:cNvPr id="31750" name="矩形 31749"/>
          <p:cNvSpPr/>
          <p:nvPr/>
        </p:nvSpPr>
        <p:spPr>
          <a:xfrm>
            <a:off x="250825" y="2997200"/>
            <a:ext cx="9131300" cy="15192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 fontAlgn="base">
              <a:lnSpc>
                <a:spcPct val="120000"/>
              </a:lnSpc>
              <a:spcBef>
                <a:spcPct val="20000"/>
              </a:spcBef>
            </a:pPr>
            <a:r>
              <a:rPr lang="en-US" altLang="zh-CN" sz="1800">
                <a:latin typeface="Arial" panose="020B0604020202020204" pitchFamily="34" charset="0"/>
              </a:rPr>
              <a:t>◆</a:t>
            </a:r>
            <a:r>
              <a:rPr lang="zh-CN" altLang="en-US" sz="3600">
                <a:latin typeface="Arial" panose="020B0604020202020204" pitchFamily="34" charset="0"/>
              </a:rPr>
              <a:t>求解特殊三角形直角三角形、等边三角形、</a:t>
            </a:r>
            <a:endParaRPr lang="zh-CN" altLang="en-US" sz="3600">
              <a:latin typeface="Arial" panose="020B0604020202020204" pitchFamily="34" charset="0"/>
            </a:endParaRPr>
          </a:p>
          <a:p>
            <a:pPr algn="l" fontAlgn="base">
              <a:lnSpc>
                <a:spcPct val="120000"/>
              </a:lnSpc>
              <a:spcBef>
                <a:spcPct val="20000"/>
              </a:spcBef>
            </a:pPr>
            <a:r>
              <a:rPr lang="zh-CN" altLang="en-US" sz="3600">
                <a:latin typeface="Arial" panose="020B0604020202020204" pitchFamily="34" charset="0"/>
              </a:rPr>
              <a:t>等腰三角形的外接圆半径。</a:t>
            </a:r>
            <a:endParaRPr lang="zh-CN" altLang="en-US" sz="3600">
              <a:latin typeface="Arial" panose="020B0604020202020204" pitchFamily="34" charset="0"/>
            </a:endParaRPr>
          </a:p>
        </p:txBody>
      </p:sp>
      <p:sp>
        <p:nvSpPr>
          <p:cNvPr id="31751" name="矩形 31750"/>
          <p:cNvSpPr/>
          <p:nvPr/>
        </p:nvSpPr>
        <p:spPr>
          <a:xfrm>
            <a:off x="250825" y="4365625"/>
            <a:ext cx="8642350" cy="15192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 fontAlgn="base">
              <a:lnSpc>
                <a:spcPct val="120000"/>
              </a:lnSpc>
              <a:spcBef>
                <a:spcPct val="20000"/>
              </a:spcBef>
            </a:pPr>
            <a:r>
              <a:rPr lang="en-US" altLang="zh-CN" sz="1800">
                <a:latin typeface="Arial" panose="020B0604020202020204" pitchFamily="34" charset="0"/>
              </a:rPr>
              <a:t>◆</a:t>
            </a:r>
            <a:r>
              <a:rPr lang="zh-CN" altLang="en-US" sz="3600">
                <a:latin typeface="Arial" panose="020B0604020202020204" pitchFamily="34" charset="0"/>
              </a:rPr>
              <a:t>在求解等腰三角形外接圆半径时，运用了</a:t>
            </a:r>
            <a:endParaRPr lang="zh-CN" altLang="en-US" sz="3600">
              <a:latin typeface="Arial" panose="020B0604020202020204" pitchFamily="34" charset="0"/>
            </a:endParaRPr>
          </a:p>
          <a:p>
            <a:pPr algn="l" fontAlgn="base">
              <a:lnSpc>
                <a:spcPct val="120000"/>
              </a:lnSpc>
              <a:spcBef>
                <a:spcPct val="20000"/>
              </a:spcBef>
            </a:pPr>
            <a:r>
              <a:rPr lang="zh-CN" altLang="en-US" sz="3600">
                <a:latin typeface="Arial" panose="020B0604020202020204" pitchFamily="34" charset="0"/>
              </a:rPr>
              <a:t>方程的思想。</a:t>
            </a:r>
            <a:endParaRPr lang="zh-CN" altLang="en-US" sz="360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1747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 build="p"/>
      <p:bldP spid="31749" grpId="0"/>
      <p:bldP spid="31750" grpId="0"/>
      <p:bldP spid="3175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0" name="矩形 32769"/>
          <p:cNvSpPr/>
          <p:nvPr/>
        </p:nvSpPr>
        <p:spPr>
          <a:xfrm>
            <a:off x="539750" y="1052513"/>
            <a:ext cx="8207375" cy="1008062"/>
          </a:xfrm>
          <a:prstGeom prst="rect">
            <a:avLst/>
          </a:prstGeom>
          <a:solidFill>
            <a:schemeClr val="bg1"/>
          </a:solidFill>
          <a:ln w="28575" cap="flat" cmpd="sng">
            <a:solidFill>
              <a:srgbClr val="CC9900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>
                <a:alpha val="50000"/>
              </a:schemeClr>
            </a:outerShdw>
          </a:effectLst>
        </p:spPr>
        <p:txBody>
          <a:bodyPr/>
          <a:p>
            <a:endParaRPr lang="zh-CN" altLang="en-US"/>
          </a:p>
        </p:txBody>
      </p:sp>
      <p:sp>
        <p:nvSpPr>
          <p:cNvPr id="32771" name="文本框 32770"/>
          <p:cNvSpPr txBox="1"/>
          <p:nvPr/>
        </p:nvSpPr>
        <p:spPr>
          <a:xfrm>
            <a:off x="900113" y="1341438"/>
            <a:ext cx="7704137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zh-CN" altLang="en-US" sz="2800">
                <a:latin typeface="Arial" panose="020B0604020202020204" pitchFamily="34" charset="0"/>
              </a:rPr>
              <a:t>（</a:t>
            </a:r>
            <a:r>
              <a:rPr lang="en-US" altLang="zh-CN" sz="2800">
                <a:latin typeface="Arial" panose="020B0604020202020204" pitchFamily="34" charset="0"/>
              </a:rPr>
              <a:t>2</a:t>
            </a:r>
            <a:r>
              <a:rPr lang="zh-CN" altLang="en-US" sz="2800">
                <a:latin typeface="Arial" panose="020B0604020202020204" pitchFamily="34" charset="0"/>
              </a:rPr>
              <a:t>）经过同一条直线三个点能作出一个圆吗？</a:t>
            </a:r>
            <a:endParaRPr lang="zh-CN" altLang="en-US" sz="2800">
              <a:latin typeface="Arial" panose="020B0604020202020204" pitchFamily="34" charset="0"/>
            </a:endParaRPr>
          </a:p>
        </p:txBody>
      </p:sp>
      <p:grpSp>
        <p:nvGrpSpPr>
          <p:cNvPr id="32772" name="组合 32771"/>
          <p:cNvGrpSpPr/>
          <p:nvPr/>
        </p:nvGrpSpPr>
        <p:grpSpPr>
          <a:xfrm>
            <a:off x="250825" y="476250"/>
            <a:ext cx="2305050" cy="889000"/>
            <a:chOff x="0" y="0"/>
            <a:chExt cx="1452" cy="560"/>
          </a:xfrm>
        </p:grpSpPr>
        <p:sp>
          <p:nvSpPr>
            <p:cNvPr id="32773" name="矩形 32772"/>
            <p:cNvSpPr/>
            <p:nvPr/>
          </p:nvSpPr>
          <p:spPr>
            <a:xfrm>
              <a:off x="635" y="243"/>
              <a:ext cx="817" cy="181"/>
            </a:xfrm>
            <a:prstGeom prst="rect">
              <a:avLst/>
            </a:prstGeom>
            <a:solidFill>
              <a:srgbClr val="FFCC66"/>
            </a:solidFill>
            <a:ln w="9525" cap="flat" cmpd="sng">
              <a:solidFill>
                <a:srgbClr val="FFCC66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07763" dir="2699999" algn="ctr" rotWithShape="0">
                <a:schemeClr val="bg2">
                  <a:alpha val="50000"/>
                </a:schemeClr>
              </a:outerShdw>
            </a:effectLst>
          </p:spPr>
          <p:txBody>
            <a:bodyPr/>
            <a:p>
              <a:endParaRPr lang="zh-CN" altLang="en-US"/>
            </a:p>
          </p:txBody>
        </p:sp>
        <p:sp>
          <p:nvSpPr>
            <p:cNvPr id="32774" name="矩形 32773"/>
            <p:cNvSpPr/>
            <p:nvPr/>
          </p:nvSpPr>
          <p:spPr>
            <a:xfrm>
              <a:off x="227" y="16"/>
              <a:ext cx="408" cy="408"/>
            </a:xfrm>
            <a:prstGeom prst="rect">
              <a:avLst/>
            </a:prstGeom>
            <a:gradFill rotWithShape="1">
              <a:gsLst>
                <a:gs pos="0">
                  <a:srgbClr val="0000CC"/>
                </a:gs>
                <a:gs pos="100000">
                  <a:srgbClr val="0000FF"/>
                </a:gs>
              </a:gsLst>
              <a:path path="rect">
                <a:fillToRect r="100000" b="10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2775" name="未知" descr="u=2172131558,120469478&amp;gp=3"/>
            <p:cNvSpPr/>
            <p:nvPr/>
          </p:nvSpPr>
          <p:spPr>
            <a:xfrm>
              <a:off x="0" y="243"/>
              <a:ext cx="831" cy="309"/>
            </a:xfrm>
            <a:custGeom>
              <a:avLst/>
              <a:gdLst/>
              <a:ahLst/>
              <a:cxnLst/>
              <a:pathLst>
                <a:path w="566" h="309">
                  <a:moveTo>
                    <a:pt x="15" y="211"/>
                  </a:moveTo>
                  <a:cubicBezTo>
                    <a:pt x="0" y="181"/>
                    <a:pt x="83" y="60"/>
                    <a:pt x="151" y="30"/>
                  </a:cubicBezTo>
                  <a:cubicBezTo>
                    <a:pt x="219" y="0"/>
                    <a:pt x="355" y="7"/>
                    <a:pt x="423" y="30"/>
                  </a:cubicBezTo>
                  <a:cubicBezTo>
                    <a:pt x="491" y="53"/>
                    <a:pt x="566" y="121"/>
                    <a:pt x="559" y="166"/>
                  </a:cubicBezTo>
                  <a:cubicBezTo>
                    <a:pt x="552" y="211"/>
                    <a:pt x="431" y="295"/>
                    <a:pt x="378" y="302"/>
                  </a:cubicBezTo>
                  <a:cubicBezTo>
                    <a:pt x="325" y="309"/>
                    <a:pt x="302" y="219"/>
                    <a:pt x="242" y="211"/>
                  </a:cubicBezTo>
                  <a:cubicBezTo>
                    <a:pt x="182" y="203"/>
                    <a:pt x="30" y="241"/>
                    <a:pt x="15" y="211"/>
                  </a:cubicBezTo>
                  <a:close/>
                </a:path>
              </a:pathLst>
            </a:custGeom>
            <a:blipFill rotWithShape="1">
              <a:blip r:embed="rId1">
                <a:lum bright="29999"/>
              </a:blip>
              <a:stretch>
                <a:fillRect/>
              </a:stretch>
            </a:blip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2776" name="未知" descr="u=2172131558,120469478&amp;gp=3"/>
            <p:cNvSpPr/>
            <p:nvPr/>
          </p:nvSpPr>
          <p:spPr>
            <a:xfrm>
              <a:off x="0" y="251"/>
              <a:ext cx="831" cy="309"/>
            </a:xfrm>
            <a:custGeom>
              <a:avLst/>
              <a:gdLst/>
              <a:ahLst/>
              <a:cxnLst/>
              <a:pathLst>
                <a:path w="566" h="309">
                  <a:moveTo>
                    <a:pt x="15" y="211"/>
                  </a:moveTo>
                  <a:cubicBezTo>
                    <a:pt x="0" y="181"/>
                    <a:pt x="83" y="60"/>
                    <a:pt x="151" y="30"/>
                  </a:cubicBezTo>
                  <a:cubicBezTo>
                    <a:pt x="219" y="0"/>
                    <a:pt x="355" y="7"/>
                    <a:pt x="423" y="30"/>
                  </a:cubicBezTo>
                  <a:cubicBezTo>
                    <a:pt x="491" y="53"/>
                    <a:pt x="566" y="121"/>
                    <a:pt x="559" y="166"/>
                  </a:cubicBezTo>
                  <a:cubicBezTo>
                    <a:pt x="552" y="211"/>
                    <a:pt x="431" y="295"/>
                    <a:pt x="378" y="302"/>
                  </a:cubicBezTo>
                  <a:cubicBezTo>
                    <a:pt x="325" y="309"/>
                    <a:pt x="302" y="219"/>
                    <a:pt x="242" y="211"/>
                  </a:cubicBezTo>
                  <a:cubicBezTo>
                    <a:pt x="182" y="203"/>
                    <a:pt x="30" y="241"/>
                    <a:pt x="15" y="211"/>
                  </a:cubicBezTo>
                  <a:close/>
                </a:path>
              </a:pathLst>
            </a:custGeom>
            <a:blipFill rotWithShape="1">
              <a:blip r:embed="rId1">
                <a:lum bright="29999"/>
              </a:blip>
              <a:stretch>
                <a:fillRect/>
              </a:stretch>
            </a:blip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2777" name="矩形 32776"/>
            <p:cNvSpPr/>
            <p:nvPr/>
          </p:nvSpPr>
          <p:spPr>
            <a:xfrm>
              <a:off x="348" y="71"/>
              <a:ext cx="190" cy="333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p>
              <a:pPr algn="ctr"/>
              <a:r>
                <a:rPr lang="zh-CN" altLang="en-US" sz="3600">
                  <a:ln w="9525" cap="flat" cmpd="sng">
                    <a:solidFill>
                      <a:srgbClr val="FFFF00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?</a:t>
              </a:r>
              <a:endParaRPr lang="zh-CN" altLang="en-US" sz="3600">
                <a:ln w="9525" cap="flat" cmpd="sng">
                  <a:solidFill>
                    <a:srgbClr val="FFFF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2778" name="矩形 32777"/>
            <p:cNvSpPr/>
            <p:nvPr/>
          </p:nvSpPr>
          <p:spPr>
            <a:xfrm>
              <a:off x="726" y="0"/>
              <a:ext cx="288" cy="288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p>
              <a:pPr algn="ctr"/>
              <a:r>
                <a:rPr lang="zh-CN" altLang="en-US" sz="3600">
                  <a:ln w="9525" cap="flat" cmpd="sng">
                    <a:solidFill>
                      <a:srgbClr val="FF3300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FF33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思</a:t>
              </a:r>
              <a:endParaRPr lang="zh-CN" altLang="en-US" sz="3600">
                <a:ln w="9525" cap="flat" cmpd="sng">
                  <a:solidFill>
                    <a:srgbClr val="FF33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2779" name="矩形 32778"/>
            <p:cNvSpPr/>
            <p:nvPr/>
          </p:nvSpPr>
          <p:spPr>
            <a:xfrm>
              <a:off x="1079" y="142"/>
              <a:ext cx="288" cy="288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p>
              <a:pPr algn="ctr"/>
              <a:r>
                <a:rPr lang="zh-CN" altLang="en-US" sz="3600">
                  <a:ln w="9525" cap="flat" cmpd="sng">
                    <a:solidFill>
                      <a:srgbClr val="FF3300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FF33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考</a:t>
              </a:r>
              <a:endParaRPr lang="zh-CN" altLang="en-US" sz="3600">
                <a:ln w="9525" cap="flat" cmpd="sng">
                  <a:solidFill>
                    <a:srgbClr val="FF33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32780" name="m16Arc 211"/>
          <p:cNvSpPr/>
          <p:nvPr/>
        </p:nvSpPr>
        <p:spPr>
          <a:xfrm>
            <a:off x="971550" y="3500438"/>
            <a:ext cx="1081088" cy="571500"/>
          </a:xfrm>
          <a:custGeom>
            <a:avLst/>
            <a:gdLst>
              <a:gd name="txL" fmla="*/ 0 w 43199"/>
              <a:gd name="txT" fmla="*/ 0 h 21600"/>
              <a:gd name="txR" fmla="*/ 43199 w 43199"/>
              <a:gd name="txB" fmla="*/ 21600 h 21600"/>
            </a:gdLst>
            <a:ahLst/>
            <a:cxnLst>
              <a:cxn ang="180">
                <a:pos x="0" y="21424"/>
              </a:cxn>
              <a:cxn ang="0">
                <a:pos x="43199" y="21600"/>
              </a:cxn>
              <a:cxn ang="90">
                <a:pos x="21599" y="21600"/>
              </a:cxn>
            </a:cxnLst>
            <a:rect l="txL" t="txT" r="txR" b="txB"/>
            <a:pathLst>
              <a:path w="43199" h="21600" fill="none">
                <a:moveTo>
                  <a:pt x="0" y="21424"/>
                </a:moveTo>
                <a:arcTo wR="21600" hR="21600" stAng="-10771988" swAng="10771988"/>
              </a:path>
              <a:path w="43199" h="21600" stroke="0">
                <a:moveTo>
                  <a:pt x="0" y="21424"/>
                </a:moveTo>
                <a:arcTo wR="21600" hR="21600" stAng="-10771988" swAng="10771988"/>
                <a:lnTo>
                  <a:pt x="21599" y="216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dash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32781" name="组合 32780"/>
          <p:cNvGrpSpPr/>
          <p:nvPr/>
        </p:nvGrpSpPr>
        <p:grpSpPr>
          <a:xfrm>
            <a:off x="179388" y="3141663"/>
            <a:ext cx="3095625" cy="2600325"/>
            <a:chOff x="0" y="0"/>
            <a:chExt cx="1950" cy="1638"/>
          </a:xfrm>
        </p:grpSpPr>
        <p:sp>
          <p:nvSpPr>
            <p:cNvPr id="32782" name="直接连接符 32781"/>
            <p:cNvSpPr/>
            <p:nvPr/>
          </p:nvSpPr>
          <p:spPr>
            <a:xfrm>
              <a:off x="0" y="1361"/>
              <a:ext cx="1950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783" name="直接连接符 32782"/>
            <p:cNvSpPr/>
            <p:nvPr/>
          </p:nvSpPr>
          <p:spPr>
            <a:xfrm>
              <a:off x="499" y="590"/>
              <a:ext cx="0" cy="104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784" name="直接连接符 32783"/>
            <p:cNvSpPr/>
            <p:nvPr/>
          </p:nvSpPr>
          <p:spPr>
            <a:xfrm>
              <a:off x="1180" y="590"/>
              <a:ext cx="0" cy="104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2785" name="椭圆 32784"/>
            <p:cNvSpPr/>
            <p:nvPr/>
          </p:nvSpPr>
          <p:spPr>
            <a:xfrm>
              <a:off x="227" y="1334"/>
              <a:ext cx="45" cy="45"/>
            </a:xfrm>
            <a:prstGeom prst="ellipse">
              <a:avLst/>
            </a:prstGeom>
            <a:solidFill>
              <a:srgbClr val="FF0000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2786" name="椭圆 32785"/>
            <p:cNvSpPr/>
            <p:nvPr/>
          </p:nvSpPr>
          <p:spPr>
            <a:xfrm>
              <a:off x="771" y="1334"/>
              <a:ext cx="45" cy="45"/>
            </a:xfrm>
            <a:prstGeom prst="ellipse">
              <a:avLst/>
            </a:prstGeom>
            <a:solidFill>
              <a:srgbClr val="FF0000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2787" name="椭圆 32786"/>
            <p:cNvSpPr/>
            <p:nvPr/>
          </p:nvSpPr>
          <p:spPr>
            <a:xfrm>
              <a:off x="1542" y="1335"/>
              <a:ext cx="45" cy="45"/>
            </a:xfrm>
            <a:prstGeom prst="ellipse">
              <a:avLst/>
            </a:prstGeom>
            <a:solidFill>
              <a:srgbClr val="FF0000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2788" name="椭圆 32787"/>
            <p:cNvSpPr/>
            <p:nvPr/>
          </p:nvSpPr>
          <p:spPr>
            <a:xfrm>
              <a:off x="817" y="200"/>
              <a:ext cx="45" cy="45"/>
            </a:xfrm>
            <a:prstGeom prst="ellipse">
              <a:avLst/>
            </a:prstGeom>
            <a:solidFill>
              <a:srgbClr val="FF0000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2789" name="矩形 32788"/>
            <p:cNvSpPr/>
            <p:nvPr/>
          </p:nvSpPr>
          <p:spPr>
            <a:xfrm>
              <a:off x="227" y="619"/>
              <a:ext cx="267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l" fontAlgn="base"/>
              <a:r>
                <a:rPr lang="en-US" altLang="zh-CN" sz="3200" i="1">
                  <a:latin typeface="Times New Roman" panose="02020603050405020304" pitchFamily="2" charset="0"/>
                </a:rPr>
                <a:t>l</a:t>
              </a:r>
              <a:r>
                <a:rPr lang="en-US" altLang="zh-CN" sz="3200">
                  <a:latin typeface="Arial" panose="020B0604020202020204" pitchFamily="34" charset="0"/>
                </a:rPr>
                <a:t>1</a:t>
              </a:r>
              <a:endParaRPr lang="en-US" altLang="zh-CN" sz="1800">
                <a:latin typeface="Arial" panose="020B0604020202020204" pitchFamily="34" charset="0"/>
              </a:endParaRPr>
            </a:p>
          </p:txBody>
        </p:sp>
        <p:sp>
          <p:nvSpPr>
            <p:cNvPr id="32790" name="矩形 32789"/>
            <p:cNvSpPr/>
            <p:nvPr/>
          </p:nvSpPr>
          <p:spPr>
            <a:xfrm>
              <a:off x="1270" y="726"/>
              <a:ext cx="267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l" fontAlgn="base"/>
              <a:r>
                <a:rPr lang="en-US" altLang="zh-CN" sz="3200" i="1">
                  <a:latin typeface="Times New Roman" panose="02020603050405020304" pitchFamily="2" charset="0"/>
                </a:rPr>
                <a:t>l</a:t>
              </a:r>
              <a:r>
                <a:rPr lang="en-US" altLang="zh-CN" sz="3200">
                  <a:latin typeface="Arial" panose="020B0604020202020204" pitchFamily="34" charset="0"/>
                </a:rPr>
                <a:t>2</a:t>
              </a:r>
              <a:endParaRPr lang="en-US" altLang="zh-CN" sz="1800">
                <a:latin typeface="Arial" panose="020B0604020202020204" pitchFamily="34" charset="0"/>
              </a:endParaRPr>
            </a:p>
          </p:txBody>
        </p:sp>
        <p:sp>
          <p:nvSpPr>
            <p:cNvPr id="32791" name="文本框 32790"/>
            <p:cNvSpPr txBox="1"/>
            <p:nvPr/>
          </p:nvSpPr>
          <p:spPr>
            <a:xfrm>
              <a:off x="0" y="1361"/>
              <a:ext cx="363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 fontAlgn="base">
                <a:spcBef>
                  <a:spcPct val="50000"/>
                </a:spcBef>
              </a:pPr>
              <a:r>
                <a:rPr lang="en-US" altLang="zh-CN" sz="1800" i="1">
                  <a:latin typeface="Times New Roman" panose="02020603050405020304" pitchFamily="2" charset="0"/>
                </a:rPr>
                <a:t>A</a:t>
              </a:r>
              <a:endParaRPr lang="en-US" altLang="zh-CN" sz="1800" i="1">
                <a:latin typeface="Times New Roman" panose="02020603050405020304" pitchFamily="2" charset="0"/>
              </a:endParaRPr>
            </a:p>
          </p:txBody>
        </p:sp>
        <p:sp>
          <p:nvSpPr>
            <p:cNvPr id="32792" name="文本框 32791"/>
            <p:cNvSpPr txBox="1"/>
            <p:nvPr/>
          </p:nvSpPr>
          <p:spPr>
            <a:xfrm>
              <a:off x="681" y="1407"/>
              <a:ext cx="363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 fontAlgn="base">
                <a:spcBef>
                  <a:spcPct val="50000"/>
                </a:spcBef>
              </a:pPr>
              <a:r>
                <a:rPr lang="en-US" altLang="zh-CN" sz="1800" i="1">
                  <a:latin typeface="Times New Roman" panose="02020603050405020304" pitchFamily="2" charset="0"/>
                </a:rPr>
                <a:t>B</a:t>
              </a:r>
              <a:endParaRPr lang="en-US" altLang="zh-CN" sz="1800" i="1">
                <a:latin typeface="Times New Roman" panose="02020603050405020304" pitchFamily="2" charset="0"/>
              </a:endParaRPr>
            </a:p>
          </p:txBody>
        </p:sp>
        <p:sp>
          <p:nvSpPr>
            <p:cNvPr id="32793" name="文本框 32792"/>
            <p:cNvSpPr txBox="1"/>
            <p:nvPr/>
          </p:nvSpPr>
          <p:spPr>
            <a:xfrm>
              <a:off x="1497" y="1407"/>
              <a:ext cx="363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 fontAlgn="base">
                <a:spcBef>
                  <a:spcPct val="50000"/>
                </a:spcBef>
              </a:pPr>
              <a:r>
                <a:rPr lang="en-US" altLang="zh-CN" sz="1800" i="1">
                  <a:latin typeface="Times New Roman" panose="02020603050405020304" pitchFamily="2" charset="0"/>
                </a:rPr>
                <a:t>C</a:t>
              </a:r>
              <a:endParaRPr lang="en-US" altLang="zh-CN" sz="1800" i="1">
                <a:latin typeface="Times New Roman" panose="02020603050405020304" pitchFamily="2" charset="0"/>
              </a:endParaRPr>
            </a:p>
          </p:txBody>
        </p:sp>
        <p:sp>
          <p:nvSpPr>
            <p:cNvPr id="32794" name="文本框 32793"/>
            <p:cNvSpPr txBox="1"/>
            <p:nvPr/>
          </p:nvSpPr>
          <p:spPr>
            <a:xfrm>
              <a:off x="681" y="0"/>
              <a:ext cx="363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 fontAlgn="base">
                <a:spcBef>
                  <a:spcPct val="50000"/>
                </a:spcBef>
              </a:pPr>
              <a:r>
                <a:rPr lang="en-US" altLang="zh-CN" sz="1800" i="1">
                  <a:latin typeface="Times New Roman" panose="02020603050405020304" pitchFamily="2" charset="0"/>
                </a:rPr>
                <a:t>P</a:t>
              </a:r>
              <a:endParaRPr lang="en-US" altLang="zh-CN" sz="1800" i="1">
                <a:latin typeface="Times New Roman" panose="02020603050405020304" pitchFamily="2" charset="0"/>
              </a:endParaRPr>
            </a:p>
          </p:txBody>
        </p:sp>
      </p:grpSp>
      <p:sp>
        <p:nvSpPr>
          <p:cNvPr id="32795" name="文本框 32794"/>
          <p:cNvSpPr txBox="1"/>
          <p:nvPr/>
        </p:nvSpPr>
        <p:spPr>
          <a:xfrm>
            <a:off x="3708400" y="2276475"/>
            <a:ext cx="5041900" cy="40354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lnSpc>
                <a:spcPct val="120000"/>
              </a:lnSpc>
              <a:spcBef>
                <a:spcPct val="50000"/>
              </a:spcBef>
            </a:pPr>
            <a:r>
              <a:rPr lang="zh-CN" altLang="en-US" sz="2400">
                <a:latin typeface="Arial" panose="020B0604020202020204" pitchFamily="34" charset="0"/>
              </a:rPr>
              <a:t>如图，假设过同一条直线</a:t>
            </a:r>
            <a:r>
              <a:rPr lang="en-US" altLang="zh-CN" sz="2400" i="1">
                <a:latin typeface="Times New Roman" panose="02020603050405020304" pitchFamily="2" charset="0"/>
              </a:rPr>
              <a:t>l</a:t>
            </a:r>
            <a:r>
              <a:rPr lang="zh-CN" altLang="en-US" sz="2400">
                <a:latin typeface="Arial" panose="020B0604020202020204" pitchFamily="34" charset="0"/>
              </a:rPr>
              <a:t>上三点</a:t>
            </a:r>
            <a:r>
              <a:rPr lang="en-US" altLang="zh-CN" sz="2400" i="1">
                <a:latin typeface="Times New Roman" panose="02020603050405020304" pitchFamily="2" charset="0"/>
              </a:rPr>
              <a:t>A</a:t>
            </a:r>
            <a:r>
              <a:rPr lang="zh-CN" altLang="en-US" sz="2400" i="1">
                <a:latin typeface="Times New Roman" panose="02020603050405020304" pitchFamily="2" charset="0"/>
              </a:rPr>
              <a:t>、</a:t>
            </a:r>
            <a:r>
              <a:rPr lang="en-US" altLang="zh-CN" sz="2400" i="1">
                <a:latin typeface="Times New Roman" panose="02020603050405020304" pitchFamily="2" charset="0"/>
              </a:rPr>
              <a:t>B</a:t>
            </a:r>
            <a:r>
              <a:rPr lang="zh-CN" altLang="en-US" sz="2400" i="1">
                <a:latin typeface="Times New Roman" panose="02020603050405020304" pitchFamily="2" charset="0"/>
              </a:rPr>
              <a:t>、</a:t>
            </a:r>
            <a:r>
              <a:rPr lang="en-US" altLang="zh-CN" sz="2400" i="1">
                <a:latin typeface="Times New Roman" panose="02020603050405020304" pitchFamily="2" charset="0"/>
              </a:rPr>
              <a:t>C</a:t>
            </a:r>
            <a:r>
              <a:rPr lang="zh-CN" altLang="en-US" sz="2400">
                <a:latin typeface="Arial" panose="020B0604020202020204" pitchFamily="34" charset="0"/>
              </a:rPr>
              <a:t>可以作一个圆，设这个圆的圆心为</a:t>
            </a:r>
            <a:r>
              <a:rPr lang="en-US" altLang="zh-CN" sz="2400" i="1">
                <a:latin typeface="Times New Roman" panose="02020603050405020304" pitchFamily="2" charset="0"/>
                <a:ea typeface="楷体_GB2312" pitchFamily="1" charset="-122"/>
              </a:rPr>
              <a:t>P</a:t>
            </a:r>
            <a:r>
              <a:rPr lang="zh-CN" altLang="en-US" sz="2400">
                <a:latin typeface="Arial" panose="020B0604020202020204" pitchFamily="34" charset="0"/>
              </a:rPr>
              <a:t>，那么点</a:t>
            </a:r>
            <a:r>
              <a:rPr lang="en-US" altLang="zh-CN" sz="2400" i="1">
                <a:latin typeface="Times New Roman" panose="02020603050405020304" pitchFamily="2" charset="0"/>
              </a:rPr>
              <a:t>P</a:t>
            </a:r>
            <a:r>
              <a:rPr lang="zh-CN" altLang="en-US" sz="2400">
                <a:latin typeface="Arial" panose="020B0604020202020204" pitchFamily="34" charset="0"/>
              </a:rPr>
              <a:t>既在线段</a:t>
            </a:r>
            <a:r>
              <a:rPr lang="en-US" altLang="zh-CN" sz="2400" i="1">
                <a:latin typeface="Times New Roman" panose="02020603050405020304" pitchFamily="2" charset="0"/>
              </a:rPr>
              <a:t>AB</a:t>
            </a:r>
            <a:r>
              <a:rPr lang="zh-CN" altLang="en-US" sz="2400">
                <a:latin typeface="Arial" panose="020B0604020202020204" pitchFamily="34" charset="0"/>
              </a:rPr>
              <a:t>的垂直平分线</a:t>
            </a:r>
            <a:r>
              <a:rPr lang="en-US" altLang="zh-CN" sz="2400" i="1">
                <a:latin typeface="Times New Roman" panose="02020603050405020304" pitchFamily="2" charset="0"/>
              </a:rPr>
              <a:t>l</a:t>
            </a:r>
            <a:r>
              <a:rPr lang="en-US" altLang="zh-CN" sz="2400" baseline="-25000">
                <a:latin typeface="Arial" panose="020B0604020202020204" pitchFamily="34" charset="0"/>
              </a:rPr>
              <a:t>1</a:t>
            </a:r>
            <a:r>
              <a:rPr lang="zh-CN" altLang="en-US" sz="2400">
                <a:latin typeface="Arial" panose="020B0604020202020204" pitchFamily="34" charset="0"/>
              </a:rPr>
              <a:t>上，又在线段</a:t>
            </a:r>
            <a:r>
              <a:rPr lang="en-US" altLang="zh-CN" sz="2400" i="1">
                <a:latin typeface="Times New Roman" panose="02020603050405020304" pitchFamily="2" charset="0"/>
              </a:rPr>
              <a:t>BC</a:t>
            </a:r>
            <a:r>
              <a:rPr lang="zh-CN" altLang="en-US" sz="2400">
                <a:latin typeface="Arial" panose="020B0604020202020204" pitchFamily="34" charset="0"/>
              </a:rPr>
              <a:t>的垂直平分线</a:t>
            </a:r>
            <a:r>
              <a:rPr lang="en-US" altLang="zh-CN" sz="2400" i="1">
                <a:latin typeface="Times New Roman" panose="02020603050405020304" pitchFamily="2" charset="0"/>
              </a:rPr>
              <a:t>l</a:t>
            </a:r>
            <a:r>
              <a:rPr lang="en-US" altLang="zh-CN" sz="2400" baseline="-25000">
                <a:latin typeface="Arial" panose="020B0604020202020204" pitchFamily="34" charset="0"/>
              </a:rPr>
              <a:t>2</a:t>
            </a:r>
            <a:r>
              <a:rPr lang="zh-CN" altLang="en-US" sz="2400">
                <a:latin typeface="Arial" panose="020B0604020202020204" pitchFamily="34" charset="0"/>
              </a:rPr>
              <a:t>上，即点</a:t>
            </a:r>
            <a:r>
              <a:rPr lang="en-US" altLang="zh-CN" sz="2400" i="1">
                <a:latin typeface="Times New Roman" panose="02020603050405020304" pitchFamily="2" charset="0"/>
              </a:rPr>
              <a:t>P</a:t>
            </a:r>
            <a:r>
              <a:rPr lang="zh-CN" altLang="en-US" sz="2400">
                <a:latin typeface="Arial" panose="020B0604020202020204" pitchFamily="34" charset="0"/>
              </a:rPr>
              <a:t>为</a:t>
            </a:r>
            <a:r>
              <a:rPr lang="en-US" altLang="zh-CN" sz="2400" i="1">
                <a:latin typeface="Times New Roman" panose="02020603050405020304" pitchFamily="2" charset="0"/>
              </a:rPr>
              <a:t>l</a:t>
            </a:r>
            <a:r>
              <a:rPr lang="en-US" altLang="zh-CN" sz="2400" baseline="-25000">
                <a:latin typeface="Arial" panose="020B0604020202020204" pitchFamily="34" charset="0"/>
              </a:rPr>
              <a:t>1</a:t>
            </a:r>
            <a:r>
              <a:rPr lang="zh-CN" altLang="en-US" sz="2400">
                <a:latin typeface="Arial" panose="020B0604020202020204" pitchFamily="34" charset="0"/>
              </a:rPr>
              <a:t>与</a:t>
            </a:r>
            <a:r>
              <a:rPr lang="en-US" altLang="zh-CN" sz="2400" i="1">
                <a:latin typeface="Times New Roman" panose="02020603050405020304" pitchFamily="2" charset="0"/>
              </a:rPr>
              <a:t>l</a:t>
            </a:r>
            <a:r>
              <a:rPr lang="en-US" altLang="zh-CN" sz="2400" baseline="-25000">
                <a:latin typeface="Arial" panose="020B0604020202020204" pitchFamily="34" charset="0"/>
              </a:rPr>
              <a:t>2</a:t>
            </a:r>
            <a:r>
              <a:rPr lang="zh-CN" altLang="en-US" sz="2400">
                <a:latin typeface="Arial" panose="020B0604020202020204" pitchFamily="34" charset="0"/>
              </a:rPr>
              <a:t>的交点，而</a:t>
            </a:r>
            <a:r>
              <a:rPr lang="en-US" altLang="zh-CN" sz="2400" i="1">
                <a:latin typeface="Times New Roman" panose="02020603050405020304" pitchFamily="2" charset="0"/>
              </a:rPr>
              <a:t>l</a:t>
            </a:r>
            <a:r>
              <a:rPr lang="en-US" altLang="zh-CN" sz="2400" baseline="-25000">
                <a:latin typeface="Arial" panose="020B0604020202020204" pitchFamily="34" charset="0"/>
              </a:rPr>
              <a:t>1</a:t>
            </a:r>
            <a:r>
              <a:rPr lang="en-US" altLang="zh-CN" sz="2400">
                <a:latin typeface="Arial" panose="020B0604020202020204" pitchFamily="34" charset="0"/>
              </a:rPr>
              <a:t>⊥</a:t>
            </a:r>
            <a:r>
              <a:rPr lang="en-US" altLang="zh-CN" sz="2400" i="1">
                <a:latin typeface="Times New Roman" panose="02020603050405020304" pitchFamily="2" charset="0"/>
              </a:rPr>
              <a:t>l</a:t>
            </a:r>
            <a:r>
              <a:rPr lang="zh-CN" altLang="en-US" sz="2400">
                <a:latin typeface="Arial" panose="020B0604020202020204" pitchFamily="34" charset="0"/>
              </a:rPr>
              <a:t>，</a:t>
            </a:r>
            <a:r>
              <a:rPr lang="en-US" altLang="zh-CN" sz="2400" i="1">
                <a:latin typeface="Times New Roman" panose="02020603050405020304" pitchFamily="2" charset="0"/>
              </a:rPr>
              <a:t>l</a:t>
            </a:r>
            <a:r>
              <a:rPr lang="en-US" altLang="zh-CN" sz="2400" baseline="-25000">
                <a:latin typeface="Arial" panose="020B0604020202020204" pitchFamily="34" charset="0"/>
              </a:rPr>
              <a:t>2</a:t>
            </a:r>
            <a:r>
              <a:rPr lang="en-US" altLang="zh-CN" sz="2400">
                <a:latin typeface="Arial" panose="020B0604020202020204" pitchFamily="34" charset="0"/>
              </a:rPr>
              <a:t>⊥</a:t>
            </a:r>
            <a:r>
              <a:rPr lang="en-US" altLang="zh-CN" sz="2400" i="1">
                <a:latin typeface="Times New Roman" panose="02020603050405020304" pitchFamily="2" charset="0"/>
              </a:rPr>
              <a:t>l</a:t>
            </a:r>
            <a:r>
              <a:rPr lang="zh-CN" altLang="en-US" sz="2400" i="1">
                <a:latin typeface="Times New Roman" panose="02020603050405020304" pitchFamily="2" charset="0"/>
              </a:rPr>
              <a:t>，</a:t>
            </a:r>
            <a:r>
              <a:rPr lang="zh-CN" altLang="en-US" sz="2400">
                <a:latin typeface="Arial" panose="020B0604020202020204" pitchFamily="34" charset="0"/>
              </a:rPr>
              <a:t>这与我们以前学过的“过一点有且只有一条直线与已知直线垂直”相矛盾，所以过同一条直线上的三点不能作圆．</a:t>
            </a:r>
            <a:endParaRPr lang="zh-CN" altLang="en-US" sz="2400" baseline="-2500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27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9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4" name="文本框 33793"/>
          <p:cNvSpPr txBox="1"/>
          <p:nvPr/>
        </p:nvSpPr>
        <p:spPr>
          <a:xfrm>
            <a:off x="539750" y="1590675"/>
            <a:ext cx="8135938" cy="2486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lnSpc>
                <a:spcPct val="140000"/>
              </a:lnSpc>
              <a:spcBef>
                <a:spcPct val="50000"/>
              </a:spcBef>
            </a:pPr>
            <a:r>
              <a:rPr lang="zh-CN" altLang="en-US" sz="2800">
                <a:latin typeface="Arial" panose="020B0604020202020204" pitchFamily="34" charset="0"/>
              </a:rPr>
              <a:t>先</a:t>
            </a:r>
            <a:r>
              <a:rPr lang="zh-CN" altLang="en-US" sz="2800">
                <a:solidFill>
                  <a:srgbClr val="0000FF"/>
                </a:solidFill>
                <a:latin typeface="Arial" panose="020B0604020202020204" pitchFamily="34" charset="0"/>
              </a:rPr>
              <a:t>假设</a:t>
            </a:r>
            <a:r>
              <a:rPr lang="zh-CN" altLang="en-US" sz="2800">
                <a:latin typeface="Arial" panose="020B0604020202020204" pitchFamily="34" charset="0"/>
              </a:rPr>
              <a:t>命题的结论不成立，然后由此经过推理得出</a:t>
            </a:r>
            <a:r>
              <a:rPr lang="zh-CN" altLang="en-US" sz="2800">
                <a:solidFill>
                  <a:srgbClr val="0000FF"/>
                </a:solidFill>
                <a:latin typeface="Arial" panose="020B0604020202020204" pitchFamily="34" charset="0"/>
              </a:rPr>
              <a:t>矛盾</a:t>
            </a:r>
            <a:r>
              <a:rPr lang="en-US" altLang="zh-CN" sz="2800">
                <a:latin typeface="Arial" panose="020B0604020202020204" pitchFamily="34" charset="0"/>
              </a:rPr>
              <a:t>(</a:t>
            </a:r>
            <a:r>
              <a:rPr lang="zh-CN" altLang="en-US" sz="2800">
                <a:latin typeface="Arial" panose="020B0604020202020204" pitchFamily="34" charset="0"/>
              </a:rPr>
              <a:t>常与公理、定理、定义或已知条件相矛盾</a:t>
            </a:r>
            <a:r>
              <a:rPr lang="en-US" altLang="zh-CN" sz="2800">
                <a:latin typeface="Arial" panose="020B0604020202020204" pitchFamily="34" charset="0"/>
              </a:rPr>
              <a:t>)</a:t>
            </a:r>
            <a:r>
              <a:rPr lang="zh-CN" altLang="en-US" sz="2800">
                <a:latin typeface="Arial" panose="020B0604020202020204" pitchFamily="34" charset="0"/>
              </a:rPr>
              <a:t>，由矛盾判定假设不正确，从而得到原命题成立，这种方法叫做</a:t>
            </a:r>
            <a:r>
              <a:rPr lang="zh-CN" altLang="en-US" sz="2800">
                <a:solidFill>
                  <a:srgbClr val="FF3300"/>
                </a:solidFill>
                <a:latin typeface="Arial" panose="020B0604020202020204" pitchFamily="34" charset="0"/>
              </a:rPr>
              <a:t>反证法</a:t>
            </a:r>
            <a:r>
              <a:rPr lang="zh-CN" altLang="en-US" sz="2800">
                <a:latin typeface="Arial" panose="020B0604020202020204" pitchFamily="34" charset="0"/>
              </a:rPr>
              <a:t>．</a:t>
            </a:r>
            <a:endParaRPr lang="zh-CN" altLang="en-US" sz="2800">
              <a:latin typeface="Arial" panose="020B0604020202020204" pitchFamily="34" charset="0"/>
            </a:endParaRPr>
          </a:p>
        </p:txBody>
      </p:sp>
      <p:sp>
        <p:nvSpPr>
          <p:cNvPr id="33795" name="文本框 33794"/>
          <p:cNvSpPr txBox="1"/>
          <p:nvPr/>
        </p:nvSpPr>
        <p:spPr>
          <a:xfrm>
            <a:off x="3132138" y="765175"/>
            <a:ext cx="32385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zh-CN" altLang="en-US" sz="3200">
                <a:latin typeface="Arial" panose="020B0604020202020204" pitchFamily="34" charset="0"/>
                <a:ea typeface="楷体_GB2312" pitchFamily="1" charset="-122"/>
              </a:rPr>
              <a:t>什么叫反证法</a:t>
            </a:r>
            <a:r>
              <a:rPr lang="zh-CN" altLang="en-US" sz="3200">
                <a:solidFill>
                  <a:srgbClr val="FF0000"/>
                </a:solidFill>
                <a:latin typeface="Arial" panose="020B0604020202020204" pitchFamily="34" charset="0"/>
                <a:ea typeface="楷体_GB2312" pitchFamily="1" charset="-122"/>
              </a:rPr>
              <a:t>？</a:t>
            </a:r>
            <a:endParaRPr lang="zh-CN" altLang="en-US" sz="3200">
              <a:solidFill>
                <a:srgbClr val="FF0000"/>
              </a:solidFill>
              <a:latin typeface="Arial" panose="020B0604020202020204" pitchFamily="34" charset="0"/>
              <a:ea typeface="楷体_GB2312" pitchFamily="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8" name="文本框 34817"/>
          <p:cNvSpPr txBox="1"/>
          <p:nvPr/>
        </p:nvSpPr>
        <p:spPr>
          <a:xfrm>
            <a:off x="611188" y="682625"/>
            <a:ext cx="8064500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zh-CN" altLang="en-US" sz="2800">
                <a:latin typeface="Times New Roman" panose="02020603050405020304" pitchFamily="2" charset="0"/>
              </a:rPr>
              <a:t>反证法常用于解决用直接证法不易证明或不能证明的命题，主要有：</a:t>
            </a:r>
            <a:endParaRPr lang="zh-CN" altLang="en-US" sz="2800">
              <a:latin typeface="Times New Roman" panose="02020603050405020304" pitchFamily="2" charset="0"/>
            </a:endParaRPr>
          </a:p>
        </p:txBody>
      </p:sp>
      <p:sp>
        <p:nvSpPr>
          <p:cNvPr id="34819" name="文本框 34818"/>
          <p:cNvSpPr txBox="1"/>
          <p:nvPr/>
        </p:nvSpPr>
        <p:spPr>
          <a:xfrm>
            <a:off x="1474788" y="2132013"/>
            <a:ext cx="6697662" cy="1801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sz="2800">
                <a:solidFill>
                  <a:srgbClr val="FF6600"/>
                </a:solidFill>
                <a:latin typeface="Times New Roman" panose="02020603050405020304" pitchFamily="2" charset="0"/>
              </a:rPr>
              <a:t>(1)</a:t>
            </a:r>
            <a:r>
              <a:rPr lang="zh-CN" altLang="en-US" sz="2800">
                <a:solidFill>
                  <a:srgbClr val="FF6600"/>
                </a:solidFill>
                <a:latin typeface="Times New Roman" panose="02020603050405020304" pitchFamily="2" charset="0"/>
              </a:rPr>
              <a:t>命题的结论是否定型的；</a:t>
            </a:r>
            <a:endParaRPr lang="zh-CN" altLang="en-US" sz="2800">
              <a:solidFill>
                <a:srgbClr val="FF6600"/>
              </a:solidFill>
              <a:latin typeface="Times New Roman" panose="02020603050405020304" pitchFamily="2" charset="0"/>
            </a:endParaRPr>
          </a:p>
          <a:p>
            <a:pPr algn="l" fontAlgn="base">
              <a:spcBef>
                <a:spcPct val="50000"/>
              </a:spcBef>
            </a:pPr>
            <a:r>
              <a:rPr lang="en-US" altLang="zh-CN" sz="2800">
                <a:solidFill>
                  <a:srgbClr val="FF6600"/>
                </a:solidFill>
                <a:latin typeface="Times New Roman" panose="02020603050405020304" pitchFamily="2" charset="0"/>
              </a:rPr>
              <a:t>(2)</a:t>
            </a:r>
            <a:r>
              <a:rPr lang="zh-CN" altLang="en-US" sz="2800">
                <a:solidFill>
                  <a:srgbClr val="FF6600"/>
                </a:solidFill>
                <a:latin typeface="Times New Roman" panose="02020603050405020304" pitchFamily="2" charset="0"/>
              </a:rPr>
              <a:t>命题的结论是无限型的；</a:t>
            </a:r>
            <a:endParaRPr lang="zh-CN" altLang="en-US" sz="2800">
              <a:solidFill>
                <a:srgbClr val="FF6600"/>
              </a:solidFill>
              <a:latin typeface="Times New Roman" panose="02020603050405020304" pitchFamily="2" charset="0"/>
            </a:endParaRPr>
          </a:p>
          <a:p>
            <a:pPr algn="l" fontAlgn="base">
              <a:spcBef>
                <a:spcPct val="50000"/>
              </a:spcBef>
            </a:pPr>
            <a:r>
              <a:rPr lang="en-US" altLang="zh-CN" sz="2800">
                <a:solidFill>
                  <a:srgbClr val="FF6600"/>
                </a:solidFill>
                <a:latin typeface="Times New Roman" panose="02020603050405020304" pitchFamily="2" charset="0"/>
              </a:rPr>
              <a:t>(3)</a:t>
            </a:r>
            <a:r>
              <a:rPr lang="zh-CN" altLang="en-US" sz="2800">
                <a:solidFill>
                  <a:srgbClr val="FF6600"/>
                </a:solidFill>
                <a:latin typeface="Times New Roman" panose="02020603050405020304" pitchFamily="2" charset="0"/>
              </a:rPr>
              <a:t>命题的结论是“至多”或“至少”型的</a:t>
            </a:r>
            <a:r>
              <a:rPr lang="en-US" altLang="zh-CN" sz="2800">
                <a:solidFill>
                  <a:srgbClr val="FF6600"/>
                </a:solidFill>
                <a:latin typeface="Times New Roman" panose="02020603050405020304" pitchFamily="2" charset="0"/>
              </a:rPr>
              <a:t>.</a:t>
            </a:r>
            <a:endParaRPr lang="en-US" altLang="zh-CN" sz="2800">
              <a:solidFill>
                <a:srgbClr val="FF6600"/>
              </a:solidFill>
              <a:latin typeface="Times New Roman" panose="02020603050405020304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2" name="椭圆 35841"/>
          <p:cNvSpPr/>
          <p:nvPr/>
        </p:nvSpPr>
        <p:spPr>
          <a:xfrm>
            <a:off x="366713" y="4395788"/>
            <a:ext cx="1655762" cy="1655762"/>
          </a:xfrm>
          <a:prstGeom prst="ellipse">
            <a:avLst/>
          </a:prstGeom>
          <a:noFill/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5843" name="文本框 35842"/>
          <p:cNvSpPr txBox="1"/>
          <p:nvPr/>
        </p:nvSpPr>
        <p:spPr>
          <a:xfrm>
            <a:off x="468313" y="333375"/>
            <a:ext cx="6911975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Arial" panose="020B0604020202020204" pitchFamily="34" charset="0"/>
              </a:rPr>
              <a:t>思考：</a:t>
            </a:r>
            <a:r>
              <a:rPr lang="zh-CN" altLang="en-US" sz="2800">
                <a:latin typeface="Arial" panose="020B0604020202020204" pitchFamily="34" charset="0"/>
              </a:rPr>
              <a:t>任意四个点是不是可以作一个圆？请举例说明</a:t>
            </a:r>
            <a:r>
              <a:rPr lang="en-US" altLang="zh-CN" sz="2800">
                <a:latin typeface="Arial" panose="020B0604020202020204" pitchFamily="34" charset="0"/>
              </a:rPr>
              <a:t>.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sp>
        <p:nvSpPr>
          <p:cNvPr id="35844" name="文本框 35843"/>
          <p:cNvSpPr txBox="1"/>
          <p:nvPr/>
        </p:nvSpPr>
        <p:spPr>
          <a:xfrm>
            <a:off x="1260475" y="1325563"/>
            <a:ext cx="1655763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 </a:t>
            </a:r>
            <a:r>
              <a:rPr lang="zh-CN" altLang="en-US" sz="280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不一定</a:t>
            </a:r>
            <a:endParaRPr lang="zh-CN" altLang="en-US" sz="2800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5845" name="文本框 35844"/>
          <p:cNvSpPr txBox="1"/>
          <p:nvPr/>
        </p:nvSpPr>
        <p:spPr>
          <a:xfrm>
            <a:off x="395288" y="1819275"/>
            <a:ext cx="539908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sz="2400">
                <a:latin typeface="宋体" panose="02010600030101010101" pitchFamily="2" charset="-122"/>
              </a:rPr>
              <a:t>1. </a:t>
            </a:r>
            <a:r>
              <a:rPr lang="zh-CN" altLang="en-US" sz="2400">
                <a:latin typeface="宋体" panose="02010600030101010101" pitchFamily="2" charset="-122"/>
              </a:rPr>
              <a:t>四点在一条直线上不能作圆；</a:t>
            </a:r>
            <a:endParaRPr lang="zh-CN" altLang="en-US" sz="2400">
              <a:latin typeface="宋体" panose="02010600030101010101" pitchFamily="2" charset="-122"/>
            </a:endParaRPr>
          </a:p>
        </p:txBody>
      </p:sp>
      <p:sp>
        <p:nvSpPr>
          <p:cNvPr id="35846" name="文本框 35845"/>
          <p:cNvSpPr txBox="1"/>
          <p:nvPr/>
        </p:nvSpPr>
        <p:spPr>
          <a:xfrm>
            <a:off x="431800" y="3141663"/>
            <a:ext cx="896461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sz="2400">
                <a:latin typeface="宋体" panose="02010600030101010101" pitchFamily="2" charset="-122"/>
              </a:rPr>
              <a:t>3. </a:t>
            </a:r>
            <a:r>
              <a:rPr lang="zh-CN" altLang="en-US" sz="2400">
                <a:latin typeface="宋体" panose="02010600030101010101" pitchFamily="2" charset="-122"/>
              </a:rPr>
              <a:t>四点中任意三点不在一条直线可能作圆也可能作不出一个圆</a:t>
            </a:r>
            <a:r>
              <a:rPr lang="en-US" altLang="zh-CN" sz="2400">
                <a:latin typeface="宋体" panose="02010600030101010101" pitchFamily="2" charset="-122"/>
              </a:rPr>
              <a:t>.</a:t>
            </a:r>
            <a:endParaRPr lang="en-US" altLang="zh-CN" sz="2400">
              <a:latin typeface="宋体" panose="02010600030101010101" pitchFamily="2" charset="-122"/>
            </a:endParaRPr>
          </a:p>
        </p:txBody>
      </p:sp>
      <p:sp>
        <p:nvSpPr>
          <p:cNvPr id="35847" name="矩形 35846"/>
          <p:cNvSpPr/>
          <p:nvPr/>
        </p:nvSpPr>
        <p:spPr>
          <a:xfrm>
            <a:off x="625475" y="4654550"/>
            <a:ext cx="1152525" cy="1152525"/>
          </a:xfrm>
          <a:prstGeom prst="rect">
            <a:avLst/>
          </a:prstGeom>
          <a:solidFill>
            <a:srgbClr val="FFFF66"/>
          </a:solidFill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5848" name="文本框 35847"/>
          <p:cNvSpPr txBox="1"/>
          <p:nvPr/>
        </p:nvSpPr>
        <p:spPr>
          <a:xfrm>
            <a:off x="250825" y="4338638"/>
            <a:ext cx="433388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i="1">
                <a:latin typeface="Times New Roman" panose="02020603050405020304" pitchFamily="2" charset="0"/>
              </a:rPr>
              <a:t>A</a:t>
            </a:r>
            <a:endParaRPr lang="en-US" altLang="zh-CN" i="1">
              <a:latin typeface="Times New Roman" panose="02020603050405020304" pitchFamily="2" charset="0"/>
            </a:endParaRPr>
          </a:p>
        </p:txBody>
      </p:sp>
      <p:sp>
        <p:nvSpPr>
          <p:cNvPr id="35849" name="文本框 35848"/>
          <p:cNvSpPr txBox="1"/>
          <p:nvPr/>
        </p:nvSpPr>
        <p:spPr>
          <a:xfrm>
            <a:off x="1763713" y="4351338"/>
            <a:ext cx="433387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i="1">
                <a:latin typeface="Times New Roman" panose="02020603050405020304" pitchFamily="2" charset="0"/>
              </a:rPr>
              <a:t>B</a:t>
            </a:r>
            <a:endParaRPr lang="en-US" altLang="zh-CN" i="1">
              <a:latin typeface="Times New Roman" panose="02020603050405020304" pitchFamily="2" charset="0"/>
            </a:endParaRPr>
          </a:p>
        </p:txBody>
      </p:sp>
      <p:sp>
        <p:nvSpPr>
          <p:cNvPr id="35850" name="文本框 35849"/>
          <p:cNvSpPr txBox="1"/>
          <p:nvPr/>
        </p:nvSpPr>
        <p:spPr>
          <a:xfrm>
            <a:off x="1677988" y="5705475"/>
            <a:ext cx="433387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i="1">
                <a:latin typeface="Times New Roman" panose="02020603050405020304" pitchFamily="2" charset="0"/>
              </a:rPr>
              <a:t>C</a:t>
            </a:r>
            <a:endParaRPr lang="en-US" altLang="zh-CN" i="1">
              <a:latin typeface="Times New Roman" panose="02020603050405020304" pitchFamily="2" charset="0"/>
            </a:endParaRPr>
          </a:p>
        </p:txBody>
      </p:sp>
      <p:sp>
        <p:nvSpPr>
          <p:cNvPr id="35851" name="文本框 35850"/>
          <p:cNvSpPr txBox="1"/>
          <p:nvPr/>
        </p:nvSpPr>
        <p:spPr>
          <a:xfrm>
            <a:off x="295275" y="5691188"/>
            <a:ext cx="433388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i="1">
                <a:latin typeface="Times New Roman" panose="02020603050405020304" pitchFamily="2" charset="0"/>
              </a:rPr>
              <a:t>D</a:t>
            </a:r>
            <a:endParaRPr lang="en-US" altLang="zh-CN" i="1">
              <a:latin typeface="Times New Roman" panose="02020603050405020304" pitchFamily="2" charset="0"/>
            </a:endParaRPr>
          </a:p>
        </p:txBody>
      </p:sp>
      <p:sp>
        <p:nvSpPr>
          <p:cNvPr id="35852" name="平行四边形 35851"/>
          <p:cNvSpPr/>
          <p:nvPr/>
        </p:nvSpPr>
        <p:spPr>
          <a:xfrm>
            <a:off x="5454650" y="4908550"/>
            <a:ext cx="1433513" cy="996950"/>
          </a:xfrm>
          <a:prstGeom prst="parallelogram">
            <a:avLst>
              <a:gd name="adj" fmla="val 35980"/>
            </a:avLst>
          </a:prstGeom>
          <a:solidFill>
            <a:srgbClr val="FFFF66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5853" name="椭圆 35852"/>
          <p:cNvSpPr/>
          <p:nvPr/>
        </p:nvSpPr>
        <p:spPr>
          <a:xfrm>
            <a:off x="5075238" y="4346575"/>
            <a:ext cx="1870075" cy="1747838"/>
          </a:xfrm>
          <a:prstGeom prst="ellipse">
            <a:avLst/>
          </a:prstGeom>
          <a:noFill/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5854" name="文本框 35853"/>
          <p:cNvSpPr txBox="1"/>
          <p:nvPr/>
        </p:nvSpPr>
        <p:spPr>
          <a:xfrm>
            <a:off x="5580063" y="4652963"/>
            <a:ext cx="376237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i="1">
                <a:latin typeface="Times New Roman" panose="02020603050405020304" pitchFamily="2" charset="0"/>
              </a:rPr>
              <a:t>A</a:t>
            </a:r>
            <a:endParaRPr lang="en-US" altLang="zh-CN" i="1">
              <a:latin typeface="Times New Roman" panose="02020603050405020304" pitchFamily="2" charset="0"/>
            </a:endParaRPr>
          </a:p>
        </p:txBody>
      </p:sp>
      <p:sp>
        <p:nvSpPr>
          <p:cNvPr id="35855" name="文本框 35854"/>
          <p:cNvSpPr txBox="1"/>
          <p:nvPr/>
        </p:nvSpPr>
        <p:spPr>
          <a:xfrm>
            <a:off x="6804025" y="4581525"/>
            <a:ext cx="376238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i="1">
                <a:latin typeface="Times New Roman" panose="02020603050405020304" pitchFamily="2" charset="0"/>
              </a:rPr>
              <a:t>B</a:t>
            </a:r>
            <a:endParaRPr lang="en-US" altLang="zh-CN" i="1">
              <a:latin typeface="Times New Roman" panose="02020603050405020304" pitchFamily="2" charset="0"/>
            </a:endParaRPr>
          </a:p>
        </p:txBody>
      </p:sp>
      <p:sp>
        <p:nvSpPr>
          <p:cNvPr id="35856" name="文本框 35855"/>
          <p:cNvSpPr txBox="1"/>
          <p:nvPr/>
        </p:nvSpPr>
        <p:spPr>
          <a:xfrm>
            <a:off x="6443663" y="5949950"/>
            <a:ext cx="376237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i="1">
                <a:latin typeface="Times New Roman" panose="02020603050405020304" pitchFamily="2" charset="0"/>
              </a:rPr>
              <a:t>C</a:t>
            </a:r>
            <a:endParaRPr lang="en-US" altLang="zh-CN" i="1">
              <a:latin typeface="Times New Roman" panose="02020603050405020304" pitchFamily="2" charset="0"/>
            </a:endParaRPr>
          </a:p>
        </p:txBody>
      </p:sp>
      <p:sp>
        <p:nvSpPr>
          <p:cNvPr id="35857" name="文本框 35856"/>
          <p:cNvSpPr txBox="1"/>
          <p:nvPr/>
        </p:nvSpPr>
        <p:spPr>
          <a:xfrm>
            <a:off x="5148263" y="5876925"/>
            <a:ext cx="376237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i="1">
                <a:latin typeface="Times New Roman" panose="02020603050405020304" pitchFamily="2" charset="0"/>
              </a:rPr>
              <a:t>D</a:t>
            </a:r>
            <a:endParaRPr lang="en-US" altLang="zh-CN" i="1">
              <a:latin typeface="Times New Roman" panose="02020603050405020304" pitchFamily="2" charset="0"/>
            </a:endParaRPr>
          </a:p>
        </p:txBody>
      </p:sp>
      <p:sp>
        <p:nvSpPr>
          <p:cNvPr id="35858" name="未知"/>
          <p:cNvSpPr/>
          <p:nvPr/>
        </p:nvSpPr>
        <p:spPr>
          <a:xfrm>
            <a:off x="7667625" y="4073525"/>
            <a:ext cx="1320800" cy="1776413"/>
          </a:xfrm>
          <a:custGeom>
            <a:avLst/>
            <a:gdLst/>
            <a:ahLst/>
            <a:cxnLst/>
            <a:pathLst>
              <a:path w="832" h="1119">
                <a:moveTo>
                  <a:pt x="832" y="494"/>
                </a:moveTo>
                <a:lnTo>
                  <a:pt x="623" y="1119"/>
                </a:lnTo>
                <a:lnTo>
                  <a:pt x="130" y="1117"/>
                </a:lnTo>
                <a:lnTo>
                  <a:pt x="0" y="0"/>
                </a:lnTo>
                <a:lnTo>
                  <a:pt x="832" y="494"/>
                </a:lnTo>
                <a:close/>
              </a:path>
            </a:pathLst>
          </a:custGeom>
          <a:solidFill>
            <a:srgbClr val="FFFF66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5859" name="椭圆 35858"/>
          <p:cNvSpPr/>
          <p:nvPr/>
        </p:nvSpPr>
        <p:spPr>
          <a:xfrm rot="6663241">
            <a:off x="7464425" y="4379913"/>
            <a:ext cx="1584325" cy="1584325"/>
          </a:xfrm>
          <a:prstGeom prst="ellipse">
            <a:avLst/>
          </a:prstGeom>
          <a:noFill/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5860" name="文本框 35859"/>
          <p:cNvSpPr txBox="1"/>
          <p:nvPr/>
        </p:nvSpPr>
        <p:spPr>
          <a:xfrm>
            <a:off x="7308850" y="3860800"/>
            <a:ext cx="433388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i="1">
                <a:latin typeface="Times New Roman" panose="02020603050405020304" pitchFamily="2" charset="0"/>
              </a:rPr>
              <a:t>A</a:t>
            </a:r>
            <a:endParaRPr lang="en-US" altLang="zh-CN" i="1">
              <a:latin typeface="Times New Roman" panose="02020603050405020304" pitchFamily="2" charset="0"/>
            </a:endParaRPr>
          </a:p>
        </p:txBody>
      </p:sp>
      <p:sp>
        <p:nvSpPr>
          <p:cNvPr id="35861" name="文本框 35860"/>
          <p:cNvSpPr txBox="1"/>
          <p:nvPr/>
        </p:nvSpPr>
        <p:spPr>
          <a:xfrm>
            <a:off x="8963025" y="4552950"/>
            <a:ext cx="433388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i="1">
                <a:latin typeface="Times New Roman" panose="02020603050405020304" pitchFamily="2" charset="0"/>
              </a:rPr>
              <a:t>B</a:t>
            </a:r>
            <a:endParaRPr lang="en-US" altLang="zh-CN" i="1">
              <a:latin typeface="Times New Roman" panose="02020603050405020304" pitchFamily="2" charset="0"/>
            </a:endParaRPr>
          </a:p>
        </p:txBody>
      </p:sp>
      <p:sp>
        <p:nvSpPr>
          <p:cNvPr id="35862" name="文本框 35861"/>
          <p:cNvSpPr txBox="1"/>
          <p:nvPr/>
        </p:nvSpPr>
        <p:spPr>
          <a:xfrm>
            <a:off x="8545513" y="5776913"/>
            <a:ext cx="433387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i="1">
                <a:latin typeface="Times New Roman" panose="02020603050405020304" pitchFamily="2" charset="0"/>
              </a:rPr>
              <a:t>C</a:t>
            </a:r>
            <a:endParaRPr lang="en-US" altLang="zh-CN" i="1">
              <a:latin typeface="Times New Roman" panose="02020603050405020304" pitchFamily="2" charset="0"/>
            </a:endParaRPr>
          </a:p>
        </p:txBody>
      </p:sp>
      <p:sp>
        <p:nvSpPr>
          <p:cNvPr id="35863" name="文本框 35862"/>
          <p:cNvSpPr txBox="1"/>
          <p:nvPr/>
        </p:nvSpPr>
        <p:spPr>
          <a:xfrm>
            <a:off x="7564438" y="5791200"/>
            <a:ext cx="433387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i="1">
                <a:latin typeface="Times New Roman" panose="02020603050405020304" pitchFamily="2" charset="0"/>
              </a:rPr>
              <a:t>D</a:t>
            </a:r>
            <a:endParaRPr lang="en-US" altLang="zh-CN" i="1">
              <a:latin typeface="Times New Roman" panose="02020603050405020304" pitchFamily="2" charset="0"/>
            </a:endParaRPr>
          </a:p>
        </p:txBody>
      </p:sp>
      <p:sp>
        <p:nvSpPr>
          <p:cNvPr id="35864" name="未知"/>
          <p:cNvSpPr/>
          <p:nvPr/>
        </p:nvSpPr>
        <p:spPr>
          <a:xfrm>
            <a:off x="3109913" y="4414838"/>
            <a:ext cx="1114425" cy="1412875"/>
          </a:xfrm>
          <a:custGeom>
            <a:avLst/>
            <a:gdLst/>
            <a:ahLst/>
            <a:cxnLst/>
            <a:pathLst>
              <a:path w="702" h="890">
                <a:moveTo>
                  <a:pt x="702" y="265"/>
                </a:moveTo>
                <a:lnTo>
                  <a:pt x="493" y="890"/>
                </a:lnTo>
                <a:lnTo>
                  <a:pt x="0" y="888"/>
                </a:lnTo>
                <a:lnTo>
                  <a:pt x="82" y="0"/>
                </a:lnTo>
                <a:lnTo>
                  <a:pt x="702" y="265"/>
                </a:lnTo>
                <a:close/>
              </a:path>
            </a:pathLst>
          </a:custGeom>
          <a:solidFill>
            <a:srgbClr val="FFFF66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5865" name="椭圆 35864"/>
          <p:cNvSpPr/>
          <p:nvPr/>
        </p:nvSpPr>
        <p:spPr>
          <a:xfrm rot="6663241">
            <a:off x="2700338" y="4357688"/>
            <a:ext cx="1584325" cy="1584325"/>
          </a:xfrm>
          <a:prstGeom prst="ellipse">
            <a:avLst/>
          </a:prstGeom>
          <a:noFill/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5866" name="文本框 35865"/>
          <p:cNvSpPr txBox="1"/>
          <p:nvPr/>
        </p:nvSpPr>
        <p:spPr>
          <a:xfrm>
            <a:off x="2987675" y="4025900"/>
            <a:ext cx="433388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i="1">
                <a:latin typeface="Times New Roman" panose="02020603050405020304" pitchFamily="2" charset="0"/>
              </a:rPr>
              <a:t>A</a:t>
            </a:r>
            <a:endParaRPr lang="en-US" altLang="zh-CN" i="1">
              <a:latin typeface="Times New Roman" panose="02020603050405020304" pitchFamily="2" charset="0"/>
            </a:endParaRPr>
          </a:p>
        </p:txBody>
      </p:sp>
      <p:sp>
        <p:nvSpPr>
          <p:cNvPr id="35867" name="文本框 35866"/>
          <p:cNvSpPr txBox="1"/>
          <p:nvPr/>
        </p:nvSpPr>
        <p:spPr>
          <a:xfrm>
            <a:off x="4198938" y="4530725"/>
            <a:ext cx="433387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i="1">
                <a:latin typeface="Times New Roman" panose="02020603050405020304" pitchFamily="2" charset="0"/>
              </a:rPr>
              <a:t>B</a:t>
            </a:r>
            <a:endParaRPr lang="en-US" altLang="zh-CN" i="1">
              <a:latin typeface="Times New Roman" panose="02020603050405020304" pitchFamily="2" charset="0"/>
            </a:endParaRPr>
          </a:p>
        </p:txBody>
      </p:sp>
      <p:sp>
        <p:nvSpPr>
          <p:cNvPr id="35868" name="文本框 35867"/>
          <p:cNvSpPr txBox="1"/>
          <p:nvPr/>
        </p:nvSpPr>
        <p:spPr>
          <a:xfrm>
            <a:off x="3781425" y="5754688"/>
            <a:ext cx="433388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i="1">
                <a:latin typeface="Times New Roman" panose="02020603050405020304" pitchFamily="2" charset="0"/>
              </a:rPr>
              <a:t>C</a:t>
            </a:r>
            <a:endParaRPr lang="en-US" altLang="zh-CN" i="1">
              <a:latin typeface="Times New Roman" panose="02020603050405020304" pitchFamily="2" charset="0"/>
            </a:endParaRPr>
          </a:p>
        </p:txBody>
      </p:sp>
      <p:sp>
        <p:nvSpPr>
          <p:cNvPr id="35869" name="文本框 35868"/>
          <p:cNvSpPr txBox="1"/>
          <p:nvPr/>
        </p:nvSpPr>
        <p:spPr>
          <a:xfrm>
            <a:off x="2800350" y="5768975"/>
            <a:ext cx="433388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i="1">
                <a:latin typeface="Times New Roman" panose="02020603050405020304" pitchFamily="2" charset="0"/>
              </a:rPr>
              <a:t>D</a:t>
            </a:r>
            <a:endParaRPr lang="en-US" altLang="zh-CN" i="1">
              <a:latin typeface="Times New Roman" panose="02020603050405020304" pitchFamily="2" charset="0"/>
            </a:endParaRPr>
          </a:p>
        </p:txBody>
      </p:sp>
      <p:sp>
        <p:nvSpPr>
          <p:cNvPr id="35870" name="文本框 35869"/>
          <p:cNvSpPr txBox="1"/>
          <p:nvPr/>
        </p:nvSpPr>
        <p:spPr>
          <a:xfrm>
            <a:off x="395288" y="2466975"/>
            <a:ext cx="8280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fontAlgn="base">
              <a:spcBef>
                <a:spcPct val="50000"/>
              </a:spcBef>
            </a:pPr>
            <a:r>
              <a:rPr lang="en-US" altLang="zh-CN" sz="2400">
                <a:latin typeface="宋体" panose="02010600030101010101" pitchFamily="2" charset="-122"/>
              </a:rPr>
              <a:t>2. </a:t>
            </a:r>
            <a:r>
              <a:rPr lang="zh-CN" altLang="en-US" sz="2400">
                <a:latin typeface="宋体" panose="02010600030101010101" pitchFamily="2" charset="-122"/>
              </a:rPr>
              <a:t>三点在同一直线上</a:t>
            </a:r>
            <a:r>
              <a:rPr lang="en-US" altLang="zh-CN" sz="2400">
                <a:latin typeface="宋体" panose="02010600030101010101" pitchFamily="2" charset="-122"/>
              </a:rPr>
              <a:t>, </a:t>
            </a:r>
            <a:r>
              <a:rPr lang="zh-CN" altLang="en-US" sz="2400">
                <a:latin typeface="宋体" panose="02010600030101010101" pitchFamily="2" charset="-122"/>
              </a:rPr>
              <a:t>另一点不在这条直线上不能作圆；</a:t>
            </a:r>
            <a:endParaRPr lang="zh-CN" altLang="en-US" sz="2400"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0"/>
                                        <p:tgtEl>
                                          <p:spTgt spid="358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2000"/>
                                        <p:tgtEl>
                                          <p:spTgt spid="35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35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/>
      <p:bldP spid="35845" grpId="0"/>
      <p:bldP spid="35846" grpId="0"/>
      <p:bldP spid="3587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6866" name="图片 36865" descr="图片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6867" name="矩形 36866"/>
          <p:cNvSpPr/>
          <p:nvPr/>
        </p:nvSpPr>
        <p:spPr>
          <a:xfrm>
            <a:off x="684213" y="692150"/>
            <a:ext cx="4344987" cy="2998788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  <a:normAutofit/>
          </a:bodyPr>
          <a:p>
            <a:pPr algn="ctr"/>
            <a:r>
              <a:rPr lang="zh-CN" altLang="en-US" sz="3600" spc="-360">
                <a:ln w="12700" cap="flat" cmpd="sng">
                  <a:solidFill>
                    <a:srgbClr val="000099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再见</a:t>
            </a:r>
            <a:endParaRPr lang="zh-CN" altLang="en-US" sz="3600" spc="-360">
              <a:ln w="12700" cap="flat" cmpd="sng">
                <a:solidFill>
                  <a:srgbClr val="000099"/>
                </a:solidFill>
                <a:prstDash val="solid"/>
                <a:headEnd type="none" w="med" len="med"/>
                <a:tailEnd type="none" w="med" len="med"/>
              </a:ln>
              <a:solidFill>
                <a:srgbClr val="33CCFF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33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7"/>
      </a:accent6>
      <a:hlink>
        <a:srgbClr val="CCCCFF"/>
      </a:hlink>
      <a:folHlink>
        <a:srgbClr val="B2B2B2"/>
      </a:folHlink>
    </a:clrScheme>
    <a:fontScheme name="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FF"/>
        </a:lt1>
        <a:dk2>
          <a:srgbClr val="FFFF00"/>
        </a:dk2>
        <a:lt2>
          <a:srgbClr val="0000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CDCDC"/>
        </a:accent4>
        <a:accent5>
          <a:srgbClr val="FFCAAA"/>
        </a:accent5>
        <a:accent6>
          <a:srgbClr val="00E5E5"/>
        </a:accent6>
        <a:hlink>
          <a:srgbClr val="FF00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7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27272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2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9"/>
        </a:accent5>
        <a:accent6>
          <a:srgbClr val="0000E5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BE5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9E5B7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Network">
  <a:themeElements>
    <a:clrScheme name="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B8989"/>
      </a:accent6>
      <a:hlink>
        <a:srgbClr val="7E9CE8"/>
      </a:hlink>
      <a:folHlink>
        <a:srgbClr val="D8D8EC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00"/>
        </a:lt1>
        <a:dk2>
          <a:srgbClr val="C0C0C0"/>
        </a:dk2>
        <a:lt2>
          <a:srgbClr val="4F747B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CDCDC"/>
        </a:accent4>
        <a:accent5>
          <a:srgbClr val="C3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4D0B0B"/>
        </a:lt1>
        <a:dk2>
          <a:srgbClr val="FFFFFF"/>
        </a:dk2>
        <a:lt2>
          <a:srgbClr val="3C0000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CDCDC"/>
        </a:accent4>
        <a:accent5>
          <a:srgbClr val="B9B9AD"/>
        </a:accent5>
        <a:accent6>
          <a:srgbClr val="B72D00"/>
        </a:accent6>
        <a:hlink>
          <a:srgbClr val="CC9900"/>
        </a:hlink>
        <a:folHlink>
          <a:srgbClr val="CCCC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15192B"/>
        </a:lt1>
        <a:dk2>
          <a:srgbClr val="CCCCFF"/>
        </a:dk2>
        <a:lt2>
          <a:srgbClr val="666699"/>
        </a:lt2>
        <a:accent1>
          <a:srgbClr val="4F893D"/>
        </a:accent1>
        <a:accent2>
          <a:srgbClr val="666699"/>
        </a:accent2>
        <a:accent3>
          <a:srgbClr val="AAAAAC"/>
        </a:accent3>
        <a:accent4>
          <a:srgbClr val="DCDCDC"/>
        </a:accent4>
        <a:accent5>
          <a:srgbClr val="B3C4AF"/>
        </a:accent5>
        <a:accent6>
          <a:srgbClr val="5B5B89"/>
        </a:accent6>
        <a:hlink>
          <a:srgbClr val="CC9900"/>
        </a:hlink>
        <a:folHlink>
          <a:srgbClr val="4837C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6001A"/>
        </a:lt1>
        <a:dk2>
          <a:srgbClr val="CCCC66"/>
        </a:dk2>
        <a:lt2>
          <a:srgbClr val="666699"/>
        </a:lt2>
        <a:accent1>
          <a:srgbClr val="FF3300"/>
        </a:accent1>
        <a:accent2>
          <a:srgbClr val="FF6600"/>
        </a:accent2>
        <a:accent3>
          <a:srgbClr val="C3AAAA"/>
        </a:accent3>
        <a:accent4>
          <a:srgbClr val="DCDCDC"/>
        </a:accent4>
        <a:accent5>
          <a:srgbClr val="FFADAA"/>
        </a:accent5>
        <a:accent6>
          <a:srgbClr val="E55B00"/>
        </a:accent6>
        <a:hlink>
          <a:srgbClr val="CC9900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54"/>
        </a:lt1>
        <a:dk2>
          <a:srgbClr val="FFFFFF"/>
        </a:dk2>
        <a:lt2>
          <a:srgbClr val="666699"/>
        </a:lt2>
        <a:accent1>
          <a:srgbClr val="3333FF"/>
        </a:accent1>
        <a:accent2>
          <a:srgbClr val="006699"/>
        </a:accent2>
        <a:accent3>
          <a:srgbClr val="AAAAB4"/>
        </a:accent3>
        <a:accent4>
          <a:srgbClr val="DCDCDC"/>
        </a:accent4>
        <a:accent5>
          <a:srgbClr val="ADADFF"/>
        </a:accent5>
        <a:accent6>
          <a:srgbClr val="005B89"/>
        </a:accent6>
        <a:hlink>
          <a:srgbClr val="669900"/>
        </a:hlink>
        <a:folHlink>
          <a:srgbClr val="0000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0054B"/>
        </a:lt1>
        <a:dk2>
          <a:srgbClr val="FFFFFF"/>
        </a:dk2>
        <a:lt2>
          <a:srgbClr val="808080"/>
        </a:lt2>
        <a:accent1>
          <a:srgbClr val="797B9B"/>
        </a:accent1>
        <a:accent2>
          <a:srgbClr val="6B4FB1"/>
        </a:accent2>
        <a:accent3>
          <a:srgbClr val="ADAAB2"/>
        </a:accent3>
        <a:accent4>
          <a:srgbClr val="DCDCDC"/>
        </a:accent4>
        <a:accent5>
          <a:srgbClr val="BEBFCB"/>
        </a:accent5>
        <a:accent6>
          <a:srgbClr val="5F469E"/>
        </a:accent6>
        <a:hlink>
          <a:srgbClr val="7AACCE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CC"/>
        </a:dk1>
        <a:lt1>
          <a:srgbClr val="29527B"/>
        </a:lt1>
        <a:dk2>
          <a:srgbClr val="FFFFFF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CDCAF"/>
        </a:accent4>
        <a:accent5>
          <a:srgbClr val="E2E2AA"/>
        </a:accent5>
        <a:accent6>
          <a:srgbClr val="5B8989"/>
        </a:accent6>
        <a:hlink>
          <a:srgbClr val="D8D8E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476949"/>
        </a:lt1>
        <a:dk2>
          <a:srgbClr val="FFFFFF"/>
        </a:dk2>
        <a:lt2>
          <a:srgbClr val="666699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CDCDC"/>
        </a:accent4>
        <a:accent5>
          <a:srgbClr val="E2B9AA"/>
        </a:accent5>
        <a:accent6>
          <a:srgbClr val="B78900"/>
        </a:accent6>
        <a:hlink>
          <a:srgbClr val="669900"/>
        </a:hlink>
        <a:folHlink>
          <a:srgbClr val="A452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7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B8989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Pixel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989B7"/>
      </a:accent6>
      <a:hlink>
        <a:srgbClr val="666699"/>
      </a:hlink>
      <a:folHlink>
        <a:srgbClr val="CCCCE6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66"/>
        </a:lt1>
        <a:dk2>
          <a:srgbClr val="FFFFFF"/>
        </a:dk2>
        <a:lt2>
          <a:srgbClr val="0066FF"/>
        </a:lt2>
        <a:accent1>
          <a:srgbClr val="6699FF"/>
        </a:accent1>
        <a:accent2>
          <a:srgbClr val="3333FF"/>
        </a:accent2>
        <a:accent3>
          <a:srgbClr val="AAAAB9"/>
        </a:accent3>
        <a:accent4>
          <a:srgbClr val="DCDCDC"/>
        </a:accent4>
        <a:accent5>
          <a:srgbClr val="B9CAFF"/>
        </a:accent5>
        <a:accent6>
          <a:srgbClr val="2D2DE5"/>
        </a:accent6>
        <a:hlink>
          <a:srgbClr val="FFCC00"/>
        </a:hlink>
        <a:folHlink>
          <a:srgbClr val="0000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34B49"/>
        </a:lt1>
        <a:dk2>
          <a:srgbClr val="FFFFFF"/>
        </a:dk2>
        <a:lt2>
          <a:srgbClr val="009999"/>
        </a:lt2>
        <a:accent1>
          <a:srgbClr val="33CCCC"/>
        </a:accent1>
        <a:accent2>
          <a:srgbClr val="008080"/>
        </a:accent2>
        <a:accent3>
          <a:srgbClr val="ADB2B1"/>
        </a:accent3>
        <a:accent4>
          <a:srgbClr val="DCDCDC"/>
        </a:accent4>
        <a:accent5>
          <a:srgbClr val="ADE2E2"/>
        </a:accent5>
        <a:accent6>
          <a:srgbClr val="007272"/>
        </a:accent6>
        <a:hlink>
          <a:srgbClr val="FFCC00"/>
        </a:hlink>
        <a:folHlink>
          <a:srgbClr val="0066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33399"/>
        </a:lt1>
        <a:dk2>
          <a:srgbClr val="FFFFFF"/>
        </a:dk2>
        <a:lt2>
          <a:srgbClr val="006699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CDCDC"/>
        </a:accent4>
        <a:accent5>
          <a:srgbClr val="AACAE2"/>
        </a:accent5>
        <a:accent6>
          <a:srgbClr val="02789D"/>
        </a:accent6>
        <a:hlink>
          <a:srgbClr val="FFCC00"/>
        </a:hlink>
        <a:folHlink>
          <a:srgbClr val="66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2F978D"/>
        </a:lt1>
        <a:dk2>
          <a:srgbClr val="FFFFFF"/>
        </a:dk2>
        <a:lt2>
          <a:srgbClr val="008080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CDCDC"/>
        </a:accent4>
        <a:accent5>
          <a:srgbClr val="AACAFF"/>
        </a:accent5>
        <a:accent6>
          <a:srgbClr val="008989"/>
        </a:accent6>
        <a:hlink>
          <a:srgbClr val="FFFFCC"/>
        </a:hlink>
        <a:folHlink>
          <a:srgbClr val="70CAC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30000"/>
        </a:lt1>
        <a:dk2>
          <a:srgbClr val="FFFFFF"/>
        </a:dk2>
        <a:lt2>
          <a:srgbClr val="822504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CDCDC"/>
        </a:accent4>
        <a:accent5>
          <a:srgbClr val="FFCAAA"/>
        </a:accent5>
        <a:accent6>
          <a:srgbClr val="8D2504"/>
        </a:accent6>
        <a:hlink>
          <a:srgbClr val="FF3300"/>
        </a:hlink>
        <a:folHlink>
          <a:srgbClr val="7C070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4A7911"/>
        </a:lt1>
        <a:dk2>
          <a:srgbClr val="FFFFFF"/>
        </a:dk2>
        <a:lt2>
          <a:srgbClr val="336600"/>
        </a:lt2>
        <a:accent1>
          <a:srgbClr val="666633"/>
        </a:accent1>
        <a:accent2>
          <a:srgbClr val="669900"/>
        </a:accent2>
        <a:accent3>
          <a:srgbClr val="B2BEAA"/>
        </a:accent3>
        <a:accent4>
          <a:srgbClr val="DCDCDC"/>
        </a:accent4>
        <a:accent5>
          <a:srgbClr val="B9B9AD"/>
        </a:accent5>
        <a:accent6>
          <a:srgbClr val="5B8900"/>
        </a:accent6>
        <a:hlink>
          <a:srgbClr val="FFCC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75B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B89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C0465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192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CAEC1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989B7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Pixel_2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989B7"/>
      </a:accent6>
      <a:hlink>
        <a:srgbClr val="666699"/>
      </a:hlink>
      <a:folHlink>
        <a:srgbClr val="CCCCE6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66"/>
        </a:lt1>
        <a:dk2>
          <a:srgbClr val="FFFFFF"/>
        </a:dk2>
        <a:lt2>
          <a:srgbClr val="0066FF"/>
        </a:lt2>
        <a:accent1>
          <a:srgbClr val="6699FF"/>
        </a:accent1>
        <a:accent2>
          <a:srgbClr val="3333FF"/>
        </a:accent2>
        <a:accent3>
          <a:srgbClr val="AAAAB9"/>
        </a:accent3>
        <a:accent4>
          <a:srgbClr val="DCDCDC"/>
        </a:accent4>
        <a:accent5>
          <a:srgbClr val="B9CAFF"/>
        </a:accent5>
        <a:accent6>
          <a:srgbClr val="2D2DE5"/>
        </a:accent6>
        <a:hlink>
          <a:srgbClr val="FFCC00"/>
        </a:hlink>
        <a:folHlink>
          <a:srgbClr val="0000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34B49"/>
        </a:lt1>
        <a:dk2>
          <a:srgbClr val="FFFFFF"/>
        </a:dk2>
        <a:lt2>
          <a:srgbClr val="009999"/>
        </a:lt2>
        <a:accent1>
          <a:srgbClr val="33CCCC"/>
        </a:accent1>
        <a:accent2>
          <a:srgbClr val="008080"/>
        </a:accent2>
        <a:accent3>
          <a:srgbClr val="ADB2B1"/>
        </a:accent3>
        <a:accent4>
          <a:srgbClr val="DCDCDC"/>
        </a:accent4>
        <a:accent5>
          <a:srgbClr val="ADE2E2"/>
        </a:accent5>
        <a:accent6>
          <a:srgbClr val="007272"/>
        </a:accent6>
        <a:hlink>
          <a:srgbClr val="FFCC00"/>
        </a:hlink>
        <a:folHlink>
          <a:srgbClr val="0066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33399"/>
        </a:lt1>
        <a:dk2>
          <a:srgbClr val="FFFFFF"/>
        </a:dk2>
        <a:lt2>
          <a:srgbClr val="006699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CDCDC"/>
        </a:accent4>
        <a:accent5>
          <a:srgbClr val="AACAE2"/>
        </a:accent5>
        <a:accent6>
          <a:srgbClr val="02789D"/>
        </a:accent6>
        <a:hlink>
          <a:srgbClr val="FFCC00"/>
        </a:hlink>
        <a:folHlink>
          <a:srgbClr val="66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2F978D"/>
        </a:lt1>
        <a:dk2>
          <a:srgbClr val="FFFFFF"/>
        </a:dk2>
        <a:lt2>
          <a:srgbClr val="008080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CDCDC"/>
        </a:accent4>
        <a:accent5>
          <a:srgbClr val="AACAFF"/>
        </a:accent5>
        <a:accent6>
          <a:srgbClr val="008989"/>
        </a:accent6>
        <a:hlink>
          <a:srgbClr val="FFFFCC"/>
        </a:hlink>
        <a:folHlink>
          <a:srgbClr val="70CAC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30000"/>
        </a:lt1>
        <a:dk2>
          <a:srgbClr val="FFFFFF"/>
        </a:dk2>
        <a:lt2>
          <a:srgbClr val="822504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CDCDC"/>
        </a:accent4>
        <a:accent5>
          <a:srgbClr val="FFCAAA"/>
        </a:accent5>
        <a:accent6>
          <a:srgbClr val="8D2504"/>
        </a:accent6>
        <a:hlink>
          <a:srgbClr val="FF3300"/>
        </a:hlink>
        <a:folHlink>
          <a:srgbClr val="7C070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4A7911"/>
        </a:lt1>
        <a:dk2>
          <a:srgbClr val="FFFFFF"/>
        </a:dk2>
        <a:lt2>
          <a:srgbClr val="336600"/>
        </a:lt2>
        <a:accent1>
          <a:srgbClr val="666633"/>
        </a:accent1>
        <a:accent2>
          <a:srgbClr val="669900"/>
        </a:accent2>
        <a:accent3>
          <a:srgbClr val="B2BEAA"/>
        </a:accent3>
        <a:accent4>
          <a:srgbClr val="DCDCDC"/>
        </a:accent4>
        <a:accent5>
          <a:srgbClr val="B9B9AD"/>
        </a:accent5>
        <a:accent6>
          <a:srgbClr val="5B8900"/>
        </a:accent6>
        <a:hlink>
          <a:srgbClr val="FFCC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75B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B89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C0465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192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CAEC1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989B7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Network_2">
  <a:themeElements>
    <a:clrScheme name="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B8989"/>
      </a:accent6>
      <a:hlink>
        <a:srgbClr val="7E9CE8"/>
      </a:hlink>
      <a:folHlink>
        <a:srgbClr val="D8D8EC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00"/>
        </a:lt1>
        <a:dk2>
          <a:srgbClr val="C0C0C0"/>
        </a:dk2>
        <a:lt2>
          <a:srgbClr val="4F747B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CDCDC"/>
        </a:accent4>
        <a:accent5>
          <a:srgbClr val="C3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4D0B0B"/>
        </a:lt1>
        <a:dk2>
          <a:srgbClr val="FFFFFF"/>
        </a:dk2>
        <a:lt2>
          <a:srgbClr val="3C0000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CDCDC"/>
        </a:accent4>
        <a:accent5>
          <a:srgbClr val="B9B9AD"/>
        </a:accent5>
        <a:accent6>
          <a:srgbClr val="B72D00"/>
        </a:accent6>
        <a:hlink>
          <a:srgbClr val="CC9900"/>
        </a:hlink>
        <a:folHlink>
          <a:srgbClr val="CCCC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15192B"/>
        </a:lt1>
        <a:dk2>
          <a:srgbClr val="CCCCFF"/>
        </a:dk2>
        <a:lt2>
          <a:srgbClr val="666699"/>
        </a:lt2>
        <a:accent1>
          <a:srgbClr val="4F893D"/>
        </a:accent1>
        <a:accent2>
          <a:srgbClr val="666699"/>
        </a:accent2>
        <a:accent3>
          <a:srgbClr val="AAAAAC"/>
        </a:accent3>
        <a:accent4>
          <a:srgbClr val="DCDCDC"/>
        </a:accent4>
        <a:accent5>
          <a:srgbClr val="B3C4AF"/>
        </a:accent5>
        <a:accent6>
          <a:srgbClr val="5B5B89"/>
        </a:accent6>
        <a:hlink>
          <a:srgbClr val="CC9900"/>
        </a:hlink>
        <a:folHlink>
          <a:srgbClr val="4837C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6001A"/>
        </a:lt1>
        <a:dk2>
          <a:srgbClr val="CCCC66"/>
        </a:dk2>
        <a:lt2>
          <a:srgbClr val="666699"/>
        </a:lt2>
        <a:accent1>
          <a:srgbClr val="FF3300"/>
        </a:accent1>
        <a:accent2>
          <a:srgbClr val="FF6600"/>
        </a:accent2>
        <a:accent3>
          <a:srgbClr val="C3AAAA"/>
        </a:accent3>
        <a:accent4>
          <a:srgbClr val="DCDCDC"/>
        </a:accent4>
        <a:accent5>
          <a:srgbClr val="FFADAA"/>
        </a:accent5>
        <a:accent6>
          <a:srgbClr val="E55B00"/>
        </a:accent6>
        <a:hlink>
          <a:srgbClr val="CC9900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54"/>
        </a:lt1>
        <a:dk2>
          <a:srgbClr val="FFFFFF"/>
        </a:dk2>
        <a:lt2>
          <a:srgbClr val="666699"/>
        </a:lt2>
        <a:accent1>
          <a:srgbClr val="3333FF"/>
        </a:accent1>
        <a:accent2>
          <a:srgbClr val="006699"/>
        </a:accent2>
        <a:accent3>
          <a:srgbClr val="AAAAB4"/>
        </a:accent3>
        <a:accent4>
          <a:srgbClr val="DCDCDC"/>
        </a:accent4>
        <a:accent5>
          <a:srgbClr val="ADADFF"/>
        </a:accent5>
        <a:accent6>
          <a:srgbClr val="005B89"/>
        </a:accent6>
        <a:hlink>
          <a:srgbClr val="669900"/>
        </a:hlink>
        <a:folHlink>
          <a:srgbClr val="0000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0054B"/>
        </a:lt1>
        <a:dk2>
          <a:srgbClr val="FFFFFF"/>
        </a:dk2>
        <a:lt2>
          <a:srgbClr val="808080"/>
        </a:lt2>
        <a:accent1>
          <a:srgbClr val="797B9B"/>
        </a:accent1>
        <a:accent2>
          <a:srgbClr val="6B4FB1"/>
        </a:accent2>
        <a:accent3>
          <a:srgbClr val="ADAAB2"/>
        </a:accent3>
        <a:accent4>
          <a:srgbClr val="DCDCDC"/>
        </a:accent4>
        <a:accent5>
          <a:srgbClr val="BEBFCB"/>
        </a:accent5>
        <a:accent6>
          <a:srgbClr val="5F469E"/>
        </a:accent6>
        <a:hlink>
          <a:srgbClr val="7AACCE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CC"/>
        </a:dk1>
        <a:lt1>
          <a:srgbClr val="29527B"/>
        </a:lt1>
        <a:dk2>
          <a:srgbClr val="FFFFFF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CDCAF"/>
        </a:accent4>
        <a:accent5>
          <a:srgbClr val="E2E2AA"/>
        </a:accent5>
        <a:accent6>
          <a:srgbClr val="5B8989"/>
        </a:accent6>
        <a:hlink>
          <a:srgbClr val="D8D8E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476949"/>
        </a:lt1>
        <a:dk2>
          <a:srgbClr val="FFFFFF"/>
        </a:dk2>
        <a:lt2>
          <a:srgbClr val="666699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CDCDC"/>
        </a:accent4>
        <a:accent5>
          <a:srgbClr val="E2B9AA"/>
        </a:accent5>
        <a:accent6>
          <a:srgbClr val="B78900"/>
        </a:accent6>
        <a:hlink>
          <a:srgbClr val="669900"/>
        </a:hlink>
        <a:folHlink>
          <a:srgbClr val="A452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7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B8989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2859</Words>
  <Application>WPS 演示</Application>
  <PresentationFormat>在屏幕上显示</PresentationFormat>
  <Paragraphs>420</Paragraphs>
  <Slides>25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6</vt:i4>
      </vt:variant>
      <vt:variant>
        <vt:lpstr>嵌入 OLE 服务器</vt:lpstr>
      </vt:variant>
      <vt:variant>
        <vt:i4>5</vt:i4>
      </vt:variant>
      <vt:variant>
        <vt:lpstr>幻灯片标题</vt:lpstr>
      </vt:variant>
      <vt:variant>
        <vt:i4>25</vt:i4>
      </vt:variant>
    </vt:vector>
  </HeadingPairs>
  <TitlesOfParts>
    <vt:vector size="53" baseType="lpstr">
      <vt:lpstr>Arial</vt:lpstr>
      <vt:lpstr>宋体</vt:lpstr>
      <vt:lpstr>Wingdings</vt:lpstr>
      <vt:lpstr>Times New Roman</vt:lpstr>
      <vt:lpstr>Arial Black</vt:lpstr>
      <vt:lpstr>楷体</vt:lpstr>
      <vt:lpstr>隶书</vt:lpstr>
      <vt:lpstr>黑体</vt:lpstr>
      <vt:lpstr>BatangChe</vt:lpstr>
      <vt:lpstr>Tahoma</vt:lpstr>
      <vt:lpstr>幼圆</vt:lpstr>
      <vt:lpstr>华文行楷</vt:lpstr>
      <vt:lpstr>楷体_GB2312</vt:lpstr>
      <vt:lpstr>新宋体</vt:lpstr>
      <vt:lpstr>微软雅黑</vt:lpstr>
      <vt:lpstr>Arial Unicode MS</vt:lpstr>
      <vt:lpstr>Calibri</vt:lpstr>
      <vt:lpstr>133</vt:lpstr>
      <vt:lpstr>Network</vt:lpstr>
      <vt:lpstr>Pixel</vt:lpstr>
      <vt:lpstr>默认设计模板</vt:lpstr>
      <vt:lpstr>Pixel_2</vt:lpstr>
      <vt:lpstr>Network_2</vt:lpstr>
      <vt:lpstr>Equation.3</vt:lpstr>
      <vt:lpstr>Equation.3</vt:lpstr>
      <vt:lpstr>Equation.DSMT4</vt:lpstr>
      <vt:lpstr>Equation.3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Lqhuan</dc:creator>
  <cp:lastModifiedBy>Administrator</cp:lastModifiedBy>
  <cp:revision>112</cp:revision>
  <dcterms:created xsi:type="dcterms:W3CDTF">2006-03-05T01:38:13Z</dcterms:created>
  <dcterms:modified xsi:type="dcterms:W3CDTF">2019-10-28T06:34:53Z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2052-11.1.0.9175</vt:lpwstr>
  </property>
</Properties>
</file>