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7" r:id="rId2"/>
    <p:sldId id="276" r:id="rId3"/>
    <p:sldId id="260" r:id="rId4"/>
    <p:sldId id="283" r:id="rId5"/>
    <p:sldId id="295" r:id="rId6"/>
    <p:sldId id="262" r:id="rId7"/>
    <p:sldId id="293" r:id="rId8"/>
    <p:sldId id="277" r:id="rId9"/>
    <p:sldId id="278" r:id="rId10"/>
    <p:sldId id="268" r:id="rId11"/>
    <p:sldId id="270" r:id="rId12"/>
    <p:sldId id="281" r:id="rId13"/>
    <p:sldId id="273" r:id="rId14"/>
    <p:sldId id="271" r:id="rId15"/>
    <p:sldId id="274" r:id="rId16"/>
    <p:sldId id="296" r:id="rId17"/>
    <p:sldId id="275" r:id="rId18"/>
    <p:sldId id="272" r:id="rId19"/>
    <p:sldId id="286" r:id="rId20"/>
    <p:sldId id="287" r:id="rId21"/>
    <p:sldId id="288" r:id="rId22"/>
  </p:sldIdLst>
  <p:sldSz cx="12192000" cy="6858000"/>
  <p:notesSz cx="6761163" cy="99425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B3238-175E-4731-A3A4-51D5B0D7014D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F53AB6-B955-42C9-83AD-AA2187277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83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53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1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20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18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66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1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81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17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59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0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15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7C110-9CD1-4C18-BF5B-1C8301BF44B2}" type="datetimeFigureOut">
              <a:rPr lang="zh-CN" altLang="en-US" smtClean="0"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93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内容占位符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32029" cy="68580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0360548" y="328108"/>
            <a:ext cx="1015663" cy="486126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陈太丘与友期行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644190" y="4096719"/>
            <a:ext cx="677108" cy="13042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刘义庆</a:t>
            </a:r>
          </a:p>
        </p:txBody>
      </p:sp>
    </p:spTree>
    <p:extLst>
      <p:ext uri="{BB962C8B-B14F-4D97-AF65-F5344CB8AC3E}">
        <p14:creationId xmlns:p14="http://schemas.microsoft.com/office/powerpoint/2010/main" val="194336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76207" y="957720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教学目标：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b="1" dirty="0"/>
          </a:p>
          <a:p>
            <a:pPr marL="0" indent="0"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借助注释疏通文意，通过朗读培养文言语感。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欣赏古代少年“方正”的品行。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3.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了解并积累具有文言色彩的“谦辞”和“敬辞”，增强文化底蕴。</a:t>
            </a:r>
          </a:p>
          <a:p>
            <a:pPr marL="0" indent="0">
              <a:buNone/>
            </a:pP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648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1188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301664" y="340968"/>
            <a:ext cx="907204" cy="414823"/>
            <a:chOff x="942075" y="887695"/>
            <a:chExt cx="1814513" cy="829695"/>
          </a:xfrm>
        </p:grpSpPr>
        <p:sp>
          <p:nvSpPr>
            <p:cNvPr id="1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600045" y="560251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朗读课文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00045" y="1690397"/>
            <a:ext cx="1133442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    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陈太丘与友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期行，期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日中，过中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不至，太丘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舍去</a:t>
            </a:r>
            <a:r>
              <a:rPr lang="zh-CN" altLang="en-US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去后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乃至。</a:t>
            </a:r>
            <a:r>
              <a:rPr lang="en-US" altLang="zh-CN" sz="3200" kern="100" dirty="0">
                <a:solidFill>
                  <a:srgbClr val="1E1E1E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元方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时年七岁，门外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戏。客问元方：“尊君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在不？”答曰：“待君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久不至，已去。”友人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便怒曰：</a:t>
            </a:r>
            <a:endParaRPr lang="en-US" altLang="zh-CN" sz="32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“非人哉！与人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期行，相委而去。”元方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曰：“君与家君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期日中，日中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不至，则是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无信；对子骂父，则是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无</a:t>
            </a:r>
            <a:r>
              <a:rPr lang="zh-CN" altLang="en-US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礼。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en-US" altLang="zh-CN" sz="3200" kern="100" dirty="0">
                <a:solidFill>
                  <a:srgbClr val="1E1E1E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</a:p>
          <a:p>
            <a:endParaRPr lang="en-US" altLang="zh-CN" sz="1000" kern="100" dirty="0">
              <a:solidFill>
                <a:srgbClr val="1E1E1E"/>
              </a:solidFill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友人惭，下车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引之。元方入门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不顾。</a:t>
            </a:r>
            <a:r>
              <a:rPr lang="en-US" altLang="zh-CN" sz="3200" kern="100" dirty="0">
                <a:solidFill>
                  <a:srgbClr val="1E1E1E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en-US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3952067" y="632882"/>
            <a:ext cx="4318862" cy="58477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读准字音、读出节奏</a:t>
            </a:r>
          </a:p>
        </p:txBody>
      </p:sp>
      <p:sp>
        <p:nvSpPr>
          <p:cNvPr id="6" name="矩形 5"/>
          <p:cNvSpPr/>
          <p:nvPr/>
        </p:nvSpPr>
        <p:spPr>
          <a:xfrm>
            <a:off x="8125421" y="632882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71731" y="2717391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fǒu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94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017669" y="843935"/>
            <a:ext cx="9936619" cy="587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ea typeface="华文行楷" panose="02010800040101010101" pitchFamily="2" charset="-122"/>
              </a:rPr>
              <a:t>　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陈太丘与友期行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期日中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过中不至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太丘舍去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去后乃至。元方时年七岁，门外戏。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zh-CN" altLang="en-US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客问元方：“尊君在不</a:t>
            </a:r>
            <a:r>
              <a:rPr lang="zh-CN" altLang="en-US" sz="3200" b="1" dirty="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答曰：“待君久不至，已去。”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友人便怒曰：“非人哉</a:t>
            </a:r>
            <a:r>
              <a:rPr lang="zh-CN" altLang="en-US" sz="3200" b="1" dirty="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！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与人期行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相委而去。”</a:t>
            </a:r>
          </a:p>
          <a:p>
            <a:pPr eaLnBrk="1" hangingPunct="1">
              <a:lnSpc>
                <a:spcPct val="125000"/>
              </a:lnSpc>
            </a:pP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元方曰：“君与家君期日中。日中不至，则是无信；对子骂父，则是无礼。”</a:t>
            </a:r>
          </a:p>
          <a:p>
            <a:pPr eaLnBrk="1" hangingPunct="1"/>
            <a:endParaRPr lang="zh-CN" altLang="en-US" sz="1000" b="1" dirty="0"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友人惭，下车引之，元方入门不顾。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　　　　　　　　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882036" y="1960650"/>
            <a:ext cx="30684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询问，很客气。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828617" y="2637139"/>
            <a:ext cx="26581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有礼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地回答。</a:t>
            </a: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675200" y="3710926"/>
            <a:ext cx="1008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愤怒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808178" y="5015118"/>
            <a:ext cx="430438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有礼有节，义正辞严！</a:t>
            </a:r>
          </a:p>
        </p:txBody>
      </p:sp>
      <p:sp>
        <p:nvSpPr>
          <p:cNvPr id="2" name="矩形 1"/>
          <p:cNvSpPr/>
          <p:nvPr/>
        </p:nvSpPr>
        <p:spPr>
          <a:xfrm>
            <a:off x="391927" y="160171"/>
            <a:ext cx="1832553" cy="58477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读出情感</a:t>
            </a:r>
          </a:p>
        </p:txBody>
      </p:sp>
    </p:spTree>
    <p:extLst>
      <p:ext uri="{BB962C8B-B14F-4D97-AF65-F5344CB8AC3E}">
        <p14:creationId xmlns:p14="http://schemas.microsoft.com/office/powerpoint/2010/main" val="2209997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11395" y="2311707"/>
            <a:ext cx="4679950" cy="3630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245000"/>
              </a:lnSpc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君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在不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</a:p>
          <a:p>
            <a:pPr eaLnBrk="1" hangingPunct="1">
              <a:lnSpc>
                <a:spcPct val="245000"/>
              </a:lnSpc>
              <a:defRPr/>
            </a:pP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待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君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久不至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</a:p>
          <a:p>
            <a:pPr eaLnBrk="1" hangingPunct="1">
              <a:lnSpc>
                <a:spcPct val="245000"/>
              </a:lnSpc>
              <a:defRPr/>
            </a:pP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君与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家君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期日中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519650" y="5332628"/>
            <a:ext cx="7600157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谦辞，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我的父亲，对人谦称自己的父亲。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759201" y="4126820"/>
            <a:ext cx="6983002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，您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对别人一种有礼貌的称呼。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423619" y="2921219"/>
            <a:ext cx="8344761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，您的父亲，对别人父亲的尊称。 </a:t>
            </a:r>
          </a:p>
        </p:txBody>
      </p:sp>
      <p:sp>
        <p:nvSpPr>
          <p:cNvPr id="2" name="矩形 1"/>
          <p:cNvSpPr/>
          <p:nvPr/>
        </p:nvSpPr>
        <p:spPr>
          <a:xfrm>
            <a:off x="2298700" y="972423"/>
            <a:ext cx="80486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“君”“家君”“尊君”的称谓有什么不同？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62062" y="325437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古人的称谓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472358" y="173872"/>
            <a:ext cx="907204" cy="414823"/>
            <a:chOff x="942075" y="887695"/>
            <a:chExt cx="1814513" cy="829695"/>
          </a:xfrm>
        </p:grpSpPr>
        <p:sp>
          <p:nvSpPr>
            <p:cNvPr id="10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2569045" y="1597323"/>
            <a:ext cx="6713869" cy="11079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敬辞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是指含恭敬口吻的用语，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一般对人。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1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谦辞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是表示谦虚的言辞，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一般对己。</a:t>
            </a:r>
          </a:p>
        </p:txBody>
      </p:sp>
    </p:spTree>
    <p:extLst>
      <p:ext uri="{BB962C8B-B14F-4D97-AF65-F5344CB8AC3E}">
        <p14:creationId xmlns:p14="http://schemas.microsoft.com/office/powerpoint/2010/main" val="194125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 animBg="1"/>
      <p:bldP spid="3" grpId="0" animBg="1"/>
      <p:bldP spid="4" grpId="0" animBg="1"/>
      <p:bldP spid="2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88"/>
            <a:ext cx="12192000" cy="6861188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627341" y="572699"/>
            <a:ext cx="907204" cy="414823"/>
            <a:chOff x="942075" y="887695"/>
            <a:chExt cx="1814513" cy="829695"/>
          </a:xfrm>
        </p:grpSpPr>
        <p:sp>
          <p:nvSpPr>
            <p:cNvPr id="17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925722" y="791982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疏通文意</a:t>
            </a:r>
          </a:p>
        </p:txBody>
      </p:sp>
      <p:sp>
        <p:nvSpPr>
          <p:cNvPr id="2" name="矩形 1"/>
          <p:cNvSpPr/>
          <p:nvPr/>
        </p:nvSpPr>
        <p:spPr>
          <a:xfrm>
            <a:off x="770739" y="2356593"/>
            <a:ext cx="103578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kern="100" dirty="0">
                <a:cs typeface="Times New Roman" panose="02020603050405020304" pitchFamily="18" charset="0"/>
              </a:rPr>
              <a:t>        </a:t>
            </a:r>
            <a:r>
              <a:rPr lang="zh-CN" altLang="zh-CN" sz="3600" b="1" kern="100" dirty="0">
                <a:cs typeface="Times New Roman" panose="02020603050405020304" pitchFamily="18" charset="0"/>
              </a:rPr>
              <a:t>小组合作，结合注释，自行判断应重点解释的词语并圈画出来，小组间每人一句接龙翻译。学生发表讨论结果。</a:t>
            </a:r>
          </a:p>
        </p:txBody>
      </p:sp>
    </p:spTree>
    <p:extLst>
      <p:ext uri="{BB962C8B-B14F-4D97-AF65-F5344CB8AC3E}">
        <p14:creationId xmlns:p14="http://schemas.microsoft.com/office/powerpoint/2010/main" val="97061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524000" y="942975"/>
            <a:ext cx="590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524000" y="4094164"/>
            <a:ext cx="5905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847851" y="4581525"/>
            <a:ext cx="5256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795463" y="777876"/>
            <a:ext cx="8748712" cy="5908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陈太丘与友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期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行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太丘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舍去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去后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乃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至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尊君在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不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相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委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而去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下车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引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之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元方入门不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顾</a:t>
            </a:r>
            <a:endParaRPr lang="zh-CN" altLang="en-US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064001" y="3449639"/>
            <a:ext cx="4710113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否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表询问语气。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5703094" y="1746251"/>
            <a:ext cx="1223963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离开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5472113" y="938213"/>
            <a:ext cx="1395412" cy="641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约定 </a:t>
            </a:r>
            <a:r>
              <a:rPr lang="zh-CN" altLang="en-U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4183063" y="1775620"/>
            <a:ext cx="1395412" cy="644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 </a:t>
            </a:r>
            <a:r>
              <a:rPr lang="zh-CN" altLang="en-U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4159250" y="2638426"/>
            <a:ext cx="762000" cy="644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才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4064001" y="4271963"/>
            <a:ext cx="12811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4010025" y="5038726"/>
            <a:ext cx="2571750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拉，牵拉。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4824413" y="5897563"/>
            <a:ext cx="17573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回头看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72358" y="173872"/>
            <a:ext cx="907204" cy="414823"/>
            <a:chOff x="942075" y="887695"/>
            <a:chExt cx="1814513" cy="829695"/>
          </a:xfrm>
        </p:grpSpPr>
        <p:sp>
          <p:nvSpPr>
            <p:cNvPr id="1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379562" y="8413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重点字词</a:t>
            </a:r>
          </a:p>
        </p:txBody>
      </p:sp>
    </p:spTree>
    <p:extLst>
      <p:ext uri="{BB962C8B-B14F-4D97-AF65-F5344CB8AC3E}">
        <p14:creationId xmlns:p14="http://schemas.microsoft.com/office/powerpoint/2010/main" val="29218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animBg="1"/>
      <p:bldP spid="8203" grpId="0" animBg="1"/>
      <p:bldP spid="8207" grpId="0" animBg="1"/>
      <p:bldP spid="3" grpId="0" animBg="1"/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0241" y="237121"/>
            <a:ext cx="3425664" cy="1033220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翻译以下句子：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3400" y="1514475"/>
            <a:ext cx="10515600" cy="32289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过中不至，  太丘舍去，  去后乃至。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1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友人惭，下车引之，元方入门不顾。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3050" y="2144743"/>
            <a:ext cx="110363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正午已过，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（友人）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还不到，陈太丘丢下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（他）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离开，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（太丘）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走后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（友人）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才来。 </a:t>
            </a:r>
          </a:p>
        </p:txBody>
      </p:sp>
      <p:sp>
        <p:nvSpPr>
          <p:cNvPr id="5" name="矩形 4"/>
          <p:cNvSpPr/>
          <p:nvPr/>
        </p:nvSpPr>
        <p:spPr>
          <a:xfrm>
            <a:off x="603250" y="4426976"/>
            <a:ext cx="108775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朋友对（自己的言行）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感到很惭愧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，便下车来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他，元方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头也不回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地跑进了（自家的）大门。</a:t>
            </a:r>
          </a:p>
        </p:txBody>
      </p:sp>
    </p:spTree>
    <p:extLst>
      <p:ext uri="{BB962C8B-B14F-4D97-AF65-F5344CB8AC3E}">
        <p14:creationId xmlns:p14="http://schemas.microsoft.com/office/powerpoint/2010/main" val="35863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61188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" y="5943600"/>
            <a:ext cx="12192000" cy="914400"/>
            <a:chOff x="-499399" y="5421548"/>
            <a:chExt cx="25524965" cy="1483769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50800" y="0"/>
            <a:ext cx="12242800" cy="869950"/>
            <a:chOff x="0" y="-2508"/>
            <a:chExt cx="15857806" cy="615650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 rot="10800000" flipV="1">
              <a:off x="0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 rot="10800000" flipH="1" flipV="1">
              <a:off x="5288366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 rot="10800000" flipV="1">
              <a:off x="10532864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288456" y="1194154"/>
            <a:ext cx="105264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    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陈太丘与友期行，期日中，过中不至，太丘舍去</a:t>
            </a:r>
            <a:r>
              <a:rPr lang="zh-CN" altLang="en-US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去后乃至。</a:t>
            </a:r>
            <a:r>
              <a:rPr lang="en-US" altLang="zh-CN" sz="3200" kern="100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元方时年七岁，门外戏。客问元方：“尊君</a:t>
            </a:r>
            <a:endParaRPr lang="en-US" altLang="zh-CN" sz="3200" b="1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在不？”答曰：“待君久不至，已去。”友人便怒曰：</a:t>
            </a:r>
            <a:endParaRPr lang="en-US" altLang="zh-CN" sz="32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“非人哉！与人期行，相委而去。”元方曰：“君与家君</a:t>
            </a:r>
            <a:endParaRPr lang="en-US" altLang="zh-CN" sz="3200" b="1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期日中，日中不至，则是无信；对子骂父，则是无</a:t>
            </a:r>
            <a:r>
              <a:rPr lang="zh-CN" altLang="en-US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礼。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en-US" altLang="zh-CN" sz="3200" kern="100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</a:p>
          <a:p>
            <a:endParaRPr lang="en-US" altLang="zh-CN" sz="1000" kern="100" dirty="0">
              <a:solidFill>
                <a:srgbClr val="0000FF"/>
              </a:solidFill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友人惭，下车引之。元方入门不顾。</a:t>
            </a:r>
            <a:r>
              <a:rPr lang="en-US" altLang="zh-CN" sz="3200" kern="100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31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50800" y="0"/>
            <a:ext cx="12242800" cy="596900"/>
            <a:chOff x="0" y="-2508"/>
            <a:chExt cx="15857806" cy="6156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 rot="10800000" flipV="1">
              <a:off x="0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 rot="10800000" flipH="1" flipV="1">
              <a:off x="5288366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0800000" flipV="1">
              <a:off x="10532864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0034" y="270664"/>
            <a:ext cx="907204" cy="414823"/>
            <a:chOff x="942075" y="887695"/>
            <a:chExt cx="1814513" cy="829695"/>
          </a:xfrm>
        </p:grpSpPr>
        <p:sp>
          <p:nvSpPr>
            <p:cNvPr id="11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48415" y="48994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精读思辨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43191" y="1433571"/>
            <a:ext cx="11010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600" b="1" kern="1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1.</a:t>
            </a:r>
            <a:r>
              <a:rPr lang="zh-CN" altLang="zh-CN" sz="3600" b="1" kern="1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本则故事选自《世说新语·方正》篇。方正，指人行为、品性正直，合乎道义。文中哪些地方能够体现陈元方的“方正”？</a:t>
            </a:r>
          </a:p>
          <a:p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5649" y="3555882"/>
            <a:ext cx="1069844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守信用。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陈太丘依照约会行事，当他的朋友失约时，他决然舍去。七岁儿童元方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懂得交友以信的道理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礼节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陈太丘的这位朋友，自己言而无信，失了约不自省，发而怒骂别人，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陈元方据理抗辩，有理有据，落落大方。以“入门不顾”维护了父亲和自己的尊严。</a:t>
            </a:r>
          </a:p>
        </p:txBody>
      </p:sp>
    </p:spTree>
    <p:extLst>
      <p:ext uri="{BB962C8B-B14F-4D97-AF65-F5344CB8AC3E}">
        <p14:creationId xmlns:p14="http://schemas.microsoft.com/office/powerpoint/2010/main" val="66870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50800" y="0"/>
            <a:ext cx="12242800" cy="596900"/>
            <a:chOff x="0" y="-2508"/>
            <a:chExt cx="15857806" cy="6156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 rot="10800000" flipV="1">
              <a:off x="0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 rot="10800000" flipH="1" flipV="1">
              <a:off x="5288366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0800000" flipV="1">
              <a:off x="10532864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23816" y="596901"/>
            <a:ext cx="907204" cy="414823"/>
            <a:chOff x="942075" y="887695"/>
            <a:chExt cx="1814513" cy="829695"/>
          </a:xfrm>
        </p:grpSpPr>
        <p:sp>
          <p:nvSpPr>
            <p:cNvPr id="11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22197" y="816184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课堂思辨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547793" y="882645"/>
            <a:ext cx="993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“友人惭，下车引之，元方入门不顾”，你认为元方这样做是否失礼，为什么？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7418" y="2278440"/>
            <a:ext cx="11031982" cy="255454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 </a:t>
            </a:r>
            <a:r>
              <a:rPr lang="en-US" altLang="zh-CN" kern="100" dirty="0">
                <a:latin typeface="等线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zh-CN" sz="2800" b="1" i="1" u="sng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资料补充：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七岁的元方遵循的道义，除了“信”和“礼”，更有对父亲的“孝”。东汉</a:t>
            </a:r>
            <a:r>
              <a:rPr lang="zh-CN" altLang="en-US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时期，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以“孝”为核心的政治伦理的形成和“孝”在人才选举等国家制度中重要作用</a:t>
            </a:r>
            <a:r>
              <a:rPr lang="zh-CN" altLang="en-US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孝道特别兴盛，传统的二十四孝图，即有八孝产生于东汉。东汉末年，一个人甚至仅仅凭孝顺父母，就能够被举荐当官，这就是——举孝廉。</a:t>
            </a:r>
            <a:endParaRPr lang="zh-CN" altLang="zh-CN" sz="2800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000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000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7418" y="4994285"/>
            <a:ext cx="10795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在这样的背景下，友人“对子骂父”的行为，是极其粗鲁无礼和不可原谅的。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他以“入门不顾”的行为，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维护了父亲和自己的尊严。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271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01889" y="641391"/>
            <a:ext cx="110366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“陈元方年十一时，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候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袁公。袁公问曰：“贤家君在太丘，远近称之，何所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履行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？”元方曰：“老父在太丘，强者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绥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en-US" altLang="zh-CN" b="1" dirty="0" err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suí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之以德，弱者抚之以仁，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恣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其所安，久而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益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敬。”袁公曰：“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孤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往者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尝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为邺令，正行此事。不知卿家君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法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孤？孤法卿父？”元方曰：“周公、孔子，异世而出，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周旋动静，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万里如一。周公不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师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孔子，孔子亦不师周公。”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17162" y="136271"/>
            <a:ext cx="907204" cy="414823"/>
            <a:chOff x="942075" y="887695"/>
            <a:chExt cx="1814513" cy="829695"/>
          </a:xfrm>
        </p:grpSpPr>
        <p:sp>
          <p:nvSpPr>
            <p:cNvPr id="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01889" y="31676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拓展延伸</a:t>
            </a:r>
          </a:p>
        </p:txBody>
      </p:sp>
      <p:sp>
        <p:nvSpPr>
          <p:cNvPr id="9" name="矩形 8"/>
          <p:cNvSpPr/>
          <p:nvPr/>
        </p:nvSpPr>
        <p:spPr>
          <a:xfrm>
            <a:off x="501889" y="3914547"/>
            <a:ext cx="58679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、候：拜访，问候。</a:t>
            </a:r>
            <a:br>
              <a:rPr lang="zh-CN" altLang="en-US" sz="2400" dirty="0"/>
            </a:b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、履行：实施，实行。</a:t>
            </a:r>
            <a:br>
              <a:rPr lang="zh-CN" altLang="en-US" sz="2400" dirty="0"/>
            </a:b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、绥：安抚。</a:t>
            </a:r>
            <a:endParaRPr lang="en-US" altLang="zh-CN" sz="2400" dirty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、恣：放纵、无拘束，这里指顺从。</a:t>
            </a:r>
            <a:endParaRPr lang="en-US" altLang="zh-CN" sz="2400" dirty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、益：更加</a:t>
            </a:r>
            <a:endParaRPr lang="en-US" altLang="zh-CN" sz="2400" dirty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、孤：封建时代王侯对自己的谦称。</a:t>
            </a:r>
            <a:endParaRPr lang="en-US" altLang="zh-CN" sz="2400" dirty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37060" y="3821557"/>
            <a:ext cx="4649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zh-CN" altLang="en-US" dirty="0"/>
            </a:br>
            <a:br>
              <a:rPr lang="zh-CN" altLang="en-US" dirty="0"/>
            </a:br>
            <a:br>
              <a:rPr lang="zh-CN" altLang="en-US" dirty="0"/>
            </a:b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6281980" y="4037657"/>
            <a:ext cx="548322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、尝：曾经。</a:t>
            </a:r>
            <a:endParaRPr lang="zh-CN" altLang="en-US" sz="2400" dirty="0"/>
          </a:p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、法：效法。</a:t>
            </a:r>
            <a:br>
              <a:rPr lang="zh-CN" altLang="en-US" sz="2400" dirty="0"/>
            </a:br>
            <a:r>
              <a:rPr lang="en-US" altLang="zh-CN" sz="20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9</a:t>
            </a:r>
            <a:r>
              <a:rPr lang="zh-CN" altLang="en-US" sz="20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、周公：周武王的弟弟。为西周初期杰出的政治家、军事家和思想家，被尊为儒学奠基人。</a:t>
            </a:r>
            <a:br>
              <a:rPr lang="zh-CN" altLang="en-US" sz="2000" dirty="0"/>
            </a:b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10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、周旋动静：这里指思想和行动</a:t>
            </a: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</a:p>
          <a:p>
            <a:r>
              <a:rPr lang="en-US" altLang="zh-CN" sz="240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</a:t>
            </a:r>
            <a:r>
              <a:rPr lang="zh-CN" altLang="en-US" sz="240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师：学习。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813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317162" y="136271"/>
            <a:ext cx="907204" cy="414823"/>
            <a:chOff x="942075" y="887695"/>
            <a:chExt cx="1814513" cy="829695"/>
          </a:xfrm>
        </p:grpSpPr>
        <p:sp>
          <p:nvSpPr>
            <p:cNvPr id="1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01889" y="31676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拓展延伸</a:t>
            </a:r>
          </a:p>
        </p:txBody>
      </p:sp>
      <p:sp>
        <p:nvSpPr>
          <p:cNvPr id="7" name="矩形 6"/>
          <p:cNvSpPr/>
          <p:nvPr/>
        </p:nvSpPr>
        <p:spPr>
          <a:xfrm>
            <a:off x="577658" y="413039"/>
            <a:ext cx="110366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陈元方年十一时，候袁公。袁公问曰：“贤家君在太丘，远近称之，何所履行？”元方曰：“老父在太丘，强者绥之以德，弱者抚之以仁，恣其所安，久而益敬。”袁公曰：“孤往者尝为邺令，正行此事。不知卿家君法孤？孤法卿父？”元方曰：“周公、孔子，异世而出，周旋动静，万里如一。周公不师孔子，孔子亦不师周公。”</a:t>
            </a:r>
          </a:p>
          <a:p>
            <a:pPr indent="266700" algn="just">
              <a:spcAft>
                <a:spcPts val="0"/>
              </a:spcAft>
            </a:pP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2800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1634" y="4211097"/>
            <a:ext cx="1165130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endParaRPr lang="zh-CN" altLang="zh-CN" sz="10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袁公给</a:t>
            </a:r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岁的元方出了一个难题：</a:t>
            </a:r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孤往者尝为邺令，正行此事。不知卿家君法孤？孤法卿父？</a:t>
            </a:r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为什么说这是一个难题？元方如何化解的？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027" y="3646250"/>
            <a:ext cx="80127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algn="just"/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陈太丘为什么受到远近人们的称赞？</a:t>
            </a:r>
            <a:endParaRPr lang="en-US" altLang="zh-CN" sz="2800" b="1" kern="1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1536914" y="1937603"/>
            <a:ext cx="9807845" cy="1937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6755981" y="3707805"/>
            <a:ext cx="358784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施行了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“德”和“仁”。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46608" y="5415478"/>
            <a:ext cx="11298784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266700">
              <a:spcAft>
                <a:spcPts val="0"/>
              </a:spcAft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元方回答：“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袁公就像周公，自己的父亲就像孔子。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元方这句话，不卑不亢，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即保全了父亲的名声，又称赞了对方的功绩，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这句话，正是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“礼”和“孝”的完美体现。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5056094" y="2917958"/>
            <a:ext cx="6806825" cy="200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640443" y="3427406"/>
            <a:ext cx="8476663" cy="4789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71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1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118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61925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推荐书目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世说新语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9400" y="1341451"/>
            <a:ext cx="80962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《世说新语》分</a:t>
            </a:r>
            <a:r>
              <a:rPr lang="zh-CN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“德行”“言语”“文学”“方正”“雅量”等</a:t>
            </a:r>
            <a:r>
              <a:rPr lang="en-US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36</a:t>
            </a:r>
            <a:r>
              <a:rPr lang="zh-CN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门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，记述汉末至晋宋间</a:t>
            </a:r>
            <a:r>
              <a:rPr lang="zh-CN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士族阶层人物的言谈逸事，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较全面地反映出当时土族的生活方式和精神风貌。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想了解魏晋士人们是怎样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对待学习问题的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，可以读《世说新语》的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“文学”篇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，走近勤奋的殷仲堪；如果想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了解有关“正直”的故事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，可以读《世说新语》的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“方正”篇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，走近不趋炎附势的宗世林；如果你想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了解魏晋士人们广阔的胸襟和做人的智慧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，你可以读《世说新语》的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“德行”篇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，走近身无长物的王恭。希望大家课后能够好好去读一读整本书。</a:t>
            </a:r>
            <a:endParaRPr lang="zh-CN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656" y="1899325"/>
            <a:ext cx="3716344" cy="371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7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405799" y="251339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敬辞与谦辞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7472" y="1247850"/>
            <a:ext cx="101854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b="1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3200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辨别下列词于哪些属于敬词，哪些属于谦词？</a:t>
            </a:r>
            <a:endParaRPr lang="en-US" altLang="zh-CN" sz="3200" b="1" kern="100" dirty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1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①敝人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鄙人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贤侄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④令尊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</a:p>
          <a:p>
            <a:endParaRPr lang="en-US" altLang="zh-CN" sz="1000" b="1" dirty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舍弟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⑥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高邻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⑦令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堂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⑧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愚兄</a:t>
            </a:r>
            <a:endParaRPr lang="zh-CN" altLang="en-US" sz="3200" b="1" dirty="0"/>
          </a:p>
        </p:txBody>
      </p:sp>
      <p:sp>
        <p:nvSpPr>
          <p:cNvPr id="6" name="矩形 5"/>
          <p:cNvSpPr/>
          <p:nvPr/>
        </p:nvSpPr>
        <p:spPr>
          <a:xfrm>
            <a:off x="376240" y="3425426"/>
            <a:ext cx="5333511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敬辞：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贤弟：对侄辈年轻人的美称。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令尊：对方的父亲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⑥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高邻：称呼邻居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⑦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令堂：对方的母亲</a:t>
            </a:r>
            <a:endParaRPr lang="zh-CN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39234" y="3497845"/>
            <a:ext cx="6316153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谦辞：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敝人：对人谦称自己。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鄙人：知识浅陋的人，对人称自己。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舍弟：对自己弟弟的谦称。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⑧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愚兄：对同辈而年轻于自者的自谦。</a:t>
            </a:r>
            <a:endParaRPr lang="zh-CN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7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148014" y="1227265"/>
            <a:ext cx="5694362" cy="64452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顺口溜：家大舍小令外人 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148014" y="1833563"/>
            <a:ext cx="630713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家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谦称自家人中比自己大的人</a:t>
            </a:r>
          </a:p>
          <a:p>
            <a:pPr eaLnBrk="1" hangingPunct="1"/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舍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称自家人中比自己小的人</a:t>
            </a:r>
          </a:p>
          <a:p>
            <a:pPr eaLnBrk="1" hangingPunct="1"/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令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尊称别人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055814" y="3487738"/>
            <a:ext cx="7354887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补充举例：</a:t>
            </a:r>
          </a:p>
          <a:p>
            <a:pPr eaLnBrk="1" hangingPunct="1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家父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家严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、家母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3892551" y="4765676"/>
            <a:ext cx="53752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舍弟、舍妹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892550" y="5476876"/>
            <a:ext cx="52806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令尊、令堂、令郎、令爱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1" hangingPunct="1"/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……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1768" y="238541"/>
            <a:ext cx="907204" cy="414823"/>
            <a:chOff x="942075" y="887695"/>
            <a:chExt cx="1814513" cy="829695"/>
          </a:xfrm>
        </p:grpSpPr>
        <p:sp>
          <p:nvSpPr>
            <p:cNvPr id="10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650149" y="457824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敬辞与谦辞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61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650149" y="647932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敬辞与谦辞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0805" y="1591556"/>
            <a:ext cx="11125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2.下面的情境中，用语不得体的一项是（     ）（3分）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（2016年广州中考）</a:t>
            </a: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学校举行书法展示活动，同学们邀请你当场挥毫，你推让不过，说：“好吧，那我只好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献丑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了。”作品完成后，你谦虚地对大家说：“写得不好，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见笑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了！”组织活动的老师奖给你一件礼物，你对老师说：“谢谢老师，这礼物我就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笑纳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了”。你的书法老师应你之邀参加了这次活动，你对他说：“感谢您百忙之中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指导！”</a:t>
            </a: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A.献丑       B.见笑        C.笑纳       D.光临</a:t>
            </a:r>
          </a:p>
        </p:txBody>
      </p:sp>
      <p:sp>
        <p:nvSpPr>
          <p:cNvPr id="8" name="矩形 7"/>
          <p:cNvSpPr/>
          <p:nvPr/>
        </p:nvSpPr>
        <p:spPr>
          <a:xfrm>
            <a:off x="513270" y="5539093"/>
            <a:ext cx="110172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【答案】C 【解析】“笑纳”用于请人收下自己的礼物，对象误用。</a:t>
            </a:r>
          </a:p>
        </p:txBody>
      </p:sp>
    </p:spTree>
    <p:extLst>
      <p:ext uri="{BB962C8B-B14F-4D97-AF65-F5344CB8AC3E}">
        <p14:creationId xmlns:p14="http://schemas.microsoft.com/office/powerpoint/2010/main" val="312624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5455" y="1582410"/>
            <a:ext cx="87288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完成《阳光学评》第</a:t>
            </a:r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课《</a:t>
            </a:r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〈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世说新语</a:t>
            </a:r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〉</a:t>
            </a:r>
            <a:r>
              <a:rPr lang="zh-CN" altLang="en-US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二则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en-US" altLang="zh-CN" sz="28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28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完成学案上重要文言词汇的归纳。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51768" y="212749"/>
            <a:ext cx="907204" cy="414823"/>
            <a:chOff x="942075" y="887695"/>
            <a:chExt cx="1814513" cy="829695"/>
          </a:xfrm>
        </p:grpSpPr>
        <p:sp>
          <p:nvSpPr>
            <p:cNvPr id="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650149" y="432032"/>
            <a:ext cx="1316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" y="6118332"/>
            <a:ext cx="12192000" cy="739668"/>
            <a:chOff x="-499399" y="5421548"/>
            <a:chExt cx="25524965" cy="1483769"/>
          </a:xfrm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2436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51561" y="1822537"/>
            <a:ext cx="253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）联系成语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118771" y="627487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积累文言词汇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1480855" y="2658731"/>
          <a:ext cx="8128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315">
                  <a:extLst>
                    <a:ext uri="{9D8B030D-6E8A-4147-A177-3AD203B41FA5}">
                      <a16:colId xmlns:a16="http://schemas.microsoft.com/office/drawing/2014/main" val="483117588"/>
                    </a:ext>
                  </a:extLst>
                </a:gridCol>
                <a:gridCol w="1954060">
                  <a:extLst>
                    <a:ext uri="{9D8B030D-6E8A-4147-A177-3AD203B41FA5}">
                      <a16:colId xmlns:a16="http://schemas.microsoft.com/office/drawing/2014/main" val="2871099062"/>
                    </a:ext>
                  </a:extLst>
                </a:gridCol>
                <a:gridCol w="1570625">
                  <a:extLst>
                    <a:ext uri="{9D8B030D-6E8A-4147-A177-3AD203B41FA5}">
                      <a16:colId xmlns:a16="http://schemas.microsoft.com/office/drawing/2014/main" val="269559749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3734766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例句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文言词汇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释义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成语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3805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元方入门不</a:t>
                      </a:r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7185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期</a:t>
                      </a:r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850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太丘</a:t>
                      </a:r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舍</a:t>
                      </a:r>
                      <a:r>
                        <a:rPr lang="zh-CN" altLang="en-US" sz="28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92936"/>
                  </a:ext>
                </a:extLst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4765680" y="3136372"/>
            <a:ext cx="543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顾</a:t>
            </a:r>
          </a:p>
        </p:txBody>
      </p:sp>
      <p:sp>
        <p:nvSpPr>
          <p:cNvPr id="9" name="矩形 8"/>
          <p:cNvSpPr/>
          <p:nvPr/>
        </p:nvSpPr>
        <p:spPr>
          <a:xfrm>
            <a:off x="6128937" y="3153524"/>
            <a:ext cx="12618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回头看</a:t>
            </a:r>
          </a:p>
        </p:txBody>
      </p:sp>
      <p:sp>
        <p:nvSpPr>
          <p:cNvPr id="10" name="矩形 9"/>
          <p:cNvSpPr/>
          <p:nvPr/>
        </p:nvSpPr>
        <p:spPr>
          <a:xfrm>
            <a:off x="7783766" y="3115609"/>
            <a:ext cx="1620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瞻前顾后</a:t>
            </a:r>
          </a:p>
        </p:txBody>
      </p:sp>
      <p:sp>
        <p:nvSpPr>
          <p:cNvPr id="11" name="矩形 10"/>
          <p:cNvSpPr/>
          <p:nvPr/>
        </p:nvSpPr>
        <p:spPr>
          <a:xfrm>
            <a:off x="4234305" y="3721592"/>
            <a:ext cx="16064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期</a:t>
            </a:r>
          </a:p>
        </p:txBody>
      </p:sp>
      <p:sp>
        <p:nvSpPr>
          <p:cNvPr id="12" name="矩形 11"/>
          <p:cNvSpPr/>
          <p:nvPr/>
        </p:nvSpPr>
        <p:spPr>
          <a:xfrm>
            <a:off x="6308473" y="3695051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约定</a:t>
            </a:r>
          </a:p>
        </p:txBody>
      </p:sp>
      <p:sp>
        <p:nvSpPr>
          <p:cNvPr id="13" name="矩形 12"/>
          <p:cNvSpPr/>
          <p:nvPr/>
        </p:nvSpPr>
        <p:spPr>
          <a:xfrm>
            <a:off x="7783765" y="3685843"/>
            <a:ext cx="1620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不期而遇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13142" y="4199233"/>
            <a:ext cx="448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</a:t>
            </a:r>
          </a:p>
        </p:txBody>
      </p:sp>
      <p:sp>
        <p:nvSpPr>
          <p:cNvPr id="15" name="矩形 14"/>
          <p:cNvSpPr/>
          <p:nvPr/>
        </p:nvSpPr>
        <p:spPr>
          <a:xfrm>
            <a:off x="6314965" y="4199233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</a:t>
            </a:r>
          </a:p>
        </p:txBody>
      </p:sp>
      <p:sp>
        <p:nvSpPr>
          <p:cNvPr id="17" name="矩形 16"/>
          <p:cNvSpPr/>
          <p:nvPr/>
        </p:nvSpPr>
        <p:spPr>
          <a:xfrm>
            <a:off x="7798383" y="4199233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舍己为人</a:t>
            </a:r>
          </a:p>
        </p:txBody>
      </p:sp>
    </p:spTree>
    <p:extLst>
      <p:ext uri="{BB962C8B-B14F-4D97-AF65-F5344CB8AC3E}">
        <p14:creationId xmlns:p14="http://schemas.microsoft.com/office/powerpoint/2010/main" val="367657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3" grpId="0"/>
      <p:bldP spid="15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51561" y="1822537"/>
            <a:ext cx="2896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</a:rPr>
              <a:t>）</a:t>
            </a:r>
            <a:r>
              <a:rPr lang="zh-CN" altLang="zh-CN" sz="2800" b="1" dirty="0">
                <a:solidFill>
                  <a:srgbClr val="FF0000"/>
                </a:solidFill>
              </a:rPr>
              <a:t>文中同义词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059809" y="674874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积累文言词汇</a:t>
            </a:r>
          </a:p>
        </p:txBody>
      </p:sp>
      <p:sp>
        <p:nvSpPr>
          <p:cNvPr id="4" name="矩形 3"/>
          <p:cNvSpPr/>
          <p:nvPr/>
        </p:nvSpPr>
        <p:spPr>
          <a:xfrm>
            <a:off x="1587294" y="2807033"/>
            <a:ext cx="31566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/>
              <a:t>舍去</a:t>
            </a:r>
            <a:r>
              <a:rPr lang="zh-CN" altLang="en-US" sz="3200" b="1" dirty="0"/>
              <a:t>、</a:t>
            </a:r>
            <a:r>
              <a:rPr lang="zh-CN" altLang="zh-CN" sz="3200" b="1" dirty="0"/>
              <a:t>相委而去</a:t>
            </a:r>
            <a:r>
              <a:rPr lang="en-US" altLang="zh-CN" sz="3200" b="1" dirty="0"/>
              <a:t>:</a:t>
            </a:r>
            <a:endParaRPr lang="zh-CN" altLang="zh-CN" sz="3200" b="1" dirty="0"/>
          </a:p>
        </p:txBody>
      </p:sp>
      <p:sp>
        <p:nvSpPr>
          <p:cNvPr id="5" name="矩形 4"/>
          <p:cNvSpPr/>
          <p:nvPr/>
        </p:nvSpPr>
        <p:spPr>
          <a:xfrm>
            <a:off x="4952221" y="2807033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舍弃、丢下的意思。</a:t>
            </a:r>
          </a:p>
        </p:txBody>
      </p:sp>
    </p:spTree>
    <p:extLst>
      <p:ext uri="{BB962C8B-B14F-4D97-AF65-F5344CB8AC3E}">
        <p14:creationId xmlns:p14="http://schemas.microsoft.com/office/powerpoint/2010/main" val="33582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927371" y="1540756"/>
            <a:ext cx="4333238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zh-CN" sz="2800" b="1" dirty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3</a:t>
            </a:r>
            <a:r>
              <a:rPr lang="zh-CN" altLang="zh-CN" sz="2800" b="1" dirty="0">
                <a:solidFill>
                  <a:srgbClr val="FF0000"/>
                </a:solidFill>
              </a:rPr>
              <a:t>）常用文言现象归纳：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>
              <a:spcAft>
                <a:spcPts val="0"/>
              </a:spcAft>
            </a:pPr>
            <a:endParaRPr lang="zh-CN" altLang="zh-CN" sz="1000" b="1" dirty="0">
              <a:solidFill>
                <a:srgbClr val="FF0000"/>
              </a:solidFill>
            </a:endParaRPr>
          </a:p>
          <a:p>
            <a:pPr algn="just">
              <a:spcAft>
                <a:spcPts val="0"/>
              </a:spcAft>
            </a:pPr>
            <a:endParaRPr lang="zh-CN" altLang="zh-CN" sz="10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8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10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118771" y="609664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积累文言词汇</a:t>
            </a:r>
          </a:p>
        </p:txBody>
      </p:sp>
      <p:sp>
        <p:nvSpPr>
          <p:cNvPr id="3" name="矩形 2"/>
          <p:cNvSpPr/>
          <p:nvPr/>
        </p:nvSpPr>
        <p:spPr>
          <a:xfrm>
            <a:off x="1047750" y="2233390"/>
            <a:ext cx="54569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通假字：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尊君在</a:t>
            </a:r>
            <a:r>
              <a:rPr kumimoji="0" lang="zh-CN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不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同“否〞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400" kern="100" dirty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 </a:t>
            </a:r>
            <a:endParaRPr lang="en-US" altLang="zh-CN" sz="2800" kern="100" dirty="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47749" y="3079911"/>
            <a:ext cx="1099959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古今异义：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与人期行，相</a:t>
            </a:r>
            <a:r>
              <a:rPr kumimoji="0" lang="zh-CN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委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而</a:t>
            </a:r>
            <a:r>
              <a:rPr kumimoji="0" lang="zh-CN" altLang="zh-CN" sz="2800" b="1" i="0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去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（古：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今：委屈、委托。）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just"/>
            <a:endParaRPr lang="en-US" altLang="zh-CN" sz="10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just"/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与人期行，相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委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而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去</a:t>
            </a:r>
            <a:r>
              <a:rPr lang="zh-CN" altLang="en-US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：（古：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去，离开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今：到某地去。）</a:t>
            </a:r>
            <a:endParaRPr lang="en-US" altLang="zh-CN" sz="1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just"/>
            <a:r>
              <a:rPr lang="en-US" altLang="zh-CN" sz="10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endParaRPr lang="zh-CN" altLang="zh-CN" sz="1000" b="1" kern="1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just"/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下车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引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之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:</a:t>
            </a:r>
            <a:r>
              <a:rPr lang="zh-CN" altLang="en-US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（古：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拉。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今：引用。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b="1" kern="1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47750" y="5049681"/>
            <a:ext cx="98742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词类活用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友人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惭</a:t>
            </a:r>
            <a:r>
              <a:rPr kumimoji="0" lang="zh-CN" altLang="en-US" sz="2800" b="1" i="0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（</a:t>
            </a:r>
            <a:r>
              <a:rPr kumimoji="0" lang="zh-CN" altLang="en-US" sz="2800" b="1" i="0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对</a:t>
            </a:r>
            <a:r>
              <a:rPr kumimoji="0" lang="en-US" altLang="zh-CN" sz="2800" b="1" i="0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kumimoji="0" lang="zh-CN" altLang="en-US" sz="2800" b="1" i="0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感到惭愧</a:t>
            </a:r>
            <a:r>
              <a:rPr kumimoji="0" lang="zh-CN" altLang="en-US" sz="2800" b="1" i="0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800" b="1" u="sng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31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2206</Words>
  <Application>Microsoft Office PowerPoint</Application>
  <PresentationFormat>宽屏</PresentationFormat>
  <Paragraphs>189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3" baseType="lpstr">
      <vt:lpstr>Microsoft yahei</vt:lpstr>
      <vt:lpstr>等线</vt:lpstr>
      <vt:lpstr>等线 Light</vt:lpstr>
      <vt:lpstr>黑体</vt:lpstr>
      <vt:lpstr>华文行楷</vt:lpstr>
      <vt:lpstr>楷体</vt:lpstr>
      <vt:lpstr>隶书</vt:lpstr>
      <vt:lpstr>宋体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翻译以下句子：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推荐书目——《世说新语》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lyq</dc:creator>
  <cp:lastModifiedBy>mengnannan</cp:lastModifiedBy>
  <cp:revision>67</cp:revision>
  <cp:lastPrinted>2021-09-22T22:48:46Z</cp:lastPrinted>
  <dcterms:created xsi:type="dcterms:W3CDTF">2021-09-21T06:30:22Z</dcterms:created>
  <dcterms:modified xsi:type="dcterms:W3CDTF">2021-09-27T01:46:32Z</dcterms:modified>
</cp:coreProperties>
</file>