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7" r:id="rId2"/>
    <p:sldId id="360" r:id="rId3"/>
    <p:sldId id="305" r:id="rId4"/>
    <p:sldId id="361" r:id="rId5"/>
    <p:sldId id="362" r:id="rId6"/>
    <p:sldId id="363" r:id="rId7"/>
    <p:sldId id="329" r:id="rId8"/>
    <p:sldId id="314" r:id="rId9"/>
    <p:sldId id="278" r:id="rId10"/>
    <p:sldId id="330" r:id="rId11"/>
    <p:sldId id="364" r:id="rId12"/>
    <p:sldId id="331" r:id="rId13"/>
    <p:sldId id="332" r:id="rId14"/>
    <p:sldId id="268" r:id="rId15"/>
    <p:sldId id="256" r:id="rId16"/>
    <p:sldId id="322" r:id="rId17"/>
    <p:sldId id="344" r:id="rId18"/>
    <p:sldId id="345" r:id="rId19"/>
    <p:sldId id="355" r:id="rId20"/>
    <p:sldId id="296" r:id="rId21"/>
    <p:sldId id="317" r:id="rId22"/>
    <p:sldId id="351" r:id="rId23"/>
    <p:sldId id="354" r:id="rId24"/>
    <p:sldId id="356" r:id="rId25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9" autoAdjust="0"/>
    <p:restoredTop sz="95741" autoAdjust="0"/>
  </p:normalViewPr>
  <p:slideViewPr>
    <p:cSldViewPr>
      <p:cViewPr varScale="1">
        <p:scale>
          <a:sx n="105" d="100"/>
          <a:sy n="105" d="100"/>
        </p:scale>
        <p:origin x="832" y="1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B5689D1-BF61-A18A-FF0E-50DA35219C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8D49F7BA-1A90-CCC8-D563-5A82DAAB1D3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97F06F29-5356-02E6-758D-5D86B4CF6E3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A4945D68-8411-6459-1F08-4AF85F538B3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DF20B141-5C31-51DC-D80C-C6C5B223D93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93441B8B-87F6-82E8-0E56-CFE1FAFE10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latin typeface="Times New Roman" panose="02020603050405020304" pitchFamily="18" charset="0"/>
              </a:defRPr>
            </a:lvl1pPr>
          </a:lstStyle>
          <a:p>
            <a:fld id="{0B733E3C-C5F8-9948-8FE5-5DF2B341B28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0" i="0" kern="1200">
        <a:solidFill>
          <a:schemeClr val="tx1"/>
        </a:solidFill>
        <a:latin typeface="Times New Roman" panose="02020603050405020304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b="0" i="0" kern="1200">
        <a:solidFill>
          <a:schemeClr val="tx1"/>
        </a:solidFill>
        <a:latin typeface="Times New Roman" panose="02020603050405020304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b="0" i="0" kern="1200">
        <a:solidFill>
          <a:schemeClr val="tx1"/>
        </a:solidFill>
        <a:latin typeface="Times New Roman" panose="02020603050405020304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b="0" i="0" kern="1200">
        <a:solidFill>
          <a:schemeClr val="tx1"/>
        </a:solidFill>
        <a:latin typeface="Times New Roman" panose="02020603050405020304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b="0" i="0" kern="1200">
        <a:solidFill>
          <a:schemeClr val="tx1"/>
        </a:solidFill>
        <a:latin typeface="Times New Roman" panose="02020603050405020304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6C21C8-7270-A7E0-D3BF-116569180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B42401-7376-075D-0776-D5EB3062CC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23B4E99-4E75-17D8-F842-BA99ACFF23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5C6E74-8B71-A743-B1A9-27E96DB296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319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675E20B-30A3-5115-336F-46DF7FACF2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6991052-AE74-8A26-878C-BB805AC5E0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622320-6F32-63F6-7AA0-EF263A5CF1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B9FD8F-97E8-6A4F-B56D-AF5316100AA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8790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31725B3-E189-55D3-A454-C80D58DF20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3E1846E-B646-216D-D625-AEB5EA0279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15389A1-35B3-F7BC-8EC9-2C7F812E52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B2AC56-F465-9540-801D-637BF4152DA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0360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960170-9BDF-7969-2ABF-4B85FC1082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331DB6-AD2E-9F65-8339-B3593D1145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40BBA-8E73-216C-32A1-7A163343A5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B78857-7911-EF45-9FE7-39FB33C6E0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0883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197717-58E7-F4DA-FE15-D64349C214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29978E8-8C0B-2697-9F9D-A37C7EADD6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06CD6FE-E76A-E487-F90B-8E281D0344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7FE2F2-A780-FB4F-9488-F7ECCC3FAF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3857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AF4C034-56A0-4E9B-8833-04EDACFF6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0EBF780-BFCB-30DF-3DE7-9D4A2CACEF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B48C02E-80FC-0D82-B19B-6426EC205A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117C9A-39F5-8847-9C05-E8975E45CB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1923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EFF486A-BDEF-07C8-A290-F46BE5F1BB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D5CCCE1-5F1D-241B-AE85-3296554124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3E70C07-BD01-B7AA-324C-2552CD5734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83D063-ED63-564C-8A08-6D3C5D66117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706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0EAAF7-D7A7-AB7C-2971-81F5F36CD2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9B1A13-DB2F-08EF-D475-7AB659C8DB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F5C2AF-73A3-0135-9CA9-FB88A7376E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C1B7B9-E2C9-0C43-96EB-67B9F050A7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753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13E8E6-564B-7639-801C-F2B7D570E7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36BBC9-2075-4D24-AE39-66BAD33398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DC8A5C-7FD9-B11D-0728-0CAF40723E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BF7A31-84F5-1149-85AE-D076743903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566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DA00486-29B6-98B5-8AF2-252A2FF3A4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213DAC8-364F-8F8B-4385-E8DE1FB343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355BB0E-BD36-2008-90E6-BFB659CCFA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313397-6CF4-5149-BCDF-5B294EE244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4211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CAB3B3E-F57C-A58C-EC65-76E4EE7FEA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FC08CC-1EFE-2E5F-6368-E26B177102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A10E9A4-C2A4-2971-A425-40FD06BB23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49F4A-3FC0-164A-B0B7-05F99C0B5D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9651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591BA1A-6131-21A9-24ED-60EBE13DF3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622D043-28AC-CF3B-556A-B18EECC7A0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3B0111C-A7DF-F921-FF6D-E27BBA97F7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00DCFA-3B46-B241-A823-7F8B23EA6AB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225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1C2F10C-C1E3-C7B2-E50F-B6AA7A244A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0A3BDB4F-E875-CEDA-F777-F2CB88E98C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EB0CAB9D-2769-4953-F8CB-E6C4F3A1BA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0A3025-5667-3E47-838B-833B1863467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837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2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2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D156A1-4357-494F-8C79-5C6900C8E3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748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CA57D9F-80A1-BF03-B9AB-017161EDD2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B40CE5B-210D-E418-9D90-43910B8495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1A6D146-E951-4103-8465-21BED7A1C8C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8E86F1C-D3D4-A5FA-0426-F5E415C42FC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EFD3C2D-53D9-DBBA-8FAF-BDB98AF7BA7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latin typeface="Times New Roman" panose="02020603050405020304" pitchFamily="18" charset="0"/>
              </a:defRPr>
            </a:lvl1pPr>
          </a:lstStyle>
          <a:p>
            <a:fld id="{44D91160-25D9-544C-B356-6732BD14B17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  <p:sldLayoutId id="2147483993" r:id="rId12"/>
    <p:sldLayoutId id="2147483994" r:id="rId13"/>
    <p:sldLayoutId id="214748400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0" i="0">
          <a:solidFill>
            <a:schemeClr val="tx2"/>
          </a:solidFill>
          <a:latin typeface="Times New Roman" panose="02020603050405020304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0" i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0" i="0">
          <a:solidFill>
            <a:schemeClr val="tx1"/>
          </a:solidFill>
          <a:latin typeface="Times New Roman" panose="02020603050405020304" pitchFamily="18" charset="0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0" i="0">
          <a:solidFill>
            <a:schemeClr val="tx1"/>
          </a:solidFill>
          <a:latin typeface="Times New Roman" panose="02020603050405020304" pitchFamily="18" charset="0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0" i="0">
          <a:solidFill>
            <a:schemeClr val="tx1"/>
          </a:solidFill>
          <a:latin typeface="Times New Roman" panose="02020603050405020304" pitchFamily="18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0" i="0">
          <a:solidFill>
            <a:schemeClr val="tx1"/>
          </a:solidFill>
          <a:latin typeface="Times New Roman" panose="02020603050405020304" pitchFamily="18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3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文本框 3073"/>
          <p:cNvSpPr txBox="1">
            <a:spLocks noChangeArrowheads="1"/>
          </p:cNvSpPr>
          <p:nvPr/>
        </p:nvSpPr>
        <p:spPr bwMode="auto">
          <a:xfrm>
            <a:off x="524979" y="1714488"/>
            <a:ext cx="11952816" cy="1219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5867" b="1" dirty="0">
                <a:latin typeface="隶书" pitchFamily="49" charset="-122"/>
                <a:ea typeface="隶书" pitchFamily="49" charset="-122"/>
              </a:rPr>
              <a:t>26.2 </a:t>
            </a:r>
            <a:r>
              <a:rPr lang="zh-CN" altLang="en-US" sz="5867" b="1" dirty="0">
                <a:latin typeface="隶书" pitchFamily="49" charset="-122"/>
                <a:ea typeface="隶书" pitchFamily="49" charset="-122"/>
              </a:rPr>
              <a:t>反比例函数图象与性质（</a:t>
            </a:r>
            <a:r>
              <a:rPr lang="en-US" altLang="zh-CN" sz="5867" b="1" dirty="0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5867" b="1" dirty="0">
                <a:latin typeface="隶书" pitchFamily="49" charset="-122"/>
                <a:ea typeface="隶书" pitchFamily="49" charset="-122"/>
              </a:rPr>
              <a:t>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矩形 5123"/>
          <p:cNvSpPr/>
          <p:nvPr/>
        </p:nvSpPr>
        <p:spPr bwMode="auto">
          <a:xfrm>
            <a:off x="624418" y="1714501"/>
            <a:ext cx="10996121" cy="1938337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chemeClr val="tx2"/>
              </a:buClr>
              <a:buSzPct val="90000"/>
            </a:pPr>
            <a:r>
              <a:rPr lang="zh-CN" altLang="en-US" sz="4267" b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一般地，形如                                 的函数叫做</a:t>
            </a:r>
            <a:r>
              <a:rPr lang="zh-CN" altLang="en-US" sz="4267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+mn-ea"/>
              </a:rPr>
              <a:t>反比例</a:t>
            </a:r>
            <a:r>
              <a:rPr lang="zh-CN" altLang="en-US" sz="4267" b="1" noProof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cs typeface="+mn-ea"/>
              </a:rPr>
              <a:t>函数</a:t>
            </a:r>
            <a:r>
              <a:rPr lang="en-US" altLang="zh-CN" sz="4267" b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.</a:t>
            </a:r>
            <a:r>
              <a:rPr lang="zh-CN" altLang="en-US" sz="4267" b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其中</a:t>
            </a:r>
            <a:r>
              <a:rPr lang="en-US" altLang="zh-CN" sz="4267" b="1" i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k</a:t>
            </a:r>
            <a:r>
              <a:rPr lang="zh-CN" altLang="en-US" sz="4267" b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叫做</a:t>
            </a:r>
            <a:r>
              <a:rPr lang="zh-CN" altLang="en-US" sz="4267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+mn-ea"/>
              </a:rPr>
              <a:t>比例系数</a:t>
            </a:r>
            <a:r>
              <a:rPr lang="en-US" altLang="zh-CN" sz="4267" b="1" noProof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cs typeface="+mn-ea"/>
              </a:rPr>
              <a:t>.</a:t>
            </a:r>
            <a:endParaRPr lang="en-US" altLang="zh-CN" sz="4267" b="1" noProof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101600" y="41275"/>
            <a:ext cx="5994400" cy="74898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267" b="1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  <a:cs typeface="+mn-ea"/>
              </a:rPr>
              <a:t>知识回顾：</a:t>
            </a:r>
            <a:endParaRPr lang="zh-CN" altLang="en-US" sz="4267" b="1" noProof="1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4101" name="矩形 5126"/>
          <p:cNvSpPr>
            <a:spLocks noChangeArrowheads="1"/>
          </p:cNvSpPr>
          <p:nvPr/>
        </p:nvSpPr>
        <p:spPr bwMode="auto">
          <a:xfrm>
            <a:off x="336549" y="965201"/>
            <a:ext cx="54737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733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733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、反比例函数的定义</a:t>
            </a:r>
            <a:r>
              <a:rPr lang="en-US" altLang="zh-CN" sz="3733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5128" name="矩形 5127"/>
          <p:cNvSpPr>
            <a:spLocks noChangeArrowheads="1"/>
          </p:cNvSpPr>
          <p:nvPr/>
        </p:nvSpPr>
        <p:spPr bwMode="auto">
          <a:xfrm>
            <a:off x="571462" y="3810003"/>
            <a:ext cx="8449733" cy="140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自变量</a:t>
            </a:r>
            <a:r>
              <a:rPr lang="en-US" altLang="zh-CN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x</a:t>
            </a:r>
            <a:r>
              <a:rPr lang="zh-CN" altLang="en-US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的取值范围是什么？</a:t>
            </a:r>
          </a:p>
          <a:p>
            <a:pPr algn="ctr"/>
            <a:r>
              <a:rPr lang="zh-CN" altLang="en-US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函数</a:t>
            </a:r>
            <a:r>
              <a:rPr lang="en-US" altLang="zh-CN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y</a:t>
            </a:r>
            <a:r>
              <a:rPr lang="zh-CN" altLang="en-US" sz="4267" b="1" dirty="0">
                <a:solidFill>
                  <a:srgbClr val="1C1C1C"/>
                </a:solidFill>
                <a:latin typeface="华文新魏" pitchFamily="2" charset="-122"/>
                <a:ea typeface="华文新魏" pitchFamily="2" charset="-122"/>
              </a:rPr>
              <a:t>的取值范围是什么？</a:t>
            </a:r>
          </a:p>
        </p:txBody>
      </p:sp>
      <p:sp>
        <p:nvSpPr>
          <p:cNvPr id="5129" name="文本框 5128"/>
          <p:cNvSpPr txBox="1">
            <a:spLocks noChangeArrowheads="1"/>
          </p:cNvSpPr>
          <p:nvPr/>
        </p:nvSpPr>
        <p:spPr bwMode="auto">
          <a:xfrm>
            <a:off x="8001014" y="3802473"/>
            <a:ext cx="2351617" cy="140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4267" b="1" dirty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  <a:cs typeface="Times New Roman" pitchFamily="18" charset="0"/>
              </a:rPr>
              <a:t>x≠0</a:t>
            </a:r>
          </a:p>
          <a:p>
            <a:pPr algn="ctr"/>
            <a:r>
              <a:rPr lang="en-US" altLang="zh-CN" sz="4267" b="1" dirty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  <a:cs typeface="Times New Roman" pitchFamily="18" charset="0"/>
              </a:rPr>
              <a:t>y≠0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BCD5C5D-761B-F891-A12C-24062FB65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776" y="1714501"/>
            <a:ext cx="4445000" cy="1143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水滴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>
            <a:extLst>
              <a:ext uri="{FF2B5EF4-FFF2-40B4-BE49-F238E27FC236}">
                <a16:creationId xmlns:a16="http://schemas.microsoft.com/office/drawing/2014/main" id="{087A4FD5-7332-1D71-A533-62FCD0FEA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6939" y="1500188"/>
            <a:ext cx="79597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Clr>
                <a:schemeClr val="tx2"/>
              </a:buClr>
              <a:buFont typeface="Wingdings" pitchFamily="2" charset="2"/>
              <a:buChar char="w"/>
            </a:pPr>
            <a:r>
              <a:rPr lang="zh-CN" altLang="en-US" sz="3600" b="1">
                <a:latin typeface="宋体" panose="02010600030101010101" pitchFamily="2" charset="-122"/>
              </a:rPr>
              <a:t>你还记得作函数图象的一般步骤吗？</a:t>
            </a:r>
          </a:p>
        </p:txBody>
      </p:sp>
      <p:sp>
        <p:nvSpPr>
          <p:cNvPr id="3091" name="Rectangle 19">
            <a:extLst>
              <a:ext uri="{FF2B5EF4-FFF2-40B4-BE49-F238E27FC236}">
                <a16:creationId xmlns:a16="http://schemas.microsoft.com/office/drawing/2014/main" id="{5E0CB11E-A041-743B-89FF-4204D584B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9876" y="3357563"/>
            <a:ext cx="78581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kumimoji="1" lang="en-US" altLang="zh-CN" sz="3200" b="1" dirty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） 列表</a:t>
            </a:r>
            <a:r>
              <a:rPr kumimoji="1" lang="en-US" altLang="zh-CN" sz="3200" b="1" dirty="0">
                <a:solidFill>
                  <a:srgbClr val="0000FF"/>
                </a:solidFill>
                <a:latin typeface="+mn-ea"/>
                <a:ea typeface="+mn-ea"/>
              </a:rPr>
              <a:t>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kumimoji="1" lang="en-US" altLang="zh-CN" sz="3200" b="1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） 描点</a:t>
            </a:r>
            <a:r>
              <a:rPr kumimoji="1" lang="en-US" altLang="zh-CN" sz="3200" b="1" dirty="0">
                <a:solidFill>
                  <a:srgbClr val="0000FF"/>
                </a:solidFill>
                <a:latin typeface="+mn-ea"/>
                <a:ea typeface="+mn-ea"/>
              </a:rPr>
              <a:t>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kumimoji="1" lang="en-US" altLang="zh-CN" sz="3200" b="1" dirty="0">
                <a:solidFill>
                  <a:srgbClr val="0000FF"/>
                </a:solidFill>
                <a:latin typeface="+mn-ea"/>
                <a:ea typeface="+mn-ea"/>
              </a:rPr>
              <a:t>3)  </a:t>
            </a:r>
            <a:r>
              <a:rPr kumimoji="1"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连线</a:t>
            </a:r>
            <a:endParaRPr kumimoji="1" lang="en-US" altLang="zh-CN" sz="3200" b="1" dirty="0">
              <a:solidFill>
                <a:srgbClr val="0000FF"/>
              </a:solidFill>
              <a:latin typeface="+mn-ea"/>
              <a:ea typeface="+mn-ea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kumimoji="1" lang="en-US" altLang="zh-CN" sz="3200" b="1" dirty="0">
                <a:latin typeface="+mn-ea"/>
                <a:ea typeface="+mn-ea"/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116018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build="p" autoUpdateAnimBg="0"/>
      <p:bldP spid="309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9" name="Group 103">
            <a:extLst>
              <a:ext uri="{FF2B5EF4-FFF2-40B4-BE49-F238E27FC236}">
                <a16:creationId xmlns:a16="http://schemas.microsoft.com/office/drawing/2014/main" id="{37648051-1A8B-E0CA-74B1-E9979C3E2D32}"/>
              </a:ext>
            </a:extLst>
          </p:cNvPr>
          <p:cNvGraphicFramePr>
            <a:graphicFrameLocks noGrp="1"/>
          </p:cNvGraphicFramePr>
          <p:nvPr/>
        </p:nvGraphicFramePr>
        <p:xfrm>
          <a:off x="2381251" y="2786063"/>
          <a:ext cx="7688276" cy="2038353"/>
        </p:xfrm>
        <a:graphic>
          <a:graphicData uri="http://schemas.openxmlformats.org/drawingml/2006/table">
            <a:tbl>
              <a:tblPr/>
              <a:tblGrid>
                <a:gridCol w="885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64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47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64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64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64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64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470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64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470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814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470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642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679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</a:t>
                      </a:r>
                    </a:p>
                  </a:txBody>
                  <a:tcPr marL="90000" marR="90000" marT="46791" marB="467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9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9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791" marB="467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7236" name="Group 70">
            <a:extLst>
              <a:ext uri="{FF2B5EF4-FFF2-40B4-BE49-F238E27FC236}">
                <a16:creationId xmlns:a16="http://schemas.microsoft.com/office/drawing/2014/main" id="{DC2A4B2D-54E9-BA0F-7BFC-B847636FFD77}"/>
              </a:ext>
            </a:extLst>
          </p:cNvPr>
          <p:cNvGrpSpPr>
            <a:grpSpLocks/>
          </p:cNvGrpSpPr>
          <p:nvPr/>
        </p:nvGrpSpPr>
        <p:grpSpPr bwMode="auto">
          <a:xfrm>
            <a:off x="3333751" y="606426"/>
            <a:ext cx="6834188" cy="1322388"/>
            <a:chOff x="1004" y="173"/>
            <a:chExt cx="4305" cy="833"/>
          </a:xfrm>
        </p:grpSpPr>
        <p:sp>
          <p:nvSpPr>
            <p:cNvPr id="7250" name="Text Box 71">
              <a:extLst>
                <a:ext uri="{FF2B5EF4-FFF2-40B4-BE49-F238E27FC236}">
                  <a16:creationId xmlns:a16="http://schemas.microsoft.com/office/drawing/2014/main" id="{1FC839D6-B594-AB1B-7D50-A8DFDE2A65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4" y="269"/>
              <a:ext cx="4305" cy="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画出反比例函数              和</a:t>
              </a:r>
            </a:p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8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的函数图象。</a:t>
              </a:r>
              <a:r>
                <a:rPr kumimoji="1"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  <p:grpSp>
          <p:nvGrpSpPr>
            <p:cNvPr id="7251" name="Group 72">
              <a:extLst>
                <a:ext uri="{FF2B5EF4-FFF2-40B4-BE49-F238E27FC236}">
                  <a16:creationId xmlns:a16="http://schemas.microsoft.com/office/drawing/2014/main" id="{EB67FCD2-6556-1B47-F313-69A7315AB4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08" y="173"/>
              <a:ext cx="726" cy="539"/>
              <a:chOff x="4224" y="818"/>
              <a:chExt cx="770" cy="539"/>
            </a:xfrm>
          </p:grpSpPr>
          <p:sp>
            <p:nvSpPr>
              <p:cNvPr id="7258" name="Text Box 73">
                <a:extLst>
                  <a:ext uri="{FF2B5EF4-FFF2-40B4-BE49-F238E27FC236}">
                    <a16:creationId xmlns:a16="http://schemas.microsoft.com/office/drawing/2014/main" id="{380CBB67-962C-9A8B-16DE-5192E0558F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24" y="944"/>
                <a:ext cx="489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 dirty="0">
                    <a:latin typeface="Times New Roman" panose="02020603050405020304" pitchFamily="18" charset="0"/>
                  </a:rPr>
                  <a:t>y =</a:t>
                </a:r>
              </a:p>
            </p:txBody>
          </p:sp>
          <p:sp>
            <p:nvSpPr>
              <p:cNvPr id="7259" name="Line 74">
                <a:extLst>
                  <a:ext uri="{FF2B5EF4-FFF2-40B4-BE49-F238E27FC236}">
                    <a16:creationId xmlns:a16="http://schemas.microsoft.com/office/drawing/2014/main" id="{029CA7C9-9256-6FC8-BAB2-1BAB811149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8" y="1126"/>
                <a:ext cx="326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260" name="Text Box 75">
                <a:extLst>
                  <a:ext uri="{FF2B5EF4-FFF2-40B4-BE49-F238E27FC236}">
                    <a16:creationId xmlns:a16="http://schemas.microsoft.com/office/drawing/2014/main" id="{5251CAEE-D230-FBF3-DAFF-9A0F21BAD2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17" y="1027"/>
                <a:ext cx="272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7261" name="Text Box 76">
                <a:extLst>
                  <a:ext uri="{FF2B5EF4-FFF2-40B4-BE49-F238E27FC236}">
                    <a16:creationId xmlns:a16="http://schemas.microsoft.com/office/drawing/2014/main" id="{5ACA50F5-39D8-F1B0-75E5-017E0DFAC5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15" y="818"/>
                <a:ext cx="272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 dirty="0">
                    <a:latin typeface="Times New Roman" panose="02020603050405020304" pitchFamily="18" charset="0"/>
                  </a:rPr>
                  <a:t>6</a:t>
                </a:r>
              </a:p>
            </p:txBody>
          </p:sp>
        </p:grpSp>
        <p:grpSp>
          <p:nvGrpSpPr>
            <p:cNvPr id="7252" name="Group 77">
              <a:extLst>
                <a:ext uri="{FF2B5EF4-FFF2-40B4-BE49-F238E27FC236}">
                  <a16:creationId xmlns:a16="http://schemas.microsoft.com/office/drawing/2014/main" id="{E7CD1EA2-B207-5405-363C-3016D1143B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51" y="185"/>
              <a:ext cx="1020" cy="528"/>
              <a:chOff x="975" y="2858"/>
              <a:chExt cx="1007" cy="528"/>
            </a:xfrm>
          </p:grpSpPr>
          <p:sp>
            <p:nvSpPr>
              <p:cNvPr id="7253" name="Text Box 78">
                <a:extLst>
                  <a:ext uri="{FF2B5EF4-FFF2-40B4-BE49-F238E27FC236}">
                    <a16:creationId xmlns:a16="http://schemas.microsoft.com/office/drawing/2014/main" id="{9A9E47AC-AE7C-243F-A6B9-8FFAC777CE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5" y="2976"/>
                <a:ext cx="680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y = </a:t>
                </a:r>
              </a:p>
            </p:txBody>
          </p:sp>
          <p:sp>
            <p:nvSpPr>
              <p:cNvPr id="7254" name="Line 79">
                <a:extLst>
                  <a:ext uri="{FF2B5EF4-FFF2-40B4-BE49-F238E27FC236}">
                    <a16:creationId xmlns:a16="http://schemas.microsoft.com/office/drawing/2014/main" id="{2C27A9F4-0301-3C50-4877-6C89A2C21D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3158"/>
                <a:ext cx="337" cy="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255" name="Text Box 80">
                <a:extLst>
                  <a:ext uri="{FF2B5EF4-FFF2-40B4-BE49-F238E27FC236}">
                    <a16:creationId xmlns:a16="http://schemas.microsoft.com/office/drawing/2014/main" id="{2F67270B-9959-3FDA-6213-AD6C8DC203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00" y="3056"/>
                <a:ext cx="382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7256" name="Text Box 81">
                <a:extLst>
                  <a:ext uri="{FF2B5EF4-FFF2-40B4-BE49-F238E27FC236}">
                    <a16:creationId xmlns:a16="http://schemas.microsoft.com/office/drawing/2014/main" id="{DA9B15CA-40F9-BDC1-110C-3A8BE03BB4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01" y="2858"/>
                <a:ext cx="227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6</a:t>
                </a:r>
              </a:p>
            </p:txBody>
          </p:sp>
          <p:sp>
            <p:nvSpPr>
              <p:cNvPr id="7257" name="Line 82">
                <a:extLst>
                  <a:ext uri="{FF2B5EF4-FFF2-40B4-BE49-F238E27FC236}">
                    <a16:creationId xmlns:a16="http://schemas.microsoft.com/office/drawing/2014/main" id="{CFB8E1A5-00A6-EB0B-978E-AF70A41F49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29" y="3158"/>
                <a:ext cx="9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" name="Group 88">
            <a:extLst>
              <a:ext uri="{FF2B5EF4-FFF2-40B4-BE49-F238E27FC236}">
                <a16:creationId xmlns:a16="http://schemas.microsoft.com/office/drawing/2014/main" id="{119F0C87-CE93-86DF-DF9F-A55AC273DE6A}"/>
              </a:ext>
            </a:extLst>
          </p:cNvPr>
          <p:cNvGrpSpPr>
            <a:grpSpLocks/>
          </p:cNvGrpSpPr>
          <p:nvPr/>
        </p:nvGrpSpPr>
        <p:grpSpPr bwMode="auto">
          <a:xfrm>
            <a:off x="2381251" y="3571879"/>
            <a:ext cx="862013" cy="654051"/>
            <a:chOff x="930" y="3207"/>
            <a:chExt cx="543" cy="412"/>
          </a:xfrm>
        </p:grpSpPr>
        <p:sp>
          <p:nvSpPr>
            <p:cNvPr id="7246" name="Text Box 89">
              <a:extLst>
                <a:ext uri="{FF2B5EF4-FFF2-40B4-BE49-F238E27FC236}">
                  <a16:creationId xmlns:a16="http://schemas.microsoft.com/office/drawing/2014/main" id="{F6C65ADD-9902-A25E-DABB-E7BB478A7D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30" y="3284"/>
              <a:ext cx="48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y =</a:t>
              </a:r>
            </a:p>
          </p:txBody>
        </p:sp>
        <p:sp>
          <p:nvSpPr>
            <p:cNvPr id="7247" name="Text Box 90">
              <a:extLst>
                <a:ext uri="{FF2B5EF4-FFF2-40B4-BE49-F238E27FC236}">
                  <a16:creationId xmlns:a16="http://schemas.microsoft.com/office/drawing/2014/main" id="{BC65D62B-C50C-8C15-FE2D-2E8507EC03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367"/>
              <a:ext cx="2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7248" name="Text Box 91">
              <a:extLst>
                <a:ext uri="{FF2B5EF4-FFF2-40B4-BE49-F238E27FC236}">
                  <a16:creationId xmlns:a16="http://schemas.microsoft.com/office/drawing/2014/main" id="{263F3A8E-A0CF-EDFF-79C4-099C0BD1DB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207"/>
              <a:ext cx="28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7249" name="Line 92">
              <a:extLst>
                <a:ext uri="{FF2B5EF4-FFF2-40B4-BE49-F238E27FC236}">
                  <a16:creationId xmlns:a16="http://schemas.microsoft.com/office/drawing/2014/main" id="{AC914380-C865-FA8C-DEEB-2A3FF3D1C1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2" y="3421"/>
              <a:ext cx="181" cy="0"/>
            </a:xfrm>
            <a:prstGeom prst="line">
              <a:avLst/>
            </a:prstGeom>
            <a:noFill/>
            <a:ln w="158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" name="Group 93">
            <a:extLst>
              <a:ext uri="{FF2B5EF4-FFF2-40B4-BE49-F238E27FC236}">
                <a16:creationId xmlns:a16="http://schemas.microsoft.com/office/drawing/2014/main" id="{EFCC162C-4DA7-2655-23C3-EC5DBFD11FFA}"/>
              </a:ext>
            </a:extLst>
          </p:cNvPr>
          <p:cNvGrpSpPr>
            <a:grpSpLocks/>
          </p:cNvGrpSpPr>
          <p:nvPr/>
        </p:nvGrpSpPr>
        <p:grpSpPr bwMode="auto">
          <a:xfrm>
            <a:off x="2452689" y="4214807"/>
            <a:ext cx="1139825" cy="603250"/>
            <a:chOff x="340" y="3311"/>
            <a:chExt cx="718" cy="380"/>
          </a:xfrm>
        </p:grpSpPr>
        <p:sp>
          <p:nvSpPr>
            <p:cNvPr id="7241" name="Text Box 94">
              <a:extLst>
                <a:ext uri="{FF2B5EF4-FFF2-40B4-BE49-F238E27FC236}">
                  <a16:creationId xmlns:a16="http://schemas.microsoft.com/office/drawing/2014/main" id="{0B166E16-ECF1-AD8A-BE3C-D97E333D9C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3321"/>
              <a:ext cx="68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y =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7242" name="Text Box 95">
              <a:extLst>
                <a:ext uri="{FF2B5EF4-FFF2-40B4-BE49-F238E27FC236}">
                  <a16:creationId xmlns:a16="http://schemas.microsoft.com/office/drawing/2014/main" id="{05138B96-DB4F-BE94-02D1-E632A2DBD7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" y="3439"/>
              <a:ext cx="38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7243" name="Text Box 96">
              <a:extLst>
                <a:ext uri="{FF2B5EF4-FFF2-40B4-BE49-F238E27FC236}">
                  <a16:creationId xmlns:a16="http://schemas.microsoft.com/office/drawing/2014/main" id="{A2923B74-33BF-CB04-4A14-81A0E148CA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5" y="3311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7244" name="Line 97">
              <a:extLst>
                <a:ext uri="{FF2B5EF4-FFF2-40B4-BE49-F238E27FC236}">
                  <a16:creationId xmlns:a16="http://schemas.microsoft.com/office/drawing/2014/main" id="{AE6C14D6-DCB6-9401-B379-EC193728E2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1" y="3521"/>
              <a:ext cx="45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7245" name="Line 98">
              <a:extLst>
                <a:ext uri="{FF2B5EF4-FFF2-40B4-BE49-F238E27FC236}">
                  <a16:creationId xmlns:a16="http://schemas.microsoft.com/office/drawing/2014/main" id="{6BBC3AAD-D615-3145-90E9-96F9C4632D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3521"/>
              <a:ext cx="136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4196" name="AutoShape 100">
            <a:extLst>
              <a:ext uri="{FF2B5EF4-FFF2-40B4-BE49-F238E27FC236}">
                <a16:creationId xmlns:a16="http://schemas.microsoft.com/office/drawing/2014/main" id="{65317CE2-5EA8-D0F9-6073-931FD6FE8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4217" y="4704555"/>
            <a:ext cx="7032209" cy="2681287"/>
          </a:xfrm>
          <a:prstGeom prst="cloudCallout">
            <a:avLst>
              <a:gd name="adj1" fmla="val -8056"/>
              <a:gd name="adj2" fmla="val -9044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注意：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列表时自变量取值要均匀和对称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x≠0</a:t>
            </a:r>
          </a:p>
          <a:p>
            <a:pPr eaLnBrk="1" hangingPunct="1"/>
            <a:r>
              <a:rPr kumimoji="1"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选整数较好计算和描点。</a:t>
            </a:r>
          </a:p>
          <a:p>
            <a:pPr eaLnBrk="1" hangingPunct="1"/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1"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7" name="Text Box 101">
            <a:hlinkHover r:id="" action="ppaction://noaction">
              <a:snd r:embed="rId2" name="chimes.wav"/>
            </a:hlinkHover>
            <a:extLst>
              <a:ext uri="{FF2B5EF4-FFF2-40B4-BE49-F238E27FC236}">
                <a16:creationId xmlns:a16="http://schemas.microsoft.com/office/drawing/2014/main" id="{4251104D-CEE6-8A4A-D8C7-834438BEE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1188" y="657225"/>
            <a:ext cx="1320800" cy="584775"/>
          </a:xfrm>
          <a:prstGeom prst="rect">
            <a:avLst/>
          </a:prstGeom>
          <a:gradFill rotWithShape="0">
            <a:gsLst>
              <a:gs pos="0">
                <a:schemeClr val="folHlink">
                  <a:gamma/>
                  <a:shade val="46275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1" lang="zh-CN" altLang="en-US" sz="3200" b="1" dirty="0">
                <a:solidFill>
                  <a:schemeClr val="bg1"/>
                </a:solidFill>
                <a:latin typeface="Times New Roman" pitchFamily="18" charset="0"/>
              </a:rPr>
              <a:t>例  </a:t>
            </a:r>
            <a:r>
              <a:rPr kumimoji="1" lang="en-US" altLang="zh-CN" sz="3200" b="1" dirty="0">
                <a:solidFill>
                  <a:schemeClr val="bg1"/>
                </a:solidFill>
                <a:latin typeface="Times New Roman" pitchFamily="18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41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6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Group 2">
            <a:extLst>
              <a:ext uri="{FF2B5EF4-FFF2-40B4-BE49-F238E27FC236}">
                <a16:creationId xmlns:a16="http://schemas.microsoft.com/office/drawing/2014/main" id="{F586FBD2-2D2B-3C92-828C-A81B5B860709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6416675" y="2349501"/>
          <a:ext cx="3640138" cy="3752852"/>
        </p:xfrm>
        <a:graphic>
          <a:graphicData uri="http://schemas.openxmlformats.org/drawingml/2006/table">
            <a:tbl>
              <a:tblPr/>
              <a:tblGrid>
                <a:gridCol w="303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3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1677" name="Text Box 173">
            <a:extLst>
              <a:ext uri="{FF2B5EF4-FFF2-40B4-BE49-F238E27FC236}">
                <a16:creationId xmlns:a16="http://schemas.microsoft.com/office/drawing/2014/main" id="{5C14EFC4-C79D-5221-53A9-3EA9102C9D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3751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1</a:t>
            </a:r>
          </a:p>
        </p:txBody>
      </p:sp>
      <p:sp>
        <p:nvSpPr>
          <p:cNvPr id="21678" name="Text Box 174">
            <a:extLst>
              <a:ext uri="{FF2B5EF4-FFF2-40B4-BE49-F238E27FC236}">
                <a16:creationId xmlns:a16="http://schemas.microsoft.com/office/drawing/2014/main" id="{D5FDF3E7-F00C-1F4C-C5E4-DAE1BEC1D1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5377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2</a:t>
            </a:r>
          </a:p>
        </p:txBody>
      </p:sp>
      <p:sp>
        <p:nvSpPr>
          <p:cNvPr id="21679" name="Text Box 175">
            <a:extLst>
              <a:ext uri="{FF2B5EF4-FFF2-40B4-BE49-F238E27FC236}">
                <a16:creationId xmlns:a16="http://schemas.microsoft.com/office/drawing/2014/main" id="{3C3E03A5-285D-667B-1C96-2C8B2DFCD9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8589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3</a:t>
            </a:r>
          </a:p>
        </p:txBody>
      </p:sp>
      <p:sp>
        <p:nvSpPr>
          <p:cNvPr id="21680" name="Text Box 176">
            <a:extLst>
              <a:ext uri="{FF2B5EF4-FFF2-40B4-BE49-F238E27FC236}">
                <a16:creationId xmlns:a16="http://schemas.microsoft.com/office/drawing/2014/main" id="{54B56BEB-E61E-078A-E9EF-CCF80A34A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7514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4</a:t>
            </a:r>
          </a:p>
        </p:txBody>
      </p:sp>
      <p:sp>
        <p:nvSpPr>
          <p:cNvPr id="21681" name="Text Box 177">
            <a:extLst>
              <a:ext uri="{FF2B5EF4-FFF2-40B4-BE49-F238E27FC236}">
                <a16:creationId xmlns:a16="http://schemas.microsoft.com/office/drawing/2014/main" id="{7C9185A8-8F2C-9D99-6203-76F10AD9D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4063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5</a:t>
            </a:r>
          </a:p>
        </p:txBody>
      </p:sp>
      <p:sp>
        <p:nvSpPr>
          <p:cNvPr id="21682" name="Text Box 178">
            <a:extLst>
              <a:ext uri="{FF2B5EF4-FFF2-40B4-BE49-F238E27FC236}">
                <a16:creationId xmlns:a16="http://schemas.microsoft.com/office/drawing/2014/main" id="{163CC6EB-D2A5-5140-40CD-0C1D20C68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6802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6</a:t>
            </a:r>
          </a:p>
        </p:txBody>
      </p:sp>
      <p:sp>
        <p:nvSpPr>
          <p:cNvPr id="21683" name="Text Box 179">
            <a:extLst>
              <a:ext uri="{FF2B5EF4-FFF2-40B4-BE49-F238E27FC236}">
                <a16:creationId xmlns:a16="http://schemas.microsoft.com/office/drawing/2014/main" id="{3D2023B4-48B9-A1B4-AD31-E21B95C1A9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9225" y="4133850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-1</a:t>
            </a:r>
          </a:p>
        </p:txBody>
      </p:sp>
      <p:sp>
        <p:nvSpPr>
          <p:cNvPr id="21684" name="Text Box 180">
            <a:extLst>
              <a:ext uri="{FF2B5EF4-FFF2-40B4-BE49-F238E27FC236}">
                <a16:creationId xmlns:a16="http://schemas.microsoft.com/office/drawing/2014/main" id="{82A0D82F-D955-C7D9-2B5B-6D341FA27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8676" y="4133850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-3</a:t>
            </a:r>
          </a:p>
        </p:txBody>
      </p:sp>
      <p:sp>
        <p:nvSpPr>
          <p:cNvPr id="21685" name="Text Box 181">
            <a:extLst>
              <a:ext uri="{FF2B5EF4-FFF2-40B4-BE49-F238E27FC236}">
                <a16:creationId xmlns:a16="http://schemas.microsoft.com/office/drawing/2014/main" id="{2C8810A1-831F-C083-8237-B8CBC65E1F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0302" y="4133850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-2</a:t>
            </a:r>
          </a:p>
        </p:txBody>
      </p:sp>
      <p:sp>
        <p:nvSpPr>
          <p:cNvPr id="21686" name="Text Box 182">
            <a:extLst>
              <a:ext uri="{FF2B5EF4-FFF2-40B4-BE49-F238E27FC236}">
                <a16:creationId xmlns:a16="http://schemas.microsoft.com/office/drawing/2014/main" id="{E5AAFE15-8640-3B8D-8917-7D756D312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1" y="4133850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-4</a:t>
            </a:r>
          </a:p>
        </p:txBody>
      </p:sp>
      <p:sp>
        <p:nvSpPr>
          <p:cNvPr id="21687" name="Text Box 183">
            <a:extLst>
              <a:ext uri="{FF2B5EF4-FFF2-40B4-BE49-F238E27FC236}">
                <a16:creationId xmlns:a16="http://schemas.microsoft.com/office/drawing/2014/main" id="{5A72E1E0-7840-033B-3044-C1008AED9B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0026" y="4133850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-5</a:t>
            </a:r>
          </a:p>
        </p:txBody>
      </p:sp>
      <p:sp>
        <p:nvSpPr>
          <p:cNvPr id="21688" name="Text Box 184">
            <a:extLst>
              <a:ext uri="{FF2B5EF4-FFF2-40B4-BE49-F238E27FC236}">
                <a16:creationId xmlns:a16="http://schemas.microsoft.com/office/drawing/2014/main" id="{14A73C49-1F67-DEB9-EC1A-2266A3A81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4751" y="4133850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-6</a:t>
            </a:r>
          </a:p>
        </p:txBody>
      </p:sp>
      <p:sp>
        <p:nvSpPr>
          <p:cNvPr id="21689" name="Text Box 185">
            <a:extLst>
              <a:ext uri="{FF2B5EF4-FFF2-40B4-BE49-F238E27FC236}">
                <a16:creationId xmlns:a16="http://schemas.microsoft.com/office/drawing/2014/main" id="{3A3A2CFC-5C73-B519-C180-B1404CB6C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1802" y="3751263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1</a:t>
            </a:r>
          </a:p>
        </p:txBody>
      </p:sp>
      <p:sp>
        <p:nvSpPr>
          <p:cNvPr id="21690" name="Text Box 186">
            <a:extLst>
              <a:ext uri="{FF2B5EF4-FFF2-40B4-BE49-F238E27FC236}">
                <a16:creationId xmlns:a16="http://schemas.microsoft.com/office/drawing/2014/main" id="{9A16BD29-AC03-B44C-C7CE-5009600686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7514" y="34369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2</a:t>
            </a:r>
          </a:p>
        </p:txBody>
      </p:sp>
      <p:sp>
        <p:nvSpPr>
          <p:cNvPr id="21691" name="Text Box 187">
            <a:extLst>
              <a:ext uri="{FF2B5EF4-FFF2-40B4-BE49-F238E27FC236}">
                <a16:creationId xmlns:a16="http://schemas.microsoft.com/office/drawing/2014/main" id="{170764CD-496A-F026-1FD6-39AAC0C6F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7513" y="3121026"/>
            <a:ext cx="2952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3</a:t>
            </a:r>
          </a:p>
        </p:txBody>
      </p:sp>
      <p:sp>
        <p:nvSpPr>
          <p:cNvPr id="21692" name="Text Box 188">
            <a:extLst>
              <a:ext uri="{FF2B5EF4-FFF2-40B4-BE49-F238E27FC236}">
                <a16:creationId xmlns:a16="http://schemas.microsoft.com/office/drawing/2014/main" id="{B091BB77-117B-E014-77EB-C993085B43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7514" y="2808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4</a:t>
            </a:r>
          </a:p>
        </p:txBody>
      </p:sp>
      <p:sp>
        <p:nvSpPr>
          <p:cNvPr id="21693" name="Text Box 189">
            <a:extLst>
              <a:ext uri="{FF2B5EF4-FFF2-40B4-BE49-F238E27FC236}">
                <a16:creationId xmlns:a16="http://schemas.microsoft.com/office/drawing/2014/main" id="{E5E2C8C0-8809-E8B6-BA8A-374BCAC90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1639" y="4310063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-1</a:t>
            </a:r>
          </a:p>
        </p:txBody>
      </p:sp>
      <p:sp>
        <p:nvSpPr>
          <p:cNvPr id="21694" name="Text Box 190">
            <a:extLst>
              <a:ext uri="{FF2B5EF4-FFF2-40B4-BE49-F238E27FC236}">
                <a16:creationId xmlns:a16="http://schemas.microsoft.com/office/drawing/2014/main" id="{A5F20C87-2395-E96D-E018-23AD640B6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1477" y="4625975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-2</a:t>
            </a:r>
          </a:p>
        </p:txBody>
      </p:sp>
      <p:sp>
        <p:nvSpPr>
          <p:cNvPr id="21695" name="Text Box 191">
            <a:extLst>
              <a:ext uri="{FF2B5EF4-FFF2-40B4-BE49-F238E27FC236}">
                <a16:creationId xmlns:a16="http://schemas.microsoft.com/office/drawing/2014/main" id="{5BD64FE6-93BC-9D73-4B49-78204238B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763" y="4924426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-3</a:t>
            </a:r>
          </a:p>
        </p:txBody>
      </p:sp>
      <p:sp>
        <p:nvSpPr>
          <p:cNvPr id="21696" name="Text Box 192">
            <a:extLst>
              <a:ext uri="{FF2B5EF4-FFF2-40B4-BE49-F238E27FC236}">
                <a16:creationId xmlns:a16="http://schemas.microsoft.com/office/drawing/2014/main" id="{87B203F0-1DEA-5766-EDDD-C6287A615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3064" y="5243514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-4</a:t>
            </a:r>
          </a:p>
        </p:txBody>
      </p:sp>
      <p:sp>
        <p:nvSpPr>
          <p:cNvPr id="21697" name="Text Box 193">
            <a:extLst>
              <a:ext uri="{FF2B5EF4-FFF2-40B4-BE49-F238E27FC236}">
                <a16:creationId xmlns:a16="http://schemas.microsoft.com/office/drawing/2014/main" id="{688A6FD5-AF8E-6C99-7F4F-AE2CA2B42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1" y="41481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0</a:t>
            </a:r>
          </a:p>
        </p:txBody>
      </p:sp>
      <p:sp>
        <p:nvSpPr>
          <p:cNvPr id="21698" name="Line 194">
            <a:extLst>
              <a:ext uri="{FF2B5EF4-FFF2-40B4-BE49-F238E27FC236}">
                <a16:creationId xmlns:a16="http://schemas.microsoft.com/office/drawing/2014/main" id="{3F8BC913-48B9-0EC6-DBC8-33E7D7903599}"/>
              </a:ext>
            </a:extLst>
          </p:cNvPr>
          <p:cNvSpPr>
            <a:spLocks noChangeShapeType="1"/>
          </p:cNvSpPr>
          <p:nvPr/>
        </p:nvSpPr>
        <p:spPr bwMode="auto">
          <a:xfrm>
            <a:off x="6413501" y="4192588"/>
            <a:ext cx="3816351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699" name="Line 195">
            <a:extLst>
              <a:ext uri="{FF2B5EF4-FFF2-40B4-BE49-F238E27FC236}">
                <a16:creationId xmlns:a16="http://schemas.microsoft.com/office/drawing/2014/main" id="{3BA5FAA3-1408-BF74-92CD-56FD752798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24839" y="1916114"/>
            <a:ext cx="0" cy="4321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700" name="Text Box 196">
            <a:extLst>
              <a:ext uri="{FF2B5EF4-FFF2-40B4-BE49-F238E27FC236}">
                <a16:creationId xmlns:a16="http://schemas.microsoft.com/office/drawing/2014/main" id="{B2273B25-AA8A-6AE5-75FD-E6A18E8A1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7826" y="5864226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-6</a:t>
            </a:r>
          </a:p>
        </p:txBody>
      </p:sp>
      <p:sp>
        <p:nvSpPr>
          <p:cNvPr id="21701" name="Text Box 197">
            <a:extLst>
              <a:ext uri="{FF2B5EF4-FFF2-40B4-BE49-F238E27FC236}">
                <a16:creationId xmlns:a16="http://schemas.microsoft.com/office/drawing/2014/main" id="{8A4AA739-932A-9CC0-DE13-99B140A98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9414" y="5530850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-5</a:t>
            </a:r>
          </a:p>
        </p:txBody>
      </p:sp>
      <p:sp>
        <p:nvSpPr>
          <p:cNvPr id="21702" name="Text Box 198">
            <a:extLst>
              <a:ext uri="{FF2B5EF4-FFF2-40B4-BE49-F238E27FC236}">
                <a16:creationId xmlns:a16="http://schemas.microsoft.com/office/drawing/2014/main" id="{78BC5EF6-9D07-B985-2A78-A362884337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9102" y="2493963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5</a:t>
            </a:r>
          </a:p>
        </p:txBody>
      </p:sp>
      <p:sp>
        <p:nvSpPr>
          <p:cNvPr id="21703" name="Text Box 199">
            <a:extLst>
              <a:ext uri="{FF2B5EF4-FFF2-40B4-BE49-F238E27FC236}">
                <a16:creationId xmlns:a16="http://schemas.microsoft.com/office/drawing/2014/main" id="{2FEC99C4-2846-4014-6E60-B0C20C8D3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9102" y="2178050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6</a:t>
            </a:r>
          </a:p>
        </p:txBody>
      </p:sp>
      <p:sp>
        <p:nvSpPr>
          <p:cNvPr id="21704" name="Text Box 200">
            <a:extLst>
              <a:ext uri="{FF2B5EF4-FFF2-40B4-BE49-F238E27FC236}">
                <a16:creationId xmlns:a16="http://schemas.microsoft.com/office/drawing/2014/main" id="{8B098911-B272-858F-452B-0825883CC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7919" y="1820652"/>
            <a:ext cx="287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 dirty="0"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21705" name="Text Box 201">
            <a:extLst>
              <a:ext uri="{FF2B5EF4-FFF2-40B4-BE49-F238E27FC236}">
                <a16:creationId xmlns:a16="http://schemas.microsoft.com/office/drawing/2014/main" id="{CFD49363-DC37-65DF-5062-342587CA1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6349" y="4078288"/>
            <a:ext cx="287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latin typeface="Times New Roman" panose="02020603050405020304" pitchFamily="18" charset="0"/>
              </a:rPr>
              <a:t>x</a:t>
            </a:r>
          </a:p>
        </p:txBody>
      </p:sp>
      <p:graphicFrame>
        <p:nvGraphicFramePr>
          <p:cNvPr id="21706" name="Group 202">
            <a:extLst>
              <a:ext uri="{FF2B5EF4-FFF2-40B4-BE49-F238E27FC236}">
                <a16:creationId xmlns:a16="http://schemas.microsoft.com/office/drawing/2014/main" id="{7AC1AE14-D195-C458-DBED-58C73C08A7B0}"/>
              </a:ext>
            </a:extLst>
          </p:cNvPr>
          <p:cNvGraphicFramePr>
            <a:graphicFrameLocks noGrp="1"/>
          </p:cNvGraphicFramePr>
          <p:nvPr/>
        </p:nvGraphicFramePr>
        <p:xfrm>
          <a:off x="2095502" y="357189"/>
          <a:ext cx="7929566" cy="1643061"/>
        </p:xfrm>
        <a:graphic>
          <a:graphicData uri="http://schemas.openxmlformats.org/drawingml/2006/table">
            <a:tbl>
              <a:tblPr/>
              <a:tblGrid>
                <a:gridCol w="912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26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09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26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71616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8575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547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</a:t>
                      </a:r>
                    </a:p>
                  </a:txBody>
                  <a:tcPr marL="89999" marR="89999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7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89999" marR="89999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8460" name="Group 268">
            <a:extLst>
              <a:ext uri="{FF2B5EF4-FFF2-40B4-BE49-F238E27FC236}">
                <a16:creationId xmlns:a16="http://schemas.microsoft.com/office/drawing/2014/main" id="{5AE3943D-433B-FA8F-D1C2-9E73A5D38033}"/>
              </a:ext>
            </a:extLst>
          </p:cNvPr>
          <p:cNvGrpSpPr>
            <a:grpSpLocks/>
          </p:cNvGrpSpPr>
          <p:nvPr/>
        </p:nvGrpSpPr>
        <p:grpSpPr bwMode="auto">
          <a:xfrm>
            <a:off x="2238376" y="857254"/>
            <a:ext cx="963613" cy="654051"/>
            <a:chOff x="866" y="3207"/>
            <a:chExt cx="607" cy="412"/>
          </a:xfrm>
        </p:grpSpPr>
        <p:sp>
          <p:nvSpPr>
            <p:cNvPr id="8747" name="Text Box 269">
              <a:extLst>
                <a:ext uri="{FF2B5EF4-FFF2-40B4-BE49-F238E27FC236}">
                  <a16:creationId xmlns:a16="http://schemas.microsoft.com/office/drawing/2014/main" id="{29451DE6-1D5B-D931-E422-1BF3C30261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6" y="3284"/>
              <a:ext cx="48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 dirty="0">
                  <a:latin typeface="Times New Roman" panose="02020603050405020304" pitchFamily="18" charset="0"/>
                </a:rPr>
                <a:t>y =</a:t>
              </a:r>
            </a:p>
          </p:txBody>
        </p:sp>
        <p:sp>
          <p:nvSpPr>
            <p:cNvPr id="8748" name="Text Box 270">
              <a:extLst>
                <a:ext uri="{FF2B5EF4-FFF2-40B4-BE49-F238E27FC236}">
                  <a16:creationId xmlns:a16="http://schemas.microsoft.com/office/drawing/2014/main" id="{CF9AAA7D-F315-3CC6-53CD-50C40F0D55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367"/>
              <a:ext cx="2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8749" name="Text Box 271">
              <a:extLst>
                <a:ext uri="{FF2B5EF4-FFF2-40B4-BE49-F238E27FC236}">
                  <a16:creationId xmlns:a16="http://schemas.microsoft.com/office/drawing/2014/main" id="{59402643-8889-4AB1-2E75-DC5EAF4DA1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207"/>
              <a:ext cx="28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8750" name="Line 272">
              <a:extLst>
                <a:ext uri="{FF2B5EF4-FFF2-40B4-BE49-F238E27FC236}">
                  <a16:creationId xmlns:a16="http://schemas.microsoft.com/office/drawing/2014/main" id="{EF7979DF-FB1D-E264-47A5-5F56FCAFB8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2" y="3421"/>
              <a:ext cx="181" cy="0"/>
            </a:xfrm>
            <a:prstGeom prst="line">
              <a:avLst/>
            </a:prstGeom>
            <a:noFill/>
            <a:ln w="15875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8461" name="Group 273">
            <a:extLst>
              <a:ext uri="{FF2B5EF4-FFF2-40B4-BE49-F238E27FC236}">
                <a16:creationId xmlns:a16="http://schemas.microsoft.com/office/drawing/2014/main" id="{17C01C82-91FE-032B-3FCB-E0EA74ABFB29}"/>
              </a:ext>
            </a:extLst>
          </p:cNvPr>
          <p:cNvGrpSpPr>
            <a:grpSpLocks/>
          </p:cNvGrpSpPr>
          <p:nvPr/>
        </p:nvGrpSpPr>
        <p:grpSpPr bwMode="auto">
          <a:xfrm>
            <a:off x="2238377" y="1357307"/>
            <a:ext cx="1139825" cy="603250"/>
            <a:chOff x="340" y="3311"/>
            <a:chExt cx="718" cy="380"/>
          </a:xfrm>
        </p:grpSpPr>
        <p:sp>
          <p:nvSpPr>
            <p:cNvPr id="8742" name="Text Box 274">
              <a:extLst>
                <a:ext uri="{FF2B5EF4-FFF2-40B4-BE49-F238E27FC236}">
                  <a16:creationId xmlns:a16="http://schemas.microsoft.com/office/drawing/2014/main" id="{1362D94E-CB97-23AA-F8BC-E1BE6DD66C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3321"/>
              <a:ext cx="68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y =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8743" name="Text Box 275">
              <a:extLst>
                <a:ext uri="{FF2B5EF4-FFF2-40B4-BE49-F238E27FC236}">
                  <a16:creationId xmlns:a16="http://schemas.microsoft.com/office/drawing/2014/main" id="{0F56AE40-AB3A-5589-9B8E-174D40146C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" y="3439"/>
              <a:ext cx="38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8744" name="Text Box 276">
              <a:extLst>
                <a:ext uri="{FF2B5EF4-FFF2-40B4-BE49-F238E27FC236}">
                  <a16:creationId xmlns:a16="http://schemas.microsoft.com/office/drawing/2014/main" id="{55ABE6B4-28BC-2C90-0532-5538E22D0E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5" y="3311"/>
              <a:ext cx="22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8745" name="Line 277">
              <a:extLst>
                <a:ext uri="{FF2B5EF4-FFF2-40B4-BE49-F238E27FC236}">
                  <a16:creationId xmlns:a16="http://schemas.microsoft.com/office/drawing/2014/main" id="{D1903072-9BFC-D504-A405-2828AE8C6E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1" y="3521"/>
              <a:ext cx="45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8746" name="Line 278">
              <a:extLst>
                <a:ext uri="{FF2B5EF4-FFF2-40B4-BE49-F238E27FC236}">
                  <a16:creationId xmlns:a16="http://schemas.microsoft.com/office/drawing/2014/main" id="{963762DB-6DC3-2DE9-AFB3-7BCBD273D1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3" y="3521"/>
              <a:ext cx="136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aphicFrame>
        <p:nvGraphicFramePr>
          <p:cNvPr id="21783" name="Group 279">
            <a:extLst>
              <a:ext uri="{FF2B5EF4-FFF2-40B4-BE49-F238E27FC236}">
                <a16:creationId xmlns:a16="http://schemas.microsoft.com/office/drawing/2014/main" id="{F60648EF-9860-8536-EDD9-929DE554C6C8}"/>
              </a:ext>
            </a:extLst>
          </p:cNvPr>
          <p:cNvGraphicFramePr>
            <a:graphicFrameLocks noGrp="1"/>
          </p:cNvGraphicFramePr>
          <p:nvPr/>
        </p:nvGraphicFramePr>
        <p:xfrm>
          <a:off x="1782763" y="2406651"/>
          <a:ext cx="3638550" cy="3695700"/>
        </p:xfrm>
        <a:graphic>
          <a:graphicData uri="http://schemas.openxmlformats.org/drawingml/2006/table">
            <a:tbl>
              <a:tblPr/>
              <a:tblGrid>
                <a:gridCol w="303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0321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0321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1954" name="Text Box 450">
            <a:extLst>
              <a:ext uri="{FF2B5EF4-FFF2-40B4-BE49-F238E27FC236}">
                <a16:creationId xmlns:a16="http://schemas.microsoft.com/office/drawing/2014/main" id="{251954F0-D472-3E0D-B3B8-40CADCD5C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8726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1</a:t>
            </a:r>
          </a:p>
        </p:txBody>
      </p:sp>
      <p:sp>
        <p:nvSpPr>
          <p:cNvPr id="21955" name="Text Box 451">
            <a:extLst>
              <a:ext uri="{FF2B5EF4-FFF2-40B4-BE49-F238E27FC236}">
                <a16:creationId xmlns:a16="http://schemas.microsoft.com/office/drawing/2014/main" id="{7C18311D-6407-B5C6-EB1B-C8BD775AD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0351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2</a:t>
            </a:r>
          </a:p>
        </p:txBody>
      </p:sp>
      <p:sp>
        <p:nvSpPr>
          <p:cNvPr id="21956" name="Text Box 452">
            <a:extLst>
              <a:ext uri="{FF2B5EF4-FFF2-40B4-BE49-F238E27FC236}">
                <a16:creationId xmlns:a16="http://schemas.microsoft.com/office/drawing/2014/main" id="{98D9E849-7093-1644-A115-83B50F470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3563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3</a:t>
            </a:r>
          </a:p>
        </p:txBody>
      </p:sp>
      <p:sp>
        <p:nvSpPr>
          <p:cNvPr id="21957" name="Text Box 453">
            <a:extLst>
              <a:ext uri="{FF2B5EF4-FFF2-40B4-BE49-F238E27FC236}">
                <a16:creationId xmlns:a16="http://schemas.microsoft.com/office/drawing/2014/main" id="{C4F6C74F-A4B0-0A60-98A7-314380A01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2489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4</a:t>
            </a:r>
          </a:p>
        </p:txBody>
      </p:sp>
      <p:sp>
        <p:nvSpPr>
          <p:cNvPr id="21958" name="Text Box 454">
            <a:extLst>
              <a:ext uri="{FF2B5EF4-FFF2-40B4-BE49-F238E27FC236}">
                <a16:creationId xmlns:a16="http://schemas.microsoft.com/office/drawing/2014/main" id="{15349494-0963-79F4-C94B-65248CFC9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9038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5</a:t>
            </a:r>
          </a:p>
        </p:txBody>
      </p:sp>
      <p:sp>
        <p:nvSpPr>
          <p:cNvPr id="21959" name="Text Box 455">
            <a:extLst>
              <a:ext uri="{FF2B5EF4-FFF2-40B4-BE49-F238E27FC236}">
                <a16:creationId xmlns:a16="http://schemas.microsoft.com/office/drawing/2014/main" id="{4838D5B2-3EB5-49E8-D3A9-0641563F4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1777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6</a:t>
            </a:r>
          </a:p>
        </p:txBody>
      </p:sp>
      <p:sp>
        <p:nvSpPr>
          <p:cNvPr id="21960" name="Text Box 456">
            <a:extLst>
              <a:ext uri="{FF2B5EF4-FFF2-40B4-BE49-F238E27FC236}">
                <a16:creationId xmlns:a16="http://schemas.microsoft.com/office/drawing/2014/main" id="{78DA1F82-33E4-DC85-1C2D-4DF5632B7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1" y="4191001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-1</a:t>
            </a:r>
          </a:p>
        </p:txBody>
      </p:sp>
      <p:sp>
        <p:nvSpPr>
          <p:cNvPr id="21961" name="Text Box 457">
            <a:extLst>
              <a:ext uri="{FF2B5EF4-FFF2-40B4-BE49-F238E27FC236}">
                <a16:creationId xmlns:a16="http://schemas.microsoft.com/office/drawing/2014/main" id="{7E619CEE-33B0-A7EF-4059-61A90CFAD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3651" y="4191001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-3</a:t>
            </a:r>
          </a:p>
        </p:txBody>
      </p:sp>
      <p:sp>
        <p:nvSpPr>
          <p:cNvPr id="21962" name="Text Box 458">
            <a:extLst>
              <a:ext uri="{FF2B5EF4-FFF2-40B4-BE49-F238E27FC236}">
                <a16:creationId xmlns:a16="http://schemas.microsoft.com/office/drawing/2014/main" id="{09C7ADBB-DC09-B085-1B39-EE21303CA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5277" y="4191001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-2</a:t>
            </a:r>
          </a:p>
        </p:txBody>
      </p:sp>
      <p:sp>
        <p:nvSpPr>
          <p:cNvPr id="21963" name="Text Box 459">
            <a:extLst>
              <a:ext uri="{FF2B5EF4-FFF2-40B4-BE49-F238E27FC236}">
                <a16:creationId xmlns:a16="http://schemas.microsoft.com/office/drawing/2014/main" id="{97623061-70CC-2D6B-E34D-EBC44BD0D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4191001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-4</a:t>
            </a:r>
          </a:p>
        </p:txBody>
      </p:sp>
      <p:sp>
        <p:nvSpPr>
          <p:cNvPr id="21964" name="Text Box 460">
            <a:extLst>
              <a:ext uri="{FF2B5EF4-FFF2-40B4-BE49-F238E27FC236}">
                <a16:creationId xmlns:a16="http://schemas.microsoft.com/office/drawing/2014/main" id="{80F51373-9875-520C-1AF5-EF5ECB22B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2" y="4191001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-5</a:t>
            </a:r>
          </a:p>
        </p:txBody>
      </p:sp>
      <p:sp>
        <p:nvSpPr>
          <p:cNvPr id="21965" name="Text Box 461">
            <a:extLst>
              <a:ext uri="{FF2B5EF4-FFF2-40B4-BE49-F238E27FC236}">
                <a16:creationId xmlns:a16="http://schemas.microsoft.com/office/drawing/2014/main" id="{B3CE29B1-09AE-DE4C-B3C8-B844676B59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726" y="4191001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-6</a:t>
            </a:r>
          </a:p>
        </p:txBody>
      </p:sp>
      <p:sp>
        <p:nvSpPr>
          <p:cNvPr id="21966" name="Text Box 462">
            <a:extLst>
              <a:ext uri="{FF2B5EF4-FFF2-40B4-BE49-F238E27FC236}">
                <a16:creationId xmlns:a16="http://schemas.microsoft.com/office/drawing/2014/main" id="{838CB7BC-1D6C-3AD2-511E-183C099F6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6777" y="3808414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1</a:t>
            </a:r>
          </a:p>
        </p:txBody>
      </p:sp>
      <p:sp>
        <p:nvSpPr>
          <p:cNvPr id="21967" name="Text Box 463">
            <a:extLst>
              <a:ext uri="{FF2B5EF4-FFF2-40B4-BE49-F238E27FC236}">
                <a16:creationId xmlns:a16="http://schemas.microsoft.com/office/drawing/2014/main" id="{FA966F86-7B84-609F-F8DE-BE475654C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2489" y="34940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2</a:t>
            </a:r>
          </a:p>
        </p:txBody>
      </p:sp>
      <p:sp>
        <p:nvSpPr>
          <p:cNvPr id="21968" name="Text Box 464">
            <a:extLst>
              <a:ext uri="{FF2B5EF4-FFF2-40B4-BE49-F238E27FC236}">
                <a16:creationId xmlns:a16="http://schemas.microsoft.com/office/drawing/2014/main" id="{948682F1-0D4A-8AFF-CB49-22DE393286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2489" y="3178175"/>
            <a:ext cx="2952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3</a:t>
            </a:r>
          </a:p>
        </p:txBody>
      </p:sp>
      <p:sp>
        <p:nvSpPr>
          <p:cNvPr id="21969" name="Text Box 465">
            <a:extLst>
              <a:ext uri="{FF2B5EF4-FFF2-40B4-BE49-F238E27FC236}">
                <a16:creationId xmlns:a16="http://schemas.microsoft.com/office/drawing/2014/main" id="{E579EC82-AA5F-DAA0-A048-F53E78708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2489" y="2865438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4</a:t>
            </a:r>
          </a:p>
        </p:txBody>
      </p:sp>
      <p:sp>
        <p:nvSpPr>
          <p:cNvPr id="21970" name="Text Box 466">
            <a:extLst>
              <a:ext uri="{FF2B5EF4-FFF2-40B4-BE49-F238E27FC236}">
                <a16:creationId xmlns:a16="http://schemas.microsoft.com/office/drawing/2014/main" id="{50FE930A-89A3-D93A-AB0F-DC3E0423C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6613" y="4367214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-1</a:t>
            </a:r>
          </a:p>
        </p:txBody>
      </p:sp>
      <p:sp>
        <p:nvSpPr>
          <p:cNvPr id="21971" name="Text Box 467">
            <a:extLst>
              <a:ext uri="{FF2B5EF4-FFF2-40B4-BE49-F238E27FC236}">
                <a16:creationId xmlns:a16="http://schemas.microsoft.com/office/drawing/2014/main" id="{4905F8CF-D422-9D4D-F006-2B036B1B0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6451" y="4683126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-2</a:t>
            </a:r>
          </a:p>
        </p:txBody>
      </p:sp>
      <p:sp>
        <p:nvSpPr>
          <p:cNvPr id="21972" name="Text Box 468">
            <a:extLst>
              <a:ext uri="{FF2B5EF4-FFF2-40B4-BE49-F238E27FC236}">
                <a16:creationId xmlns:a16="http://schemas.microsoft.com/office/drawing/2014/main" id="{6E53B7C8-575D-89E4-F78B-DCD57E119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0738" y="4981575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-3</a:t>
            </a:r>
          </a:p>
        </p:txBody>
      </p:sp>
      <p:sp>
        <p:nvSpPr>
          <p:cNvPr id="21973" name="Text Box 469">
            <a:extLst>
              <a:ext uri="{FF2B5EF4-FFF2-40B4-BE49-F238E27FC236}">
                <a16:creationId xmlns:a16="http://schemas.microsoft.com/office/drawing/2014/main" id="{53438822-3079-B49A-EA86-0AF13A9F3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9" y="5300663"/>
            <a:ext cx="371475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-4</a:t>
            </a:r>
          </a:p>
        </p:txBody>
      </p:sp>
      <p:sp>
        <p:nvSpPr>
          <p:cNvPr id="21974" name="Text Box 470">
            <a:extLst>
              <a:ext uri="{FF2B5EF4-FFF2-40B4-BE49-F238E27FC236}">
                <a16:creationId xmlns:a16="http://schemas.microsoft.com/office/drawing/2014/main" id="{6D5EEEC6-502A-4B99-D0F9-1DC0F5CBD5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6" y="4205289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0</a:t>
            </a:r>
          </a:p>
        </p:txBody>
      </p:sp>
      <p:sp>
        <p:nvSpPr>
          <p:cNvPr id="21975" name="Line 471">
            <a:extLst>
              <a:ext uri="{FF2B5EF4-FFF2-40B4-BE49-F238E27FC236}">
                <a16:creationId xmlns:a16="http://schemas.microsoft.com/office/drawing/2014/main" id="{CCA7C13F-D55A-D928-2BC4-F38DDB9152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768475" y="4249739"/>
            <a:ext cx="3816351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976" name="Line 472">
            <a:extLst>
              <a:ext uri="{FF2B5EF4-FFF2-40B4-BE49-F238E27FC236}">
                <a16:creationId xmlns:a16="http://schemas.microsoft.com/office/drawing/2014/main" id="{19FD75FB-3047-4F4D-32C1-12BE57E71EC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97275" y="1973265"/>
            <a:ext cx="0" cy="4321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1977" name="Text Box 473">
            <a:extLst>
              <a:ext uri="{FF2B5EF4-FFF2-40B4-BE49-F238E27FC236}">
                <a16:creationId xmlns:a16="http://schemas.microsoft.com/office/drawing/2014/main" id="{1F64D5CB-C503-E574-5BD4-7A32E3DDF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2" y="5921375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-6</a:t>
            </a:r>
          </a:p>
        </p:txBody>
      </p:sp>
      <p:sp>
        <p:nvSpPr>
          <p:cNvPr id="21978" name="Text Box 474">
            <a:extLst>
              <a:ext uri="{FF2B5EF4-FFF2-40B4-BE49-F238E27FC236}">
                <a16:creationId xmlns:a16="http://schemas.microsoft.com/office/drawing/2014/main" id="{B4418071-A417-8B6A-2196-DEA1071B4E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389" y="5588001"/>
            <a:ext cx="3730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-5</a:t>
            </a:r>
          </a:p>
        </p:txBody>
      </p:sp>
      <p:sp>
        <p:nvSpPr>
          <p:cNvPr id="21979" name="Text Box 475">
            <a:extLst>
              <a:ext uri="{FF2B5EF4-FFF2-40B4-BE49-F238E27FC236}">
                <a16:creationId xmlns:a16="http://schemas.microsoft.com/office/drawing/2014/main" id="{AE42A5E8-5853-0413-EA26-4CC3B9D56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4077" y="2551114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5</a:t>
            </a:r>
          </a:p>
        </p:txBody>
      </p:sp>
      <p:sp>
        <p:nvSpPr>
          <p:cNvPr id="21980" name="Text Box 476">
            <a:extLst>
              <a:ext uri="{FF2B5EF4-FFF2-40B4-BE49-F238E27FC236}">
                <a16:creationId xmlns:a16="http://schemas.microsoft.com/office/drawing/2014/main" id="{B23C6B83-395C-3220-FF8F-A39946B7F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4077" y="2235201"/>
            <a:ext cx="296863" cy="279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200"/>
              <a:t>6</a:t>
            </a:r>
          </a:p>
        </p:txBody>
      </p:sp>
      <p:sp>
        <p:nvSpPr>
          <p:cNvPr id="21981" name="Text Box 477">
            <a:extLst>
              <a:ext uri="{FF2B5EF4-FFF2-40B4-BE49-F238E27FC236}">
                <a16:creationId xmlns:a16="http://schemas.microsoft.com/office/drawing/2014/main" id="{B2F88EBD-A5C9-3590-B8B6-B933C9CD1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1325" y="4135439"/>
            <a:ext cx="287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21982" name="Text Box 478">
            <a:extLst>
              <a:ext uri="{FF2B5EF4-FFF2-40B4-BE49-F238E27FC236}">
                <a16:creationId xmlns:a16="http://schemas.microsoft.com/office/drawing/2014/main" id="{C868FEA0-D31C-0F22-AB5D-9269C1BFB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49" y="1844676"/>
            <a:ext cx="287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b="1"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22008" name="Text Box 504">
            <a:extLst>
              <a:ext uri="{FF2B5EF4-FFF2-40B4-BE49-F238E27FC236}">
                <a16:creationId xmlns:a16="http://schemas.microsoft.com/office/drawing/2014/main" id="{2265D998-16F6-FDE7-E28C-253F835A8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8188" y="476251"/>
            <a:ext cx="4683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009" name="Text Box 505">
            <a:extLst>
              <a:ext uri="{FF2B5EF4-FFF2-40B4-BE49-F238E27FC236}">
                <a16:creationId xmlns:a16="http://schemas.microsoft.com/office/drawing/2014/main" id="{5D13584E-22E2-AA21-4537-D297D09F8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8188" y="908051"/>
            <a:ext cx="4683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010" name="Text Box 506">
            <a:extLst>
              <a:ext uri="{FF2B5EF4-FFF2-40B4-BE49-F238E27FC236}">
                <a16:creationId xmlns:a16="http://schemas.microsoft.com/office/drawing/2014/main" id="{20B52F3C-4543-B559-5075-71454916D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6" y="476251"/>
            <a:ext cx="4683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011" name="Text Box 507">
            <a:extLst>
              <a:ext uri="{FF2B5EF4-FFF2-40B4-BE49-F238E27FC236}">
                <a16:creationId xmlns:a16="http://schemas.microsoft.com/office/drawing/2014/main" id="{E1965B69-E8E7-20A3-7194-4B5186E97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6" y="1000125"/>
            <a:ext cx="4683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038" name="Text Box 534">
            <a:extLst>
              <a:ext uri="{FF2B5EF4-FFF2-40B4-BE49-F238E27FC236}">
                <a16:creationId xmlns:a16="http://schemas.microsoft.com/office/drawing/2014/main" id="{A1B2BF1B-FD8E-641B-FAC0-F8375DCAB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8188" y="1303339"/>
            <a:ext cx="4683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22039" name="Text Box 535">
            <a:extLst>
              <a:ext uri="{FF2B5EF4-FFF2-40B4-BE49-F238E27FC236}">
                <a16:creationId xmlns:a16="http://schemas.microsoft.com/office/drawing/2014/main" id="{BEFEA875-9818-F8AD-ED2C-55BF701920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6" y="1428751"/>
            <a:ext cx="4683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grpSp>
        <p:nvGrpSpPr>
          <p:cNvPr id="4" name="Group 549">
            <a:extLst>
              <a:ext uri="{FF2B5EF4-FFF2-40B4-BE49-F238E27FC236}">
                <a16:creationId xmlns:a16="http://schemas.microsoft.com/office/drawing/2014/main" id="{9F6C59D1-EF50-288E-F178-F5F811568AEC}"/>
              </a:ext>
            </a:extLst>
          </p:cNvPr>
          <p:cNvGrpSpPr>
            <a:grpSpLocks/>
          </p:cNvGrpSpPr>
          <p:nvPr/>
        </p:nvGrpSpPr>
        <p:grpSpPr bwMode="auto">
          <a:xfrm>
            <a:off x="4440239" y="2781305"/>
            <a:ext cx="862012" cy="654051"/>
            <a:chOff x="930" y="3207"/>
            <a:chExt cx="543" cy="412"/>
          </a:xfrm>
        </p:grpSpPr>
        <p:sp>
          <p:nvSpPr>
            <p:cNvPr id="8738" name="Text Box 550">
              <a:extLst>
                <a:ext uri="{FF2B5EF4-FFF2-40B4-BE49-F238E27FC236}">
                  <a16:creationId xmlns:a16="http://schemas.microsoft.com/office/drawing/2014/main" id="{D732EC9A-ADAD-3EC6-EFC8-33D71F7E6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30" y="3284"/>
              <a:ext cx="489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y =</a:t>
              </a:r>
            </a:p>
          </p:txBody>
        </p:sp>
        <p:sp>
          <p:nvSpPr>
            <p:cNvPr id="8739" name="Text Box 551">
              <a:extLst>
                <a:ext uri="{FF2B5EF4-FFF2-40B4-BE49-F238E27FC236}">
                  <a16:creationId xmlns:a16="http://schemas.microsoft.com/office/drawing/2014/main" id="{FE037659-1BA8-C628-E45C-CC94BDB874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367"/>
              <a:ext cx="27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8740" name="Text Box 552">
              <a:extLst>
                <a:ext uri="{FF2B5EF4-FFF2-40B4-BE49-F238E27FC236}">
                  <a16:creationId xmlns:a16="http://schemas.microsoft.com/office/drawing/2014/main" id="{4F230C72-D019-0669-66EC-06C5552DE9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3" y="3207"/>
              <a:ext cx="280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8741" name="Line 553">
              <a:extLst>
                <a:ext uri="{FF2B5EF4-FFF2-40B4-BE49-F238E27FC236}">
                  <a16:creationId xmlns:a16="http://schemas.microsoft.com/office/drawing/2014/main" id="{CE58DB07-D1BA-3C50-ED4A-E706D6F5BA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2" y="3421"/>
              <a:ext cx="181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5" name="Group 555">
            <a:extLst>
              <a:ext uri="{FF2B5EF4-FFF2-40B4-BE49-F238E27FC236}">
                <a16:creationId xmlns:a16="http://schemas.microsoft.com/office/drawing/2014/main" id="{DE6D8991-6FB2-B871-AAD0-79B924638C53}"/>
              </a:ext>
            </a:extLst>
          </p:cNvPr>
          <p:cNvGrpSpPr>
            <a:grpSpLocks/>
          </p:cNvGrpSpPr>
          <p:nvPr/>
        </p:nvGrpSpPr>
        <p:grpSpPr bwMode="auto">
          <a:xfrm>
            <a:off x="6672263" y="2708276"/>
            <a:ext cx="1020763" cy="616557"/>
            <a:chOff x="2517" y="1910"/>
            <a:chExt cx="643" cy="326"/>
          </a:xfrm>
        </p:grpSpPr>
        <p:sp>
          <p:nvSpPr>
            <p:cNvPr id="8734" name="Text Box 556">
              <a:extLst>
                <a:ext uri="{FF2B5EF4-FFF2-40B4-BE49-F238E27FC236}">
                  <a16:creationId xmlns:a16="http://schemas.microsoft.com/office/drawing/2014/main" id="{4ED33CF2-374D-A2FA-AEFD-7796F1185D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55"/>
              <a:ext cx="48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y =- </a:t>
              </a:r>
            </a:p>
          </p:txBody>
        </p:sp>
        <p:sp>
          <p:nvSpPr>
            <p:cNvPr id="8735" name="Text Box 557">
              <a:extLst>
                <a:ext uri="{FF2B5EF4-FFF2-40B4-BE49-F238E27FC236}">
                  <a16:creationId xmlns:a16="http://schemas.microsoft.com/office/drawing/2014/main" id="{07ACFF89-4A8E-2F3D-D6C1-0EF214F312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2024"/>
              <a:ext cx="27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8736" name="Text Box 558">
              <a:extLst>
                <a:ext uri="{FF2B5EF4-FFF2-40B4-BE49-F238E27FC236}">
                  <a16:creationId xmlns:a16="http://schemas.microsoft.com/office/drawing/2014/main" id="{407E0ACE-7777-B7E4-0CA9-89EE619033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" y="1910"/>
              <a:ext cx="28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6</a:t>
              </a:r>
            </a:p>
          </p:txBody>
        </p:sp>
        <p:sp>
          <p:nvSpPr>
            <p:cNvPr id="8737" name="Line 559">
              <a:extLst>
                <a:ext uri="{FF2B5EF4-FFF2-40B4-BE49-F238E27FC236}">
                  <a16:creationId xmlns:a16="http://schemas.microsoft.com/office/drawing/2014/main" id="{94DA40A0-D5CF-1362-3860-FA8BB7FE2F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1" y="2102"/>
              <a:ext cx="181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" name="Text Box 2">
            <a:extLst>
              <a:ext uri="{FF2B5EF4-FFF2-40B4-BE49-F238E27FC236}">
                <a16:creationId xmlns:a16="http://schemas.microsoft.com/office/drawing/2014/main" id="{8B4D5E2D-9E4E-60B1-45B8-558C2317B5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9092" y="6239761"/>
            <a:ext cx="6667547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反比例函数的图象是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双曲线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sz="3733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1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1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21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21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2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2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2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2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2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2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2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2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2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2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2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2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2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21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2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21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21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21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21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500"/>
                                        <p:tgtEl>
                                          <p:spTgt spid="21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21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00"/>
                                        <p:tgtEl>
                                          <p:spTgt spid="21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2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21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21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77" grpId="0" autoUpdateAnimBg="0"/>
      <p:bldP spid="21678" grpId="0" autoUpdateAnimBg="0"/>
      <p:bldP spid="21679" grpId="0" autoUpdateAnimBg="0"/>
      <p:bldP spid="21680" grpId="0" autoUpdateAnimBg="0"/>
      <p:bldP spid="21681" grpId="0" autoUpdateAnimBg="0"/>
      <p:bldP spid="21682" grpId="0" autoUpdateAnimBg="0"/>
      <p:bldP spid="21683" grpId="0" autoUpdateAnimBg="0"/>
      <p:bldP spid="21684" grpId="0" autoUpdateAnimBg="0"/>
      <p:bldP spid="21685" grpId="0" autoUpdateAnimBg="0"/>
      <p:bldP spid="21686" grpId="0" autoUpdateAnimBg="0"/>
      <p:bldP spid="21687" grpId="0" autoUpdateAnimBg="0"/>
      <p:bldP spid="21688" grpId="0" autoUpdateAnimBg="0"/>
      <p:bldP spid="21689" grpId="0" autoUpdateAnimBg="0"/>
      <p:bldP spid="21690" grpId="0" autoUpdateAnimBg="0"/>
      <p:bldP spid="21691" grpId="0" autoUpdateAnimBg="0"/>
      <p:bldP spid="21692" grpId="0" autoUpdateAnimBg="0"/>
      <p:bldP spid="21693" grpId="0" autoUpdateAnimBg="0"/>
      <p:bldP spid="21694" grpId="0" autoUpdateAnimBg="0"/>
      <p:bldP spid="21695" grpId="0" autoUpdateAnimBg="0"/>
      <p:bldP spid="21696" grpId="0" autoUpdateAnimBg="0"/>
      <p:bldP spid="21697" grpId="0" autoUpdateAnimBg="0"/>
      <p:bldP spid="21700" grpId="0" autoUpdateAnimBg="0"/>
      <p:bldP spid="21701" grpId="0" autoUpdateAnimBg="0"/>
      <p:bldP spid="21702" grpId="0" autoUpdateAnimBg="0"/>
      <p:bldP spid="21703" grpId="0" autoUpdateAnimBg="0"/>
      <p:bldP spid="21704" grpId="0" autoUpdateAnimBg="0"/>
      <p:bldP spid="21705" grpId="0" autoUpdateAnimBg="0"/>
      <p:bldP spid="21954" grpId="0" autoUpdateAnimBg="0"/>
      <p:bldP spid="21955" grpId="0" autoUpdateAnimBg="0"/>
      <p:bldP spid="21956" grpId="0" autoUpdateAnimBg="0"/>
      <p:bldP spid="21957" grpId="0" autoUpdateAnimBg="0"/>
      <p:bldP spid="21958" grpId="0" autoUpdateAnimBg="0"/>
      <p:bldP spid="21959" grpId="0" autoUpdateAnimBg="0"/>
      <p:bldP spid="21960" grpId="0" autoUpdateAnimBg="0"/>
      <p:bldP spid="21961" grpId="0" autoUpdateAnimBg="0"/>
      <p:bldP spid="21962" grpId="0" autoUpdateAnimBg="0"/>
      <p:bldP spid="21963" grpId="0" autoUpdateAnimBg="0"/>
      <p:bldP spid="21964" grpId="0" autoUpdateAnimBg="0"/>
      <p:bldP spid="21965" grpId="0" autoUpdateAnimBg="0"/>
      <p:bldP spid="21966" grpId="0" autoUpdateAnimBg="0"/>
      <p:bldP spid="21967" grpId="0" autoUpdateAnimBg="0"/>
      <p:bldP spid="21968" grpId="0" autoUpdateAnimBg="0"/>
      <p:bldP spid="21969" grpId="0" autoUpdateAnimBg="0"/>
      <p:bldP spid="21970" grpId="0" autoUpdateAnimBg="0"/>
      <p:bldP spid="21971" grpId="0" autoUpdateAnimBg="0"/>
      <p:bldP spid="21972" grpId="0" autoUpdateAnimBg="0"/>
      <p:bldP spid="21973" grpId="0" autoUpdateAnimBg="0"/>
      <p:bldP spid="21974" grpId="0" autoUpdateAnimBg="0"/>
      <p:bldP spid="21977" grpId="0" autoUpdateAnimBg="0"/>
      <p:bldP spid="21978" grpId="0" autoUpdateAnimBg="0"/>
      <p:bldP spid="21979" grpId="0" autoUpdateAnimBg="0"/>
      <p:bldP spid="21980" grpId="0" autoUpdateAnimBg="0"/>
      <p:bldP spid="21981" grpId="0" autoUpdateAnimBg="0"/>
      <p:bldP spid="2198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05573" y="983152"/>
            <a:ext cx="6667547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反比例函数的图象是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双曲线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。</a:t>
            </a:r>
            <a:endParaRPr lang="zh-CN" altLang="en-US" sz="3733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4" name="组合 9218"/>
          <p:cNvGrpSpPr>
            <a:grpSpLocks/>
          </p:cNvGrpSpPr>
          <p:nvPr/>
        </p:nvGrpSpPr>
        <p:grpSpPr bwMode="auto">
          <a:xfrm>
            <a:off x="9789627" y="1741997"/>
            <a:ext cx="452967" cy="853508"/>
            <a:chOff x="0" y="0"/>
            <a:chExt cx="341" cy="514"/>
          </a:xfrm>
        </p:grpSpPr>
        <p:sp>
          <p:nvSpPr>
            <p:cNvPr id="55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336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3200">
                <a:latin typeface="Times New Roman" pitchFamily="18" charset="0"/>
              </a:endParaRPr>
            </a:p>
          </p:txBody>
        </p:sp>
        <p:sp>
          <p:nvSpPr>
            <p:cNvPr id="56" name="Text Box 5"/>
            <p:cNvSpPr txBox="1">
              <a:spLocks noChangeArrowheads="1"/>
            </p:cNvSpPr>
            <p:nvPr/>
          </p:nvSpPr>
          <p:spPr bwMode="auto">
            <a:xfrm>
              <a:off x="5" y="162"/>
              <a:ext cx="336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3200">
                <a:latin typeface="Times New Roman" pitchFamily="18" charset="0"/>
              </a:endParaRPr>
            </a:p>
          </p:txBody>
        </p:sp>
      </p:grpSp>
      <p:sp>
        <p:nvSpPr>
          <p:cNvPr id="57" name="Text Box 6"/>
          <p:cNvSpPr txBox="1">
            <a:spLocks noChangeArrowheads="1"/>
          </p:cNvSpPr>
          <p:nvPr/>
        </p:nvSpPr>
        <p:spPr bwMode="auto">
          <a:xfrm>
            <a:off x="11618427" y="3740130"/>
            <a:ext cx="5101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itchFamily="18" charset="0"/>
                <a:ea typeface="仿宋_GB2312" pitchFamily="49" charset="-122"/>
              </a:rPr>
              <a:t>x</a:t>
            </a:r>
          </a:p>
        </p:txBody>
      </p:sp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8547143" y="859346"/>
            <a:ext cx="38311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itchFamily="18" charset="0"/>
              </a:rPr>
              <a:t>y</a:t>
            </a:r>
          </a:p>
        </p:txBody>
      </p:sp>
      <p:sp>
        <p:nvSpPr>
          <p:cNvPr id="59" name="Text Box 8"/>
          <p:cNvSpPr txBox="1">
            <a:spLocks noChangeArrowheads="1"/>
          </p:cNvSpPr>
          <p:nvPr/>
        </p:nvSpPr>
        <p:spPr bwMode="auto">
          <a:xfrm>
            <a:off x="8547143" y="3164397"/>
            <a:ext cx="38311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itchFamily="18" charset="0"/>
              </a:rPr>
              <a:t>0</a:t>
            </a:r>
          </a:p>
        </p:txBody>
      </p:sp>
      <p:grpSp>
        <p:nvGrpSpPr>
          <p:cNvPr id="60" name="组合 9224"/>
          <p:cNvGrpSpPr>
            <a:grpSpLocks/>
          </p:cNvGrpSpPr>
          <p:nvPr/>
        </p:nvGrpSpPr>
        <p:grpSpPr bwMode="auto">
          <a:xfrm>
            <a:off x="6767027" y="3646996"/>
            <a:ext cx="5044016" cy="141816"/>
            <a:chOff x="0" y="0"/>
            <a:chExt cx="3036" cy="96"/>
          </a:xfrm>
        </p:grpSpPr>
        <p:sp>
          <p:nvSpPr>
            <p:cNvPr id="61" name="Line 10"/>
            <p:cNvSpPr>
              <a:spLocks noChangeShapeType="1"/>
            </p:cNvSpPr>
            <p:nvPr/>
          </p:nvSpPr>
          <p:spPr bwMode="auto">
            <a:xfrm>
              <a:off x="0" y="96"/>
              <a:ext cx="303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Line 11"/>
            <p:cNvSpPr>
              <a:spLocks noChangeShapeType="1"/>
            </p:cNvSpPr>
            <p:nvPr/>
          </p:nvSpPr>
          <p:spPr bwMode="auto">
            <a:xfrm>
              <a:off x="1344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Line 12"/>
            <p:cNvSpPr>
              <a:spLocks noChangeShapeType="1"/>
            </p:cNvSpPr>
            <p:nvPr/>
          </p:nvSpPr>
          <p:spPr bwMode="auto">
            <a:xfrm>
              <a:off x="1140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Line 13"/>
            <p:cNvSpPr>
              <a:spLocks noChangeShapeType="1"/>
            </p:cNvSpPr>
            <p:nvPr/>
          </p:nvSpPr>
          <p:spPr bwMode="auto">
            <a:xfrm>
              <a:off x="936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14"/>
            <p:cNvSpPr>
              <a:spLocks noChangeShapeType="1"/>
            </p:cNvSpPr>
            <p:nvPr/>
          </p:nvSpPr>
          <p:spPr bwMode="auto">
            <a:xfrm>
              <a:off x="1932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Line 15"/>
            <p:cNvSpPr>
              <a:spLocks noChangeShapeType="1"/>
            </p:cNvSpPr>
            <p:nvPr/>
          </p:nvSpPr>
          <p:spPr bwMode="auto">
            <a:xfrm>
              <a:off x="1740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Line 16"/>
            <p:cNvSpPr>
              <a:spLocks noChangeShapeType="1"/>
            </p:cNvSpPr>
            <p:nvPr/>
          </p:nvSpPr>
          <p:spPr bwMode="auto">
            <a:xfrm>
              <a:off x="2136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Line 17"/>
            <p:cNvSpPr>
              <a:spLocks noChangeShapeType="1"/>
            </p:cNvSpPr>
            <p:nvPr/>
          </p:nvSpPr>
          <p:spPr bwMode="auto">
            <a:xfrm>
              <a:off x="744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Line 18"/>
            <p:cNvSpPr>
              <a:spLocks noChangeShapeType="1"/>
            </p:cNvSpPr>
            <p:nvPr/>
          </p:nvSpPr>
          <p:spPr bwMode="auto">
            <a:xfrm>
              <a:off x="540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Line 19"/>
            <p:cNvSpPr>
              <a:spLocks noChangeShapeType="1"/>
            </p:cNvSpPr>
            <p:nvPr/>
          </p:nvSpPr>
          <p:spPr bwMode="auto">
            <a:xfrm>
              <a:off x="324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Line 20"/>
            <p:cNvSpPr>
              <a:spLocks noChangeShapeType="1"/>
            </p:cNvSpPr>
            <p:nvPr/>
          </p:nvSpPr>
          <p:spPr bwMode="auto">
            <a:xfrm>
              <a:off x="2352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Line 21"/>
            <p:cNvSpPr>
              <a:spLocks noChangeShapeType="1"/>
            </p:cNvSpPr>
            <p:nvPr/>
          </p:nvSpPr>
          <p:spPr bwMode="auto">
            <a:xfrm>
              <a:off x="2556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Line 22"/>
            <p:cNvSpPr>
              <a:spLocks noChangeShapeType="1"/>
            </p:cNvSpPr>
            <p:nvPr/>
          </p:nvSpPr>
          <p:spPr bwMode="auto">
            <a:xfrm>
              <a:off x="2772" y="0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4" name="组合 9238"/>
          <p:cNvGrpSpPr>
            <a:grpSpLocks/>
          </p:cNvGrpSpPr>
          <p:nvPr/>
        </p:nvGrpSpPr>
        <p:grpSpPr bwMode="auto">
          <a:xfrm>
            <a:off x="8993761" y="1047730"/>
            <a:ext cx="129116" cy="4861983"/>
            <a:chOff x="0" y="0"/>
            <a:chExt cx="96" cy="2928"/>
          </a:xfrm>
        </p:grpSpPr>
        <p:sp>
          <p:nvSpPr>
            <p:cNvPr id="75" name="Line 24"/>
            <p:cNvSpPr>
              <a:spLocks noChangeShapeType="1"/>
            </p:cNvSpPr>
            <p:nvPr/>
          </p:nvSpPr>
          <p:spPr bwMode="auto">
            <a:xfrm rot="10800000">
              <a:off x="0" y="0"/>
              <a:ext cx="0" cy="29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Line 25"/>
            <p:cNvSpPr>
              <a:spLocks noChangeShapeType="1"/>
            </p:cNvSpPr>
            <p:nvPr/>
          </p:nvSpPr>
          <p:spPr bwMode="auto">
            <a:xfrm rot="5400000">
              <a:off x="43" y="1929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Line 26"/>
            <p:cNvSpPr>
              <a:spLocks noChangeShapeType="1"/>
            </p:cNvSpPr>
            <p:nvPr/>
          </p:nvSpPr>
          <p:spPr bwMode="auto">
            <a:xfrm rot="5400000">
              <a:off x="43" y="2468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Line 27"/>
            <p:cNvSpPr>
              <a:spLocks noChangeShapeType="1"/>
            </p:cNvSpPr>
            <p:nvPr/>
          </p:nvSpPr>
          <p:spPr bwMode="auto">
            <a:xfrm rot="5400000">
              <a:off x="43" y="2108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Line 28"/>
            <p:cNvSpPr>
              <a:spLocks noChangeShapeType="1"/>
            </p:cNvSpPr>
            <p:nvPr/>
          </p:nvSpPr>
          <p:spPr bwMode="auto">
            <a:xfrm rot="-5353759">
              <a:off x="43" y="1736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Line 29"/>
            <p:cNvSpPr>
              <a:spLocks noChangeShapeType="1"/>
            </p:cNvSpPr>
            <p:nvPr/>
          </p:nvSpPr>
          <p:spPr bwMode="auto">
            <a:xfrm rot="-5353759">
              <a:off x="43" y="2649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Line 30"/>
            <p:cNvSpPr>
              <a:spLocks noChangeShapeType="1"/>
            </p:cNvSpPr>
            <p:nvPr/>
          </p:nvSpPr>
          <p:spPr bwMode="auto">
            <a:xfrm rot="-5353759">
              <a:off x="43" y="308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Line 31"/>
            <p:cNvSpPr>
              <a:spLocks noChangeShapeType="1"/>
            </p:cNvSpPr>
            <p:nvPr/>
          </p:nvSpPr>
          <p:spPr bwMode="auto">
            <a:xfrm rot="-5353759">
              <a:off x="43" y="1353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Line 32"/>
            <p:cNvSpPr>
              <a:spLocks noChangeShapeType="1"/>
            </p:cNvSpPr>
            <p:nvPr/>
          </p:nvSpPr>
          <p:spPr bwMode="auto">
            <a:xfrm rot="-5353759">
              <a:off x="43" y="2288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Line 33"/>
            <p:cNvSpPr>
              <a:spLocks noChangeShapeType="1"/>
            </p:cNvSpPr>
            <p:nvPr/>
          </p:nvSpPr>
          <p:spPr bwMode="auto">
            <a:xfrm rot="-5353759">
              <a:off x="43" y="945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Line 34"/>
            <p:cNvSpPr>
              <a:spLocks noChangeShapeType="1"/>
            </p:cNvSpPr>
            <p:nvPr/>
          </p:nvSpPr>
          <p:spPr bwMode="auto">
            <a:xfrm rot="-5353759">
              <a:off x="43" y="1137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Line 35"/>
            <p:cNvSpPr>
              <a:spLocks noChangeShapeType="1"/>
            </p:cNvSpPr>
            <p:nvPr/>
          </p:nvSpPr>
          <p:spPr bwMode="auto">
            <a:xfrm rot="-5353759">
              <a:off x="43" y="729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Line 36"/>
            <p:cNvSpPr>
              <a:spLocks noChangeShapeType="1"/>
            </p:cNvSpPr>
            <p:nvPr/>
          </p:nvSpPr>
          <p:spPr bwMode="auto">
            <a:xfrm rot="-5353759">
              <a:off x="43" y="525"/>
              <a:ext cx="1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8" name="Text Box 37"/>
          <p:cNvSpPr txBox="1">
            <a:spLocks noChangeArrowheads="1"/>
          </p:cNvSpPr>
          <p:nvPr/>
        </p:nvSpPr>
        <p:spPr bwMode="auto">
          <a:xfrm>
            <a:off x="9074193" y="3687212"/>
            <a:ext cx="319616" cy="50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67">
                <a:latin typeface="Times New Roman" pitchFamily="18" charset="0"/>
              </a:rPr>
              <a:t>1</a:t>
            </a:r>
          </a:p>
        </p:txBody>
      </p:sp>
      <p:sp>
        <p:nvSpPr>
          <p:cNvPr id="89" name="Text Box 38"/>
          <p:cNvSpPr txBox="1">
            <a:spLocks noChangeArrowheads="1"/>
          </p:cNvSpPr>
          <p:nvPr/>
        </p:nvSpPr>
        <p:spPr bwMode="auto">
          <a:xfrm>
            <a:off x="9345127" y="3687212"/>
            <a:ext cx="319616" cy="50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667">
                <a:latin typeface="Times New Roman" pitchFamily="18" charset="0"/>
              </a:rPr>
              <a:t>2</a:t>
            </a:r>
          </a:p>
        </p:txBody>
      </p:sp>
      <p:sp>
        <p:nvSpPr>
          <p:cNvPr id="90" name="Line 39"/>
          <p:cNvSpPr>
            <a:spLocks noChangeShapeType="1"/>
          </p:cNvSpPr>
          <p:nvPr/>
        </p:nvSpPr>
        <p:spPr bwMode="auto">
          <a:xfrm flipV="1">
            <a:off x="8915443" y="1316545"/>
            <a:ext cx="12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1" name="Line 40"/>
          <p:cNvSpPr>
            <a:spLocks noChangeShapeType="1"/>
          </p:cNvSpPr>
          <p:nvPr/>
        </p:nvSpPr>
        <p:spPr bwMode="auto">
          <a:xfrm flipV="1">
            <a:off x="6936360" y="3602546"/>
            <a:ext cx="0" cy="15875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" name="Freeform 41"/>
          <p:cNvSpPr>
            <a:spLocks noChangeArrowheads="1"/>
          </p:cNvSpPr>
          <p:nvPr/>
        </p:nvSpPr>
        <p:spPr bwMode="auto">
          <a:xfrm>
            <a:off x="9122876" y="764096"/>
            <a:ext cx="2201333" cy="274954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20" y="1164"/>
              </a:cxn>
              <a:cxn ang="0">
                <a:pos x="848" y="1541"/>
              </a:cxn>
              <a:cxn ang="0">
                <a:pos x="1655" y="1656"/>
              </a:cxn>
            </a:cxnLst>
            <a:rect l="0" t="0" r="r" b="b"/>
            <a:pathLst>
              <a:path w="1655" h="1656">
                <a:moveTo>
                  <a:pt x="0" y="0"/>
                </a:moveTo>
                <a:cubicBezTo>
                  <a:pt x="37" y="194"/>
                  <a:pt x="79" y="907"/>
                  <a:pt x="220" y="1164"/>
                </a:cubicBezTo>
                <a:cubicBezTo>
                  <a:pt x="361" y="1421"/>
                  <a:pt x="609" y="1459"/>
                  <a:pt x="848" y="1541"/>
                </a:cubicBezTo>
                <a:cubicBezTo>
                  <a:pt x="1087" y="1623"/>
                  <a:pt x="1487" y="1632"/>
                  <a:pt x="1655" y="1656"/>
                </a:cubicBezTo>
              </a:path>
            </a:pathLst>
          </a:cu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3" name="Freeform 42"/>
          <p:cNvSpPr>
            <a:spLocks noChangeArrowheads="1"/>
          </p:cNvSpPr>
          <p:nvPr/>
        </p:nvSpPr>
        <p:spPr bwMode="auto">
          <a:xfrm>
            <a:off x="6493977" y="3932745"/>
            <a:ext cx="2341033" cy="2345267"/>
          </a:xfrm>
          <a:custGeom>
            <a:avLst/>
            <a:gdLst/>
            <a:ahLst/>
            <a:cxnLst>
              <a:cxn ang="0">
                <a:pos x="1106" y="1108"/>
              </a:cxn>
              <a:cxn ang="0">
                <a:pos x="1016" y="332"/>
              </a:cxn>
              <a:cxn ang="0">
                <a:pos x="605" y="53"/>
              </a:cxn>
              <a:cxn ang="0">
                <a:pos x="92" y="11"/>
              </a:cxn>
              <a:cxn ang="0">
                <a:pos x="50" y="32"/>
              </a:cxn>
            </a:cxnLst>
            <a:rect l="0" t="0" r="r" b="b"/>
            <a:pathLst>
              <a:path w="1106" h="1108">
                <a:moveTo>
                  <a:pt x="1106" y="1108"/>
                </a:moveTo>
                <a:cubicBezTo>
                  <a:pt x="1091" y="979"/>
                  <a:pt x="1099" y="508"/>
                  <a:pt x="1016" y="332"/>
                </a:cubicBezTo>
                <a:cubicBezTo>
                  <a:pt x="933" y="156"/>
                  <a:pt x="759" y="106"/>
                  <a:pt x="605" y="53"/>
                </a:cubicBezTo>
                <a:cubicBezTo>
                  <a:pt x="451" y="0"/>
                  <a:pt x="184" y="14"/>
                  <a:pt x="92" y="11"/>
                </a:cubicBezTo>
                <a:cubicBezTo>
                  <a:pt x="0" y="8"/>
                  <a:pt x="59" y="28"/>
                  <a:pt x="50" y="32"/>
                </a:cubicBezTo>
              </a:path>
            </a:pathLst>
          </a:cu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4" name="组合 9258"/>
          <p:cNvGrpSpPr>
            <a:grpSpLocks/>
          </p:cNvGrpSpPr>
          <p:nvPr/>
        </p:nvGrpSpPr>
        <p:grpSpPr bwMode="auto">
          <a:xfrm>
            <a:off x="9122876" y="476230"/>
            <a:ext cx="1524000" cy="927100"/>
            <a:chOff x="0" y="0"/>
            <a:chExt cx="720" cy="438"/>
          </a:xfrm>
        </p:grpSpPr>
        <p:sp>
          <p:nvSpPr>
            <p:cNvPr id="95" name="Text Box 44"/>
            <p:cNvSpPr txBox="1">
              <a:spLocks noChangeArrowheads="1"/>
            </p:cNvSpPr>
            <p:nvPr/>
          </p:nvSpPr>
          <p:spPr bwMode="auto">
            <a:xfrm>
              <a:off x="0" y="91"/>
              <a:ext cx="720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itchFamily="18" charset="0"/>
                </a:rPr>
                <a:t>y = — </a:t>
              </a:r>
            </a:p>
          </p:txBody>
        </p:sp>
        <p:grpSp>
          <p:nvGrpSpPr>
            <p:cNvPr id="96" name="组合 9260"/>
            <p:cNvGrpSpPr>
              <a:grpSpLocks/>
            </p:cNvGrpSpPr>
            <p:nvPr/>
          </p:nvGrpSpPr>
          <p:grpSpPr bwMode="auto">
            <a:xfrm>
              <a:off x="318" y="0"/>
              <a:ext cx="340" cy="438"/>
              <a:chOff x="0" y="0"/>
              <a:chExt cx="340" cy="438"/>
            </a:xfrm>
          </p:grpSpPr>
          <p:sp>
            <p:nvSpPr>
              <p:cNvPr id="97" name="Text Box 46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33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98" name="Text Box 47"/>
              <p:cNvSpPr txBox="1">
                <a:spLocks noChangeArrowheads="1"/>
              </p:cNvSpPr>
              <p:nvPr/>
            </p:nvSpPr>
            <p:spPr bwMode="auto">
              <a:xfrm>
                <a:off x="4" y="162"/>
                <a:ext cx="336" cy="2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Times New Roman" pitchFamily="18" charset="0"/>
                  </a:rPr>
                  <a:t>x</a:t>
                </a:r>
              </a:p>
            </p:txBody>
          </p:sp>
        </p:grpSp>
      </p:grpSp>
      <p:grpSp>
        <p:nvGrpSpPr>
          <p:cNvPr id="99" name="组合 98"/>
          <p:cNvGrpSpPr>
            <a:grpSpLocks/>
          </p:cNvGrpSpPr>
          <p:nvPr/>
        </p:nvGrpSpPr>
        <p:grpSpPr bwMode="auto">
          <a:xfrm>
            <a:off x="6434710" y="1435079"/>
            <a:ext cx="5700183" cy="4800600"/>
            <a:chOff x="0" y="0"/>
            <a:chExt cx="2693" cy="2268"/>
          </a:xfrm>
        </p:grpSpPr>
        <p:sp>
          <p:nvSpPr>
            <p:cNvPr id="100" name="Line 49"/>
            <p:cNvSpPr>
              <a:spLocks noChangeShapeType="1"/>
            </p:cNvSpPr>
            <p:nvPr/>
          </p:nvSpPr>
          <p:spPr bwMode="auto">
            <a:xfrm flipH="1">
              <a:off x="0" y="0"/>
              <a:ext cx="2359" cy="2268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Rectangle 50"/>
            <p:cNvSpPr>
              <a:spLocks noChangeArrowheads="1"/>
            </p:cNvSpPr>
            <p:nvPr/>
          </p:nvSpPr>
          <p:spPr bwMode="auto">
            <a:xfrm>
              <a:off x="2223" y="58"/>
              <a:ext cx="470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733" b="1">
                  <a:solidFill>
                    <a:srgbClr val="0033CC"/>
                  </a:solidFill>
                </a:rPr>
                <a:t>y=x</a:t>
              </a:r>
            </a:p>
          </p:txBody>
        </p:sp>
      </p:grpSp>
      <p:grpSp>
        <p:nvGrpSpPr>
          <p:cNvPr id="102" name="组合 101"/>
          <p:cNvGrpSpPr>
            <a:grpSpLocks/>
          </p:cNvGrpSpPr>
          <p:nvPr/>
        </p:nvGrpSpPr>
        <p:grpSpPr bwMode="auto">
          <a:xfrm>
            <a:off x="6096043" y="1238228"/>
            <a:ext cx="4946651" cy="4895851"/>
            <a:chOff x="112" y="-3"/>
            <a:chExt cx="2337" cy="2313"/>
          </a:xfrm>
        </p:grpSpPr>
        <p:sp>
          <p:nvSpPr>
            <p:cNvPr id="103" name="Line 52"/>
            <p:cNvSpPr>
              <a:spLocks noChangeShapeType="1"/>
            </p:cNvSpPr>
            <p:nvPr/>
          </p:nvSpPr>
          <p:spPr bwMode="auto">
            <a:xfrm>
              <a:off x="453" y="-3"/>
              <a:ext cx="1996" cy="2313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Rectangle 53"/>
            <p:cNvSpPr>
              <a:spLocks noChangeArrowheads="1"/>
            </p:cNvSpPr>
            <p:nvPr/>
          </p:nvSpPr>
          <p:spPr bwMode="auto">
            <a:xfrm>
              <a:off x="112" y="87"/>
              <a:ext cx="545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733" b="1" dirty="0">
                  <a:solidFill>
                    <a:srgbClr val="0033CC"/>
                  </a:solidFill>
                </a:rPr>
                <a:t>y=-x</a:t>
              </a:r>
            </a:p>
          </p:txBody>
        </p:sp>
      </p:grpSp>
      <p:sp>
        <p:nvSpPr>
          <p:cNvPr id="105" name="矩形 10279"/>
          <p:cNvSpPr>
            <a:spLocks noChangeArrowheads="1"/>
          </p:cNvSpPr>
          <p:nvPr/>
        </p:nvSpPr>
        <p:spPr bwMode="auto">
          <a:xfrm>
            <a:off x="239185" y="44451"/>
            <a:ext cx="8784167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733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反比例函数的图象与性质</a:t>
            </a:r>
            <a:r>
              <a:rPr lang="en-US" altLang="zh-CN" sz="3733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106" name="Text Box 2"/>
          <p:cNvSpPr txBox="1">
            <a:spLocks noChangeArrowheads="1"/>
          </p:cNvSpPr>
          <p:nvPr/>
        </p:nvSpPr>
        <p:spPr bwMode="auto">
          <a:xfrm>
            <a:off x="263761" y="2690136"/>
            <a:ext cx="6000792" cy="3539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反比例函数的图象是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轴对称图形，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有两条对称轴：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直线</a:t>
            </a:r>
            <a:r>
              <a:rPr lang="en-US" altLang="zh-CN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y=x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和 </a:t>
            </a:r>
            <a:r>
              <a:rPr lang="en-US" altLang="zh-CN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y=-x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3733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en-US" altLang="zh-CN" sz="3733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又是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中心对称图形，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对称中心是：</a:t>
            </a:r>
            <a:r>
              <a:rPr lang="zh-CN" altLang="en-US" sz="3733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原点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EEB20C1-EAE6-63FB-6B3A-8448604FC608}"/>
              </a:ext>
            </a:extLst>
          </p:cNvPr>
          <p:cNvSpPr txBox="1"/>
          <p:nvPr/>
        </p:nvSpPr>
        <p:spPr>
          <a:xfrm>
            <a:off x="264208" y="200621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</a:rPr>
              <a:t>对称性：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组合 11282"/>
          <p:cNvGrpSpPr>
            <a:grpSpLocks/>
          </p:cNvGrpSpPr>
          <p:nvPr/>
        </p:nvGrpSpPr>
        <p:grpSpPr bwMode="auto">
          <a:xfrm>
            <a:off x="8096265" y="3596238"/>
            <a:ext cx="3429001" cy="2785533"/>
            <a:chOff x="0" y="0"/>
            <a:chExt cx="1620" cy="1316"/>
          </a:xfrm>
        </p:grpSpPr>
        <p:sp>
          <p:nvSpPr>
            <p:cNvPr id="119" name="文本框 11283"/>
            <p:cNvSpPr txBox="1">
              <a:spLocks noChangeArrowheads="1"/>
            </p:cNvSpPr>
            <p:nvPr/>
          </p:nvSpPr>
          <p:spPr bwMode="auto">
            <a:xfrm>
              <a:off x="587" y="10"/>
              <a:ext cx="227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00"/>
                  </a:solidFill>
                  <a:latin typeface="Times New Roman" pitchFamily="18" charset="0"/>
                </a:rPr>
                <a:t>y</a:t>
              </a:r>
            </a:p>
          </p:txBody>
        </p:sp>
        <p:grpSp>
          <p:nvGrpSpPr>
            <p:cNvPr id="120" name="组合 11284"/>
            <p:cNvGrpSpPr>
              <a:grpSpLocks/>
            </p:cNvGrpSpPr>
            <p:nvPr/>
          </p:nvGrpSpPr>
          <p:grpSpPr bwMode="auto">
            <a:xfrm>
              <a:off x="0" y="0"/>
              <a:ext cx="1620" cy="1316"/>
              <a:chOff x="0" y="0"/>
              <a:chExt cx="1620" cy="1316"/>
            </a:xfrm>
          </p:grpSpPr>
          <p:sp>
            <p:nvSpPr>
              <p:cNvPr id="121" name="未知"/>
              <p:cNvSpPr>
                <a:spLocks noChangeArrowheads="1"/>
              </p:cNvSpPr>
              <p:nvPr/>
            </p:nvSpPr>
            <p:spPr bwMode="auto">
              <a:xfrm>
                <a:off x="631" y="749"/>
                <a:ext cx="546" cy="475"/>
              </a:xfrm>
              <a:custGeom>
                <a:avLst/>
                <a:gdLst/>
                <a:ahLst/>
                <a:cxnLst>
                  <a:cxn ang="0">
                    <a:pos x="1033" y="0"/>
                  </a:cxn>
                  <a:cxn ang="0">
                    <a:pos x="256" y="208"/>
                  </a:cxn>
                  <a:cxn ang="0">
                    <a:pos x="0" y="1024"/>
                  </a:cxn>
                </a:cxnLst>
                <a:rect l="0" t="0" r="r" b="b"/>
                <a:pathLst>
                  <a:path w="1033" h="1024">
                    <a:moveTo>
                      <a:pt x="1033" y="0"/>
                    </a:moveTo>
                    <a:cubicBezTo>
                      <a:pt x="730" y="18"/>
                      <a:pt x="428" y="37"/>
                      <a:pt x="256" y="208"/>
                    </a:cubicBezTo>
                    <a:cubicBezTo>
                      <a:pt x="84" y="379"/>
                      <a:pt x="42" y="701"/>
                      <a:pt x="0" y="1024"/>
                    </a:cubicBezTo>
                  </a:path>
                </a:pathLst>
              </a:cu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22" name="组合 11286"/>
              <p:cNvGrpSpPr>
                <a:grpSpLocks/>
              </p:cNvGrpSpPr>
              <p:nvPr/>
            </p:nvGrpSpPr>
            <p:grpSpPr bwMode="auto">
              <a:xfrm>
                <a:off x="0" y="0"/>
                <a:ext cx="1620" cy="1316"/>
                <a:chOff x="0" y="0"/>
                <a:chExt cx="1620" cy="1316"/>
              </a:xfrm>
            </p:grpSpPr>
            <p:sp>
              <p:nvSpPr>
                <p:cNvPr id="123" name="未知"/>
                <p:cNvSpPr>
                  <a:spLocks noChangeArrowheads="1"/>
                </p:cNvSpPr>
                <p:nvPr/>
              </p:nvSpPr>
              <p:spPr bwMode="auto">
                <a:xfrm>
                  <a:off x="0" y="134"/>
                  <a:ext cx="511" cy="430"/>
                </a:xfrm>
                <a:custGeom>
                  <a:avLst/>
                  <a:gdLst/>
                  <a:ahLst/>
                  <a:cxnLst>
                    <a:cxn ang="0">
                      <a:pos x="1019" y="0"/>
                    </a:cxn>
                    <a:cxn ang="0">
                      <a:pos x="720" y="736"/>
                    </a:cxn>
                    <a:cxn ang="0">
                      <a:pos x="0" y="984"/>
                    </a:cxn>
                  </a:cxnLst>
                  <a:rect l="0" t="0" r="r" b="b"/>
                  <a:pathLst>
                    <a:path w="1019" h="984">
                      <a:moveTo>
                        <a:pt x="1019" y="0"/>
                      </a:moveTo>
                      <a:cubicBezTo>
                        <a:pt x="954" y="286"/>
                        <a:pt x="890" y="572"/>
                        <a:pt x="720" y="736"/>
                      </a:cubicBezTo>
                      <a:cubicBezTo>
                        <a:pt x="550" y="900"/>
                        <a:pt x="275" y="942"/>
                        <a:pt x="0" y="984"/>
                      </a:cubicBezTo>
                    </a:path>
                  </a:pathLst>
                </a:custGeom>
                <a:noFill/>
                <a:ln w="3175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24" name="组合 11288"/>
                <p:cNvGrpSpPr>
                  <a:grpSpLocks/>
                </p:cNvGrpSpPr>
                <p:nvPr/>
              </p:nvGrpSpPr>
              <p:grpSpPr bwMode="auto">
                <a:xfrm>
                  <a:off x="20" y="0"/>
                  <a:ext cx="1600" cy="1316"/>
                  <a:chOff x="0" y="0"/>
                  <a:chExt cx="1600" cy="1316"/>
                </a:xfrm>
              </p:grpSpPr>
              <p:sp>
                <p:nvSpPr>
                  <p:cNvPr id="125" name="文本框 112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73" y="500"/>
                    <a:ext cx="227" cy="17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rgbClr val="000000"/>
                        </a:solidFill>
                        <a:latin typeface="Times New Roman" pitchFamily="18" charset="0"/>
                      </a:rPr>
                      <a:t>x</a:t>
                    </a:r>
                  </a:p>
                </p:txBody>
              </p:sp>
              <p:sp>
                <p:nvSpPr>
                  <p:cNvPr id="126" name="直接连接符 11290"/>
                  <p:cNvSpPr>
                    <a:spLocks noChangeShapeType="1"/>
                  </p:cNvSpPr>
                  <p:nvPr/>
                </p:nvSpPr>
                <p:spPr bwMode="auto">
                  <a:xfrm>
                    <a:off x="0" y="639"/>
                    <a:ext cx="120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" name="文本框 1129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58" y="0"/>
                    <a:ext cx="116" cy="17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b="1">
                        <a:solidFill>
                          <a:srgbClr val="000000"/>
                        </a:solidFill>
                        <a:latin typeface="Times New Roman" pitchFamily="18" charset="0"/>
                      </a:rPr>
                      <a:t>y</a:t>
                    </a:r>
                  </a:p>
                </p:txBody>
              </p:sp>
              <p:sp>
                <p:nvSpPr>
                  <p:cNvPr id="128" name="直接连接符 1129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70" y="73"/>
                    <a:ext cx="0" cy="1243"/>
                  </a:xfrm>
                  <a:prstGeom prst="line">
                    <a:avLst/>
                  </a:prstGeom>
                  <a:noFill/>
                  <a:ln w="25400">
                    <a:solidFill>
                      <a:schemeClr val="tx2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129" name="组合 11293"/>
                  <p:cNvGrpSpPr>
                    <a:grpSpLocks/>
                  </p:cNvGrpSpPr>
                  <p:nvPr/>
                </p:nvGrpSpPr>
                <p:grpSpPr bwMode="auto">
                  <a:xfrm>
                    <a:off x="1060" y="571"/>
                    <a:ext cx="540" cy="369"/>
                    <a:chOff x="-19" y="0"/>
                    <a:chExt cx="540" cy="369"/>
                  </a:xfrm>
                </p:grpSpPr>
                <p:grpSp>
                  <p:nvGrpSpPr>
                    <p:cNvPr id="131" name="组合 112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3" y="0"/>
                      <a:ext cx="198" cy="369"/>
                      <a:chOff x="0" y="0"/>
                      <a:chExt cx="198" cy="369"/>
                    </a:xfrm>
                  </p:grpSpPr>
                  <p:sp>
                    <p:nvSpPr>
                      <p:cNvPr id="135" name="文本框 11295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0" y="131"/>
                        <a:ext cx="131" cy="2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en-US" altLang="zh-CN" sz="2667" b="1">
                            <a:solidFill>
                              <a:srgbClr val="000000"/>
                            </a:solidFill>
                            <a:latin typeface="Times New Roman" pitchFamily="18" charset="0"/>
                          </a:rPr>
                          <a:t>x</a:t>
                        </a:r>
                      </a:p>
                    </p:txBody>
                  </p:sp>
                  <p:sp>
                    <p:nvSpPr>
                      <p:cNvPr id="136" name="文本框 1129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8" y="0"/>
                        <a:ext cx="180" cy="2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en-US" altLang="zh-CN" sz="2667" b="1" dirty="0">
                            <a:solidFill>
                              <a:srgbClr val="000000"/>
                            </a:solidFill>
                            <a:latin typeface="Times New Roman" pitchFamily="18" charset="0"/>
                          </a:rPr>
                          <a:t>k</a:t>
                        </a:r>
                      </a:p>
                    </p:txBody>
                  </p:sp>
                  <p:sp>
                    <p:nvSpPr>
                      <p:cNvPr id="137" name="直接连接符 1129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5" y="210"/>
                        <a:ext cx="86" cy="0"/>
                      </a:xfrm>
                      <a:prstGeom prst="line">
                        <a:avLst/>
                      </a:prstGeom>
                      <a:noFill/>
                      <a:ln w="158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32" name="组合 1129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-19" y="90"/>
                      <a:ext cx="454" cy="238"/>
                      <a:chOff x="-19" y="9"/>
                      <a:chExt cx="454" cy="238"/>
                    </a:xfrm>
                  </p:grpSpPr>
                  <p:sp>
                    <p:nvSpPr>
                      <p:cNvPr id="133" name="文本框 1129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-19" y="9"/>
                        <a:ext cx="454" cy="23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en-US" altLang="zh-CN" sz="2667" b="1" dirty="0">
                            <a:solidFill>
                              <a:srgbClr val="000000"/>
                            </a:solidFill>
                            <a:latin typeface="Times New Roman" pitchFamily="18" charset="0"/>
                          </a:rPr>
                          <a:t>y =</a:t>
                        </a:r>
                      </a:p>
                    </p:txBody>
                  </p:sp>
                  <p:sp>
                    <p:nvSpPr>
                      <p:cNvPr id="134" name="直接连接符 1130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1" y="122"/>
                        <a:ext cx="45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30" name="文本框 1130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38" y="585"/>
                    <a:ext cx="227" cy="17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rgbClr val="000000"/>
                        </a:solidFill>
                        <a:latin typeface="Times New Roman" pitchFamily="18" charset="0"/>
                      </a:rPr>
                      <a:t>0</a:t>
                    </a:r>
                  </a:p>
                </p:txBody>
              </p:sp>
            </p:grpSp>
          </p:grpSp>
        </p:grpSp>
      </p:grpSp>
      <p:sp>
        <p:nvSpPr>
          <p:cNvPr id="105" name="矩形 10279"/>
          <p:cNvSpPr>
            <a:spLocks noChangeArrowheads="1"/>
          </p:cNvSpPr>
          <p:nvPr/>
        </p:nvSpPr>
        <p:spPr bwMode="auto">
          <a:xfrm>
            <a:off x="239185" y="44451"/>
            <a:ext cx="8784167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733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反比例函数的图象与性质</a:t>
            </a:r>
            <a:r>
              <a:rPr lang="en-US" altLang="zh-CN" sz="3733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106" name="Text Box 2"/>
          <p:cNvSpPr txBox="1">
            <a:spLocks noChangeArrowheads="1"/>
          </p:cNvSpPr>
          <p:nvPr/>
        </p:nvSpPr>
        <p:spPr bwMode="auto">
          <a:xfrm>
            <a:off x="239185" y="1388077"/>
            <a:ext cx="6477045" cy="124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）当</a:t>
            </a:r>
            <a:r>
              <a:rPr lang="en-US" altLang="zh-CN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k&gt;0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时，</a:t>
            </a:r>
            <a:endParaRPr lang="en-US" altLang="zh-CN" sz="3733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图象分别位于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第一、三象限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；</a:t>
            </a:r>
          </a:p>
        </p:txBody>
      </p:sp>
      <p:sp>
        <p:nvSpPr>
          <p:cNvPr id="60" name="Text Box 2"/>
          <p:cNvSpPr txBox="1">
            <a:spLocks noChangeArrowheads="1"/>
          </p:cNvSpPr>
          <p:nvPr/>
        </p:nvSpPr>
        <p:spPr bwMode="auto">
          <a:xfrm>
            <a:off x="239185" y="3578842"/>
            <a:ext cx="6477045" cy="124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）当</a:t>
            </a:r>
            <a:r>
              <a:rPr lang="en-US" altLang="zh-CN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k&lt;0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时，</a:t>
            </a:r>
            <a:endParaRPr lang="en-US" altLang="zh-CN" sz="3733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图象分别位于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第二、四象限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；</a:t>
            </a:r>
          </a:p>
        </p:txBody>
      </p:sp>
      <p:grpSp>
        <p:nvGrpSpPr>
          <p:cNvPr id="74" name="组合 11265"/>
          <p:cNvGrpSpPr>
            <a:grpSpLocks/>
          </p:cNvGrpSpPr>
          <p:nvPr/>
        </p:nvGrpSpPr>
        <p:grpSpPr bwMode="auto">
          <a:xfrm>
            <a:off x="8096251" y="476230"/>
            <a:ext cx="2978149" cy="2559049"/>
            <a:chOff x="0" y="0"/>
            <a:chExt cx="1407" cy="1209"/>
          </a:xfrm>
        </p:grpSpPr>
        <p:grpSp>
          <p:nvGrpSpPr>
            <p:cNvPr id="94" name="组合 11266"/>
            <p:cNvGrpSpPr>
              <a:grpSpLocks/>
            </p:cNvGrpSpPr>
            <p:nvPr/>
          </p:nvGrpSpPr>
          <p:grpSpPr bwMode="auto">
            <a:xfrm>
              <a:off x="953" y="37"/>
              <a:ext cx="454" cy="369"/>
              <a:chOff x="0" y="0"/>
              <a:chExt cx="454" cy="369"/>
            </a:xfrm>
          </p:grpSpPr>
          <p:sp>
            <p:nvSpPr>
              <p:cNvPr id="113" name="文本框 11267"/>
              <p:cNvSpPr txBox="1">
                <a:spLocks noChangeArrowheads="1"/>
              </p:cNvSpPr>
              <p:nvPr/>
            </p:nvSpPr>
            <p:spPr bwMode="auto">
              <a:xfrm>
                <a:off x="0" y="86"/>
                <a:ext cx="454" cy="2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667" b="1">
                    <a:solidFill>
                      <a:srgbClr val="000000"/>
                    </a:solidFill>
                    <a:latin typeface="Times New Roman" pitchFamily="18" charset="0"/>
                  </a:rPr>
                  <a:t>y =</a:t>
                </a:r>
              </a:p>
            </p:txBody>
          </p:sp>
          <p:grpSp>
            <p:nvGrpSpPr>
              <p:cNvPr id="114" name="组合 11268"/>
              <p:cNvGrpSpPr>
                <a:grpSpLocks/>
              </p:cNvGrpSpPr>
              <p:nvPr/>
            </p:nvGrpSpPr>
            <p:grpSpPr bwMode="auto">
              <a:xfrm>
                <a:off x="250" y="0"/>
                <a:ext cx="134" cy="369"/>
                <a:chOff x="0" y="0"/>
                <a:chExt cx="134" cy="369"/>
              </a:xfrm>
            </p:grpSpPr>
            <p:sp>
              <p:nvSpPr>
                <p:cNvPr id="115" name="文本框 11269"/>
                <p:cNvSpPr txBox="1">
                  <a:spLocks noChangeArrowheads="1"/>
                </p:cNvSpPr>
                <p:nvPr/>
              </p:nvSpPr>
              <p:spPr bwMode="auto">
                <a:xfrm>
                  <a:off x="0" y="131"/>
                  <a:ext cx="131" cy="2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667" b="1" dirty="0">
                      <a:solidFill>
                        <a:srgbClr val="000000"/>
                      </a:solidFill>
                      <a:latin typeface="Times New Roman" pitchFamily="18" charset="0"/>
                    </a:rPr>
                    <a:t>x</a:t>
                  </a:r>
                </a:p>
              </p:txBody>
            </p:sp>
            <p:sp>
              <p:nvSpPr>
                <p:cNvPr id="116" name="文本框 11270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134" cy="2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667" b="1" dirty="0">
                      <a:solidFill>
                        <a:srgbClr val="000000"/>
                      </a:solidFill>
                      <a:latin typeface="Times New Roman" pitchFamily="18" charset="0"/>
                    </a:rPr>
                    <a:t>k</a:t>
                  </a:r>
                </a:p>
              </p:txBody>
            </p:sp>
            <p:sp>
              <p:nvSpPr>
                <p:cNvPr id="117" name="直接连接符 11271"/>
                <p:cNvSpPr>
                  <a:spLocks noChangeShapeType="1"/>
                </p:cNvSpPr>
                <p:nvPr/>
              </p:nvSpPr>
              <p:spPr bwMode="auto">
                <a:xfrm>
                  <a:off x="45" y="210"/>
                  <a:ext cx="86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96" name="组合 11272"/>
            <p:cNvGrpSpPr>
              <a:grpSpLocks/>
            </p:cNvGrpSpPr>
            <p:nvPr/>
          </p:nvGrpSpPr>
          <p:grpSpPr bwMode="auto">
            <a:xfrm>
              <a:off x="0" y="0"/>
              <a:ext cx="1268" cy="1209"/>
              <a:chOff x="0" y="0"/>
              <a:chExt cx="1268" cy="1209"/>
            </a:xfrm>
          </p:grpSpPr>
          <p:sp>
            <p:nvSpPr>
              <p:cNvPr id="99" name="未知"/>
              <p:cNvSpPr>
                <a:spLocks noChangeArrowheads="1"/>
              </p:cNvSpPr>
              <p:nvPr/>
            </p:nvSpPr>
            <p:spPr bwMode="auto">
              <a:xfrm>
                <a:off x="0" y="724"/>
                <a:ext cx="488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23" y="216"/>
                  </a:cxn>
                  <a:cxn ang="0">
                    <a:pos x="1031" y="1024"/>
                  </a:cxn>
                </a:cxnLst>
                <a:rect l="0" t="0" r="r" b="b"/>
                <a:pathLst>
                  <a:path w="1031" h="1024">
                    <a:moveTo>
                      <a:pt x="0" y="0"/>
                    </a:moveTo>
                    <a:cubicBezTo>
                      <a:pt x="225" y="22"/>
                      <a:pt x="451" y="45"/>
                      <a:pt x="623" y="216"/>
                    </a:cubicBezTo>
                    <a:cubicBezTo>
                      <a:pt x="795" y="387"/>
                      <a:pt x="913" y="705"/>
                      <a:pt x="1031" y="1024"/>
                    </a:cubicBezTo>
                  </a:path>
                </a:pathLst>
              </a:custGeom>
              <a:noFill/>
              <a:ln w="317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2" name="组合 11274"/>
              <p:cNvGrpSpPr>
                <a:grpSpLocks/>
              </p:cNvGrpSpPr>
              <p:nvPr/>
            </p:nvGrpSpPr>
            <p:grpSpPr bwMode="auto">
              <a:xfrm>
                <a:off x="19" y="0"/>
                <a:ext cx="1249" cy="1209"/>
                <a:chOff x="0" y="0"/>
                <a:chExt cx="1249" cy="1209"/>
              </a:xfrm>
            </p:grpSpPr>
            <p:sp>
              <p:nvSpPr>
                <p:cNvPr id="107" name="未知"/>
                <p:cNvSpPr>
                  <a:spLocks noChangeArrowheads="1"/>
                </p:cNvSpPr>
                <p:nvPr/>
              </p:nvSpPr>
              <p:spPr bwMode="auto">
                <a:xfrm>
                  <a:off x="616" y="128"/>
                  <a:ext cx="494" cy="44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08" y="771"/>
                    </a:cxn>
                    <a:cxn ang="0">
                      <a:pos x="1179" y="953"/>
                    </a:cxn>
                  </a:cxnLst>
                  <a:rect l="0" t="0" r="r" b="b"/>
                  <a:pathLst>
                    <a:path w="1179" h="953">
                      <a:moveTo>
                        <a:pt x="0" y="0"/>
                      </a:moveTo>
                      <a:cubicBezTo>
                        <a:pt x="106" y="306"/>
                        <a:pt x="212" y="612"/>
                        <a:pt x="408" y="771"/>
                      </a:cubicBezTo>
                      <a:cubicBezTo>
                        <a:pt x="604" y="930"/>
                        <a:pt x="891" y="941"/>
                        <a:pt x="1179" y="953"/>
                      </a:cubicBezTo>
                    </a:path>
                  </a:pathLst>
                </a:custGeom>
                <a:noFill/>
                <a:ln w="317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08" name="组合 11276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249" cy="1209"/>
                  <a:chOff x="0" y="0"/>
                  <a:chExt cx="1249" cy="1209"/>
                </a:xfrm>
              </p:grpSpPr>
              <p:sp>
                <p:nvSpPr>
                  <p:cNvPr id="109" name="直接连接符 11277"/>
                  <p:cNvSpPr>
                    <a:spLocks noChangeShapeType="1"/>
                  </p:cNvSpPr>
                  <p:nvPr/>
                </p:nvSpPr>
                <p:spPr bwMode="auto">
                  <a:xfrm>
                    <a:off x="0" y="654"/>
                    <a:ext cx="1139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0" name="直接连接符 1127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46" y="37"/>
                    <a:ext cx="0" cy="117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1" name="文本框 1127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22" y="587"/>
                    <a:ext cx="227" cy="17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rgbClr val="000000"/>
                        </a:solidFill>
                        <a:latin typeface="Times New Roman" pitchFamily="18" charset="0"/>
                      </a:rPr>
                      <a:t>x</a:t>
                    </a:r>
                  </a:p>
                </p:txBody>
              </p:sp>
              <p:sp>
                <p:nvSpPr>
                  <p:cNvPr id="112" name="文本框 1128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89" y="0"/>
                    <a:ext cx="227" cy="17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>
                        <a:solidFill>
                          <a:srgbClr val="000000"/>
                        </a:solidFill>
                        <a:latin typeface="Times New Roman" pitchFamily="18" charset="0"/>
                      </a:rPr>
                      <a:t>y</a:t>
                    </a:r>
                  </a:p>
                </p:txBody>
              </p:sp>
            </p:grpSp>
          </p:grpSp>
        </p:grpSp>
      </p:grpSp>
      <p:sp>
        <p:nvSpPr>
          <p:cNvPr id="138" name="Text Box 2"/>
          <p:cNvSpPr txBox="1">
            <a:spLocks noChangeArrowheads="1"/>
          </p:cNvSpPr>
          <p:nvPr/>
        </p:nvSpPr>
        <p:spPr bwMode="auto">
          <a:xfrm>
            <a:off x="239184" y="2626336"/>
            <a:ext cx="7715304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在每个象限内，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随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增大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而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减小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139" name="Text Box 2"/>
          <p:cNvSpPr txBox="1">
            <a:spLocks noChangeArrowheads="1"/>
          </p:cNvSpPr>
          <p:nvPr/>
        </p:nvSpPr>
        <p:spPr bwMode="auto">
          <a:xfrm>
            <a:off x="239184" y="4817102"/>
            <a:ext cx="7810555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在每个象限内，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随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增大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而</a:t>
            </a:r>
            <a:r>
              <a:rPr lang="zh-CN" altLang="en-US" sz="3733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增大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140" name="文本框 11308"/>
          <p:cNvSpPr txBox="1">
            <a:spLocks noChangeArrowheads="1"/>
          </p:cNvSpPr>
          <p:nvPr/>
        </p:nvSpPr>
        <p:spPr bwMode="auto">
          <a:xfrm>
            <a:off x="192661" y="5741559"/>
            <a:ext cx="11042649" cy="667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467" b="1" dirty="0">
                <a:solidFill>
                  <a:srgbClr val="0000CC"/>
                </a:solidFill>
                <a:latin typeface="宋体" pitchFamily="2" charset="-122"/>
              </a:rPr>
              <a:t>思考：双曲线会与</a:t>
            </a:r>
            <a:r>
              <a:rPr lang="en-US" altLang="zh-CN" sz="3467" b="1" dirty="0">
                <a:solidFill>
                  <a:srgbClr val="0000CC"/>
                </a:solidFill>
                <a:latin typeface="宋体" pitchFamily="2" charset="-122"/>
              </a:rPr>
              <a:t>x</a:t>
            </a:r>
            <a:r>
              <a:rPr lang="zh-CN" altLang="en-US" sz="3467" b="1" dirty="0">
                <a:solidFill>
                  <a:srgbClr val="0000CC"/>
                </a:solidFill>
                <a:latin typeface="宋体" pitchFamily="2" charset="-122"/>
              </a:rPr>
              <a:t>轴、</a:t>
            </a:r>
            <a:r>
              <a:rPr lang="en-US" altLang="zh-CN" sz="3467" b="1" dirty="0">
                <a:solidFill>
                  <a:srgbClr val="0000CC"/>
                </a:solidFill>
                <a:latin typeface="宋体" pitchFamily="2" charset="-122"/>
              </a:rPr>
              <a:t>y</a:t>
            </a:r>
            <a:r>
              <a:rPr lang="zh-CN" altLang="en-US" sz="3467" b="1" dirty="0">
                <a:solidFill>
                  <a:srgbClr val="0000CC"/>
                </a:solidFill>
                <a:latin typeface="宋体" pitchFamily="2" charset="-122"/>
              </a:rPr>
              <a:t>轴相交吗？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7029F68-0055-4B74-75F0-C0F8FE35FB7F}"/>
              </a:ext>
            </a:extLst>
          </p:cNvPr>
          <p:cNvSpPr txBox="1"/>
          <p:nvPr/>
        </p:nvSpPr>
        <p:spPr>
          <a:xfrm>
            <a:off x="290261" y="81882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</a:rPr>
              <a:t>位置及增减性：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" name="表格 75"/>
          <p:cNvGraphicFramePr/>
          <p:nvPr>
            <p:extLst>
              <p:ext uri="{D42A27DB-BD31-4B8C-83A1-F6EECF244321}">
                <p14:modId xmlns:p14="http://schemas.microsoft.com/office/powerpoint/2010/main" val="35377122"/>
              </p:ext>
            </p:extLst>
          </p:nvPr>
        </p:nvGraphicFramePr>
        <p:xfrm>
          <a:off x="285709" y="387323"/>
          <a:ext cx="11525330" cy="6461760"/>
        </p:xfrm>
        <a:graphic>
          <a:graphicData uri="http://schemas.openxmlformats.org/drawingml/2006/table">
            <a:tbl>
              <a:tblPr/>
              <a:tblGrid>
                <a:gridCol w="2000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62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625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728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反比例函</a:t>
                      </a: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数解析式</a:t>
                      </a: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en-US" altLang="zh-CN" sz="2800" b="1" dirty="0">
                        <a:solidFill>
                          <a:srgbClr val="000000"/>
                        </a:solidFill>
                        <a:latin typeface="宋体" charset="0"/>
                        <a:ea typeface="宋体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k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 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的符号</a:t>
                      </a: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k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＞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endParaRPr lang="en-US" altLang="zh-CN" sz="28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宋体" charset="0"/>
                        <a:cs typeface="Times New Roman" pitchFamily="18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k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＜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endParaRPr lang="en-US" altLang="zh-CN" sz="28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宋体" charset="0"/>
                        <a:cs typeface="Times New Roman" pitchFamily="18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49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图象大致</a:t>
                      </a:r>
                    </a:p>
                    <a:p>
                      <a:pPr marL="0" lvl="0" indent="0" algn="ctr" eaLnBrk="0" hangingPunc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位置、形状</a:t>
                      </a: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00"/>
                        </a:solidFill>
                        <a:latin typeface="宋体" charset="0"/>
                        <a:ea typeface="宋体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b="1" dirty="0">
                        <a:solidFill>
                          <a:srgbClr val="000000"/>
                        </a:solidFill>
                        <a:latin typeface="宋体" charset="0"/>
                        <a:ea typeface="宋体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图象特征</a:t>
                      </a: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在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charset="0"/>
                          <a:ea typeface="宋体" charset="0"/>
                        </a:rPr>
                        <a:t>每个象限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从左到右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____</a:t>
                      </a:r>
                      <a:r>
                        <a:rPr lang="zh-CN" altLang="en-US" sz="2800" b="1" u="sng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　　　</a:t>
                      </a:r>
                      <a:endParaRPr lang="zh-CN" altLang="en-US" sz="2800" b="1" dirty="0">
                        <a:solidFill>
                          <a:srgbClr val="000000"/>
                        </a:solidFill>
                        <a:latin typeface="宋体" charset="0"/>
                        <a:ea typeface="宋体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在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宋体" charset="0"/>
                          <a:ea typeface="宋体" charset="0"/>
                        </a:rPr>
                        <a:t>每个象限</a:t>
                      </a:r>
                      <a:r>
                        <a:rPr lang="zh-CN" altLang="en-US" sz="2800" b="1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从左到右</a:t>
                      </a:r>
                      <a:r>
                        <a:rPr lang="en-US" altLang="zh-CN" sz="2800" b="1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__</a:t>
                      </a:r>
                      <a:r>
                        <a:rPr lang="zh-CN" altLang="en-US" sz="2800" b="1" u="sng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　　</a:t>
                      </a:r>
                      <a:endParaRPr lang="zh-CN" altLang="en-US" sz="2800" b="1">
                        <a:solidFill>
                          <a:srgbClr val="000000"/>
                        </a:solidFill>
                        <a:latin typeface="宋体" charset="0"/>
                        <a:ea typeface="宋体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032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性质</a:t>
                      </a: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①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x</a:t>
                      </a:r>
                      <a:r>
                        <a:rPr lang="zh-CN" altLang="en-US" sz="2800" b="1" i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</a:t>
                      </a:r>
                      <a:r>
                        <a:rPr lang="en-US" altLang="zh-CN" sz="2800" b="1" i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，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y</a:t>
                      </a:r>
                      <a:r>
                        <a:rPr lang="zh-CN" altLang="en-US" sz="2800" b="1" i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</a:t>
                      </a:r>
                      <a:r>
                        <a:rPr lang="en-US" altLang="zh-CN" sz="2800" b="1" i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marL="0" lvl="0" indent="0" ea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②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当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k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＞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时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，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函数图象分别在</a:t>
                      </a:r>
                      <a:r>
                        <a:rPr lang="zh-CN" altLang="en-US" sz="2800" b="1" u="sng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　     　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象限，③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charset="0"/>
                          <a:ea typeface="宋体" charset="0"/>
                        </a:rPr>
                        <a:t>在每个象限内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，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y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随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x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的增大而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_____</a:t>
                      </a:r>
                      <a:r>
                        <a:rPr lang="zh-CN" altLang="en-US" sz="2800" b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　　</a:t>
                      </a:r>
                      <a:endParaRPr lang="zh-CN" altLang="en-US" sz="28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宋体" charset="0"/>
                        <a:cs typeface="Times New Roman" pitchFamily="18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①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x</a:t>
                      </a:r>
                      <a:r>
                        <a:rPr lang="zh-CN" altLang="en-US" sz="2800" b="1" i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</a:t>
                      </a:r>
                      <a:r>
                        <a:rPr lang="en-US" altLang="zh-CN" sz="2800" b="1" i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，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y</a:t>
                      </a:r>
                      <a:r>
                        <a:rPr lang="zh-CN" altLang="en-US" sz="2800" b="1" i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</a:t>
                      </a:r>
                      <a:r>
                        <a:rPr lang="en-US" altLang="zh-CN" sz="2800" b="1" i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</a:p>
                    <a:p>
                      <a:pPr marL="0" lvl="0" indent="0" ea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②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当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k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＜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0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时</a:t>
                      </a:r>
                      <a:r>
                        <a:rPr lang="zh-CN" altLang="en-US" sz="2800" b="1" i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，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函数图象分别在</a:t>
                      </a:r>
                      <a:r>
                        <a:rPr lang="zh-CN" altLang="en-US" sz="2800" b="1" u="sng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　     　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宋体" charset="0"/>
                          <a:ea typeface="宋体" charset="0"/>
                        </a:rPr>
                        <a:t>象限，③</a:t>
                      </a: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charset="0"/>
                          <a:ea typeface="宋体" charset="0"/>
                        </a:rPr>
                        <a:t>在每个象限内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，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y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随</a:t>
                      </a:r>
                      <a:r>
                        <a:rPr lang="en-US" altLang="zh-CN" sz="28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x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的增大而 </a:t>
                      </a:r>
                      <a:r>
                        <a:rPr lang="en-US" altLang="zh-CN" sz="28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_____</a:t>
                      </a:r>
                      <a:r>
                        <a:rPr lang="zh-CN" altLang="en-US" sz="2800" b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宋体" charset="0"/>
                          <a:cs typeface="Times New Roman" pitchFamily="18" charset="0"/>
                        </a:rPr>
                        <a:t>　　　　</a:t>
                      </a:r>
                      <a:endParaRPr lang="zh-CN" altLang="en-US" sz="2800" b="1" dirty="0">
                        <a:solidFill>
                          <a:srgbClr val="000000"/>
                        </a:solidFill>
                        <a:latin typeface="Times New Roman" pitchFamily="18" charset="0"/>
                        <a:ea typeface="宋体" charset="0"/>
                        <a:cs typeface="Times New Roman" pitchFamily="18" charset="0"/>
                      </a:endParaRPr>
                    </a:p>
                  </a:txBody>
                  <a:tcPr marL="121920" marR="121920" marT="60960" marB="6096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1303" name="矩形 12327"/>
          <p:cNvSpPr>
            <a:spLocks noChangeArrowheads="1"/>
          </p:cNvSpPr>
          <p:nvPr/>
        </p:nvSpPr>
        <p:spPr bwMode="auto">
          <a:xfrm>
            <a:off x="527053" y="-26986"/>
            <a:ext cx="8784167" cy="625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467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反比例函数的图象与性质</a:t>
            </a:r>
            <a:r>
              <a:rPr lang="en-US" altLang="zh-CN" sz="3467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:</a:t>
            </a:r>
          </a:p>
        </p:txBody>
      </p:sp>
      <p:grpSp>
        <p:nvGrpSpPr>
          <p:cNvPr id="64" name="组合 12290"/>
          <p:cNvGrpSpPr>
            <a:grpSpLocks/>
          </p:cNvGrpSpPr>
          <p:nvPr/>
        </p:nvGrpSpPr>
        <p:grpSpPr bwMode="auto">
          <a:xfrm>
            <a:off x="8462463" y="2006583"/>
            <a:ext cx="1729316" cy="1729317"/>
            <a:chOff x="0" y="0"/>
            <a:chExt cx="1834" cy="1800"/>
          </a:xfrm>
        </p:grpSpPr>
        <p:sp>
          <p:nvSpPr>
            <p:cNvPr id="65" name="直接连接符 12291"/>
            <p:cNvSpPr>
              <a:spLocks noChangeShapeType="1"/>
            </p:cNvSpPr>
            <p:nvPr/>
          </p:nvSpPr>
          <p:spPr bwMode="auto">
            <a:xfrm>
              <a:off x="0" y="935"/>
              <a:ext cx="18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直接连接符 12292"/>
            <p:cNvSpPr>
              <a:spLocks noChangeShapeType="1"/>
            </p:cNvSpPr>
            <p:nvPr/>
          </p:nvSpPr>
          <p:spPr bwMode="auto">
            <a:xfrm rot="-5400000">
              <a:off x="0" y="900"/>
              <a:ext cx="18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文本框 12293"/>
            <p:cNvSpPr txBox="1">
              <a:spLocks noChangeArrowheads="1"/>
            </p:cNvSpPr>
            <p:nvPr/>
          </p:nvSpPr>
          <p:spPr bwMode="auto">
            <a:xfrm>
              <a:off x="691" y="0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</a:t>
              </a:r>
            </a:p>
          </p:txBody>
        </p:sp>
        <p:sp>
          <p:nvSpPr>
            <p:cNvPr id="68" name="文本框 12294"/>
            <p:cNvSpPr txBox="1">
              <a:spLocks noChangeArrowheads="1"/>
            </p:cNvSpPr>
            <p:nvPr/>
          </p:nvSpPr>
          <p:spPr bwMode="auto">
            <a:xfrm>
              <a:off x="1625" y="935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 sz="1867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" name="文本框 12295"/>
            <p:cNvSpPr txBox="1">
              <a:spLocks noChangeArrowheads="1"/>
            </p:cNvSpPr>
            <p:nvPr/>
          </p:nvSpPr>
          <p:spPr bwMode="auto">
            <a:xfrm>
              <a:off x="725" y="935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altLang="zh-CN" sz="1867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0" name="组合 12296"/>
          <p:cNvGrpSpPr>
            <a:grpSpLocks/>
          </p:cNvGrpSpPr>
          <p:nvPr/>
        </p:nvGrpSpPr>
        <p:grpSpPr bwMode="auto">
          <a:xfrm>
            <a:off x="4186766" y="2101834"/>
            <a:ext cx="1536700" cy="1631949"/>
            <a:chOff x="0" y="0"/>
            <a:chExt cx="1834" cy="1800"/>
          </a:xfrm>
        </p:grpSpPr>
        <p:sp>
          <p:nvSpPr>
            <p:cNvPr id="71" name="直接连接符 12297"/>
            <p:cNvSpPr>
              <a:spLocks noChangeShapeType="1"/>
            </p:cNvSpPr>
            <p:nvPr/>
          </p:nvSpPr>
          <p:spPr bwMode="auto">
            <a:xfrm>
              <a:off x="0" y="935"/>
              <a:ext cx="18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直接连接符 12298"/>
            <p:cNvSpPr>
              <a:spLocks noChangeShapeType="1"/>
            </p:cNvSpPr>
            <p:nvPr/>
          </p:nvSpPr>
          <p:spPr bwMode="auto">
            <a:xfrm rot="-5400000">
              <a:off x="0" y="900"/>
              <a:ext cx="18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lg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文本框 12299"/>
            <p:cNvSpPr txBox="1">
              <a:spLocks noChangeArrowheads="1"/>
            </p:cNvSpPr>
            <p:nvPr/>
          </p:nvSpPr>
          <p:spPr bwMode="auto">
            <a:xfrm>
              <a:off x="691" y="0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y</a:t>
              </a:r>
            </a:p>
          </p:txBody>
        </p:sp>
        <p:sp>
          <p:nvSpPr>
            <p:cNvPr id="74" name="文本框 12300"/>
            <p:cNvSpPr txBox="1">
              <a:spLocks noChangeArrowheads="1"/>
            </p:cNvSpPr>
            <p:nvPr/>
          </p:nvSpPr>
          <p:spPr bwMode="auto">
            <a:xfrm>
              <a:off x="1625" y="935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altLang="zh-CN" sz="1867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" name="文本框 12301"/>
            <p:cNvSpPr txBox="1">
              <a:spLocks noChangeArrowheads="1"/>
            </p:cNvSpPr>
            <p:nvPr/>
          </p:nvSpPr>
          <p:spPr bwMode="auto">
            <a:xfrm>
              <a:off x="725" y="935"/>
              <a:ext cx="209" cy="3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altLang="zh-CN" sz="1867" b="1" i="1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altLang="zh-CN" sz="1867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7" name="未知"/>
          <p:cNvSpPr>
            <a:spLocks noChangeArrowheads="1"/>
          </p:cNvSpPr>
          <p:nvPr/>
        </p:nvSpPr>
        <p:spPr bwMode="auto">
          <a:xfrm>
            <a:off x="5052482" y="2108183"/>
            <a:ext cx="757767" cy="66251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08" y="771"/>
              </a:cxn>
              <a:cxn ang="0">
                <a:pos x="1179" y="953"/>
              </a:cxn>
            </a:cxnLst>
            <a:rect l="0" t="0" r="r" b="b"/>
            <a:pathLst>
              <a:path w="1179" h="953">
                <a:moveTo>
                  <a:pt x="0" y="0"/>
                </a:moveTo>
                <a:cubicBezTo>
                  <a:pt x="106" y="306"/>
                  <a:pt x="212" y="612"/>
                  <a:pt x="408" y="771"/>
                </a:cubicBezTo>
                <a:cubicBezTo>
                  <a:pt x="604" y="930"/>
                  <a:pt x="891" y="941"/>
                  <a:pt x="1179" y="953"/>
                </a:cubicBezTo>
              </a:path>
            </a:pathLst>
          </a:custGeom>
          <a:noFill/>
          <a:ln w="317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未知"/>
          <p:cNvSpPr>
            <a:spLocks noChangeArrowheads="1"/>
          </p:cNvSpPr>
          <p:nvPr/>
        </p:nvSpPr>
        <p:spPr bwMode="auto">
          <a:xfrm>
            <a:off x="4091515" y="3067034"/>
            <a:ext cx="673100" cy="6731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23" y="216"/>
              </a:cxn>
              <a:cxn ang="0">
                <a:pos x="1031" y="1024"/>
              </a:cxn>
            </a:cxnLst>
            <a:rect l="0" t="0" r="r" b="b"/>
            <a:pathLst>
              <a:path w="1031" h="1024">
                <a:moveTo>
                  <a:pt x="0" y="0"/>
                </a:moveTo>
                <a:cubicBezTo>
                  <a:pt x="225" y="22"/>
                  <a:pt x="451" y="45"/>
                  <a:pt x="623" y="216"/>
                </a:cubicBezTo>
                <a:cubicBezTo>
                  <a:pt x="795" y="387"/>
                  <a:pt x="913" y="705"/>
                  <a:pt x="1031" y="1024"/>
                </a:cubicBezTo>
              </a:path>
            </a:pathLst>
          </a:custGeom>
          <a:noFill/>
          <a:ln w="317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文本框 12331"/>
          <p:cNvSpPr txBox="1">
            <a:spLocks noChangeArrowheads="1"/>
          </p:cNvSpPr>
          <p:nvPr/>
        </p:nvSpPr>
        <p:spPr bwMode="auto">
          <a:xfrm>
            <a:off x="5905499" y="3670703"/>
            <a:ext cx="19029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下降</a:t>
            </a:r>
          </a:p>
        </p:txBody>
      </p:sp>
      <p:sp>
        <p:nvSpPr>
          <p:cNvPr id="83" name="文本框 12334"/>
          <p:cNvSpPr txBox="1">
            <a:spLocks noChangeArrowheads="1"/>
          </p:cNvSpPr>
          <p:nvPr/>
        </p:nvSpPr>
        <p:spPr bwMode="auto">
          <a:xfrm>
            <a:off x="2802991" y="5499878"/>
            <a:ext cx="16319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一、三</a:t>
            </a:r>
          </a:p>
        </p:txBody>
      </p:sp>
      <p:sp>
        <p:nvSpPr>
          <p:cNvPr id="84" name="文本框 12335"/>
          <p:cNvSpPr txBox="1">
            <a:spLocks noChangeArrowheads="1"/>
          </p:cNvSpPr>
          <p:nvPr/>
        </p:nvSpPr>
        <p:spPr bwMode="auto">
          <a:xfrm>
            <a:off x="6014536" y="5931181"/>
            <a:ext cx="16319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减小</a:t>
            </a:r>
          </a:p>
        </p:txBody>
      </p:sp>
      <p:sp>
        <p:nvSpPr>
          <p:cNvPr id="85" name="未知"/>
          <p:cNvSpPr>
            <a:spLocks noChangeArrowheads="1"/>
          </p:cNvSpPr>
          <p:nvPr/>
        </p:nvSpPr>
        <p:spPr bwMode="auto">
          <a:xfrm flipH="1">
            <a:off x="8367213" y="2110301"/>
            <a:ext cx="757767" cy="66251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08" y="771"/>
              </a:cxn>
              <a:cxn ang="0">
                <a:pos x="1179" y="953"/>
              </a:cxn>
            </a:cxnLst>
            <a:rect l="0" t="0" r="r" b="b"/>
            <a:pathLst>
              <a:path w="1179" h="953">
                <a:moveTo>
                  <a:pt x="0" y="0"/>
                </a:moveTo>
                <a:cubicBezTo>
                  <a:pt x="106" y="306"/>
                  <a:pt x="212" y="612"/>
                  <a:pt x="408" y="771"/>
                </a:cubicBezTo>
                <a:cubicBezTo>
                  <a:pt x="604" y="930"/>
                  <a:pt x="891" y="941"/>
                  <a:pt x="1179" y="953"/>
                </a:cubicBezTo>
              </a:path>
            </a:pathLst>
          </a:custGeom>
          <a:noFill/>
          <a:ln w="317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未知"/>
          <p:cNvSpPr>
            <a:spLocks noChangeArrowheads="1"/>
          </p:cNvSpPr>
          <p:nvPr/>
        </p:nvSpPr>
        <p:spPr bwMode="auto">
          <a:xfrm flipH="1">
            <a:off x="9423430" y="3069150"/>
            <a:ext cx="673100" cy="6731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23" y="216"/>
              </a:cxn>
              <a:cxn ang="0">
                <a:pos x="1031" y="1024"/>
              </a:cxn>
            </a:cxnLst>
            <a:rect l="0" t="0" r="r" b="b"/>
            <a:pathLst>
              <a:path w="1031" h="1024">
                <a:moveTo>
                  <a:pt x="0" y="0"/>
                </a:moveTo>
                <a:cubicBezTo>
                  <a:pt x="225" y="22"/>
                  <a:pt x="451" y="45"/>
                  <a:pt x="623" y="216"/>
                </a:cubicBezTo>
                <a:cubicBezTo>
                  <a:pt x="795" y="387"/>
                  <a:pt x="913" y="705"/>
                  <a:pt x="1031" y="1024"/>
                </a:cubicBezTo>
              </a:path>
            </a:pathLst>
          </a:custGeom>
          <a:noFill/>
          <a:ln w="317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文本框 12338"/>
          <p:cNvSpPr txBox="1">
            <a:spLocks noChangeArrowheads="1"/>
          </p:cNvSpPr>
          <p:nvPr/>
        </p:nvSpPr>
        <p:spPr bwMode="auto">
          <a:xfrm>
            <a:off x="10706101" y="3714752"/>
            <a:ext cx="12954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上升</a:t>
            </a:r>
          </a:p>
        </p:txBody>
      </p:sp>
      <p:sp>
        <p:nvSpPr>
          <p:cNvPr id="90" name="文本框 12341"/>
          <p:cNvSpPr txBox="1">
            <a:spLocks noChangeArrowheads="1"/>
          </p:cNvSpPr>
          <p:nvPr/>
        </p:nvSpPr>
        <p:spPr bwMode="auto">
          <a:xfrm>
            <a:off x="7646487" y="5248957"/>
            <a:ext cx="16319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二、四</a:t>
            </a:r>
          </a:p>
        </p:txBody>
      </p:sp>
      <p:sp>
        <p:nvSpPr>
          <p:cNvPr id="91" name="文本框 12342"/>
          <p:cNvSpPr txBox="1">
            <a:spLocks noChangeArrowheads="1"/>
          </p:cNvSpPr>
          <p:nvPr/>
        </p:nvSpPr>
        <p:spPr bwMode="auto">
          <a:xfrm>
            <a:off x="7199800" y="6093496"/>
            <a:ext cx="16319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增大</a:t>
            </a:r>
          </a:p>
        </p:txBody>
      </p:sp>
      <p:sp>
        <p:nvSpPr>
          <p:cNvPr id="92" name="文本框 12343"/>
          <p:cNvSpPr txBox="1">
            <a:spLocks noChangeArrowheads="1"/>
          </p:cNvSpPr>
          <p:nvPr/>
        </p:nvSpPr>
        <p:spPr bwMode="auto">
          <a:xfrm>
            <a:off x="6288576" y="2552691"/>
            <a:ext cx="17272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双曲线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C524BA2-2272-2EFD-AB98-B009FE42E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9002" y="384597"/>
            <a:ext cx="2451100" cy="11557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25A20E5-0443-40B1-598C-BD1B87001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66" y="4586073"/>
            <a:ext cx="584200" cy="5842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E3AE2DC-6191-60D5-4BAF-DD7A057806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1604" y="4541623"/>
            <a:ext cx="673100" cy="6731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943A198E-0FC8-C75C-D8A4-6749F8ED43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3013" y="4404993"/>
            <a:ext cx="584200" cy="58420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A0C2913-A528-1F1D-344F-CADBFE0CCE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1330" y="4404993"/>
            <a:ext cx="584200" cy="58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3" grpId="0"/>
      <p:bldP spid="84" grpId="0"/>
      <p:bldP spid="87" grpId="0"/>
      <p:bldP spid="90" grpId="0"/>
      <p:bldP spid="91" grpId="0"/>
      <p:bldP spid="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文本框 13323"/>
          <p:cNvSpPr txBox="1">
            <a:spLocks noChangeArrowheads="1"/>
          </p:cNvSpPr>
          <p:nvPr/>
        </p:nvSpPr>
        <p:spPr bwMode="auto">
          <a:xfrm>
            <a:off x="0" y="1"/>
            <a:ext cx="10356851" cy="2409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填空</a:t>
            </a:r>
          </a:p>
          <a:p>
            <a:pPr>
              <a:lnSpc>
                <a:spcPct val="140000"/>
              </a:lnSpc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）函数          的图象在第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______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象限，</a:t>
            </a:r>
          </a:p>
          <a:p>
            <a:pPr>
              <a:lnSpc>
                <a:spcPct val="140000"/>
              </a:lnSpc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     在每个象限内，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随 </a:t>
            </a:r>
            <a:r>
              <a:rPr lang="en-US" altLang="zh-CN" sz="3733" b="1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的增大而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_____ .</a:t>
            </a:r>
          </a:p>
        </p:txBody>
      </p:sp>
      <p:sp>
        <p:nvSpPr>
          <p:cNvPr id="12290" name="文本框 13314"/>
          <p:cNvSpPr txBox="1">
            <a:spLocks noChangeArrowheads="1"/>
          </p:cNvSpPr>
          <p:nvPr/>
        </p:nvSpPr>
        <p:spPr bwMode="auto">
          <a:xfrm>
            <a:off x="-43" y="2381243"/>
            <a:ext cx="12674600" cy="386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（2）函数            的图象在二、四象限，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     则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的取值范围是 ____ .   y 随 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 的增大而_____ .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（3）对于函数              ，当 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&lt;0时，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随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的增大而减小，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   这部分图象在第  ____象限. 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取值范围______ .</a:t>
            </a:r>
          </a:p>
        </p:txBody>
      </p:sp>
      <p:sp>
        <p:nvSpPr>
          <p:cNvPr id="13319" name="文本框 13318"/>
          <p:cNvSpPr txBox="1">
            <a:spLocks noChangeArrowheads="1"/>
          </p:cNvSpPr>
          <p:nvPr/>
        </p:nvSpPr>
        <p:spPr bwMode="auto">
          <a:xfrm>
            <a:off x="5810249" y="952483"/>
            <a:ext cx="24003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二</a:t>
            </a:r>
            <a:r>
              <a:rPr lang="en-US" altLang="zh-CN" sz="3733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,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四</a:t>
            </a:r>
          </a:p>
        </p:txBody>
      </p:sp>
      <p:sp>
        <p:nvSpPr>
          <p:cNvPr id="13320" name="文本框 13319"/>
          <p:cNvSpPr txBox="1">
            <a:spLocks noChangeArrowheads="1"/>
          </p:cNvSpPr>
          <p:nvPr/>
        </p:nvSpPr>
        <p:spPr bwMode="auto">
          <a:xfrm>
            <a:off x="4381488" y="3429000"/>
            <a:ext cx="2302933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&lt; 2  </a:t>
            </a:r>
          </a:p>
        </p:txBody>
      </p:sp>
      <p:sp>
        <p:nvSpPr>
          <p:cNvPr id="13321" name="文本框 13320"/>
          <p:cNvSpPr txBox="1">
            <a:spLocks noChangeArrowheads="1"/>
          </p:cNvSpPr>
          <p:nvPr/>
        </p:nvSpPr>
        <p:spPr bwMode="auto">
          <a:xfrm>
            <a:off x="7239009" y="1714488"/>
            <a:ext cx="15367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增大</a:t>
            </a:r>
          </a:p>
        </p:txBody>
      </p:sp>
      <p:sp>
        <p:nvSpPr>
          <p:cNvPr id="13329" name="文本框 13328"/>
          <p:cNvSpPr txBox="1">
            <a:spLocks noChangeArrowheads="1"/>
          </p:cNvSpPr>
          <p:nvPr/>
        </p:nvSpPr>
        <p:spPr bwMode="auto">
          <a:xfrm>
            <a:off x="4073525" y="5477490"/>
            <a:ext cx="22098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三</a:t>
            </a:r>
          </a:p>
        </p:txBody>
      </p:sp>
      <p:sp>
        <p:nvSpPr>
          <p:cNvPr id="13330" name="文本框 13329"/>
          <p:cNvSpPr txBox="1">
            <a:spLocks noChangeArrowheads="1"/>
          </p:cNvSpPr>
          <p:nvPr/>
        </p:nvSpPr>
        <p:spPr bwMode="auto">
          <a:xfrm>
            <a:off x="8572518" y="5524515"/>
            <a:ext cx="2302933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3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zh-CN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&lt; 2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6096000" y="3619502"/>
            <a:ext cx="4381531" cy="47625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6191251" y="3619502"/>
            <a:ext cx="4286280" cy="47625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676DCA6E-7456-7805-B24C-400C66741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7" y="828698"/>
            <a:ext cx="1143000" cy="9143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2B70319-20F4-5ADF-2B51-2057DDF8C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5" y="2332004"/>
            <a:ext cx="1333500" cy="9525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7F5FD997-CBB5-4717-BD42-A396A4C36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31" y="4409373"/>
            <a:ext cx="1473200" cy="95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  <p:bldP spid="13321" grpId="0"/>
      <p:bldP spid="13329" grpId="0"/>
      <p:bldP spid="133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13327"/>
          <p:cNvSpPr txBox="1">
            <a:spLocks noChangeArrowheads="1"/>
          </p:cNvSpPr>
          <p:nvPr/>
        </p:nvSpPr>
        <p:spPr bwMode="auto">
          <a:xfrm>
            <a:off x="190459" y="476230"/>
            <a:ext cx="11715832" cy="2390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已知反比例函数的图象经过点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A(2,6).</a:t>
            </a:r>
          </a:p>
          <a:p>
            <a:pPr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）函数图象位于哪些象限？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随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的增大如何变化？</a:t>
            </a:r>
            <a:endParaRPr lang="en-US" altLang="zh-CN" sz="3733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）点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B(3,4)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C(2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5)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是否在这个函数的图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象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上？</a:t>
            </a:r>
          </a:p>
        </p:txBody>
      </p:sp>
      <p:sp>
        <p:nvSpPr>
          <p:cNvPr id="8" name="矩形 7"/>
          <p:cNvSpPr/>
          <p:nvPr/>
        </p:nvSpPr>
        <p:spPr>
          <a:xfrm>
            <a:off x="190459" y="3112377"/>
            <a:ext cx="12001541" cy="666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）点</a:t>
            </a: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B(3,4)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关于原点的对称点是否在这个函数图象上？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矩形 14339"/>
          <p:cNvSpPr>
            <a:spLocks noChangeArrowheads="1"/>
          </p:cNvSpPr>
          <p:nvPr/>
        </p:nvSpPr>
        <p:spPr bwMode="auto">
          <a:xfrm>
            <a:off x="190480" y="599257"/>
            <a:ext cx="11811040" cy="3473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例3.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如图是反比例函数               的图象的一支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请根据图象回答下列问题：</a:t>
            </a:r>
          </a:p>
          <a:p>
            <a:pPr>
              <a:lnSpc>
                <a:spcPct val="120000"/>
              </a:lnSpc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(1)图象的另一支在哪个象限? 常数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的取值范围是什么?</a:t>
            </a:r>
          </a:p>
          <a:p>
            <a:pPr>
              <a:lnSpc>
                <a:spcPct val="120000"/>
              </a:lnSpc>
            </a:pP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(2)在这个函数图象的某一支上任取点A(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), B(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733" b="1" i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zh-CN" altLang="en-US" sz="3733" b="1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altLang="zh-CN" sz="3733" b="1" i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). 如果a&lt;a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, 那么b和b</a:t>
            </a:r>
            <a:r>
              <a:rPr lang="en-US" altLang="zh-CN" sz="3733" b="1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zh-CN" altLang="en-US" sz="3733" b="1" dirty="0">
                <a:latin typeface="Times New Roman" pitchFamily="18" charset="0"/>
                <a:cs typeface="Times New Roman" pitchFamily="18" charset="0"/>
              </a:rPr>
              <a:t>有怎样的大小关系？</a:t>
            </a:r>
          </a:p>
        </p:txBody>
      </p:sp>
      <p:sp>
        <p:nvSpPr>
          <p:cNvPr id="14344" name="Arc 14"/>
          <p:cNvSpPr>
            <a:spLocks noChangeArrowheads="1"/>
          </p:cNvSpPr>
          <p:nvPr/>
        </p:nvSpPr>
        <p:spPr bwMode="auto">
          <a:xfrm>
            <a:off x="7263063" y="5389563"/>
            <a:ext cx="1919817" cy="1296988"/>
          </a:xfrm>
          <a:custGeom>
            <a:avLst/>
            <a:gdLst/>
            <a:ahLst/>
            <a:cxnLst>
              <a:cxn ang="0">
                <a:pos x="-1" y="0"/>
              </a:cxn>
              <a:cxn ang="0">
                <a:pos x="21600" y="21600"/>
              </a:cxn>
              <a:cxn ang="0">
                <a:pos x="-1" y="0"/>
              </a:cxn>
              <a:cxn ang="0">
                <a:pos x="21600" y="21600"/>
              </a:cxn>
              <a:cxn ang="0">
                <a:pos x="0" y="21600"/>
              </a:cxn>
            </a:cxnLst>
            <a:rect l="0" t="0" r="r" b="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322" name="组合 14346"/>
          <p:cNvGrpSpPr>
            <a:grpSpLocks/>
          </p:cNvGrpSpPr>
          <p:nvPr/>
        </p:nvGrpSpPr>
        <p:grpSpPr bwMode="auto">
          <a:xfrm>
            <a:off x="7195385" y="3284539"/>
            <a:ext cx="4373223" cy="3387725"/>
            <a:chOff x="0" y="0"/>
            <a:chExt cx="2394" cy="2134"/>
          </a:xfrm>
        </p:grpSpPr>
        <p:sp>
          <p:nvSpPr>
            <p:cNvPr id="13323" name="Line 7"/>
            <p:cNvSpPr>
              <a:spLocks noChangeShapeType="1"/>
            </p:cNvSpPr>
            <p:nvPr/>
          </p:nvSpPr>
          <p:spPr bwMode="auto">
            <a:xfrm>
              <a:off x="0" y="1240"/>
              <a:ext cx="235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24" name="Line 8"/>
            <p:cNvSpPr>
              <a:spLocks noChangeShapeType="1"/>
            </p:cNvSpPr>
            <p:nvPr/>
          </p:nvSpPr>
          <p:spPr bwMode="auto">
            <a:xfrm flipH="1" flipV="1">
              <a:off x="1178" y="181"/>
              <a:ext cx="2" cy="195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325" name="Text Box 9"/>
            <p:cNvSpPr txBox="1">
              <a:spLocks noChangeArrowheads="1"/>
            </p:cNvSpPr>
            <p:nvPr/>
          </p:nvSpPr>
          <p:spPr bwMode="auto">
            <a:xfrm>
              <a:off x="2177" y="1136"/>
              <a:ext cx="217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267" b="1" i="1">
                  <a:latin typeface="Times New Roman" pitchFamily="18" charset="0"/>
                  <a:cs typeface="Times New Roman" pitchFamily="18" charset="0"/>
                </a:rPr>
                <a:t>x</a:t>
              </a:r>
            </a:p>
          </p:txBody>
        </p:sp>
        <p:sp>
          <p:nvSpPr>
            <p:cNvPr id="13326" name="Text Box 10"/>
            <p:cNvSpPr txBox="1">
              <a:spLocks noChangeArrowheads="1"/>
            </p:cNvSpPr>
            <p:nvPr/>
          </p:nvSpPr>
          <p:spPr bwMode="auto">
            <a:xfrm>
              <a:off x="953" y="0"/>
              <a:ext cx="202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267" b="1" i="1">
                  <a:latin typeface="Times New Roman" pitchFamily="18" charset="0"/>
                  <a:cs typeface="Times New Roman" pitchFamily="18" charset="0"/>
                </a:rPr>
                <a:t>y</a:t>
              </a:r>
            </a:p>
          </p:txBody>
        </p:sp>
        <p:sp>
          <p:nvSpPr>
            <p:cNvPr id="13327" name="Text Box 11"/>
            <p:cNvSpPr txBox="1">
              <a:spLocks noChangeArrowheads="1"/>
            </p:cNvSpPr>
            <p:nvPr/>
          </p:nvSpPr>
          <p:spPr bwMode="auto">
            <a:xfrm>
              <a:off x="977" y="1136"/>
              <a:ext cx="200" cy="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733" b="1">
                  <a:latin typeface="Times New Roman" pitchFamily="18" charset="0"/>
                  <a:cs typeface="Times New Roman" pitchFamily="18" charset="0"/>
                </a:rPr>
                <a:t>o</a:t>
              </a:r>
            </a:p>
          </p:txBody>
        </p:sp>
        <p:sp>
          <p:nvSpPr>
            <p:cNvPr id="13328" name="Arc 13"/>
            <p:cNvSpPr>
              <a:spLocks noChangeArrowheads="1"/>
            </p:cNvSpPr>
            <p:nvPr/>
          </p:nvSpPr>
          <p:spPr bwMode="auto">
            <a:xfrm flipH="1" flipV="1">
              <a:off x="1270" y="242"/>
              <a:ext cx="907" cy="919"/>
            </a:xfrm>
            <a:custGeom>
              <a:avLst/>
              <a:gdLst/>
              <a:ahLst/>
              <a:cxnLst>
                <a:cxn ang="0">
                  <a:pos x="-1" y="0"/>
                </a:cxn>
                <a:cxn ang="0">
                  <a:pos x="21600" y="21600"/>
                </a:cxn>
                <a:cxn ang="0">
                  <a:pos x="-1" y="0"/>
                </a:cxn>
                <a:cxn ang="0">
                  <a:pos x="21600" y="21600"/>
                </a:cxn>
                <a:cxn ang="0">
                  <a:pos x="0" y="21600"/>
                </a:cxn>
              </a:cxnLst>
              <a:rect l="0" t="0" r="r" b="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331" name="文本框 14355"/>
          <p:cNvSpPr txBox="1">
            <a:spLocks noChangeArrowheads="1"/>
          </p:cNvSpPr>
          <p:nvPr/>
        </p:nvSpPr>
        <p:spPr bwMode="auto">
          <a:xfrm>
            <a:off x="551384" y="0"/>
            <a:ext cx="6335183" cy="66678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反比例函数知识应用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DFB9A34-965D-D1E3-18E3-60B33F9E3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872" y="402643"/>
            <a:ext cx="1625600" cy="10668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024D6FE-CE89-6251-440B-220B0C31B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2894" y="3596074"/>
            <a:ext cx="1701800" cy="9017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843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矩形 18434"/>
          <p:cNvSpPr>
            <a:spLocks noChangeArrowheads="1"/>
          </p:cNvSpPr>
          <p:nvPr/>
        </p:nvSpPr>
        <p:spPr bwMode="auto">
          <a:xfrm>
            <a:off x="0" y="4311651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矩形 18435"/>
          <p:cNvSpPr>
            <a:spLocks noChangeArrowheads="1"/>
          </p:cNvSpPr>
          <p:nvPr/>
        </p:nvSpPr>
        <p:spPr bwMode="auto">
          <a:xfrm>
            <a:off x="0" y="4284133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7" name="图片 18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67769" y="-55037"/>
            <a:ext cx="3170767" cy="300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18438"/>
          <p:cNvSpPr txBox="1">
            <a:spLocks noChangeArrowheads="1"/>
          </p:cNvSpPr>
          <p:nvPr/>
        </p:nvSpPr>
        <p:spPr bwMode="auto">
          <a:xfrm>
            <a:off x="285709" y="666731"/>
            <a:ext cx="11760200" cy="2964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、如图，某个反比例函数的图象经</a:t>
            </a:r>
          </a:p>
          <a:p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过点P． 则它的解析式（       ）</a:t>
            </a:r>
          </a:p>
          <a:p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A、        （x＞0）      B、          （x ＜</a:t>
            </a:r>
            <a:r>
              <a:rPr lang="zh-CN" altLang="en-US" sz="3733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0）</a:t>
            </a:r>
          </a:p>
          <a:p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</a:t>
            </a:r>
            <a:endParaRPr lang="en-US" altLang="zh-CN" sz="3733" b="1" dirty="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C、        （x＜0）      D、           （x ＞</a:t>
            </a:r>
            <a:r>
              <a:rPr lang="zh-CN" altLang="en-US" sz="3733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0)</a:t>
            </a:r>
          </a:p>
        </p:txBody>
      </p:sp>
      <p:sp>
        <p:nvSpPr>
          <p:cNvPr id="14" name="文本框 18444"/>
          <p:cNvSpPr txBox="1">
            <a:spLocks noChangeArrowheads="1"/>
          </p:cNvSpPr>
          <p:nvPr/>
        </p:nvSpPr>
        <p:spPr bwMode="auto">
          <a:xfrm>
            <a:off x="381003" y="3810003"/>
            <a:ext cx="11811040" cy="82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5000"/>
              </a:lnSpc>
              <a:spcBef>
                <a:spcPct val="50000"/>
              </a:spcBef>
            </a:pP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、对于函数              ，当 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＜</a:t>
            </a:r>
            <a:r>
              <a:rPr lang="zh-CN" altLang="en-US" sz="3733" dirty="0"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0时图象在第 ____象限.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85974" y="-95275"/>
            <a:ext cx="4191029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267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课堂练习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714997" y="1142984"/>
            <a:ext cx="666755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267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4267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620275" y="3905253"/>
            <a:ext cx="666755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267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</a:p>
        </p:txBody>
      </p:sp>
      <p:sp>
        <p:nvSpPr>
          <p:cNvPr id="27" name="文本框 21518"/>
          <p:cNvSpPr txBox="1">
            <a:spLocks noChangeArrowheads="1"/>
          </p:cNvSpPr>
          <p:nvPr/>
        </p:nvSpPr>
        <p:spPr bwMode="auto">
          <a:xfrm>
            <a:off x="381038" y="4762507"/>
            <a:ext cx="11810961" cy="170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、反比例函数                              ，图象经过一、三象限，则</a:t>
            </a:r>
            <a:r>
              <a:rPr lang="en-US" altLang="zh-CN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的值是</a:t>
            </a: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8F06264-3950-6B39-62E7-E3641D378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465" y="1655759"/>
            <a:ext cx="1193800" cy="12065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A85361E-1A80-D542-2529-E2792661D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6440" y="1517478"/>
            <a:ext cx="1397000" cy="124460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137EC5E3-81D4-A084-68D3-C1C81A6CF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015" y="2676002"/>
            <a:ext cx="1282700" cy="1193800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8CC58ECD-B7EF-5024-CB72-1BF45799C3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1503" y="2633840"/>
            <a:ext cx="1651000" cy="124460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B85839A8-D3B1-D6F0-D425-4A506D3CD8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5942" y="3682847"/>
            <a:ext cx="1625600" cy="119380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5E3C3DAD-5BBE-E3FD-325A-7F5A00D82A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6446" y="4805024"/>
            <a:ext cx="3810000" cy="81280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3EA8AAD8-0386-664E-E765-9C2D7FFFE3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82942" y="5712983"/>
            <a:ext cx="685800" cy="66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5362"/>
          <p:cNvSpPr>
            <a:spLocks noChangeArrowheads="1"/>
          </p:cNvSpPr>
          <p:nvPr/>
        </p:nvSpPr>
        <p:spPr bwMode="auto">
          <a:xfrm>
            <a:off x="190459" y="131229"/>
            <a:ext cx="12192085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4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、已知点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都在反比例函数         的图象上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则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与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的大小关系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从大到小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zh-CN" altLang="en-US" sz="3733" b="1" dirty="0">
                <a:latin typeface="Times New Roman" pitchFamily="18" charset="0"/>
                <a:ea typeface="+mn-ea"/>
                <a:cs typeface="Times New Roman" pitchFamily="18" charset="0"/>
              </a:rPr>
              <a:t>为</a:t>
            </a:r>
            <a:r>
              <a:rPr lang="zh-CN" altLang="en-US" sz="3733" b="1" u="sng" dirty="0">
                <a:latin typeface="Times New Roman" pitchFamily="18" charset="0"/>
                <a:ea typeface="+mn-ea"/>
                <a:cs typeface="Times New Roman" pitchFamily="18" charset="0"/>
              </a:rPr>
              <a:t>             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sp>
        <p:nvSpPr>
          <p:cNvPr id="7" name="文本框 15364"/>
          <p:cNvSpPr txBox="1">
            <a:spLocks noChangeArrowheads="1"/>
          </p:cNvSpPr>
          <p:nvPr/>
        </p:nvSpPr>
        <p:spPr bwMode="auto">
          <a:xfrm>
            <a:off x="2476475" y="254857"/>
            <a:ext cx="4857784" cy="66678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A(-2,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),B(-1,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),C(4,</a:t>
            </a:r>
            <a:r>
              <a:rPr lang="en-US" altLang="zh-CN" sz="3733" b="1" i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en-US" altLang="zh-CN" sz="3733" b="1" dirty="0"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</a:p>
        </p:txBody>
      </p:sp>
      <p:sp>
        <p:nvSpPr>
          <p:cNvPr id="50" name="文本框 15407"/>
          <p:cNvSpPr txBox="1">
            <a:spLocks noChangeArrowheads="1"/>
          </p:cNvSpPr>
          <p:nvPr/>
        </p:nvSpPr>
        <p:spPr bwMode="auto">
          <a:xfrm>
            <a:off x="9810776" y="1016861"/>
            <a:ext cx="3352800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733" b="1" i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 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＞</a:t>
            </a:r>
            <a:r>
              <a:rPr lang="en-US" altLang="zh-CN" sz="3733" b="1" i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＞</a:t>
            </a:r>
            <a:r>
              <a:rPr lang="en-US" altLang="zh-CN" sz="3733" b="1" i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3733" b="1" baseline="-25000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</a:p>
        </p:txBody>
      </p:sp>
      <p:sp>
        <p:nvSpPr>
          <p:cNvPr id="52" name="文本框 16392"/>
          <p:cNvSpPr txBox="1">
            <a:spLocks noChangeArrowheads="1"/>
          </p:cNvSpPr>
          <p:nvPr/>
        </p:nvSpPr>
        <p:spPr bwMode="auto">
          <a:xfrm>
            <a:off x="190542" y="1856333"/>
            <a:ext cx="12287253" cy="2417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189" indent="-457189">
              <a:lnSpc>
                <a:spcPct val="140000"/>
              </a:lnSpc>
            </a:pP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5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、在函数          图象上有三个点(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)、(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)、(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)，且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＜0＜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＜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，则函数值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zh-CN" altLang="en-US" sz="3733" b="1" i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zh-CN" altLang="en-US" sz="3733" b="1" baseline="-25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的大小关系是</a:t>
            </a:r>
            <a:r>
              <a:rPr lang="en-US" altLang="zh-CN" sz="3733" b="1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</a:t>
            </a:r>
            <a:endParaRPr lang="zh-CN" altLang="en-US" sz="3733" b="1" dirty="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914767" y="3524251"/>
            <a:ext cx="2266967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n-US" sz="3733" b="1" i="1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y</a:t>
            </a:r>
            <a:r>
              <a:rPr lang="es-ES" altLang="en-US" sz="3733" b="1" baseline="-25000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1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＜</a:t>
            </a:r>
            <a:r>
              <a:rPr lang="es-ES" altLang="en-US" sz="3733" b="1" i="1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y</a:t>
            </a:r>
            <a:r>
              <a:rPr lang="es-ES" altLang="en-US" sz="3733" b="1" baseline="-25000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3</a:t>
            </a:r>
            <a:r>
              <a:rPr lang="zh-CN" altLang="en-US" sz="3733" b="1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＜</a:t>
            </a:r>
            <a:r>
              <a:rPr lang="es-ES" altLang="en-US" sz="3733" b="1" i="1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y</a:t>
            </a:r>
            <a:r>
              <a:rPr lang="es-ES" altLang="en-US" sz="3733" b="1" baseline="-25000" dirty="0"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5" name="文本占位符 17409"/>
          <p:cNvSpPr>
            <a:spLocks noGrp="1" noChangeArrowheads="1"/>
          </p:cNvSpPr>
          <p:nvPr>
            <p:ph sz="half" idx="1"/>
          </p:nvPr>
        </p:nvSpPr>
        <p:spPr>
          <a:xfrm>
            <a:off x="190459" y="4165627"/>
            <a:ext cx="11988800" cy="2692373"/>
          </a:xfrm>
        </p:spPr>
        <p:txBody>
          <a:bodyPr/>
          <a:lstStyle/>
          <a:p>
            <a:pPr>
              <a:lnSpc>
                <a:spcPct val="16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US" altLang="zh-CN" sz="3733" b="1" dirty="0">
                <a:cs typeface="Times New Roman" pitchFamily="18" charset="0"/>
              </a:rPr>
              <a:t>6</a:t>
            </a:r>
            <a:r>
              <a:rPr lang="zh-CN" altLang="en-US" sz="3733" b="1" dirty="0">
                <a:cs typeface="Times New Roman" pitchFamily="18" charset="0"/>
              </a:rPr>
              <a:t>、观察函数             的图象，当x=-2时，y= ___，当x&lt;-2时，y的取值范围是 _</a:t>
            </a:r>
            <a:r>
              <a:rPr lang="en-US" altLang="zh-CN" sz="3733" b="1" dirty="0">
                <a:cs typeface="Times New Roman" pitchFamily="18" charset="0"/>
              </a:rPr>
              <a:t>___</a:t>
            </a:r>
            <a:r>
              <a:rPr lang="zh-CN" altLang="en-US" sz="3733" b="1" dirty="0">
                <a:cs typeface="Times New Roman" pitchFamily="18" charset="0"/>
              </a:rPr>
              <a:t>___；当y﹥-1时，x的取值范围是 _________  .</a:t>
            </a:r>
          </a:p>
        </p:txBody>
      </p:sp>
      <p:sp>
        <p:nvSpPr>
          <p:cNvPr id="57" name="文本框 17418"/>
          <p:cNvSpPr txBox="1">
            <a:spLocks noChangeArrowheads="1"/>
          </p:cNvSpPr>
          <p:nvPr/>
        </p:nvSpPr>
        <p:spPr bwMode="auto">
          <a:xfrm>
            <a:off x="9144022" y="4363812"/>
            <a:ext cx="1449921" cy="74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4267" b="1" dirty="0">
                <a:solidFill>
                  <a:srgbClr val="FF0066"/>
                </a:solidFill>
                <a:latin typeface="黑体" pitchFamily="49" charset="-122"/>
                <a:ea typeface="黑体" pitchFamily="49" charset="-122"/>
              </a:rPr>
              <a:t>-1</a:t>
            </a:r>
          </a:p>
        </p:txBody>
      </p:sp>
      <p:sp>
        <p:nvSpPr>
          <p:cNvPr id="58" name="文本框 17419"/>
          <p:cNvSpPr txBox="1">
            <a:spLocks noChangeArrowheads="1"/>
          </p:cNvSpPr>
          <p:nvPr/>
        </p:nvSpPr>
        <p:spPr bwMode="auto">
          <a:xfrm>
            <a:off x="4747687" y="5238763"/>
            <a:ext cx="1824567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733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-1&lt;y&lt;0</a:t>
            </a:r>
          </a:p>
        </p:txBody>
      </p:sp>
      <p:sp>
        <p:nvSpPr>
          <p:cNvPr id="59" name="文本框 17420"/>
          <p:cNvSpPr txBox="1">
            <a:spLocks noChangeArrowheads="1"/>
          </p:cNvSpPr>
          <p:nvPr/>
        </p:nvSpPr>
        <p:spPr bwMode="auto">
          <a:xfrm>
            <a:off x="1714469" y="6165873"/>
            <a:ext cx="3553883" cy="666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733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x&lt;-2</a:t>
            </a:r>
            <a:r>
              <a:rPr lang="zh-CN" altLang="en-US" sz="3733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或</a:t>
            </a:r>
            <a:r>
              <a:rPr lang="en-US" altLang="zh-CN" sz="3733" b="1" dirty="0">
                <a:solidFill>
                  <a:srgbClr val="FF0066"/>
                </a:solidFill>
                <a:latin typeface="Times New Roman" pitchFamily="18" charset="0"/>
                <a:ea typeface="黑体" pitchFamily="49" charset="-122"/>
                <a:cs typeface="Times New Roman" pitchFamily="18" charset="0"/>
              </a:rPr>
              <a:t>x&gt;0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955362C-6375-E409-3A2A-FD66CFA9E8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4710" y="28424"/>
            <a:ext cx="1358900" cy="1143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512FA8D9-42C2-C1AD-D89A-4DA282D99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829" y="1733570"/>
            <a:ext cx="1193800" cy="10795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38A300FE-F387-5AC5-3BF6-153660A13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8760" y="4116424"/>
            <a:ext cx="1485900" cy="121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build="p"/>
      <p:bldP spid="54" grpId="0"/>
      <p:bldP spid="57" grpId="0"/>
      <p:bldP spid="58" grpId="0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3ECE34-EF30-8347-A9EE-77CF606667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b="1" dirty="0"/>
              <a:t>圆的最值专题</a:t>
            </a:r>
          </a:p>
        </p:txBody>
      </p:sp>
    </p:spTree>
    <p:extLst>
      <p:ext uri="{BB962C8B-B14F-4D97-AF65-F5344CB8AC3E}">
        <p14:creationId xmlns:p14="http://schemas.microsoft.com/office/powerpoint/2010/main" val="39778720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1524000" y="106136"/>
            <a:ext cx="9144000" cy="699861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35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2058"/>
          <p:cNvSpPr/>
          <p:nvPr/>
        </p:nvSpPr>
        <p:spPr>
          <a:xfrm>
            <a:off x="9117874" y="418012"/>
            <a:ext cx="1471749" cy="363354"/>
          </a:xfrm>
          <a:prstGeom prst="rect">
            <a:avLst/>
          </a:prstGeom>
        </p:spPr>
        <p:txBody>
          <a:bodyPr wrap="none" fromWordArt="1">
            <a:prstTxWarp prst="textPlain">
              <a:avLst/>
            </a:prstTxWarp>
            <a:normAutofit fontScale="77500" lnSpcReduction="20000"/>
          </a:bodyPr>
          <a:lstStyle/>
          <a:p>
            <a:pPr algn="ctr"/>
            <a:r>
              <a:rPr lang="zh-CN" altLang="en-US" sz="27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</a:t>
            </a:r>
            <a:r>
              <a:rPr lang="zh-CN" altLang="en-US" sz="27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思维</a:t>
            </a:r>
            <a:endParaRPr lang="en-US" altLang="zh-CN" sz="27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63552" y="300260"/>
            <a:ext cx="8393580" cy="1535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5714" b="1" dirty="0"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zh-CN" sz="5714" b="1" dirty="0">
                <a:latin typeface="宋体" pitchFamily="2" charset="-122"/>
                <a:ea typeface="宋体" pitchFamily="2" charset="-122"/>
              </a:rPr>
              <a:t>隐圆——定点定长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342313A-ADFD-D886-2614-46013235EC4C}"/>
              </a:ext>
            </a:extLst>
          </p:cNvPr>
          <p:cNvSpPr/>
          <p:nvPr/>
        </p:nvSpPr>
        <p:spPr>
          <a:xfrm>
            <a:off x="763507" y="2104392"/>
            <a:ext cx="10993670" cy="224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我们知道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在一个平面内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线段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绕它的端点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旋转一周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另一个端点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所形成的图形叫做圆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所示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以此定义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我们来解决一类“</a:t>
            </a:r>
            <a:r>
              <a:rPr lang="zh-CN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定点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+</a:t>
            </a:r>
            <a:r>
              <a:rPr lang="zh-CN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定长</a:t>
            </a: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”的动态类问题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zh-CN" sz="24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延伸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: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如图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2,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圆外一点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到圆上的最短距离为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PA,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最长距离为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PB;(P,A,O,B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四点在同一条直线上即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P,A,B</a:t>
            </a:r>
            <a:r>
              <a:rPr lang="zh-CN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三点过圆心</a:t>
            </a: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O).</a:t>
            </a:r>
            <a:endParaRPr lang="zh-CN" altLang="zh-CN" sz="2400" dirty="0">
              <a:solidFill>
                <a:schemeClr val="accent6">
                  <a:lumMod val="7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12256-7433-25F3-6EE4-B07821B41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18629" y="4477055"/>
            <a:ext cx="4954741" cy="2337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1524000" y="106136"/>
            <a:ext cx="9144000" cy="699861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350">
              <a:latin typeface="Calibri" panose="020F0502020204030204" pitchFamily="34" charset="0"/>
            </a:endParaRPr>
          </a:p>
        </p:txBody>
      </p:sp>
      <p:sp>
        <p:nvSpPr>
          <p:cNvPr id="4" name="矩形 2058"/>
          <p:cNvSpPr/>
          <p:nvPr/>
        </p:nvSpPr>
        <p:spPr>
          <a:xfrm>
            <a:off x="9117874" y="418012"/>
            <a:ext cx="1471749" cy="363354"/>
          </a:xfrm>
          <a:prstGeom prst="rect">
            <a:avLst/>
          </a:prstGeom>
        </p:spPr>
        <p:txBody>
          <a:bodyPr wrap="none" fromWordArt="1">
            <a:prstTxWarp prst="textPlain">
              <a:avLst/>
            </a:prstTxWarp>
            <a:normAutofit fontScale="77500" lnSpcReduction="20000"/>
          </a:bodyPr>
          <a:lstStyle/>
          <a:p>
            <a:pPr algn="ctr"/>
            <a:r>
              <a:rPr lang="zh-CN" altLang="en-US" sz="27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</a:t>
            </a:r>
            <a:r>
              <a:rPr lang="zh-CN" altLang="en-US" sz="27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思维</a:t>
            </a:r>
            <a:endParaRPr lang="en-US" altLang="zh-CN" sz="27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71664" y="409652"/>
            <a:ext cx="8520283" cy="1535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5714" b="1" dirty="0">
                <a:latin typeface="宋体" pitchFamily="2" charset="-122"/>
              </a:rPr>
              <a:t>隐圆——定弦定角</a:t>
            </a: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950" y="89517"/>
            <a:ext cx="8428322" cy="2033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143" b="1" dirty="0">
                <a:latin typeface="宋体" pitchFamily="2" charset="-122"/>
              </a:rPr>
              <a:t>      </a:t>
            </a:r>
            <a:r>
              <a:rPr lang="zh-CN" altLang="zh-CN" sz="3143" b="1" dirty="0">
                <a:latin typeface="宋体" pitchFamily="2" charset="-122"/>
              </a:rPr>
              <a:t>专题导入</a:t>
            </a:r>
          </a:p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</a:rPr>
              <a:t>1.(1)</a:t>
            </a:r>
            <a:r>
              <a:rPr lang="zh-CN" altLang="zh-CN" sz="2857" dirty="0">
                <a:latin typeface="宋体" pitchFamily="2" charset="-122"/>
              </a:rPr>
              <a:t>如图</a:t>
            </a:r>
            <a:r>
              <a:rPr lang="en-US" altLang="zh-CN" sz="2857" dirty="0">
                <a:latin typeface="宋体" pitchFamily="2" charset="-122"/>
              </a:rPr>
              <a:t>1,A,B,C,D,E</a:t>
            </a:r>
            <a:r>
              <a:rPr lang="zh-CN" altLang="zh-CN" sz="2857" dirty="0">
                <a:latin typeface="宋体" pitchFamily="2" charset="-122"/>
              </a:rPr>
              <a:t>都是⊙</a:t>
            </a:r>
            <a:r>
              <a:rPr lang="en-US" altLang="zh-CN" sz="2857" dirty="0">
                <a:latin typeface="宋体" pitchFamily="2" charset="-122"/>
              </a:rPr>
              <a:t>O</a:t>
            </a:r>
            <a:r>
              <a:rPr lang="zh-CN" altLang="zh-CN" sz="2857" dirty="0">
                <a:latin typeface="宋体" pitchFamily="2" charset="-122"/>
              </a:rPr>
              <a:t>上的点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已知∠</a:t>
            </a:r>
            <a:r>
              <a:rPr lang="en-US" altLang="zh-CN" sz="2857" dirty="0">
                <a:latin typeface="宋体" pitchFamily="2" charset="-122"/>
              </a:rPr>
              <a:t>A=55</a:t>
            </a:r>
            <a:r>
              <a:rPr lang="zh-CN" altLang="zh-CN" sz="2857" dirty="0">
                <a:latin typeface="宋体" pitchFamily="2" charset="-122"/>
              </a:rPr>
              <a:t>°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则∠</a:t>
            </a:r>
            <a:r>
              <a:rPr lang="en-US" altLang="zh-CN" sz="2857" dirty="0">
                <a:latin typeface="宋体" pitchFamily="2" charset="-122"/>
              </a:rPr>
              <a:t>B=________</a:t>
            </a:r>
            <a:r>
              <a:rPr lang="zh-CN" altLang="zh-CN" sz="2857" dirty="0">
                <a:latin typeface="宋体" pitchFamily="2" charset="-122"/>
              </a:rPr>
              <a:t>°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</a:rPr>
              <a:t>C=________</a:t>
            </a:r>
            <a:r>
              <a:rPr lang="zh-CN" altLang="zh-CN" sz="2857" dirty="0">
                <a:latin typeface="宋体" pitchFamily="2" charset="-122"/>
              </a:rPr>
              <a:t>°</a:t>
            </a:r>
            <a:r>
              <a:rPr lang="en-US" altLang="zh-CN" sz="2857" dirty="0">
                <a:latin typeface="宋体" pitchFamily="2" charset="-122"/>
              </a:rPr>
              <a:t>.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040217" y="335195"/>
            <a:ext cx="2530929" cy="2911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96000" y="1701586"/>
            <a:ext cx="591911" cy="4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57427" y="1680276"/>
            <a:ext cx="591911" cy="42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75E09255-7EFE-2035-875D-DC72529BB79F}"/>
              </a:ext>
            </a:extLst>
          </p:cNvPr>
          <p:cNvSpPr/>
          <p:nvPr/>
        </p:nvSpPr>
        <p:spPr>
          <a:xfrm>
            <a:off x="767408" y="2783032"/>
            <a:ext cx="8428322" cy="1308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</a:rPr>
              <a:t>(2)</a:t>
            </a:r>
            <a:r>
              <a:rPr lang="zh-CN" altLang="zh-CN" sz="2857" dirty="0">
                <a:latin typeface="宋体" pitchFamily="2" charset="-122"/>
              </a:rPr>
              <a:t>思考</a:t>
            </a:r>
            <a:r>
              <a:rPr lang="en-US" altLang="zh-CN" sz="2857" dirty="0">
                <a:latin typeface="宋体" pitchFamily="2" charset="-122"/>
              </a:rPr>
              <a:t>:</a:t>
            </a:r>
            <a:r>
              <a:rPr lang="zh-CN" altLang="zh-CN" sz="2857" dirty="0">
                <a:latin typeface="宋体" pitchFamily="2" charset="-122"/>
              </a:rPr>
              <a:t>如图</a:t>
            </a:r>
            <a:r>
              <a:rPr lang="en-US" altLang="zh-CN" sz="2857" dirty="0">
                <a:latin typeface="宋体" pitchFamily="2" charset="-122"/>
              </a:rPr>
              <a:t>2,</a:t>
            </a:r>
            <a:r>
              <a:rPr lang="zh-CN" altLang="zh-CN" sz="2857" dirty="0">
                <a:latin typeface="宋体" pitchFamily="2" charset="-122"/>
              </a:rPr>
              <a:t>已知∠</a:t>
            </a:r>
            <a:r>
              <a:rPr lang="en-US" altLang="zh-CN" sz="2857" dirty="0">
                <a:latin typeface="宋体" pitchFamily="2" charset="-122"/>
              </a:rPr>
              <a:t>A=</a:t>
            </a:r>
            <a:r>
              <a:rPr lang="zh-CN" altLang="zh-CN" sz="2857" dirty="0">
                <a:latin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</a:rPr>
              <a:t>B=</a:t>
            </a:r>
            <a:r>
              <a:rPr lang="zh-CN" altLang="zh-CN" sz="2857" dirty="0">
                <a:latin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</a:rPr>
              <a:t>C,</a:t>
            </a:r>
            <a:r>
              <a:rPr lang="zh-CN" altLang="zh-CN" sz="2857" dirty="0">
                <a:latin typeface="宋体" pitchFamily="2" charset="-122"/>
              </a:rPr>
              <a:t>试问</a:t>
            </a:r>
            <a:r>
              <a:rPr lang="en-US" altLang="zh-CN" sz="2857" dirty="0">
                <a:latin typeface="宋体" pitchFamily="2" charset="-122"/>
              </a:rPr>
              <a:t>A,B,C</a:t>
            </a:r>
            <a:r>
              <a:rPr lang="zh-CN" altLang="zh-CN" sz="2857" dirty="0">
                <a:latin typeface="宋体" pitchFamily="2" charset="-122"/>
              </a:rPr>
              <a:t>三点在什么图形上</a:t>
            </a:r>
            <a:r>
              <a:rPr lang="en-US" altLang="zh-CN" sz="2857" dirty="0">
                <a:latin typeface="宋体" pitchFamily="2" charset="-122"/>
              </a:rPr>
              <a:t>? 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1367EEA-3881-4AB7-2A07-6EAA199DF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215680" y="3979883"/>
            <a:ext cx="2079976" cy="240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BFE2F337-9BAA-B357-F057-131C90BEC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17453" y="6318124"/>
            <a:ext cx="5932714" cy="442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13">
            <a:extLst>
              <a:ext uri="{FF2B5EF4-FFF2-40B4-BE49-F238E27FC236}">
                <a16:creationId xmlns:a16="http://schemas.microsoft.com/office/drawing/2014/main" id="{005B8FC6-658D-D13A-ECA6-03CF01245D29}"/>
              </a:ext>
            </a:extLst>
          </p:cNvPr>
          <p:cNvGrpSpPr/>
          <p:nvPr/>
        </p:nvGrpSpPr>
        <p:grpSpPr>
          <a:xfrm>
            <a:off x="8498339" y="4695374"/>
            <a:ext cx="1800200" cy="1698759"/>
            <a:chOff x="2336" y="1933"/>
            <a:chExt cx="2140" cy="2000"/>
          </a:xfrm>
        </p:grpSpPr>
        <p:pic>
          <p:nvPicPr>
            <p:cNvPr id="7" name="Picture 14">
              <a:extLst>
                <a:ext uri="{FF2B5EF4-FFF2-40B4-BE49-F238E27FC236}">
                  <a16:creationId xmlns:a16="http://schemas.microsoft.com/office/drawing/2014/main" id="{12325691-F466-1488-417E-9600F3CDF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426" y="2115"/>
              <a:ext cx="1818" cy="1818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id="{BF8093DA-0D44-47A5-757D-10DEC8D85A2C}"/>
                </a:ext>
              </a:extLst>
            </p:cNvPr>
            <p:cNvSpPr/>
            <p:nvPr/>
          </p:nvSpPr>
          <p:spPr>
            <a:xfrm>
              <a:off x="3560" y="1933"/>
              <a:ext cx="417" cy="37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100" i="1">
                  <a:latin typeface="Times New Roman" panose="02020603050405020304" pitchFamily="18" charset="0"/>
                  <a:ea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" name="Rectangle 16">
              <a:extLst>
                <a:ext uri="{FF2B5EF4-FFF2-40B4-BE49-F238E27FC236}">
                  <a16:creationId xmlns:a16="http://schemas.microsoft.com/office/drawing/2014/main" id="{840C2F56-05F9-74D1-C5CB-F52349B4ECE0}"/>
                </a:ext>
              </a:extLst>
            </p:cNvPr>
            <p:cNvSpPr/>
            <p:nvPr/>
          </p:nvSpPr>
          <p:spPr>
            <a:xfrm>
              <a:off x="2336" y="3285"/>
              <a:ext cx="417" cy="37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100" i="1">
                  <a:latin typeface="Times New Roman" panose="02020603050405020304" pitchFamily="18" charset="0"/>
                  <a:ea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0" name="Rectangle 17">
              <a:extLst>
                <a:ext uri="{FF2B5EF4-FFF2-40B4-BE49-F238E27FC236}">
                  <a16:creationId xmlns:a16="http://schemas.microsoft.com/office/drawing/2014/main" id="{A156245B-9843-BBB3-427E-3ECD9200A7E6}"/>
                </a:ext>
              </a:extLst>
            </p:cNvPr>
            <p:cNvSpPr/>
            <p:nvPr/>
          </p:nvSpPr>
          <p:spPr>
            <a:xfrm>
              <a:off x="4059" y="3285"/>
              <a:ext cx="417" cy="37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100" i="1">
                  <a:latin typeface="Times New Roman" panose="02020603050405020304" pitchFamily="18" charset="0"/>
                  <a:ea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1" name="Rectangle 18">
              <a:extLst>
                <a:ext uri="{FF2B5EF4-FFF2-40B4-BE49-F238E27FC236}">
                  <a16:creationId xmlns:a16="http://schemas.microsoft.com/office/drawing/2014/main" id="{61240248-759A-0FE3-53BA-2D2288DAB91F}"/>
                </a:ext>
              </a:extLst>
            </p:cNvPr>
            <p:cNvSpPr/>
            <p:nvPr/>
          </p:nvSpPr>
          <p:spPr>
            <a:xfrm>
              <a:off x="3334" y="2795"/>
              <a:ext cx="417" cy="37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2100" i="1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12" name="文本框 13">
            <a:extLst>
              <a:ext uri="{FF2B5EF4-FFF2-40B4-BE49-F238E27FC236}">
                <a16:creationId xmlns:a16="http://schemas.microsoft.com/office/drawing/2014/main" id="{67E1CDF6-FE70-EF45-393A-A8573DAF7CDA}"/>
              </a:ext>
            </a:extLst>
          </p:cNvPr>
          <p:cNvSpPr txBox="1"/>
          <p:nvPr/>
        </p:nvSpPr>
        <p:spPr>
          <a:xfrm>
            <a:off x="7608168" y="4026607"/>
            <a:ext cx="4447223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100" b="1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【</a:t>
            </a:r>
            <a:r>
              <a:rPr lang="zh-CN" altLang="en-US" sz="2100" b="1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知识链接</a:t>
            </a:r>
            <a:r>
              <a:rPr lang="en-US" altLang="zh-CN" sz="2100" b="1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】</a:t>
            </a:r>
          </a:p>
          <a:p>
            <a:r>
              <a:rPr lang="zh-CN" altLang="en-US" sz="2100" b="1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任意一个三角形都有一个外接圆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9DB47E5-DD38-9394-C243-1BB92CE0FB36}"/>
              </a:ext>
            </a:extLst>
          </p:cNvPr>
          <p:cNvSpPr txBox="1"/>
          <p:nvPr/>
        </p:nvSpPr>
        <p:spPr>
          <a:xfrm>
            <a:off x="7588296" y="3749358"/>
            <a:ext cx="3962978" cy="286232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  <a:p>
            <a:endParaRPr kumimoji="1" lang="en-US" altLang="zh-CN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1">
            <a:extLst>
              <a:ext uri="{FF2B5EF4-FFF2-40B4-BE49-F238E27FC236}">
                <a16:creationId xmlns:a16="http://schemas.microsoft.com/office/drawing/2014/main" id="{0C972F7C-A776-B534-687A-C879BCC2D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0126" y="203990"/>
            <a:ext cx="1978025" cy="193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" name="矩形 5">
            <a:extLst>
              <a:ext uri="{FF2B5EF4-FFF2-40B4-BE49-F238E27FC236}">
                <a16:creationId xmlns:a16="http://schemas.microsoft.com/office/drawing/2014/main" id="{4475F8DD-3FA5-C595-E5C5-2E7F94A7BC1B}"/>
              </a:ext>
            </a:extLst>
          </p:cNvPr>
          <p:cNvSpPr/>
          <p:nvPr/>
        </p:nvSpPr>
        <p:spPr>
          <a:xfrm>
            <a:off x="-176213" y="368297"/>
            <a:ext cx="4321175" cy="461963"/>
          </a:xfrm>
          <a:prstGeom prst="rect">
            <a:avLst/>
          </a:prstGeom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727710" marR="0" lvl="0" indent="266700">
              <a:spcAft>
                <a:spcPct val="0"/>
              </a:spcAft>
              <a:buClrTx/>
              <a:buFontTx/>
            </a:pP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已知： 如图 </a:t>
            </a:r>
            <a:r>
              <a:rPr lang="en-US" altLang="zh-CN" sz="2400" b="1" spc="0" dirty="0">
                <a:latin typeface="等线" charset="-122"/>
                <a:ea typeface="等线" panose="02010600030101010101" charset="-122"/>
              </a:rPr>
              <a:t>∠A=∠C</a:t>
            </a:r>
            <a:endParaRPr lang="zh-CN" altLang="zh-CN" sz="2000" b="1" dirty="0">
              <a:latin typeface="等线" charset="-122"/>
              <a:ea typeface="等线" panose="02010600030101010101" charset="-122"/>
            </a:endParaRPr>
          </a:p>
        </p:txBody>
      </p:sp>
      <p:sp>
        <p:nvSpPr>
          <p:cNvPr id="12" name="矩形 6">
            <a:extLst>
              <a:ext uri="{FF2B5EF4-FFF2-40B4-BE49-F238E27FC236}">
                <a16:creationId xmlns:a16="http://schemas.microsoft.com/office/drawing/2014/main" id="{388FCDEB-91D3-6F80-739A-4E629D8F8F42}"/>
              </a:ext>
            </a:extLst>
          </p:cNvPr>
          <p:cNvSpPr/>
          <p:nvPr/>
        </p:nvSpPr>
        <p:spPr>
          <a:xfrm>
            <a:off x="0" y="942972"/>
            <a:ext cx="4654550" cy="461963"/>
          </a:xfrm>
          <a:prstGeom prst="rect">
            <a:avLst/>
          </a:prstGeom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768350">
              <a:spcAft>
                <a:spcPct val="0"/>
              </a:spcAft>
              <a:buClrTx/>
              <a:buFontTx/>
            </a:pP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求证：</a:t>
            </a:r>
            <a:r>
              <a:rPr lang="en-US" altLang="zh-CN" sz="2400" b="1" spc="0" dirty="0">
                <a:latin typeface="等线" charset="-122"/>
                <a:ea typeface="等线" panose="02010600030101010101" charset="-122"/>
              </a:rPr>
              <a:t>A</a:t>
            </a: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latin typeface="等线" charset="-122"/>
                <a:ea typeface="等线" panose="02010600030101010101" charset="-122"/>
              </a:rPr>
              <a:t>B</a:t>
            </a: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latin typeface="等线" charset="-122"/>
                <a:ea typeface="等线" panose="02010600030101010101" charset="-122"/>
              </a:rPr>
              <a:t>C</a:t>
            </a: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latin typeface="等线" charset="-122"/>
                <a:ea typeface="等线" panose="02010600030101010101" charset="-122"/>
              </a:rPr>
              <a:t>D</a:t>
            </a:r>
            <a:r>
              <a:rPr lang="zh-CN" altLang="zh-CN" sz="2400" b="1" spc="0" dirty="0">
                <a:latin typeface="等线" charset="-122"/>
                <a:ea typeface="等线" panose="02010600030101010101" charset="-122"/>
              </a:rPr>
              <a:t>四点共圆</a:t>
            </a:r>
            <a:endParaRPr lang="zh-CN" altLang="zh-CN" sz="2000" b="1" dirty="0">
              <a:latin typeface="等线" charset="-122"/>
              <a:ea typeface="等线" panose="02010600030101010101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0DE63D99-156A-4B39-4457-4398A8DC1825}"/>
              </a:ext>
            </a:extLst>
          </p:cNvPr>
          <p:cNvGrpSpPr/>
          <p:nvPr/>
        </p:nvGrpSpPr>
        <p:grpSpPr>
          <a:xfrm>
            <a:off x="801493" y="2500763"/>
            <a:ext cx="2365762" cy="2859977"/>
            <a:chOff x="945394" y="1818966"/>
            <a:chExt cx="2365762" cy="2859977"/>
          </a:xfrm>
        </p:grpSpPr>
        <p:pic>
          <p:nvPicPr>
            <p:cNvPr id="15" name="图片 1">
              <a:extLst>
                <a:ext uri="{FF2B5EF4-FFF2-40B4-BE49-F238E27FC236}">
                  <a16:creationId xmlns:a16="http://schemas.microsoft.com/office/drawing/2014/main" id="{B3844DA7-B7B2-417A-B8AF-40AFB33D0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45394" y="1818966"/>
              <a:ext cx="2365762" cy="285997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499DB162-1E7B-2952-87EC-5CF2452F1B0A}"/>
                </a:ext>
              </a:extLst>
            </p:cNvPr>
            <p:cNvSpPr/>
            <p:nvPr/>
          </p:nvSpPr>
          <p:spPr>
            <a:xfrm>
              <a:off x="1048275" y="2456484"/>
              <a:ext cx="2262881" cy="2144669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DEDBD6DC-4B8A-7FE1-CBBD-476A6BF50AF3}"/>
              </a:ext>
            </a:extLst>
          </p:cNvPr>
          <p:cNvGrpSpPr/>
          <p:nvPr/>
        </p:nvGrpSpPr>
        <p:grpSpPr>
          <a:xfrm>
            <a:off x="6744072" y="2959074"/>
            <a:ext cx="2742785" cy="2426448"/>
            <a:chOff x="4511823" y="2427867"/>
            <a:chExt cx="2742785" cy="2426448"/>
          </a:xfrm>
        </p:grpSpPr>
        <p:pic>
          <p:nvPicPr>
            <p:cNvPr id="16" name="图片 1">
              <a:extLst>
                <a:ext uri="{FF2B5EF4-FFF2-40B4-BE49-F238E27FC236}">
                  <a16:creationId xmlns:a16="http://schemas.microsoft.com/office/drawing/2014/main" id="{0BBCBC89-2E72-9F49-B29F-D2E78FA39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11823" y="2427867"/>
              <a:ext cx="2742785" cy="217328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CF9E0837-F631-6747-F5BF-2739949BD991}"/>
                </a:ext>
              </a:extLst>
            </p:cNvPr>
            <p:cNvSpPr/>
            <p:nvPr/>
          </p:nvSpPr>
          <p:spPr>
            <a:xfrm>
              <a:off x="4780837" y="2456484"/>
              <a:ext cx="2365762" cy="239783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id="{A0365E00-416F-2450-4BC8-E09F566294DC}"/>
              </a:ext>
            </a:extLst>
          </p:cNvPr>
          <p:cNvSpPr txBox="1"/>
          <p:nvPr/>
        </p:nvSpPr>
        <p:spPr>
          <a:xfrm>
            <a:off x="502959" y="1669766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反证法，假设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A</a:t>
            </a:r>
            <a:r>
              <a:rPr lang="zh-CN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B</a:t>
            </a:r>
            <a:r>
              <a:rPr lang="zh-CN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C</a:t>
            </a:r>
            <a:r>
              <a:rPr lang="zh-CN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、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D</a:t>
            </a:r>
            <a:r>
              <a:rPr lang="zh-CN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四点</a:t>
            </a:r>
            <a:r>
              <a:rPr lang="zh-CN" altLang="en-US" sz="2400" b="1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不</a:t>
            </a:r>
            <a:r>
              <a:rPr lang="zh-CN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共圆</a:t>
            </a:r>
            <a:r>
              <a:rPr lang="zh-CN" altLang="en-US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，则点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A</a:t>
            </a:r>
            <a:r>
              <a:rPr lang="zh-CN" altLang="en-US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不在△</a:t>
            </a:r>
            <a:r>
              <a:rPr lang="en-US" altLang="zh-CN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BCD</a:t>
            </a:r>
            <a:r>
              <a:rPr lang="zh-CN" altLang="en-US" sz="2400" b="1" spc="0" dirty="0">
                <a:solidFill>
                  <a:srgbClr val="FF0000"/>
                </a:solidFill>
                <a:latin typeface="等线" charset="-122"/>
                <a:ea typeface="等线" panose="02010600030101010101" charset="-122"/>
              </a:rPr>
              <a:t>点外接圆上</a:t>
            </a:r>
            <a:endParaRPr kumimoji="1" lang="zh-CN" altLang="en-US" sz="24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">
            <a:extLst>
              <a:ext uri="{FF2B5EF4-FFF2-40B4-BE49-F238E27FC236}">
                <a16:creationId xmlns:a16="http://schemas.microsoft.com/office/drawing/2014/main" id="{6A0CCB10-63D8-D7EC-AC44-5A9D828BB471}"/>
              </a:ext>
            </a:extLst>
          </p:cNvPr>
          <p:cNvSpPr/>
          <p:nvPr/>
        </p:nvSpPr>
        <p:spPr>
          <a:xfrm>
            <a:off x="911424" y="167826"/>
            <a:ext cx="9689554" cy="954088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209550">
              <a:spcAft>
                <a:spcPct val="0"/>
              </a:spcAft>
              <a:buClrTx/>
              <a:buFontTx/>
            </a:pPr>
            <a:r>
              <a:rPr lang="zh-CN" altLang="en-US" sz="2800" b="1" spc="0" dirty="0">
                <a:latin typeface="等线" charset="-122"/>
                <a:ea typeface="等线" panose="02010600030101010101" charset="-122"/>
              </a:rPr>
              <a:t>定理：</a:t>
            </a:r>
            <a:r>
              <a:rPr lang="zh-CN" altLang="zh-CN" sz="2800" b="1" spc="0" dirty="0">
                <a:latin typeface="等线" charset="-122"/>
                <a:ea typeface="等线" panose="02010600030101010101" charset="-122"/>
              </a:rPr>
              <a:t>有公共边的两个三角形（同侧）若第三个角相等，则这两个三角形的四个顶点共圆</a:t>
            </a:r>
            <a:endParaRPr lang="zh-CN" altLang="zh-CN" sz="2400" b="1" dirty="0">
              <a:latin typeface="等线" charset="-122"/>
              <a:ea typeface="等线" panose="02010600030101010101" charset="-122"/>
            </a:endParaRPr>
          </a:p>
        </p:txBody>
      </p:sp>
      <p:pic>
        <p:nvPicPr>
          <p:cNvPr id="5" name="图片 22">
            <a:extLst>
              <a:ext uri="{FF2B5EF4-FFF2-40B4-BE49-F238E27FC236}">
                <a16:creationId xmlns:a16="http://schemas.microsoft.com/office/drawing/2014/main" id="{FC0584C9-FF2A-E715-387E-7755BCD6B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7939" y="644870"/>
            <a:ext cx="2052637" cy="2173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BCB5296-2F87-1D06-1479-706B372A4674}"/>
              </a:ext>
            </a:extLst>
          </p:cNvPr>
          <p:cNvSpPr/>
          <p:nvPr/>
        </p:nvSpPr>
        <p:spPr>
          <a:xfrm>
            <a:off x="911424" y="2335035"/>
            <a:ext cx="11017224" cy="2393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143" b="1" dirty="0">
                <a:latin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2400" b="1" dirty="0">
                <a:latin typeface="宋体" pitchFamily="2" charset="-122"/>
              </a:rPr>
              <a:t>“</a:t>
            </a:r>
            <a:r>
              <a:rPr lang="zh-CN" altLang="zh-CN" sz="2400" b="1" dirty="0">
                <a:solidFill>
                  <a:srgbClr val="FF0000"/>
                </a:solidFill>
                <a:latin typeface="宋体" pitchFamily="2" charset="-122"/>
              </a:rPr>
              <a:t>定角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</a:rPr>
              <a:t>+</a:t>
            </a:r>
            <a:r>
              <a:rPr lang="zh-CN" altLang="zh-CN" sz="2400" b="1" dirty="0">
                <a:solidFill>
                  <a:srgbClr val="FF0000"/>
                </a:solidFill>
                <a:latin typeface="宋体" pitchFamily="2" charset="-122"/>
              </a:rPr>
              <a:t>定长→圆</a:t>
            </a:r>
            <a:r>
              <a:rPr lang="zh-CN" altLang="zh-CN" sz="2400" b="1" dirty="0">
                <a:latin typeface="宋体" pitchFamily="2" charset="-122"/>
              </a:rPr>
              <a:t>”</a:t>
            </a:r>
            <a:r>
              <a:rPr lang="en-US" altLang="zh-CN" sz="2400" b="1" dirty="0">
                <a:latin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</a:rPr>
              <a:t>即当某条边与该边所对的角是定值时</a:t>
            </a:r>
            <a:r>
              <a:rPr lang="en-US" altLang="zh-CN" sz="2400" b="1" dirty="0">
                <a:latin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</a:rPr>
              <a:t>该角的顶点的轨迹是一段圆弧</a:t>
            </a:r>
            <a:r>
              <a:rPr lang="en-US" altLang="zh-CN" sz="2400" b="1" dirty="0">
                <a:latin typeface="宋体" pitchFamily="2" charset="-122"/>
              </a:rPr>
              <a:t>.</a:t>
            </a:r>
            <a:endParaRPr lang="zh-CN" altLang="zh-CN" sz="2400" b="1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400" b="1" dirty="0">
                <a:latin typeface="宋体" pitchFamily="2" charset="-122"/>
              </a:rPr>
              <a:t>如图</a:t>
            </a:r>
            <a:r>
              <a:rPr lang="en-US" altLang="zh-CN" sz="2400" b="1" dirty="0">
                <a:latin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</a:rPr>
              <a:t>以定长</a:t>
            </a:r>
            <a:r>
              <a:rPr lang="en-US" altLang="zh-CN" sz="2400" b="1" dirty="0">
                <a:latin typeface="宋体" pitchFamily="2" charset="-122"/>
              </a:rPr>
              <a:t>AB</a:t>
            </a:r>
            <a:r>
              <a:rPr lang="zh-CN" altLang="zh-CN" sz="2400" b="1" dirty="0">
                <a:latin typeface="宋体" pitchFamily="2" charset="-122"/>
              </a:rPr>
              <a:t>为边的△</a:t>
            </a:r>
            <a:r>
              <a:rPr lang="en-US" altLang="zh-CN" sz="2400" b="1" dirty="0">
                <a:latin typeface="宋体" pitchFamily="2" charset="-122"/>
              </a:rPr>
              <a:t>ABC,</a:t>
            </a:r>
            <a:r>
              <a:rPr lang="zh-CN" altLang="zh-CN" sz="2400" b="1" dirty="0">
                <a:latin typeface="宋体" pitchFamily="2" charset="-122"/>
              </a:rPr>
              <a:t>若∠</a:t>
            </a:r>
            <a:r>
              <a:rPr lang="en-US" altLang="zh-CN" sz="2400" b="1" dirty="0">
                <a:latin typeface="宋体" pitchFamily="2" charset="-122"/>
              </a:rPr>
              <a:t>ACB</a:t>
            </a:r>
            <a:r>
              <a:rPr lang="zh-CN" altLang="zh-CN" sz="2400" b="1" dirty="0">
                <a:latin typeface="宋体" pitchFamily="2" charset="-122"/>
              </a:rPr>
              <a:t>也为定值</a:t>
            </a:r>
            <a:r>
              <a:rPr lang="en-US" altLang="zh-CN" sz="2400" b="1" dirty="0">
                <a:latin typeface="宋体" pitchFamily="2" charset="-122"/>
              </a:rPr>
              <a:t>,</a:t>
            </a:r>
            <a:r>
              <a:rPr lang="zh-CN" altLang="zh-CN" sz="2400" b="1" dirty="0">
                <a:latin typeface="宋体" pitchFamily="2" charset="-122"/>
              </a:rPr>
              <a:t>则这样的三角形有无数个</a:t>
            </a:r>
            <a:r>
              <a:rPr lang="en-US" altLang="zh-CN" sz="2400" b="1" dirty="0">
                <a:latin typeface="宋体" pitchFamily="2" charset="-122"/>
              </a:rPr>
              <a:t>.</a:t>
            </a:r>
            <a:endParaRPr lang="zh-CN" altLang="zh-CN" sz="2400" b="1" dirty="0">
              <a:latin typeface="宋体" pitchFamily="2" charset="-122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FF9833E-ED29-6511-917D-4460BDD25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79776" y="4711543"/>
            <a:ext cx="4633232" cy="214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369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89538" y="224285"/>
            <a:ext cx="7483349" cy="648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</a:rPr>
              <a:t>*</a:t>
            </a:r>
            <a:r>
              <a:rPr lang="zh-CN" altLang="zh-CN" sz="2857" dirty="0">
                <a:latin typeface="宋体" pitchFamily="2" charset="-122"/>
              </a:rPr>
              <a:t>常</a:t>
            </a:r>
            <a:r>
              <a:rPr lang="zh-CN" altLang="en-US" sz="2857" dirty="0">
                <a:latin typeface="宋体" pitchFamily="2" charset="-122"/>
              </a:rPr>
              <a:t>见</a:t>
            </a:r>
            <a:r>
              <a:rPr lang="zh-CN" altLang="zh-CN" sz="2857" dirty="0">
                <a:latin typeface="宋体" pitchFamily="2" charset="-122"/>
              </a:rPr>
              <a:t>的角度</a:t>
            </a:r>
            <a:r>
              <a:rPr lang="en-US" altLang="zh-CN" sz="2857" dirty="0">
                <a:latin typeface="宋体" pitchFamily="2" charset="-122"/>
              </a:rPr>
              <a:t>:90</a:t>
            </a:r>
            <a:r>
              <a:rPr lang="zh-CN" altLang="zh-CN" sz="2857" dirty="0">
                <a:latin typeface="宋体" pitchFamily="2" charset="-122"/>
              </a:rPr>
              <a:t>°</a:t>
            </a:r>
            <a:r>
              <a:rPr lang="zh-CN" altLang="en-US" sz="2857" dirty="0">
                <a:latin typeface="宋体" pitchFamily="2" charset="-122"/>
              </a:rPr>
              <a:t>，</a:t>
            </a:r>
            <a:r>
              <a:rPr lang="en-US" altLang="zh-CN" sz="2857" dirty="0">
                <a:latin typeface="宋体" pitchFamily="2" charset="-122"/>
              </a:rPr>
              <a:t>60</a:t>
            </a:r>
            <a:r>
              <a:rPr lang="zh-CN" altLang="zh-CN" sz="2857" dirty="0">
                <a:latin typeface="宋体" pitchFamily="2" charset="-122"/>
              </a:rPr>
              <a:t> °</a:t>
            </a:r>
            <a:r>
              <a:rPr lang="zh-CN" altLang="en-US" sz="2857" dirty="0">
                <a:latin typeface="宋体" pitchFamily="2" charset="-122"/>
              </a:rPr>
              <a:t>，</a:t>
            </a:r>
            <a:r>
              <a:rPr lang="en-US" altLang="zh-CN" sz="2857" dirty="0">
                <a:latin typeface="宋体" pitchFamily="2" charset="-122"/>
              </a:rPr>
              <a:t>45</a:t>
            </a:r>
            <a:r>
              <a:rPr lang="zh-CN" altLang="zh-CN" sz="2857" dirty="0">
                <a:latin typeface="宋体" pitchFamily="2" charset="-122"/>
              </a:rPr>
              <a:t> °</a:t>
            </a:r>
            <a:r>
              <a:rPr lang="zh-CN" altLang="en-US" sz="2857" dirty="0">
                <a:latin typeface="宋体" pitchFamily="2" charset="-122"/>
              </a:rPr>
              <a:t>，</a:t>
            </a:r>
            <a:r>
              <a:rPr lang="en-US" altLang="zh-CN" sz="2857" dirty="0">
                <a:latin typeface="宋体" pitchFamily="2" charset="-122"/>
              </a:rPr>
              <a:t>30</a:t>
            </a:r>
            <a:r>
              <a:rPr lang="zh-CN" altLang="zh-CN" sz="2857" dirty="0">
                <a:latin typeface="宋体" pitchFamily="2" charset="-122"/>
              </a:rPr>
              <a:t> °</a:t>
            </a:r>
            <a:r>
              <a:rPr lang="en-US" altLang="zh-CN" sz="2857" dirty="0">
                <a:latin typeface="宋体" pitchFamily="2" charset="-122"/>
              </a:rPr>
              <a:t>.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D8D6BA-1554-1AF0-5FB0-240772010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64434" y="2415920"/>
            <a:ext cx="2512791" cy="50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6098DF26-66C3-94C5-226E-0FFF15C3D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88850" y="4816488"/>
            <a:ext cx="2512791" cy="50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8BCD5FE-562E-D5FA-97D0-0249983B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87510" y="2415920"/>
            <a:ext cx="2512791" cy="50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FE121D1-ADF4-E67A-7C0F-5C3F03AED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87510" y="4806608"/>
            <a:ext cx="2512791" cy="50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43622" y="196491"/>
            <a:ext cx="9724985" cy="1308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57" dirty="0">
                <a:latin typeface="宋体" pitchFamily="2" charset="-122"/>
              </a:rPr>
              <a:t>口诀</a:t>
            </a:r>
            <a:r>
              <a:rPr lang="en-US" altLang="zh-CN" sz="2857" dirty="0">
                <a:latin typeface="宋体" pitchFamily="2" charset="-122"/>
              </a:rPr>
              <a:t>:</a:t>
            </a:r>
            <a:r>
              <a:rPr lang="zh-CN" altLang="zh-CN" sz="2857" dirty="0">
                <a:latin typeface="宋体" pitchFamily="2" charset="-122"/>
              </a:rPr>
              <a:t>定线定角跑双弧</a:t>
            </a:r>
            <a:r>
              <a:rPr lang="en-US" altLang="zh-CN" sz="2857" dirty="0">
                <a:latin typeface="宋体" pitchFamily="2" charset="-122"/>
              </a:rPr>
              <a:t>.</a:t>
            </a:r>
            <a:endParaRPr lang="zh-CN" altLang="zh-CN" sz="2857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57" dirty="0">
                <a:latin typeface="宋体" pitchFamily="2" charset="-122"/>
              </a:rPr>
              <a:t>方法</a:t>
            </a:r>
            <a:r>
              <a:rPr lang="en-US" altLang="zh-CN" sz="2857" dirty="0">
                <a:latin typeface="宋体" pitchFamily="2" charset="-122"/>
              </a:rPr>
              <a:t>:</a:t>
            </a:r>
            <a:r>
              <a:rPr lang="zh-CN" altLang="zh-CN" sz="2857" dirty="0">
                <a:latin typeface="宋体" pitchFamily="2" charset="-122"/>
              </a:rPr>
              <a:t>见定长→对定角→知定圆→</a:t>
            </a:r>
            <a:r>
              <a:rPr lang="zh-CN" altLang="zh-CN" sz="2857" dirty="0">
                <a:solidFill>
                  <a:srgbClr val="FF0000"/>
                </a:solidFill>
                <a:latin typeface="宋体" pitchFamily="2" charset="-122"/>
              </a:rPr>
              <a:t>找圆心</a:t>
            </a:r>
            <a:r>
              <a:rPr lang="zh-CN" altLang="zh-CN" sz="2857" dirty="0">
                <a:latin typeface="宋体" pitchFamily="2" charset="-122"/>
              </a:rPr>
              <a:t>→现“圆”形</a:t>
            </a:r>
            <a:r>
              <a:rPr lang="en-US" altLang="zh-CN" sz="2857" dirty="0">
                <a:latin typeface="宋体" pitchFamily="2" charset="-122"/>
              </a:rPr>
              <a:t>.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91744" y="1628800"/>
            <a:ext cx="5186059" cy="2500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1424" y="332656"/>
            <a:ext cx="10698355" cy="1308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57" dirty="0">
                <a:latin typeface="宋体" pitchFamily="2" charset="-122"/>
              </a:rPr>
              <a:t>1.</a:t>
            </a:r>
            <a:r>
              <a:rPr lang="zh-CN" altLang="zh-CN" sz="2857" dirty="0">
                <a:latin typeface="宋体" pitchFamily="2" charset="-122"/>
              </a:rPr>
              <a:t>如图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在矩形</a:t>
            </a:r>
            <a:r>
              <a:rPr lang="en-US" altLang="zh-CN" sz="2857" dirty="0">
                <a:latin typeface="宋体" pitchFamily="2" charset="-122"/>
              </a:rPr>
              <a:t>ABCD</a:t>
            </a:r>
            <a:r>
              <a:rPr lang="zh-CN" altLang="zh-CN" sz="2857" dirty="0">
                <a:latin typeface="宋体" pitchFamily="2" charset="-122"/>
              </a:rPr>
              <a:t>中</a:t>
            </a:r>
            <a:r>
              <a:rPr lang="en-US" altLang="zh-CN" sz="2857" dirty="0">
                <a:latin typeface="宋体" pitchFamily="2" charset="-122"/>
              </a:rPr>
              <a:t>,AD=12,AB=10,</a:t>
            </a:r>
            <a:r>
              <a:rPr lang="zh-CN" altLang="zh-CN" sz="2857" dirty="0">
                <a:latin typeface="宋体" pitchFamily="2" charset="-122"/>
              </a:rPr>
              <a:t>且在矩形内部存在一动点</a:t>
            </a:r>
            <a:r>
              <a:rPr lang="en-US" altLang="zh-CN" sz="2857" dirty="0">
                <a:latin typeface="宋体" pitchFamily="2" charset="-122"/>
              </a:rPr>
              <a:t>P,</a:t>
            </a:r>
            <a:r>
              <a:rPr lang="zh-CN" altLang="zh-CN" sz="2857" dirty="0">
                <a:latin typeface="宋体" pitchFamily="2" charset="-122"/>
              </a:rPr>
              <a:t>使得</a:t>
            </a:r>
            <a:r>
              <a:rPr lang="en-US" altLang="zh-CN" sz="2857" dirty="0">
                <a:latin typeface="宋体" pitchFamily="2" charset="-122"/>
              </a:rPr>
              <a:t>PD</a:t>
            </a:r>
            <a:r>
              <a:rPr lang="zh-CN" altLang="zh-CN" sz="2857" dirty="0">
                <a:latin typeface="宋体" pitchFamily="2" charset="-122"/>
              </a:rPr>
              <a:t>⊥</a:t>
            </a:r>
            <a:r>
              <a:rPr lang="en-US" altLang="zh-CN" sz="2857" dirty="0">
                <a:latin typeface="宋体" pitchFamily="2" charset="-122"/>
              </a:rPr>
              <a:t>PC,</a:t>
            </a:r>
            <a:r>
              <a:rPr lang="zh-CN" altLang="zh-CN" sz="2857" dirty="0">
                <a:latin typeface="宋体" pitchFamily="2" charset="-122"/>
              </a:rPr>
              <a:t>连接</a:t>
            </a:r>
            <a:r>
              <a:rPr lang="en-US" altLang="zh-CN" sz="2857" dirty="0">
                <a:latin typeface="宋体" pitchFamily="2" charset="-122"/>
              </a:rPr>
              <a:t>BP,</a:t>
            </a:r>
            <a:r>
              <a:rPr lang="zh-CN" altLang="en-US" sz="2857" dirty="0">
                <a:latin typeface="宋体" pitchFamily="2" charset="-122"/>
              </a:rPr>
              <a:t>则</a:t>
            </a:r>
            <a:r>
              <a:rPr lang="en-US" altLang="zh-CN" sz="2857" dirty="0">
                <a:latin typeface="宋体" pitchFamily="2" charset="-122"/>
              </a:rPr>
              <a:t>BP</a:t>
            </a:r>
            <a:r>
              <a:rPr lang="zh-CN" altLang="zh-CN" sz="2857" dirty="0">
                <a:latin typeface="宋体" pitchFamily="2" charset="-122"/>
              </a:rPr>
              <a:t>的最小值</a:t>
            </a:r>
            <a:r>
              <a:rPr lang="zh-CN" altLang="en-US" sz="2857" dirty="0">
                <a:latin typeface="宋体" pitchFamily="2" charset="-122"/>
              </a:rPr>
              <a:t>为</a:t>
            </a:r>
            <a:r>
              <a:rPr lang="en-US" altLang="zh-CN" sz="2857" dirty="0">
                <a:latin typeface="宋体" pitchFamily="2" charset="-122"/>
              </a:rPr>
              <a:t>_____.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44820" y="2415557"/>
            <a:ext cx="3122489" cy="2128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983432" y="459904"/>
            <a:ext cx="9980175" cy="1787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hangingPunct="0">
              <a:lnSpc>
                <a:spcPct val="150000"/>
              </a:lnSpc>
            </a:pP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2.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如图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半径为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4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的⊙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O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中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CD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为直径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弦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AB</a:t>
            </a:r>
            <a:r>
              <a:rPr lang="en-US" altLang="zh-CN" sz="2571" dirty="0">
                <a:latin typeface="Times" pitchFamily="2" charset="0"/>
                <a:cs typeface="Times New Roman" pitchFamily="18" charset="0"/>
              </a:rPr>
              <a:t>⊥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CD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且过半径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OD</a:t>
            </a:r>
            <a:r>
              <a:rPr lang="zh-CN" altLang="en-US" sz="2571" dirty="0">
                <a:latin typeface="Times" pitchFamily="2" charset="0"/>
                <a:cs typeface="Times New Roman" pitchFamily="18" charset="0"/>
              </a:rPr>
              <a:t>的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中点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E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为⊙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O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上一动点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CF</a:t>
            </a:r>
            <a:r>
              <a:rPr lang="en-US" altLang="zh-CN" sz="2571" dirty="0">
                <a:latin typeface="Times" pitchFamily="2" charset="0"/>
                <a:cs typeface="Times New Roman" pitchFamily="18" charset="0"/>
              </a:rPr>
              <a:t>⊥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AE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于点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F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.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当点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E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从点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B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出发顺时针运动到点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D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时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,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点</a:t>
            </a:r>
            <a:r>
              <a:rPr lang="en-US" altLang="zh-CN" sz="2571" i="1" dirty="0">
                <a:latin typeface="Times" pitchFamily="2" charset="0"/>
                <a:cs typeface="Times New Roman" pitchFamily="18" charset="0"/>
              </a:rPr>
              <a:t>F</a:t>
            </a:r>
            <a:r>
              <a:rPr lang="zh-CN" altLang="en-US" sz="2571" dirty="0">
                <a:latin typeface="宋体" pitchFamily="2" charset="-122"/>
                <a:cs typeface="Times New Roman" pitchFamily="18" charset="0"/>
              </a:rPr>
              <a:t>所经过的路径长为</a:t>
            </a:r>
            <a:r>
              <a:rPr lang="en-US" altLang="zh-CN" sz="2571" dirty="0">
                <a:latin typeface="宋体" pitchFamily="2" charset="-122"/>
                <a:cs typeface="Times New Roman" pitchFamily="18" charset="0"/>
              </a:rPr>
              <a:t>_________.</a:t>
            </a:r>
            <a:endParaRPr lang="en-US" altLang="zh-CN" sz="2571" dirty="0">
              <a:latin typeface="宋体" pitchFamily="2" charset="-122"/>
              <a:cs typeface="宋体" pitchFamily="2" charset="-122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863752" y="2618475"/>
            <a:ext cx="4190933" cy="4018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7368" y="220980"/>
            <a:ext cx="11161240" cy="262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57" dirty="0">
                <a:latin typeface="宋体" pitchFamily="2" charset="-122"/>
              </a:rPr>
              <a:t>【例</a:t>
            </a:r>
            <a:r>
              <a:rPr lang="en-US" altLang="zh-CN" sz="2857" dirty="0">
                <a:latin typeface="宋体" pitchFamily="2" charset="-122"/>
              </a:rPr>
              <a:t>2</a:t>
            </a:r>
            <a:r>
              <a:rPr lang="zh-CN" altLang="zh-CN" sz="2857" dirty="0">
                <a:latin typeface="宋体" pitchFamily="2" charset="-122"/>
              </a:rPr>
              <a:t>】</a:t>
            </a:r>
            <a:r>
              <a:rPr lang="en-US" altLang="zh-CN" sz="2857" dirty="0">
                <a:latin typeface="宋体" pitchFamily="2" charset="-122"/>
              </a:rPr>
              <a:t>(2017</a:t>
            </a:r>
            <a:r>
              <a:rPr lang="zh-CN" altLang="zh-CN" sz="2857" dirty="0">
                <a:latin typeface="宋体" pitchFamily="2" charset="-122"/>
              </a:rPr>
              <a:t>·威海</a:t>
            </a:r>
            <a:r>
              <a:rPr lang="en-US" altLang="zh-CN" sz="2857" dirty="0">
                <a:latin typeface="宋体" pitchFamily="2" charset="-122"/>
              </a:rPr>
              <a:t>)</a:t>
            </a:r>
            <a:r>
              <a:rPr lang="zh-CN" altLang="zh-CN" sz="2857" dirty="0">
                <a:latin typeface="宋体" pitchFamily="2" charset="-122"/>
              </a:rPr>
              <a:t>如图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△</a:t>
            </a:r>
            <a:r>
              <a:rPr lang="en-US" altLang="zh-CN" sz="2857" dirty="0">
                <a:latin typeface="宋体" pitchFamily="2" charset="-122"/>
              </a:rPr>
              <a:t>ABC</a:t>
            </a:r>
            <a:r>
              <a:rPr lang="zh-CN" altLang="zh-CN" sz="2857" dirty="0">
                <a:latin typeface="宋体" pitchFamily="2" charset="-122"/>
              </a:rPr>
              <a:t>为等边三角形</a:t>
            </a:r>
            <a:r>
              <a:rPr lang="en-US" altLang="zh-CN" sz="2857" dirty="0">
                <a:latin typeface="宋体" pitchFamily="2" charset="-122"/>
              </a:rPr>
              <a:t>,AB</a:t>
            </a:r>
            <a:r>
              <a:rPr lang="zh-CN" altLang="zh-CN" sz="2857" dirty="0">
                <a:latin typeface="宋体" pitchFamily="2" charset="-122"/>
              </a:rPr>
              <a:t>＝</a:t>
            </a:r>
            <a:r>
              <a:rPr lang="en-US" altLang="zh-CN" sz="2857" dirty="0">
                <a:latin typeface="宋体" pitchFamily="2" charset="-122"/>
              </a:rPr>
              <a:t>2.</a:t>
            </a:r>
            <a:r>
              <a:rPr lang="zh-CN" altLang="zh-CN" sz="2857" dirty="0">
                <a:latin typeface="宋体" pitchFamily="2" charset="-122"/>
              </a:rPr>
              <a:t>若</a:t>
            </a:r>
            <a:r>
              <a:rPr lang="en-US" altLang="zh-CN" sz="2857" dirty="0">
                <a:latin typeface="宋体" pitchFamily="2" charset="-122"/>
              </a:rPr>
              <a:t>P</a:t>
            </a:r>
            <a:r>
              <a:rPr lang="zh-CN" altLang="zh-CN" sz="2857" dirty="0">
                <a:latin typeface="宋体" pitchFamily="2" charset="-122"/>
              </a:rPr>
              <a:t>为△</a:t>
            </a:r>
            <a:r>
              <a:rPr lang="en-US" altLang="zh-CN" sz="2857" dirty="0">
                <a:latin typeface="宋体" pitchFamily="2" charset="-122"/>
              </a:rPr>
              <a:t>ABC</a:t>
            </a:r>
            <a:r>
              <a:rPr lang="zh-CN" altLang="zh-CN" sz="2857" dirty="0">
                <a:latin typeface="宋体" pitchFamily="2" charset="-122"/>
              </a:rPr>
              <a:t>内一动点</a:t>
            </a:r>
            <a:r>
              <a:rPr lang="en-US" altLang="zh-CN" sz="2857" dirty="0">
                <a:latin typeface="宋体" pitchFamily="2" charset="-122"/>
              </a:rPr>
              <a:t>,</a:t>
            </a:r>
            <a:r>
              <a:rPr lang="zh-CN" altLang="zh-CN" sz="2857" dirty="0">
                <a:latin typeface="宋体" pitchFamily="2" charset="-122"/>
              </a:rPr>
              <a:t>且满足∠</a:t>
            </a:r>
            <a:r>
              <a:rPr lang="en-US" altLang="zh-CN" sz="2857" dirty="0">
                <a:latin typeface="宋体" pitchFamily="2" charset="-122"/>
              </a:rPr>
              <a:t>PAB</a:t>
            </a:r>
            <a:r>
              <a:rPr lang="zh-CN" altLang="zh-CN" sz="2857" dirty="0">
                <a:latin typeface="宋体" pitchFamily="2" charset="-122"/>
              </a:rPr>
              <a:t>＝∠</a:t>
            </a:r>
            <a:r>
              <a:rPr lang="en-US" altLang="zh-CN" sz="2857" dirty="0">
                <a:latin typeface="宋体" pitchFamily="2" charset="-122"/>
              </a:rPr>
              <a:t>ACP,</a:t>
            </a:r>
            <a:r>
              <a:rPr lang="zh-CN" altLang="zh-CN" sz="2857" dirty="0">
                <a:latin typeface="宋体" pitchFamily="2" charset="-122"/>
              </a:rPr>
              <a:t>则线段</a:t>
            </a:r>
            <a:r>
              <a:rPr lang="en-US" altLang="zh-CN" sz="2857" dirty="0">
                <a:latin typeface="宋体" pitchFamily="2" charset="-122"/>
              </a:rPr>
              <a:t>PB</a:t>
            </a:r>
            <a:r>
              <a:rPr lang="zh-CN" altLang="zh-CN" sz="2857" dirty="0">
                <a:latin typeface="宋体" pitchFamily="2" charset="-122"/>
              </a:rPr>
              <a:t>长度的最小值为</a:t>
            </a:r>
            <a:r>
              <a:rPr lang="en-US" altLang="zh-CN" sz="2857" dirty="0">
                <a:latin typeface="宋体" pitchFamily="2" charset="-122"/>
              </a:rPr>
              <a:t>__________.</a:t>
            </a:r>
            <a:endParaRPr lang="zh-CN" altLang="zh-CN" sz="2857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857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57" dirty="0">
                <a:latin typeface="宋体" pitchFamily="2" charset="-122"/>
              </a:rPr>
              <a:t>提示</a:t>
            </a:r>
            <a:r>
              <a:rPr lang="en-US" altLang="zh-CN" sz="2857" dirty="0">
                <a:latin typeface="宋体" pitchFamily="2" charset="-122"/>
              </a:rPr>
              <a:t>:</a:t>
            </a:r>
            <a:r>
              <a:rPr lang="zh-CN" altLang="zh-CN" sz="2857" dirty="0">
                <a:latin typeface="宋体" pitchFamily="2" charset="-122"/>
              </a:rPr>
              <a:t>∠</a:t>
            </a:r>
            <a:r>
              <a:rPr lang="en-US" altLang="zh-CN" sz="2857" dirty="0">
                <a:latin typeface="宋体" pitchFamily="2" charset="-122"/>
              </a:rPr>
              <a:t>APC___________</a:t>
            </a:r>
            <a:r>
              <a:rPr lang="zh-CN" altLang="zh-CN" sz="2857" dirty="0">
                <a:latin typeface="宋体" pitchFamily="2" charset="-122"/>
              </a:rPr>
              <a:t>°</a:t>
            </a:r>
            <a:r>
              <a:rPr lang="en-US" altLang="zh-CN" sz="2857" dirty="0">
                <a:latin typeface="宋体" pitchFamily="2" charset="-122"/>
              </a:rPr>
              <a:t>.</a:t>
            </a:r>
            <a:endParaRPr lang="zh-CN" altLang="zh-CN" sz="2857" dirty="0">
              <a:latin typeface="宋体" pitchFamily="2" charset="-122"/>
            </a:endParaRPr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29271" y="3140968"/>
            <a:ext cx="4133458" cy="334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1701</Words>
  <Application>Microsoft Macintosh PowerPoint</Application>
  <PresentationFormat>宽屏</PresentationFormat>
  <Paragraphs>266</Paragraphs>
  <Slides>24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黑体</vt:lpstr>
      <vt:lpstr>华文新魏</vt:lpstr>
      <vt:lpstr>隶书</vt:lpstr>
      <vt:lpstr>宋体</vt:lpstr>
      <vt:lpstr>微软雅黑</vt:lpstr>
      <vt:lpstr>微软雅黑</vt:lpstr>
      <vt:lpstr>Arial</vt:lpstr>
      <vt:lpstr>Calibri</vt:lpstr>
      <vt:lpstr>Times</vt:lpstr>
      <vt:lpstr>Times New Roman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圆的最值专题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cp:lastModifiedBy>Microsoft Office User</cp:lastModifiedBy>
  <cp:revision>148</cp:revision>
  <dcterms:created xsi:type="dcterms:W3CDTF">2006-03-16T12:26:42Z</dcterms:created>
  <dcterms:modified xsi:type="dcterms:W3CDTF">2022-11-27T13:42:49Z</dcterms:modified>
</cp:coreProperties>
</file>