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3"/>
    <p:sldId id="259" r:id="rId4"/>
    <p:sldId id="257" r:id="rId6"/>
    <p:sldId id="258" r:id="rId7"/>
    <p:sldId id="260" r:id="rId8"/>
    <p:sldId id="262" r:id="rId9"/>
    <p:sldId id="261" r:id="rId10"/>
    <p:sldId id="264" r:id="rId11"/>
    <p:sldId id="265" r:id="rId12"/>
    <p:sldId id="270" r:id="rId13"/>
    <p:sldId id="266" r:id="rId14"/>
    <p:sldId id="267" r:id="rId15"/>
    <p:sldId id="268" r:id="rId16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  <a:srgbClr val="33CCCC"/>
    <a:srgbClr val="00FFCC"/>
    <a:srgbClr val="0000CC"/>
    <a:srgbClr val="00FFFF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幻灯片图像占位符 11059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 dirty="0"/>
            </a:fld>
            <a:endParaRPr lang="zh-CN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幻灯片图像占位符 11059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 dirty="0"/>
            </a:fld>
            <a:endParaRPr lang="zh-CN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幻灯片图像占位符 11059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 dirty="0"/>
            </a:fld>
            <a:endParaRPr lang="zh-CN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幻灯片图像占位符 11059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 dirty="0"/>
            </a:fld>
            <a:endParaRPr lang="zh-CN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幻灯片图像占位符 11059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 dirty="0"/>
            </a:fld>
            <a:endParaRPr lang="zh-CN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幻灯片图像占位符 11059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 dirty="0"/>
            </a:fld>
            <a:endParaRPr lang="zh-CN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幻灯片图像占位符 11059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 dirty="0"/>
            </a:fld>
            <a:endParaRPr lang="zh-CN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幻灯片图像占位符 11059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 dirty="0"/>
            </a:fld>
            <a:endParaRPr lang="zh-CN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幻灯片图像占位符 11059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 dirty="0"/>
            </a:fld>
            <a:endParaRPr lang="zh-CN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幻灯片图像占位符 11059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 dirty="0"/>
            </a:fld>
            <a:endParaRPr lang="zh-CN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幻灯片图像占位符 11059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 dirty="0"/>
            </a:fld>
            <a:endParaRPr lang="zh-CN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幻灯片图像占位符 11059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 dirty="0"/>
            </a:fld>
            <a:endParaRPr lang="zh-CN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58645" y="164465"/>
            <a:ext cx="9344025" cy="5870575"/>
          </a:xfrm>
        </p:spPr>
        <p:txBody>
          <a:bodyPr>
            <a:noAutofit/>
          </a:bodyPr>
          <a:p>
            <a:r>
              <a:rPr lang="zh-CN" altLang="en-US" sz="4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钟表，可以回到起点，却已不是昨天。</a:t>
            </a:r>
            <a:endParaRPr lang="zh-CN" altLang="en-US" sz="40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r>
              <a:rPr lang="zh-CN" altLang="en-US" sz="4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日历，撕下一页简单，把握一天却很难。</a:t>
            </a:r>
            <a:endParaRPr lang="zh-CN" altLang="en-US" sz="40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r>
              <a:rPr lang="en-US" altLang="zh-CN" sz="4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2016</a:t>
            </a:r>
            <a:r>
              <a:rPr lang="zh-CN" altLang="en-US" sz="4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已经完成了她的历史使命，</a:t>
            </a:r>
            <a:endParaRPr lang="zh-CN" altLang="en-US" sz="40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r>
              <a:rPr lang="zh-CN" altLang="en-US" sz="4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昨天，删去；</a:t>
            </a:r>
            <a:endParaRPr lang="zh-CN" altLang="en-US" sz="40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r>
              <a:rPr lang="zh-CN" altLang="en-US" sz="4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今天，把握；</a:t>
            </a:r>
            <a:endParaRPr lang="zh-CN" altLang="en-US" sz="40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r>
              <a:rPr lang="zh-CN" altLang="en-US" sz="4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明天，争取！</a:t>
            </a:r>
            <a:endParaRPr lang="zh-CN" altLang="en-US" sz="40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r>
              <a:rPr lang="zh-CN" altLang="en-US" sz="4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对的，坚持；</a:t>
            </a:r>
            <a:endParaRPr lang="zh-CN" altLang="en-US" sz="40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r>
              <a:rPr lang="zh-CN" altLang="en-US" sz="4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错的，放弃！ </a:t>
            </a:r>
            <a:r>
              <a:rPr lang="zh-CN" altLang="en-US" sz="36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</a:t>
            </a:r>
            <a:endParaRPr lang="en-US" altLang="zh-CN" sz="20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r>
              <a:rPr lang="en-US" altLang="zh-CN" sz="2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                                  </a:t>
            </a:r>
            <a:r>
              <a:rPr lang="en-US" altLang="zh-CN" sz="32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——</a:t>
            </a:r>
            <a:r>
              <a:rPr lang="zh-CN" altLang="en-US" sz="32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篇首寄语</a:t>
            </a:r>
            <a:endParaRPr lang="zh-CN" altLang="en-US" sz="32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0655" y="164465"/>
            <a:ext cx="1097280" cy="656463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pPr algn="l"/>
            <a:r>
              <a:rPr lang="zh-CN" altLang="en-US" sz="6000" b="1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  <a:sym typeface="+mn-ea"/>
              </a:rPr>
              <a:t>元旦开放日特色课</a:t>
            </a:r>
            <a:endParaRPr lang="zh-CN" altLang="en-US" sz="6000" b="1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9570" name="图片 109569" descr="tutu2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368300"/>
            <a:ext cx="9144000" cy="58877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9571" name="矩形 109570"/>
          <p:cNvSpPr/>
          <p:nvPr/>
        </p:nvSpPr>
        <p:spPr>
          <a:xfrm>
            <a:off x="125095" y="368300"/>
            <a:ext cx="11942445" cy="363601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面对一篇考场作文，</a:t>
            </a:r>
            <a:endParaRPr lang="zh-CN" altLang="en-US" sz="4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我们总是最希望得到大神的什么帮助？</a:t>
            </a:r>
            <a:endParaRPr lang="zh-CN" altLang="en-US" sz="4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6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作文素材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与立意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9570" name="图片 109569" descr="tutu2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368300"/>
            <a:ext cx="9144000" cy="58877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9571" name="矩形 109570"/>
          <p:cNvSpPr/>
          <p:nvPr/>
        </p:nvSpPr>
        <p:spPr>
          <a:xfrm>
            <a:off x="61595" y="220345"/>
            <a:ext cx="12069445" cy="603567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水何澹澹，山岛竦峙。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树木丛生，百草丰茂。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秋风萧瑟，洪波涌起。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日月之行，若出其中。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星汉灿烂，若出其里。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en-US" altLang="zh-CN" b="1" dirty="0">
                <a:solidFill>
                  <a:srgbClr val="66FF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l</a:t>
            </a:r>
            <a:endParaRPr lang="en-US" altLang="zh-CN" b="1" dirty="0">
              <a:solidFill>
                <a:srgbClr val="66FF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潮平两岸阔，风正一帆悬。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海日生残夜，江春入旧年。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>
              <a:lnSpc>
                <a:spcPct val="60000"/>
              </a:lnSpc>
              <a:spcBef>
                <a:spcPct val="50000"/>
              </a:spcBef>
            </a:pPr>
            <a:r>
              <a:rPr lang="zh-CN" altLang="en-US" sz="700" b="1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在</a:t>
            </a:r>
            <a:endParaRPr lang="zh-CN" altLang="en-US" sz="700" b="1" dirty="0">
              <a:solidFill>
                <a:schemeClr val="bg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>
              <a:lnSpc>
                <a:spcPct val="11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枯藤老树昏鸦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,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小桥流水人家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,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古道西风瘦马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.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夕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阳西下</a:t>
            </a:r>
            <a:endParaRPr lang="zh-CN" altLang="en-US" sz="36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1595" y="89535"/>
            <a:ext cx="2937510" cy="640080"/>
          </a:xfrm>
          <a:prstGeom prst="rect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p>
            <a:r>
              <a:rPr lang="zh-CN" altLang="en-US" sz="3600" b="1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素材来源之一</a:t>
            </a:r>
            <a:endParaRPr lang="zh-CN" altLang="en-US" sz="3600" b="1">
              <a:solidFill>
                <a:schemeClr val="bg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013825" y="28575"/>
            <a:ext cx="3117215" cy="762000"/>
          </a:xfrm>
          <a:prstGeom prst="rect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之一：课本</a:t>
            </a:r>
            <a:endParaRPr lang="zh-CN" altLang="en-US" sz="4400" b="1">
              <a:solidFill>
                <a:schemeClr val="bg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9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95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95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9570" name="图片 109569" descr="tutu2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368300"/>
            <a:ext cx="9144000" cy="58877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70485" y="202565"/>
            <a:ext cx="11974195" cy="612394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 algn="ctr">
              <a:lnSpc>
                <a:spcPct val="8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一箪食,一瓢饮,在陋巷,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8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人不堪其忧,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8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回也不改其乐。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1200" b="1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在</a:t>
            </a:r>
            <a:endParaRPr lang="zh-CN" altLang="en-US" sz="1200" b="1" dirty="0">
              <a:solidFill>
                <a:schemeClr val="bg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饭疏食饮水,曲肱而枕之,乐亦在其中矣。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12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在</a:t>
            </a:r>
            <a:endParaRPr lang="zh-CN" altLang="en-US" sz="1200" b="1" dirty="0">
              <a:solidFill>
                <a:schemeClr val="accent1">
                  <a:lumMod val="40000"/>
                  <a:lumOff val="60000"/>
                </a:schemeClr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7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夜阑卧听风吹雨，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7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铁马冰河入梦来。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70000"/>
              </a:lnSpc>
              <a:spcBef>
                <a:spcPct val="50000"/>
              </a:spcBef>
            </a:pPr>
            <a:r>
              <a:rPr lang="en-US" altLang="zh-CN" b="1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z</a:t>
            </a:r>
            <a:endParaRPr lang="en-US" altLang="zh-CN" b="1" dirty="0">
              <a:solidFill>
                <a:schemeClr val="bg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7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河流大野犹嫌束，山入潼关不解平。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9570" name="图片 109569" descr="tutu2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368300"/>
            <a:ext cx="9144000" cy="58877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9571" name="矩形 109570"/>
          <p:cNvSpPr/>
          <p:nvPr/>
        </p:nvSpPr>
        <p:spPr>
          <a:xfrm>
            <a:off x="124460" y="253365"/>
            <a:ext cx="11942445" cy="613092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桃树、杏树、梨树，你不让我，我不让你，都开满了花赶趟儿。红的像火，粉的像霞，白的像雪</a:t>
            </a:r>
            <a:r>
              <a:rPr lang="zh-CN" altLang="en-US" sz="3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endParaRPr lang="zh-CN" altLang="en-US" sz="36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天上风筝渐渐多了，地上在也多了。城里乡下，家家户户，老老小小，他们也赶趟儿似的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黄色的花淡雅，白色的花高洁，紫红色的花热烈而深</a:t>
            </a:r>
            <a:r>
              <a:rPr lang="zh-CN" altLang="en-US" sz="3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endParaRPr lang="zh-CN" altLang="en-US" sz="36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这南方初春的田野，大块小块的新绿随意地铺着，有的浓，有的淡；树上的嫩芽也密了；田里的冬水也咕咕地起着水泡.这一切都使人想着一样东西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不必说碧绿的菜畦,光滑的石井栏,高大的皂荚树,紫红的桑葚;也不必说鸣蝉在树叶里长吟,肥胖的黄蜂</a:t>
            </a:r>
            <a:r>
              <a:rPr lang="zh-CN" altLang="en-US" sz="3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endParaRPr lang="zh-CN" altLang="en-US" sz="36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9570" name="图片 109569" descr="tutu2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151130"/>
            <a:ext cx="9144000" cy="58877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9571" name="矩形 109570"/>
          <p:cNvSpPr/>
          <p:nvPr/>
        </p:nvSpPr>
        <p:spPr>
          <a:xfrm>
            <a:off x="3308350" y="520065"/>
            <a:ext cx="5544185" cy="611632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可立意为：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endParaRPr lang="en-US" altLang="zh-CN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en-US" altLang="zh-CN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生活处处皆美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en-US" altLang="zh-CN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2.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人生满满是爱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en-US" altLang="zh-CN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3.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心灵自有绿洲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en-US" altLang="zh-CN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4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平凡孕育伟大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en-US" altLang="zh-CN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5..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只要发现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en-US" altLang="zh-CN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6..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只要追寻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689975" y="1211580"/>
            <a:ext cx="1978025" cy="2103120"/>
          </a:xfrm>
          <a:prstGeom prst="rect">
            <a:avLst/>
          </a:prstGeom>
          <a:solidFill>
            <a:srgbClr val="00CC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自然美</a:t>
            </a:r>
            <a:endParaRPr lang="zh-CN" altLang="en-US" sz="4400" b="1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44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精神美</a:t>
            </a:r>
            <a:endParaRPr lang="zh-CN" altLang="en-US" sz="4400" b="1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44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意趣美</a:t>
            </a:r>
            <a:endParaRPr lang="zh-CN" altLang="en-US" sz="4400" b="1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9570" name="图片 109569" descr="tutu2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368300"/>
            <a:ext cx="9144000" cy="58877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9571" name="矩形 109570"/>
          <p:cNvSpPr/>
          <p:nvPr/>
        </p:nvSpPr>
        <p:spPr>
          <a:xfrm>
            <a:off x="61595" y="220345"/>
            <a:ext cx="12069445" cy="786003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 algn="ctr">
              <a:lnSpc>
                <a:spcPct val="60000"/>
              </a:lnSpc>
              <a:spcBef>
                <a:spcPct val="50000"/>
              </a:spcBef>
            </a:pP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学打乒乓球 体能测试拼搏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制作生物模型 飞机模型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被老师惩罚之反思 写日记的收获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课文《猫》《狼》《走一步再走一步》等读后感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我们每天练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10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个字 守住自己的底线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剑桥英语演讲比赛 古诗文背诵等比赛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地铁、公交上的一幕 秋游乐与忧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亲情小故事 咱们班被扣分了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endParaRPr lang="zh-CN" altLang="en-US" sz="36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endParaRPr lang="zh-CN" altLang="en-US" sz="36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1595" y="89535"/>
            <a:ext cx="2937510" cy="64008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p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素材来源之二</a:t>
            </a:r>
            <a:endParaRPr lang="zh-CN" altLang="en-US" sz="3600" b="1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013825" y="89535"/>
            <a:ext cx="3117215" cy="76200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之二：周记</a:t>
            </a:r>
            <a:endParaRPr lang="zh-CN" altLang="en-US" sz="4400" b="1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9570" name="图片 109569" descr="tutu2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368300"/>
            <a:ext cx="9144000" cy="58877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9571" name="矩形 109570"/>
          <p:cNvSpPr/>
          <p:nvPr/>
        </p:nvSpPr>
        <p:spPr>
          <a:xfrm>
            <a:off x="61595" y="220345"/>
            <a:ext cx="12069445" cy="651891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 algn="ctr">
              <a:lnSpc>
                <a:spcPct val="60000"/>
              </a:lnSpc>
              <a:spcBef>
                <a:spcPct val="50000"/>
              </a:spcBef>
            </a:pP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名著《西游记》《朝花夕拾》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人物传记《曼德拉传》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杂志《读者》《意林》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课外现代文阅读《最后一课》《消失的故乡》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endParaRPr lang="zh-CN" altLang="en-US" sz="36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endParaRPr lang="zh-CN" altLang="en-US" sz="36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1595" y="89535"/>
            <a:ext cx="2937510" cy="640080"/>
          </a:xfrm>
          <a:prstGeom prst="rect">
            <a:avLst/>
          </a:prstGeom>
          <a:solidFill>
            <a:srgbClr val="00FFFF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p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素材来源之三</a:t>
            </a:r>
            <a:endParaRPr lang="zh-CN" altLang="en-US" sz="3600" b="1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913495" y="89535"/>
            <a:ext cx="3117215" cy="762000"/>
          </a:xfrm>
          <a:prstGeom prst="rect">
            <a:avLst/>
          </a:prstGeom>
          <a:solidFill>
            <a:srgbClr val="00CC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之三：阅读</a:t>
            </a:r>
            <a:endParaRPr lang="zh-CN" altLang="en-US" sz="4400" b="1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9570" name="图片 109569" descr="tutu2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368300"/>
            <a:ext cx="9144000" cy="58877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9571" name="矩形 109570"/>
          <p:cNvSpPr/>
          <p:nvPr/>
        </p:nvSpPr>
        <p:spPr>
          <a:xfrm>
            <a:off x="125095" y="368300"/>
            <a:ext cx="11942445" cy="570928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6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作文素材来源</a:t>
            </a:r>
            <a:endParaRPr lang="en-US" altLang="zh-CN" sz="48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en-US" altLang="zh-CN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课本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en-US" altLang="zh-CN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2.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周记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en-US" altLang="zh-CN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3.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阅读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endParaRPr lang="zh-CN" altLang="en-US" sz="48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立意：把每一天都当成一首诗来读！</a:t>
            </a:r>
            <a:endParaRPr lang="zh-CN" altLang="en-US" sz="48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当作一个命题来思考！ 获得成长！</a:t>
            </a:r>
            <a:endParaRPr lang="en-US" altLang="zh-CN" sz="48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9570" name="图片 109569" descr="tutu2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368300"/>
            <a:ext cx="9144000" cy="58877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9571" name="矩形 109570"/>
          <p:cNvSpPr/>
          <p:nvPr/>
        </p:nvSpPr>
        <p:spPr>
          <a:xfrm>
            <a:off x="125095" y="368300"/>
            <a:ext cx="11942445" cy="474599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老子用一生的智慧，请我们思考：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行走在路上</a:t>
            </a:r>
            <a:endParaRPr lang="zh-CN" altLang="en-US" sz="48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什么最重要？</a:t>
            </a:r>
            <a:endParaRPr lang="zh-CN" altLang="en-US" sz="48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一方向、目标</a:t>
            </a:r>
            <a:endParaRPr lang="zh-CN" altLang="en-US" sz="48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二规律、规则</a:t>
            </a:r>
            <a:endParaRPr lang="zh-CN" altLang="en-US" sz="48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三边界、底线</a:t>
            </a:r>
            <a:endParaRPr lang="zh-CN" altLang="en-US" sz="48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9570" name="图片 109569" descr="tutu2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368300"/>
            <a:ext cx="9144000" cy="58877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9571" name="矩形 109570"/>
          <p:cNvSpPr/>
          <p:nvPr/>
        </p:nvSpPr>
        <p:spPr>
          <a:xfrm>
            <a:off x="125095" y="285750"/>
            <a:ext cx="11942445" cy="640969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冰心《笑》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雨声渐渐的住了，窗帘后隐隐的透进清光来。推开窗户一看，呀!凉云散了，树叶上的残滴，映着月儿，好似萤光千点，闪闪烁烁的动着。——真没想到苦雨孤灯之后，会有这么一幅清美的图画!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　凭窗站了一会儿，微微的觉得凉意侵人。转过身来，忽然眼花缭乱，屋子里的别的东西，都隐在光云里；一片幽辉，只浸着墙上画中的安琪儿。——这白衣的安琪儿，抱着花儿，扬着翅儿，向着我微微的笑。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“这笑容仿佛在哪儿看见过似的，什么时候，我曾…”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我不知不觉的便坐在窗口下想，——默默的想。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9570" name="图片 109569" descr="tutu2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368300"/>
            <a:ext cx="9144000" cy="58877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9571" name="矩形 109570"/>
          <p:cNvSpPr/>
          <p:nvPr/>
        </p:nvSpPr>
        <p:spPr>
          <a:xfrm>
            <a:off x="124460" y="101600"/>
            <a:ext cx="11942445" cy="741616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严闭的心幕，慢慢的拉开了，涌出五年前的一个印象。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——一条很长的古道。驴脚下的泥，兀自滑滑的。田沟里的水，潺潺的流着。近村的绿树，都笼在湿烟里。弓儿似的新月，挂在树梢。一边走着，似乎道旁有一个孩子，抱着一堆灿白的东西。驴儿过去了，无意中回头一看。——他抱着花儿，赤着脚儿，向着我微微的笑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“这笑容又仿佛是哪儿看见过似的!”我仍是想——默默的想。</a:t>
            </a:r>
            <a:endParaRPr lang="zh-CN" altLang="en-US" sz="4000" b="1" u="sng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　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又现出一重心幕来，也慢慢的拉开了，涌出十年前的一个印象。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——茅檐下的雨水，一滴一滴的落到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lnSpc>
                <a:spcPct val="60000"/>
              </a:lnSpc>
              <a:spcBef>
                <a:spcPct val="50000"/>
              </a:spcBef>
            </a:pP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9570" name="图片 109569" descr="tutu2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368300"/>
            <a:ext cx="9144000" cy="58877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9571" name="矩形 109570"/>
          <p:cNvSpPr/>
          <p:nvPr/>
        </p:nvSpPr>
        <p:spPr>
          <a:xfrm>
            <a:off x="125095" y="285750"/>
            <a:ext cx="11942445" cy="714121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>
              <a:lnSpc>
                <a:spcPct val="6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衣上来。土阶边的水泡儿，泛来泛去的乱转。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门前的麦垄和葡萄架子，都濯得新黄嫩绿的非常鲜丽。——一会儿好容易雨晴了，连忙走下坡儿去。迎头看见月儿从海面上来了，猛然记得有件东西忘下了，站住了，回过头来。这茅屋里的老妇人——她倚着门儿，抱着花儿，向着我微微的笑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　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这同样微妙的神情，好似游丝一般，飘飘漾漾的合了拢来，绾在一起。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　这时心下光明澄静，如登仙界，如归故乡。眼前浮现的三个笑容，一时融化在爱的调和里看不分明了。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lnSpc>
                <a:spcPct val="60000"/>
              </a:lnSpc>
              <a:spcBef>
                <a:spcPct val="50000"/>
              </a:spcBef>
            </a:pP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1611</Words>
  <Application>WPS 演示</Application>
  <PresentationFormat>宽屏</PresentationFormat>
  <Paragraphs>124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Arial</vt:lpstr>
      <vt:lpstr>宋体</vt:lpstr>
      <vt:lpstr>Wingdings</vt:lpstr>
      <vt:lpstr>华文行楷</vt:lpstr>
      <vt:lpstr>黑体</vt:lpstr>
      <vt:lpstr>Calibri</vt:lpstr>
      <vt:lpstr>微软雅黑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15</cp:revision>
  <dcterms:created xsi:type="dcterms:W3CDTF">2016-12-30T23:24:00Z</dcterms:created>
  <dcterms:modified xsi:type="dcterms:W3CDTF">2017-01-01T08:38:14Z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