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12192000" cy="6858000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/>
    <p:restoredTop sz="94660"/>
  </p:normalViewPr>
  <p:slideViewPr>
    <p:cSldViewPr snapToGrid="0">
      <p:cViewPr varScale="1">
        <p:scale>
          <a:sx n="68" d="100"/>
          <a:sy n="68" d="100"/>
        </p:scale>
        <p:origin x="8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3.vml.rels><?xml version="1.0" encoding="UTF-8" standalone="yes"?>
<Relationships xmlns="http://schemas.openxmlformats.org/package/2006/relationships"><Relationship Id="rId4" Type="http://schemas.openxmlformats.org/officeDocument/2006/relationships/image" Target="../media/image22.wmf"/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E4E7838-1279-4E97-8FF2-3A08FB551190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E6070CD5-DFA5-47C3-8F05-EC41CBE96FE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638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en-US" altLang="zh-CN" sz="1200" dirty="0">
                <a:solidFill>
                  <a:srgbClr val="000000"/>
                </a:solidFill>
              </a:rPr>
            </a:fld>
            <a:endParaRPr lang="en-US" altLang="zh-CN" sz="12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en-US" altLang="zh-CN" sz="1200" dirty="0">
                <a:solidFill>
                  <a:srgbClr val="000000"/>
                </a:solidFill>
              </a:rPr>
            </a:fld>
            <a:endParaRPr lang="en-US" altLang="zh-CN" sz="1200" dirty="0">
              <a:solidFill>
                <a:srgbClr val="000000"/>
              </a:solidFill>
            </a:endParaRPr>
          </a:p>
        </p:txBody>
      </p:sp>
      <p:sp>
        <p:nvSpPr>
          <p:cNvPr id="23555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3556" name="Rectangle 3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>
            <a:noFill/>
          </a:ln>
        </p:spPr>
        <p:txBody>
          <a:bodyPr wrap="square" lIns="91440" tIns="45720" rIns="91440" bIns="45720" anchor="t"/>
          <a:p>
            <a:pPr lvl="0">
              <a:spcBef>
                <a:spcPct val="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/>
          <p:nvPr/>
        </p:nvGrpSpPr>
        <p:grpSpPr>
          <a:xfrm>
            <a:off x="6350" y="0"/>
            <a:ext cx="2305050" cy="6865938"/>
            <a:chOff x="3" y="0"/>
            <a:chExt cx="1089" cy="4325"/>
          </a:xfrm>
        </p:grpSpPr>
        <p:sp>
          <p:nvSpPr>
            <p:cNvPr id="13" name="Arc 3"/>
            <p:cNvSpPr/>
            <p:nvPr/>
          </p:nvSpPr>
          <p:spPr bwMode="auto">
            <a:xfrm>
              <a:off x="3" y="293"/>
              <a:ext cx="252" cy="4032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21600 w 21600"/>
                <a:gd name="T1" fmla="*/ 43200 h 43200"/>
                <a:gd name="T2" fmla="*/ 21600 w 21600"/>
                <a:gd name="T3" fmla="*/ 0 h 43200"/>
                <a:gd name="T4" fmla="*/ 2160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21600" h="43200" stroke="0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Arc 4"/>
            <p:cNvSpPr/>
            <p:nvPr/>
          </p:nvSpPr>
          <p:spPr bwMode="auto">
            <a:xfrm>
              <a:off x="840" y="293"/>
              <a:ext cx="252" cy="403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58" name="Rectangle 5"/>
            <p:cNvSpPr/>
            <p:nvPr/>
          </p:nvSpPr>
          <p:spPr>
            <a:xfrm>
              <a:off x="204" y="0"/>
              <a:ext cx="672" cy="4319"/>
            </a:xfrm>
            <a:prstGeom prst="rect">
              <a:avLst/>
            </a:prstGeom>
            <a:blipFill rotWithShape="0">
              <a:blip r:embed="rId2"/>
            </a:blipFill>
            <a:ln w="9525">
              <a:noFill/>
            </a:ln>
          </p:spPr>
          <p:txBody>
            <a:bodyPr/>
            <a:p>
              <a:pPr lvl="0" eaLnBrk="1" hangingPunct="1">
                <a:buNone/>
              </a:pPr>
              <a:endParaRPr lang="zh-CN" altLang="zh-CN" sz="2400" dirty="0">
                <a:latin typeface="Arial" panose="020B0604020202020204" pitchFamily="34" charset="0"/>
              </a:endParaRPr>
            </a:p>
          </p:txBody>
        </p:sp>
        <p:sp>
          <p:nvSpPr>
            <p:cNvPr id="2059" name="AutoShape 6"/>
            <p:cNvSpPr/>
            <p:nvPr/>
          </p:nvSpPr>
          <p:spPr>
            <a:xfrm rot="6000000">
              <a:off x="348" y="1644"/>
              <a:ext cx="456" cy="360"/>
            </a:xfrm>
            <a:prstGeom prst="triangle">
              <a:avLst>
                <a:gd name="adj" fmla="val 49995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hlink"/>
                </a:gs>
              </a:gsLst>
              <a:lin ang="0" scaled="1"/>
              <a:tileRect/>
            </a:gradFill>
            <a:ln w="9525">
              <a:noFill/>
            </a:ln>
            <a:effectLst>
              <a:outerShdw dist="107763" dir="2699999" algn="ctr" rotWithShape="0">
                <a:schemeClr val="bg2"/>
              </a:outerShdw>
            </a:effectLst>
          </p:spPr>
          <p:txBody>
            <a:bodyPr rot="10800000" vert="eaVert"/>
            <a:p>
              <a:pPr lvl="0" eaLnBrk="1" hangingPunct="1">
                <a:buNone/>
              </a:pPr>
              <a:endParaRPr lang="zh-CN" altLang="zh-CN" sz="2400" dirty="0">
                <a:latin typeface="Arial" panose="020B0604020202020204" pitchFamily="34" charset="0"/>
              </a:endParaRPr>
            </a:p>
          </p:txBody>
        </p:sp>
      </p:grpSp>
      <p:sp>
        <p:nvSpPr>
          <p:cNvPr id="16391" name="Rectangle 7"/>
          <p:cNvSpPr>
            <a:spLocks noGrp="1" noChangeArrowheads="1"/>
          </p:cNvSpPr>
          <p:nvPr>
            <p:ph type="ctrTitle" sz="quarter"/>
          </p:nvPr>
        </p:nvSpPr>
        <p:spPr>
          <a:xfrm>
            <a:off x="1826684" y="2286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6392" name="Rectangle 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17" name="Rectangle 9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09600" y="6400800"/>
            <a:ext cx="2540000" cy="457200"/>
          </a:xfrm>
          <a:prstGeom prst="rect">
            <a:avLst/>
          </a:prstGeom>
          <a:ln>
            <a:miter lim="800000"/>
          </a:ln>
        </p:spPr>
        <p:txBody>
          <a:bodyPr vert="horz" wrap="none" lIns="92075" tIns="46038" rIns="92075" bIns="46038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7200" y="6399213"/>
            <a:ext cx="3860800" cy="457200"/>
          </a:xfrm>
          <a:prstGeom prst="rect">
            <a:avLst/>
          </a:prstGeom>
          <a:ln>
            <a:miter lim="800000"/>
          </a:ln>
        </p:spPr>
        <p:txBody>
          <a:bodyPr vert="horz" wrap="none" lIns="92075" tIns="46038" rIns="92075" bIns="46038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650413" y="6399213"/>
            <a:ext cx="2540000" cy="457200"/>
          </a:xfrm>
          <a:prstGeom prst="rect">
            <a:avLst/>
          </a:prstGeom>
          <a:ln>
            <a:miter lim="800000"/>
          </a:ln>
        </p:spPr>
        <p:txBody>
          <a:bodyPr vert="horz" wrap="none" lIns="92075" tIns="46038" rIns="92075" bIns="46038" numCol="1" anchor="ctr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90FD875-2B91-4EE5-B00E-B6F6A87F7455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A99DFB-9908-42AC-844E-ACCDF9091967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A99DFB-9908-42AC-844E-ACCDF9091967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826684" y="16764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109884" y="16764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A99DFB-9908-42AC-844E-ACCDF9091967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A99DFB-9908-42AC-844E-ACCDF9091967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A99DFB-9908-42AC-844E-ACCDF9091967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A99DFB-9908-42AC-844E-ACCDF9091967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A99DFB-9908-42AC-844E-ACCDF9091967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2075" tIns="46038" rIns="92075" bIns="46038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A99DFB-9908-42AC-844E-ACCDF9091967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A99DFB-9908-42AC-844E-ACCDF9091967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599084" y="247650"/>
            <a:ext cx="2590800" cy="55435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826684" y="247650"/>
            <a:ext cx="7569200" cy="55435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A99DFB-9908-42AC-844E-ACCDF9091967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1826684" y="247650"/>
            <a:ext cx="10363200" cy="554355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A99DFB-9908-42AC-844E-ACCDF9091967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Group 2"/>
          <p:cNvGrpSpPr/>
          <p:nvPr/>
        </p:nvGrpSpPr>
        <p:grpSpPr>
          <a:xfrm>
            <a:off x="6350" y="0"/>
            <a:ext cx="2305050" cy="6865938"/>
            <a:chOff x="3" y="0"/>
            <a:chExt cx="1089" cy="4325"/>
          </a:xfrm>
        </p:grpSpPr>
        <p:sp>
          <p:nvSpPr>
            <p:cNvPr id="15363" name="Arc 3"/>
            <p:cNvSpPr/>
            <p:nvPr/>
          </p:nvSpPr>
          <p:spPr bwMode="auto">
            <a:xfrm>
              <a:off x="3" y="293"/>
              <a:ext cx="252" cy="4032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21600 w 21600"/>
                <a:gd name="T1" fmla="*/ 43200 h 43200"/>
                <a:gd name="T2" fmla="*/ 21600 w 21600"/>
                <a:gd name="T3" fmla="*/ 0 h 43200"/>
                <a:gd name="T4" fmla="*/ 2160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21600" h="43200" stroke="0" extrusionOk="0">
                  <a:moveTo>
                    <a:pt x="21600" y="43200"/>
                  </a:move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364" name="Arc 4"/>
            <p:cNvSpPr/>
            <p:nvPr/>
          </p:nvSpPr>
          <p:spPr bwMode="auto">
            <a:xfrm>
              <a:off x="840" y="293"/>
              <a:ext cx="252" cy="403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43200"/>
                <a:gd name="T2" fmla="*/ 0 w 21600"/>
                <a:gd name="T3" fmla="*/ 43200 h 43200"/>
                <a:gd name="T4" fmla="*/ 0 w 216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432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</a:path>
                <a:path w="21600" h="432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cubicBezTo>
                    <a:pt x="21600" y="33529"/>
                    <a:pt x="11929" y="43199"/>
                    <a:pt x="0" y="43200"/>
                  </a:cubicBezTo>
                  <a:lnTo>
                    <a:pt x="0" y="216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1" lang="zh-CN" altLang="zh-CN" sz="2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4" name="Rectangle 5"/>
            <p:cNvSpPr/>
            <p:nvPr/>
          </p:nvSpPr>
          <p:spPr>
            <a:xfrm>
              <a:off x="204" y="0"/>
              <a:ext cx="672" cy="4319"/>
            </a:xfrm>
            <a:prstGeom prst="rect">
              <a:avLst/>
            </a:prstGeom>
            <a:blipFill rotWithShape="0">
              <a:blip r:embed="rId13"/>
            </a:blipFill>
            <a:ln w="9525">
              <a:noFill/>
            </a:ln>
          </p:spPr>
          <p:txBody>
            <a:bodyPr/>
            <a:p>
              <a:pPr lvl="0" eaLnBrk="1" hangingPunct="1">
                <a:buNone/>
              </a:pPr>
              <a:endParaRPr lang="zh-CN" altLang="zh-CN" sz="2400" dirty="0">
                <a:latin typeface="Arial" panose="020B0604020202020204" pitchFamily="34" charset="0"/>
              </a:endParaRPr>
            </a:p>
          </p:txBody>
        </p:sp>
        <p:sp>
          <p:nvSpPr>
            <p:cNvPr id="1035" name="AutoShape 6"/>
            <p:cNvSpPr/>
            <p:nvPr/>
          </p:nvSpPr>
          <p:spPr>
            <a:xfrm rot="6000000">
              <a:off x="348" y="372"/>
              <a:ext cx="456" cy="360"/>
            </a:xfrm>
            <a:prstGeom prst="triangle">
              <a:avLst>
                <a:gd name="adj" fmla="val 49995"/>
              </a:avLst>
            </a:prstGeom>
            <a:gradFill rotWithShape="0">
              <a:gsLst>
                <a:gs pos="0">
                  <a:schemeClr val="accent1"/>
                </a:gs>
                <a:gs pos="100000">
                  <a:schemeClr val="hlink"/>
                </a:gs>
              </a:gsLst>
              <a:lin ang="0" scaled="1"/>
              <a:tileRect/>
            </a:gradFill>
            <a:ln w="9525">
              <a:noFill/>
            </a:ln>
            <a:effectLst>
              <a:outerShdw dist="107763" dir="2699999" algn="ctr" rotWithShape="0">
                <a:schemeClr val="bg2"/>
              </a:outerShdw>
            </a:effectLst>
          </p:spPr>
          <p:txBody>
            <a:bodyPr rot="10800000" vert="eaVert"/>
            <a:p>
              <a:pPr lvl="0" eaLnBrk="1" hangingPunct="1">
                <a:buNone/>
              </a:pPr>
              <a:endParaRPr lang="zh-CN" altLang="zh-CN" sz="2400" dirty="0">
                <a:latin typeface="Arial" panose="020B0604020202020204" pitchFamily="34" charset="0"/>
              </a:endParaRPr>
            </a:p>
          </p:txBody>
        </p:sp>
      </p:grpSp>
      <p:sp>
        <p:nvSpPr>
          <p:cNvPr id="1027" name="Rectangle 7"/>
          <p:cNvSpPr>
            <a:spLocks noGrp="1"/>
          </p:cNvSpPr>
          <p:nvPr>
            <p:ph type="title"/>
          </p:nvPr>
        </p:nvSpPr>
        <p:spPr>
          <a:xfrm>
            <a:off x="1827213" y="247650"/>
            <a:ext cx="103632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b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8" name="Rectangle 8"/>
          <p:cNvSpPr>
            <a:spLocks noGrp="1"/>
          </p:cNvSpPr>
          <p:nvPr>
            <p:ph type="body" idx="1"/>
          </p:nvPr>
        </p:nvSpPr>
        <p:spPr>
          <a:xfrm>
            <a:off x="1827213" y="1676400"/>
            <a:ext cx="10363200" cy="41148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5369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400800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2075" tIns="46038" rIns="92075" bIns="46038" numCol="1" anchor="ctr" anchorCtr="0" compatLnSpc="1"/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370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689600" y="6400800"/>
            <a:ext cx="3860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2075" tIns="46038" rIns="92075" bIns="46038" numCol="1" anchor="ctr" anchorCtr="0" compatLnSpc="1"/>
          <a:lstStyle>
            <a:lvl1pPr algn="ctr">
              <a:defRPr sz="1400" b="0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37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650413" y="6399213"/>
            <a:ext cx="2540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2075" tIns="46038" rIns="92075" bIns="46038" numCol="1" anchor="ctr" anchorCtr="0" compatLnSpc="1"/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7A99DFB-9908-42AC-844E-ACCDF9091967}" type="slidenum">
              <a:rPr kumimoji="0" lang="en-US" altLang="zh-CN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en-US" altLang="zh-CN" sz="14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b="1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b="1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b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hyperlink" Target="&#24341;&#20837;.gsp" TargetMode="Externa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hyperlink" Target="&#22235;&#36793;&#24418;-&#24179;&#34892;&#22235;&#36793;&#24418;-&#30697;&#24418;.gsp" TargetMode="Externa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wmf"/><Relationship Id="rId1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wmf"/><Relationship Id="rId3" Type="http://schemas.openxmlformats.org/officeDocument/2006/relationships/image" Target="../media/image8.wmf"/><Relationship Id="rId2" Type="http://schemas.openxmlformats.org/officeDocument/2006/relationships/image" Target="../media/image2.jpe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2.wmf"/><Relationship Id="rId3" Type="http://schemas.openxmlformats.org/officeDocument/2006/relationships/image" Target="../media/image11.wmf"/><Relationship Id="rId2" Type="http://schemas.openxmlformats.org/officeDocument/2006/relationships/image" Target="../media/image2.jpeg"/><Relationship Id="rId1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4.xml"/><Relationship Id="rId4" Type="http://schemas.openxmlformats.org/officeDocument/2006/relationships/oleObject" Target="../embeddings/oleObject2.bin"/><Relationship Id="rId3" Type="http://schemas.openxmlformats.org/officeDocument/2006/relationships/image" Target="../media/image13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1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wmf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1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.xml"/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7.wmf"/><Relationship Id="rId3" Type="http://schemas.openxmlformats.org/officeDocument/2006/relationships/oleObject" Target="../embeddings/oleObject3.bin"/><Relationship Id="rId2" Type="http://schemas.openxmlformats.org/officeDocument/2006/relationships/image" Target="../media/image16.jpeg"/><Relationship Id="rId1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.wmf"/><Relationship Id="rId8" Type="http://schemas.openxmlformats.org/officeDocument/2006/relationships/oleObject" Target="../embeddings/oleObject8.bin"/><Relationship Id="rId7" Type="http://schemas.openxmlformats.org/officeDocument/2006/relationships/image" Target="../media/image21.wmf"/><Relationship Id="rId6" Type="http://schemas.openxmlformats.org/officeDocument/2006/relationships/oleObject" Target="../embeddings/oleObject7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6.bin"/><Relationship Id="rId3" Type="http://schemas.openxmlformats.org/officeDocument/2006/relationships/image" Target="../media/image19.wmf"/><Relationship Id="rId2" Type="http://schemas.openxmlformats.org/officeDocument/2006/relationships/oleObject" Target="../embeddings/oleObject5.bin"/><Relationship Id="rId12" Type="http://schemas.openxmlformats.org/officeDocument/2006/relationships/vmlDrawing" Target="../drawings/vmlDrawing3.vml"/><Relationship Id="rId11" Type="http://schemas.openxmlformats.org/officeDocument/2006/relationships/slideLayout" Target="../slideLayouts/slideLayout12.xml"/><Relationship Id="rId10" Type="http://schemas.openxmlformats.org/officeDocument/2006/relationships/oleObject" Target="../embeddings/oleObject9.bin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oleObject" Target="../embeddings/oleObject11.bin"/><Relationship Id="rId1" Type="http://schemas.openxmlformats.org/officeDocument/2006/relationships/oleObject" Target="../embeddings/oleObject10.bin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slide" Target="slide19.xml"/><Relationship Id="rId5" Type="http://schemas.openxmlformats.org/officeDocument/2006/relationships/slide" Target="slide18.xml"/><Relationship Id="rId4" Type="http://schemas.openxmlformats.org/officeDocument/2006/relationships/slide" Target="slide17.xml"/><Relationship Id="rId3" Type="http://schemas.openxmlformats.org/officeDocument/2006/relationships/slide" Target="slide16.xml"/><Relationship Id="rId2" Type="http://schemas.openxmlformats.org/officeDocument/2006/relationships/slide" Target="slide11.xml"/><Relationship Id="rId1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5.v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25.wmf"/><Relationship Id="rId4" Type="http://schemas.openxmlformats.org/officeDocument/2006/relationships/image" Target="../media/image24.wmf"/><Relationship Id="rId3" Type="http://schemas.openxmlformats.org/officeDocument/2006/relationships/oleObject" Target="../embeddings/oleObject12.bin"/><Relationship Id="rId2" Type="http://schemas.openxmlformats.org/officeDocument/2006/relationships/image" Target="../media/image2.jpeg"/><Relationship Id="rId1" Type="http://schemas.openxmlformats.org/officeDocument/2006/relationships/slide" Target="slide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2.jpeg"/><Relationship Id="rId2" Type="http://schemas.openxmlformats.org/officeDocument/2006/relationships/slide" Target="slide15.xml"/><Relationship Id="rId1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image" Target="../media/image32.jpeg"/><Relationship Id="rId8" Type="http://schemas.openxmlformats.org/officeDocument/2006/relationships/slide" Target="slide23.xml"/><Relationship Id="rId7" Type="http://schemas.openxmlformats.org/officeDocument/2006/relationships/image" Target="../media/image31.jpeg"/><Relationship Id="rId6" Type="http://schemas.openxmlformats.org/officeDocument/2006/relationships/slide" Target="slide21.xml"/><Relationship Id="rId5" Type="http://schemas.openxmlformats.org/officeDocument/2006/relationships/image" Target="../media/image30.jpeg"/><Relationship Id="rId4" Type="http://schemas.openxmlformats.org/officeDocument/2006/relationships/slide" Target="slide22.xml"/><Relationship Id="rId3" Type="http://schemas.openxmlformats.org/officeDocument/2006/relationships/image" Target="../media/image29.jpeg"/><Relationship Id="rId2" Type="http://schemas.openxmlformats.org/officeDocument/2006/relationships/slide" Target="slide20.xml"/><Relationship Id="rId10" Type="http://schemas.openxmlformats.org/officeDocument/2006/relationships/slideLayout" Target="../slideLayouts/slideLayout6.xml"/><Relationship Id="rId1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33.jpeg"/><Relationship Id="rId2" Type="http://schemas.openxmlformats.org/officeDocument/2006/relationships/slide" Target="slide19.xml"/><Relationship Id="rId1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.xml"/><Relationship Id="rId3" Type="http://schemas.openxmlformats.org/officeDocument/2006/relationships/image" Target="../media/image33.jpeg"/><Relationship Id="rId2" Type="http://schemas.openxmlformats.org/officeDocument/2006/relationships/slide" Target="slide19.xml"/><Relationship Id="rId1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33.jpeg"/><Relationship Id="rId3" Type="http://schemas.openxmlformats.org/officeDocument/2006/relationships/slide" Target="slide19.xml"/><Relationship Id="rId2" Type="http://schemas.openxmlformats.org/officeDocument/2006/relationships/image" Target="../media/image34.png"/><Relationship Id="rId1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openxmlformats.org/officeDocument/2006/relationships/image" Target="../media/image35.wmf"/><Relationship Id="rId3" Type="http://schemas.openxmlformats.org/officeDocument/2006/relationships/image" Target="../media/image33.jpeg"/><Relationship Id="rId2" Type="http://schemas.openxmlformats.org/officeDocument/2006/relationships/slide" Target="slide19.xml"/><Relationship Id="rId1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098" name="WordArt 2"/>
          <p:cNvSpPr>
            <a:spLocks noTextEdit="1"/>
          </p:cNvSpPr>
          <p:nvPr/>
        </p:nvSpPr>
        <p:spPr>
          <a:xfrm>
            <a:off x="3432175" y="2420938"/>
            <a:ext cx="4967288" cy="165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矩形的性质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099" name="WordArt 3"/>
          <p:cNvSpPr>
            <a:spLocks noTextEdit="1"/>
          </p:cNvSpPr>
          <p:nvPr/>
        </p:nvSpPr>
        <p:spPr>
          <a:xfrm>
            <a:off x="2063750" y="620713"/>
            <a:ext cx="4333875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特殊平行四边形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100" name="Picture 4" descr="兰花1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05800" y="5410200"/>
            <a:ext cx="2362200" cy="1447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1" name="Picture 5" descr="兰花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24000" y="5410200"/>
            <a:ext cx="2362200" cy="1447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122" name="Picture 27" descr="774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19288" y="188913"/>
            <a:ext cx="4032250" cy="30591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3" name="Picture 29" descr="62b30cd1d7079d359b5027e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2688" y="3714750"/>
            <a:ext cx="2808287" cy="28082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Picture 31" descr="7ebc49ec767690fdb31cb15c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8938" y="188913"/>
            <a:ext cx="3101975" cy="3101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5" name="Picture 35" descr="20078179492494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0463" y="3573463"/>
            <a:ext cx="3887787" cy="2916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6" name="WordArt 2"/>
          <p:cNvSpPr>
            <a:spLocks noTextEdit="1"/>
          </p:cNvSpPr>
          <p:nvPr/>
        </p:nvSpPr>
        <p:spPr>
          <a:xfrm>
            <a:off x="3238500" y="2428875"/>
            <a:ext cx="5878513" cy="1657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生活中丰富的几何图形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146" name="Picture 2" descr="yuriline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4284663" cy="1411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9509" name="Text Box 5"/>
          <p:cNvSpPr txBox="1"/>
          <p:nvPr/>
        </p:nvSpPr>
        <p:spPr>
          <a:xfrm>
            <a:off x="1847850" y="4292600"/>
            <a:ext cx="75612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003300"/>
                </a:solidFill>
                <a:latin typeface="Times New Roman" panose="02020603050405020304" pitchFamily="18" charset="0"/>
              </a:rPr>
              <a:t>有一个角是直角的平行四边形叫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矩形</a:t>
            </a:r>
            <a:r>
              <a:rPr lang="zh-CN" altLang="en-US" sz="2800" dirty="0">
                <a:solidFill>
                  <a:srgbClr val="003300"/>
                </a:solidFill>
                <a:latin typeface="Times New Roman" panose="02020603050405020304" pitchFamily="18" charset="0"/>
              </a:rPr>
              <a:t>（长方形）</a:t>
            </a:r>
            <a:endParaRPr lang="zh-CN" altLang="en-US" sz="2800" dirty="0">
              <a:solidFill>
                <a:srgbClr val="00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10" name="Text Box 6"/>
          <p:cNvSpPr txBox="1"/>
          <p:nvPr/>
        </p:nvSpPr>
        <p:spPr>
          <a:xfrm>
            <a:off x="3143250" y="5734050"/>
            <a:ext cx="48244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有一个直角。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9511" name="Text Box 7"/>
          <p:cNvSpPr txBox="1"/>
          <p:nvPr/>
        </p:nvSpPr>
        <p:spPr>
          <a:xfrm>
            <a:off x="3071813" y="5013325"/>
            <a:ext cx="45354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平行四边形。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50" name="WordArt 9"/>
          <p:cNvSpPr>
            <a:spLocks noTextEdit="1"/>
          </p:cNvSpPr>
          <p:nvPr/>
        </p:nvSpPr>
        <p:spPr>
          <a:xfrm>
            <a:off x="1738313" y="5000625"/>
            <a:ext cx="123825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注：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1" name="WordArt 10"/>
          <p:cNvSpPr>
            <a:spLocks noTextEdit="1"/>
          </p:cNvSpPr>
          <p:nvPr/>
        </p:nvSpPr>
        <p:spPr>
          <a:xfrm>
            <a:off x="2566988" y="188913"/>
            <a:ext cx="154305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定义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152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113" y="1484313"/>
            <a:ext cx="3600450" cy="2317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3" name="Text Box 7"/>
          <p:cNvSpPr txBox="1"/>
          <p:nvPr/>
        </p:nvSpPr>
        <p:spPr>
          <a:xfrm>
            <a:off x="2927350" y="2924175"/>
            <a:ext cx="10080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90°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9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9" grpId="0"/>
      <p:bldP spid="149510" grpId="0"/>
      <p:bldP spid="1495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7170" name="Picture 2" descr="yuriline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4284663" cy="1411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WordArt 4"/>
          <p:cNvSpPr>
            <a:spLocks noTextEdit="1"/>
          </p:cNvSpPr>
          <p:nvPr/>
        </p:nvSpPr>
        <p:spPr>
          <a:xfrm>
            <a:off x="2351088" y="260350"/>
            <a:ext cx="24765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概念辨析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172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4113" y="1484313"/>
            <a:ext cx="3600450" cy="2317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3" name="Text Box 7"/>
          <p:cNvSpPr txBox="1"/>
          <p:nvPr/>
        </p:nvSpPr>
        <p:spPr>
          <a:xfrm>
            <a:off x="2927350" y="2924175"/>
            <a:ext cx="10080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90°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4" name="Text Box 9"/>
          <p:cNvSpPr txBox="1"/>
          <p:nvPr/>
        </p:nvSpPr>
        <p:spPr>
          <a:xfrm>
            <a:off x="2424113" y="4156075"/>
            <a:ext cx="7958137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dirty="0">
                <a:solidFill>
                  <a:srgbClr val="0066FF"/>
                </a:solidFill>
                <a:latin typeface="Times New Roman" panose="02020603050405020304" pitchFamily="18" charset="0"/>
              </a:rPr>
              <a:t>有一个角是直角的四边形是矩形。</a:t>
            </a:r>
            <a:endParaRPr lang="zh-CN" altLang="en-US" dirty="0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dirty="0">
                <a:solidFill>
                  <a:srgbClr val="0066FF"/>
                </a:solidFill>
                <a:latin typeface="Times New Roman" panose="02020603050405020304" pitchFamily="18" charset="0"/>
              </a:rPr>
              <a:t>                                                    （          ）</a:t>
            </a:r>
            <a:endParaRPr lang="zh-CN" altLang="en-US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1194" name="Rectangle 10"/>
          <p:cNvSpPr/>
          <p:nvPr/>
        </p:nvSpPr>
        <p:spPr>
          <a:xfrm>
            <a:off x="8040688" y="4443413"/>
            <a:ext cx="1366837" cy="1433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8800" dirty="0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  <a:endParaRPr lang="en-US" altLang="zh-CN" sz="8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21195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463" y="981075"/>
            <a:ext cx="3168650" cy="28971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1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1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1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8194" name="Picture 2" descr="yuriline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4284663" cy="14112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Picture 3" descr="兰花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24000" y="5410200"/>
            <a:ext cx="2362200" cy="1447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288" y="1628775"/>
            <a:ext cx="3600450" cy="2317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7" name="Text Box 7"/>
          <p:cNvSpPr txBox="1"/>
          <p:nvPr/>
        </p:nvSpPr>
        <p:spPr>
          <a:xfrm>
            <a:off x="2351088" y="3068638"/>
            <a:ext cx="10080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90°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8" name="WordArt 8"/>
          <p:cNvSpPr>
            <a:spLocks noTextEdit="1"/>
          </p:cNvSpPr>
          <p:nvPr/>
        </p:nvSpPr>
        <p:spPr>
          <a:xfrm>
            <a:off x="2351088" y="260350"/>
            <a:ext cx="24765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概念辨析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2217" name="Text Box 9"/>
          <p:cNvSpPr txBox="1"/>
          <p:nvPr/>
        </p:nvSpPr>
        <p:spPr>
          <a:xfrm>
            <a:off x="2351088" y="4078288"/>
            <a:ext cx="8316912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dirty="0">
                <a:solidFill>
                  <a:srgbClr val="0066FF"/>
                </a:solidFill>
                <a:latin typeface="Times New Roman" panose="02020603050405020304" pitchFamily="18" charset="0"/>
              </a:rPr>
              <a:t>平行四边形是矩形。                     （          ）</a:t>
            </a:r>
            <a:endParaRPr lang="zh-CN" altLang="en-US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2218" name="Rectangle 10"/>
          <p:cNvSpPr/>
          <p:nvPr/>
        </p:nvSpPr>
        <p:spPr>
          <a:xfrm>
            <a:off x="8543925" y="3573463"/>
            <a:ext cx="1366838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8000" dirty="0">
                <a:solidFill>
                  <a:srgbClr val="FF0000"/>
                </a:solidFill>
                <a:latin typeface="Times New Roman" panose="02020603050405020304" pitchFamily="18" charset="0"/>
              </a:rPr>
              <a:t>×</a:t>
            </a:r>
            <a:endParaRPr lang="en-US" altLang="zh-CN" sz="8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201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628775"/>
            <a:ext cx="4032250" cy="2130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2220" name="Text Box 12"/>
          <p:cNvSpPr txBox="1"/>
          <p:nvPr/>
        </p:nvSpPr>
        <p:spPr>
          <a:xfrm>
            <a:off x="2387600" y="4868863"/>
            <a:ext cx="899477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dirty="0">
                <a:solidFill>
                  <a:srgbClr val="0066FF"/>
                </a:solidFill>
                <a:latin typeface="Times New Roman" panose="02020603050405020304" pitchFamily="18" charset="0"/>
              </a:rPr>
              <a:t>矩形是平行四边形。                    （           ）</a:t>
            </a:r>
            <a:endParaRPr lang="zh-CN" altLang="en-US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2221" name="Text Box 13"/>
          <p:cNvSpPr txBox="1"/>
          <p:nvPr/>
        </p:nvSpPr>
        <p:spPr>
          <a:xfrm>
            <a:off x="8667750" y="4429125"/>
            <a:ext cx="1081088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8000" dirty="0">
                <a:solidFill>
                  <a:srgbClr val="FF0000"/>
                </a:solidFill>
                <a:latin typeface="Times New Roman" panose="02020603050405020304" pitchFamily="18" charset="0"/>
              </a:rPr>
              <a:t>√</a:t>
            </a:r>
            <a:endParaRPr lang="en-US" altLang="zh-CN" sz="8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2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2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2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2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2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2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2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17" grpId="0"/>
      <p:bldP spid="222218" grpId="0"/>
      <p:bldP spid="222220" grpId="0"/>
      <p:bldP spid="2222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9218" name="Picture 3" descr="兰花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24000" y="5908675"/>
            <a:ext cx="1547813" cy="949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9" name="Text Box 13"/>
          <p:cNvSpPr txBox="1"/>
          <p:nvPr/>
        </p:nvSpPr>
        <p:spPr>
          <a:xfrm>
            <a:off x="1487488" y="3676650"/>
            <a:ext cx="309562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2400" b="0" dirty="0">
              <a:solidFill>
                <a:srgbClr val="336699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10978" name="Picture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4063" y="0"/>
            <a:ext cx="2736850" cy="19843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0979" name="Line 35"/>
          <p:cNvSpPr/>
          <p:nvPr/>
        </p:nvSpPr>
        <p:spPr>
          <a:xfrm>
            <a:off x="5375275" y="1052513"/>
            <a:ext cx="1512888" cy="0"/>
          </a:xfrm>
          <a:prstGeom prst="line">
            <a:avLst/>
          </a:prstGeom>
          <a:ln w="793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pic>
        <p:nvPicPr>
          <p:cNvPr id="210980" name="Picture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4825" y="0"/>
            <a:ext cx="3419475" cy="1795463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11064" name="Group 120"/>
          <p:cNvGraphicFramePr>
            <a:graphicFrameLocks noGrp="1"/>
          </p:cNvGraphicFramePr>
          <p:nvPr>
            <p:ph idx="1"/>
          </p:nvPr>
        </p:nvGraphicFramePr>
        <p:xfrm>
          <a:off x="1774825" y="2060575"/>
          <a:ext cx="7893050" cy="3889375"/>
        </p:xfrm>
        <a:graphic>
          <a:graphicData uri="http://schemas.openxmlformats.org/drawingml/2006/table">
            <a:tbl>
              <a:tblPr/>
              <a:tblGrid>
                <a:gridCol w="1584320"/>
                <a:gridCol w="2749541"/>
                <a:gridCol w="3559189"/>
              </a:tblGrid>
              <a:tr h="9731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平行四边形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</a:t>
                      </a: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矩形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边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31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角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对角线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</a:t>
                      </a:r>
                      <a:endParaRPr kumimoji="0" lang="zh-CN" altLang="en-US" sz="3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　</a:t>
                      </a:r>
                      <a:endParaRPr kumimoji="0" lang="zh-CN" altLang="en-US" sz="3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1065" name="Text Box 121"/>
          <p:cNvSpPr txBox="1"/>
          <p:nvPr/>
        </p:nvSpPr>
        <p:spPr>
          <a:xfrm>
            <a:off x="3287713" y="3284538"/>
            <a:ext cx="28082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对边平行且相等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066" name="Text Box 122"/>
          <p:cNvSpPr txBox="1"/>
          <p:nvPr/>
        </p:nvSpPr>
        <p:spPr>
          <a:xfrm>
            <a:off x="3719513" y="4221163"/>
            <a:ext cx="20161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对角相等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067" name="Text Box 123"/>
          <p:cNvSpPr txBox="1"/>
          <p:nvPr/>
        </p:nvSpPr>
        <p:spPr>
          <a:xfrm>
            <a:off x="3863975" y="5157788"/>
            <a:ext cx="20161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互相平分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068" name="Line 124"/>
          <p:cNvSpPr/>
          <p:nvPr/>
        </p:nvSpPr>
        <p:spPr>
          <a:xfrm>
            <a:off x="5951538" y="3573463"/>
            <a:ext cx="647700" cy="0"/>
          </a:xfrm>
          <a:prstGeom prst="line">
            <a:avLst/>
          </a:prstGeom>
          <a:ln w="793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11070" name="Line 126"/>
          <p:cNvSpPr/>
          <p:nvPr/>
        </p:nvSpPr>
        <p:spPr>
          <a:xfrm>
            <a:off x="5951538" y="4508500"/>
            <a:ext cx="647700" cy="0"/>
          </a:xfrm>
          <a:prstGeom prst="line">
            <a:avLst/>
          </a:prstGeom>
          <a:ln w="793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11071" name="Line 127"/>
          <p:cNvSpPr/>
          <p:nvPr/>
        </p:nvSpPr>
        <p:spPr>
          <a:xfrm>
            <a:off x="5880100" y="5445125"/>
            <a:ext cx="647700" cy="0"/>
          </a:xfrm>
          <a:prstGeom prst="line">
            <a:avLst/>
          </a:prstGeom>
          <a:ln w="793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11079" name="Text Box 135"/>
          <p:cNvSpPr txBox="1"/>
          <p:nvPr/>
        </p:nvSpPr>
        <p:spPr>
          <a:xfrm>
            <a:off x="8302625" y="5214938"/>
            <a:ext cx="10080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相等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081" name="Text Box 137"/>
          <p:cNvSpPr txBox="1"/>
          <p:nvPr/>
        </p:nvSpPr>
        <p:spPr>
          <a:xfrm>
            <a:off x="6596063" y="3286125"/>
            <a:ext cx="28082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对边平行且相等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083" name="Text Box 139"/>
          <p:cNvSpPr txBox="1"/>
          <p:nvPr/>
        </p:nvSpPr>
        <p:spPr>
          <a:xfrm>
            <a:off x="6672263" y="5214938"/>
            <a:ext cx="20161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互相平分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" name="Text Box 122"/>
          <p:cNvSpPr txBox="1"/>
          <p:nvPr/>
        </p:nvSpPr>
        <p:spPr>
          <a:xfrm>
            <a:off x="6667500" y="4214813"/>
            <a:ext cx="20161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对角相等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1072" name="Text Box 128"/>
          <p:cNvSpPr txBox="1"/>
          <p:nvPr/>
        </p:nvSpPr>
        <p:spPr>
          <a:xfrm>
            <a:off x="6645275" y="4221163"/>
            <a:ext cx="2808288" cy="52387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四个角都是直角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0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0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1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1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1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1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1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1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1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1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1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1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1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1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1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1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1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11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11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1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1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11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065" grpId="0"/>
      <p:bldP spid="211066" grpId="0"/>
      <p:bldP spid="211067" grpId="0"/>
      <p:bldP spid="211079" grpId="0"/>
      <p:bldP spid="211081" grpId="0"/>
      <p:bldP spid="211083" grpId="0"/>
      <p:bldP spid="22" grpId="0"/>
      <p:bldP spid="2110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0242" name="Picture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19738" y="0"/>
            <a:ext cx="4752975" cy="3033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WordArt 9"/>
          <p:cNvSpPr>
            <a:spLocks noTextEdit="1"/>
          </p:cNvSpPr>
          <p:nvPr/>
        </p:nvSpPr>
        <p:spPr>
          <a:xfrm>
            <a:off x="2063750" y="908050"/>
            <a:ext cx="30861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运用性质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4266" name="Text Box 10"/>
          <p:cNvSpPr txBox="1"/>
          <p:nvPr/>
        </p:nvSpPr>
        <p:spPr>
          <a:xfrm>
            <a:off x="1774825" y="3141663"/>
            <a:ext cx="8893175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如图在矩形</a:t>
            </a:r>
            <a:r>
              <a:rPr lang="zh-CN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ABCD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中，对角线</a:t>
            </a:r>
            <a:r>
              <a:rPr lang="zh-CN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AC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BD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相交于点</a:t>
            </a:r>
            <a:r>
              <a:rPr lang="zh-CN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O.</a:t>
            </a:r>
            <a:endParaRPr lang="zh-CN" altLang="zh-CN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zh-CN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）线段ＯＡ，ＯＢ，ＯＣ，</a:t>
            </a:r>
            <a:r>
              <a:rPr lang="zh-CN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ＯＤ有什么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数量</a:t>
            </a:r>
            <a:r>
              <a:rPr lang="zh-CN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关系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？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4267" name="Text Box 11"/>
          <p:cNvSpPr txBox="1"/>
          <p:nvPr/>
        </p:nvSpPr>
        <p:spPr>
          <a:xfrm>
            <a:off x="7464425" y="4932363"/>
            <a:ext cx="30241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OA=OB=OC=OD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" name="Group 19"/>
          <p:cNvGrpSpPr/>
          <p:nvPr/>
        </p:nvGrpSpPr>
        <p:grpSpPr>
          <a:xfrm>
            <a:off x="1631950" y="4429125"/>
            <a:ext cx="3673475" cy="1008063"/>
            <a:chOff x="2154" y="2886"/>
            <a:chExt cx="2314" cy="635"/>
          </a:xfrm>
        </p:grpSpPr>
        <p:sp>
          <p:nvSpPr>
            <p:cNvPr id="10253" name="Text Box 12"/>
            <p:cNvSpPr txBox="1"/>
            <p:nvPr/>
          </p:nvSpPr>
          <p:spPr>
            <a:xfrm>
              <a:off x="2154" y="3022"/>
              <a:ext cx="231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OA=OC=      AC</a:t>
              </a:r>
              <a:endPara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10254" name="Object 13"/>
            <p:cNvGraphicFramePr>
              <a:graphicFrameLocks noChangeAspect="1"/>
            </p:cNvGraphicFramePr>
            <p:nvPr/>
          </p:nvGraphicFramePr>
          <p:xfrm>
            <a:off x="3107" y="2886"/>
            <a:ext cx="409" cy="6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2" imgW="127000" imgH="228600" progId="Equation.3">
                    <p:embed/>
                  </p:oleObj>
                </mc:Choice>
                <mc:Fallback>
                  <p:oleObj name="" r:id="rId2" imgW="127000" imgH="228600" progId="Equation.3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107" y="2886"/>
                          <a:ext cx="409" cy="6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" name="Group 20"/>
          <p:cNvGrpSpPr/>
          <p:nvPr/>
        </p:nvGrpSpPr>
        <p:grpSpPr>
          <a:xfrm>
            <a:off x="1631950" y="5148263"/>
            <a:ext cx="3673475" cy="1008062"/>
            <a:chOff x="2154" y="2886"/>
            <a:chExt cx="2314" cy="635"/>
          </a:xfrm>
        </p:grpSpPr>
        <p:sp>
          <p:nvSpPr>
            <p:cNvPr id="10251" name="Text Box 21"/>
            <p:cNvSpPr txBox="1"/>
            <p:nvPr/>
          </p:nvSpPr>
          <p:spPr>
            <a:xfrm>
              <a:off x="2154" y="3022"/>
              <a:ext cx="231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8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OB=OD=      BD</a:t>
              </a:r>
              <a:endPara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endParaRPr>
            </a:p>
          </p:txBody>
        </p:sp>
        <p:graphicFrame>
          <p:nvGraphicFramePr>
            <p:cNvPr id="10252" name="Object 22"/>
            <p:cNvGraphicFramePr>
              <a:graphicFrameLocks noChangeAspect="1"/>
            </p:cNvGraphicFramePr>
            <p:nvPr/>
          </p:nvGraphicFramePr>
          <p:xfrm>
            <a:off x="3107" y="2886"/>
            <a:ext cx="409" cy="6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4" imgW="127000" imgH="228600" progId="Equation.3">
                    <p:embed/>
                  </p:oleObj>
                </mc:Choice>
                <mc:Fallback>
                  <p:oleObj name="" r:id="rId4" imgW="127000" imgH="228600" progId="Equation.3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107" y="2886"/>
                          <a:ext cx="409" cy="63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248" name="WordArt 24"/>
          <p:cNvSpPr>
            <a:spLocks noTextEdit="1"/>
          </p:cNvSpPr>
          <p:nvPr/>
        </p:nvSpPr>
        <p:spPr>
          <a:xfrm>
            <a:off x="4440238" y="4500563"/>
            <a:ext cx="523875" cy="156051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 eaLnBrk="1" hangingPunct="1"/>
            <a:r>
              <a:rPr lang="zh-CN" altLang="en-US" sz="8000" b="1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+</a:t>
            </a:r>
            <a:endParaRPr lang="zh-CN" altLang="en-US" sz="8000" b="1"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4282" name="Text Box 26"/>
          <p:cNvSpPr txBox="1"/>
          <p:nvPr/>
        </p:nvSpPr>
        <p:spPr>
          <a:xfrm>
            <a:off x="5159375" y="4860925"/>
            <a:ext cx="16557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AC=BD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4283" name="Line 27"/>
          <p:cNvSpPr/>
          <p:nvPr/>
        </p:nvSpPr>
        <p:spPr>
          <a:xfrm>
            <a:off x="6600825" y="5148263"/>
            <a:ext cx="719138" cy="0"/>
          </a:xfrm>
          <a:prstGeom prst="line">
            <a:avLst/>
          </a:prstGeom>
          <a:ln w="79375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4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4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4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4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4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4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66" grpId="0"/>
      <p:bldP spid="224267" grpId="0"/>
      <p:bldP spid="2242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1266" name="Picture 2" descr="兰花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24000" y="5410200"/>
            <a:ext cx="2362200" cy="1447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7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6963" y="0"/>
            <a:ext cx="5761037" cy="3676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8" name="WordArt 5"/>
          <p:cNvSpPr>
            <a:spLocks noTextEdit="1"/>
          </p:cNvSpPr>
          <p:nvPr/>
        </p:nvSpPr>
        <p:spPr>
          <a:xfrm>
            <a:off x="2063750" y="908050"/>
            <a:ext cx="30861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运用性质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269" name="Text Box 6"/>
          <p:cNvSpPr txBox="1"/>
          <p:nvPr/>
        </p:nvSpPr>
        <p:spPr>
          <a:xfrm>
            <a:off x="1452563" y="3500438"/>
            <a:ext cx="9612312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zh-CN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）图中有哪些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等腰三角形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？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这些等腰三角形中几对全等三角形呢？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0" name="Text Box 7"/>
          <p:cNvSpPr txBox="1"/>
          <p:nvPr/>
        </p:nvSpPr>
        <p:spPr>
          <a:xfrm>
            <a:off x="3216275" y="4508500"/>
            <a:ext cx="40322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9384" name="Text Box 8"/>
          <p:cNvSpPr txBox="1"/>
          <p:nvPr/>
        </p:nvSpPr>
        <p:spPr>
          <a:xfrm>
            <a:off x="2566988" y="4292600"/>
            <a:ext cx="705643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△AOB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△BOC       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△COD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△DOA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9388" name="Text Box 12"/>
          <p:cNvSpPr txBox="1"/>
          <p:nvPr/>
        </p:nvSpPr>
        <p:spPr>
          <a:xfrm>
            <a:off x="2495550" y="4941888"/>
            <a:ext cx="705643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△AOB ≌△COD      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，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BOC≌ △DOA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9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9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4" grpId="0"/>
      <p:bldP spid="22938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229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19738" y="0"/>
            <a:ext cx="4752975" cy="30337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WordArt 3"/>
          <p:cNvSpPr>
            <a:spLocks noTextEdit="1"/>
          </p:cNvSpPr>
          <p:nvPr/>
        </p:nvSpPr>
        <p:spPr>
          <a:xfrm>
            <a:off x="2063750" y="908050"/>
            <a:ext cx="30861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运用性质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3" name="Text Box 10"/>
          <p:cNvSpPr txBox="1"/>
          <p:nvPr/>
        </p:nvSpPr>
        <p:spPr>
          <a:xfrm>
            <a:off x="1774825" y="3071813"/>
            <a:ext cx="8893175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△AOB 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△BOC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△COD </a:t>
            </a: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△DOA</a:t>
            </a:r>
            <a:r>
              <a:rPr lang="zh-CN" altLang="en-US" sz="2800" dirty="0">
                <a:solidFill>
                  <a:srgbClr val="336699"/>
                </a:solidFill>
                <a:latin typeface="Times New Roman" panose="02020603050405020304" pitchFamily="18" charset="0"/>
              </a:rPr>
              <a:t>的面积相等么</a:t>
            </a:r>
            <a:r>
              <a:rPr lang="en-US" altLang="zh-CN" sz="2800" dirty="0">
                <a:solidFill>
                  <a:srgbClr val="336699"/>
                </a:solidFill>
                <a:latin typeface="Times New Roman" panose="02020603050405020304" pitchFamily="18" charset="0"/>
              </a:rPr>
              <a:t>？</a:t>
            </a:r>
            <a:r>
              <a:rPr lang="zh-CN" altLang="en-US" sz="2800" dirty="0">
                <a:solidFill>
                  <a:srgbClr val="336699"/>
                </a:solidFill>
                <a:latin typeface="Times New Roman" panose="02020603050405020304" pitchFamily="18" charset="0"/>
              </a:rPr>
              <a:t>为什么？</a:t>
            </a:r>
            <a:endParaRPr lang="zh-CN" altLang="en-US" sz="2800" dirty="0">
              <a:solidFill>
                <a:srgbClr val="336699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3314" name="Picture 10" descr="a767a90e2bbc69faaa64574c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753600" cy="731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WordArt 6"/>
          <p:cNvSpPr>
            <a:spLocks noTextEdit="1"/>
          </p:cNvSpPr>
          <p:nvPr/>
        </p:nvSpPr>
        <p:spPr>
          <a:xfrm>
            <a:off x="2782888" y="836613"/>
            <a:ext cx="3529012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看谁反应快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Rectangle 2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b="0" dirty="0">
              <a:solidFill>
                <a:srgbClr val="336699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339" name="Picture 3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767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0" name="Line 4"/>
          <p:cNvSpPr/>
          <p:nvPr/>
        </p:nvSpPr>
        <p:spPr>
          <a:xfrm>
            <a:off x="6167438" y="5300663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4341" name="Group 6"/>
          <p:cNvGrpSpPr/>
          <p:nvPr/>
        </p:nvGrpSpPr>
        <p:grpSpPr>
          <a:xfrm>
            <a:off x="4079875" y="214313"/>
            <a:ext cx="4392613" cy="3163887"/>
            <a:chOff x="3408" y="201"/>
            <a:chExt cx="2352" cy="1395"/>
          </a:xfrm>
        </p:grpSpPr>
        <p:sp>
          <p:nvSpPr>
            <p:cNvPr id="14359" name="Rectangle 7"/>
            <p:cNvSpPr/>
            <p:nvPr/>
          </p:nvSpPr>
          <p:spPr>
            <a:xfrm>
              <a:off x="3600" y="432"/>
              <a:ext cx="1776" cy="960"/>
            </a:xfrm>
            <a:prstGeom prst="rect">
              <a:avLst/>
            </a:prstGeom>
            <a:solidFill>
              <a:schemeClr val="bg1"/>
            </a:solidFill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360" name="Text Box 8"/>
            <p:cNvSpPr txBox="1"/>
            <p:nvPr/>
          </p:nvSpPr>
          <p:spPr>
            <a:xfrm>
              <a:off x="4368" y="681"/>
              <a:ext cx="432" cy="16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1800" dirty="0">
                  <a:solidFill>
                    <a:srgbClr val="336699"/>
                  </a:solidFill>
                </a:rPr>
                <a:t>O</a:t>
              </a:r>
              <a:endParaRPr lang="en-US" altLang="zh-CN" sz="1800" dirty="0">
                <a:solidFill>
                  <a:srgbClr val="336699"/>
                </a:solidFill>
              </a:endParaRPr>
            </a:p>
          </p:txBody>
        </p:sp>
        <p:sp>
          <p:nvSpPr>
            <p:cNvPr id="14361" name="Text Box 9"/>
            <p:cNvSpPr txBox="1"/>
            <p:nvPr/>
          </p:nvSpPr>
          <p:spPr>
            <a:xfrm>
              <a:off x="3408" y="288"/>
              <a:ext cx="432" cy="2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solidFill>
                    <a:srgbClr val="336699"/>
                  </a:solidFill>
                </a:rPr>
                <a:t>D</a:t>
              </a:r>
              <a:endParaRPr lang="en-US" altLang="zh-CN" sz="2400" dirty="0">
                <a:solidFill>
                  <a:srgbClr val="336699"/>
                </a:solidFill>
              </a:endParaRPr>
            </a:p>
          </p:txBody>
        </p:sp>
        <p:sp>
          <p:nvSpPr>
            <p:cNvPr id="14362" name="Text Box 10"/>
            <p:cNvSpPr txBox="1"/>
            <p:nvPr/>
          </p:nvSpPr>
          <p:spPr>
            <a:xfrm>
              <a:off x="5280" y="201"/>
              <a:ext cx="432" cy="2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solidFill>
                    <a:srgbClr val="336699"/>
                  </a:solidFill>
                </a:rPr>
                <a:t>C</a:t>
              </a:r>
              <a:endParaRPr lang="en-US" altLang="zh-CN" sz="2400" dirty="0">
                <a:solidFill>
                  <a:srgbClr val="336699"/>
                </a:solidFill>
              </a:endParaRPr>
            </a:p>
          </p:txBody>
        </p:sp>
        <p:sp>
          <p:nvSpPr>
            <p:cNvPr id="14363" name="Text Box 11"/>
            <p:cNvSpPr txBox="1"/>
            <p:nvPr/>
          </p:nvSpPr>
          <p:spPr>
            <a:xfrm>
              <a:off x="5328" y="1392"/>
              <a:ext cx="432" cy="2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solidFill>
                    <a:srgbClr val="336699"/>
                  </a:solidFill>
                </a:rPr>
                <a:t>B</a:t>
              </a:r>
              <a:endParaRPr lang="en-US" altLang="zh-CN" sz="2400" dirty="0">
                <a:solidFill>
                  <a:srgbClr val="336699"/>
                </a:solidFill>
              </a:endParaRPr>
            </a:p>
          </p:txBody>
        </p:sp>
        <p:sp>
          <p:nvSpPr>
            <p:cNvPr id="14364" name="Text Box 12"/>
            <p:cNvSpPr txBox="1"/>
            <p:nvPr/>
          </p:nvSpPr>
          <p:spPr>
            <a:xfrm>
              <a:off x="3408" y="1296"/>
              <a:ext cx="432" cy="2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solidFill>
                    <a:srgbClr val="336699"/>
                  </a:solidFill>
                </a:rPr>
                <a:t>A</a:t>
              </a:r>
              <a:endParaRPr lang="en-US" altLang="zh-CN" sz="2400" dirty="0">
                <a:solidFill>
                  <a:srgbClr val="336699"/>
                </a:solidFill>
              </a:endParaRPr>
            </a:p>
          </p:txBody>
        </p:sp>
        <p:sp>
          <p:nvSpPr>
            <p:cNvPr id="14365" name="Line 13"/>
            <p:cNvSpPr/>
            <p:nvPr/>
          </p:nvSpPr>
          <p:spPr>
            <a:xfrm>
              <a:off x="3600" y="432"/>
              <a:ext cx="1776" cy="96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66" name="Line 14"/>
            <p:cNvSpPr/>
            <p:nvPr/>
          </p:nvSpPr>
          <p:spPr>
            <a:xfrm flipV="1">
              <a:off x="3600" y="432"/>
              <a:ext cx="1776" cy="96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4342" name="Text Box 15"/>
          <p:cNvSpPr txBox="1"/>
          <p:nvPr/>
        </p:nvSpPr>
        <p:spPr>
          <a:xfrm>
            <a:off x="4810125" y="2452688"/>
            <a:ext cx="10795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40°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3" name="Group 20"/>
          <p:cNvGrpSpPr/>
          <p:nvPr/>
        </p:nvGrpSpPr>
        <p:grpSpPr>
          <a:xfrm>
            <a:off x="2244725" y="3313113"/>
            <a:ext cx="8281988" cy="1570037"/>
            <a:chOff x="454" y="2087"/>
            <a:chExt cx="5217" cy="989"/>
          </a:xfrm>
        </p:grpSpPr>
        <p:sp>
          <p:nvSpPr>
            <p:cNvPr id="14357" name="Text Box 16"/>
            <p:cNvSpPr txBox="1"/>
            <p:nvPr/>
          </p:nvSpPr>
          <p:spPr>
            <a:xfrm>
              <a:off x="454" y="2087"/>
              <a:ext cx="5217" cy="98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342900" lvl="0" indent="-342900" eaLnBrk="1" hangingPunct="1">
                <a:spcBef>
                  <a:spcPct val="0"/>
                </a:spcBef>
                <a:buNone/>
              </a:pP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四边形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ABCD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是矩形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,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 ∠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OAB=40°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，</a:t>
              </a:r>
              <a:endPara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  <a:p>
              <a:pPr marL="342900" lvl="0" indent="-342900" eaLnBrk="1" hangingPunct="1">
                <a:spcBef>
                  <a:spcPct val="0"/>
                </a:spcBef>
                <a:buNone/>
              </a:pP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（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1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）则∠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OBA= </a:t>
              </a: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               </a:t>
              </a:r>
              <a:endParaRPr lang="en-US" altLang="zh-CN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  <a:p>
              <a:pPr marL="342900" lvl="0" indent="-342900" eaLnBrk="1" hangingPunct="1">
                <a:spcBef>
                  <a:spcPct val="0"/>
                </a:spcBef>
                <a:buNone/>
              </a:pPr>
              <a:r>
                <a:rPr lang="en-US" altLang="zh-CN" dirty="0">
                  <a:solidFill>
                    <a:srgbClr val="336699"/>
                  </a:solidFill>
                  <a:latin typeface="Times New Roman" panose="02020603050405020304" pitchFamily="18" charset="0"/>
                </a:rPr>
                <a:t>    </a:t>
              </a:r>
              <a:endParaRPr lang="en-US" altLang="zh-CN" sz="2800" u="sng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358" name="Line 17"/>
            <p:cNvSpPr/>
            <p:nvPr/>
          </p:nvSpPr>
          <p:spPr>
            <a:xfrm>
              <a:off x="2427" y="2704"/>
              <a:ext cx="1088" cy="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47826" name="Text Box 18"/>
          <p:cNvSpPr txBox="1"/>
          <p:nvPr/>
        </p:nvSpPr>
        <p:spPr>
          <a:xfrm>
            <a:off x="5799138" y="3838575"/>
            <a:ext cx="14398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40°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4345" name="Picture 19" descr="u=2224902347,1437589089&amp;fm=3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6588" y="4221163"/>
            <a:ext cx="1563687" cy="18732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" name="Group 33"/>
          <p:cNvGrpSpPr/>
          <p:nvPr/>
        </p:nvGrpSpPr>
        <p:grpSpPr>
          <a:xfrm>
            <a:off x="2309813" y="4357688"/>
            <a:ext cx="6192837" cy="523875"/>
            <a:chOff x="702" y="2115"/>
            <a:chExt cx="3901" cy="330"/>
          </a:xfrm>
        </p:grpSpPr>
        <p:sp>
          <p:nvSpPr>
            <p:cNvPr id="14355" name="Line 18"/>
            <p:cNvSpPr/>
            <p:nvPr/>
          </p:nvSpPr>
          <p:spPr>
            <a:xfrm>
              <a:off x="2314" y="2385"/>
              <a:ext cx="1088" cy="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56" name="Text Box 30"/>
            <p:cNvSpPr txBox="1"/>
            <p:nvPr/>
          </p:nvSpPr>
          <p:spPr>
            <a:xfrm>
              <a:off x="702" y="2115"/>
              <a:ext cx="3901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（</a:t>
              </a: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2</a:t>
              </a: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）</a:t>
              </a: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∠ AOD=</a:t>
              </a:r>
              <a:endPara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23" name="Text Box 29"/>
          <p:cNvSpPr txBox="1"/>
          <p:nvPr/>
        </p:nvSpPr>
        <p:spPr>
          <a:xfrm>
            <a:off x="6596063" y="2505075"/>
            <a:ext cx="143986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40°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8" name="Text Box 15"/>
          <p:cNvSpPr txBox="1"/>
          <p:nvPr/>
        </p:nvSpPr>
        <p:spPr>
          <a:xfrm>
            <a:off x="5302250" y="1576388"/>
            <a:ext cx="10795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80°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9" name="Text Box 15"/>
          <p:cNvSpPr txBox="1"/>
          <p:nvPr/>
        </p:nvSpPr>
        <p:spPr>
          <a:xfrm>
            <a:off x="5381625" y="4338638"/>
            <a:ext cx="10795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80°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" name="组合 28"/>
          <p:cNvGrpSpPr/>
          <p:nvPr/>
        </p:nvGrpSpPr>
        <p:grpSpPr>
          <a:xfrm>
            <a:off x="2332038" y="4905375"/>
            <a:ext cx="6192837" cy="523875"/>
            <a:chOff x="808038" y="4905375"/>
            <a:chExt cx="6192837" cy="523875"/>
          </a:xfrm>
        </p:grpSpPr>
        <p:sp>
          <p:nvSpPr>
            <p:cNvPr id="14353" name="Text Box 30"/>
            <p:cNvSpPr txBox="1"/>
            <p:nvPr/>
          </p:nvSpPr>
          <p:spPr>
            <a:xfrm>
              <a:off x="808038" y="4905375"/>
              <a:ext cx="6192837" cy="5238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（</a:t>
              </a: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3</a:t>
              </a: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）</a:t>
              </a: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∠ DAC=</a:t>
              </a:r>
              <a:endParaRPr lang="en-US" altLang="zh-CN" sz="2800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4354" name="Line 18"/>
            <p:cNvSpPr/>
            <p:nvPr/>
          </p:nvSpPr>
          <p:spPr>
            <a:xfrm>
              <a:off x="3429000" y="5357813"/>
              <a:ext cx="1727200" cy="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28" name="Text Box 15"/>
          <p:cNvSpPr txBox="1"/>
          <p:nvPr/>
        </p:nvSpPr>
        <p:spPr>
          <a:xfrm>
            <a:off x="5381625" y="4910138"/>
            <a:ext cx="10795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50°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" name="Text Box 15"/>
          <p:cNvSpPr txBox="1"/>
          <p:nvPr/>
        </p:nvSpPr>
        <p:spPr>
          <a:xfrm>
            <a:off x="4381500" y="857250"/>
            <a:ext cx="10795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50°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7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7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7826" grpId="0"/>
      <p:bldP spid="23" grpId="0"/>
      <p:bldP spid="19468" grpId="0"/>
      <p:bldP spid="19469" grpId="0"/>
      <p:bldP spid="28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Rectangle 2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b="0" dirty="0">
              <a:solidFill>
                <a:srgbClr val="336699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363" name="Picture 3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767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4" name="Line 4"/>
          <p:cNvSpPr/>
          <p:nvPr/>
        </p:nvSpPr>
        <p:spPr>
          <a:xfrm>
            <a:off x="6167438" y="5300663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5365" name="Group 5"/>
          <p:cNvGrpSpPr/>
          <p:nvPr/>
        </p:nvGrpSpPr>
        <p:grpSpPr>
          <a:xfrm>
            <a:off x="4079875" y="404813"/>
            <a:ext cx="4392613" cy="2755900"/>
            <a:chOff x="3408" y="201"/>
            <a:chExt cx="2352" cy="1431"/>
          </a:xfrm>
        </p:grpSpPr>
        <p:sp>
          <p:nvSpPr>
            <p:cNvPr id="15383" name="Rectangle 6"/>
            <p:cNvSpPr/>
            <p:nvPr/>
          </p:nvSpPr>
          <p:spPr>
            <a:xfrm>
              <a:off x="3600" y="432"/>
              <a:ext cx="1776" cy="960"/>
            </a:xfrm>
            <a:prstGeom prst="rect">
              <a:avLst/>
            </a:prstGeom>
            <a:solidFill>
              <a:schemeClr val="bg1"/>
            </a:solidFill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384" name="Text Box 7"/>
            <p:cNvSpPr txBox="1"/>
            <p:nvPr/>
          </p:nvSpPr>
          <p:spPr>
            <a:xfrm>
              <a:off x="4368" y="681"/>
              <a:ext cx="432" cy="1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1800" dirty="0">
                  <a:solidFill>
                    <a:srgbClr val="336699"/>
                  </a:solidFill>
                </a:rPr>
                <a:t>O</a:t>
              </a:r>
              <a:endParaRPr lang="en-US" altLang="zh-CN" sz="1800" dirty="0">
                <a:solidFill>
                  <a:srgbClr val="336699"/>
                </a:solidFill>
              </a:endParaRPr>
            </a:p>
          </p:txBody>
        </p:sp>
        <p:sp>
          <p:nvSpPr>
            <p:cNvPr id="15385" name="Text Box 8"/>
            <p:cNvSpPr txBox="1"/>
            <p:nvPr/>
          </p:nvSpPr>
          <p:spPr>
            <a:xfrm>
              <a:off x="3408" y="288"/>
              <a:ext cx="432" cy="2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solidFill>
                    <a:srgbClr val="336699"/>
                  </a:solidFill>
                </a:rPr>
                <a:t>D</a:t>
              </a:r>
              <a:endParaRPr lang="en-US" altLang="zh-CN" sz="2400" dirty="0">
                <a:solidFill>
                  <a:srgbClr val="336699"/>
                </a:solidFill>
              </a:endParaRPr>
            </a:p>
          </p:txBody>
        </p:sp>
        <p:sp>
          <p:nvSpPr>
            <p:cNvPr id="15386" name="Text Box 9"/>
            <p:cNvSpPr txBox="1"/>
            <p:nvPr/>
          </p:nvSpPr>
          <p:spPr>
            <a:xfrm>
              <a:off x="5280" y="201"/>
              <a:ext cx="432" cy="2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solidFill>
                    <a:srgbClr val="336699"/>
                  </a:solidFill>
                </a:rPr>
                <a:t>C</a:t>
              </a:r>
              <a:endParaRPr lang="en-US" altLang="zh-CN" sz="2400" dirty="0">
                <a:solidFill>
                  <a:srgbClr val="336699"/>
                </a:solidFill>
              </a:endParaRPr>
            </a:p>
          </p:txBody>
        </p:sp>
        <p:sp>
          <p:nvSpPr>
            <p:cNvPr id="15387" name="Text Box 10"/>
            <p:cNvSpPr txBox="1"/>
            <p:nvPr/>
          </p:nvSpPr>
          <p:spPr>
            <a:xfrm>
              <a:off x="5328" y="1392"/>
              <a:ext cx="432" cy="2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solidFill>
                    <a:srgbClr val="336699"/>
                  </a:solidFill>
                </a:rPr>
                <a:t>B</a:t>
              </a:r>
              <a:endParaRPr lang="en-US" altLang="zh-CN" sz="2400" dirty="0">
                <a:solidFill>
                  <a:srgbClr val="336699"/>
                </a:solidFill>
              </a:endParaRPr>
            </a:p>
          </p:txBody>
        </p:sp>
        <p:sp>
          <p:nvSpPr>
            <p:cNvPr id="15388" name="Text Box 11"/>
            <p:cNvSpPr txBox="1"/>
            <p:nvPr/>
          </p:nvSpPr>
          <p:spPr>
            <a:xfrm>
              <a:off x="3408" y="1296"/>
              <a:ext cx="432" cy="2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solidFill>
                    <a:srgbClr val="336699"/>
                  </a:solidFill>
                </a:rPr>
                <a:t>A</a:t>
              </a:r>
              <a:endParaRPr lang="en-US" altLang="zh-CN" sz="2400" dirty="0">
                <a:solidFill>
                  <a:srgbClr val="336699"/>
                </a:solidFill>
              </a:endParaRPr>
            </a:p>
          </p:txBody>
        </p:sp>
        <p:sp>
          <p:nvSpPr>
            <p:cNvPr id="15389" name="Line 12"/>
            <p:cNvSpPr/>
            <p:nvPr/>
          </p:nvSpPr>
          <p:spPr>
            <a:xfrm>
              <a:off x="3600" y="432"/>
              <a:ext cx="1776" cy="96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390" name="Line 13"/>
            <p:cNvSpPr/>
            <p:nvPr/>
          </p:nvSpPr>
          <p:spPr>
            <a:xfrm flipV="1">
              <a:off x="3600" y="432"/>
              <a:ext cx="1776" cy="96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5366" name="Text Box 15"/>
          <p:cNvSpPr txBox="1"/>
          <p:nvPr/>
        </p:nvSpPr>
        <p:spPr>
          <a:xfrm>
            <a:off x="2244725" y="3313113"/>
            <a:ext cx="82819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eaLnBrk="1" hangingPunct="1">
              <a:spcBef>
                <a:spcPct val="0"/>
              </a:spcBef>
              <a:buNone/>
            </a:pPr>
            <a:r>
              <a:rPr lang="en-US" altLang="zh-CN" dirty="0">
                <a:solidFill>
                  <a:srgbClr val="336699"/>
                </a:solidFill>
                <a:latin typeface="Times New Roman" panose="02020603050405020304" pitchFamily="18" charset="0"/>
              </a:rPr>
              <a:t>    </a:t>
            </a:r>
            <a:endParaRPr lang="en-US" altLang="zh-CN" sz="2800" u="sng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5367" name="Picture 16" descr="u=2224902347,1437589089&amp;fm=3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04313" y="4643438"/>
            <a:ext cx="1563687" cy="1873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0900" name="Text Box 20"/>
          <p:cNvSpPr txBox="1"/>
          <p:nvPr/>
        </p:nvSpPr>
        <p:spPr>
          <a:xfrm>
            <a:off x="4381500" y="3643313"/>
            <a:ext cx="14398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" name="Group 20"/>
          <p:cNvGrpSpPr/>
          <p:nvPr/>
        </p:nvGrpSpPr>
        <p:grpSpPr>
          <a:xfrm>
            <a:off x="2024063" y="3143250"/>
            <a:ext cx="8281987" cy="1570038"/>
            <a:chOff x="454" y="1547"/>
            <a:chExt cx="5217" cy="989"/>
          </a:xfrm>
        </p:grpSpPr>
        <p:sp>
          <p:nvSpPr>
            <p:cNvPr id="15381" name="Text Box 16"/>
            <p:cNvSpPr txBox="1"/>
            <p:nvPr/>
          </p:nvSpPr>
          <p:spPr>
            <a:xfrm>
              <a:off x="454" y="1547"/>
              <a:ext cx="5217" cy="98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342900" lvl="0" indent="-342900" eaLnBrk="1" hangingPunct="1">
                <a:spcBef>
                  <a:spcPct val="0"/>
                </a:spcBef>
                <a:buNone/>
              </a:pP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四边形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ABCD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是矩形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,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∠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OBA=30°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，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AD=2 ,</a:t>
              </a:r>
              <a:endParaRPr lang="en-US" altLang="zh-CN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  <a:p>
              <a:pPr marL="342900" lvl="0" indent="-342900" eaLnBrk="1" hangingPunct="1">
                <a:spcBef>
                  <a:spcPct val="0"/>
                </a:spcBef>
                <a:buNone/>
              </a:pP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（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4</a:t>
              </a:r>
              <a:r>
                <a:rPr lang="zh-CN" altLang="en-US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）</a:t>
              </a:r>
              <a:r>
                <a:rPr lang="en-US" altLang="zh-CN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BD=                </a:t>
              </a:r>
              <a:r>
                <a:rPr lang="en-US" altLang="zh-CN" u="sng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 </a:t>
              </a:r>
              <a:endParaRPr lang="en-US" altLang="zh-CN" u="sng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  <a:p>
              <a:pPr marL="342900" lvl="0" indent="-342900" eaLnBrk="1" hangingPunct="1">
                <a:spcBef>
                  <a:spcPct val="0"/>
                </a:spcBef>
                <a:buNone/>
              </a:pPr>
              <a:r>
                <a:rPr lang="en-US" altLang="zh-CN" dirty="0">
                  <a:solidFill>
                    <a:srgbClr val="336699"/>
                  </a:solidFill>
                  <a:latin typeface="Times New Roman" panose="02020603050405020304" pitchFamily="18" charset="0"/>
                </a:rPr>
                <a:t>    </a:t>
              </a:r>
              <a:endParaRPr lang="en-US" altLang="zh-CN" sz="2800" u="sng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382" name="Line 17"/>
            <p:cNvSpPr/>
            <p:nvPr/>
          </p:nvSpPr>
          <p:spPr>
            <a:xfrm>
              <a:off x="1669" y="2132"/>
              <a:ext cx="1088" cy="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" name="组合 34"/>
          <p:cNvGrpSpPr/>
          <p:nvPr/>
        </p:nvGrpSpPr>
        <p:grpSpPr>
          <a:xfrm>
            <a:off x="2047875" y="4357688"/>
            <a:ext cx="5905500" cy="519112"/>
            <a:chOff x="500034" y="4195771"/>
            <a:chExt cx="5905500" cy="519113"/>
          </a:xfrm>
        </p:grpSpPr>
        <p:sp>
          <p:nvSpPr>
            <p:cNvPr id="15379" name="Text Box 17"/>
            <p:cNvSpPr txBox="1"/>
            <p:nvPr/>
          </p:nvSpPr>
          <p:spPr>
            <a:xfrm>
              <a:off x="500034" y="4195771"/>
              <a:ext cx="5905500" cy="51911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（</a:t>
              </a: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5</a:t>
              </a: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）</a:t>
              </a: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AB=                </a:t>
              </a:r>
              <a:r>
                <a:rPr lang="en-US" altLang="zh-CN" sz="2800" u="sng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 </a:t>
              </a:r>
              <a:endParaRPr lang="en-US" altLang="zh-CN" sz="2800" u="sng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380" name="Line 17"/>
            <p:cNvSpPr/>
            <p:nvPr/>
          </p:nvSpPr>
          <p:spPr>
            <a:xfrm>
              <a:off x="2214546" y="4643446"/>
              <a:ext cx="1727200" cy="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5371" name="Text Box 15"/>
          <p:cNvSpPr txBox="1"/>
          <p:nvPr/>
        </p:nvSpPr>
        <p:spPr>
          <a:xfrm>
            <a:off x="4095750" y="1571625"/>
            <a:ext cx="10795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" name="Object 3"/>
          <p:cNvGraphicFramePr>
            <a:graphicFrameLocks noChangeAspect="1"/>
          </p:cNvGraphicFramePr>
          <p:nvPr/>
        </p:nvGraphicFramePr>
        <p:xfrm>
          <a:off x="4114800" y="4143375"/>
          <a:ext cx="981075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304800" imgH="228600" progId="Equation.3">
                  <p:embed/>
                </p:oleObj>
              </mc:Choice>
              <mc:Fallback>
                <p:oleObj name="" r:id="rId3" imgW="304800" imgH="2286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14800" y="4143375"/>
                        <a:ext cx="981075" cy="736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73" name="Text Box 29"/>
          <p:cNvSpPr txBox="1"/>
          <p:nvPr/>
        </p:nvSpPr>
        <p:spPr>
          <a:xfrm>
            <a:off x="6453188" y="2214563"/>
            <a:ext cx="143986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30°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" name="Text Box 20"/>
          <p:cNvSpPr txBox="1"/>
          <p:nvPr/>
        </p:nvSpPr>
        <p:spPr>
          <a:xfrm>
            <a:off x="5870575" y="1481138"/>
            <a:ext cx="14398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7" name="组合 29"/>
          <p:cNvGrpSpPr/>
          <p:nvPr/>
        </p:nvGrpSpPr>
        <p:grpSpPr>
          <a:xfrm>
            <a:off x="2047875" y="5072063"/>
            <a:ext cx="5905500" cy="519112"/>
            <a:chOff x="523875" y="5072063"/>
            <a:chExt cx="5905500" cy="519112"/>
          </a:xfrm>
        </p:grpSpPr>
        <p:sp>
          <p:nvSpPr>
            <p:cNvPr id="15377" name="Text Box 17"/>
            <p:cNvSpPr txBox="1"/>
            <p:nvPr/>
          </p:nvSpPr>
          <p:spPr>
            <a:xfrm>
              <a:off x="523875" y="5072063"/>
              <a:ext cx="5905500" cy="51911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（</a:t>
              </a: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6</a:t>
              </a: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）</a:t>
              </a: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C</a:t>
              </a: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△</a:t>
              </a:r>
              <a:r>
                <a:rPr lang="en-US" altLang="zh-CN" sz="2800" i="1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AOD</a:t>
              </a: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=                </a:t>
              </a:r>
              <a:r>
                <a:rPr lang="en-US" altLang="zh-CN" sz="2800" u="sng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 </a:t>
              </a:r>
              <a:endParaRPr lang="en-US" altLang="zh-CN" sz="2800" u="sng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378" name="Line 17"/>
            <p:cNvSpPr/>
            <p:nvPr/>
          </p:nvSpPr>
          <p:spPr>
            <a:xfrm>
              <a:off x="3201988" y="5572125"/>
              <a:ext cx="1727200" cy="0"/>
            </a:xfrm>
            <a:prstGeom prst="line">
              <a:avLst/>
            </a:prstGeom>
            <a:ln w="222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aphicFrame>
        <p:nvGraphicFramePr>
          <p:cNvPr id="3" name="Object 27"/>
          <p:cNvGraphicFramePr>
            <a:graphicFrameLocks noChangeAspect="1"/>
          </p:cNvGraphicFramePr>
          <p:nvPr/>
        </p:nvGraphicFramePr>
        <p:xfrm>
          <a:off x="5257800" y="4987925"/>
          <a:ext cx="409575" cy="573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5" imgW="127000" imgH="177165" progId="Equation.3">
                  <p:embed/>
                </p:oleObj>
              </mc:Choice>
              <mc:Fallback>
                <p:oleObj name="" r:id="rId5" imgW="127000" imgH="177165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57800" y="4987925"/>
                        <a:ext cx="409575" cy="573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0900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2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b="0" dirty="0">
              <a:solidFill>
                <a:srgbClr val="336699"/>
              </a:solidFill>
              <a:latin typeface="Comic Sans MS" panose="030F0702030302020204" pitchFamily="66" charset="0"/>
            </a:endParaRPr>
          </a:p>
        </p:txBody>
      </p:sp>
      <p:pic>
        <p:nvPicPr>
          <p:cNvPr id="17411" name="Picture 3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767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2" name="Line 4"/>
          <p:cNvSpPr/>
          <p:nvPr/>
        </p:nvSpPr>
        <p:spPr>
          <a:xfrm>
            <a:off x="6167438" y="5300663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7413" name="Group 5"/>
          <p:cNvGrpSpPr/>
          <p:nvPr/>
        </p:nvGrpSpPr>
        <p:grpSpPr>
          <a:xfrm>
            <a:off x="4079875" y="404813"/>
            <a:ext cx="4392613" cy="2755900"/>
            <a:chOff x="3408" y="201"/>
            <a:chExt cx="2352" cy="1431"/>
          </a:xfrm>
        </p:grpSpPr>
        <p:sp>
          <p:nvSpPr>
            <p:cNvPr id="17428" name="Rectangle 6"/>
            <p:cNvSpPr/>
            <p:nvPr/>
          </p:nvSpPr>
          <p:spPr>
            <a:xfrm>
              <a:off x="3600" y="432"/>
              <a:ext cx="1776" cy="960"/>
            </a:xfrm>
            <a:prstGeom prst="rect">
              <a:avLst/>
            </a:prstGeom>
            <a:solidFill>
              <a:schemeClr val="bg1"/>
            </a:solidFill>
            <a:ln w="28575" cap="flat" cmpd="sng">
              <a:solidFill>
                <a:srgbClr val="0000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429" name="Text Box 7"/>
            <p:cNvSpPr txBox="1"/>
            <p:nvPr/>
          </p:nvSpPr>
          <p:spPr>
            <a:xfrm>
              <a:off x="4368" y="681"/>
              <a:ext cx="432" cy="1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1800" dirty="0">
                  <a:solidFill>
                    <a:srgbClr val="336699"/>
                  </a:solidFill>
                </a:rPr>
                <a:t>O</a:t>
              </a:r>
              <a:endParaRPr lang="en-US" altLang="zh-CN" sz="1800" dirty="0">
                <a:solidFill>
                  <a:srgbClr val="336699"/>
                </a:solidFill>
              </a:endParaRPr>
            </a:p>
          </p:txBody>
        </p:sp>
        <p:sp>
          <p:nvSpPr>
            <p:cNvPr id="17430" name="Text Box 8"/>
            <p:cNvSpPr txBox="1"/>
            <p:nvPr/>
          </p:nvSpPr>
          <p:spPr>
            <a:xfrm>
              <a:off x="3408" y="288"/>
              <a:ext cx="432" cy="23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solidFill>
                    <a:srgbClr val="336699"/>
                  </a:solidFill>
                </a:rPr>
                <a:t>D</a:t>
              </a:r>
              <a:endParaRPr lang="en-US" altLang="zh-CN" sz="2400" dirty="0">
                <a:solidFill>
                  <a:srgbClr val="336699"/>
                </a:solidFill>
              </a:endParaRPr>
            </a:p>
          </p:txBody>
        </p:sp>
        <p:sp>
          <p:nvSpPr>
            <p:cNvPr id="17431" name="Text Box 9"/>
            <p:cNvSpPr txBox="1"/>
            <p:nvPr/>
          </p:nvSpPr>
          <p:spPr>
            <a:xfrm>
              <a:off x="5280" y="201"/>
              <a:ext cx="432" cy="2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solidFill>
                    <a:srgbClr val="336699"/>
                  </a:solidFill>
                </a:rPr>
                <a:t>C</a:t>
              </a:r>
              <a:endParaRPr lang="en-US" altLang="zh-CN" sz="2400" dirty="0">
                <a:solidFill>
                  <a:srgbClr val="336699"/>
                </a:solidFill>
              </a:endParaRPr>
            </a:p>
          </p:txBody>
        </p:sp>
        <p:sp>
          <p:nvSpPr>
            <p:cNvPr id="17432" name="Text Box 10"/>
            <p:cNvSpPr txBox="1"/>
            <p:nvPr/>
          </p:nvSpPr>
          <p:spPr>
            <a:xfrm>
              <a:off x="5328" y="1392"/>
              <a:ext cx="432" cy="2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solidFill>
                    <a:srgbClr val="336699"/>
                  </a:solidFill>
                </a:rPr>
                <a:t>B</a:t>
              </a:r>
              <a:endParaRPr lang="en-US" altLang="zh-CN" sz="2400" dirty="0">
                <a:solidFill>
                  <a:srgbClr val="336699"/>
                </a:solidFill>
              </a:endParaRPr>
            </a:p>
          </p:txBody>
        </p:sp>
        <p:sp>
          <p:nvSpPr>
            <p:cNvPr id="17433" name="Text Box 11"/>
            <p:cNvSpPr txBox="1"/>
            <p:nvPr/>
          </p:nvSpPr>
          <p:spPr>
            <a:xfrm>
              <a:off x="3408" y="1296"/>
              <a:ext cx="432" cy="24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400" dirty="0">
                  <a:solidFill>
                    <a:srgbClr val="336699"/>
                  </a:solidFill>
                </a:rPr>
                <a:t>A</a:t>
              </a:r>
              <a:endParaRPr lang="en-US" altLang="zh-CN" sz="2400" dirty="0">
                <a:solidFill>
                  <a:srgbClr val="336699"/>
                </a:solidFill>
              </a:endParaRPr>
            </a:p>
          </p:txBody>
        </p:sp>
        <p:sp>
          <p:nvSpPr>
            <p:cNvPr id="17434" name="Line 12"/>
            <p:cNvSpPr/>
            <p:nvPr/>
          </p:nvSpPr>
          <p:spPr>
            <a:xfrm>
              <a:off x="3600" y="432"/>
              <a:ext cx="1776" cy="96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7435" name="Line 13"/>
            <p:cNvSpPr/>
            <p:nvPr/>
          </p:nvSpPr>
          <p:spPr>
            <a:xfrm flipV="1">
              <a:off x="3600" y="432"/>
              <a:ext cx="1776" cy="960"/>
            </a:xfrm>
            <a:prstGeom prst="line">
              <a:avLst/>
            </a:prstGeom>
            <a:ln w="28575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7414" name="Text Box 15"/>
          <p:cNvSpPr txBox="1"/>
          <p:nvPr/>
        </p:nvSpPr>
        <p:spPr>
          <a:xfrm>
            <a:off x="2244725" y="3313113"/>
            <a:ext cx="82819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 eaLnBrk="1" hangingPunct="1">
              <a:spcBef>
                <a:spcPct val="0"/>
              </a:spcBef>
              <a:buNone/>
            </a:pPr>
            <a:r>
              <a:rPr lang="en-US" altLang="zh-CN" dirty="0">
                <a:solidFill>
                  <a:srgbClr val="336699"/>
                </a:solidFill>
                <a:latin typeface="Times New Roman" panose="02020603050405020304" pitchFamily="18" charset="0"/>
              </a:rPr>
              <a:t>    </a:t>
            </a:r>
            <a:endParaRPr lang="en-US" altLang="zh-CN" sz="2800" u="sng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7415" name="Group 22"/>
          <p:cNvGrpSpPr/>
          <p:nvPr/>
        </p:nvGrpSpPr>
        <p:grpSpPr>
          <a:xfrm>
            <a:off x="2024063" y="3071813"/>
            <a:ext cx="8215312" cy="1385887"/>
            <a:chOff x="839" y="1979"/>
            <a:chExt cx="4607" cy="873"/>
          </a:xfrm>
        </p:grpSpPr>
        <p:sp>
          <p:nvSpPr>
            <p:cNvPr id="17425" name="Text Box 18"/>
            <p:cNvSpPr txBox="1"/>
            <p:nvPr/>
          </p:nvSpPr>
          <p:spPr>
            <a:xfrm>
              <a:off x="839" y="2115"/>
              <a:ext cx="4607" cy="73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(7)</a:t>
              </a: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若</a:t>
              </a: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AD=2,AB=            </a:t>
              </a: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则矩形</a:t>
              </a:r>
              <a:r>
                <a:rPr lang="en-US" altLang="zh-CN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ABCD</a:t>
              </a: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的面积为  </a:t>
              </a:r>
              <a:endPara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              </a:t>
              </a:r>
              <a:r>
                <a:rPr lang="zh-CN" altLang="en-US" sz="2800" u="sng" dirty="0">
                  <a:solidFill>
                    <a:srgbClr val="0000FF"/>
                  </a:solidFill>
                  <a:latin typeface="Times New Roman" panose="02020603050405020304" pitchFamily="18" charset="0"/>
                </a:rPr>
                <a:t> </a:t>
              </a:r>
              <a:endParaRPr lang="zh-CN" altLang="en-US" sz="2800" u="sng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7426" name="Line 19"/>
            <p:cNvSpPr/>
            <p:nvPr/>
          </p:nvSpPr>
          <p:spPr>
            <a:xfrm>
              <a:off x="4769" y="2384"/>
              <a:ext cx="637" cy="29"/>
            </a:xfrm>
            <a:prstGeom prst="line">
              <a:avLst/>
            </a:prstGeom>
            <a:ln w="254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17427" name="Object 6"/>
            <p:cNvGraphicFramePr>
              <a:graphicFrameLocks noChangeAspect="1"/>
            </p:cNvGraphicFramePr>
            <p:nvPr/>
          </p:nvGraphicFramePr>
          <p:xfrm>
            <a:off x="2241" y="1979"/>
            <a:ext cx="680" cy="51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2" imgW="304800" imgH="228600" progId="Equation.3">
                    <p:embed/>
                  </p:oleObj>
                </mc:Choice>
                <mc:Fallback>
                  <p:oleObj name="" r:id="rId2" imgW="304800" imgH="228600" progId="Equation.3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2241" y="1979"/>
                          <a:ext cx="680" cy="51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7416" name="Text Box 15"/>
          <p:cNvSpPr txBox="1"/>
          <p:nvPr/>
        </p:nvSpPr>
        <p:spPr>
          <a:xfrm>
            <a:off x="4095750" y="1571625"/>
            <a:ext cx="10795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7417" name="Object 23"/>
          <p:cNvGraphicFramePr>
            <a:graphicFrameLocks noChangeAspect="1"/>
          </p:cNvGraphicFramePr>
          <p:nvPr/>
        </p:nvGraphicFramePr>
        <p:xfrm>
          <a:off x="5595938" y="2286000"/>
          <a:ext cx="981075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4" imgW="304800" imgH="228600" progId="Equation.3">
                  <p:embed/>
                </p:oleObj>
              </mc:Choice>
              <mc:Fallback>
                <p:oleObj name="" r:id="rId4" imgW="304800" imgH="2286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595938" y="2286000"/>
                        <a:ext cx="981075" cy="736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22"/>
          <p:cNvGraphicFramePr>
            <a:graphicFrameLocks noChangeAspect="1"/>
          </p:cNvGraphicFramePr>
          <p:nvPr/>
        </p:nvGraphicFramePr>
        <p:xfrm>
          <a:off x="9167813" y="3000375"/>
          <a:ext cx="982662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6" imgW="304800" imgH="228600" progId="Equation.3">
                  <p:embed/>
                </p:oleObj>
              </mc:Choice>
              <mc:Fallback>
                <p:oleObj name="" r:id="rId6" imgW="304800" imgH="2286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167813" y="3000375"/>
                        <a:ext cx="982662" cy="736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5"/>
          <p:cNvGraphicFramePr>
            <a:graphicFrameLocks noChangeAspect="1"/>
          </p:cNvGraphicFramePr>
          <p:nvPr/>
        </p:nvGraphicFramePr>
        <p:xfrm>
          <a:off x="8882063" y="3786188"/>
          <a:ext cx="736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8" imgW="228600" imgH="228600" progId="Equation.3">
                  <p:embed/>
                </p:oleObj>
              </mc:Choice>
              <mc:Fallback>
                <p:oleObj name="" r:id="rId8" imgW="228600" imgH="2286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882063" y="3786188"/>
                        <a:ext cx="736600" cy="736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组合 26"/>
          <p:cNvGrpSpPr/>
          <p:nvPr/>
        </p:nvGrpSpPr>
        <p:grpSpPr>
          <a:xfrm>
            <a:off x="2024063" y="3786188"/>
            <a:ext cx="8643937" cy="1368425"/>
            <a:chOff x="500063" y="3786188"/>
            <a:chExt cx="8643937" cy="1368425"/>
          </a:xfrm>
        </p:grpSpPr>
        <p:graphicFrame>
          <p:nvGraphicFramePr>
            <p:cNvPr id="17421" name="Object 20"/>
            <p:cNvGraphicFramePr>
              <a:graphicFrameLocks noChangeAspect="1"/>
            </p:cNvGraphicFramePr>
            <p:nvPr/>
          </p:nvGraphicFramePr>
          <p:xfrm>
            <a:off x="3000375" y="3786188"/>
            <a:ext cx="1212850" cy="8096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8" name="" r:id="rId10" imgW="304800" imgH="228600" progId="Equation.3">
                    <p:embed/>
                  </p:oleObj>
                </mc:Choice>
                <mc:Fallback>
                  <p:oleObj name="" r:id="rId10" imgW="304800" imgH="228600" progId="Equation.3">
                    <p:embed/>
                    <p:pic>
                      <p:nvPicPr>
                        <p:cNvPr id="0" name="图片 3077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000375" y="3786188"/>
                          <a:ext cx="1212850" cy="80962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7422" name="组合 25"/>
            <p:cNvGrpSpPr/>
            <p:nvPr/>
          </p:nvGrpSpPr>
          <p:grpSpPr>
            <a:xfrm>
              <a:off x="500063" y="3984625"/>
              <a:ext cx="8643937" cy="1169988"/>
              <a:chOff x="500063" y="3984625"/>
              <a:chExt cx="8643937" cy="1169988"/>
            </a:xfrm>
          </p:grpSpPr>
          <p:sp>
            <p:nvSpPr>
              <p:cNvPr id="17423" name="Text Box 18"/>
              <p:cNvSpPr txBox="1"/>
              <p:nvPr/>
            </p:nvSpPr>
            <p:spPr>
              <a:xfrm>
                <a:off x="500063" y="3984625"/>
                <a:ext cx="8643937" cy="11699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1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b="1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b="1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b="1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 b="1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  <a:buNone/>
                </a:pPr>
                <a:r>
                  <a:rPr lang="en-US" altLang="zh-CN" sz="2800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(8)</a:t>
                </a:r>
                <a:r>
                  <a:rPr lang="zh-CN" altLang="en-US" sz="2800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若</a:t>
                </a:r>
                <a:r>
                  <a:rPr lang="en-US" altLang="zh-CN" sz="2800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AD=2,AB=            </a:t>
                </a:r>
                <a:r>
                  <a:rPr lang="zh-CN" altLang="en-US" sz="2800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则△</a:t>
                </a:r>
                <a:r>
                  <a:rPr lang="en-US" altLang="zh-CN" sz="2800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AOB</a:t>
                </a:r>
                <a:r>
                  <a:rPr lang="zh-CN" altLang="en-US" sz="2800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的面积为  </a:t>
                </a:r>
                <a:endParaRPr lang="zh-CN" altLang="en-US" sz="2800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  <a:p>
                <a:pPr marL="0" lvl="0" indent="0" eaLnBrk="1" hangingPunct="1">
                  <a:spcBef>
                    <a:spcPct val="50000"/>
                  </a:spcBef>
                  <a:buNone/>
                </a:pPr>
                <a:r>
                  <a:rPr lang="zh-CN" altLang="en-US" sz="2800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              </a:t>
                </a:r>
                <a:r>
                  <a:rPr lang="zh-CN" altLang="en-US" sz="2800" u="sng" dirty="0">
                    <a:solidFill>
                      <a:srgbClr val="0000FF"/>
                    </a:solidFill>
                    <a:latin typeface="Times New Roman" panose="02020603050405020304" pitchFamily="18" charset="0"/>
                  </a:rPr>
                  <a:t> </a:t>
                </a:r>
                <a:endParaRPr lang="zh-CN" altLang="en-US" sz="2800" u="sng" dirty="0">
                  <a:solidFill>
                    <a:srgbClr val="0000FF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7424" name="Line 17"/>
              <p:cNvSpPr/>
              <p:nvPr/>
            </p:nvSpPr>
            <p:spPr>
              <a:xfrm>
                <a:off x="7143768" y="4454533"/>
                <a:ext cx="928687" cy="46037"/>
              </a:xfrm>
              <a:prstGeom prst="line">
                <a:avLst/>
              </a:prstGeom>
              <a:ln w="222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18434" name="Group 2"/>
          <p:cNvGrpSpPr/>
          <p:nvPr/>
        </p:nvGrpSpPr>
        <p:grpSpPr>
          <a:xfrm>
            <a:off x="2479675" y="757238"/>
            <a:ext cx="2514600" cy="1587500"/>
            <a:chOff x="738" y="794"/>
            <a:chExt cx="1584" cy="1000"/>
          </a:xfrm>
        </p:grpSpPr>
        <p:sp>
          <p:nvSpPr>
            <p:cNvPr id="18449" name="AutoShape 3"/>
            <p:cNvSpPr/>
            <p:nvPr/>
          </p:nvSpPr>
          <p:spPr>
            <a:xfrm>
              <a:off x="738" y="794"/>
              <a:ext cx="1584" cy="999"/>
            </a:xfrm>
            <a:prstGeom prst="rtTriangle">
              <a:avLst/>
            </a:prstGeom>
            <a:solidFill>
              <a:srgbClr val="FFFFFF"/>
            </a:solidFill>
            <a:ln w="254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50" name="Line 4"/>
            <p:cNvSpPr/>
            <p:nvPr/>
          </p:nvSpPr>
          <p:spPr>
            <a:xfrm flipV="1">
              <a:off x="738" y="1294"/>
              <a:ext cx="792" cy="500"/>
            </a:xfrm>
            <a:prstGeom prst="line">
              <a:avLst/>
            </a:prstGeom>
            <a:ln w="254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8435" name="Text Box 5"/>
          <p:cNvSpPr txBox="1"/>
          <p:nvPr/>
        </p:nvSpPr>
        <p:spPr>
          <a:xfrm>
            <a:off x="2135188" y="549275"/>
            <a:ext cx="2159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1800" dirty="0">
                <a:solidFill>
                  <a:srgbClr val="336699"/>
                </a:solidFill>
              </a:rPr>
              <a:t>A</a:t>
            </a:r>
            <a:endParaRPr lang="en-US" altLang="zh-CN" sz="1800" dirty="0">
              <a:solidFill>
                <a:srgbClr val="336699"/>
              </a:solidFill>
            </a:endParaRPr>
          </a:p>
        </p:txBody>
      </p:sp>
      <p:sp>
        <p:nvSpPr>
          <p:cNvPr id="18436" name="Text Box 6"/>
          <p:cNvSpPr txBox="1"/>
          <p:nvPr/>
        </p:nvSpPr>
        <p:spPr>
          <a:xfrm>
            <a:off x="2135188" y="2205038"/>
            <a:ext cx="2889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1800" dirty="0">
                <a:solidFill>
                  <a:srgbClr val="336699"/>
                </a:solidFill>
              </a:rPr>
              <a:t>B</a:t>
            </a:r>
            <a:endParaRPr lang="en-US" altLang="zh-CN" sz="1800" dirty="0">
              <a:solidFill>
                <a:srgbClr val="336699"/>
              </a:solidFill>
            </a:endParaRPr>
          </a:p>
        </p:txBody>
      </p:sp>
      <p:sp>
        <p:nvSpPr>
          <p:cNvPr id="18437" name="Text Box 7"/>
          <p:cNvSpPr txBox="1"/>
          <p:nvPr/>
        </p:nvSpPr>
        <p:spPr>
          <a:xfrm>
            <a:off x="4943475" y="2205038"/>
            <a:ext cx="287338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1800" dirty="0">
                <a:solidFill>
                  <a:srgbClr val="336699"/>
                </a:solidFill>
              </a:rPr>
              <a:t>C</a:t>
            </a:r>
            <a:endParaRPr lang="en-US" altLang="zh-CN" sz="1800" dirty="0">
              <a:solidFill>
                <a:srgbClr val="336699"/>
              </a:solidFill>
            </a:endParaRPr>
          </a:p>
        </p:txBody>
      </p:sp>
      <p:grpSp>
        <p:nvGrpSpPr>
          <p:cNvPr id="3" name="Group 8"/>
          <p:cNvGrpSpPr/>
          <p:nvPr/>
        </p:nvGrpSpPr>
        <p:grpSpPr>
          <a:xfrm>
            <a:off x="2495550" y="622300"/>
            <a:ext cx="2808288" cy="1728788"/>
            <a:chOff x="748" y="709"/>
            <a:chExt cx="1769" cy="1089"/>
          </a:xfrm>
        </p:grpSpPr>
        <p:grpSp>
          <p:nvGrpSpPr>
            <p:cNvPr id="18445" name="Group 9"/>
            <p:cNvGrpSpPr/>
            <p:nvPr/>
          </p:nvGrpSpPr>
          <p:grpSpPr>
            <a:xfrm>
              <a:off x="748" y="799"/>
              <a:ext cx="1588" cy="999"/>
              <a:chOff x="748" y="799"/>
              <a:chExt cx="1588" cy="999"/>
            </a:xfrm>
          </p:grpSpPr>
          <p:sp>
            <p:nvSpPr>
              <p:cNvPr id="18447" name="AutoShape 10"/>
              <p:cNvSpPr/>
              <p:nvPr/>
            </p:nvSpPr>
            <p:spPr>
              <a:xfrm rot="10800000">
                <a:off x="748" y="799"/>
                <a:ext cx="1584" cy="999"/>
              </a:xfrm>
              <a:prstGeom prst="rtTriangle">
                <a:avLst/>
              </a:prstGeom>
              <a:solidFill>
                <a:srgbClr val="FFFFFF"/>
              </a:solidFill>
              <a:ln w="25400" cap="flat" cmpd="sng">
                <a:solidFill>
                  <a:srgbClr val="000000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 b="1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 b="1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 b="1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 b="1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000" b="1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None/>
                </a:pPr>
                <a:endParaRPr lang="zh-CN" altLang="en-US" sz="2800" dirty="0">
                  <a:solidFill>
                    <a:srgbClr val="0000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8448" name="Line 11"/>
              <p:cNvSpPr/>
              <p:nvPr/>
            </p:nvSpPr>
            <p:spPr>
              <a:xfrm flipV="1">
                <a:off x="1519" y="799"/>
                <a:ext cx="817" cy="499"/>
              </a:xfrm>
              <a:prstGeom prst="line">
                <a:avLst/>
              </a:prstGeom>
              <a:ln w="254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8446" name="Text Box 12"/>
            <p:cNvSpPr txBox="1"/>
            <p:nvPr/>
          </p:nvSpPr>
          <p:spPr>
            <a:xfrm>
              <a:off x="2290" y="709"/>
              <a:ext cx="227" cy="231"/>
            </a:xfrm>
            <a:prstGeom prst="rect">
              <a:avLst/>
            </a:prstGeom>
            <a:noFill/>
            <a:ln w="25400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None/>
              </a:pPr>
              <a:r>
                <a:rPr lang="en-US" altLang="zh-CN" sz="1800" dirty="0">
                  <a:solidFill>
                    <a:srgbClr val="336699"/>
                  </a:solidFill>
                </a:rPr>
                <a:t>D</a:t>
              </a:r>
              <a:endParaRPr lang="en-US" altLang="zh-CN" sz="1800" dirty="0">
                <a:solidFill>
                  <a:srgbClr val="336699"/>
                </a:solidFill>
              </a:endParaRPr>
            </a:p>
          </p:txBody>
        </p:sp>
      </p:grpSp>
      <p:sp>
        <p:nvSpPr>
          <p:cNvPr id="18439" name="Text Box 13"/>
          <p:cNvSpPr txBox="1"/>
          <p:nvPr/>
        </p:nvSpPr>
        <p:spPr>
          <a:xfrm>
            <a:off x="3576638" y="1196975"/>
            <a:ext cx="360362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en-US" altLang="zh-CN" sz="1800" dirty="0">
                <a:solidFill>
                  <a:srgbClr val="336699"/>
                </a:solidFill>
              </a:rPr>
              <a:t>O</a:t>
            </a:r>
            <a:endParaRPr lang="en-US" altLang="zh-CN" sz="1800" dirty="0">
              <a:solidFill>
                <a:srgbClr val="336699"/>
              </a:solidFill>
            </a:endParaRPr>
          </a:p>
        </p:txBody>
      </p:sp>
      <p:sp>
        <p:nvSpPr>
          <p:cNvPr id="211982" name="Text Box 14"/>
          <p:cNvSpPr txBox="1"/>
          <p:nvPr/>
        </p:nvSpPr>
        <p:spPr>
          <a:xfrm>
            <a:off x="1847850" y="2565400"/>
            <a:ext cx="8820150" cy="14398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dirty="0">
                <a:solidFill>
                  <a:srgbClr val="FF0066"/>
                </a:solidFill>
                <a:latin typeface="Times New Roman" panose="02020603050405020304" pitchFamily="18" charset="0"/>
              </a:rPr>
              <a:t>得到：</a:t>
            </a:r>
            <a:r>
              <a:rPr lang="zh-CN" altLang="en-US" dirty="0">
                <a:solidFill>
                  <a:srgbClr val="336699"/>
                </a:solidFill>
                <a:latin typeface="Times New Roman" panose="02020603050405020304" pitchFamily="18" charset="0"/>
              </a:rPr>
              <a:t>直角三角形的一个性质</a:t>
            </a:r>
            <a:endParaRPr lang="zh-CN" altLang="en-US" dirty="0">
              <a:solidFill>
                <a:srgbClr val="336699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3600" u="sng" dirty="0">
                <a:solidFill>
                  <a:srgbClr val="FF0000"/>
                </a:solidFill>
                <a:latin typeface="Times New Roman" panose="02020603050405020304" pitchFamily="18" charset="0"/>
                <a:ea typeface="隶书" pitchFamily="49" charset="-122"/>
              </a:rPr>
              <a:t>直角三角形斜边上的中线等于斜边的一半</a:t>
            </a:r>
            <a:endParaRPr lang="zh-CN" altLang="en-US" sz="3600" u="sng" dirty="0">
              <a:solidFill>
                <a:srgbClr val="FF0000"/>
              </a:solidFill>
              <a:latin typeface="Times New Roman" panose="02020603050405020304" pitchFamily="18" charset="0"/>
              <a:ea typeface="隶书" pitchFamily="49" charset="-122"/>
            </a:endParaRPr>
          </a:p>
        </p:txBody>
      </p:sp>
      <p:sp>
        <p:nvSpPr>
          <p:cNvPr id="18441" name="Text Box 19"/>
          <p:cNvSpPr txBox="1"/>
          <p:nvPr/>
        </p:nvSpPr>
        <p:spPr>
          <a:xfrm>
            <a:off x="1524000" y="0"/>
            <a:ext cx="262731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探索新知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8442" name="Rectangle 20"/>
          <p:cNvGraphicFramePr/>
          <p:nvPr/>
        </p:nvGraphicFramePr>
        <p:xfrm>
          <a:off x="3048000" y="1397000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0" imgH="0" progId="Equation.3">
                  <p:embed/>
                </p:oleObj>
              </mc:Choice>
              <mc:Fallback>
                <p:oleObj name="" r:id="rId1" imgW="0" imgH="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3048000" y="1397000"/>
                        <a:ext cx="6096000" cy="406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3" name="Rectangle 22"/>
          <p:cNvGraphicFramePr/>
          <p:nvPr/>
        </p:nvGraphicFramePr>
        <p:xfrm>
          <a:off x="3071813" y="1412875"/>
          <a:ext cx="6096000" cy="406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2" imgW="0" imgH="0" progId="Equation.3">
                  <p:embed/>
                </p:oleObj>
              </mc:Choice>
              <mc:Fallback>
                <p:oleObj name="" r:id="rId2" imgW="0" imgH="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/>
                      <a:stretch>
                        <a:fillRect/>
                      </a:stretch>
                    </p:blipFill>
                    <p:spPr>
                      <a:xfrm>
                        <a:off x="3071813" y="1412875"/>
                        <a:ext cx="6096000" cy="406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1998" name="WordArt 30"/>
          <p:cNvSpPr>
            <a:spLocks noChangeArrowheads="1" noChangeShapeType="1" noTextEdit="1"/>
          </p:cNvSpPr>
          <p:nvPr/>
        </p:nvSpPr>
        <p:spPr bwMode="auto">
          <a:xfrm>
            <a:off x="1809720" y="4572008"/>
            <a:ext cx="2743200" cy="6096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0" cap="none" spc="0" normalizeH="0" baseline="0" noProof="0" dirty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几何语言</a:t>
            </a:r>
            <a:r>
              <a:rPr kumimoji="0" lang="en-US" altLang="zh-CN" sz="4800" b="1" i="0" u="none" strike="noStrike" kern="10" cap="none" spc="0" normalizeH="0" baseline="0" noProof="0" dirty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:</a:t>
            </a:r>
            <a:endParaRPr kumimoji="0" lang="zh-CN" altLang="en-US" sz="4800" b="1" i="0" u="none" strike="noStrike" kern="10" cap="none" spc="0" normalizeH="0" baseline="0" noProof="0" dirty="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21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1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1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8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Rectangle 2"/>
          <p:cNvSpPr>
            <a:spLocks noGrp="1"/>
          </p:cNvSpPr>
          <p:nvPr>
            <p:ph type="title"/>
          </p:nvPr>
        </p:nvSpPr>
        <p:spPr>
          <a:ln/>
        </p:spPr>
        <p:txBody>
          <a:bodyPr vert="horz" wrap="square" lIns="92075" tIns="46038" rIns="92075" bIns="46038" anchor="b"/>
          <a:p>
            <a:pPr eaLnBrk="1" hangingPunct="1"/>
            <a:endParaRPr lang="zh-CN" altLang="zh-CN" dirty="0"/>
          </a:p>
        </p:txBody>
      </p:sp>
      <p:sp>
        <p:nvSpPr>
          <p:cNvPr id="19459" name="Rectangle 3"/>
          <p:cNvSpPr>
            <a:spLocks noGrp="1"/>
          </p:cNvSpPr>
          <p:nvPr>
            <p:ph idx="1"/>
          </p:nvPr>
        </p:nvSpPr>
        <p:spPr>
          <a:ln/>
        </p:spPr>
        <p:txBody>
          <a:bodyPr vert="horz" wrap="square" lIns="92075" tIns="46038" rIns="92075" bIns="46038" anchor="t"/>
          <a:p>
            <a:pPr eaLnBrk="1" hangingPunct="1"/>
            <a:endParaRPr lang="zh-CN" altLang="zh-CN" dirty="0"/>
          </a:p>
        </p:txBody>
      </p:sp>
      <p:pic>
        <p:nvPicPr>
          <p:cNvPr id="19460" name="Picture 4" descr="3bfacbf3a06cbfd60b46e0dd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1" name="WordArt 5">
            <a:hlinkClick r:id="rId2" action="ppaction://hlinksldjump"/>
          </p:cNvPr>
          <p:cNvSpPr>
            <a:spLocks noTextEdit="1"/>
          </p:cNvSpPr>
          <p:nvPr/>
        </p:nvSpPr>
        <p:spPr>
          <a:xfrm>
            <a:off x="5715000" y="228600"/>
            <a:ext cx="4267200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能力提升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62" name="WordArt 6">
            <a:hlinkClick r:id="rId3" action="ppaction://hlinksldjump"/>
          </p:cNvPr>
          <p:cNvSpPr>
            <a:spLocks noTextEdit="1"/>
          </p:cNvSpPr>
          <p:nvPr/>
        </p:nvSpPr>
        <p:spPr>
          <a:xfrm>
            <a:off x="8688388" y="5084763"/>
            <a:ext cx="16002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第一关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63" name="WordArt 7">
            <a:hlinkClick r:id="rId4" action="ppaction://hlinksldjump"/>
          </p:cNvPr>
          <p:cNvSpPr>
            <a:spLocks noTextEdit="1"/>
          </p:cNvSpPr>
          <p:nvPr/>
        </p:nvSpPr>
        <p:spPr>
          <a:xfrm>
            <a:off x="6743700" y="3644900"/>
            <a:ext cx="16002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第二关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64" name="WordArt 8">
            <a:hlinkClick r:id="rId5" action="ppaction://hlinksldjump"/>
          </p:cNvPr>
          <p:cNvSpPr>
            <a:spLocks noTextEdit="1"/>
          </p:cNvSpPr>
          <p:nvPr/>
        </p:nvSpPr>
        <p:spPr>
          <a:xfrm>
            <a:off x="4656138" y="2276475"/>
            <a:ext cx="16002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中考链接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65" name="WordArt 9">
            <a:hlinkClick r:id="rId6" action="ppaction://hlinksldjump"/>
          </p:cNvPr>
          <p:cNvSpPr>
            <a:spLocks noTextEdit="1"/>
          </p:cNvSpPr>
          <p:nvPr/>
        </p:nvSpPr>
        <p:spPr>
          <a:xfrm>
            <a:off x="3143250" y="1125538"/>
            <a:ext cx="25717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  <a:endParaRPr lang="zh-CN" altLang="en-US" sz="4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2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b="0" dirty="0">
              <a:solidFill>
                <a:srgbClr val="336699"/>
              </a:solidFill>
              <a:latin typeface="Comic Sans MS" panose="030F0702030302020204" pitchFamily="66" charset="0"/>
            </a:endParaRPr>
          </a:p>
        </p:txBody>
      </p:sp>
      <p:sp>
        <p:nvSpPr>
          <p:cNvPr id="20483" name="Line 3"/>
          <p:cNvSpPr/>
          <p:nvPr/>
        </p:nvSpPr>
        <p:spPr>
          <a:xfrm>
            <a:off x="6167438" y="5300663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20484" name="Picture 4" descr="兰花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12125" y="5157788"/>
            <a:ext cx="2362200" cy="1447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9077" name="Text Box 5"/>
          <p:cNvSpPr txBox="1"/>
          <p:nvPr/>
        </p:nvSpPr>
        <p:spPr>
          <a:xfrm>
            <a:off x="6096000" y="4005263"/>
            <a:ext cx="40957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en-US" altLang="zh-CN" dirty="0">
                <a:solidFill>
                  <a:srgbClr val="FF0000"/>
                </a:solidFill>
              </a:rPr>
              <a:t>6</a:t>
            </a:r>
            <a:endParaRPr lang="en-US" altLang="zh-CN" baseline="30000" dirty="0">
              <a:solidFill>
                <a:srgbClr val="FF0000"/>
              </a:solidFill>
            </a:endParaRPr>
          </a:p>
        </p:txBody>
      </p:sp>
      <p:grpSp>
        <p:nvGrpSpPr>
          <p:cNvPr id="20486" name="Group 23"/>
          <p:cNvGrpSpPr/>
          <p:nvPr/>
        </p:nvGrpSpPr>
        <p:grpSpPr>
          <a:xfrm>
            <a:off x="1919288" y="3357563"/>
            <a:ext cx="8388350" cy="1192212"/>
            <a:chOff x="249" y="2477"/>
            <a:chExt cx="5284" cy="751"/>
          </a:xfrm>
        </p:grpSpPr>
        <p:graphicFrame>
          <p:nvGraphicFramePr>
            <p:cNvPr id="20489" name="Object 6"/>
            <p:cNvGraphicFramePr/>
            <p:nvPr/>
          </p:nvGraphicFramePr>
          <p:xfrm>
            <a:off x="1020" y="2477"/>
            <a:ext cx="1007" cy="3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3" imgW="583565" imgH="177800" progId="Equation.3">
                    <p:embed/>
                  </p:oleObj>
                </mc:Choice>
                <mc:Fallback>
                  <p:oleObj name="" r:id="rId3" imgW="583565" imgH="177800" progId="Equation.3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020" y="2477"/>
                          <a:ext cx="1007" cy="363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0490" name="Text Box 7"/>
            <p:cNvSpPr txBox="1"/>
            <p:nvPr/>
          </p:nvSpPr>
          <p:spPr>
            <a:xfrm>
              <a:off x="249" y="2478"/>
              <a:ext cx="5284" cy="7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en-US" altLang="zh-CN" sz="3600" dirty="0">
                  <a:solidFill>
                    <a:srgbClr val="0066FF"/>
                  </a:solidFill>
                  <a:latin typeface="黑体" panose="02010609060101010101" pitchFamily="2" charset="-122"/>
                  <a:ea typeface="黑体" panose="02010609060101010101" pitchFamily="2" charset="-122"/>
                </a:rPr>
                <a:t>  </a:t>
              </a:r>
              <a:r>
                <a:rPr lang="zh-CN" altLang="en-US" sz="3600" dirty="0">
                  <a:solidFill>
                    <a:srgbClr val="0066FF"/>
                  </a:solidFill>
                  <a:latin typeface="宋体" panose="02010600030101010101" pitchFamily="2" charset="-122"/>
                </a:rPr>
                <a:t>在         中，斜边</a:t>
              </a:r>
              <a:r>
                <a:rPr lang="zh-CN" altLang="zh-CN" sz="3600" dirty="0">
                  <a:solidFill>
                    <a:srgbClr val="0066FF"/>
                  </a:solidFill>
                  <a:latin typeface="宋体" panose="02010600030101010101" pitchFamily="2" charset="-122"/>
                </a:rPr>
                <a:t>A</a:t>
              </a:r>
              <a:r>
                <a:rPr lang="en-US" altLang="zh-CN" sz="3600" dirty="0">
                  <a:solidFill>
                    <a:srgbClr val="0066FF"/>
                  </a:solidFill>
                  <a:latin typeface="宋体" panose="02010600030101010101" pitchFamily="2" charset="-122"/>
                </a:rPr>
                <a:t>B</a:t>
              </a:r>
              <a:r>
                <a:rPr lang="zh-CN" altLang="en-US" sz="3600" dirty="0">
                  <a:solidFill>
                    <a:srgbClr val="0066FF"/>
                  </a:solidFill>
                  <a:latin typeface="宋体" panose="02010600030101010101" pitchFamily="2" charset="-122"/>
                </a:rPr>
                <a:t>上的中线为</a:t>
              </a:r>
              <a:r>
                <a:rPr lang="en-US" altLang="zh-CN" sz="3600" dirty="0">
                  <a:solidFill>
                    <a:srgbClr val="0066FF"/>
                  </a:solidFill>
                  <a:latin typeface="宋体" panose="02010600030101010101" pitchFamily="2" charset="-122"/>
                </a:rPr>
                <a:t>3</a:t>
              </a:r>
              <a:r>
                <a:rPr lang="zh-CN" altLang="zh-CN" sz="3600" dirty="0">
                  <a:solidFill>
                    <a:srgbClr val="0066FF"/>
                  </a:solidFill>
                  <a:latin typeface="宋体" panose="02010600030101010101" pitchFamily="2" charset="-122"/>
                </a:rPr>
                <a:t>cm</a:t>
              </a:r>
              <a:r>
                <a:rPr lang="zh-CN" altLang="en-US" sz="3600" dirty="0">
                  <a:solidFill>
                    <a:srgbClr val="000000"/>
                  </a:solidFill>
                  <a:latin typeface="宋体" panose="02010600030101010101" pitchFamily="2" charset="-122"/>
                </a:rPr>
                <a:t> </a:t>
              </a:r>
              <a:r>
                <a:rPr lang="zh-CN" altLang="en-US" sz="3600" dirty="0">
                  <a:solidFill>
                    <a:srgbClr val="0066FF"/>
                  </a:solidFill>
                  <a:latin typeface="宋体" panose="02010600030101010101" pitchFamily="2" charset="-122"/>
                </a:rPr>
                <a:t>， </a:t>
              </a:r>
              <a:r>
                <a:rPr lang="zh-CN" altLang="en-US" sz="3600" dirty="0">
                  <a:solidFill>
                    <a:srgbClr val="0066FF"/>
                  </a:solidFill>
                  <a:latin typeface="Times New Roman" panose="02020603050405020304" pitchFamily="18" charset="0"/>
                </a:rPr>
                <a:t>则</a:t>
              </a:r>
              <a:r>
                <a:rPr lang="zh-CN" altLang="en-US" sz="36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zh-CN" altLang="en-US" sz="3600" dirty="0">
                  <a:solidFill>
                    <a:srgbClr val="0066FF"/>
                  </a:solidFill>
                  <a:latin typeface="宋体" panose="02010600030101010101" pitchFamily="2" charset="-122"/>
                </a:rPr>
                <a:t>斜边</a:t>
              </a:r>
              <a:r>
                <a:rPr lang="zh-CN" altLang="zh-CN" sz="3600" dirty="0">
                  <a:solidFill>
                    <a:srgbClr val="0066FF"/>
                  </a:solidFill>
                  <a:latin typeface="宋体" panose="02010600030101010101" pitchFamily="2" charset="-122"/>
                </a:rPr>
                <a:t>A</a:t>
              </a:r>
              <a:r>
                <a:rPr lang="en-US" altLang="zh-CN" sz="3600" dirty="0">
                  <a:solidFill>
                    <a:srgbClr val="0066FF"/>
                  </a:solidFill>
                  <a:latin typeface="宋体" panose="02010600030101010101" pitchFamily="2" charset="-122"/>
                </a:rPr>
                <a:t>B</a:t>
              </a:r>
              <a:r>
                <a:rPr lang="en-US" altLang="zh-CN" sz="3600" b="0" u="sng" dirty="0">
                  <a:solidFill>
                    <a:srgbClr val="0066FF"/>
                  </a:solidFill>
                  <a:latin typeface="宋体" panose="02010600030101010101" pitchFamily="2" charset="-122"/>
                </a:rPr>
                <a:t>       </a:t>
              </a:r>
              <a:r>
                <a:rPr lang="zh-CN" altLang="zh-CN" sz="3600" dirty="0">
                  <a:solidFill>
                    <a:srgbClr val="0066FF"/>
                  </a:solidFill>
                  <a:latin typeface="宋体" panose="02010600030101010101" pitchFamily="2" charset="-122"/>
                </a:rPr>
                <a:t>cm</a:t>
              </a:r>
              <a:r>
                <a:rPr lang="zh-CN" altLang="en-US" sz="3600" dirty="0">
                  <a:solidFill>
                    <a:srgbClr val="0066FF"/>
                  </a:solidFill>
                  <a:latin typeface="宋体" panose="02010600030101010101" pitchFamily="2" charset="-122"/>
                </a:rPr>
                <a:t>，</a:t>
              </a:r>
              <a:endParaRPr lang="zh-CN" altLang="en-US" b="0" dirty="0">
                <a:solidFill>
                  <a:srgbClr val="336699"/>
                </a:solidFill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pic>
        <p:nvPicPr>
          <p:cNvPr id="20487" name="Picture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3613" y="0"/>
            <a:ext cx="5616575" cy="33797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8" name="WordArt 24"/>
          <p:cNvSpPr>
            <a:spLocks noTextEdit="1"/>
          </p:cNvSpPr>
          <p:nvPr/>
        </p:nvSpPr>
        <p:spPr>
          <a:xfrm>
            <a:off x="1774825" y="260350"/>
            <a:ext cx="16002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第一关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907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2"/>
          <p:cNvSpPr/>
          <p:nvPr/>
        </p:nvSpPr>
        <p:spPr>
          <a:xfrm>
            <a:off x="1524000" y="0"/>
            <a:ext cx="9144000" cy="6858000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endParaRPr lang="zh-CN" altLang="zh-CN" sz="1800" b="0" dirty="0">
              <a:solidFill>
                <a:srgbClr val="336699"/>
              </a:solidFill>
              <a:latin typeface="Comic Sans MS" panose="030F0702030302020204" pitchFamily="66" charset="0"/>
            </a:endParaRPr>
          </a:p>
        </p:txBody>
      </p:sp>
      <p:sp>
        <p:nvSpPr>
          <p:cNvPr id="21507" name="Line 3"/>
          <p:cNvSpPr/>
          <p:nvPr/>
        </p:nvSpPr>
        <p:spPr>
          <a:xfrm>
            <a:off x="6167438" y="5300663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1508" name="Text Box 24"/>
          <p:cNvSpPr txBox="1"/>
          <p:nvPr/>
        </p:nvSpPr>
        <p:spPr>
          <a:xfrm>
            <a:off x="2495550" y="5013325"/>
            <a:ext cx="57610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endParaRPr lang="zh-CN" altLang="zh-CN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9" name="Text Box 25"/>
          <p:cNvSpPr txBox="1"/>
          <p:nvPr/>
        </p:nvSpPr>
        <p:spPr>
          <a:xfrm>
            <a:off x="1919288" y="4221163"/>
            <a:ext cx="8208962" cy="20145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已知：如图，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BE,CD 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分别为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的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AC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边上的高，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G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为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边上的中点</a:t>
            </a:r>
            <a:endParaRPr lang="zh-CN" altLang="en-US" sz="3600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求证：</a:t>
            </a:r>
            <a:r>
              <a:rPr lang="en-US" altLang="zh-CN" sz="3600" dirty="0">
                <a:solidFill>
                  <a:srgbClr val="FF0000"/>
                </a:solidFill>
                <a:latin typeface="Times New Roman" panose="02020603050405020304" pitchFamily="18" charset="0"/>
              </a:rPr>
              <a:t>DG=EG</a:t>
            </a:r>
            <a:endParaRPr lang="en-US" altLang="zh-CN" sz="36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0" name="WordArt 26"/>
          <p:cNvSpPr>
            <a:spLocks noTextEdit="1"/>
          </p:cNvSpPr>
          <p:nvPr/>
        </p:nvSpPr>
        <p:spPr>
          <a:xfrm>
            <a:off x="1992313" y="476250"/>
            <a:ext cx="16002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第二关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1511" name="Picture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00525" y="1412875"/>
            <a:ext cx="3695700" cy="29813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9"/>
          <p:cNvGrpSpPr/>
          <p:nvPr/>
        </p:nvGrpSpPr>
        <p:grpSpPr>
          <a:xfrm>
            <a:off x="4216400" y="2276475"/>
            <a:ext cx="3679825" cy="2160588"/>
            <a:chOff x="1681" y="1434"/>
            <a:chExt cx="2318" cy="1361"/>
          </a:xfrm>
        </p:grpSpPr>
        <p:sp>
          <p:nvSpPr>
            <p:cNvPr id="21541" name="Line 10"/>
            <p:cNvSpPr/>
            <p:nvPr/>
          </p:nvSpPr>
          <p:spPr>
            <a:xfrm flipH="1">
              <a:off x="1882" y="1669"/>
              <a:ext cx="896" cy="899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2" name="Line 11"/>
            <p:cNvSpPr/>
            <p:nvPr/>
          </p:nvSpPr>
          <p:spPr>
            <a:xfrm>
              <a:off x="2789" y="1661"/>
              <a:ext cx="1023" cy="907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3" name="Line 12"/>
            <p:cNvSpPr/>
            <p:nvPr/>
          </p:nvSpPr>
          <p:spPr>
            <a:xfrm flipH="1">
              <a:off x="1882" y="2568"/>
              <a:ext cx="1930" cy="0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4" name="Line 13"/>
            <p:cNvSpPr/>
            <p:nvPr/>
          </p:nvSpPr>
          <p:spPr>
            <a:xfrm>
              <a:off x="2777" y="1661"/>
              <a:ext cx="46" cy="907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45" name="Rectangle 14"/>
            <p:cNvSpPr/>
            <p:nvPr/>
          </p:nvSpPr>
          <p:spPr>
            <a:xfrm>
              <a:off x="2588" y="1434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46" name="Rectangle 15"/>
            <p:cNvSpPr/>
            <p:nvPr/>
          </p:nvSpPr>
          <p:spPr>
            <a:xfrm>
              <a:off x="1681" y="2454"/>
              <a:ext cx="22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47" name="Rectangle 16"/>
            <p:cNvSpPr/>
            <p:nvPr/>
          </p:nvSpPr>
          <p:spPr>
            <a:xfrm>
              <a:off x="3767" y="2454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48" name="Rectangle 17"/>
            <p:cNvSpPr/>
            <p:nvPr/>
          </p:nvSpPr>
          <p:spPr>
            <a:xfrm>
              <a:off x="2711" y="2545"/>
              <a:ext cx="240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G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3" name="Group 27"/>
          <p:cNvGrpSpPr/>
          <p:nvPr/>
        </p:nvGrpSpPr>
        <p:grpSpPr>
          <a:xfrm>
            <a:off x="1631950" y="1412875"/>
            <a:ext cx="3679825" cy="2160588"/>
            <a:chOff x="1681" y="1434"/>
            <a:chExt cx="2318" cy="1361"/>
          </a:xfrm>
        </p:grpSpPr>
        <p:sp>
          <p:nvSpPr>
            <p:cNvPr id="21533" name="Line 28"/>
            <p:cNvSpPr/>
            <p:nvPr/>
          </p:nvSpPr>
          <p:spPr>
            <a:xfrm flipH="1">
              <a:off x="1882" y="1669"/>
              <a:ext cx="896" cy="899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34" name="Line 29"/>
            <p:cNvSpPr/>
            <p:nvPr/>
          </p:nvSpPr>
          <p:spPr>
            <a:xfrm>
              <a:off x="2789" y="1661"/>
              <a:ext cx="1023" cy="907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35" name="Line 30"/>
            <p:cNvSpPr/>
            <p:nvPr/>
          </p:nvSpPr>
          <p:spPr>
            <a:xfrm flipH="1">
              <a:off x="1882" y="2568"/>
              <a:ext cx="1930" cy="0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36" name="Line 31"/>
            <p:cNvSpPr/>
            <p:nvPr/>
          </p:nvSpPr>
          <p:spPr>
            <a:xfrm>
              <a:off x="2777" y="1661"/>
              <a:ext cx="46" cy="907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37" name="Rectangle 32"/>
            <p:cNvSpPr/>
            <p:nvPr/>
          </p:nvSpPr>
          <p:spPr>
            <a:xfrm>
              <a:off x="2588" y="1434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D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38" name="Rectangle 33"/>
            <p:cNvSpPr/>
            <p:nvPr/>
          </p:nvSpPr>
          <p:spPr>
            <a:xfrm>
              <a:off x="1681" y="2454"/>
              <a:ext cx="22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39" name="Rectangle 34"/>
            <p:cNvSpPr/>
            <p:nvPr/>
          </p:nvSpPr>
          <p:spPr>
            <a:xfrm>
              <a:off x="3767" y="2454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40" name="Rectangle 35"/>
            <p:cNvSpPr/>
            <p:nvPr/>
          </p:nvSpPr>
          <p:spPr>
            <a:xfrm>
              <a:off x="2711" y="2545"/>
              <a:ext cx="240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G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4" name="Group 18"/>
          <p:cNvGrpSpPr/>
          <p:nvPr/>
        </p:nvGrpSpPr>
        <p:grpSpPr>
          <a:xfrm>
            <a:off x="4151313" y="3103563"/>
            <a:ext cx="3744912" cy="1333500"/>
            <a:chOff x="1655" y="1955"/>
            <a:chExt cx="2359" cy="840"/>
          </a:xfrm>
        </p:grpSpPr>
        <p:sp>
          <p:nvSpPr>
            <p:cNvPr id="21525" name="Line 19"/>
            <p:cNvSpPr/>
            <p:nvPr/>
          </p:nvSpPr>
          <p:spPr>
            <a:xfrm flipH="1">
              <a:off x="1882" y="2115"/>
              <a:ext cx="1769" cy="445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6" name="Line 20"/>
            <p:cNvSpPr/>
            <p:nvPr/>
          </p:nvSpPr>
          <p:spPr>
            <a:xfrm>
              <a:off x="3651" y="2115"/>
              <a:ext cx="137" cy="453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7" name="Line 21"/>
            <p:cNvSpPr/>
            <p:nvPr/>
          </p:nvSpPr>
          <p:spPr>
            <a:xfrm flipH="1">
              <a:off x="1882" y="2568"/>
              <a:ext cx="1930" cy="0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8" name="Line 22"/>
            <p:cNvSpPr/>
            <p:nvPr/>
          </p:nvSpPr>
          <p:spPr>
            <a:xfrm flipH="1">
              <a:off x="2835" y="2115"/>
              <a:ext cx="816" cy="453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9" name="Rectangle 23"/>
            <p:cNvSpPr/>
            <p:nvPr/>
          </p:nvSpPr>
          <p:spPr>
            <a:xfrm>
              <a:off x="3651" y="1955"/>
              <a:ext cx="22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E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30" name="Rectangle 24"/>
            <p:cNvSpPr/>
            <p:nvPr/>
          </p:nvSpPr>
          <p:spPr>
            <a:xfrm>
              <a:off x="1655" y="2432"/>
              <a:ext cx="22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31" name="Rectangle 25"/>
            <p:cNvSpPr/>
            <p:nvPr/>
          </p:nvSpPr>
          <p:spPr>
            <a:xfrm>
              <a:off x="3782" y="2432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32" name="Rectangle 26"/>
            <p:cNvSpPr/>
            <p:nvPr/>
          </p:nvSpPr>
          <p:spPr>
            <a:xfrm>
              <a:off x="2699" y="2545"/>
              <a:ext cx="240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G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6959600" y="1447800"/>
            <a:ext cx="3744913" cy="1333500"/>
            <a:chOff x="1655" y="1955"/>
            <a:chExt cx="2359" cy="840"/>
          </a:xfrm>
        </p:grpSpPr>
        <p:sp>
          <p:nvSpPr>
            <p:cNvPr id="21517" name="Line 37"/>
            <p:cNvSpPr/>
            <p:nvPr/>
          </p:nvSpPr>
          <p:spPr>
            <a:xfrm flipH="1">
              <a:off x="1882" y="2115"/>
              <a:ext cx="1769" cy="445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18" name="Line 38"/>
            <p:cNvSpPr/>
            <p:nvPr/>
          </p:nvSpPr>
          <p:spPr>
            <a:xfrm>
              <a:off x="3651" y="2115"/>
              <a:ext cx="137" cy="453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19" name="Line 39"/>
            <p:cNvSpPr/>
            <p:nvPr/>
          </p:nvSpPr>
          <p:spPr>
            <a:xfrm flipH="1">
              <a:off x="1882" y="2568"/>
              <a:ext cx="1930" cy="0"/>
            </a:xfrm>
            <a:prstGeom prst="line">
              <a:avLst/>
            </a:prstGeom>
            <a:ln w="25400" cap="flat" cmpd="sng">
              <a:solidFill>
                <a:srgbClr val="0000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0" name="Line 40"/>
            <p:cNvSpPr/>
            <p:nvPr/>
          </p:nvSpPr>
          <p:spPr>
            <a:xfrm flipH="1">
              <a:off x="2835" y="2115"/>
              <a:ext cx="816" cy="453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1521" name="Rectangle 41"/>
            <p:cNvSpPr/>
            <p:nvPr/>
          </p:nvSpPr>
          <p:spPr>
            <a:xfrm>
              <a:off x="3651" y="1955"/>
              <a:ext cx="22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E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22" name="Rectangle 42"/>
            <p:cNvSpPr/>
            <p:nvPr/>
          </p:nvSpPr>
          <p:spPr>
            <a:xfrm>
              <a:off x="1655" y="2432"/>
              <a:ext cx="223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B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23" name="Rectangle 43"/>
            <p:cNvSpPr/>
            <p:nvPr/>
          </p:nvSpPr>
          <p:spPr>
            <a:xfrm>
              <a:off x="3782" y="2432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C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24" name="Rectangle 44"/>
            <p:cNvSpPr/>
            <p:nvPr/>
          </p:nvSpPr>
          <p:spPr>
            <a:xfrm>
              <a:off x="2699" y="2545"/>
              <a:ext cx="240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en-US" altLang="zh-CN" sz="2000" dirty="0">
                  <a:solidFill>
                    <a:srgbClr val="000000"/>
                  </a:solidFill>
                  <a:latin typeface="Times New Roman" panose="02020603050405020304" pitchFamily="18" charset="0"/>
                </a:rPr>
                <a:t>G</a:t>
              </a:r>
              <a:endParaRPr lang="en-US" altLang="zh-CN" sz="20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pic>
        <p:nvPicPr>
          <p:cNvPr id="44" name="Picture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38625" y="1428750"/>
            <a:ext cx="3695700" cy="2981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85185E-6 L -0.28438 -0.1259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0" y="-630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0.3073 -0.2386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00" y="-1190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7407E-6 L 0.28091 0.12615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00" y="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30712 0.2414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00" y="12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2530" name="Rectangle 7"/>
          <p:cNvSpPr/>
          <p:nvPr/>
        </p:nvSpPr>
        <p:spPr>
          <a:xfrm>
            <a:off x="1524000" y="500063"/>
            <a:ext cx="8964613" cy="258603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533400" eaLnBrk="1" hangingPunct="1">
              <a:spcBef>
                <a:spcPct val="0"/>
              </a:spcBef>
              <a:buNone/>
            </a:pP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dirty="0">
                <a:solidFill>
                  <a:srgbClr val="0000FF"/>
                </a:solidFill>
                <a:latin typeface="宋体" panose="02010600030101010101" pitchFamily="2" charset="-122"/>
              </a:rPr>
              <a:t>2013</a:t>
            </a:r>
            <a:r>
              <a:rPr lang="zh-CN" altLang="en-US" dirty="0">
                <a:solidFill>
                  <a:srgbClr val="0000FF"/>
                </a:solidFill>
                <a:latin typeface="宋体" panose="02010600030101010101" pitchFamily="2" charset="-122"/>
              </a:rPr>
              <a:t>年湖南）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已知：如图，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 BE,CD 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分别为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ABC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的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AC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AB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边上的高，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连接</a:t>
            </a:r>
            <a:r>
              <a:rPr lang="en-US" altLang="zh-CN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DE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，点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G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F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分别是</a:t>
            </a:r>
            <a:r>
              <a:rPr lang="en-US" altLang="zh-CN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DE</a:t>
            </a: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的</a:t>
            </a:r>
            <a:r>
              <a:rPr lang="zh-CN" altLang="en-US" sz="3600" dirty="0">
                <a:solidFill>
                  <a:srgbClr val="0000FF"/>
                </a:solidFill>
                <a:latin typeface="Times New Roman" panose="02020603050405020304" pitchFamily="18" charset="0"/>
              </a:rPr>
              <a:t>中点．</a:t>
            </a:r>
            <a:b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zh-CN" alt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求证：</a:t>
            </a:r>
            <a:r>
              <a:rPr lang="en-US" altLang="zh-CN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GF⊥DE</a:t>
            </a:r>
            <a:endParaRPr lang="en-US" altLang="zh-CN" sz="3600" b="0" u="sng" dirty="0">
              <a:solidFill>
                <a:srgbClr val="336699"/>
              </a:solidFill>
              <a:latin typeface="Times New Roman" panose="02020603050405020304" pitchFamily="18" charset="0"/>
            </a:endParaRPr>
          </a:p>
          <a:p>
            <a:pPr marL="0" lvl="0" indent="533400">
              <a:spcBef>
                <a:spcPct val="0"/>
              </a:spcBef>
              <a:buNone/>
            </a:pPr>
            <a:endParaRPr lang="en-US" altLang="zh-CN" sz="1800" b="0" u="sng" dirty="0">
              <a:solidFill>
                <a:srgbClr val="336699"/>
              </a:solidFill>
            </a:endParaRPr>
          </a:p>
        </p:txBody>
      </p:sp>
      <p:sp>
        <p:nvSpPr>
          <p:cNvPr id="22531" name="Rectangle 8"/>
          <p:cNvSpPr/>
          <p:nvPr/>
        </p:nvSpPr>
        <p:spPr>
          <a:xfrm>
            <a:off x="-898525" y="3051175"/>
            <a:ext cx="688975" cy="106838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defTabSz="914400" eaLnBrk="1" hangingPunct="1">
              <a:spcBef>
                <a:spcPct val="0"/>
              </a:spcBef>
              <a:buNone/>
              <a:tabLst>
                <a:tab pos="504825" algn="l"/>
                <a:tab pos="1819275" algn="l"/>
                <a:tab pos="3060700" algn="ctr"/>
                <a:tab pos="4029075" algn="l"/>
              </a:tabLst>
            </a:pPr>
            <a:br>
              <a:rPr lang="en-US" altLang="zh-CN" sz="1800" b="0" dirty="0">
                <a:solidFill>
                  <a:srgbClr val="336699"/>
                </a:solidFill>
              </a:rPr>
            </a:br>
            <a:endParaRPr lang="en-US" altLang="zh-CN" sz="1800" b="0" dirty="0">
              <a:solidFill>
                <a:srgbClr val="336699"/>
              </a:solidFill>
            </a:endParaRPr>
          </a:p>
          <a:p>
            <a:pPr marL="0" lvl="0" indent="0" defTabSz="914400">
              <a:spcBef>
                <a:spcPct val="0"/>
              </a:spcBef>
              <a:buNone/>
              <a:tabLst>
                <a:tab pos="504825" algn="l"/>
                <a:tab pos="1819275" algn="l"/>
                <a:tab pos="3060700" algn="ctr"/>
                <a:tab pos="4029075" algn="l"/>
              </a:tabLst>
            </a:pPr>
            <a:r>
              <a:rPr lang="en-US" altLang="zh-CN" sz="1000" b="0" dirty="0">
                <a:solidFill>
                  <a:srgbClr val="336699"/>
                </a:solidFill>
                <a:latin typeface="宋体" panose="02010600030101010101" pitchFamily="2" charset="-122"/>
              </a:rPr>
              <a:t>	</a:t>
            </a:r>
            <a:endParaRPr lang="en-US" altLang="zh-CN" sz="1100" b="0" dirty="0">
              <a:solidFill>
                <a:srgbClr val="336699"/>
              </a:solidFill>
              <a:latin typeface="Times New Roman" panose="02020603050405020304" pitchFamily="18" charset="0"/>
            </a:endParaRPr>
          </a:p>
          <a:p>
            <a:pPr marL="0" lvl="0" indent="0" defTabSz="914400">
              <a:spcBef>
                <a:spcPct val="0"/>
              </a:spcBef>
              <a:buNone/>
              <a:tabLst>
                <a:tab pos="504825" algn="l"/>
                <a:tab pos="1819275" algn="l"/>
                <a:tab pos="3060700" algn="ctr"/>
                <a:tab pos="4029075" algn="l"/>
              </a:tabLst>
            </a:pPr>
            <a:endParaRPr lang="en-US" altLang="zh-CN" sz="1800" b="0" dirty="0">
              <a:solidFill>
                <a:srgbClr val="336699"/>
              </a:solidFill>
            </a:endParaRPr>
          </a:p>
        </p:txBody>
      </p:sp>
      <p:sp>
        <p:nvSpPr>
          <p:cNvPr id="22532" name="WordArt 23"/>
          <p:cNvSpPr>
            <a:spLocks noTextEdit="1"/>
          </p:cNvSpPr>
          <p:nvPr/>
        </p:nvSpPr>
        <p:spPr>
          <a:xfrm>
            <a:off x="1703388" y="0"/>
            <a:ext cx="4178300" cy="642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变式练习：中考链接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2533" name="Picture 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81563" y="2243138"/>
            <a:ext cx="4714875" cy="4257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4" name="Picture 4" descr="兰花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269413" y="6000750"/>
            <a:ext cx="1398587" cy="8572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4578" name="Picture 17" descr="FR_0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083" name="WordArt 3"/>
          <p:cNvSpPr>
            <a:spLocks noChangeArrowheads="1" noChangeShapeType="1" noTextEdit="1"/>
          </p:cNvSpPr>
          <p:nvPr/>
        </p:nvSpPr>
        <p:spPr bwMode="auto">
          <a:xfrm>
            <a:off x="2351089" y="620713"/>
            <a:ext cx="7743825" cy="7620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这节课我收获了</a:t>
            </a:r>
            <a:r>
              <a:rPr kumimoji="0" lang="en-US" altLang="zh-CN" sz="60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......</a:t>
            </a:r>
            <a:endParaRPr kumimoji="0" lang="zh-CN" altLang="en-US" sz="6000" b="1" i="0" u="none" strike="noStrike" kern="10" cap="none" spc="0" normalizeH="0" baseline="0" noProof="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4580" name="Picture 19" descr="u=411247221,3185098977&amp;fm=0&amp;gp=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50" y="1628775"/>
            <a:ext cx="1333500" cy="933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1" name="Picture 23" descr="u=1392637718,1950337280&amp;fm=3&amp;gp=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7438" y="2924175"/>
            <a:ext cx="1323975" cy="1323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2" name="Picture 25" descr="u=1912960568,3039780184&amp;fm=0&amp;gp=0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6138" y="2349500"/>
            <a:ext cx="1333500" cy="1028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3" name="Picture 27" descr="u=2262201286,3803378434&amp;fm=0&amp;gp=0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8888" y="3933825"/>
            <a:ext cx="1333500" cy="952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5602" name="Picture 2" descr="FR_033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524000" y="0"/>
            <a:ext cx="9144000" cy="6858000"/>
          </a:xfrm>
          <a:ln/>
        </p:spPr>
      </p:pic>
      <p:sp>
        <p:nvSpPr>
          <p:cNvPr id="172035" name="WordArt 3"/>
          <p:cNvSpPr>
            <a:spLocks noChangeArrowheads="1" noChangeShapeType="1" noTextEdit="1"/>
          </p:cNvSpPr>
          <p:nvPr/>
        </p:nvSpPr>
        <p:spPr bwMode="auto">
          <a:xfrm>
            <a:off x="2351089" y="620713"/>
            <a:ext cx="7743825" cy="7620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这节课我收获了</a:t>
            </a:r>
            <a:r>
              <a:rPr kumimoji="0" lang="en-US" altLang="zh-CN" sz="60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......</a:t>
            </a:r>
            <a:endParaRPr kumimoji="0" lang="zh-CN" altLang="en-US" sz="6000" b="1" i="0" u="none" strike="noStrike" kern="10" cap="none" spc="0" normalizeH="0" baseline="0" noProof="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2037" name="Line 5"/>
          <p:cNvSpPr/>
          <p:nvPr/>
        </p:nvSpPr>
        <p:spPr>
          <a:xfrm>
            <a:off x="5087938" y="2636838"/>
            <a:ext cx="1511300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miter/>
            <a:headEnd type="none" w="med" len="med"/>
            <a:tailEnd type="triangle" w="med" len="med"/>
          </a:ln>
        </p:spPr>
      </p:sp>
      <p:sp>
        <p:nvSpPr>
          <p:cNvPr id="172039" name="Text Box 7"/>
          <p:cNvSpPr txBox="1"/>
          <p:nvPr/>
        </p:nvSpPr>
        <p:spPr>
          <a:xfrm>
            <a:off x="5081588" y="2205038"/>
            <a:ext cx="1422400" cy="8302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400" dirty="0">
                <a:solidFill>
                  <a:srgbClr val="9900FF"/>
                </a:solidFill>
              </a:rPr>
              <a:t>一个角是</a:t>
            </a:r>
            <a:endParaRPr lang="zh-CN" altLang="en-US" sz="2400" dirty="0">
              <a:solidFill>
                <a:srgbClr val="9900FF"/>
              </a:solidFill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zh-CN" altLang="en-US" sz="2400" dirty="0">
                <a:solidFill>
                  <a:srgbClr val="9900FF"/>
                </a:solidFill>
              </a:rPr>
              <a:t>直角</a:t>
            </a:r>
            <a:endParaRPr lang="zh-CN" altLang="en-US" sz="2400" dirty="0">
              <a:solidFill>
                <a:srgbClr val="9900FF"/>
              </a:solidFill>
            </a:endParaRPr>
          </a:p>
        </p:txBody>
      </p:sp>
      <p:grpSp>
        <p:nvGrpSpPr>
          <p:cNvPr id="25606" name="Group 19"/>
          <p:cNvGrpSpPr/>
          <p:nvPr/>
        </p:nvGrpSpPr>
        <p:grpSpPr>
          <a:xfrm>
            <a:off x="2424113" y="2205038"/>
            <a:ext cx="2524125" cy="1008062"/>
            <a:chOff x="884" y="1389"/>
            <a:chExt cx="1590" cy="635"/>
          </a:xfrm>
        </p:grpSpPr>
        <p:sp>
          <p:nvSpPr>
            <p:cNvPr id="25611" name="AutoShape 9"/>
            <p:cNvSpPr/>
            <p:nvPr/>
          </p:nvSpPr>
          <p:spPr>
            <a:xfrm>
              <a:off x="884" y="1389"/>
              <a:ext cx="1590" cy="635"/>
            </a:xfrm>
            <a:prstGeom prst="parallelogram">
              <a:avLst>
                <a:gd name="adj" fmla="val 62598"/>
              </a:avLst>
            </a:prstGeom>
            <a:solidFill>
              <a:srgbClr val="FFFF99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5612" name="Text Box 10"/>
            <p:cNvSpPr txBox="1"/>
            <p:nvPr/>
          </p:nvSpPr>
          <p:spPr>
            <a:xfrm>
              <a:off x="1292" y="1434"/>
              <a:ext cx="771" cy="523"/>
            </a:xfrm>
            <a:prstGeom prst="rect">
              <a:avLst/>
            </a:prstGeom>
            <a:solidFill>
              <a:srgbClr val="FFFF99"/>
            </a:solidFill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zh-CN" altLang="en-US" sz="2400" dirty="0">
                  <a:solidFill>
                    <a:srgbClr val="FF0000"/>
                  </a:solidFill>
                </a:rPr>
                <a:t>平行</a:t>
              </a:r>
              <a:endParaRPr lang="zh-CN" altLang="en-US" sz="2400" dirty="0">
                <a:solidFill>
                  <a:srgbClr val="FF0000"/>
                </a:solidFill>
              </a:endParaRPr>
            </a:p>
            <a:p>
              <a:pPr marL="0" lvl="0" indent="0" algn="ctr" eaLnBrk="1" hangingPunct="1">
                <a:spcBef>
                  <a:spcPct val="0"/>
                </a:spcBef>
                <a:buNone/>
              </a:pPr>
              <a:r>
                <a:rPr lang="zh-CN" altLang="en-US" sz="2400" dirty="0">
                  <a:solidFill>
                    <a:srgbClr val="FF0000"/>
                  </a:solidFill>
                </a:rPr>
                <a:t>四边形</a:t>
              </a:r>
              <a:endParaRPr lang="zh-CN" altLang="en-US" sz="24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" name="Group 11"/>
          <p:cNvGrpSpPr/>
          <p:nvPr/>
        </p:nvGrpSpPr>
        <p:grpSpPr>
          <a:xfrm>
            <a:off x="7104063" y="1989138"/>
            <a:ext cx="2012950" cy="1368425"/>
            <a:chOff x="3972" y="1536"/>
            <a:chExt cx="864" cy="576"/>
          </a:xfrm>
        </p:grpSpPr>
        <p:sp>
          <p:nvSpPr>
            <p:cNvPr id="25609" name="Rectangle 12"/>
            <p:cNvSpPr/>
            <p:nvPr/>
          </p:nvSpPr>
          <p:spPr>
            <a:xfrm>
              <a:off x="3972" y="1536"/>
              <a:ext cx="864" cy="576"/>
            </a:xfrm>
            <a:prstGeom prst="rect">
              <a:avLst/>
            </a:prstGeom>
            <a:solidFill>
              <a:srgbClr val="FF99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5610" name="Text Box 13"/>
            <p:cNvSpPr txBox="1"/>
            <p:nvPr/>
          </p:nvSpPr>
          <p:spPr>
            <a:xfrm>
              <a:off x="4114" y="1678"/>
              <a:ext cx="500" cy="270"/>
            </a:xfrm>
            <a:prstGeom prst="rect">
              <a:avLst/>
            </a:prstGeom>
            <a:solidFill>
              <a:srgbClr val="FF9900"/>
            </a:solidFill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 b="1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 b="1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 b="1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000" b="1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r>
                <a:rPr lang="zh-CN" altLang="en-US" sz="3600" dirty="0">
                  <a:solidFill>
                    <a:srgbClr val="0066FF"/>
                  </a:solidFill>
                </a:rPr>
                <a:t>矩形</a:t>
              </a:r>
              <a:endParaRPr lang="zh-CN" altLang="en-US" sz="3600" dirty="0">
                <a:solidFill>
                  <a:srgbClr val="0066FF"/>
                </a:solidFill>
              </a:endParaRPr>
            </a:p>
          </p:txBody>
        </p:sp>
      </p:grpSp>
      <p:pic>
        <p:nvPicPr>
          <p:cNvPr id="25608" name="Picture 18" descr="u=2532547800,1714178543&amp;fm=0&amp;gp=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0188" y="5591175"/>
            <a:ext cx="1333500" cy="1266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2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2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6626" name="Picture 2" descr="FR_033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524000" y="0"/>
            <a:ext cx="9144000" cy="6858000"/>
          </a:xfrm>
          <a:ln/>
        </p:spPr>
      </p:pic>
      <p:sp>
        <p:nvSpPr>
          <p:cNvPr id="173059" name="Text Box 3"/>
          <p:cNvSpPr txBox="1"/>
          <p:nvPr/>
        </p:nvSpPr>
        <p:spPr>
          <a:xfrm>
            <a:off x="3287713" y="1700213"/>
            <a:ext cx="46815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矩形的性质：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3060" name="WordArt 4"/>
          <p:cNvSpPr>
            <a:spLocks noChangeArrowheads="1" noChangeShapeType="1" noTextEdit="1"/>
          </p:cNvSpPr>
          <p:nvPr/>
        </p:nvSpPr>
        <p:spPr bwMode="auto">
          <a:xfrm>
            <a:off x="2351089" y="620713"/>
            <a:ext cx="7743825" cy="7620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这节课我收获了</a:t>
            </a:r>
            <a:r>
              <a:rPr kumimoji="0" lang="en-US" altLang="zh-CN" sz="60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......</a:t>
            </a:r>
            <a:endParaRPr kumimoji="0" lang="zh-CN" altLang="en-US" sz="6000" b="1" i="0" u="none" strike="noStrike" kern="10" cap="none" spc="0" normalizeH="0" baseline="0" noProof="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29" name="WordArt 5"/>
          <p:cNvSpPr>
            <a:spLocks noTextEdit="1"/>
          </p:cNvSpPr>
          <p:nvPr/>
        </p:nvSpPr>
        <p:spPr>
          <a:xfrm>
            <a:off x="2495550" y="2603500"/>
            <a:ext cx="12192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边：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0" name="WordArt 6"/>
          <p:cNvSpPr>
            <a:spLocks noTextEdit="1"/>
          </p:cNvSpPr>
          <p:nvPr/>
        </p:nvSpPr>
        <p:spPr>
          <a:xfrm>
            <a:off x="2640013" y="4475163"/>
            <a:ext cx="24765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对角线：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31" name="WordArt 7"/>
          <p:cNvSpPr>
            <a:spLocks noTextEdit="1"/>
          </p:cNvSpPr>
          <p:nvPr/>
        </p:nvSpPr>
        <p:spPr>
          <a:xfrm>
            <a:off x="2640013" y="3538538"/>
            <a:ext cx="12192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1" hangingPunct="1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角：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6632" name="Picture 8" descr="u=2532547800,1714178543&amp;fm=0&amp;gp=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0188" y="5591175"/>
            <a:ext cx="1333500" cy="1266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3065" name="Text Box 9"/>
          <p:cNvSpPr txBox="1"/>
          <p:nvPr/>
        </p:nvSpPr>
        <p:spPr>
          <a:xfrm>
            <a:off x="4152900" y="2747963"/>
            <a:ext cx="396081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对边平行且相等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3066" name="Text Box 10"/>
          <p:cNvSpPr txBox="1"/>
          <p:nvPr/>
        </p:nvSpPr>
        <p:spPr>
          <a:xfrm>
            <a:off x="4224338" y="3683000"/>
            <a:ext cx="30241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四个角都是直角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3067" name="Text Box 11"/>
          <p:cNvSpPr txBox="1"/>
          <p:nvPr/>
        </p:nvSpPr>
        <p:spPr>
          <a:xfrm>
            <a:off x="5448300" y="4546600"/>
            <a:ext cx="403225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 b="1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 b="1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 b="1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None/>
            </a:pPr>
            <a:r>
              <a:rPr lang="zh-CN" altLang="en-US" sz="2800" dirty="0">
                <a:solidFill>
                  <a:srgbClr val="0000FF"/>
                </a:solidFill>
                <a:latin typeface="Times New Roman" panose="02020603050405020304" pitchFamily="18" charset="0"/>
              </a:rPr>
              <a:t>对角线相等且互相平分</a:t>
            </a: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3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3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3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3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3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59" grpId="0"/>
      <p:bldP spid="173065" grpId="0"/>
      <p:bldP spid="173066" grpId="0"/>
      <p:bldP spid="17306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7650" name="Picture 2" descr="FR_033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524000" y="0"/>
            <a:ext cx="9144000" cy="6858000"/>
          </a:xfrm>
          <a:ln/>
        </p:spPr>
      </p:pic>
      <p:sp>
        <p:nvSpPr>
          <p:cNvPr id="144392" name="WordArt 8"/>
          <p:cNvSpPr>
            <a:spLocks noChangeArrowheads="1" noChangeShapeType="1" noTextEdit="1"/>
          </p:cNvSpPr>
          <p:nvPr/>
        </p:nvSpPr>
        <p:spPr bwMode="auto">
          <a:xfrm>
            <a:off x="2351089" y="620713"/>
            <a:ext cx="7743825" cy="7620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这节课我收获了</a:t>
            </a:r>
            <a:r>
              <a:rPr kumimoji="0" lang="en-US" altLang="zh-CN" sz="60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......</a:t>
            </a:r>
            <a:endParaRPr kumimoji="0" lang="zh-CN" altLang="en-US" sz="6000" b="1" i="0" u="none" strike="noStrike" kern="10" cap="none" spc="0" normalizeH="0" baseline="0" noProof="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52" name="WordArt 10"/>
          <p:cNvSpPr>
            <a:spLocks noTextEdit="1"/>
          </p:cNvSpPr>
          <p:nvPr/>
        </p:nvSpPr>
        <p:spPr>
          <a:xfrm>
            <a:off x="2135188" y="3933825"/>
            <a:ext cx="82296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直角三角形斜边上的中线等于斜边的一半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7653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413" y="1773238"/>
            <a:ext cx="3048000" cy="2152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7654" name="Picture 12" descr="u=2532547800,1714178543&amp;fm=0&amp;gp=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0188" y="5591175"/>
            <a:ext cx="1333500" cy="12668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8674" name="Picture 2" descr="FR_033"/>
          <p:cNvPicPr>
            <a:picLocks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1524000" y="0"/>
            <a:ext cx="9144000" cy="6858000"/>
          </a:xfrm>
          <a:ln/>
        </p:spPr>
      </p:pic>
      <p:sp>
        <p:nvSpPr>
          <p:cNvPr id="260099" name="WordArt 3"/>
          <p:cNvSpPr>
            <a:spLocks noChangeArrowheads="1" noChangeShapeType="1" noTextEdit="1"/>
          </p:cNvSpPr>
          <p:nvPr/>
        </p:nvSpPr>
        <p:spPr bwMode="auto">
          <a:xfrm>
            <a:off x="2351089" y="620713"/>
            <a:ext cx="7743825" cy="762000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60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这节课我收获了</a:t>
            </a:r>
            <a:r>
              <a:rPr kumimoji="0" lang="en-US" altLang="zh-CN" sz="6000" b="1" i="0" u="none" strike="noStrike" kern="10" cap="none" spc="0" normalizeH="0" baseline="0" noProof="0">
                <a:ln w="12700">
                  <a:solidFill>
                    <a:srgbClr val="EAEAEA"/>
                  </a:solidFill>
                  <a:rou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......</a:t>
            </a:r>
            <a:endParaRPr kumimoji="0" lang="zh-CN" altLang="en-US" sz="6000" b="1" i="0" u="none" strike="noStrike" kern="10" cap="none" spc="0" normalizeH="0" baseline="0" noProof="0">
              <a:ln w="12700">
                <a:solidFill>
                  <a:srgbClr val="EAEAEA"/>
                </a:solidFill>
                <a:rou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8676" name="Picture 6" descr="u=2532547800,1714178543&amp;fm=0&amp;gp=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0188" y="5591175"/>
            <a:ext cx="1333500" cy="12668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867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0" y="1500188"/>
            <a:ext cx="4100513" cy="3429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市场计划">
  <a:themeElements>
    <a:clrScheme name="市场计划 1">
      <a:dk1>
        <a:srgbClr val="336699"/>
      </a:dk1>
      <a:lt1>
        <a:srgbClr val="FFFFFF"/>
      </a:lt1>
      <a:dk2>
        <a:srgbClr val="0066FF"/>
      </a:dk2>
      <a:lt2>
        <a:srgbClr val="AFB5D2"/>
      </a:lt2>
      <a:accent1>
        <a:srgbClr val="66CCFF"/>
      </a:accent1>
      <a:accent2>
        <a:srgbClr val="99FFCC"/>
      </a:accent2>
      <a:accent3>
        <a:srgbClr val="FFFFFF"/>
      </a:accent3>
      <a:accent4>
        <a:srgbClr val="2A5682"/>
      </a:accent4>
      <a:accent5>
        <a:srgbClr val="B8E2FF"/>
      </a:accent5>
      <a:accent6>
        <a:srgbClr val="8AE7B9"/>
      </a:accent6>
      <a:hlink>
        <a:srgbClr val="FF99FF"/>
      </a:hlink>
      <a:folHlink>
        <a:srgbClr val="CCCCFF"/>
      </a:folHlink>
    </a:clrScheme>
    <a:fontScheme name="市场计划">
      <a:majorFont>
        <a:latin typeface="Times New Roman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8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28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市场计划 1">
        <a:dk1>
          <a:srgbClr val="336699"/>
        </a:dk1>
        <a:lt1>
          <a:srgbClr val="FFFFFF"/>
        </a:lt1>
        <a:dk2>
          <a:srgbClr val="0066FF"/>
        </a:dk2>
        <a:lt2>
          <a:srgbClr val="AFB5D2"/>
        </a:lt2>
        <a:accent1>
          <a:srgbClr val="66CCFF"/>
        </a:accent1>
        <a:accent2>
          <a:srgbClr val="99FFCC"/>
        </a:accent2>
        <a:accent3>
          <a:srgbClr val="FFFFFF"/>
        </a:accent3>
        <a:accent4>
          <a:srgbClr val="2A5682"/>
        </a:accent4>
        <a:accent5>
          <a:srgbClr val="B8E2FF"/>
        </a:accent5>
        <a:accent6>
          <a:srgbClr val="8AE7B9"/>
        </a:accent6>
        <a:hlink>
          <a:srgbClr val="FF99FF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市场计划 2">
        <a:dk1>
          <a:srgbClr val="003366"/>
        </a:dk1>
        <a:lt1>
          <a:srgbClr val="CCECFF"/>
        </a:lt1>
        <a:dk2>
          <a:srgbClr val="4B3384"/>
        </a:dk2>
        <a:lt2>
          <a:srgbClr val="849CBB"/>
        </a:lt2>
        <a:accent1>
          <a:srgbClr val="90DBFF"/>
        </a:accent1>
        <a:accent2>
          <a:srgbClr val="99FFCC"/>
        </a:accent2>
        <a:accent3>
          <a:srgbClr val="E2F4FF"/>
        </a:accent3>
        <a:accent4>
          <a:srgbClr val="002A56"/>
        </a:accent4>
        <a:accent5>
          <a:srgbClr val="C6EAFF"/>
        </a:accent5>
        <a:accent6>
          <a:srgbClr val="8AE7B9"/>
        </a:accent6>
        <a:hlink>
          <a:srgbClr val="DFC0FF"/>
        </a:hlink>
        <a:folHlink>
          <a:srgbClr val="6DC5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市场计划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1270</Words>
  <Application>WPS 演示</Application>
  <PresentationFormat>宽屏</PresentationFormat>
  <Paragraphs>301</Paragraphs>
  <Slides>23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12</vt:i4>
      </vt:variant>
      <vt:variant>
        <vt:lpstr>幻灯片标题</vt:lpstr>
      </vt:variant>
      <vt:variant>
        <vt:i4>23</vt:i4>
      </vt:variant>
    </vt:vector>
  </HeadingPairs>
  <TitlesOfParts>
    <vt:vector size="46" baseType="lpstr">
      <vt:lpstr>Arial</vt:lpstr>
      <vt:lpstr>宋体</vt:lpstr>
      <vt:lpstr>Wingdings</vt:lpstr>
      <vt:lpstr>Times New Roman</vt:lpstr>
      <vt:lpstr>等线</vt:lpstr>
      <vt:lpstr>Comic Sans MS</vt:lpstr>
      <vt:lpstr>隶书</vt:lpstr>
      <vt:lpstr>微软雅黑</vt:lpstr>
      <vt:lpstr>黑体</vt:lpstr>
      <vt:lpstr>Arial Unicode MS</vt:lpstr>
      <vt:lpstr>市场计划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86139</cp:lastModifiedBy>
  <cp:revision>2</cp:revision>
  <dcterms:created xsi:type="dcterms:W3CDTF">2018-08-06T13:50:53Z</dcterms:created>
  <dcterms:modified xsi:type="dcterms:W3CDTF">2021-03-29T02:38:02Z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2052-11.3.0.9221</vt:lpwstr>
  </property>
</Properties>
</file>