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816" r:id="rId3"/>
    <p:sldId id="817" r:id="rId4"/>
    <p:sldId id="786" r:id="rId5"/>
    <p:sldId id="787" r:id="rId6"/>
    <p:sldId id="788" r:id="rId7"/>
    <p:sldId id="789" r:id="rId8"/>
    <p:sldId id="818" r:id="rId9"/>
    <p:sldId id="790" r:id="rId10"/>
    <p:sldId id="791" r:id="rId11"/>
    <p:sldId id="792" r:id="rId12"/>
    <p:sldId id="793" r:id="rId13"/>
    <p:sldId id="794" r:id="rId14"/>
    <p:sldId id="795" r:id="rId15"/>
    <p:sldId id="796" r:id="rId16"/>
    <p:sldId id="797" r:id="rId17"/>
    <p:sldId id="798" r:id="rId18"/>
    <p:sldId id="799" r:id="rId19"/>
    <p:sldId id="800" r:id="rId20"/>
    <p:sldId id="801" r:id="rId21"/>
    <p:sldId id="802" r:id="rId22"/>
    <p:sldId id="803" r:id="rId23"/>
    <p:sldId id="804" r:id="rId24"/>
    <p:sldId id="805" r:id="rId25"/>
    <p:sldId id="806" r:id="rId26"/>
    <p:sldId id="807" r:id="rId27"/>
    <p:sldId id="808" r:id="rId28"/>
    <p:sldId id="809" r:id="rId29"/>
    <p:sldId id="810" r:id="rId30"/>
    <p:sldId id="811" r:id="rId31"/>
    <p:sldId id="812" r:id="rId32"/>
    <p:sldId id="813" r:id="rId33"/>
    <p:sldId id="814" r:id="rId34"/>
    <p:sldId id="815" r:id="rId35"/>
    <p:sldId id="819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FFCC"/>
    <a:srgbClr val="CCFF99"/>
    <a:srgbClr val="0000FF"/>
    <a:srgbClr val="CCECFF"/>
    <a:srgbClr val="66CCFF"/>
    <a:srgbClr val="FF0066"/>
    <a:srgbClr val="0099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/>
    <p:restoredTop sz="93676"/>
  </p:normalViewPr>
  <p:slideViewPr>
    <p:cSldViewPr showGuides="1">
      <p:cViewPr>
        <p:scale>
          <a:sx n="70" d="100"/>
          <a:sy n="70" d="100"/>
        </p:scale>
        <p:origin x="-900" y="-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6516688" y="76200"/>
            <a:ext cx="251936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6 Vocabulary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690" y="836930"/>
            <a:ext cx="8136890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6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Caring for your health</a:t>
            </a:r>
            <a:endParaRPr lang="en-US" altLang="zh-CN" sz="4800" b="1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084" name="Picture 12"/>
          <p:cNvPicPr>
            <a:picLocks noChangeAspect="1" noChangeArrowheads="1"/>
          </p:cNvPicPr>
          <p:nvPr/>
        </p:nvPicPr>
        <p:blipFill rotWithShape="1">
          <a:blip r:embed="rId1"/>
          <a:srcRect l="7782" t="10107" r="7260" b="8591"/>
          <a:stretch>
            <a:fillRect/>
          </a:stretch>
        </p:blipFill>
        <p:spPr bwMode="auto">
          <a:xfrm rot="21331958">
            <a:off x="603885" y="2635250"/>
            <a:ext cx="3400425" cy="2847975"/>
          </a:xfrm>
          <a:prstGeom prst="rect">
            <a:avLst/>
          </a:prstGeom>
          <a:ln w="57150">
            <a:solidFill>
              <a:schemeClr val="tx2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副标题 2"/>
          <p:cNvSpPr>
            <a:spLocks noGrp="1"/>
          </p:cNvSpPr>
          <p:nvPr/>
        </p:nvSpPr>
        <p:spPr>
          <a:xfrm>
            <a:off x="5445760" y="2813050"/>
            <a:ext cx="3169285" cy="831850"/>
          </a:xfrm>
          <a:prstGeom prst="rect">
            <a:avLst/>
          </a:prstGeom>
          <a:solidFill>
            <a:schemeClr val="tx2">
              <a:lumMod val="40000"/>
              <a:lumOff val="60000"/>
              <a:alpha val="50000"/>
            </a:schemeClr>
          </a:solidFill>
          <a:ln w="9525"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Vocabulary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" name="TextBox 42"/>
          <p:cNvSpPr txBox="1"/>
          <p:nvPr/>
        </p:nvSpPr>
        <p:spPr>
          <a:xfrm>
            <a:off x="3563938" y="836613"/>
            <a:ext cx="12112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cxnSp>
        <p:nvCxnSpPr>
          <p:cNvPr id="54280" name="直接连接符 8"/>
          <p:cNvCxnSpPr/>
          <p:nvPr/>
        </p:nvCxnSpPr>
        <p:spPr>
          <a:xfrm>
            <a:off x="5110163" y="3954463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sp>
        <p:nvSpPr>
          <p:cNvPr id="37" name="TextBox 27"/>
          <p:cNvSpPr txBox="1"/>
          <p:nvPr/>
        </p:nvSpPr>
        <p:spPr>
          <a:xfrm>
            <a:off x="5400675" y="3429000"/>
            <a:ext cx="233997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/>
          <p:cNvCxnSpPr/>
          <p:nvPr/>
        </p:nvCxnSpPr>
        <p:spPr>
          <a:xfrm>
            <a:off x="1077913" y="3073400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9" name="TextBox 27"/>
          <p:cNvSpPr txBox="1"/>
          <p:nvPr/>
        </p:nvSpPr>
        <p:spPr>
          <a:xfrm>
            <a:off x="863600" y="1989138"/>
            <a:ext cx="29876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  <a:endParaRPr lang="en-US" altLang="zh-CN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6" name="环形箭头 15"/>
          <p:cNvSpPr/>
          <p:nvPr/>
        </p:nvSpPr>
        <p:spPr>
          <a:xfrm rot="20563910" flipH="1">
            <a:off x="3167286" y="2241869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697931" y="3141730"/>
            <a:ext cx="1625368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35388" y="2686050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1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51325" y="3552825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2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文本占位符 4097"/>
          <p:cNvSpPr>
            <a:spLocks noGrp="1"/>
          </p:cNvSpPr>
          <p:nvPr>
            <p:ph type="body" idx="1"/>
          </p:nvPr>
        </p:nvSpPr>
        <p:spPr>
          <a:xfrm>
            <a:off x="528638" y="1196975"/>
            <a:ext cx="8147050" cy="4737735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en-US" altLang="zh-CN" sz="2800"/>
              <a:t>conduct  		</a:t>
            </a:r>
            <a:r>
              <a:rPr lang="en-US" altLang="zh-CN" sz="2800" i="1"/>
              <a:t>v. </a:t>
            </a:r>
            <a:r>
              <a:rPr lang="zh-CN" altLang="en-US" sz="2800"/>
              <a:t>实施；执行 </a:t>
            </a:r>
            <a:r>
              <a:rPr lang="en-US" altLang="zh-CN" sz="2800"/>
              <a:t>p. 81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*lifestyle 		</a:t>
            </a:r>
            <a:r>
              <a:rPr lang="en-US" altLang="zh-CN" sz="2800" i="1"/>
              <a:t>n. </a:t>
            </a:r>
            <a:r>
              <a:rPr lang="zh-CN" altLang="en-US" sz="2800"/>
              <a:t>生活方式 </a:t>
            </a:r>
            <a:r>
              <a:rPr lang="en-US" altLang="zh-CN" sz="2800"/>
              <a:t>p. 81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quarrel 		</a:t>
            </a:r>
            <a:r>
              <a:rPr lang="en-US" altLang="zh-CN" sz="2800" i="1"/>
              <a:t>n. </a:t>
            </a:r>
            <a:r>
              <a:rPr lang="zh-CN" altLang="en-US" sz="2800"/>
              <a:t>争吵 </a:t>
            </a:r>
            <a:r>
              <a:rPr lang="en-US" altLang="zh-CN" sz="2800"/>
              <a:t>p. 82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focus 		        </a:t>
            </a:r>
            <a:r>
              <a:rPr lang="en-US" altLang="zh-CN" sz="2800" i="1"/>
              <a:t>v. </a:t>
            </a:r>
            <a:r>
              <a:rPr lang="zh-CN" altLang="en-US" sz="2800"/>
              <a:t>集中（注意力、精力等）于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*peer 			</a:t>
            </a:r>
            <a:r>
              <a:rPr lang="en-US" altLang="zh-CN" sz="2800" i="1"/>
              <a:t>n. </a:t>
            </a:r>
            <a:r>
              <a:rPr lang="zh-CN" altLang="en-US" sz="2800"/>
              <a:t>同龄人；同辈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pressure 		</a:t>
            </a:r>
            <a:r>
              <a:rPr lang="en-US" altLang="zh-CN" sz="2800" i="1"/>
              <a:t>n. </a:t>
            </a:r>
            <a:r>
              <a:rPr lang="zh-CN" altLang="en-US" sz="2800"/>
              <a:t>压力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whether 		</a:t>
            </a:r>
            <a:r>
              <a:rPr lang="en-US" altLang="zh-CN" sz="2800" i="1"/>
              <a:t>conj. </a:t>
            </a:r>
            <a:r>
              <a:rPr lang="zh-CN" altLang="en-US" sz="2800"/>
              <a:t>是否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risk 			</a:t>
            </a:r>
            <a:r>
              <a:rPr lang="en-US" altLang="zh-CN" sz="2800" i="1"/>
              <a:t>n. </a:t>
            </a:r>
            <a:r>
              <a:rPr lang="zh-CN" altLang="en-US" sz="2800"/>
              <a:t>风险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guard 			</a:t>
            </a:r>
            <a:r>
              <a:rPr lang="en-US" altLang="zh-CN" sz="2800" i="1"/>
              <a:t>v. </a:t>
            </a:r>
            <a:r>
              <a:rPr lang="zh-CN" altLang="en-US" sz="2800"/>
              <a:t>守卫；保卫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*positive 		</a:t>
            </a:r>
            <a:r>
              <a:rPr lang="en-US" altLang="zh-CN" sz="2800" i="1"/>
              <a:t>adj. </a:t>
            </a:r>
            <a:r>
              <a:rPr lang="zh-CN" altLang="en-US" sz="2800"/>
              <a:t>积极乐观的；自信的 </a:t>
            </a:r>
            <a:r>
              <a:rPr lang="en-US" altLang="zh-CN" sz="2800"/>
              <a:t>p. 83</a:t>
            </a:r>
            <a:endParaRPr lang="en-US" altLang="zh-CN" sz="2800"/>
          </a:p>
        </p:txBody>
      </p:sp>
      <p:sp>
        <p:nvSpPr>
          <p:cNvPr id="4099" name="矩形 4098"/>
          <p:cNvSpPr/>
          <p:nvPr/>
        </p:nvSpPr>
        <p:spPr>
          <a:xfrm>
            <a:off x="3419475" y="274638"/>
            <a:ext cx="3384550" cy="6334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>
                <a:solidFill>
                  <a:srgbClr val="FF0000"/>
                </a:solidFill>
              </a:rPr>
              <a:t>Reading</a:t>
            </a:r>
            <a:endParaRPr lang="en-US" altLang="zh-CN" sz="4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>
          <a:xfrm>
            <a:off x="457200" y="1268730"/>
            <a:ext cx="8376920" cy="5210810"/>
          </a:xfrm>
        </p:spPr>
        <p:txBody>
          <a:bodyPr wrap="square"/>
          <a:p>
            <a:pPr>
              <a:lnSpc>
                <a:spcPct val="90000"/>
              </a:lnSpc>
              <a:buNone/>
            </a:pPr>
            <a:r>
              <a:rPr lang="en-US" altLang="zh-CN" sz="2800"/>
              <a:t>cancel 		</a:t>
            </a:r>
            <a:r>
              <a:rPr lang="en-US" altLang="zh-CN" sz="2800" i="1"/>
              <a:t>v. </a:t>
            </a:r>
            <a:r>
              <a:rPr lang="zh-CN" altLang="en-US" sz="2800"/>
              <a:t>取消；撤销；终止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bright 		</a:t>
            </a:r>
            <a:r>
              <a:rPr lang="en-US" altLang="zh-CN" sz="2800" i="1"/>
              <a:t>adj. </a:t>
            </a:r>
            <a:r>
              <a:rPr lang="zh-CN" altLang="en-US" sz="2800"/>
              <a:t>有希望的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force 		          </a:t>
            </a:r>
            <a:r>
              <a:rPr lang="en-US" altLang="zh-CN" sz="2800" i="1"/>
              <a:t>v. </a:t>
            </a:r>
            <a:r>
              <a:rPr lang="zh-CN" altLang="en-US" sz="2800"/>
              <a:t>强迫；迫使（某人做某事）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concert 		</a:t>
            </a:r>
            <a:r>
              <a:rPr lang="en-US" altLang="zh-CN" sz="2800" i="1"/>
              <a:t>n. </a:t>
            </a:r>
            <a:r>
              <a:rPr lang="zh-CN" altLang="en-US" sz="2800"/>
              <a:t>音乐会；演奏会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private 		</a:t>
            </a:r>
            <a:r>
              <a:rPr lang="en-US" altLang="zh-CN" sz="2800" i="1"/>
              <a:t>adj. </a:t>
            </a:r>
            <a:r>
              <a:rPr lang="zh-CN" altLang="en-US" sz="2800"/>
              <a:t>私人的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silent 			</a:t>
            </a:r>
            <a:r>
              <a:rPr lang="en-US" altLang="zh-CN" sz="2800" i="1"/>
              <a:t>adj. </a:t>
            </a:r>
            <a:r>
              <a:rPr lang="zh-CN" altLang="en-US" sz="2800"/>
              <a:t>不说话的；沉默的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musical instrument		</a:t>
            </a:r>
            <a:r>
              <a:rPr lang="en-US" altLang="zh-CN" sz="2800" i="1"/>
              <a:t>n. </a:t>
            </a:r>
            <a:r>
              <a:rPr lang="zh-CN" altLang="en-US" sz="2800"/>
              <a:t>乐器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enemy 		</a:t>
            </a:r>
            <a:r>
              <a:rPr lang="en-US" altLang="zh-CN" sz="2800" i="1"/>
              <a:t>n. </a:t>
            </a:r>
            <a:r>
              <a:rPr lang="zh-CN" altLang="en-US" sz="2800"/>
              <a:t>危害物；大敌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regular 		</a:t>
            </a:r>
            <a:r>
              <a:rPr lang="en-US" altLang="zh-CN" sz="2800" i="1"/>
              <a:t>adj. </a:t>
            </a:r>
            <a:r>
              <a:rPr lang="zh-CN" altLang="en-US" sz="2800"/>
              <a:t>有规律的；定时的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cheer 			</a:t>
            </a:r>
            <a:r>
              <a:rPr lang="en-US" altLang="zh-CN" sz="2800" i="1"/>
              <a:t>v. </a:t>
            </a:r>
            <a:r>
              <a:rPr lang="zh-CN" altLang="en-US" sz="2800"/>
              <a:t>鼓励；鼓舞 </a:t>
            </a:r>
            <a:r>
              <a:rPr lang="en-US" altLang="zh-CN" sz="2800"/>
              <a:t>p. 83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low 		</a:t>
            </a:r>
            <a:r>
              <a:rPr lang="en-US" altLang="zh-CN" sz="2800" i="1"/>
              <a:t>adj. </a:t>
            </a:r>
            <a:r>
              <a:rPr lang="zh-CN" altLang="en-US" sz="2800"/>
              <a:t>沮丧的；消沉的；无精打采的 </a:t>
            </a:r>
            <a:r>
              <a:rPr lang="en-US" altLang="zh-CN" sz="2800"/>
              <a:t>p. 83</a:t>
            </a:r>
            <a:endParaRPr lang="en-US" altLang="zh-CN" sz="2800"/>
          </a:p>
        </p:txBody>
      </p:sp>
      <p:sp>
        <p:nvSpPr>
          <p:cNvPr id="5123" name="标题 5122"/>
          <p:cNvSpPr>
            <a:spLocks noGrp="1"/>
          </p:cNvSpPr>
          <p:nvPr>
            <p:ph type="title"/>
          </p:nvPr>
        </p:nvSpPr>
        <p:spPr>
          <a:xfrm>
            <a:off x="2916238" y="404813"/>
            <a:ext cx="3384550" cy="633412"/>
          </a:xfrm>
        </p:spPr>
        <p:txBody>
          <a:bodyPr lIns="0" rIns="0" bIns="0" anchor="ctr"/>
          <a:p>
            <a:r>
              <a:rPr lang="en-US" altLang="zh-CN">
                <a:solidFill>
                  <a:srgbClr val="FF0000"/>
                </a:solidFill>
              </a:rPr>
              <a:t>Reading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占位符 6145"/>
          <p:cNvSpPr>
            <a:spLocks noGrp="1"/>
          </p:cNvSpPr>
          <p:nvPr>
            <p:ph type="body" idx="1"/>
          </p:nvPr>
        </p:nvSpPr>
        <p:spPr>
          <a:xfrm>
            <a:off x="539750" y="1268730"/>
            <a:ext cx="8467725" cy="5087620"/>
          </a:xfrm>
        </p:spPr>
        <p:txBody>
          <a:bodyPr wrap="square"/>
          <a:p>
            <a:pPr>
              <a:buNone/>
            </a:pPr>
            <a:r>
              <a:rPr lang="zh-CN" altLang="en-US" sz="2800" dirty="0"/>
              <a:t>deal with 		解决；处理；应付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guard against 	防止；提防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cancel out 		抵消；对消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look on the bright side（ 对不好的状态）持乐观的				态度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take up 	     （尤指为消遣）学着做；开始做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(be) busy with 	忙于做</a:t>
            </a:r>
            <a:r>
              <a:rPr lang="zh-CN" altLang="en-US" sz="2800" dirty="0">
                <a:latin typeface="Arial" panose="020B0604020202020204" pitchFamily="34" charset="0"/>
              </a:rPr>
              <a:t>……</a:t>
            </a:r>
            <a:r>
              <a:rPr lang="zh-CN" altLang="en-US" sz="2800" dirty="0"/>
              <a:t>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leave ... behind 	把</a:t>
            </a:r>
            <a:r>
              <a:rPr lang="zh-CN" altLang="en-US" sz="2800" dirty="0">
                <a:latin typeface="Arial" panose="020B0604020202020204" pitchFamily="34" charset="0"/>
              </a:rPr>
              <a:t>……</a:t>
            </a:r>
            <a:r>
              <a:rPr lang="zh-CN" altLang="en-US" sz="2800" dirty="0"/>
              <a:t>抛在后面 p. 83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cheer ... up		（使）变得更高兴；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				（使）振奋起来 p. 83</a:t>
            </a:r>
            <a:endParaRPr lang="zh-CN" altLang="en-US" sz="2800" dirty="0"/>
          </a:p>
        </p:txBody>
      </p:sp>
      <p:sp>
        <p:nvSpPr>
          <p:cNvPr id="6147" name="标题 6146"/>
          <p:cNvSpPr>
            <a:spLocks noGrp="1"/>
          </p:cNvSpPr>
          <p:nvPr>
            <p:ph type="title"/>
          </p:nvPr>
        </p:nvSpPr>
        <p:spPr>
          <a:xfrm>
            <a:off x="3132138" y="333375"/>
            <a:ext cx="3384550" cy="633413"/>
          </a:xfrm>
        </p:spPr>
        <p:txBody>
          <a:bodyPr lIns="0" rIns="0" bIns="0" anchor="ctr"/>
          <a:p>
            <a:r>
              <a:rPr lang="en-US" altLang="zh-CN">
                <a:solidFill>
                  <a:srgbClr val="FF0000"/>
                </a:solidFill>
              </a:rPr>
              <a:t>Reading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占位符 7169"/>
          <p:cNvSpPr>
            <a:spLocks noGrp="1"/>
          </p:cNvSpPr>
          <p:nvPr>
            <p:ph type="body" idx="1"/>
          </p:nvPr>
        </p:nvSpPr>
        <p:spPr>
          <a:xfrm>
            <a:off x="528638" y="1268413"/>
            <a:ext cx="8075612" cy="647700"/>
          </a:xfrm>
        </p:spPr>
        <p:txBody>
          <a:bodyPr/>
          <a:p>
            <a:pPr>
              <a:buNone/>
            </a:pPr>
            <a:r>
              <a:rPr lang="en-US" altLang="zh-CN" sz="2800"/>
              <a:t>eyesight 		</a:t>
            </a:r>
            <a:r>
              <a:rPr lang="en-US" altLang="zh-CN" sz="2800" i="1"/>
              <a:t>n. </a:t>
            </a:r>
            <a:r>
              <a:rPr lang="zh-CN" altLang="en-US" sz="2800"/>
              <a:t>视力 </a:t>
            </a:r>
            <a:r>
              <a:rPr lang="en-US" altLang="zh-CN" sz="2800"/>
              <a:t>p. 86</a:t>
            </a:r>
            <a:endParaRPr lang="en-US" altLang="zh-CN" sz="2800"/>
          </a:p>
        </p:txBody>
      </p:sp>
      <p:sp>
        <p:nvSpPr>
          <p:cNvPr id="7171" name="标题 7170"/>
          <p:cNvSpPr>
            <a:spLocks noGrp="1"/>
          </p:cNvSpPr>
          <p:nvPr>
            <p:ph type="title"/>
          </p:nvPr>
        </p:nvSpPr>
        <p:spPr>
          <a:xfrm>
            <a:off x="3419475" y="704850"/>
            <a:ext cx="3384550" cy="633413"/>
          </a:xfrm>
        </p:spPr>
        <p:txBody>
          <a:bodyPr lIns="0" rIns="0" bIns="0" anchor="ctr"/>
          <a:p>
            <a:r>
              <a:rPr lang="en-US" altLang="zh-CN">
                <a:solidFill>
                  <a:srgbClr val="FF0000"/>
                </a:solidFill>
              </a:rPr>
              <a:t>Listening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3348038" y="2290763"/>
            <a:ext cx="3384550" cy="6334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>
                <a:solidFill>
                  <a:srgbClr val="FF0000"/>
                </a:solidFill>
              </a:rPr>
              <a:t>Speaking</a:t>
            </a:r>
            <a:endParaRPr lang="en-US" altLang="zh-CN" sz="4600">
              <a:solidFill>
                <a:srgbClr val="FF0000"/>
              </a:solidFill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611188" y="5011738"/>
            <a:ext cx="7777162" cy="10810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recovery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恢复；痊愈 </a:t>
            </a:r>
            <a:r>
              <a:rPr lang="en-US" altLang="zh-CN" sz="2800">
                <a:latin typeface="Times New Roman" panose="02020603050405020304" pitchFamily="18" charset="0"/>
              </a:rPr>
              <a:t>p. 92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7174" name="矩形 7173"/>
          <p:cNvSpPr/>
          <p:nvPr/>
        </p:nvSpPr>
        <p:spPr>
          <a:xfrm>
            <a:off x="539750" y="3068638"/>
            <a:ext cx="7993063" cy="7921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dentist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牙科医生 </a:t>
            </a:r>
            <a:r>
              <a:rPr lang="en-US" altLang="zh-CN" sz="2800">
                <a:latin typeface="Times New Roman" panose="02020603050405020304" pitchFamily="18" charset="0"/>
              </a:rPr>
              <a:t>p. 91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7175" name="矩形 7174"/>
          <p:cNvSpPr/>
          <p:nvPr/>
        </p:nvSpPr>
        <p:spPr>
          <a:xfrm>
            <a:off x="3348038" y="4164013"/>
            <a:ext cx="3384550" cy="6334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>
                <a:solidFill>
                  <a:srgbClr val="FF0000"/>
                </a:solidFill>
              </a:rPr>
              <a:t>Writing</a:t>
            </a:r>
            <a:endParaRPr lang="en-US" altLang="zh-CN" sz="4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5" name="TextBox 4"/>
          <p:cNvSpPr txBox="1"/>
          <p:nvPr/>
        </p:nvSpPr>
        <p:spPr>
          <a:xfrm>
            <a:off x="2484438" y="3429000"/>
            <a:ext cx="410368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占位符 8193"/>
          <p:cNvSpPr>
            <a:spLocks noGrp="1"/>
          </p:cNvSpPr>
          <p:nvPr>
            <p:ph type="body" idx="1"/>
          </p:nvPr>
        </p:nvSpPr>
        <p:spPr>
          <a:xfrm>
            <a:off x="539750" y="1196975"/>
            <a:ext cx="8147050" cy="3018790"/>
          </a:xfrm>
        </p:spPr>
        <p:txBody>
          <a:bodyPr/>
          <a:p>
            <a:pPr>
              <a:lnSpc>
                <a:spcPct val="120000"/>
              </a:lnSpc>
              <a:buNone/>
            </a:pPr>
            <a:r>
              <a:rPr lang="en-US" altLang="zh-CN" sz="2800" b="1"/>
              <a:t>conduct  	</a:t>
            </a:r>
            <a:r>
              <a:rPr lang="en-US" altLang="zh-CN" sz="2800" b="1" i="1"/>
              <a:t>v. </a:t>
            </a:r>
            <a:r>
              <a:rPr lang="zh-CN" altLang="en-US" sz="2800" b="1"/>
              <a:t>实施；执行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zh-CN" altLang="en-US" sz="2800"/>
              <a:t>会议以很积极的方式进行。 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The meeting have been conducted in a 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positive manner.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None/>
            </a:pP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8195" name="矩形 8194"/>
          <p:cNvSpPr/>
          <p:nvPr/>
        </p:nvSpPr>
        <p:spPr>
          <a:xfrm>
            <a:off x="3419475" y="274638"/>
            <a:ext cx="3384550" cy="6334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>
                <a:solidFill>
                  <a:srgbClr val="FF0000"/>
                </a:solidFill>
              </a:rPr>
              <a:t>Reading</a:t>
            </a:r>
            <a:endParaRPr lang="en-US" altLang="zh-CN" sz="4600">
              <a:solidFill>
                <a:srgbClr val="FF0000"/>
              </a:solidFill>
            </a:endParaRPr>
          </a:p>
        </p:txBody>
      </p:sp>
      <p:pic>
        <p:nvPicPr>
          <p:cNvPr id="8196" name="图片 8195" descr="QQ截图201412291137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0063" y="3563938"/>
            <a:ext cx="3563937" cy="3294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33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charRg st="33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charRg st="33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7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>
                                            <p:txEl>
                                              <p:charRg st="7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>
                                            <p:txEl>
                                              <p:charRg st="7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占位符 9217"/>
          <p:cNvSpPr>
            <a:spLocks noGrp="1"/>
          </p:cNvSpPr>
          <p:nvPr>
            <p:ph type="body" idx="1"/>
          </p:nvPr>
        </p:nvSpPr>
        <p:spPr>
          <a:xfrm>
            <a:off x="519113" y="1350963"/>
            <a:ext cx="8229600" cy="448373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en-US" altLang="zh-CN" sz="2800" b="1"/>
              <a:t>lifestyle 		</a:t>
            </a:r>
            <a:r>
              <a:rPr lang="en-US" altLang="zh-CN" sz="2800" b="1" i="1"/>
              <a:t>n. </a:t>
            </a:r>
            <a:r>
              <a:rPr lang="zh-CN" altLang="en-US" sz="2800" b="1"/>
              <a:t>生活方式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healthy lifestyle </a:t>
            </a:r>
            <a:r>
              <a:rPr lang="zh-CN" altLang="en-US" sz="2800"/>
              <a:t>健康的生活方式 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way of life , mode of life , styles of living </a:t>
            </a:r>
            <a:endParaRPr lang="en-US" altLang="zh-CN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				</a:t>
            </a:r>
            <a:r>
              <a:rPr lang="zh-CN" altLang="en-US" sz="2800"/>
              <a:t>生活方式 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zh-CN" altLang="en-US" sz="2800"/>
              <a:t>她的梦想是主持一档电视时尚生活节目。 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Her dream is to present a lifestyle show 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on television.</a:t>
            </a:r>
            <a:r>
              <a:rPr lang="en-US" altLang="zh-CN" sz="2800"/>
              <a:t>  </a:t>
            </a:r>
            <a:endParaRPr lang="en-US" altLang="zh-CN" sz="2800"/>
          </a:p>
          <a:p>
            <a:pPr>
              <a:lnSpc>
                <a:spcPct val="110000"/>
              </a:lnSpc>
              <a:buNone/>
            </a:pP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124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>
                                            <p:txEl>
                                              <p:charRg st="124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>
                                            <p:txEl>
                                              <p:charRg st="124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166" end="1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8">
                                            <p:txEl>
                                              <p:charRg st="166" end="1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8">
                                            <p:txEl>
                                              <p:charRg st="166" end="1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占位符 10241"/>
          <p:cNvSpPr>
            <a:spLocks noGrp="1"/>
          </p:cNvSpPr>
          <p:nvPr>
            <p:ph type="body" idx="1"/>
          </p:nvPr>
        </p:nvSpPr>
        <p:spPr>
          <a:xfrm>
            <a:off x="395288" y="1052513"/>
            <a:ext cx="8362950" cy="3018790"/>
          </a:xfrm>
        </p:spPr>
        <p:txBody>
          <a:bodyPr/>
          <a:p>
            <a:pPr>
              <a:lnSpc>
                <a:spcPct val="120000"/>
              </a:lnSpc>
              <a:buNone/>
            </a:pPr>
            <a:r>
              <a:rPr lang="en-US" altLang="zh-CN" sz="2800" b="1"/>
              <a:t>quarrel 	</a:t>
            </a:r>
            <a:r>
              <a:rPr lang="en-US" altLang="zh-CN" sz="2800" b="1" i="1"/>
              <a:t>n. </a:t>
            </a:r>
            <a:r>
              <a:rPr lang="zh-CN" altLang="en-US" sz="2800" b="1"/>
              <a:t>争吵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/>
              <a:t>quarrel with</a:t>
            </a:r>
            <a:r>
              <a:rPr lang="zh-CN" altLang="en-US" sz="2800"/>
              <a:t>抱怨；不同意；拒绝接受；跟</a:t>
            </a:r>
            <a:r>
              <a:rPr lang="en-US" altLang="zh-CN" sz="2800">
                <a:latin typeface="Arial" panose="020B0604020202020204" pitchFamily="34" charset="0"/>
              </a:rPr>
              <a:t>…</a:t>
            </a:r>
            <a:r>
              <a:rPr lang="zh-CN" altLang="en-US" sz="2800"/>
              <a:t>吵架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/>
              <a:t>quarrel about </a:t>
            </a:r>
            <a:r>
              <a:rPr lang="zh-CN" altLang="en-US" sz="2800"/>
              <a:t>争论；为</a:t>
            </a:r>
            <a:r>
              <a:rPr lang="en-US" altLang="zh-CN" sz="2800">
                <a:latin typeface="Arial" panose="020B0604020202020204" pitchFamily="34" charset="0"/>
              </a:rPr>
              <a:t>…</a:t>
            </a:r>
            <a:r>
              <a:rPr lang="zh-CN" altLang="en-US" sz="2800"/>
              <a:t>争吵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zh-CN" altLang="en-US" sz="2800"/>
              <a:t>争吵导致了男孩离家出走。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The quarrel resulted the boy leaving the house.  </a:t>
            </a:r>
            <a:endParaRPr lang="en-US" altLang="zh-CN" sz="2800">
              <a:solidFill>
                <a:srgbClr val="FF0000"/>
              </a:solidFill>
            </a:endParaRPr>
          </a:p>
        </p:txBody>
      </p:sp>
      <p:pic>
        <p:nvPicPr>
          <p:cNvPr id="10244" name="图片 10243" descr="~V4Y3M`53A`0XIG@~Q%J3H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4297363"/>
            <a:ext cx="4572000" cy="25606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7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charRg st="7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charRg st="79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占位符 11265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3106420"/>
          </a:xfrm>
        </p:spPr>
        <p:txBody>
          <a:bodyPr/>
          <a:p>
            <a:pPr>
              <a:buNone/>
            </a:pPr>
            <a:r>
              <a:rPr lang="en-US" altLang="zh-CN" sz="2800" b="1"/>
              <a:t>focus 	   </a:t>
            </a:r>
            <a:r>
              <a:rPr lang="en-US" altLang="zh-CN" sz="2800" b="1" i="1"/>
              <a:t>v. </a:t>
            </a:r>
            <a:r>
              <a:rPr lang="zh-CN" altLang="en-US" sz="2800" b="1"/>
              <a:t>集中（注意力、精力等）于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focus in 	   </a:t>
            </a:r>
            <a:r>
              <a:rPr lang="zh-CN" altLang="en-US" sz="2800"/>
              <a:t>焦点；专注于</a:t>
            </a:r>
            <a:r>
              <a:rPr lang="en-US" altLang="zh-CN" sz="2800">
                <a:latin typeface="Arial" panose="020B0604020202020204" pitchFamily="34" charset="0"/>
              </a:rPr>
              <a:t>…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out of focus </a:t>
            </a:r>
            <a:r>
              <a:rPr lang="zh-CN" altLang="en-US" sz="2800"/>
              <a:t>焦点没对准的；模糊不清的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每个练习各有不同的语法重点。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Each exercise focuses on a different grammar 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point.</a:t>
            </a:r>
            <a:r>
              <a:rPr lang="en-US" altLang="zh-CN" sz="2800"/>
              <a:t> </a:t>
            </a:r>
            <a:endParaRPr lang="en-US" altLang="zh-CN" sz="2800"/>
          </a:p>
        </p:txBody>
      </p:sp>
      <p:pic>
        <p:nvPicPr>
          <p:cNvPr id="11267" name="图片 11266" descr="QQ截图201412291335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4500563"/>
            <a:ext cx="3276600" cy="23574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88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charRg st="88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charRg st="88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34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6">
                                            <p:txEl>
                                              <p:charRg st="134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6">
                                            <p:txEl>
                                              <p:charRg st="134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8229600" cy="2910205"/>
          </a:xfrm>
        </p:spPr>
        <p:txBody>
          <a:bodyPr/>
          <a:p>
            <a:pPr>
              <a:lnSpc>
                <a:spcPct val="115000"/>
              </a:lnSpc>
              <a:buNone/>
            </a:pPr>
            <a:r>
              <a:rPr lang="en-US" altLang="zh-CN" sz="2800" b="1"/>
              <a:t>peer 			</a:t>
            </a:r>
            <a:r>
              <a:rPr lang="en-US" altLang="zh-CN" sz="2800" b="1" i="1"/>
              <a:t>n. </a:t>
            </a:r>
            <a:r>
              <a:rPr lang="zh-CN" altLang="en-US" sz="2800" b="1"/>
              <a:t>同龄人；同辈</a:t>
            </a:r>
            <a:endParaRPr lang="zh-CN" altLang="en-US" sz="2800"/>
          </a:p>
          <a:p>
            <a:pPr>
              <a:lnSpc>
                <a:spcPct val="115000"/>
              </a:lnSpc>
              <a:buNone/>
            </a:pPr>
            <a:r>
              <a:rPr lang="en-US" altLang="zh-CN" sz="2800"/>
              <a:t>peer pressure 	</a:t>
            </a:r>
            <a:r>
              <a:rPr lang="zh-CN" altLang="en-US" sz="2800"/>
              <a:t>来自同辈的压力</a:t>
            </a:r>
            <a:endParaRPr lang="zh-CN" altLang="en-US" sz="2800"/>
          </a:p>
          <a:p>
            <a:pPr>
              <a:lnSpc>
                <a:spcPct val="115000"/>
              </a:lnSpc>
              <a:buNone/>
            </a:pPr>
            <a:r>
              <a:rPr lang="en-US" altLang="zh-CN" sz="2800"/>
              <a:t>peer group 	</a:t>
            </a:r>
            <a:r>
              <a:rPr lang="zh-CN" altLang="en-US" sz="2800"/>
              <a:t>同辈群体；同龄群体</a:t>
            </a:r>
            <a:endParaRPr lang="zh-CN" altLang="en-US" sz="2800"/>
          </a:p>
          <a:p>
            <a:pPr>
              <a:lnSpc>
                <a:spcPct val="115000"/>
              </a:lnSpc>
              <a:buNone/>
            </a:pPr>
            <a:r>
              <a:rPr lang="zh-CN" altLang="en-US" sz="2800"/>
              <a:t>孩子很容易受同辈影响。</a:t>
            </a:r>
            <a:endParaRPr lang="zh-CN" altLang="en-US" sz="2800"/>
          </a:p>
          <a:p>
            <a:pPr>
              <a:lnSpc>
                <a:spcPct val="115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Children are easily influenced by their peer. </a:t>
            </a:r>
            <a:r>
              <a:rPr lang="en-US" altLang="zh-CN" sz="2800"/>
              <a:t> </a:t>
            </a:r>
            <a:endParaRPr lang="en-US" altLang="zh-CN" sz="2800"/>
          </a:p>
        </p:txBody>
      </p:sp>
      <p:pic>
        <p:nvPicPr>
          <p:cNvPr id="12292" name="图片 12291" descr="BXV[PS7RXA5VY0V{T[W~8RV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7538" y="3851275"/>
            <a:ext cx="4716462" cy="3006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75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charRg st="75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charRg st="75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392366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en-US" altLang="zh-CN" sz="2800" b="1"/>
              <a:t>pressure 		</a:t>
            </a:r>
            <a:r>
              <a:rPr lang="en-US" altLang="zh-CN" sz="2800" b="1" i="1"/>
              <a:t>n. </a:t>
            </a:r>
            <a:r>
              <a:rPr lang="zh-CN" altLang="en-US" sz="2800" b="1"/>
              <a:t>压力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under pressure 	</a:t>
            </a:r>
            <a:r>
              <a:rPr lang="zh-CN" altLang="en-US" sz="2800"/>
              <a:t>面临压力，在压力之下；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zh-CN" altLang="en-US" sz="2800"/>
              <a:t>				受到压力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high pressure 	</a:t>
            </a:r>
            <a:r>
              <a:rPr lang="zh-CN" altLang="en-US" sz="2800"/>
              <a:t>高压，高气压；高度紧张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blood pressure</a:t>
            </a:r>
            <a:r>
              <a:rPr lang="en-US" altLang="zh-CN" sz="2800" i="1"/>
              <a:t> 	n. </a:t>
            </a:r>
            <a:r>
              <a:rPr lang="zh-CN" altLang="en-US" sz="2800"/>
              <a:t>血压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zh-CN" altLang="en-US" sz="2800"/>
              <a:t>怎么会有人喜欢都市生活的压力呢？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How can anyone enjoy the pressures of city life?</a:t>
            </a:r>
            <a:endParaRPr lang="en-US" alt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120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charRg st="120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charRg st="120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5043170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whether 	</a:t>
            </a:r>
            <a:r>
              <a:rPr lang="zh-CN" altLang="en-US" sz="2800" b="1" i="1" dirty="0"/>
              <a:t>conj. </a:t>
            </a:r>
            <a:r>
              <a:rPr lang="zh-CN" altLang="en-US" sz="2800" b="1" dirty="0"/>
              <a:t>是否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我们明天是否外出取决于天气。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Whether we will go out tomorrow depends on the 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weather. 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None/>
            </a:pP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risk 		</a:t>
            </a:r>
            <a:r>
              <a:rPr lang="zh-CN" altLang="en-US" sz="2800" b="1" i="1" dirty="0"/>
              <a:t>n. </a:t>
            </a:r>
            <a:r>
              <a:rPr lang="zh-CN" altLang="en-US" sz="2800" b="1" dirty="0"/>
              <a:t>风险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high risk 	高风险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没有足够的人愿意冒这个险。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There's not enough people willing to take the risk. </a:t>
            </a:r>
            <a:r>
              <a:rPr lang="zh-CN" altLang="en-US" sz="2800" dirty="0"/>
              <a:t> 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3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3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3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8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8">
                                            <p:txEl>
                                              <p:charRg st="8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>
                                            <p:txEl>
                                              <p:charRg st="8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37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8">
                                            <p:txEl>
                                              <p:charRg st="137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8">
                                            <p:txEl>
                                              <p:charRg st="137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2416175"/>
          </a:xfrm>
        </p:spPr>
        <p:txBody>
          <a:bodyPr/>
          <a:p>
            <a:pPr>
              <a:lnSpc>
                <a:spcPct val="120000"/>
              </a:lnSpc>
              <a:buNone/>
            </a:pPr>
            <a:r>
              <a:rPr lang="en-US" altLang="zh-CN" sz="2800" b="1"/>
              <a:t>guard 	</a:t>
            </a:r>
            <a:r>
              <a:rPr lang="en-US" altLang="zh-CN" sz="2800" b="1" i="1"/>
              <a:t>v. </a:t>
            </a:r>
            <a:r>
              <a:rPr lang="zh-CN" altLang="en-US" sz="2800" b="1"/>
              <a:t>守卫；保卫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/>
              <a:t>security guard </a:t>
            </a:r>
            <a:r>
              <a:rPr lang="zh-CN" altLang="en-US" sz="2800"/>
              <a:t>保安人员 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zh-CN" altLang="en-US" sz="2800"/>
              <a:t>狗守护着主人的行李。</a:t>
            </a:r>
            <a:endParaRPr lang="zh-CN" altLang="en-US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The dog was guarding its owner’s luggage.</a:t>
            </a:r>
            <a:endParaRPr lang="en-US" altLang="zh-CN" sz="2800">
              <a:solidFill>
                <a:srgbClr val="FF0000"/>
              </a:solidFill>
            </a:endParaRPr>
          </a:p>
        </p:txBody>
      </p:sp>
      <p:pic>
        <p:nvPicPr>
          <p:cNvPr id="15363" name="图片 15362" descr="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24425" y="3971925"/>
            <a:ext cx="4219575" cy="2886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48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charRg st="48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charRg st="48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656455"/>
          </a:xfrm>
        </p:spPr>
        <p:txBody>
          <a:bodyPr/>
          <a:p>
            <a:pPr>
              <a:buNone/>
            </a:pPr>
            <a:r>
              <a:rPr lang="en-US" altLang="zh-CN" sz="2800" b="1"/>
              <a:t>positive 		</a:t>
            </a:r>
            <a:r>
              <a:rPr lang="en-US" altLang="zh-CN" sz="2800" b="1" i="1"/>
              <a:t>adj. </a:t>
            </a:r>
            <a:r>
              <a:rPr lang="zh-CN" altLang="en-US" sz="2800" b="1"/>
              <a:t>积极乐观的；自信的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positive effect 	</a:t>
            </a:r>
            <a:r>
              <a:rPr lang="zh-CN" altLang="en-US" sz="2800"/>
              <a:t>积极的效果；明显效果 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positive attitude     </a:t>
            </a:r>
            <a:r>
              <a:rPr lang="zh-CN" altLang="en-US" sz="2800"/>
              <a:t>积极态度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我尽力往积极的方面想。 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I'm trying to think positive thoughts.  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 b="1"/>
              <a:t>cancel 	</a:t>
            </a:r>
            <a:r>
              <a:rPr lang="en-US" altLang="zh-CN" sz="2800" b="1" i="1"/>
              <a:t>v. </a:t>
            </a:r>
            <a:r>
              <a:rPr lang="zh-CN" altLang="en-US" sz="2800" b="1"/>
              <a:t>取消；撤销；终止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如果你没有时间，你可以取消会议。 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You may cancel the meeting if you are busy. </a:t>
            </a:r>
            <a:r>
              <a:rPr lang="en-US" altLang="zh-CN" sz="2800"/>
              <a:t> </a:t>
            </a:r>
            <a:endParaRPr lang="en-US" altLang="zh-CN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468313" y="1196975"/>
            <a:ext cx="8075612" cy="3106420"/>
          </a:xfrm>
        </p:spPr>
        <p:txBody>
          <a:bodyPr/>
          <a:p>
            <a:pPr>
              <a:spcBef>
                <a:spcPct val="0"/>
              </a:spcBef>
              <a:buNone/>
            </a:pPr>
            <a:r>
              <a:rPr lang="en-US" altLang="zh-CN" sz="2800" b="1"/>
              <a:t>bright 	</a:t>
            </a:r>
            <a:r>
              <a:rPr lang="en-US" altLang="zh-CN" sz="2800" b="1" i="1"/>
              <a:t>adj. </a:t>
            </a:r>
            <a:r>
              <a:rPr lang="zh-CN" altLang="en-US" sz="2800" b="1"/>
              <a:t>有希望的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bright future </a:t>
            </a:r>
            <a:r>
              <a:rPr lang="zh-CN" altLang="en-US" sz="2800"/>
              <a:t>光明的未来 </a:t>
            </a:r>
            <a:r>
              <a:rPr lang="en-US" altLang="zh-CN" sz="2800"/>
              <a:t>; </a:t>
            </a:r>
            <a:r>
              <a:rPr lang="zh-CN" altLang="en-US" sz="2800"/>
              <a:t>锦绣前程 </a:t>
            </a:r>
            <a:r>
              <a:rPr lang="en-US" altLang="zh-CN" sz="2800"/>
              <a:t>; </a:t>
            </a:r>
            <a:r>
              <a:rPr lang="zh-CN" altLang="en-US" sz="2800"/>
              <a:t>前程似锦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bright eyes </a:t>
            </a:r>
            <a:r>
              <a:rPr lang="zh-CN" altLang="en-US" sz="2800"/>
              <a:t>明亮的眼睛 </a:t>
            </a:r>
            <a:r>
              <a:rPr lang="en-US" altLang="zh-CN" sz="2800"/>
              <a:t>; </a:t>
            </a:r>
            <a:r>
              <a:rPr lang="zh-CN" altLang="en-US" sz="2800"/>
              <a:t>眼睛明亮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这位年轻的音乐家前途无量。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This young musician has a bright future.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17411" name="图片 17410" descr="QQ截图201412291523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18263" y="3933825"/>
            <a:ext cx="2725737" cy="2924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91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charRg st="91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charRg st="91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占位符 18433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3106420"/>
          </a:xfrm>
        </p:spPr>
        <p:txBody>
          <a:bodyPr/>
          <a:p>
            <a:pPr>
              <a:buNone/>
            </a:pPr>
            <a:r>
              <a:rPr lang="en-US" altLang="zh-CN" sz="2800" b="1"/>
              <a:t>force 	</a:t>
            </a:r>
            <a:r>
              <a:rPr lang="en-US" altLang="zh-CN" sz="2800" b="1" i="1"/>
              <a:t>v. </a:t>
            </a:r>
            <a:r>
              <a:rPr lang="zh-CN" altLang="en-US" sz="2800" b="1"/>
              <a:t>强迫；迫使（某人做某事）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最后一班公共汽车已经开走，所以我只好叫了一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辆出租车。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I was forced to take a taxi because the last 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bus had left.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18435" name="图片 18434" descr="`U5HF4C3~MR6IZS786OM~$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19700" y="3948113"/>
            <a:ext cx="3924300" cy="2909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charRg st="51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charRg st="51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charRg st="51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charRg st="9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4">
                                            <p:txEl>
                                              <p:charRg st="9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4">
                                            <p:txEl>
                                              <p:charRg st="9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占位符 19457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3106420"/>
          </a:xfrm>
        </p:spPr>
        <p:txBody>
          <a:bodyPr/>
          <a:p>
            <a:pPr>
              <a:buNone/>
            </a:pPr>
            <a:r>
              <a:rPr lang="en-US" altLang="zh-CN" sz="2800" b="1"/>
              <a:t>concert 		    </a:t>
            </a:r>
            <a:r>
              <a:rPr lang="en-US" altLang="zh-CN" sz="2800" b="1" i="1"/>
              <a:t>n. </a:t>
            </a:r>
            <a:r>
              <a:rPr lang="zh-CN" altLang="en-US" sz="2800" b="1"/>
              <a:t>音乐会；演奏会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go to the concert   </a:t>
            </a:r>
            <a:r>
              <a:rPr lang="zh-CN" altLang="en-US" sz="2800"/>
              <a:t>去听音乐会，去参加音乐会 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concert hall 	    </a:t>
            </a:r>
            <a:r>
              <a:rPr lang="zh-CN" altLang="en-US" sz="2800"/>
              <a:t>音乐厅 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你愿意和我一起去听音乐会吗？ 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Would you like to go to the concert with me? 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19459" name="图片 19458" descr="2`9XUM08FIB(R9M5(43U}QR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4117975"/>
            <a:ext cx="4356100" cy="2740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98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charRg st="98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charRg st="98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占位符 20481"/>
          <p:cNvSpPr>
            <a:spLocks noGrp="1"/>
          </p:cNvSpPr>
          <p:nvPr>
            <p:ph type="body" idx="1"/>
          </p:nvPr>
        </p:nvSpPr>
        <p:spPr>
          <a:xfrm>
            <a:off x="457200" y="1135063"/>
            <a:ext cx="8229600" cy="3106420"/>
          </a:xfrm>
        </p:spPr>
        <p:txBody>
          <a:bodyPr/>
          <a:p>
            <a:pPr>
              <a:buNone/>
            </a:pPr>
            <a:r>
              <a:rPr lang="en-US" altLang="zh-CN" sz="2800" b="1"/>
              <a:t>private 		</a:t>
            </a:r>
            <a:r>
              <a:rPr lang="en-US" altLang="zh-CN" sz="2800" b="1" i="1"/>
              <a:t>adj. </a:t>
            </a:r>
            <a:r>
              <a:rPr lang="zh-CN" altLang="en-US" sz="2800" b="1"/>
              <a:t>私人的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in private 		</a:t>
            </a:r>
            <a:r>
              <a:rPr lang="zh-CN" altLang="en-US" sz="2800"/>
              <a:t>私下地；秘密地 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private property </a:t>
            </a:r>
            <a:r>
              <a:rPr lang="zh-CN" altLang="en-US" sz="2800"/>
              <a:t>私有财产；私有制 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城里的公园是对公众开放的</a:t>
            </a:r>
            <a:r>
              <a:rPr lang="en-US" altLang="zh-CN" sz="2800"/>
              <a:t>, </a:t>
            </a:r>
            <a:r>
              <a:rPr lang="zh-CN" altLang="en-US" sz="2800"/>
              <a:t>但有些花园是私人的。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The park in town is public, but some gardens 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are private. </a:t>
            </a:r>
            <a:r>
              <a:rPr lang="en-US" altLang="zh-CN" sz="2800"/>
              <a:t> </a:t>
            </a:r>
            <a:endParaRPr lang="en-US" altLang="zh-CN" sz="2800"/>
          </a:p>
        </p:txBody>
      </p:sp>
      <p:pic>
        <p:nvPicPr>
          <p:cNvPr id="20483" name="图片 20482" descr="QQ截图201412291601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4032250"/>
            <a:ext cx="3203575" cy="2825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93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charRg st="93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charRg st="93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13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2">
                                            <p:txEl>
                                              <p:charRg st="13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2">
                                            <p:txEl>
                                              <p:charRg st="13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占位符 21505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1963420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2300" b="1" dirty="0"/>
              <a:t>silent 		</a:t>
            </a:r>
            <a:r>
              <a:rPr lang="zh-CN" altLang="en-US" sz="2300" b="1" i="1" dirty="0"/>
              <a:t>adj. </a:t>
            </a:r>
            <a:r>
              <a:rPr lang="zh-CN" altLang="en-US" sz="2300" b="1" dirty="0"/>
              <a:t>不说话的；沉默的</a:t>
            </a:r>
            <a:endParaRPr lang="zh-CN" altLang="en-US" sz="2300" dirty="0"/>
          </a:p>
          <a:p>
            <a:pPr>
              <a:lnSpc>
                <a:spcPct val="90000"/>
              </a:lnSpc>
              <a:buNone/>
            </a:pPr>
            <a:r>
              <a:rPr lang="zh-CN" altLang="en-US" sz="2300" dirty="0"/>
              <a:t>keep silent 	保持沉默；缄默 </a:t>
            </a:r>
            <a:endParaRPr lang="zh-CN" altLang="en-US" sz="2300" dirty="0"/>
          </a:p>
          <a:p>
            <a:pPr>
              <a:lnSpc>
                <a:spcPct val="90000"/>
              </a:lnSpc>
              <a:buNone/>
            </a:pPr>
            <a:r>
              <a:rPr lang="zh-CN" altLang="en-US" sz="2300" dirty="0"/>
              <a:t>silent film 	默片，无声片 </a:t>
            </a:r>
            <a:endParaRPr lang="zh-CN" altLang="en-US" sz="2300" dirty="0"/>
          </a:p>
          <a:p>
            <a:pPr>
              <a:lnSpc>
                <a:spcPct val="90000"/>
              </a:lnSpc>
              <a:buNone/>
            </a:pPr>
            <a:r>
              <a:rPr lang="zh-CN" altLang="en-US" sz="2300" dirty="0"/>
              <a:t>电影开始时，观众安静了下来。</a:t>
            </a:r>
            <a:endParaRPr lang="zh-CN" altLang="en-US" sz="2300" dirty="0"/>
          </a:p>
          <a:p>
            <a:pPr>
              <a:lnSpc>
                <a:spcPct val="90000"/>
              </a:lnSpc>
              <a:buNone/>
            </a:pPr>
            <a:r>
              <a:rPr lang="zh-CN" altLang="en-US" sz="2300" dirty="0">
                <a:solidFill>
                  <a:srgbClr val="FF0000"/>
                </a:solidFill>
              </a:rPr>
              <a:t>As the film began, the audience fell silent.</a:t>
            </a:r>
            <a:endParaRPr lang="zh-CN" altLang="en-US" sz="2300" dirty="0">
              <a:solidFill>
                <a:srgbClr val="FF0000"/>
              </a:solidFill>
            </a:endParaRPr>
          </a:p>
        </p:txBody>
      </p:sp>
      <p:pic>
        <p:nvPicPr>
          <p:cNvPr id="21507" name="图片 21506" descr="QQ截图201412291609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95725" y="4076700"/>
            <a:ext cx="5248275" cy="2781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占位符 22529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1555750"/>
          </a:xfrm>
        </p:spPr>
        <p:txBody>
          <a:bodyPr/>
          <a:p>
            <a:pPr>
              <a:buNone/>
            </a:pPr>
            <a:r>
              <a:rPr lang="en-US" altLang="zh-CN" sz="2800" b="1"/>
              <a:t>musical instrument	</a:t>
            </a:r>
            <a:r>
              <a:rPr lang="en-US" altLang="zh-CN" sz="2800" b="1" i="1"/>
              <a:t>n. </a:t>
            </a:r>
            <a:r>
              <a:rPr lang="zh-CN" altLang="en-US" sz="2800" b="1"/>
              <a:t>乐器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他几乎会弹奏每一种乐器。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He can play nearly every musical instrument. </a:t>
            </a:r>
            <a:r>
              <a:rPr lang="en-US" altLang="zh-CN" sz="2800"/>
              <a:t> </a:t>
            </a:r>
            <a:endParaRPr lang="en-US" altLang="zh-CN" sz="2800"/>
          </a:p>
        </p:txBody>
      </p:sp>
      <p:pic>
        <p:nvPicPr>
          <p:cNvPr id="22531" name="图片 22530" descr="QQ截图201412291611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29250" y="3248025"/>
            <a:ext cx="3714750" cy="3609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charRg st="38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charRg st="38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charRg st="38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占位符 23553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229600" cy="3106420"/>
          </a:xfrm>
        </p:spPr>
        <p:txBody>
          <a:bodyPr/>
          <a:p>
            <a:pPr>
              <a:buNone/>
            </a:pPr>
            <a:r>
              <a:rPr lang="en-US" altLang="zh-CN" sz="2800" b="1"/>
              <a:t>enemy 	</a:t>
            </a:r>
            <a:r>
              <a:rPr lang="en-US" altLang="zh-CN" sz="2800" b="1" i="1"/>
              <a:t>n. </a:t>
            </a:r>
            <a:r>
              <a:rPr lang="zh-CN" altLang="en-US" sz="2800" b="1"/>
              <a:t>危害物；大敌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natural enemy </a:t>
            </a:r>
            <a:r>
              <a:rPr lang="zh-CN" altLang="en-US" sz="2800"/>
              <a:t>天敌 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public enemy </a:t>
            </a:r>
            <a:r>
              <a:rPr lang="zh-CN" altLang="en-US" sz="2800"/>
              <a:t>公敌；要犯 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他在敌人面前从不屈膝。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He never bent his knees before the enemy.  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23555" name="图片 23554" descr="QQ截图201412291621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1863" y="3771900"/>
            <a:ext cx="2800350" cy="3086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6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charRg st="6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charRg st="6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占位符 24577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392366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en-US" altLang="zh-CN" sz="2800" b="1"/>
              <a:t>regular 		</a:t>
            </a:r>
            <a:r>
              <a:rPr lang="en-US" altLang="zh-CN" sz="2800" b="1" i="1"/>
              <a:t>adj. </a:t>
            </a:r>
            <a:r>
              <a:rPr lang="zh-CN" altLang="en-US" sz="2800" b="1"/>
              <a:t>有规律的；定时的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regular meeting      </a:t>
            </a:r>
            <a:r>
              <a:rPr lang="zh-CN" altLang="en-US" sz="2800"/>
              <a:t>例会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regular exercise      </a:t>
            </a:r>
            <a:r>
              <a:rPr lang="zh-CN" altLang="en-US" sz="2800"/>
              <a:t>常规性的锻炼；经常操练，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zh-CN" altLang="en-US" sz="2800"/>
              <a:t>				 按时训练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zh-CN" altLang="en-US" sz="2800"/>
              <a:t>他把他身体健康归功于运动和有规律的生活。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He owes his good health to plenty of exercise 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and a regular life. </a:t>
            </a:r>
            <a:r>
              <a:rPr lang="en-US" altLang="zh-CN" sz="2800"/>
              <a:t> 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占位符 25601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3622675"/>
          </a:xfrm>
        </p:spPr>
        <p:txBody>
          <a:bodyPr/>
          <a:p>
            <a:pPr>
              <a:buNone/>
            </a:pPr>
            <a:r>
              <a:rPr lang="en-US" altLang="zh-CN" sz="2800" b="1"/>
              <a:t>cheer 	 </a:t>
            </a:r>
            <a:r>
              <a:rPr lang="en-US" altLang="zh-CN" sz="2800" b="1" i="1"/>
              <a:t>v. </a:t>
            </a:r>
            <a:r>
              <a:rPr lang="zh-CN" altLang="en-US" sz="2800" b="1"/>
              <a:t>鼓励；鼓舞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cheer team    </a:t>
            </a:r>
            <a:r>
              <a:rPr lang="zh-CN" altLang="en-US" sz="2800"/>
              <a:t>拉拉队 </a:t>
            </a:r>
            <a:r>
              <a:rPr lang="en-US" altLang="zh-CN" sz="2800"/>
              <a:t>; </a:t>
            </a:r>
            <a:r>
              <a:rPr lang="zh-CN" altLang="en-US" sz="2800"/>
              <a:t>啦啦队 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cheer up       </a:t>
            </a:r>
            <a:r>
              <a:rPr lang="zh-CN" altLang="en-US" sz="2800"/>
              <a:t>使高兴；高兴起来；使振奋 </a:t>
            </a:r>
            <a:endParaRPr lang="zh-CN" altLang="en-US" sz="2800"/>
          </a:p>
          <a:p>
            <a:pPr>
              <a:buNone/>
            </a:pPr>
            <a:r>
              <a:rPr lang="en-US" altLang="zh-CN" sz="2800"/>
              <a:t>cheer for      </a:t>
            </a:r>
            <a:r>
              <a:rPr lang="zh-CN" altLang="en-US" sz="2800"/>
              <a:t>为</a:t>
            </a:r>
            <a:r>
              <a:rPr lang="en-US" altLang="zh-CN" sz="2800">
                <a:latin typeface="Arial" panose="020B0604020202020204" pitchFamily="34" charset="0"/>
              </a:rPr>
              <a:t>…</a:t>
            </a:r>
            <a:r>
              <a:rPr lang="zh-CN" altLang="en-US" sz="2800"/>
              <a:t>欢呼，喝彩；给</a:t>
            </a:r>
            <a:r>
              <a:rPr lang="en-US" altLang="zh-CN" sz="2800">
                <a:latin typeface="Arial" panose="020B0604020202020204" pitchFamily="34" charset="0"/>
              </a:rPr>
              <a:t>…</a:t>
            </a:r>
            <a:r>
              <a:rPr lang="zh-CN" altLang="en-US" sz="2800"/>
              <a:t>加油 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我写那首歌是给我自己打气的。 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I wrote that song just to cheer myself up.</a:t>
            </a:r>
            <a:r>
              <a:rPr lang="en-US" altLang="zh-CN" sz="2800"/>
              <a:t>  </a:t>
            </a:r>
            <a:endParaRPr lang="en-US" altLang="zh-CN" sz="2800"/>
          </a:p>
          <a:p>
            <a:pPr>
              <a:buNone/>
            </a:pPr>
            <a:endParaRPr lang="zh-CN" altLang="en-US" sz="2800"/>
          </a:p>
        </p:txBody>
      </p:sp>
      <p:pic>
        <p:nvPicPr>
          <p:cNvPr id="25603" name="图片 25602" descr="11074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0" y="4429125"/>
            <a:ext cx="3810000" cy="2428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占位符 26625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392366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en-US" altLang="zh-CN" sz="2800" b="1"/>
              <a:t>low 		    </a:t>
            </a:r>
            <a:r>
              <a:rPr lang="en-US" altLang="zh-CN" sz="2800" b="1" i="1"/>
              <a:t>adj. </a:t>
            </a:r>
            <a:r>
              <a:rPr lang="zh-CN" altLang="en-US" sz="2800" b="1"/>
              <a:t>沮丧的；消沉的；无精打采的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low cost 		   </a:t>
            </a:r>
            <a:r>
              <a:rPr lang="zh-CN" altLang="en-US" sz="2800"/>
              <a:t>低成本，廉价的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low temperature        </a:t>
            </a:r>
            <a:r>
              <a:rPr lang="zh-CN" altLang="en-US" sz="2800"/>
              <a:t>低温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/>
              <a:t>low price 		   </a:t>
            </a:r>
            <a:r>
              <a:rPr lang="zh-CN" altLang="en-US" sz="2800"/>
              <a:t>低价；廉价 </a:t>
            </a:r>
            <a:endParaRPr lang="zh-CN" altLang="en-US" sz="2800"/>
          </a:p>
          <a:p>
            <a:pPr>
              <a:lnSpc>
                <a:spcPct val="110000"/>
              </a:lnSpc>
              <a:buNone/>
            </a:pPr>
            <a:r>
              <a:rPr lang="zh-CN" altLang="en-US" sz="2800"/>
              <a:t>当你觉得十分低沉的时候会做什么</a:t>
            </a:r>
            <a:r>
              <a:rPr lang="en-US" altLang="zh-CN" sz="2800"/>
              <a:t>? </a:t>
            </a:r>
            <a:endParaRPr lang="en-US" altLang="zh-CN" sz="2800"/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What do you do when you feel really low  and 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</a:rPr>
              <a:t>depressed? </a:t>
            </a:r>
            <a:r>
              <a:rPr lang="en-US" altLang="zh-CN" sz="2800"/>
              <a:t> </a:t>
            </a:r>
            <a:endParaRPr lang="en-US" altLang="zh-CN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占位符 27649"/>
          <p:cNvSpPr>
            <a:spLocks noGrp="1"/>
          </p:cNvSpPr>
          <p:nvPr>
            <p:ph type="body" idx="1"/>
          </p:nvPr>
        </p:nvSpPr>
        <p:spPr>
          <a:xfrm>
            <a:off x="519113" y="1341438"/>
            <a:ext cx="8229600" cy="4139565"/>
          </a:xfrm>
        </p:spPr>
        <p:txBody>
          <a:bodyPr/>
          <a:p>
            <a:pPr>
              <a:buNone/>
            </a:pPr>
            <a:r>
              <a:rPr lang="en-US" altLang="zh-CN" sz="2800" b="1"/>
              <a:t>deal with 		</a:t>
            </a:r>
            <a:r>
              <a:rPr lang="zh-CN" altLang="en-US" sz="2800" b="1"/>
              <a:t>解决；处理；应付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这是艰难的工作，他必须应付许多困难。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This is hard work. He must deal with many 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difficulties.</a:t>
            </a:r>
            <a:r>
              <a:rPr lang="en-US" altLang="zh-CN" sz="2800"/>
              <a:t>  </a:t>
            </a:r>
            <a:endParaRPr lang="en-US" altLang="zh-CN" sz="2800"/>
          </a:p>
          <a:p>
            <a:pPr>
              <a:buNone/>
            </a:pPr>
            <a:endParaRPr lang="en-US" altLang="zh-CN" sz="2800"/>
          </a:p>
          <a:p>
            <a:pPr>
              <a:buNone/>
            </a:pPr>
            <a:r>
              <a:rPr lang="en-US" altLang="zh-CN" sz="2800" b="1"/>
              <a:t>guard against 	</a:t>
            </a:r>
            <a:r>
              <a:rPr lang="zh-CN" altLang="en-US" sz="2800" b="1"/>
              <a:t>防止；提防</a:t>
            </a:r>
            <a:endParaRPr lang="zh-CN" altLang="en-US" sz="2800"/>
          </a:p>
          <a:p>
            <a:pPr>
              <a:buNone/>
            </a:pPr>
            <a:r>
              <a:rPr lang="zh-CN" altLang="en-US" sz="2800"/>
              <a:t>我们必须谨防事故。 </a:t>
            </a:r>
            <a:endParaRPr lang="zh-CN" altLang="en-US" sz="2800"/>
          </a:p>
          <a:p>
            <a:pPr>
              <a:buNone/>
            </a:pPr>
            <a:r>
              <a:rPr lang="en-US" altLang="zh-CN" sz="2800">
                <a:solidFill>
                  <a:srgbClr val="FF0000"/>
                </a:solidFill>
              </a:rPr>
              <a:t>We must guard against accidents.  </a:t>
            </a:r>
            <a:endParaRPr lang="en-US" alt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4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charRg st="4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charRg st="4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83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0">
                                            <p:txEl>
                                              <p:charRg st="83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>
                                            <p:txEl>
                                              <p:charRg st="83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32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0">
                                            <p:txEl>
                                              <p:charRg st="132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0">
                                            <p:txEl>
                                              <p:charRg st="132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占位符 2867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4656455"/>
          </a:xfrm>
        </p:spPr>
        <p:txBody>
          <a:bodyPr/>
          <a:p>
            <a:pPr>
              <a:buNone/>
            </a:pPr>
            <a:r>
              <a:rPr lang="zh-CN" altLang="en-US" sz="2800" b="1" dirty="0"/>
              <a:t>cancel out 			抵消；对消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真抱歉, 不过我不得不取消午餐的约会。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I'm sorry. I have to cancel out the lunch 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appointment. </a:t>
            </a:r>
            <a:r>
              <a:rPr lang="zh-CN" altLang="en-US" sz="2800" dirty="0"/>
              <a:t> </a:t>
            </a:r>
            <a:endParaRPr lang="zh-CN" altLang="en-US" sz="2800" dirty="0"/>
          </a:p>
          <a:p>
            <a:pPr>
              <a:buNone/>
            </a:pPr>
            <a:endParaRPr lang="zh-CN" altLang="en-US" sz="2800" dirty="0"/>
          </a:p>
          <a:p>
            <a:pPr>
              <a:buNone/>
            </a:pPr>
            <a:r>
              <a:rPr lang="zh-CN" altLang="en-US" sz="2800" b="1" dirty="0"/>
              <a:t>look on the bright side	持乐观的态度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如果看事情的光明面, 你就可以活得很快乐。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Look on the bright side of things, and you will 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live happily.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4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charRg st="4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charRg st="4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4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4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152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4">
                                            <p:txEl>
                                              <p:charRg st="152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4">
                                            <p:txEl>
                                              <p:charRg st="152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201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74">
                                            <p:txEl>
                                              <p:charRg st="201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4">
                                            <p:txEl>
                                              <p:charRg st="201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占位符 29697"/>
          <p:cNvSpPr>
            <a:spLocks noGrp="1"/>
          </p:cNvSpPr>
          <p:nvPr>
            <p:ph type="body" idx="1"/>
          </p:nvPr>
        </p:nvSpPr>
        <p:spPr>
          <a:xfrm>
            <a:off x="519113" y="1341438"/>
            <a:ext cx="8229600" cy="4071620"/>
          </a:xfrm>
        </p:spPr>
        <p:txBody>
          <a:bodyPr/>
          <a:p>
            <a:pPr>
              <a:lnSpc>
                <a:spcPct val="115000"/>
              </a:lnSpc>
              <a:buNone/>
            </a:pPr>
            <a:r>
              <a:rPr lang="zh-CN" altLang="en-US" sz="2800" b="1" dirty="0"/>
              <a:t>take up 	（尤指为消遣）学着做；开始做</a:t>
            </a:r>
            <a:endParaRPr lang="zh-CN" altLang="en-US" sz="2800" dirty="0"/>
          </a:p>
          <a:p>
            <a:pPr>
              <a:lnSpc>
                <a:spcPct val="115000"/>
              </a:lnSpc>
              <a:buNone/>
            </a:pPr>
            <a:r>
              <a:rPr lang="zh-CN" altLang="en-US" sz="2800" dirty="0"/>
              <a:t>他们学起打高尔夫球来了。 </a:t>
            </a:r>
            <a:endParaRPr lang="zh-CN" altLang="en-US" sz="2800" dirty="0"/>
          </a:p>
          <a:p>
            <a:pPr>
              <a:lnSpc>
                <a:spcPct val="115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They have taken up golf.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lnSpc>
                <a:spcPct val="115000"/>
              </a:lnSpc>
              <a:buNone/>
            </a:pPr>
            <a:endParaRPr lang="zh-CN" altLang="en-US" sz="2800" dirty="0">
              <a:solidFill>
                <a:srgbClr val="FF0000"/>
              </a:solidFill>
            </a:endParaRPr>
          </a:p>
          <a:p>
            <a:pPr>
              <a:lnSpc>
                <a:spcPct val="115000"/>
              </a:lnSpc>
              <a:buNone/>
            </a:pPr>
            <a:r>
              <a:rPr lang="zh-CN" altLang="en-US" sz="2800" b="1" dirty="0"/>
              <a:t>(be) busy with 	忙于做</a:t>
            </a:r>
            <a:r>
              <a:rPr lang="zh-CN" altLang="en-US" sz="2800" b="1" dirty="0">
                <a:latin typeface="Arial" panose="020B0604020202020204" pitchFamily="34" charset="0"/>
              </a:rPr>
              <a:t>……</a:t>
            </a:r>
            <a:endParaRPr lang="zh-CN" altLang="en-US" sz="2800" dirty="0"/>
          </a:p>
          <a:p>
            <a:pPr>
              <a:lnSpc>
                <a:spcPct val="115000"/>
              </a:lnSpc>
              <a:buNone/>
            </a:pPr>
            <a:r>
              <a:rPr lang="zh-CN" altLang="en-US" sz="2800" dirty="0"/>
              <a:t>这些日子你忙什么呢 ?</a:t>
            </a:r>
            <a:endParaRPr lang="zh-CN" altLang="en-US" sz="2800" dirty="0"/>
          </a:p>
          <a:p>
            <a:pPr>
              <a:lnSpc>
                <a:spcPct val="115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What have you been busy with these days?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3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charRg st="3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charRg st="3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98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charRg st="98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charRg st="98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占位符 30721"/>
          <p:cNvSpPr>
            <a:spLocks noGrp="1"/>
          </p:cNvSpPr>
          <p:nvPr>
            <p:ph type="body" idx="1"/>
          </p:nvPr>
        </p:nvSpPr>
        <p:spPr>
          <a:xfrm>
            <a:off x="468313" y="1196975"/>
            <a:ext cx="8229600" cy="448373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leave ... behind 	把</a:t>
            </a:r>
            <a:r>
              <a:rPr lang="zh-CN" altLang="en-US" sz="2800" b="1" dirty="0">
                <a:latin typeface="Arial" panose="020B0604020202020204" pitchFamily="34" charset="0"/>
              </a:rPr>
              <a:t>……</a:t>
            </a:r>
            <a:r>
              <a:rPr lang="zh-CN" altLang="en-US" sz="2800" b="1" dirty="0"/>
              <a:t>抛在后面</a:t>
            </a:r>
            <a:r>
              <a:rPr lang="zh-CN" altLang="en-US" sz="2800" dirty="0"/>
              <a:t>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我不想留下任何东西。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I don't want to leave anything behind.</a:t>
            </a:r>
            <a:r>
              <a:rPr lang="zh-CN" altLang="en-US" sz="2800" dirty="0"/>
              <a:t>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cheer ... up		</a:t>
            </a:r>
            <a:r>
              <a:rPr lang="en-US" altLang="zh-CN" sz="2800" b="1"/>
              <a:t>          </a:t>
            </a:r>
            <a:r>
              <a:rPr lang="zh-CN" altLang="en-US" sz="2800" b="1" dirty="0"/>
              <a:t>（使）变得更高兴；</a:t>
            </a:r>
            <a:endParaRPr lang="zh-CN" altLang="en-US" sz="2800" b="1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					（使）振奋起来 </a:t>
            </a:r>
            <a:endParaRPr lang="zh-CN" altLang="en-US" sz="2800" b="1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振作起来吧! 消息还不算太坏。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Cheer up! The news isn't too bad. </a:t>
            </a:r>
            <a:r>
              <a:rPr lang="zh-CN" altLang="en-US" sz="2800" dirty="0"/>
              <a:t> 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3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>
                                            <p:txEl>
                                              <p:charRg st="3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>
                                            <p:txEl>
                                              <p:charRg st="3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144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2">
                                            <p:txEl>
                                              <p:charRg st="144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2">
                                            <p:txEl>
                                              <p:charRg st="144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占位符 31745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392366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eyesight 		</a:t>
            </a:r>
            <a:r>
              <a:rPr lang="zh-CN" altLang="en-US" sz="2800" b="1" i="1" dirty="0"/>
              <a:t>n. </a:t>
            </a:r>
            <a:r>
              <a:rPr lang="zh-CN" altLang="en-US" sz="2800" b="1" dirty="0"/>
              <a:t>视力 </a:t>
            </a:r>
            <a:endParaRPr lang="zh-CN" altLang="en-US" sz="2800" b="1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eyesight check       视力检查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lose eyesight 	失明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poor eyesight 	视力很差；视力差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/>
              <a:t>她的视力变得很糟,几乎什么也看不见了。 </a:t>
            </a:r>
            <a:endParaRPr lang="zh-CN" altLang="en-US" sz="2800" dirty="0"/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Her eyesight grew so bad that she could hardly 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see. </a:t>
            </a:r>
            <a:r>
              <a:rPr lang="zh-CN" altLang="en-US" sz="2800" dirty="0"/>
              <a:t> 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32769"/>
          <p:cNvSpPr/>
          <p:nvPr/>
        </p:nvSpPr>
        <p:spPr>
          <a:xfrm>
            <a:off x="3492500" y="333375"/>
            <a:ext cx="3384550" cy="6334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>
                <a:solidFill>
                  <a:srgbClr val="FF0000"/>
                </a:solidFill>
              </a:rPr>
              <a:t>Speaking</a:t>
            </a:r>
            <a:endParaRPr lang="en-US" altLang="zh-CN" sz="4600">
              <a:solidFill>
                <a:srgbClr val="FF0000"/>
              </a:solidFill>
            </a:endParaRPr>
          </a:p>
        </p:txBody>
      </p:sp>
      <p:sp>
        <p:nvSpPr>
          <p:cNvPr id="32771" name="矩形 32770"/>
          <p:cNvSpPr/>
          <p:nvPr/>
        </p:nvSpPr>
        <p:spPr>
          <a:xfrm>
            <a:off x="539750" y="981075"/>
            <a:ext cx="7993063" cy="52562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dentist 		</a:t>
            </a:r>
            <a:r>
              <a:rPr lang="en-US" altLang="zh-CN" sz="2800" b="1" i="1">
                <a:latin typeface="Times New Roman" panose="02020603050405020304" pitchFamily="18" charset="0"/>
              </a:rPr>
              <a:t>n. </a:t>
            </a:r>
            <a:r>
              <a:rPr lang="zh-CN" altLang="en-US" sz="2800" b="1">
                <a:latin typeface="Times New Roman" panose="02020603050405020304" pitchFamily="18" charset="0"/>
              </a:rPr>
              <a:t>牙科医生 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dentist    </a:t>
            </a:r>
            <a:r>
              <a:rPr lang="zh-CN" altLang="en-US" sz="2800">
                <a:latin typeface="Times New Roman" panose="02020603050405020304" pitchFamily="18" charset="0"/>
              </a:rPr>
              <a:t>指专门从事治牙的医生。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surgeon  </a:t>
            </a:r>
            <a:r>
              <a:rPr lang="zh-CN" altLang="en-US" sz="2800">
                <a:latin typeface="Times New Roman" panose="02020603050405020304" pitchFamily="18" charset="0"/>
              </a:rPr>
              <a:t>指专修外科或专修人体某个部分的外科    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          专科医生，一般需对患者进行手术治疗。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physician </a:t>
            </a:r>
            <a:r>
              <a:rPr lang="zh-CN" altLang="en-US" sz="2800">
                <a:latin typeface="Times New Roman" panose="02020603050405020304" pitchFamily="18" charset="0"/>
              </a:rPr>
              <a:t>指医院的内科医生。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doctor      </a:t>
            </a:r>
            <a:r>
              <a:rPr lang="zh-CN" altLang="en-US" sz="2800">
                <a:latin typeface="Times New Roman" panose="02020603050405020304" pitchFamily="18" charset="0"/>
              </a:rPr>
              <a:t>普通用词，泛指各科医生，即一切有行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             医资格的人。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我牙疼</a:t>
            </a:r>
            <a:r>
              <a:rPr lang="en-US" altLang="zh-CN" sz="2800">
                <a:latin typeface="Times New Roman" panose="02020603050405020304" pitchFamily="18" charset="0"/>
              </a:rPr>
              <a:t>, </a:t>
            </a:r>
            <a:r>
              <a:rPr lang="zh-CN" altLang="en-US" sz="2800">
                <a:latin typeface="Times New Roman" panose="02020603050405020304" pitchFamily="18" charset="0"/>
              </a:rPr>
              <a:t>必须去看牙医。 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have got toothache, so I must go to a dentist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.  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矩形 33793"/>
          <p:cNvSpPr/>
          <p:nvPr/>
        </p:nvSpPr>
        <p:spPr>
          <a:xfrm>
            <a:off x="611188" y="1036638"/>
            <a:ext cx="7777162" cy="41211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3000" b="1">
                <a:latin typeface="Times New Roman" panose="02020603050405020304" pitchFamily="18" charset="0"/>
              </a:rPr>
              <a:t>recovery 		</a:t>
            </a:r>
            <a:r>
              <a:rPr lang="en-US" altLang="zh-CN" sz="3000" b="1" i="1">
                <a:latin typeface="Times New Roman" panose="02020603050405020304" pitchFamily="18" charset="0"/>
              </a:rPr>
              <a:t>n. </a:t>
            </a:r>
            <a:r>
              <a:rPr lang="zh-CN" altLang="en-US" sz="3000" b="1">
                <a:latin typeface="Times New Roman" panose="02020603050405020304" pitchFamily="18" charset="0"/>
              </a:rPr>
              <a:t>恢复；痊愈 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>
                <a:latin typeface="Times New Roman" panose="02020603050405020304" pitchFamily="18" charset="0"/>
              </a:rPr>
              <a:t>她病得很重没有痊愈的希望。 </a:t>
            </a:r>
            <a:endParaRPr lang="zh-CN" altLang="en-US" sz="30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She is badly ill and with no hope of recovery.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5" name="矩形 33794"/>
          <p:cNvSpPr/>
          <p:nvPr/>
        </p:nvSpPr>
        <p:spPr>
          <a:xfrm>
            <a:off x="3348038" y="188913"/>
            <a:ext cx="3384550" cy="6334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>
                <a:solidFill>
                  <a:srgbClr val="FF0000"/>
                </a:solidFill>
              </a:rPr>
              <a:t>Writing</a:t>
            </a:r>
            <a:endParaRPr lang="en-US" altLang="zh-CN" sz="4600">
              <a:solidFill>
                <a:srgbClr val="FF0000"/>
              </a:solidFill>
            </a:endParaRPr>
          </a:p>
        </p:txBody>
      </p:sp>
      <p:pic>
        <p:nvPicPr>
          <p:cNvPr id="33796" name="图片 33795" descr="W8(XL%J42G7}M7~VLE]6P$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7538" y="3290888"/>
            <a:ext cx="4716462" cy="3567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3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>
                                            <p:txEl>
                                              <p:charRg st="3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>
                                            <p:txEl>
                                              <p:charRg st="3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7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Vocabulary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Vocabulary模板</Template>
  <TotalTime>0</TotalTime>
  <Words>4794</Words>
  <Application>WPS 演示</Application>
  <PresentationFormat>全屏显示(4:3)</PresentationFormat>
  <Paragraphs>269</Paragraphs>
  <Slides>34</Slides>
  <Notes>1</Notes>
  <HiddenSlides>0</HiddenSlides>
  <MMClips>39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7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Wingdings</vt:lpstr>
      <vt:lpstr>Segoe Print</vt:lpstr>
      <vt:lpstr>Vocabulary模板</vt:lpstr>
      <vt:lpstr>PowerPoint 演示文稿</vt:lpstr>
      <vt:lpstr>PowerPoint 演示文稿</vt:lpstr>
      <vt:lpstr>PowerPoint 演示文稿</vt:lpstr>
      <vt:lpstr>Reading</vt:lpstr>
      <vt:lpstr>Reading</vt:lpstr>
      <vt:lpstr>Listening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24</cp:revision>
  <dcterms:created xsi:type="dcterms:W3CDTF">2017-06-06T02:56:00Z</dcterms:created>
  <dcterms:modified xsi:type="dcterms:W3CDTF">2018-10-23T06:37:24Z</dcterms:modified>
  <cp:version>英语周报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