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66" r:id="rId3"/>
    <p:sldId id="332" r:id="rId5"/>
    <p:sldId id="267" r:id="rId6"/>
    <p:sldId id="327" r:id="rId7"/>
    <p:sldId id="340" r:id="rId8"/>
    <p:sldId id="344" r:id="rId9"/>
    <p:sldId id="315" r:id="rId10"/>
    <p:sldId id="277" r:id="rId11"/>
    <p:sldId id="316" r:id="rId12"/>
    <p:sldId id="329" r:id="rId13"/>
    <p:sldId id="331" r:id="rId14"/>
    <p:sldId id="342" r:id="rId15"/>
    <p:sldId id="330" r:id="rId16"/>
    <p:sldId id="453" r:id="rId17"/>
    <p:sldId id="304" r:id="rId18"/>
    <p:sldId id="450" r:id="rId19"/>
    <p:sldId id="335" r:id="rId20"/>
    <p:sldId id="336" r:id="rId21"/>
    <p:sldId id="337" r:id="rId22"/>
    <p:sldId id="287" r:id="rId23"/>
  </p:sldIdLst>
  <p:sldSz cx="9144000" cy="6858000" type="screen4x3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05F2C04-C923-438B-8C0F-E0CD2BADF298}">
      <wppc:fontMiss xmlns:wppc="http://www.wps.cn/officeDocument/PresentationCustomData" type="true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1" autoAdjust="0"/>
    <p:restoredTop sz="94649" autoAdjust="0"/>
  </p:normalViewPr>
  <p:slideViewPr>
    <p:cSldViewPr>
      <p:cViewPr varScale="1">
        <p:scale>
          <a:sx n="73" d="100"/>
          <a:sy n="73" d="100"/>
        </p:scale>
        <p:origin x="690" y="60"/>
      </p:cViewPr>
      <p:guideLst>
        <p:guide orient="horz" pos="2179"/>
        <p:guide pos="286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7" Type="http://schemas.openxmlformats.org/officeDocument/2006/relationships/tags" Target="tags/tag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4" Type="http://schemas.openxmlformats.org/officeDocument/2006/relationships/image" Target="../media/image11.emf"/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EAD98B-8D8A-47DD-866F-895E0A036A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7C7C0-9484-42CD-991E-13B9FDC3FC7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242669-4B5F-49E9-8F97-89708EEDEBCA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242669-4B5F-49E9-8F97-89708EEDEBCA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0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143000" y="685800"/>
            <a:ext cx="4572000" cy="3429000"/>
          </a:xfrm>
          <a:ln>
            <a:miter lim="800000"/>
          </a:ln>
        </p:spPr>
      </p:sp>
      <p:sp>
        <p:nvSpPr>
          <p:cNvPr id="328707" name="文本占位符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3287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fld id="{554A13BA-6531-4D8B-81A0-7BE713A48F63}" type="slidenum">
              <a:rPr lang="zh-CN" altLang="en-US" sz="1200"/>
            </a:fld>
            <a:endParaRPr lang="en-US" altLang="zh-CN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242669-4B5F-49E9-8F97-89708EEDEBCA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242669-4B5F-49E9-8F97-89708EEDEBCA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242669-4B5F-49E9-8F97-89708EEDEBCA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242669-4B5F-49E9-8F97-89708EEDEBCA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242669-4B5F-49E9-8F97-89708EEDEBCA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242669-4B5F-49E9-8F97-89708EEDEBCA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141413" y="754063"/>
            <a:ext cx="4391025" cy="3294062"/>
          </a:xfrm>
        </p:spPr>
      </p:sp>
      <p:sp>
        <p:nvSpPr>
          <p:cNvPr id="21506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1507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1A75F72-D968-4795-853B-6C3471527EA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242669-4B5F-49E9-8F97-89708EEDEBCA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标题幻灯片">
    <p:bg bwMode="auto"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3"/>
          <p:cNvSpPr>
            <a:spLocks noChangeArrowheads="1"/>
          </p:cNvSpPr>
          <p:nvPr userDrawn="1"/>
        </p:nvSpPr>
        <p:spPr bwMode="auto">
          <a:xfrm rot="6238231" flipH="1">
            <a:off x="6910371" y="4381643"/>
            <a:ext cx="1169988" cy="877605"/>
          </a:xfrm>
          <a:prstGeom prst="rect">
            <a:avLst/>
          </a:prstGeom>
          <a:solidFill>
            <a:srgbClr val="FFBBB3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anchor="ctr"/>
          <a:lstStyle/>
          <a:p>
            <a:pPr algn="ctr" defTabSz="913765" fontAlgn="auto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noProof="1"/>
          </a:p>
        </p:txBody>
      </p:sp>
      <p:sp>
        <p:nvSpPr>
          <p:cNvPr id="4" name="矩形 5"/>
          <p:cNvSpPr/>
          <p:nvPr userDrawn="1"/>
        </p:nvSpPr>
        <p:spPr>
          <a:xfrm rot="19041346" flipH="1">
            <a:off x="7566218" y="6107116"/>
            <a:ext cx="141703" cy="1873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noProof="1"/>
          </a:p>
        </p:txBody>
      </p:sp>
      <p:sp>
        <p:nvSpPr>
          <p:cNvPr id="5" name="矩形 6"/>
          <p:cNvSpPr/>
          <p:nvPr userDrawn="1"/>
        </p:nvSpPr>
        <p:spPr>
          <a:xfrm rot="998715" flipH="1">
            <a:off x="7880582" y="5621341"/>
            <a:ext cx="353662" cy="47307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noProof="1"/>
          </a:p>
        </p:txBody>
      </p:sp>
      <p:sp>
        <p:nvSpPr>
          <p:cNvPr id="6" name="矩形 7"/>
          <p:cNvSpPr/>
          <p:nvPr userDrawn="1"/>
        </p:nvSpPr>
        <p:spPr>
          <a:xfrm rot="19250940" flipH="1">
            <a:off x="7634092" y="5688016"/>
            <a:ext cx="169091" cy="223837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noProof="1"/>
          </a:p>
        </p:txBody>
      </p:sp>
      <p:sp>
        <p:nvSpPr>
          <p:cNvPr id="7" name="矩形 8"/>
          <p:cNvSpPr/>
          <p:nvPr userDrawn="1"/>
        </p:nvSpPr>
        <p:spPr>
          <a:xfrm rot="19628488" flipH="1">
            <a:off x="8374757" y="6592891"/>
            <a:ext cx="358424" cy="47783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noProof="1"/>
          </a:p>
        </p:txBody>
      </p:sp>
      <p:sp>
        <p:nvSpPr>
          <p:cNvPr id="8" name="矩形 1"/>
          <p:cNvSpPr/>
          <p:nvPr userDrawn="1"/>
        </p:nvSpPr>
        <p:spPr>
          <a:xfrm rot="1703810" flipH="1">
            <a:off x="8653398" y="2659066"/>
            <a:ext cx="503700" cy="66992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noProof="1"/>
          </a:p>
        </p:txBody>
      </p:sp>
      <p:sp>
        <p:nvSpPr>
          <p:cNvPr id="9" name="矩形 2"/>
          <p:cNvSpPr/>
          <p:nvPr userDrawn="1"/>
        </p:nvSpPr>
        <p:spPr>
          <a:xfrm rot="985914" flipH="1">
            <a:off x="8304500" y="5414963"/>
            <a:ext cx="995492" cy="132556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noProof="1"/>
          </a:p>
        </p:txBody>
      </p:sp>
      <p:sp>
        <p:nvSpPr>
          <p:cNvPr id="10" name="矩形 4"/>
          <p:cNvSpPr>
            <a:spLocks noChangeArrowheads="1"/>
          </p:cNvSpPr>
          <p:nvPr userDrawn="1"/>
        </p:nvSpPr>
        <p:spPr bwMode="auto">
          <a:xfrm rot="3014278" flipH="1">
            <a:off x="7405986" y="3832132"/>
            <a:ext cx="1958975" cy="1467041"/>
          </a:xfrm>
          <a:prstGeom prst="rect">
            <a:avLst/>
          </a:prstGeom>
          <a:solidFill>
            <a:srgbClr val="AACED2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anchor="ctr"/>
          <a:lstStyle/>
          <a:p>
            <a:pPr algn="ctr" defTabSz="913765" fontAlgn="auto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noProof="1"/>
          </a:p>
        </p:txBody>
      </p:sp>
      <p:sp>
        <p:nvSpPr>
          <p:cNvPr id="11" name="矩形 9"/>
          <p:cNvSpPr>
            <a:spLocks noChangeArrowheads="1"/>
          </p:cNvSpPr>
          <p:nvPr userDrawn="1"/>
        </p:nvSpPr>
        <p:spPr bwMode="auto">
          <a:xfrm rot="4169379" flipH="1">
            <a:off x="6691205" y="5487384"/>
            <a:ext cx="203200" cy="153611"/>
          </a:xfrm>
          <a:prstGeom prst="rect">
            <a:avLst/>
          </a:prstGeom>
          <a:solidFill>
            <a:srgbClr val="009FB8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anchor="ctr"/>
          <a:lstStyle/>
          <a:p>
            <a:pPr algn="ctr" defTabSz="913765" fontAlgn="auto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noProof="1"/>
          </a:p>
        </p:txBody>
      </p:sp>
      <p:sp>
        <p:nvSpPr>
          <p:cNvPr id="12" name="矩形 10"/>
          <p:cNvSpPr/>
          <p:nvPr userDrawn="1"/>
        </p:nvSpPr>
        <p:spPr>
          <a:xfrm rot="1849597" flipH="1">
            <a:off x="7812708" y="6386516"/>
            <a:ext cx="501318" cy="6699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noProof="1"/>
          </a:p>
        </p:txBody>
      </p:sp>
      <p:sp>
        <p:nvSpPr>
          <p:cNvPr id="13" name="矩形 11"/>
          <p:cNvSpPr/>
          <p:nvPr userDrawn="1"/>
        </p:nvSpPr>
        <p:spPr>
          <a:xfrm rot="1703810" flipH="1">
            <a:off x="7538829" y="3232150"/>
            <a:ext cx="246491" cy="3302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noProof="1"/>
          </a:p>
        </p:txBody>
      </p:sp>
      <p:pic>
        <p:nvPicPr>
          <p:cNvPr id="14" name="Picture 13" descr="湖北猎豹图书文化有限公司logo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61657" y="114300"/>
            <a:ext cx="566811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6" descr="timg?image&amp;quality=80&amp;size=b9999_10000&amp;sec=1514455248577&amp;di=17a6aee7f6970fc09f61a1489a9c9b1a&amp;imgtype=0&amp;src=http%3A%2F%2Fpic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28"/>
          <a:stretch>
            <a:fillRect/>
          </a:stretch>
        </p:blipFill>
        <p:spPr bwMode="auto">
          <a:xfrm>
            <a:off x="422729" y="5341941"/>
            <a:ext cx="850217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251891" y="236939"/>
            <a:ext cx="4201571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6.wmf"/><Relationship Id="rId1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1.emf"/><Relationship Id="rId7" Type="http://schemas.openxmlformats.org/officeDocument/2006/relationships/oleObject" Target="../embeddings/oleObject6.bin"/><Relationship Id="rId6" Type="http://schemas.openxmlformats.org/officeDocument/2006/relationships/image" Target="../media/image10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9.e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8.emf"/><Relationship Id="rId10" Type="http://schemas.openxmlformats.org/officeDocument/2006/relationships/vmlDrawing" Target="../drawings/vmlDrawing2.vml"/><Relationship Id="rId1" Type="http://schemas.openxmlformats.org/officeDocument/2006/relationships/oleObject" Target="../embeddings/oleObject3.bin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emf"/><Relationship Id="rId1" Type="http://schemas.openxmlformats.org/officeDocument/2006/relationships/oleObject" Target="../embeddings/oleObject7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0.xml"/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6.wmf"/><Relationship Id="rId3" Type="http://schemas.openxmlformats.org/officeDocument/2006/relationships/oleObject" Target="../embeddings/oleObject9.bin"/><Relationship Id="rId2" Type="http://schemas.openxmlformats.org/officeDocument/2006/relationships/image" Target="../media/image15.wmf"/><Relationship Id="rId1" Type="http://schemas.openxmlformats.org/officeDocument/2006/relationships/oleObject" Target="../embeddings/oleObject8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7.png"/><Relationship Id="rId2" Type="http://schemas.openxmlformats.org/officeDocument/2006/relationships/image" Target="../media/image18.emf"/><Relationship Id="rId1" Type="http://schemas.openxmlformats.org/officeDocument/2006/relationships/oleObject" Target="../embeddings/oleObject10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png"/><Relationship Id="rId1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标题"/>
          <p:cNvSpPr txBox="1"/>
          <p:nvPr/>
        </p:nvSpPr>
        <p:spPr>
          <a:xfrm>
            <a:off x="1619672" y="1628800"/>
            <a:ext cx="5976664" cy="1656184"/>
          </a:xfrm>
          <a:prstGeom prst="rect">
            <a:avLst/>
          </a:prstGeom>
          <a:ln w="127000"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b="1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</a:t>
            </a:r>
            <a:endParaRPr lang="zh-CN" altLang="en-US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03648" y="1556792"/>
            <a:ext cx="6292696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4400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22.1.4  </a:t>
            </a:r>
            <a:r>
              <a:rPr lang="zh-CN" altLang="en-US" sz="4400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用待定系数法</a:t>
            </a:r>
            <a:endParaRPr lang="en-US" altLang="zh-CN" sz="4400" b="1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4400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求二次函数解析式</a:t>
            </a:r>
            <a:r>
              <a:rPr lang="en-US" altLang="zh-CN" sz="4400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</a:t>
            </a:r>
            <a:endParaRPr lang="zh-CN" altLang="en-US" sz="3200" b="1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95535" y="764704"/>
            <a:ext cx="8893175" cy="621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sz="3200" b="1"/>
              <a:t>（</a:t>
            </a:r>
            <a:r>
              <a:rPr lang="en-US" altLang="zh-CN" sz="3200" b="1"/>
              <a:t>1</a:t>
            </a:r>
            <a:r>
              <a:rPr lang="zh-CN" altLang="en-US" sz="3200" b="1"/>
              <a:t>）二次函数 的</a:t>
            </a:r>
            <a:r>
              <a:rPr lang="zh-CN" altLang="en-US" sz="3200" b="1">
                <a:solidFill>
                  <a:srgbClr val="FF0000"/>
                </a:solidFill>
              </a:rPr>
              <a:t>一般式</a:t>
            </a:r>
            <a:r>
              <a:rPr lang="zh-CN" altLang="en-US" sz="3200" b="1"/>
              <a:t>为：</a:t>
            </a:r>
            <a:endParaRPr lang="zh-CN" altLang="en-US" sz="3200" b="1"/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sz="3200" b="1" u="sng"/>
              <a:t>                                                                   </a:t>
            </a:r>
            <a:r>
              <a:rPr lang="zh-CN" altLang="en-US" sz="3200" b="1"/>
              <a:t>，</a:t>
            </a:r>
            <a:endParaRPr lang="zh-CN" altLang="en-US" sz="3200" b="1"/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endParaRPr lang="zh-CN" altLang="en-US" sz="3200" b="1"/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sz="3200" b="1"/>
              <a:t>顶点坐标</a:t>
            </a:r>
            <a:r>
              <a:rPr lang="zh-CN" altLang="en-US" sz="3200" b="1" u="sng"/>
              <a:t>                                        </a:t>
            </a:r>
            <a:r>
              <a:rPr lang="zh-CN" altLang="en-US" sz="3200" b="1"/>
              <a:t>。</a:t>
            </a:r>
            <a:endParaRPr lang="zh-CN" altLang="en-US" sz="3200" b="1"/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zh-CN" sz="1600" b="1"/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sz="3200" b="1"/>
              <a:t>（</a:t>
            </a:r>
            <a:r>
              <a:rPr lang="en-US" altLang="zh-CN" sz="3200" b="1"/>
              <a:t>2</a:t>
            </a:r>
            <a:r>
              <a:rPr lang="zh-CN" altLang="en-US" sz="3200" b="1"/>
              <a:t>）二次函数 的</a:t>
            </a:r>
            <a:r>
              <a:rPr lang="zh-CN" altLang="en-US" sz="3200" b="1">
                <a:solidFill>
                  <a:srgbClr val="FF0000"/>
                </a:solidFill>
              </a:rPr>
              <a:t>顶点式</a:t>
            </a:r>
            <a:r>
              <a:rPr lang="zh-CN" altLang="en-US" sz="3200" b="1"/>
              <a:t>为：</a:t>
            </a:r>
            <a:endParaRPr lang="zh-CN" altLang="en-US" sz="3200" b="1"/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sz="3200" b="1" u="sng"/>
              <a:t>                                                                  </a:t>
            </a:r>
            <a:r>
              <a:rPr lang="zh-CN" altLang="en-US" sz="3200" b="1"/>
              <a:t>，</a:t>
            </a:r>
            <a:endParaRPr lang="zh-CN" altLang="en-US" sz="3200" b="1"/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sz="3200" b="1"/>
              <a:t>顶点坐标</a:t>
            </a:r>
            <a:r>
              <a:rPr lang="zh-CN" altLang="en-US" sz="3200" b="1" u="sng"/>
              <a:t>                                        </a:t>
            </a:r>
            <a:r>
              <a:rPr lang="zh-CN" altLang="en-US" sz="3200" b="1"/>
              <a:t>。 </a:t>
            </a:r>
            <a:endParaRPr lang="zh-CN" altLang="en-US" sz="3200" b="1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2925451" y="5490077"/>
            <a:ext cx="25034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</a:rPr>
              <a:t>（h，k）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  <p:sp>
        <p:nvSpPr>
          <p:cNvPr id="6" name="Object 2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699775" y="1322641"/>
            <a:ext cx="6954837" cy="601662"/>
          </a:xfrm>
          <a:prstGeom prst="rect">
            <a:avLst/>
          </a:prstGeom>
          <a:blipFill>
            <a:blip r:embed="rId1"/>
            <a:stretch>
              <a:fillRect/>
            </a:stretch>
          </a:blipFill>
          <a:ln>
            <a:noFill/>
          </a:ln>
          <a:effectLst/>
        </p:spPr>
        <p:txBody>
          <a:bodyPr/>
          <a:lstStyle/>
          <a:p>
            <a:r>
              <a:rPr lang="zh-CN" altLang="en-US">
                <a:noFill/>
              </a:rPr>
              <a:t> </a:t>
            </a:r>
            <a:endParaRPr lang="zh-CN" altLang="en-US">
              <a:noFill/>
            </a:endParaRPr>
          </a:p>
        </p:txBody>
      </p:sp>
      <p:sp>
        <p:nvSpPr>
          <p:cNvPr id="7" name="Object 2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792163" y="4697160"/>
            <a:ext cx="7156450" cy="601662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/>
        </p:spPr>
        <p:txBody>
          <a:bodyPr/>
          <a:lstStyle/>
          <a:p>
            <a:r>
              <a:rPr lang="zh-CN" altLang="en-US">
                <a:noFill/>
              </a:rPr>
              <a:t> </a:t>
            </a:r>
            <a:endParaRPr lang="zh-CN" altLang="en-US">
              <a:noFill/>
            </a:endParaRPr>
          </a:p>
        </p:txBody>
      </p:sp>
      <p:sp>
        <p:nvSpPr>
          <p:cNvPr id="8" name="Object 10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2685256" y="2339504"/>
            <a:ext cx="3168650" cy="12763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txBody>
          <a:bodyPr/>
          <a:lstStyle/>
          <a:p>
            <a:r>
              <a:rPr lang="zh-CN" altLang="en-US">
                <a:noFill/>
              </a:rPr>
              <a:t> </a:t>
            </a:r>
            <a:endParaRPr lang="zh-CN" altLang="en-US">
              <a:noFill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学习目标"/>
          <p:cNvSpPr/>
          <p:nvPr/>
        </p:nvSpPr>
        <p:spPr>
          <a:xfrm>
            <a:off x="-36512" y="-27384"/>
            <a:ext cx="9217024" cy="1152128"/>
          </a:xfrm>
          <a:prstGeom prst="roundRect">
            <a:avLst>
              <a:gd name="adj" fmla="val 7694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  <a:prstDash val="sysDash"/>
          </a:ln>
          <a:effectLst>
            <a:innerShdw blurRad="63500" dist="25400" dir="13500000">
              <a:prstClr val="black">
                <a:alpha val="4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zh-CN" altLang="en-US" sz="48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学习目标</a:t>
            </a:r>
            <a:endParaRPr lang="en-US" altLang="zh-CN" sz="4800" b="1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827586" y="2430031"/>
            <a:ext cx="7848871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、用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一般式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三点式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确定二次函数解析式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、用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顶点式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确定二次函数解析式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、用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交点式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确定二次函数解析式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82" name="TextBox 26"/>
          <p:cNvSpPr txBox="1">
            <a:spLocks noChangeArrowheads="1"/>
          </p:cNvSpPr>
          <p:nvPr/>
        </p:nvSpPr>
        <p:spPr bwMode="auto">
          <a:xfrm>
            <a:off x="540620" y="1383603"/>
            <a:ext cx="8226462" cy="1212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hlink"/>
                </a:solidFill>
                <a:latin typeface="+mn-ea"/>
                <a:ea typeface="+mn-ea"/>
              </a:rPr>
              <a:t>问题</a:t>
            </a:r>
            <a:r>
              <a:rPr lang="en-US" altLang="zh-CN" sz="2800" b="1">
                <a:solidFill>
                  <a:schemeClr val="hlink"/>
                </a:solidFill>
                <a:latin typeface="+mn-ea"/>
                <a:ea typeface="+mn-ea"/>
              </a:rPr>
              <a:t>1</a:t>
            </a:r>
            <a:r>
              <a:rPr lang="zh-CN" altLang="en-US" sz="2800" b="1">
                <a:solidFill>
                  <a:schemeClr val="hlink"/>
                </a:solidFill>
                <a:latin typeface="+mn-ea"/>
                <a:ea typeface="+mn-ea"/>
              </a:rPr>
              <a:t> </a:t>
            </a:r>
            <a:r>
              <a:rPr lang="zh-CN" altLang="zh-CN" sz="2800" b="1">
                <a:latin typeface="+mn-ea"/>
                <a:ea typeface="+mn-ea"/>
                <a:cs typeface="Times New Roman" panose="02020603050405020304" pitchFamily="18" charset="0"/>
              </a:rPr>
              <a:t>如果一个二次函数的图象经过(－1，10)，(1，4)，(2，7)三点，</a:t>
            </a:r>
            <a:r>
              <a:rPr lang="zh-CN" altLang="en-US" sz="2800" b="1">
                <a:latin typeface="+mn-ea"/>
                <a:ea typeface="+mn-ea"/>
                <a:cs typeface="Times New Roman" panose="02020603050405020304" pitchFamily="18" charset="0"/>
              </a:rPr>
              <a:t>试求这个二次函数的解析式</a:t>
            </a:r>
            <a:r>
              <a:rPr lang="en-US" altLang="zh-CN" sz="2800" b="1">
                <a:latin typeface="+mn-ea"/>
                <a:ea typeface="+mn-ea"/>
                <a:cs typeface="Times New Roman" panose="02020603050405020304" pitchFamily="18" charset="0"/>
              </a:rPr>
              <a:t>.</a:t>
            </a:r>
            <a:endParaRPr lang="en-US" altLang="zh-CN" sz="2800" b="1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35496" y="2507432"/>
            <a:ext cx="7110147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解：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设所求二次函数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的解析式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为</a:t>
            </a:r>
            <a:r>
              <a:rPr lang="zh-CN" altLang="zh-CN" sz="2400" b="1" i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y</a:t>
            </a:r>
            <a:r>
              <a:rPr lang="zh-CN" altLang="zh-CN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＝</a:t>
            </a:r>
            <a:r>
              <a:rPr lang="zh-CN" altLang="zh-CN" sz="2400" b="1" i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ax</a:t>
            </a:r>
            <a:r>
              <a:rPr lang="zh-CN" altLang="zh-CN" sz="2400" b="1" baseline="300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zh-CN" altLang="zh-CN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＋</a:t>
            </a:r>
            <a:r>
              <a:rPr lang="zh-CN" altLang="zh-CN" sz="2400" b="1" i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bx</a:t>
            </a:r>
            <a:r>
              <a:rPr lang="zh-CN" altLang="zh-CN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＋</a:t>
            </a:r>
            <a:r>
              <a:rPr lang="zh-CN" altLang="zh-CN" sz="2400" b="1" i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c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.</a:t>
            </a:r>
            <a:endParaRPr lang="zh-CN" altLang="zh-CN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    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    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由函数图象经过(－1，10)，(1，4)，(2，7)</a:t>
            </a:r>
            <a:endParaRPr lang="en-US" altLang="zh-CN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        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三 点，得关于</a:t>
            </a:r>
            <a:r>
              <a:rPr lang="zh-CN" altLang="zh-CN" sz="2400" b="1" i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a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，</a:t>
            </a:r>
            <a:r>
              <a:rPr lang="zh-CN" altLang="zh-CN" sz="2400" b="1" i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b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，</a:t>
            </a:r>
            <a:r>
              <a:rPr lang="zh-CN" altLang="zh-CN" sz="2400" b="1" i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c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的三元一次方程组</a:t>
            </a:r>
            <a:endParaRPr lang="zh-CN" altLang="zh-CN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27" name="Object 16"/>
          <p:cNvGraphicFramePr>
            <a:graphicFrameLocks noChangeAspect="1"/>
          </p:cNvGraphicFramePr>
          <p:nvPr/>
        </p:nvGraphicFramePr>
        <p:xfrm>
          <a:off x="586827" y="4302898"/>
          <a:ext cx="2039807" cy="1292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" r:id="rId1" imgW="1066800" imgH="698500" progId="Equation.DSMT4">
                  <p:embed/>
                </p:oleObj>
              </mc:Choice>
              <mc:Fallback>
                <p:oleObj name="" r:id="rId1" imgW="1066800" imgH="6985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586827" y="4302898"/>
                        <a:ext cx="2039807" cy="1292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12"/>
          <p:cNvGraphicFramePr>
            <a:graphicFrameLocks noChangeAspect="1"/>
          </p:cNvGraphicFramePr>
          <p:nvPr/>
        </p:nvGraphicFramePr>
        <p:xfrm>
          <a:off x="4125824" y="4352110"/>
          <a:ext cx="775198" cy="1292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Equation" r:id="rId3" imgW="558800" imgH="698500" progId="Equation.DSMT4">
                  <p:embed/>
                </p:oleObj>
              </mc:Choice>
              <mc:Fallback>
                <p:oleObj name="Equation" r:id="rId3" imgW="558800" imgH="6985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4125824" y="4352110"/>
                        <a:ext cx="775198" cy="1292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文本框 4"/>
          <p:cNvSpPr txBox="1">
            <a:spLocks noChangeArrowheads="1"/>
          </p:cNvSpPr>
          <p:nvPr/>
        </p:nvSpPr>
        <p:spPr bwMode="auto">
          <a:xfrm>
            <a:off x="424880" y="5826897"/>
            <a:ext cx="57198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∴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所求二次函数解析式为</a:t>
            </a:r>
            <a:r>
              <a:rPr lang="zh-CN" altLang="en-US" sz="2400" b="1" i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＝2</a:t>
            </a:r>
            <a:r>
              <a:rPr lang="zh-CN" altLang="en-US" sz="2400" b="1" i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i="1" baseline="300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－3</a:t>
            </a:r>
            <a:r>
              <a:rPr lang="zh-CN" altLang="en-US" sz="2400" b="1" i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＋5.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30" name="文本框 5"/>
          <p:cNvSpPr txBox="1">
            <a:spLocks noChangeArrowheads="1"/>
          </p:cNvSpPr>
          <p:nvPr/>
        </p:nvSpPr>
        <p:spPr bwMode="auto">
          <a:xfrm>
            <a:off x="3193445" y="4696597"/>
            <a:ext cx="8002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解得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" name="组合 5"/>
          <p:cNvGrpSpPr/>
          <p:nvPr/>
        </p:nvGrpSpPr>
        <p:grpSpPr>
          <a:xfrm>
            <a:off x="7164803" y="2846308"/>
            <a:ext cx="1865953" cy="930275"/>
            <a:chOff x="7594459" y="2727434"/>
            <a:chExt cx="1864847" cy="930166"/>
          </a:xfrm>
        </p:grpSpPr>
        <p:sp>
          <p:nvSpPr>
            <p:cNvPr id="5" name="椭圆形标注 4"/>
            <p:cNvSpPr/>
            <p:nvPr/>
          </p:nvSpPr>
          <p:spPr>
            <a:xfrm>
              <a:off x="7594459" y="2727434"/>
              <a:ext cx="1785112" cy="930166"/>
            </a:xfrm>
            <a:prstGeom prst="wedgeEllipseCallout">
              <a:avLst>
                <a:gd name="adj1" fmla="val -63282"/>
                <a:gd name="adj2" fmla="val -71398"/>
              </a:avLst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27690" name="文本框 5"/>
            <p:cNvSpPr txBox="1">
              <a:spLocks noChangeArrowheads="1"/>
            </p:cNvSpPr>
            <p:nvPr/>
          </p:nvSpPr>
          <p:spPr bwMode="auto">
            <a:xfrm>
              <a:off x="7665863" y="2971880"/>
              <a:ext cx="1793443" cy="457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1.</a:t>
              </a:r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设一般式</a:t>
              </a:r>
              <a:endPara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" name="组合 35"/>
          <p:cNvGrpSpPr/>
          <p:nvPr/>
        </p:nvGrpSpPr>
        <p:grpSpPr>
          <a:xfrm>
            <a:off x="7206199" y="3976505"/>
            <a:ext cx="1974313" cy="930275"/>
            <a:chOff x="7594459" y="2727434"/>
            <a:chExt cx="1975209" cy="930166"/>
          </a:xfrm>
        </p:grpSpPr>
        <p:sp>
          <p:nvSpPr>
            <p:cNvPr id="37" name="椭圆形标注 36"/>
            <p:cNvSpPr/>
            <p:nvPr/>
          </p:nvSpPr>
          <p:spPr>
            <a:xfrm>
              <a:off x="7594459" y="2727434"/>
              <a:ext cx="1785789" cy="930166"/>
            </a:xfrm>
            <a:prstGeom prst="wedgeEllipseCallout">
              <a:avLst>
                <a:gd name="adj1" fmla="val -63282"/>
                <a:gd name="adj2" fmla="val -71398"/>
              </a:avLst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27693" name="文本框 5"/>
            <p:cNvSpPr txBox="1">
              <a:spLocks noChangeArrowheads="1"/>
            </p:cNvSpPr>
            <p:nvPr/>
          </p:nvSpPr>
          <p:spPr bwMode="auto">
            <a:xfrm>
              <a:off x="7776731" y="2735371"/>
              <a:ext cx="1792937" cy="830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2.</a:t>
              </a:r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点代入</a:t>
              </a:r>
              <a:endPara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一般式</a:t>
              </a:r>
              <a:endPara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4" name="组合 40"/>
          <p:cNvGrpSpPr/>
          <p:nvPr/>
        </p:nvGrpSpPr>
        <p:grpSpPr>
          <a:xfrm>
            <a:off x="5311841" y="4664848"/>
            <a:ext cx="2350600" cy="852487"/>
            <a:chOff x="7594459" y="2796902"/>
            <a:chExt cx="1865011" cy="625390"/>
          </a:xfrm>
        </p:grpSpPr>
        <p:sp>
          <p:nvSpPr>
            <p:cNvPr id="42" name="椭圆形标注 41"/>
            <p:cNvSpPr/>
            <p:nvPr/>
          </p:nvSpPr>
          <p:spPr>
            <a:xfrm>
              <a:off x="7594459" y="2796902"/>
              <a:ext cx="1785649" cy="625390"/>
            </a:xfrm>
            <a:prstGeom prst="wedgeEllipseCallout">
              <a:avLst>
                <a:gd name="adj1" fmla="val -66784"/>
                <a:gd name="adj2" fmla="val -27834"/>
              </a:avLst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27696" name="文本框 5"/>
            <p:cNvSpPr txBox="1">
              <a:spLocks noChangeArrowheads="1"/>
            </p:cNvSpPr>
            <p:nvPr/>
          </p:nvSpPr>
          <p:spPr bwMode="auto">
            <a:xfrm>
              <a:off x="7666263" y="2921514"/>
              <a:ext cx="1793207" cy="335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3.</a:t>
              </a:r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解得方程组</a:t>
              </a:r>
              <a:endPara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6" name="组合 43"/>
          <p:cNvGrpSpPr/>
          <p:nvPr/>
        </p:nvGrpSpPr>
        <p:grpSpPr>
          <a:xfrm>
            <a:off x="6440702" y="5547498"/>
            <a:ext cx="1974313" cy="930275"/>
            <a:chOff x="7594459" y="2727434"/>
            <a:chExt cx="1975209" cy="930166"/>
          </a:xfrm>
        </p:grpSpPr>
        <p:sp>
          <p:nvSpPr>
            <p:cNvPr id="45" name="椭圆形标注 44"/>
            <p:cNvSpPr/>
            <p:nvPr/>
          </p:nvSpPr>
          <p:spPr>
            <a:xfrm>
              <a:off x="7594459" y="2727434"/>
              <a:ext cx="1785789" cy="930166"/>
            </a:xfrm>
            <a:prstGeom prst="wedgeEllipseCallout">
              <a:avLst>
                <a:gd name="adj1" fmla="val -77406"/>
                <a:gd name="adj2" fmla="val 8263"/>
              </a:avLst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27699" name="文本框 5"/>
            <p:cNvSpPr txBox="1">
              <a:spLocks noChangeArrowheads="1"/>
            </p:cNvSpPr>
            <p:nvPr/>
          </p:nvSpPr>
          <p:spPr bwMode="auto">
            <a:xfrm>
              <a:off x="7776731" y="2735371"/>
              <a:ext cx="1792937" cy="830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4.</a:t>
              </a:r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写出解</a:t>
              </a:r>
              <a:endPara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析式</a:t>
              </a:r>
              <a:endPara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0" name="学习目标"/>
          <p:cNvSpPr/>
          <p:nvPr/>
        </p:nvSpPr>
        <p:spPr>
          <a:xfrm>
            <a:off x="-36512" y="-27384"/>
            <a:ext cx="9217024" cy="1152128"/>
          </a:xfrm>
          <a:prstGeom prst="roundRect">
            <a:avLst>
              <a:gd name="adj" fmla="val 7694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  <a:prstDash val="sysDash"/>
          </a:ln>
          <a:effectLst>
            <a:innerShdw blurRad="63500" dist="25400" dir="13500000">
              <a:prstClr val="black">
                <a:alpha val="4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zh-CN" altLang="en-US" sz="48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设一般式求二次函数解析式</a:t>
            </a:r>
            <a:endParaRPr lang="en-US" altLang="zh-CN" sz="4800" b="1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学习目标"/>
          <p:cNvSpPr/>
          <p:nvPr/>
        </p:nvSpPr>
        <p:spPr>
          <a:xfrm>
            <a:off x="-36512" y="-27384"/>
            <a:ext cx="9217024" cy="1152128"/>
          </a:xfrm>
          <a:prstGeom prst="roundRect">
            <a:avLst>
              <a:gd name="adj" fmla="val 7694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  <a:prstDash val="sysDash"/>
          </a:ln>
          <a:effectLst>
            <a:innerShdw blurRad="63500" dist="25400" dir="13500000">
              <a:prstClr val="black">
                <a:alpha val="4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zh-CN" altLang="en-US" sz="48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当堂检测</a:t>
            </a:r>
            <a:endParaRPr lang="en-US" altLang="zh-CN" sz="4800" b="1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5" name="矩形 58376"/>
          <p:cNvSpPr>
            <a:spLocks noChangeArrowheads="1"/>
          </p:cNvSpPr>
          <p:nvPr/>
        </p:nvSpPr>
        <p:spPr bwMode="auto">
          <a:xfrm>
            <a:off x="144462" y="1309825"/>
            <a:ext cx="8891588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342900" indent="-3429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b="1">
                <a:latin typeface="黑体" panose="02010609060101010101" pitchFamily="49" charset="-122"/>
                <a:ea typeface="黑体" panose="02010609060101010101" pitchFamily="49" charset="-122"/>
              </a:rPr>
              <a:t>已知二次函数的图象与</a:t>
            </a:r>
            <a:r>
              <a:rPr lang="en-US" altLang="zh-CN" b="1" i="1">
                <a:latin typeface="黑体" panose="02010609060101010101" pitchFamily="49" charset="-122"/>
                <a:ea typeface="黑体" panose="02010609060101010101" pitchFamily="49" charset="-122"/>
              </a:rPr>
              <a:t>y</a:t>
            </a:r>
            <a:r>
              <a:rPr lang="zh-CN" altLang="en-US" b="1">
                <a:latin typeface="黑体" panose="02010609060101010101" pitchFamily="49" charset="-122"/>
                <a:ea typeface="黑体" panose="02010609060101010101" pitchFamily="49" charset="-122"/>
              </a:rPr>
              <a:t>轴交点的纵坐标为</a:t>
            </a:r>
            <a:r>
              <a:rPr lang="en-US" altLang="zh-CN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b="1">
                <a:latin typeface="黑体" panose="02010609060101010101" pitchFamily="49" charset="-122"/>
                <a:ea typeface="黑体" panose="02010609060101010101" pitchFamily="49" charset="-122"/>
              </a:rPr>
              <a:t>，且经过点（</a:t>
            </a:r>
            <a:r>
              <a:rPr lang="en-US" altLang="zh-CN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b="1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b="1"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b="1">
                <a:latin typeface="黑体" panose="02010609060101010101" pitchFamily="49" charset="-122"/>
                <a:ea typeface="黑体" panose="02010609060101010101" pitchFamily="49" charset="-122"/>
              </a:rPr>
              <a:t>）和（</a:t>
            </a:r>
            <a:r>
              <a:rPr lang="en-US" altLang="zh-CN" b="1">
                <a:latin typeface="黑体" panose="02010609060101010101" pitchFamily="49" charset="-122"/>
                <a:ea typeface="黑体" panose="02010609060101010101" pitchFamily="49" charset="-122"/>
              </a:rPr>
              <a:t>-2</a:t>
            </a:r>
            <a:r>
              <a:rPr lang="zh-CN" altLang="en-US" b="1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b="1">
                <a:latin typeface="黑体" panose="02010609060101010101" pitchFamily="49" charset="-122"/>
                <a:ea typeface="黑体" panose="02010609060101010101" pitchFamily="49" charset="-122"/>
              </a:rPr>
              <a:t>13</a:t>
            </a:r>
            <a:r>
              <a:rPr lang="zh-CN" altLang="en-US" b="1">
                <a:latin typeface="黑体" panose="02010609060101010101" pitchFamily="49" charset="-122"/>
                <a:ea typeface="黑体" panose="02010609060101010101" pitchFamily="49" charset="-122"/>
              </a:rPr>
              <a:t>），求这个二次函数的表达式</a:t>
            </a:r>
            <a:r>
              <a:rPr lang="en-US" altLang="zh-CN" b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b="1">
              <a:latin typeface="Times New Roman" panose="02020603050405020304" pitchFamily="18" charset="0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693217" y="2082281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2800"/>
          </a:p>
        </p:txBody>
      </p:sp>
      <p:grpSp>
        <p:nvGrpSpPr>
          <p:cNvPr id="18" name="Group 17"/>
          <p:cNvGrpSpPr/>
          <p:nvPr/>
        </p:nvGrpSpPr>
        <p:grpSpPr>
          <a:xfrm>
            <a:off x="899592" y="2441056"/>
            <a:ext cx="8008938" cy="3492499"/>
            <a:chOff x="102" y="1253"/>
            <a:chExt cx="5045" cy="2200"/>
          </a:xfrm>
        </p:grpSpPr>
        <p:graphicFrame>
          <p:nvGraphicFramePr>
            <p:cNvPr id="19" name="对象 18"/>
            <p:cNvGraphicFramePr>
              <a:graphicFrameLocks noChangeAspect="1"/>
            </p:cNvGraphicFramePr>
            <p:nvPr/>
          </p:nvGraphicFramePr>
          <p:xfrm>
            <a:off x="952" y="1253"/>
            <a:ext cx="1440" cy="3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0" name="" r:id="rId1" imgW="914400" imgH="217170" progId="Equation.3">
                    <p:embed/>
                  </p:oleObj>
                </mc:Choice>
                <mc:Fallback>
                  <p:oleObj name="" r:id="rId1" imgW="914400" imgH="21717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952" y="1253"/>
                          <a:ext cx="1440" cy="34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对象 19"/>
            <p:cNvGraphicFramePr>
              <a:graphicFrameLocks noChangeAspect="1"/>
            </p:cNvGraphicFramePr>
            <p:nvPr/>
          </p:nvGraphicFramePr>
          <p:xfrm>
            <a:off x="584" y="1837"/>
            <a:ext cx="1559" cy="6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1" name="" r:id="rId3" imgW="1014095" imgH="434340" progId="Equation.3">
                    <p:embed/>
                  </p:oleObj>
                </mc:Choice>
                <mc:Fallback>
                  <p:oleObj name="" r:id="rId3" imgW="1014095" imgH="43434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584" y="1837"/>
                          <a:ext cx="1559" cy="6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" name="对象 21"/>
            <p:cNvGraphicFramePr>
              <a:graphicFrameLocks noChangeAspect="1"/>
            </p:cNvGraphicFramePr>
            <p:nvPr/>
          </p:nvGraphicFramePr>
          <p:xfrm>
            <a:off x="2682" y="3090"/>
            <a:ext cx="1503" cy="3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2" name="" r:id="rId5" imgW="941705" imgH="217170" progId="Equation.3">
                    <p:embed/>
                  </p:oleObj>
                </mc:Choice>
                <mc:Fallback>
                  <p:oleObj name="" r:id="rId5" imgW="941705" imgH="21717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682" y="3090"/>
                          <a:ext cx="1503" cy="3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3" name="矩形 22"/>
            <p:cNvSpPr>
              <a:spLocks noChangeArrowheads="1"/>
            </p:cNvSpPr>
            <p:nvPr/>
          </p:nvSpPr>
          <p:spPr bwMode="auto">
            <a:xfrm>
              <a:off x="187" y="1277"/>
              <a:ext cx="4960" cy="8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解：设                          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,</a:t>
              </a:r>
              <a:endParaRPr lang="en-US" altLang="zh-CN" sz="2800"/>
            </a:p>
            <a:p>
              <a:pPr eaLnBrk="0" hangingPunct="0"/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∵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经过点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(2,5)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和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(-2,13),</a:t>
              </a:r>
              <a:endParaRPr lang="en-US" altLang="zh-CN" sz="2800"/>
            </a:p>
            <a:p>
              <a:pPr eaLnBrk="0" hangingPunct="0"/>
              <a:endParaRPr lang="en-US" altLang="zh-CN" sz="2800">
                <a:latin typeface="Times New Roman" panose="02020603050405020304" pitchFamily="18" charset="0"/>
              </a:endParaRPr>
            </a:p>
          </p:txBody>
        </p:sp>
        <p:sp>
          <p:nvSpPr>
            <p:cNvPr id="24" name="矩形 23"/>
            <p:cNvSpPr>
              <a:spLocks noChangeArrowheads="1"/>
            </p:cNvSpPr>
            <p:nvPr/>
          </p:nvSpPr>
          <p:spPr bwMode="auto">
            <a:xfrm>
              <a:off x="187" y="1970"/>
              <a:ext cx="344" cy="6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∴</a:t>
              </a:r>
              <a:endParaRPr lang="zh-CN" altLang="en-US" sz="2800"/>
            </a:p>
            <a:p>
              <a:pPr eaLnBrk="0" hangingPunct="0"/>
              <a:endParaRPr lang="zh-CN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5" name="矩形 24"/>
            <p:cNvSpPr>
              <a:spLocks noChangeArrowheads="1"/>
            </p:cNvSpPr>
            <p:nvPr/>
          </p:nvSpPr>
          <p:spPr bwMode="auto">
            <a:xfrm>
              <a:off x="102" y="2581"/>
              <a:ext cx="4482" cy="8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解得：</a:t>
              </a:r>
              <a:endParaRPr lang="en-US" altLang="zh-CN" sz="2800" b="1"/>
            </a:p>
            <a:p>
              <a:pPr eaLnBrk="0" hangingPunct="0"/>
              <a:endPara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  <a:p>
              <a:pPr eaLnBrk="0" hangingPunct="0"/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∴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这个二次函数关系式为                                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.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26" name="Object 16"/>
            <p:cNvGraphicFramePr>
              <a:graphicFrameLocks noChangeAspect="1"/>
            </p:cNvGraphicFramePr>
            <p:nvPr/>
          </p:nvGraphicFramePr>
          <p:xfrm>
            <a:off x="811" y="2443"/>
            <a:ext cx="834" cy="7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3" name="Equation" r:id="rId7" imgW="480060" imgH="434340" progId="Equation.DSMT4">
                    <p:embed/>
                  </p:oleObj>
                </mc:Choice>
                <mc:Fallback>
                  <p:oleObj name="Equation" r:id="rId7" imgW="480060" imgH="4343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811" y="2443"/>
                          <a:ext cx="834" cy="75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7" name="Object 5"/>
          <p:cNvGraphicFramePr>
            <a:graphicFrameLocks noChangeAspect="1"/>
          </p:cNvGraphicFramePr>
          <p:nvPr/>
        </p:nvGraphicFramePr>
        <p:xfrm>
          <a:off x="522288" y="819150"/>
          <a:ext cx="8064500" cy="226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文档" r:id="rId1" imgW="2953385" imgH="831850" progId="Word.Document.8">
                  <p:embed/>
                </p:oleObj>
              </mc:Choice>
              <mc:Fallback>
                <p:oleObj name="文档" r:id="rId1" imgW="2953385" imgH="831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522288" y="819150"/>
                        <a:ext cx="8064500" cy="226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59" name="Text Box 6"/>
          <p:cNvSpPr txBox="1">
            <a:spLocks noChangeArrowheads="1"/>
          </p:cNvSpPr>
          <p:nvPr/>
        </p:nvSpPr>
        <p:spPr bwMode="auto">
          <a:xfrm>
            <a:off x="252413" y="184150"/>
            <a:ext cx="110109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方正粗倩简体" pitchFamily="1" charset="-122"/>
              </a:rPr>
              <a:t>点拨</a:t>
            </a:r>
            <a:endParaRPr lang="zh-CN" altLang="en-US" sz="3600">
              <a:ea typeface="方正粗倩简体" pitchFamily="1" charset="-122"/>
            </a:endParaRP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547688" y="3179763"/>
            <a:ext cx="22240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</a:pPr>
            <a:r>
              <a:rPr lang="zh-CN" altLang="en-US" sz="3200" b="1">
                <a:solidFill>
                  <a:srgbClr val="FF0000"/>
                </a:solidFill>
              </a:rPr>
              <a:t>解题步骤：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900113" y="3789363"/>
            <a:ext cx="571341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</a:t>
            </a:r>
            <a:r>
              <a:rPr lang="zh-CN" altLang="en-US" sz="3200" b="1">
                <a:solidFill>
                  <a:srgbClr val="FF0000"/>
                </a:solidFill>
              </a:rPr>
              <a:t>、设（如题中已存在，可略）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23561" name="Rectangle 9"/>
          <p:cNvSpPr>
            <a:spLocks noChangeArrowheads="1"/>
          </p:cNvSpPr>
          <p:nvPr/>
        </p:nvSpPr>
        <p:spPr bwMode="auto">
          <a:xfrm>
            <a:off x="900113" y="4437063"/>
            <a:ext cx="73453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2</a:t>
            </a:r>
            <a:r>
              <a:rPr lang="zh-CN" altLang="en-US" sz="3200" b="1">
                <a:solidFill>
                  <a:srgbClr val="FF0000"/>
                </a:solidFill>
              </a:rPr>
              <a:t>、代（注意横、纵坐标不能代错位置）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23562" name="Rectangle 10"/>
          <p:cNvSpPr>
            <a:spLocks noChangeArrowheads="1"/>
          </p:cNvSpPr>
          <p:nvPr/>
        </p:nvSpPr>
        <p:spPr bwMode="auto">
          <a:xfrm>
            <a:off x="900113" y="5081588"/>
            <a:ext cx="53054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3</a:t>
            </a:r>
            <a:r>
              <a:rPr lang="zh-CN" altLang="en-US" sz="3200" b="1">
                <a:solidFill>
                  <a:srgbClr val="FF0000"/>
                </a:solidFill>
              </a:rPr>
              <a:t>、求（解二元一次方程组）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23563" name="Rectangle 11"/>
          <p:cNvSpPr>
            <a:spLocks noChangeArrowheads="1"/>
          </p:cNvSpPr>
          <p:nvPr/>
        </p:nvSpPr>
        <p:spPr bwMode="auto">
          <a:xfrm>
            <a:off x="900113" y="5734050"/>
            <a:ext cx="73453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4</a:t>
            </a:r>
            <a:r>
              <a:rPr lang="zh-CN" altLang="en-US" sz="3200" b="1">
                <a:solidFill>
                  <a:srgbClr val="FF0000"/>
                </a:solidFill>
              </a:rPr>
              <a:t>、写（写出表达式，须用一般式表示）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9" grpId="0"/>
      <p:bldP spid="23560" grpId="1"/>
      <p:bldP spid="23561" grpId="2"/>
      <p:bldP spid="23562" grpId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学习目标"/>
          <p:cNvSpPr/>
          <p:nvPr/>
        </p:nvSpPr>
        <p:spPr>
          <a:xfrm>
            <a:off x="-36512" y="-27384"/>
            <a:ext cx="9217024" cy="1152128"/>
          </a:xfrm>
          <a:prstGeom prst="roundRect">
            <a:avLst>
              <a:gd name="adj" fmla="val 7694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  <a:prstDash val="sysDash"/>
          </a:ln>
          <a:effectLst>
            <a:innerShdw blurRad="63500" dist="25400" dir="13500000">
              <a:prstClr val="black">
                <a:alpha val="4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zh-CN" altLang="en-US" sz="48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设顶点式求二次函数解析式</a:t>
            </a:r>
            <a:endParaRPr lang="en-US" altLang="zh-CN" sz="4800" b="1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TextBox 33"/>
          <p:cNvSpPr txBox="1">
            <a:spLocks noChangeArrowheads="1"/>
          </p:cNvSpPr>
          <p:nvPr/>
        </p:nvSpPr>
        <p:spPr bwMode="auto">
          <a:xfrm>
            <a:off x="323528" y="2420888"/>
            <a:ext cx="8459787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200" b="1">
                <a:latin typeface="+mn-ea"/>
                <a:ea typeface="+mn-ea"/>
              </a:rPr>
              <a:t>刚才我们通过已知图象上的</a:t>
            </a:r>
            <a:r>
              <a:rPr lang="zh-CN" altLang="en-US" sz="3200" b="1">
                <a:solidFill>
                  <a:srgbClr val="FF0000"/>
                </a:solidFill>
                <a:latin typeface="+mn-ea"/>
                <a:ea typeface="+mn-ea"/>
              </a:rPr>
              <a:t>三点</a:t>
            </a:r>
            <a:r>
              <a:rPr lang="zh-CN" altLang="en-US" sz="3200" b="1">
                <a:latin typeface="+mn-ea"/>
                <a:ea typeface="+mn-ea"/>
              </a:rPr>
              <a:t>确定了</a:t>
            </a:r>
            <a:r>
              <a:rPr lang="zh-CN" altLang="en-US" sz="3200" b="1">
                <a:solidFill>
                  <a:srgbClr val="FF0000"/>
                </a:solidFill>
                <a:latin typeface="+mn-ea"/>
                <a:ea typeface="+mn-ea"/>
              </a:rPr>
              <a:t>二次函数的解析式</a:t>
            </a:r>
            <a:r>
              <a:rPr lang="zh-CN" altLang="en-US" sz="3200" b="1">
                <a:latin typeface="+mn-ea"/>
                <a:ea typeface="+mn-ea"/>
              </a:rPr>
              <a:t>，如果只知道图象上</a:t>
            </a:r>
            <a:r>
              <a:rPr lang="zh-CN" altLang="en-US" sz="3200" b="1">
                <a:solidFill>
                  <a:srgbClr val="FF0000"/>
                </a:solidFill>
                <a:latin typeface="+mn-ea"/>
                <a:ea typeface="+mn-ea"/>
              </a:rPr>
              <a:t>任意两点</a:t>
            </a:r>
            <a:r>
              <a:rPr lang="zh-CN" altLang="en-US" sz="3200" b="1">
                <a:latin typeface="+mn-ea"/>
                <a:ea typeface="+mn-ea"/>
              </a:rPr>
              <a:t>是否可以确定解析式？如果知道图象的</a:t>
            </a:r>
            <a:r>
              <a:rPr lang="zh-CN" altLang="en-US" sz="3200" b="1">
                <a:solidFill>
                  <a:srgbClr val="FF0000"/>
                </a:solidFill>
                <a:latin typeface="+mn-ea"/>
                <a:ea typeface="+mn-ea"/>
              </a:rPr>
              <a:t>顶点</a:t>
            </a:r>
            <a:r>
              <a:rPr lang="zh-CN" altLang="en-US" sz="3200" b="1">
                <a:latin typeface="+mn-ea"/>
                <a:ea typeface="+mn-ea"/>
              </a:rPr>
              <a:t>和</a:t>
            </a:r>
            <a:r>
              <a:rPr lang="zh-CN" altLang="en-US" sz="3200" b="1">
                <a:solidFill>
                  <a:srgbClr val="FF0000"/>
                </a:solidFill>
                <a:latin typeface="+mn-ea"/>
                <a:ea typeface="+mn-ea"/>
              </a:rPr>
              <a:t>图象上另一点</a:t>
            </a:r>
            <a:r>
              <a:rPr lang="zh-CN" altLang="en-US" sz="3200" b="1">
                <a:latin typeface="+mn-ea"/>
                <a:ea typeface="+mn-ea"/>
              </a:rPr>
              <a:t>，能否确定解析式呢？</a:t>
            </a:r>
            <a:endParaRPr lang="zh-CN" altLang="en-US" sz="3200" b="1">
              <a:latin typeface="+mn-ea"/>
              <a:ea typeface="+mn-ea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23528" y="1484784"/>
            <a:ext cx="9072563" cy="776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lnSpc>
                <a:spcPct val="90000"/>
              </a:lnSpc>
              <a:defRPr sz="4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lnSpc>
                <a:spcPct val="90000"/>
              </a:lnSpc>
              <a:defRPr sz="4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lnSpc>
                <a:spcPct val="90000"/>
              </a:lnSpc>
              <a:defRPr sz="4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lnSpc>
                <a:spcPct val="90000"/>
              </a:lnSpc>
              <a:defRPr sz="4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lnSpc>
                <a:spcPct val="90000"/>
              </a:lnSpc>
              <a:defRPr sz="4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914400" eaLnBrk="1" hangingPunct="1"/>
            <a:r>
              <a:rPr lang="zh-CN" altLang="en-US" sz="3200">
                <a:solidFill>
                  <a:schemeClr val="hlink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问题</a:t>
            </a:r>
            <a:r>
              <a:rPr lang="en-US" altLang="zh-CN" sz="3200">
                <a:solidFill>
                  <a:schemeClr val="hlink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微软雅黑" panose="020B0503020204020204" charset="-122"/>
              </a:rPr>
              <a:t>    </a:t>
            </a:r>
            <a:r>
              <a:rPr lang="zh-CN" altLang="zh-CN" sz="3200" b="1">
                <a:latin typeface="Times New Roman" panose="02020603050405020304" pitchFamily="18" charset="0"/>
                <a:ea typeface="微软雅黑" panose="020B0503020204020204" charset="-122"/>
              </a:rPr>
              <a:t>用顶点式确定二次函数解析式</a:t>
            </a:r>
            <a:endParaRPr lang="en-US" altLang="zh-CN" sz="3200" b="1"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1"/>
          <p:cNvSpPr txBox="1">
            <a:spLocks noChangeArrowheads="1"/>
          </p:cNvSpPr>
          <p:nvPr/>
        </p:nvSpPr>
        <p:spPr bwMode="auto">
          <a:xfrm>
            <a:off x="395536" y="188640"/>
            <a:ext cx="864096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200" b="1">
                <a:latin typeface="+mj-ea"/>
                <a:ea typeface="+mj-ea"/>
                <a:cs typeface="Times New Roman" panose="02020603050405020304" pitchFamily="18" charset="0"/>
                <a:sym typeface="+mn-ea"/>
              </a:rPr>
              <a:t>一个二次函数图象的顶点坐标为</a:t>
            </a:r>
            <a:r>
              <a:rPr lang="en-US" altLang="zh-CN" sz="3200" b="1">
                <a:latin typeface="+mj-ea"/>
                <a:ea typeface="+mj-ea"/>
                <a:cs typeface="Times New Roman" panose="02020603050405020304" pitchFamily="18" charset="0"/>
                <a:sym typeface="+mn-ea"/>
              </a:rPr>
              <a:t>(1</a:t>
            </a:r>
            <a:r>
              <a:rPr lang="zh-CN" altLang="en-US" sz="3200" b="1">
                <a:latin typeface="+mj-ea"/>
                <a:ea typeface="+mj-ea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3200" b="1">
                <a:latin typeface="+mj-ea"/>
                <a:ea typeface="+mj-ea"/>
                <a:cs typeface="Times New Roman" panose="02020603050405020304" pitchFamily="18" charset="0"/>
                <a:sym typeface="+mn-ea"/>
              </a:rPr>
              <a:t>-4)</a:t>
            </a:r>
            <a:r>
              <a:rPr lang="zh-CN" altLang="en-US" sz="3200" b="1">
                <a:latin typeface="+mj-ea"/>
                <a:ea typeface="+mj-ea"/>
                <a:cs typeface="Times New Roman" panose="02020603050405020304" pitchFamily="18" charset="0"/>
                <a:sym typeface="+mn-ea"/>
              </a:rPr>
              <a:t>，图象过点</a:t>
            </a:r>
            <a:r>
              <a:rPr lang="en-US" altLang="zh-CN" sz="3200" b="1">
                <a:latin typeface="+mj-ea"/>
                <a:ea typeface="+mj-ea"/>
                <a:cs typeface="Times New Roman" panose="02020603050405020304" pitchFamily="18" charset="0"/>
                <a:sym typeface="+mn-ea"/>
              </a:rPr>
              <a:t>(2</a:t>
            </a:r>
            <a:r>
              <a:rPr lang="zh-CN" altLang="en-US" sz="3200" b="1">
                <a:latin typeface="+mj-ea"/>
                <a:ea typeface="+mj-ea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3200" b="1">
                <a:latin typeface="+mj-ea"/>
                <a:ea typeface="+mj-ea"/>
                <a:cs typeface="Times New Roman" panose="02020603050405020304" pitchFamily="18" charset="0"/>
                <a:sym typeface="+mn-ea"/>
              </a:rPr>
              <a:t>-3),</a:t>
            </a:r>
            <a:r>
              <a:rPr lang="zh-CN" altLang="en-US" sz="3200" b="1">
                <a:latin typeface="+mj-ea"/>
                <a:ea typeface="+mj-ea"/>
                <a:cs typeface="Times New Roman" panose="02020603050405020304" pitchFamily="18" charset="0"/>
                <a:sym typeface="+mn-ea"/>
              </a:rPr>
              <a:t>求这个二次函数的解析式</a:t>
            </a:r>
            <a:r>
              <a:rPr lang="en-US" altLang="zh-CN" sz="3200" b="1">
                <a:latin typeface="+mj-ea"/>
                <a:ea typeface="+mj-ea"/>
                <a:cs typeface="Times New Roman" panose="02020603050405020304" pitchFamily="18" charset="0"/>
                <a:sym typeface="+mn-ea"/>
              </a:rPr>
              <a:t>.</a:t>
            </a:r>
            <a:endParaRPr lang="en-US" altLang="zh-CN" sz="3200" b="1">
              <a:latin typeface="+mj-ea"/>
              <a:ea typeface="+mj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785546" y="1988840"/>
            <a:ext cx="6439583" cy="195521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设所求二次函数解析式为</a:t>
            </a:r>
            <a:r>
              <a:rPr lang="en-US" altLang="zh-CN" sz="2800" b="1" i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y</a:t>
            </a:r>
            <a:r>
              <a:rPr lang="en-US" altLang="zh-CN" sz="28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=</a:t>
            </a:r>
            <a:r>
              <a:rPr lang="en-US" altLang="zh-CN" sz="2800" b="1" i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a</a:t>
            </a:r>
            <a:r>
              <a:rPr lang="en-US" altLang="zh-CN" sz="28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(</a:t>
            </a:r>
            <a:r>
              <a:rPr lang="en-US" altLang="zh-CN" sz="2800" b="1" i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-</a:t>
            </a:r>
            <a:r>
              <a:rPr lang="en-US" altLang="zh-CN" sz="2800" b="1" i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h</a:t>
            </a:r>
            <a:r>
              <a:rPr lang="en-US" altLang="zh-CN" sz="28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300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 i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k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.</a:t>
            </a:r>
            <a:endParaRPr lang="en-US" altLang="zh-CN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由顶点 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(1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-4)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得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h=1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k=-4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∴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抛物线解析式为</a:t>
            </a:r>
            <a:r>
              <a:rPr lang="en-US" altLang="zh-CN" sz="28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y=a(</a:t>
            </a:r>
            <a:r>
              <a:rPr lang="en-US" altLang="zh-CN" sz="2800" b="1" i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-1)</a:t>
            </a:r>
            <a:r>
              <a:rPr lang="en-US" altLang="zh-CN" sz="2800" b="1" baseline="300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-4</a:t>
            </a:r>
            <a:endParaRPr lang="en-US" altLang="zh-CN" sz="2800" b="1" i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6" name="矩形 2"/>
          <p:cNvSpPr>
            <a:spLocks noChangeArrowheads="1"/>
          </p:cNvSpPr>
          <p:nvPr/>
        </p:nvSpPr>
        <p:spPr bwMode="auto">
          <a:xfrm>
            <a:off x="191108" y="1980963"/>
            <a:ext cx="793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解：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8" name="Text Box 19"/>
          <p:cNvSpPr txBox="1">
            <a:spLocks noChangeArrowheads="1"/>
          </p:cNvSpPr>
          <p:nvPr/>
        </p:nvSpPr>
        <p:spPr bwMode="auto">
          <a:xfrm>
            <a:off x="6228184" y="404663"/>
            <a:ext cx="1512000" cy="540000"/>
          </a:xfrm>
          <a:prstGeom prst="rect">
            <a:avLst/>
          </a:prstGeom>
          <a:noFill/>
          <a:ln w="50800" cmpd="dbl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170" tIns="46990" rIns="90170" bIns="469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2400"/>
          </a:p>
        </p:txBody>
      </p:sp>
      <p:sp>
        <p:nvSpPr>
          <p:cNvPr id="9" name="文本框 8"/>
          <p:cNvSpPr txBox="1"/>
          <p:nvPr/>
        </p:nvSpPr>
        <p:spPr>
          <a:xfrm>
            <a:off x="899592" y="4005064"/>
            <a:ext cx="7416824" cy="1308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代入点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(2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-3)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可得，</a:t>
            </a:r>
            <a:r>
              <a:rPr lang="en-US" altLang="zh-CN" sz="2800" b="1" i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a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(2-1)</a:t>
            </a:r>
            <a:r>
              <a:rPr lang="en-US" altLang="zh-CN" sz="2800" b="1" baseline="300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-4=-3. 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解得</a:t>
            </a:r>
            <a:r>
              <a:rPr lang="en-US" altLang="zh-CN" sz="2800" b="1" i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a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=1.</a:t>
            </a:r>
            <a:endParaRPr lang="en-US" altLang="zh-CN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∴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这个二次函数的解析式为</a:t>
            </a:r>
            <a:r>
              <a:rPr lang="en-US" altLang="zh-CN" sz="2800" b="1" i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y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=(</a:t>
            </a:r>
            <a:r>
              <a:rPr lang="en-US" altLang="zh-CN" sz="2800" b="1" i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-1)</a:t>
            </a:r>
            <a:r>
              <a:rPr lang="en-US" altLang="zh-CN" sz="2800" b="1" baseline="300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-4.</a:t>
            </a:r>
            <a:endParaRPr lang="en-US" altLang="zh-CN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1"/>
      <p:bldP spid="9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学习目标"/>
          <p:cNvSpPr/>
          <p:nvPr/>
        </p:nvSpPr>
        <p:spPr>
          <a:xfrm>
            <a:off x="-36512" y="-27384"/>
            <a:ext cx="9217024" cy="1152128"/>
          </a:xfrm>
          <a:prstGeom prst="roundRect">
            <a:avLst>
              <a:gd name="adj" fmla="val 7694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  <a:prstDash val="sysDash"/>
          </a:ln>
          <a:effectLst>
            <a:innerShdw blurRad="63500" dist="25400" dir="13500000">
              <a:prstClr val="black">
                <a:alpha val="4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zh-CN" altLang="en-US" sz="48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当堂检测</a:t>
            </a:r>
            <a:endParaRPr lang="en-US" altLang="zh-CN" sz="4800" b="1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36959" y="1342219"/>
            <a:ext cx="847008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3200" b="1"/>
              <a:t>   已知二次函数的图象顶点是（</a:t>
            </a:r>
            <a:r>
              <a:rPr lang="en-US" altLang="zh-CN" sz="3200" b="1"/>
              <a:t>-1</a:t>
            </a:r>
            <a:r>
              <a:rPr lang="zh-CN" altLang="en-US" sz="3200" b="1"/>
              <a:t>，</a:t>
            </a:r>
            <a:r>
              <a:rPr lang="en-US" altLang="zh-CN" sz="3200" b="1"/>
              <a:t>1</a:t>
            </a:r>
            <a:r>
              <a:rPr lang="zh-CN" altLang="en-US" sz="3200" b="1"/>
              <a:t>），且经过点（</a:t>
            </a:r>
            <a:r>
              <a:rPr lang="en-US" altLang="zh-CN" sz="3200" b="1"/>
              <a:t>1</a:t>
            </a:r>
            <a:r>
              <a:rPr lang="zh-CN" altLang="en-US" sz="3200" b="1"/>
              <a:t>，</a:t>
            </a:r>
            <a:r>
              <a:rPr lang="en-US" altLang="zh-CN" sz="3200" b="1"/>
              <a:t>-3</a:t>
            </a:r>
            <a:r>
              <a:rPr lang="zh-CN" altLang="en-US" sz="3200" b="1"/>
              <a:t>），求这个二次函数的表达式</a:t>
            </a:r>
            <a:r>
              <a:rPr lang="en-US" altLang="zh-CN" sz="3200" b="1"/>
              <a:t>.</a:t>
            </a:r>
            <a:endParaRPr lang="en-US" altLang="zh-CN" sz="3200" b="1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70718" y="2636912"/>
            <a:ext cx="7802562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FF0000"/>
                </a:solidFill>
                <a:cs typeface="Arial" panose="020B0604020202020204" pitchFamily="34" charset="0"/>
              </a:rPr>
              <a:t>解</a:t>
            </a:r>
            <a:r>
              <a:rPr lang="en-US" altLang="zh-CN" sz="3200" b="1">
                <a:solidFill>
                  <a:srgbClr val="FF0000"/>
                </a:solidFill>
                <a:cs typeface="Arial" panose="020B0604020202020204" pitchFamily="34" charset="0"/>
              </a:rPr>
              <a:t>:</a:t>
            </a:r>
            <a:r>
              <a:rPr lang="zh-CN" altLang="en-US" sz="3200" b="1">
                <a:solidFill>
                  <a:srgbClr val="FF0000"/>
                </a:solidFill>
                <a:cs typeface="Arial" panose="020B0604020202020204" pitchFamily="34" charset="0"/>
              </a:rPr>
              <a:t>设所求二次函数解析式为</a:t>
            </a:r>
            <a:r>
              <a:rPr lang="en-US" altLang="zh-CN" sz="3200" b="1">
                <a:solidFill>
                  <a:srgbClr val="FF0000"/>
                </a:solidFill>
                <a:cs typeface="Arial" panose="020B0604020202020204" pitchFamily="34" charset="0"/>
              </a:rPr>
              <a:t>y=a(x-h)²+k.</a:t>
            </a:r>
            <a:endParaRPr lang="en-US" altLang="zh-CN" sz="3200" b="1">
              <a:solidFill>
                <a:srgbClr val="FF0000"/>
              </a:solidFill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FF0000"/>
                </a:solidFill>
                <a:cs typeface="Arial" panose="020B0604020202020204" pitchFamily="34" charset="0"/>
              </a:rPr>
              <a:t>由顶点 </a:t>
            </a:r>
            <a:r>
              <a:rPr lang="en-US" altLang="zh-CN" sz="3200" b="1">
                <a:solidFill>
                  <a:srgbClr val="FF0000"/>
                </a:solidFill>
                <a:cs typeface="Arial" panose="020B0604020202020204" pitchFamily="34" charset="0"/>
              </a:rPr>
              <a:t>(-1</a:t>
            </a:r>
            <a:r>
              <a:rPr lang="zh-CN" altLang="en-US" sz="3200" b="1">
                <a:solidFill>
                  <a:srgbClr val="FF0000"/>
                </a:solidFill>
                <a:cs typeface="Arial" panose="020B0604020202020204" pitchFamily="34" charset="0"/>
              </a:rPr>
              <a:t>，</a:t>
            </a:r>
            <a:r>
              <a:rPr lang="en-US" altLang="zh-CN" sz="3200" b="1">
                <a:solidFill>
                  <a:srgbClr val="FF0000"/>
                </a:solidFill>
                <a:cs typeface="Arial" panose="020B0604020202020204" pitchFamily="34" charset="0"/>
              </a:rPr>
              <a:t>1)</a:t>
            </a:r>
            <a:r>
              <a:rPr lang="zh-CN" altLang="en-US" sz="3200" b="1">
                <a:solidFill>
                  <a:srgbClr val="FF0000"/>
                </a:solidFill>
                <a:cs typeface="Arial" panose="020B0604020202020204" pitchFamily="34" charset="0"/>
              </a:rPr>
              <a:t>得</a:t>
            </a:r>
            <a:r>
              <a:rPr lang="en-US" altLang="zh-CN" sz="3200" b="1">
                <a:solidFill>
                  <a:srgbClr val="FF0000"/>
                </a:solidFill>
                <a:cs typeface="Arial" panose="020B0604020202020204" pitchFamily="34" charset="0"/>
              </a:rPr>
              <a:t>h=-1</a:t>
            </a:r>
            <a:r>
              <a:rPr lang="zh-CN" altLang="en-US" sz="3200" b="1">
                <a:solidFill>
                  <a:srgbClr val="FF0000"/>
                </a:solidFill>
                <a:cs typeface="Arial" panose="020B0604020202020204" pitchFamily="34" charset="0"/>
              </a:rPr>
              <a:t>，</a:t>
            </a:r>
            <a:r>
              <a:rPr lang="en-US" altLang="zh-CN" sz="3200" b="1">
                <a:solidFill>
                  <a:srgbClr val="FF0000"/>
                </a:solidFill>
                <a:cs typeface="Arial" panose="020B0604020202020204" pitchFamily="34" charset="0"/>
              </a:rPr>
              <a:t>k=1</a:t>
            </a:r>
            <a:endParaRPr lang="zh-CN" altLang="en-US" sz="3200" b="1">
              <a:solidFill>
                <a:srgbClr val="FF0000"/>
              </a:solidFill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  <a:cs typeface="Arial" panose="020B0604020202020204" pitchFamily="34" charset="0"/>
              </a:rPr>
              <a:t>∴</a:t>
            </a:r>
            <a:r>
              <a:rPr lang="zh-CN" altLang="en-US" sz="3200" b="1">
                <a:solidFill>
                  <a:srgbClr val="FF0000"/>
                </a:solidFill>
                <a:cs typeface="Arial" panose="020B0604020202020204" pitchFamily="34" charset="0"/>
              </a:rPr>
              <a:t>抛物线解析式为</a:t>
            </a:r>
            <a:r>
              <a:rPr lang="en-US" altLang="zh-CN" sz="3200" b="1">
                <a:solidFill>
                  <a:srgbClr val="FF0000"/>
                </a:solidFill>
                <a:cs typeface="Arial" panose="020B0604020202020204" pitchFamily="34" charset="0"/>
              </a:rPr>
              <a:t>y=a(x+1)²+1</a:t>
            </a:r>
            <a:endParaRPr lang="en-US" altLang="zh-CN" sz="3200" b="1">
              <a:solidFill>
                <a:srgbClr val="FF0000"/>
              </a:solidFill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FF0000"/>
                </a:solidFill>
                <a:cs typeface="Arial" panose="020B0604020202020204" pitchFamily="34" charset="0"/>
              </a:rPr>
              <a:t>代入点</a:t>
            </a:r>
            <a:r>
              <a:rPr lang="en-US" altLang="zh-CN" sz="3200" b="1">
                <a:solidFill>
                  <a:srgbClr val="FF0000"/>
                </a:solidFill>
                <a:cs typeface="Arial" panose="020B0604020202020204" pitchFamily="34" charset="0"/>
              </a:rPr>
              <a:t>(1</a:t>
            </a:r>
            <a:r>
              <a:rPr lang="zh-CN" altLang="en-US" sz="3200" b="1">
                <a:solidFill>
                  <a:srgbClr val="FF0000"/>
                </a:solidFill>
                <a:cs typeface="Arial" panose="020B0604020202020204" pitchFamily="34" charset="0"/>
              </a:rPr>
              <a:t>，</a:t>
            </a:r>
            <a:r>
              <a:rPr lang="en-US" altLang="zh-CN" sz="3200" b="1">
                <a:solidFill>
                  <a:srgbClr val="FF0000"/>
                </a:solidFill>
                <a:cs typeface="Arial" panose="020B0604020202020204" pitchFamily="34" charset="0"/>
              </a:rPr>
              <a:t>-3)</a:t>
            </a:r>
            <a:r>
              <a:rPr lang="zh-CN" altLang="en-US" sz="3200" b="1">
                <a:solidFill>
                  <a:srgbClr val="FF0000"/>
                </a:solidFill>
                <a:cs typeface="Arial" panose="020B0604020202020204" pitchFamily="34" charset="0"/>
              </a:rPr>
              <a:t>可得，</a:t>
            </a:r>
            <a:r>
              <a:rPr lang="en-US" altLang="zh-CN" sz="3200" b="1">
                <a:solidFill>
                  <a:srgbClr val="FF0000"/>
                </a:solidFill>
                <a:cs typeface="Arial" panose="020B0604020202020204" pitchFamily="34" charset="0"/>
              </a:rPr>
              <a:t>a×(1+1)</a:t>
            </a:r>
            <a:r>
              <a:rPr lang="en-US" altLang="zh-CN" sz="3200" b="1" baseline="30000">
                <a:solidFill>
                  <a:srgbClr val="FF0000"/>
                </a:solidFill>
                <a:cs typeface="Arial" panose="020B0604020202020204" pitchFamily="34" charset="0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cs typeface="Arial" panose="020B0604020202020204" pitchFamily="34" charset="0"/>
              </a:rPr>
              <a:t>+1=-3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    </a:t>
            </a:r>
            <a:r>
              <a:rPr lang="en-US" altLang="zh-CN" sz="3200" b="1">
                <a:solidFill>
                  <a:srgbClr val="FF0000"/>
                </a:solidFill>
                <a:cs typeface="Arial" panose="020B0604020202020204" pitchFamily="34" charset="0"/>
              </a:rPr>
              <a:t>,</a:t>
            </a:r>
            <a:endParaRPr lang="en-US" altLang="zh-CN" sz="3200" b="1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eaLnBrk="1" hangingPunct="1"/>
            <a:r>
              <a:rPr lang="zh-CN" altLang="en-US" sz="3200" b="1">
                <a:solidFill>
                  <a:srgbClr val="FF0000"/>
                </a:solidFill>
                <a:cs typeface="Arial" panose="020B0604020202020204" pitchFamily="34" charset="0"/>
              </a:rPr>
              <a:t>解得</a:t>
            </a:r>
            <a:r>
              <a:rPr lang="en-US" altLang="zh-CN" sz="3200" b="1">
                <a:solidFill>
                  <a:srgbClr val="FF0000"/>
                </a:solidFill>
                <a:cs typeface="Arial" panose="020B0604020202020204" pitchFamily="34" charset="0"/>
              </a:rPr>
              <a:t>a=-1 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    </a:t>
            </a:r>
            <a:br>
              <a:rPr lang="en-US" altLang="zh-CN" sz="3200" b="1">
                <a:solidFill>
                  <a:srgbClr val="FF0000"/>
                </a:solidFill>
                <a:cs typeface="Arial" panose="020B0604020202020204" pitchFamily="34" charset="0"/>
              </a:rPr>
            </a:br>
            <a:r>
              <a:rPr lang="zh-CN" altLang="en-US" sz="3200" b="1">
                <a:solidFill>
                  <a:srgbClr val="FF0000"/>
                </a:solidFill>
                <a:cs typeface="Arial" panose="020B0604020202020204" pitchFamily="34" charset="0"/>
              </a:rPr>
              <a:t>所以</a:t>
            </a:r>
            <a:r>
              <a:rPr lang="en-US" altLang="zh-CN" sz="3200" b="1">
                <a:solidFill>
                  <a:srgbClr val="FF0000"/>
                </a:solidFill>
                <a:cs typeface="Arial" panose="020B0604020202020204" pitchFamily="34" charset="0"/>
              </a:rPr>
              <a:t>y=-(x+1)</a:t>
            </a:r>
            <a:r>
              <a:rPr lang="en-US" altLang="zh-CN" sz="3200" b="1" baseline="30000">
                <a:solidFill>
                  <a:srgbClr val="FF0000"/>
                </a:solidFill>
                <a:cs typeface="Arial" panose="020B0604020202020204" pitchFamily="34" charset="0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cs typeface="Arial" panose="020B0604020202020204" pitchFamily="34" charset="0"/>
              </a:rPr>
              <a:t>+1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  </a:t>
            </a:r>
            <a:r>
              <a:rPr lang="en-US" altLang="zh-CN" sz="3200" b="1">
                <a:solidFill>
                  <a:srgbClr val="FF0000"/>
                </a:solidFill>
                <a:cs typeface="Arial" panose="020B0604020202020204" pitchFamily="34" charset="0"/>
              </a:rPr>
              <a:t>. </a:t>
            </a:r>
            <a:endParaRPr lang="en-US" altLang="zh-CN" sz="3200" b="1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学习目标"/>
          <p:cNvSpPr/>
          <p:nvPr/>
        </p:nvSpPr>
        <p:spPr>
          <a:xfrm>
            <a:off x="-36512" y="-27384"/>
            <a:ext cx="9217024" cy="1152128"/>
          </a:xfrm>
          <a:prstGeom prst="roundRect">
            <a:avLst>
              <a:gd name="adj" fmla="val 7694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  <a:prstDash val="sysDash"/>
          </a:ln>
          <a:effectLst>
            <a:innerShdw blurRad="63500" dist="25400" dir="13500000">
              <a:prstClr val="black">
                <a:alpha val="4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zh-CN" altLang="en-US" sz="48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设交点式求二次函数解析式</a:t>
            </a:r>
            <a:endParaRPr lang="en-US" altLang="zh-CN" sz="4800" b="1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TextBox 23"/>
          <p:cNvSpPr txBox="1">
            <a:spLocks noChangeArrowheads="1"/>
          </p:cNvSpPr>
          <p:nvPr/>
        </p:nvSpPr>
        <p:spPr bwMode="auto">
          <a:xfrm>
            <a:off x="0" y="1556792"/>
            <a:ext cx="9217024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zh-CN" sz="2800" b="1">
                <a:latin typeface="+mn-ea"/>
                <a:ea typeface="+mn-ea"/>
              </a:rPr>
              <a:t>如图，已知抛物线</a:t>
            </a:r>
            <a:r>
              <a:rPr lang="zh-CN" altLang="zh-CN" sz="2800" b="1" i="1">
                <a:latin typeface="+mn-ea"/>
                <a:ea typeface="+mn-ea"/>
              </a:rPr>
              <a:t>y</a:t>
            </a:r>
            <a:r>
              <a:rPr lang="zh-CN" altLang="zh-CN" sz="2800" b="1">
                <a:latin typeface="+mn-ea"/>
                <a:ea typeface="+mn-ea"/>
              </a:rPr>
              <a:t>＝</a:t>
            </a:r>
            <a:r>
              <a:rPr lang="zh-CN" altLang="zh-CN" sz="2800" b="1" i="1">
                <a:latin typeface="+mn-ea"/>
                <a:ea typeface="+mn-ea"/>
              </a:rPr>
              <a:t>ax</a:t>
            </a:r>
            <a:r>
              <a:rPr lang="zh-CN" altLang="zh-CN" sz="2800" b="1" baseline="30000">
                <a:latin typeface="+mn-ea"/>
                <a:ea typeface="+mn-ea"/>
              </a:rPr>
              <a:t>2</a:t>
            </a:r>
            <a:r>
              <a:rPr lang="zh-CN" altLang="zh-CN" sz="2800" b="1">
                <a:latin typeface="+mn-ea"/>
                <a:ea typeface="+mn-ea"/>
              </a:rPr>
              <a:t>＋</a:t>
            </a:r>
            <a:r>
              <a:rPr lang="zh-CN" altLang="zh-CN" sz="2800" b="1" i="1">
                <a:latin typeface="+mn-ea"/>
                <a:ea typeface="+mn-ea"/>
              </a:rPr>
              <a:t>bx</a:t>
            </a:r>
            <a:r>
              <a:rPr lang="zh-CN" altLang="zh-CN" sz="2800" b="1">
                <a:latin typeface="+mn-ea"/>
                <a:ea typeface="+mn-ea"/>
              </a:rPr>
              <a:t>＋</a:t>
            </a:r>
            <a:r>
              <a:rPr lang="zh-CN" altLang="zh-CN" sz="2800" b="1" i="1">
                <a:latin typeface="+mn-ea"/>
                <a:ea typeface="+mn-ea"/>
              </a:rPr>
              <a:t>c</a:t>
            </a:r>
            <a:r>
              <a:rPr lang="zh-CN" altLang="zh-CN" sz="2800" b="1">
                <a:latin typeface="+mn-ea"/>
                <a:ea typeface="+mn-ea"/>
              </a:rPr>
              <a:t>与</a:t>
            </a:r>
            <a:r>
              <a:rPr lang="zh-CN" altLang="zh-CN" sz="2800" b="1" i="1">
                <a:latin typeface="+mn-ea"/>
                <a:ea typeface="+mn-ea"/>
              </a:rPr>
              <a:t>x</a:t>
            </a:r>
            <a:r>
              <a:rPr lang="zh-CN" altLang="zh-CN" sz="2800" b="1">
                <a:latin typeface="+mn-ea"/>
                <a:ea typeface="+mn-ea"/>
              </a:rPr>
              <a:t>轴交于</a:t>
            </a:r>
            <a:endParaRPr lang="zh-CN" altLang="zh-CN" sz="2800" b="1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zh-CN" sz="2800" b="1">
                <a:latin typeface="+mn-ea"/>
                <a:ea typeface="+mn-ea"/>
              </a:rPr>
              <a:t>点</a:t>
            </a:r>
            <a:r>
              <a:rPr lang="zh-CN" altLang="zh-CN" sz="2800" b="1" i="1">
                <a:latin typeface="+mn-ea"/>
                <a:ea typeface="+mn-ea"/>
              </a:rPr>
              <a:t>A</a:t>
            </a:r>
            <a:r>
              <a:rPr lang="zh-CN" altLang="zh-CN" sz="2800" b="1">
                <a:latin typeface="+mn-ea"/>
                <a:ea typeface="+mn-ea"/>
              </a:rPr>
              <a:t>(1，0)，</a:t>
            </a:r>
            <a:r>
              <a:rPr lang="zh-CN" altLang="zh-CN" sz="2800" b="1" i="1">
                <a:latin typeface="+mn-ea"/>
                <a:ea typeface="+mn-ea"/>
              </a:rPr>
              <a:t>B</a:t>
            </a:r>
            <a:r>
              <a:rPr lang="zh-CN" altLang="zh-CN" sz="2800" b="1">
                <a:latin typeface="+mn-ea"/>
                <a:ea typeface="+mn-ea"/>
              </a:rPr>
              <a:t>(3，0)，且过点</a:t>
            </a:r>
            <a:r>
              <a:rPr lang="zh-CN" altLang="zh-CN" sz="2800" b="1" i="1">
                <a:latin typeface="+mn-ea"/>
                <a:ea typeface="+mn-ea"/>
              </a:rPr>
              <a:t>C</a:t>
            </a:r>
            <a:r>
              <a:rPr lang="zh-CN" altLang="zh-CN" sz="2800" b="1">
                <a:latin typeface="+mn-ea"/>
                <a:ea typeface="+mn-ea"/>
              </a:rPr>
              <a:t>(0，－3)．</a:t>
            </a:r>
            <a:endParaRPr lang="zh-CN" altLang="zh-CN" sz="2800" b="1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zh-CN" sz="2800" b="1">
                <a:latin typeface="+mn-ea"/>
                <a:ea typeface="+mn-ea"/>
              </a:rPr>
              <a:t>(1)求抛物线的解析式和顶点坐标；</a:t>
            </a:r>
            <a:endParaRPr lang="en-US" altLang="zh-CN" sz="2800" b="1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zh-CN" sz="2800" b="1">
                <a:latin typeface="+mn-ea"/>
                <a:ea typeface="+mn-ea"/>
              </a:rPr>
              <a:t>(2)请你写出一种平移的方法，</a:t>
            </a:r>
            <a:endParaRPr lang="en-US" altLang="zh-CN" sz="2800" b="1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zh-CN" sz="2800" b="1">
                <a:latin typeface="+mn-ea"/>
                <a:ea typeface="+mn-ea"/>
              </a:rPr>
              <a:t>使平移后抛物线的顶点落在直线</a:t>
            </a:r>
            <a:r>
              <a:rPr lang="zh-CN" altLang="zh-CN" sz="2800" b="1" i="1">
                <a:latin typeface="+mn-ea"/>
                <a:ea typeface="+mn-ea"/>
              </a:rPr>
              <a:t>y</a:t>
            </a:r>
            <a:r>
              <a:rPr lang="zh-CN" altLang="zh-CN" sz="2800" b="1">
                <a:latin typeface="+mn-ea"/>
                <a:ea typeface="+mn-ea"/>
              </a:rPr>
              <a:t>＝－</a:t>
            </a:r>
            <a:r>
              <a:rPr lang="zh-CN" altLang="zh-CN" sz="2800" b="1" i="1">
                <a:latin typeface="+mn-ea"/>
                <a:ea typeface="+mn-ea"/>
              </a:rPr>
              <a:t>x</a:t>
            </a:r>
            <a:r>
              <a:rPr lang="zh-CN" altLang="zh-CN" sz="2800" b="1">
                <a:latin typeface="+mn-ea"/>
                <a:ea typeface="+mn-ea"/>
              </a:rPr>
              <a:t>上，并写出平移</a:t>
            </a:r>
            <a:endParaRPr lang="zh-CN" altLang="zh-CN" sz="2800" b="1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zh-CN" sz="2800" b="1">
                <a:latin typeface="+mn-ea"/>
                <a:ea typeface="+mn-ea"/>
              </a:rPr>
              <a:t>后抛物线的解析式．</a:t>
            </a:r>
            <a:endParaRPr lang="zh-CN" altLang="zh-CN" sz="2800" b="1">
              <a:latin typeface="+mn-ea"/>
              <a:ea typeface="+mn-ea"/>
            </a:endParaRPr>
          </a:p>
        </p:txBody>
      </p:sp>
      <p:pic>
        <p:nvPicPr>
          <p:cNvPr id="8" name="图片 -2147482420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61402" y="2348880"/>
            <a:ext cx="2466975" cy="212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本框 99"/>
          <p:cNvSpPr txBox="1">
            <a:spLocks noChangeArrowheads="1"/>
          </p:cNvSpPr>
          <p:nvPr/>
        </p:nvSpPr>
        <p:spPr bwMode="auto">
          <a:xfrm>
            <a:off x="33288" y="5157192"/>
            <a:ext cx="9183735" cy="1667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提示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(1)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利用交点式得出</a:t>
            </a:r>
            <a:r>
              <a:rPr lang="zh-CN" altLang="zh-CN" sz="2400" b="1" i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＝</a:t>
            </a:r>
            <a:r>
              <a:rPr lang="zh-CN" altLang="zh-CN" sz="2400" b="1" i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zh-CN" sz="2400" b="1" i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－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1)(</a:t>
            </a:r>
            <a:r>
              <a:rPr lang="zh-CN" altLang="zh-CN" sz="2400" b="1" i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－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3)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，进而求出</a:t>
            </a:r>
            <a:r>
              <a:rPr lang="zh-CN" altLang="zh-CN" sz="24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的值，再利用配方法求出顶点坐标即可；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(2)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根据左加右减得出抛物线的解析式为</a:t>
            </a:r>
            <a:r>
              <a:rPr lang="zh-CN" altLang="zh-CN" sz="24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＝－</a:t>
            </a:r>
            <a:r>
              <a:rPr lang="zh-CN" altLang="zh-CN" sz="24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en-US" altLang="zh-CN" sz="2400" b="1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，进而得出答案．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233144" y="1124744"/>
            <a:ext cx="685315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chemeClr val="hlink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问题</a:t>
            </a:r>
            <a:r>
              <a:rPr lang="en-US" altLang="zh-CN" sz="3200">
                <a:solidFill>
                  <a:schemeClr val="hlink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3   </a:t>
            </a:r>
            <a:r>
              <a:rPr lang="zh-CN" altLang="zh-CN" sz="3200" b="1">
                <a:latin typeface="微软雅黑" panose="020B0503020204020204" charset="-122"/>
                <a:ea typeface="微软雅黑" panose="020B0503020204020204" charset="-122"/>
              </a:rPr>
              <a:t>用交点式确定二次函数解析式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5"/>
          <p:cNvSpPr txBox="1">
            <a:spLocks noChangeArrowheads="1"/>
          </p:cNvSpPr>
          <p:nvPr/>
        </p:nvSpPr>
        <p:spPr bwMode="auto">
          <a:xfrm>
            <a:off x="-1044624" y="257734"/>
            <a:ext cx="10441160" cy="655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(1)∵抛物线与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轴交于点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(1，0)，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(3，0)，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     ∴可设抛物线解析式为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－1)(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－3)，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     把(0，－3)代入得：3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＝－3，解得：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＝－1，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     故抛物线的解析式为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＝－(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－1)(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－3)，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      即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＝－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800" b="1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＋4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－3，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     ∵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＝－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800" b="1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＋4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－3＝－(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－2)</a:t>
            </a:r>
            <a:r>
              <a:rPr lang="zh-CN" altLang="en-US" sz="2800" b="1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＋1，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     ∴顶点坐标为(2，1)．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(2)先向左平移2个单位，再向下平移1个单位，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    得到的抛物线的解析式为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＝－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800" b="1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 平移后抛物线的顶点为(0，0)，落在直线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＝－</a:t>
            </a:r>
            <a:r>
              <a:rPr lang="zh-CN" altLang="en-US" sz="28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上．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0" y="0"/>
            <a:ext cx="100860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解：</a:t>
            </a:r>
            <a:endParaRPr lang="zh-CN" altLang="en-US" sz="3200">
              <a:latin typeface="Calibri" panose="020F050202020403020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圆角矩形 31"/>
          <p:cNvSpPr>
            <a:spLocks noChangeArrowheads="1"/>
          </p:cNvSpPr>
          <p:nvPr/>
        </p:nvSpPr>
        <p:spPr bwMode="auto">
          <a:xfrm>
            <a:off x="539750" y="692150"/>
            <a:ext cx="1558925" cy="484188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>
            <a:solidFill>
              <a:srgbClr val="0099FF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归纳总结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386" name="矩形 112"/>
          <p:cNvSpPr>
            <a:spLocks noChangeArrowheads="1"/>
          </p:cNvSpPr>
          <p:nvPr/>
        </p:nvSpPr>
        <p:spPr bwMode="auto">
          <a:xfrm>
            <a:off x="539750" y="1246188"/>
            <a:ext cx="5314950" cy="522287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交点法求二次函数表达式的方法</a:t>
            </a:r>
            <a:endParaRPr lang="zh-CN" altLang="en-US" sz="28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363" name="Text Box 24"/>
          <p:cNvSpPr txBox="1"/>
          <p:nvPr/>
        </p:nvSpPr>
        <p:spPr>
          <a:xfrm>
            <a:off x="503238" y="1949450"/>
            <a:ext cx="8135937" cy="4225925"/>
          </a:xfrm>
          <a:prstGeom prst="rect">
            <a:avLst/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   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这种知道抛物线与</a:t>
            </a:r>
            <a:r>
              <a:rPr lang="zh-CN" altLang="en-US" sz="2800" b="1" i="1" noProof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轴的交点，求表达式的方法叫做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交点法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noProof="1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其步骤是：</a:t>
            </a:r>
            <a:endParaRPr lang="en-US" altLang="zh-CN" sz="2800" noProof="1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①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设函数表达式是</a:t>
            </a:r>
            <a:r>
              <a:rPr lang="zh-CN" altLang="en-US" sz="2800" b="1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y</a:t>
            </a:r>
            <a:r>
              <a:rPr lang="zh-CN" altLang="en-US" sz="2800" b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</a:t>
            </a:r>
            <a:r>
              <a:rPr lang="zh-CN" altLang="en-US" sz="2800" b="1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zh-CN" altLang="en-US" sz="2800" b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zh-CN" altLang="en-US" sz="2800" b="1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 b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-</a:t>
            </a:r>
            <a:r>
              <a:rPr lang="zh-CN" altLang="en-US" sz="2800" b="1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 b="1" baseline="-2500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</a:t>
            </a:r>
            <a:r>
              <a:rPr lang="zh-CN" altLang="en-US" sz="2800" b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)(</a:t>
            </a:r>
            <a:r>
              <a:rPr lang="zh-CN" altLang="en-US" sz="2800" b="1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 b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-</a:t>
            </a:r>
            <a:r>
              <a:rPr lang="zh-CN" altLang="en-US" sz="2800" b="1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 b="1" baseline="-2500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 b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r>
              <a:rPr lang="zh-CN" altLang="en-US" sz="28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；</a:t>
            </a:r>
            <a:endParaRPr lang="zh-CN" altLang="en-US" sz="2800" b="1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②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先把两交点的横坐标</a:t>
            </a:r>
            <a:r>
              <a:rPr lang="zh-CN" altLang="en-US" sz="28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 b="1" baseline="-250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</a:t>
            </a:r>
            <a:r>
              <a:rPr lang="zh-CN" altLang="en-US" sz="28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, </a:t>
            </a:r>
            <a:r>
              <a:rPr lang="zh-CN" altLang="en-US" sz="28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 b="1" baseline="-250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代入到表达式中，得到关于</a:t>
            </a:r>
            <a:r>
              <a:rPr lang="zh-CN" altLang="en-US" sz="28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的一元一次方程；</a:t>
            </a:r>
            <a:endParaRPr lang="zh-CN" altLang="en-US" sz="280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③将方程的解代入原方程求出</a:t>
            </a:r>
            <a:r>
              <a:rPr lang="zh-CN" altLang="en-US" sz="28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值；</a:t>
            </a:r>
            <a:endParaRPr lang="zh-CN" altLang="en-US" sz="280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④</a:t>
            </a:r>
            <a:r>
              <a:rPr lang="zh-CN" altLang="en-US" sz="28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用数值换掉，写出函数表达式</a:t>
            </a: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学习目标"/>
          <p:cNvSpPr/>
          <p:nvPr/>
        </p:nvSpPr>
        <p:spPr>
          <a:xfrm>
            <a:off x="-36512" y="-27384"/>
            <a:ext cx="9217024" cy="1152128"/>
          </a:xfrm>
          <a:prstGeom prst="roundRect">
            <a:avLst>
              <a:gd name="adj" fmla="val 7694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  <a:prstDash val="sysDash"/>
          </a:ln>
          <a:effectLst>
            <a:innerShdw blurRad="63500" dist="25400" dir="13500000">
              <a:prstClr val="black">
                <a:alpha val="4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zh-CN" altLang="en-US" sz="48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自学检测三（</a:t>
            </a:r>
            <a:r>
              <a:rPr lang="en-US" altLang="zh-CN" sz="48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48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分钟）</a:t>
            </a:r>
            <a:endParaRPr lang="en-US" altLang="zh-CN" sz="4800" b="1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206375" y="1340768"/>
            <a:ext cx="8659813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．如果抛物线经过点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）和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﹣1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），且与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轴交于点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，若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OC=2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．则这条抛物线的解析式是（　　）</a:t>
            </a:r>
            <a:endParaRPr lang="zh-CN" altLang="en-US" sz="2800" b="1">
              <a:cs typeface="Times New Roman" panose="02020603050405020304" pitchFamily="18" charset="0"/>
            </a:endParaRPr>
          </a:p>
          <a:p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y=x</a:t>
            </a:r>
            <a:r>
              <a:rPr lang="en-US" altLang="zh-CN" sz="32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﹣x﹣2	         B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y=﹣x</a:t>
            </a:r>
            <a:r>
              <a:rPr lang="en-US" altLang="zh-CN" sz="32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﹣x﹣2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y=﹣x</a:t>
            </a:r>
            <a:r>
              <a:rPr lang="en-US" altLang="zh-CN" sz="32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2	         D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y=x</a:t>
            </a:r>
            <a:r>
              <a:rPr lang="en-US" altLang="zh-CN" sz="32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﹣x﹣2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或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y=﹣x</a:t>
            </a:r>
            <a:r>
              <a:rPr lang="en-US" altLang="zh-CN" sz="32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836613" y="2218656"/>
            <a:ext cx="4413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>
                <a:solidFill>
                  <a:srgbClr val="FF0000"/>
                </a:solidFill>
              </a:rPr>
              <a:t>D</a:t>
            </a:r>
            <a:endParaRPr lang="en-US" altLang="zh-CN" sz="2800"/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161925" y="3635216"/>
            <a:ext cx="8820150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．已知某二次函数的图象如图所示，则这个二次函数的解析式为（　　）</a:t>
            </a:r>
            <a:endParaRPr lang="zh-CN" altLang="en-US" sz="2800" b="1">
              <a:cs typeface="Times New Roman" panose="02020603050405020304" pitchFamily="18" charset="0"/>
            </a:endParaRPr>
          </a:p>
          <a:p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图片24" descr="菁优网：http://www.jyeoo.com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62488" y="4129931"/>
            <a:ext cx="3375025" cy="261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431800" y="4669681"/>
            <a:ext cx="384175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y=﹣3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x﹣1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3	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y=3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x﹣1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3	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y=﹣3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3	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y=3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2547938" y="4123572"/>
            <a:ext cx="5397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>
                <a:solidFill>
                  <a:srgbClr val="FF0000"/>
                </a:solidFill>
              </a:rPr>
              <a:t>A </a:t>
            </a:r>
            <a:endParaRPr lang="en-US" altLang="zh-CN" sz="2800"/>
          </a:p>
        </p:txBody>
      </p:sp>
      <p:sp>
        <p:nvSpPr>
          <p:cNvPr id="10" name="Line 13"/>
          <p:cNvSpPr>
            <a:spLocks noChangeShapeType="1"/>
          </p:cNvSpPr>
          <p:nvPr/>
        </p:nvSpPr>
        <p:spPr bwMode="auto">
          <a:xfrm flipH="1">
            <a:off x="5832475" y="4604593"/>
            <a:ext cx="630238" cy="444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 Box 18"/>
          <p:cNvSpPr txBox="1">
            <a:spLocks noChangeArrowheads="1"/>
          </p:cNvSpPr>
          <p:nvPr/>
        </p:nvSpPr>
        <p:spPr bwMode="auto">
          <a:xfrm>
            <a:off x="612477" y="2382044"/>
            <a:ext cx="2663825" cy="461962"/>
          </a:xfrm>
          <a:prstGeom prst="rect">
            <a:avLst/>
          </a:prstGeom>
          <a:noFill/>
          <a:ln w="25400">
            <a:solidFill>
              <a:srgbClr val="595959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①已知三点坐标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7651" name="Text Box 19"/>
          <p:cNvSpPr txBox="1">
            <a:spLocks noChangeArrowheads="1"/>
          </p:cNvSpPr>
          <p:nvPr/>
        </p:nvSpPr>
        <p:spPr bwMode="auto">
          <a:xfrm>
            <a:off x="612477" y="3207544"/>
            <a:ext cx="2663825" cy="1212850"/>
          </a:xfrm>
          <a:prstGeom prst="rect">
            <a:avLst/>
          </a:prstGeom>
          <a:noFill/>
          <a:ln w="25400">
            <a:solidFill>
              <a:srgbClr val="595959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②已知顶点坐标或对称轴或最值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27652" name="Text Box 21"/>
          <p:cNvSpPr txBox="1">
            <a:spLocks noChangeArrowheads="1"/>
          </p:cNvSpPr>
          <p:nvPr/>
        </p:nvSpPr>
        <p:spPr bwMode="auto">
          <a:xfrm>
            <a:off x="541040" y="4647406"/>
            <a:ext cx="2808287" cy="1212850"/>
          </a:xfrm>
          <a:prstGeom prst="rect">
            <a:avLst/>
          </a:prstGeom>
          <a:noFill/>
          <a:ln w="25400">
            <a:solidFill>
              <a:srgbClr val="262626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③已知抛物线与x轴的两个交点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68090" y="1559719"/>
            <a:ext cx="1416050" cy="461962"/>
          </a:xfrm>
          <a:prstGeom prst="rect">
            <a:avLst/>
          </a:prstGeom>
          <a:noFill/>
          <a:ln w="25400">
            <a:solidFill>
              <a:schemeClr val="accent5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已知条件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252865" y="1589881"/>
            <a:ext cx="1416050" cy="461963"/>
          </a:xfrm>
          <a:prstGeom prst="rect">
            <a:avLst/>
          </a:prstGeom>
          <a:noFill/>
          <a:ln w="25400">
            <a:solidFill>
              <a:schemeClr val="accent5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所选方法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030490" y="2382044"/>
            <a:ext cx="3581400" cy="461962"/>
          </a:xfrm>
          <a:prstGeom prst="rect">
            <a:avLst/>
          </a:prstGeom>
          <a:noFill/>
          <a:ln w="25400">
            <a:solidFill>
              <a:schemeClr val="bg2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用一般式法：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y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=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ax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+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bx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+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c</a:t>
            </a:r>
            <a:endParaRPr lang="zh-CN" altLang="en-US" sz="2400" b="1" i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082877" y="3507581"/>
            <a:ext cx="3287713" cy="461963"/>
          </a:xfrm>
          <a:prstGeom prst="rect">
            <a:avLst/>
          </a:prstGeom>
          <a:ln w="25400">
            <a:solidFill>
              <a:schemeClr val="tx2">
                <a:lumMod val="85000"/>
                <a:lumOff val="15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用顶点法：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y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=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-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h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)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+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k</a:t>
            </a:r>
            <a:endParaRPr lang="zh-CN" alt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078115" y="4601369"/>
            <a:ext cx="3636962" cy="1200150"/>
          </a:xfrm>
          <a:prstGeom prst="rect">
            <a:avLst/>
          </a:prstGeom>
          <a:ln w="25400">
            <a:solidFill>
              <a:schemeClr val="tx2">
                <a:lumMod val="85000"/>
                <a:lumOff val="15000"/>
              </a:schemeClr>
            </a:solidFill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用交点法：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y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=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-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)(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-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) 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 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为交点的横坐标）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8" name="右箭头 37"/>
          <p:cNvSpPr/>
          <p:nvPr/>
        </p:nvSpPr>
        <p:spPr bwMode="auto">
          <a:xfrm>
            <a:off x="3204865" y="1661319"/>
            <a:ext cx="2663825" cy="215900"/>
          </a:xfrm>
          <a:prstGeom prst="rightArrow">
            <a:avLst/>
          </a:prstGeom>
          <a:solidFill>
            <a:schemeClr val="bg2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8444" name="TextBox 38"/>
          <p:cNvSpPr txBox="1">
            <a:spLocks noChangeArrowheads="1"/>
          </p:cNvSpPr>
          <p:nvPr/>
        </p:nvSpPr>
        <p:spPr bwMode="auto">
          <a:xfrm>
            <a:off x="3131840" y="1124744"/>
            <a:ext cx="2647950" cy="111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待定系数法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求二次函数解析式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" name="右箭头 39"/>
          <p:cNvSpPr/>
          <p:nvPr/>
        </p:nvSpPr>
        <p:spPr bwMode="auto">
          <a:xfrm>
            <a:off x="3636665" y="2453481"/>
            <a:ext cx="1079500" cy="2889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1" name="右箭头 40"/>
          <p:cNvSpPr/>
          <p:nvPr/>
        </p:nvSpPr>
        <p:spPr bwMode="auto">
          <a:xfrm>
            <a:off x="3636665" y="3606006"/>
            <a:ext cx="1079500" cy="28733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3" name="右箭头 42"/>
          <p:cNvSpPr/>
          <p:nvPr/>
        </p:nvSpPr>
        <p:spPr bwMode="auto">
          <a:xfrm>
            <a:off x="3708102" y="4974431"/>
            <a:ext cx="1081088" cy="28733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" name="学习目标"/>
          <p:cNvSpPr/>
          <p:nvPr/>
        </p:nvSpPr>
        <p:spPr>
          <a:xfrm>
            <a:off x="-36512" y="-27384"/>
            <a:ext cx="9217024" cy="830659"/>
          </a:xfrm>
          <a:prstGeom prst="roundRect">
            <a:avLst>
              <a:gd name="adj" fmla="val 7694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  <a:prstDash val="sysDash"/>
          </a:ln>
          <a:effectLst>
            <a:innerShdw blurRad="63500" dist="25400" dir="13500000">
              <a:prstClr val="black">
                <a:alpha val="4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48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归纳</a:t>
            </a:r>
            <a:endParaRPr lang="en-US" altLang="zh-CN" sz="4800" b="1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095972" y="6062971"/>
            <a:ext cx="3386436" cy="559769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2">
                <a:lumMod val="85000"/>
                <a:lumOff val="1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步骤：设、列、解、答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学习目标"/>
          <p:cNvSpPr/>
          <p:nvPr/>
        </p:nvSpPr>
        <p:spPr>
          <a:xfrm>
            <a:off x="-36512" y="0"/>
            <a:ext cx="9217024" cy="1152128"/>
          </a:xfrm>
          <a:prstGeom prst="roundRect">
            <a:avLst>
              <a:gd name="adj" fmla="val 7694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  <a:prstDash val="sysDash"/>
          </a:ln>
          <a:effectLst>
            <a:innerShdw blurRad="63500" dist="25400" dir="13500000">
              <a:prstClr val="black">
                <a:alpha val="4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48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当堂训练</a:t>
            </a:r>
            <a:endParaRPr lang="en-US" altLang="zh-CN" sz="4800" b="1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57010" y="1429544"/>
            <a:ext cx="8685213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800" b="1">
                <a:solidFill>
                  <a:srgbClr val="0000FF"/>
                </a:solidFill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某抛物线的顶点坐标为（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﹣2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﹣1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），开口方向、形状与抛物线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y=3x</a:t>
            </a:r>
            <a:r>
              <a:rPr lang="en-US" altLang="zh-CN" sz="32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相同，则此抛物线的解析式是 </a:t>
            </a:r>
            <a:r>
              <a:rPr lang="zh-CN" altLang="en-US" sz="2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　                                　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endParaRPr lang="zh-CN" alt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1187624" y="2242046"/>
            <a:ext cx="26606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y=3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﹣1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206375" y="2840533"/>
            <a:ext cx="85058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．如果二次函数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y=ax</a:t>
            </a:r>
            <a:r>
              <a:rPr lang="en-US" altLang="zh-CN" sz="32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bx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，当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x=1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时，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y=2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；当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x=﹣1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时，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y=4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的值是（　　）</a:t>
            </a:r>
            <a:endParaRPr lang="zh-CN" altLang="en-US" sz="2800" b="1">
              <a:cs typeface="Times New Roman" panose="02020603050405020304" pitchFamily="18" charset="0"/>
            </a:endParaRPr>
          </a:p>
          <a:p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a=3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b=﹣1	B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a=3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b=1	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a=﹣3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b=1	D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a=﹣3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b=﹣1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4637755" y="3298031"/>
            <a:ext cx="4413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>
                <a:solidFill>
                  <a:srgbClr val="FF0000"/>
                </a:solidFill>
              </a:rPr>
              <a:t>A</a:t>
            </a:r>
            <a:endParaRPr lang="en-US" altLang="zh-CN" sz="2800"/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168942" y="4681643"/>
            <a:ext cx="89376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</a:rPr>
              <a:t>．已知抛物线</a:t>
            </a:r>
            <a:r>
              <a:rPr lang="en-US" altLang="zh-CN" sz="2800" b="1">
                <a:latin typeface="Times New Roman" panose="02020603050405020304" pitchFamily="18" charset="0"/>
              </a:rPr>
              <a:t>y=x</a:t>
            </a:r>
            <a:r>
              <a:rPr lang="en-US" altLang="zh-CN" sz="3200" b="1" baseline="30000"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latin typeface="宋体" panose="02010600030101010101" pitchFamily="2" charset="-122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</a:rPr>
              <a:t>bx</a:t>
            </a:r>
            <a:r>
              <a:rPr lang="en-US" altLang="zh-CN" sz="2800" b="1">
                <a:latin typeface="宋体" panose="02010600030101010101" pitchFamily="2" charset="-122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</a:rPr>
              <a:t>的顶点坐标为（</a:t>
            </a:r>
            <a:r>
              <a:rPr lang="en-US" altLang="zh-CN" sz="2800" b="1">
                <a:latin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</a:rPr>
              <a:t>﹣3</a:t>
            </a:r>
            <a:r>
              <a:rPr lang="zh-CN" altLang="en-US" sz="2800" b="1">
                <a:latin typeface="Times New Roman" panose="02020603050405020304" pitchFamily="18" charset="0"/>
              </a:rPr>
              <a:t>），则抛物线对应的函数解析式为（　　）</a:t>
            </a:r>
            <a:endParaRPr lang="zh-CN" altLang="en-US" sz="2800" b="1"/>
          </a:p>
          <a:p>
            <a:pPr eaLnBrk="1" hangingPunct="1"/>
            <a:r>
              <a:rPr lang="en-US" altLang="zh-CN" sz="2800" b="1">
                <a:latin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</a:rPr>
              <a:t>y=x</a:t>
            </a:r>
            <a:r>
              <a:rPr lang="en-US" altLang="zh-CN" sz="3200" b="1" baseline="30000"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</a:rPr>
              <a:t>﹣2x</a:t>
            </a:r>
            <a:r>
              <a:rPr lang="en-US" altLang="zh-CN" sz="2800" b="1">
                <a:latin typeface="宋体" panose="02010600030101010101" pitchFamily="2" charset="-122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</a:rPr>
              <a:t>2	             B</a:t>
            </a:r>
            <a:r>
              <a:rPr lang="zh-CN" altLang="en-US" sz="2800" b="1">
                <a:latin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</a:rPr>
              <a:t>y=x</a:t>
            </a:r>
            <a:r>
              <a:rPr lang="en-US" altLang="zh-CN" sz="3200" b="1" baseline="30000"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</a:rPr>
              <a:t>﹣2x﹣2	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eaLnBrk="1" hangingPunct="1"/>
            <a:r>
              <a:rPr lang="en-US" altLang="zh-CN" sz="2800" b="1">
                <a:latin typeface="Times New Roman" panose="02020603050405020304" pitchFamily="18" charset="0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</a:rPr>
              <a:t>y=﹣x</a:t>
            </a:r>
            <a:r>
              <a:rPr lang="en-US" altLang="zh-CN" sz="3200" b="1" baseline="30000"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</a:rPr>
              <a:t>﹣2x</a:t>
            </a:r>
            <a:r>
              <a:rPr lang="en-US" altLang="zh-CN" sz="2800" b="1">
                <a:latin typeface="宋体" panose="02010600030101010101" pitchFamily="2" charset="-122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</a:rPr>
              <a:t>1	             D</a:t>
            </a:r>
            <a:r>
              <a:rPr lang="zh-CN" altLang="en-US" sz="2800" b="1">
                <a:latin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</a:rPr>
              <a:t>y=x</a:t>
            </a:r>
            <a:r>
              <a:rPr lang="en-US" altLang="zh-CN" sz="3200" b="1" baseline="30000"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</a:rPr>
              <a:t>﹣2x</a:t>
            </a:r>
            <a:r>
              <a:rPr lang="en-US" altLang="zh-CN" sz="2800" b="1">
                <a:latin typeface="宋体" panose="02010600030101010101" pitchFamily="2" charset="-122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</a:rPr>
              <a:t>1</a:t>
            </a:r>
            <a:endParaRPr lang="en-US" altLang="zh-CN" sz="2800"/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5067640" y="5154873"/>
            <a:ext cx="4413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>
                <a:solidFill>
                  <a:srgbClr val="FF0000"/>
                </a:solidFill>
              </a:rPr>
              <a:t>B</a:t>
            </a:r>
            <a:endParaRPr lang="en-US" altLang="zh-CN" sz="2800"/>
          </a:p>
        </p:txBody>
      </p:sp>
      <p:sp>
        <p:nvSpPr>
          <p:cNvPr id="2" name="矩形 1"/>
          <p:cNvSpPr/>
          <p:nvPr/>
        </p:nvSpPr>
        <p:spPr>
          <a:xfrm>
            <a:off x="206375" y="958451"/>
            <a:ext cx="125539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</a:rPr>
              <a:t>必做题</a:t>
            </a:r>
            <a:endParaRPr lang="zh-CN" altLang="en-US" sz="2800"/>
          </a:p>
        </p:txBody>
      </p:sp>
      <p:sp>
        <p:nvSpPr>
          <p:cNvPr id="16" name="文本框 15"/>
          <p:cNvSpPr txBox="1"/>
          <p:nvPr/>
        </p:nvSpPr>
        <p:spPr>
          <a:xfrm>
            <a:off x="6776328" y="5588572"/>
            <a:ext cx="2302319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400" b="1">
                <a:solidFill>
                  <a:srgbClr val="0000FF"/>
                </a:solidFill>
              </a:rPr>
              <a:t>顶点坐标隐藏对称轴信息</a:t>
            </a:r>
            <a:endParaRPr lang="zh-CN" altLang="en-US" sz="240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1"/>
      <p:bldP spid="14" grpId="2"/>
      <p:bldP spid="16" grpId="3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107504" y="-99392"/>
            <a:ext cx="8712200" cy="1661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6667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4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如图，平面直角坐标系中，函数图象的表达式应是</a:t>
            </a:r>
            <a:r>
              <a:rPr lang="zh-CN" altLang="en-US" sz="2800" u="sng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       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graphicFrame>
        <p:nvGraphicFramePr>
          <p:cNvPr id="18" name="Object 31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950467" y="741983"/>
          <a:ext cx="763587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" r:id="rId1" imgW="476250" imgH="398780" progId="Equation.DSMT4">
                  <p:embed/>
                </p:oleObj>
              </mc:Choice>
              <mc:Fallback>
                <p:oleObj name="" r:id="rId1" imgW="476250" imgH="3987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950467" y="741983"/>
                        <a:ext cx="763587" cy="790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 Box 21"/>
          <p:cNvSpPr txBox="1">
            <a:spLocks noChangeArrowheads="1"/>
          </p:cNvSpPr>
          <p:nvPr/>
        </p:nvSpPr>
        <p:spPr bwMode="auto">
          <a:xfrm>
            <a:off x="325435" y="1872581"/>
            <a:ext cx="5273675" cy="146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600"/>
              </a:lnSpc>
            </a:pPr>
            <a:r>
              <a:rPr lang="zh-CN" altLang="en-US" sz="2400">
                <a:latin typeface="Times New Roman" panose="02020603050405020304" pitchFamily="18" charset="0"/>
              </a:rPr>
              <a:t>      </a:t>
            </a:r>
            <a:r>
              <a:rPr lang="zh-CN" altLang="en-US" sz="2400">
                <a:solidFill>
                  <a:srgbClr val="FF66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400">
                <a:solidFill>
                  <a:srgbClr val="FFFFFF"/>
                </a:solidFill>
                <a:latin typeface="Times New Roman" panose="02020603050405020304" pitchFamily="18" charset="0"/>
              </a:rPr>
              <a:t>注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400" i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y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=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ax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y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=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ax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+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k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、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y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=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h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)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、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y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=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h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)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+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k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一样都是顶点式，只不过前三者是顶点式的特殊形式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组合 38"/>
          <p:cNvGrpSpPr/>
          <p:nvPr/>
        </p:nvGrpSpPr>
        <p:grpSpPr>
          <a:xfrm>
            <a:off x="503164" y="1792412"/>
            <a:ext cx="698500" cy="649288"/>
            <a:chOff x="579589" y="5301208"/>
            <a:chExt cx="697627" cy="648072"/>
          </a:xfrm>
        </p:grpSpPr>
        <p:grpSp>
          <p:nvGrpSpPr>
            <p:cNvPr id="20486" name="组合 35"/>
            <p:cNvGrpSpPr/>
            <p:nvPr/>
          </p:nvGrpSpPr>
          <p:grpSpPr>
            <a:xfrm>
              <a:off x="611560" y="5301208"/>
              <a:ext cx="648072" cy="648072"/>
              <a:chOff x="467544" y="5318792"/>
              <a:chExt cx="648072" cy="648072"/>
            </a:xfrm>
          </p:grpSpPr>
          <p:sp>
            <p:nvSpPr>
              <p:cNvPr id="20487" name="椭圆 33"/>
              <p:cNvSpPr>
                <a:spLocks noChangeArrowheads="1"/>
              </p:cNvSpPr>
              <p:nvPr/>
            </p:nvSpPr>
            <p:spPr bwMode="auto">
              <a:xfrm>
                <a:off x="467544" y="5318792"/>
                <a:ext cx="648072" cy="648072"/>
              </a:xfrm>
              <a:prstGeom prst="ellipse">
                <a:avLst/>
              </a:prstGeom>
              <a:solidFill>
                <a:srgbClr val="EB2A0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488" name="椭圆 34"/>
              <p:cNvSpPr>
                <a:spLocks noChangeArrowheads="1"/>
              </p:cNvSpPr>
              <p:nvPr/>
            </p:nvSpPr>
            <p:spPr bwMode="auto">
              <a:xfrm>
                <a:off x="539552" y="5318792"/>
                <a:ext cx="504056" cy="504056"/>
              </a:xfrm>
              <a:prstGeom prst="ellipse">
                <a:avLst/>
              </a:prstGeom>
              <a:solidFill>
                <a:srgbClr val="FFCC00">
                  <a:alpha val="62743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20489" name="TextBox 37"/>
            <p:cNvSpPr txBox="1">
              <a:spLocks noChangeArrowheads="1"/>
            </p:cNvSpPr>
            <p:nvPr/>
          </p:nvSpPr>
          <p:spPr bwMode="auto">
            <a:xfrm>
              <a:off x="579589" y="5373216"/>
              <a:ext cx="69762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000" b="1">
                  <a:solidFill>
                    <a:srgbClr val="002060"/>
                  </a:solidFill>
                  <a:latin typeface="微软雅黑" panose="020B0503020204020204" charset="-122"/>
                  <a:ea typeface="微软雅黑" panose="020B0503020204020204" charset="-122"/>
                </a:rPr>
                <a:t>注意</a:t>
              </a:r>
              <a:endParaRPr lang="zh-CN" altLang="en-US" sz="2000" b="1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cxnSp>
        <p:nvCxnSpPr>
          <p:cNvPr id="20490" name="直接箭头连接符 25"/>
          <p:cNvCxnSpPr>
            <a:cxnSpLocks noChangeShapeType="1"/>
          </p:cNvCxnSpPr>
          <p:nvPr/>
        </p:nvCxnSpPr>
        <p:spPr bwMode="auto">
          <a:xfrm>
            <a:off x="5354340" y="2869531"/>
            <a:ext cx="3024188" cy="0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1" name="直接箭头连接符 26"/>
          <p:cNvCxnSpPr>
            <a:cxnSpLocks noChangeShapeType="1"/>
          </p:cNvCxnSpPr>
          <p:nvPr/>
        </p:nvCxnSpPr>
        <p:spPr bwMode="auto">
          <a:xfrm flipH="1" flipV="1">
            <a:off x="7251403" y="902618"/>
            <a:ext cx="0" cy="2663825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2" name="直接连接符 27"/>
          <p:cNvCxnSpPr>
            <a:cxnSpLocks noChangeShapeType="1"/>
          </p:cNvCxnSpPr>
          <p:nvPr/>
        </p:nvCxnSpPr>
        <p:spPr bwMode="auto">
          <a:xfrm flipH="1" flipV="1">
            <a:off x="7946728" y="2702843"/>
            <a:ext cx="0" cy="1444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3" name="直接连接符 28"/>
          <p:cNvCxnSpPr>
            <a:cxnSpLocks noChangeShapeType="1"/>
          </p:cNvCxnSpPr>
          <p:nvPr/>
        </p:nvCxnSpPr>
        <p:spPr bwMode="auto">
          <a:xfrm flipH="1" flipV="1">
            <a:off x="7599065" y="2706018"/>
            <a:ext cx="0" cy="1444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4" name="直接连接符 29"/>
          <p:cNvCxnSpPr>
            <a:cxnSpLocks noChangeShapeType="1"/>
          </p:cNvCxnSpPr>
          <p:nvPr/>
        </p:nvCxnSpPr>
        <p:spPr bwMode="auto">
          <a:xfrm flipH="1" flipV="1">
            <a:off x="6887865" y="2702843"/>
            <a:ext cx="0" cy="1444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5" name="直接连接符 30"/>
          <p:cNvCxnSpPr>
            <a:cxnSpLocks noChangeShapeType="1"/>
          </p:cNvCxnSpPr>
          <p:nvPr/>
        </p:nvCxnSpPr>
        <p:spPr bwMode="auto">
          <a:xfrm flipH="1" flipV="1">
            <a:off x="6540203" y="2706018"/>
            <a:ext cx="0" cy="1444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6" name="直接连接符 31"/>
          <p:cNvCxnSpPr>
            <a:cxnSpLocks noChangeShapeType="1"/>
          </p:cNvCxnSpPr>
          <p:nvPr/>
        </p:nvCxnSpPr>
        <p:spPr bwMode="auto">
          <a:xfrm flipH="1" flipV="1">
            <a:off x="6195715" y="2702843"/>
            <a:ext cx="0" cy="1444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7" name="直接连接符 32"/>
          <p:cNvCxnSpPr>
            <a:cxnSpLocks noChangeShapeType="1"/>
          </p:cNvCxnSpPr>
          <p:nvPr/>
        </p:nvCxnSpPr>
        <p:spPr bwMode="auto">
          <a:xfrm flipH="1" flipV="1">
            <a:off x="5848053" y="2706018"/>
            <a:ext cx="0" cy="1444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8" name="直接连接符 33"/>
          <p:cNvCxnSpPr>
            <a:cxnSpLocks noChangeShapeType="1"/>
          </p:cNvCxnSpPr>
          <p:nvPr/>
        </p:nvCxnSpPr>
        <p:spPr bwMode="auto">
          <a:xfrm>
            <a:off x="7238703" y="2558381"/>
            <a:ext cx="14446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9" name="直接连接符 35"/>
          <p:cNvCxnSpPr>
            <a:cxnSpLocks noChangeShapeType="1"/>
          </p:cNvCxnSpPr>
          <p:nvPr/>
        </p:nvCxnSpPr>
        <p:spPr bwMode="auto">
          <a:xfrm>
            <a:off x="7248228" y="3423568"/>
            <a:ext cx="14446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500" name="直接连接符 36"/>
          <p:cNvCxnSpPr>
            <a:cxnSpLocks noChangeShapeType="1"/>
          </p:cNvCxnSpPr>
          <p:nvPr/>
        </p:nvCxnSpPr>
        <p:spPr bwMode="auto">
          <a:xfrm>
            <a:off x="7248228" y="3137818"/>
            <a:ext cx="14446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501" name="TextBox 39"/>
          <p:cNvSpPr txBox="1">
            <a:spLocks noChangeArrowheads="1"/>
          </p:cNvSpPr>
          <p:nvPr/>
        </p:nvSpPr>
        <p:spPr bwMode="auto">
          <a:xfrm>
            <a:off x="8234065" y="2774281"/>
            <a:ext cx="3206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</a:rPr>
              <a:t>x</a:t>
            </a:r>
            <a:endParaRPr lang="zh-CN" altLang="en-US" sz="24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02" name="TextBox 40"/>
          <p:cNvSpPr txBox="1">
            <a:spLocks noChangeArrowheads="1"/>
          </p:cNvSpPr>
          <p:nvPr/>
        </p:nvSpPr>
        <p:spPr bwMode="auto">
          <a:xfrm>
            <a:off x="6905328" y="599406"/>
            <a:ext cx="3206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</a:rPr>
              <a:t>y</a:t>
            </a:r>
            <a:endParaRPr lang="zh-CN" altLang="en-US" sz="24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03" name="TextBox 41"/>
          <p:cNvSpPr txBox="1">
            <a:spLocks noChangeArrowheads="1"/>
          </p:cNvSpPr>
          <p:nvPr/>
        </p:nvSpPr>
        <p:spPr bwMode="auto">
          <a:xfrm>
            <a:off x="6852941" y="2836142"/>
            <a:ext cx="4079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</a:rPr>
              <a:t>O</a:t>
            </a:r>
            <a:endParaRPr lang="zh-CN" altLang="en-US" sz="24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04" name="TextBox 42"/>
          <p:cNvSpPr txBox="1">
            <a:spLocks noChangeArrowheads="1"/>
          </p:cNvSpPr>
          <p:nvPr/>
        </p:nvSpPr>
        <p:spPr bwMode="auto">
          <a:xfrm>
            <a:off x="7441903" y="2774281"/>
            <a:ext cx="3397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Times New Roman" panose="02020603050405020304" pitchFamily="18" charset="0"/>
              </a:rPr>
              <a:t>1</a:t>
            </a:r>
            <a:endParaRPr lang="zh-CN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05" name="TextBox 43"/>
          <p:cNvSpPr txBox="1">
            <a:spLocks noChangeArrowheads="1"/>
          </p:cNvSpPr>
          <p:nvPr/>
        </p:nvSpPr>
        <p:spPr bwMode="auto">
          <a:xfrm>
            <a:off x="7802265" y="2774281"/>
            <a:ext cx="3381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Times New Roman" panose="02020603050405020304" pitchFamily="18" charset="0"/>
              </a:rPr>
              <a:t>2</a:t>
            </a:r>
            <a:endParaRPr lang="zh-CN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06" name="TextBox 44"/>
          <p:cNvSpPr txBox="1">
            <a:spLocks noChangeArrowheads="1"/>
          </p:cNvSpPr>
          <p:nvPr/>
        </p:nvSpPr>
        <p:spPr bwMode="auto">
          <a:xfrm>
            <a:off x="6641803" y="2767931"/>
            <a:ext cx="4397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Times New Roman" panose="02020603050405020304" pitchFamily="18" charset="0"/>
              </a:rPr>
              <a:t>-1</a:t>
            </a:r>
            <a:endParaRPr lang="zh-CN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07" name="TextBox 45"/>
          <p:cNvSpPr txBox="1">
            <a:spLocks noChangeArrowheads="1"/>
          </p:cNvSpPr>
          <p:nvPr/>
        </p:nvSpPr>
        <p:spPr bwMode="auto">
          <a:xfrm>
            <a:off x="6289378" y="2771106"/>
            <a:ext cx="4413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Times New Roman" panose="02020603050405020304" pitchFamily="18" charset="0"/>
              </a:rPr>
              <a:t>-2</a:t>
            </a:r>
            <a:endParaRPr lang="zh-CN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08" name="TextBox 46"/>
          <p:cNvSpPr txBox="1">
            <a:spLocks noChangeArrowheads="1"/>
          </p:cNvSpPr>
          <p:nvPr/>
        </p:nvSpPr>
        <p:spPr bwMode="auto">
          <a:xfrm>
            <a:off x="5976640" y="2774281"/>
            <a:ext cx="4413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Times New Roman" panose="02020603050405020304" pitchFamily="18" charset="0"/>
              </a:rPr>
              <a:t>-3</a:t>
            </a:r>
            <a:endParaRPr lang="zh-CN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09" name="TextBox 47"/>
          <p:cNvSpPr txBox="1">
            <a:spLocks noChangeArrowheads="1"/>
          </p:cNvSpPr>
          <p:nvPr/>
        </p:nvSpPr>
        <p:spPr bwMode="auto">
          <a:xfrm>
            <a:off x="5570240" y="2786981"/>
            <a:ext cx="4413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Times New Roman" panose="02020603050405020304" pitchFamily="18" charset="0"/>
              </a:rPr>
              <a:t>-4</a:t>
            </a:r>
            <a:endParaRPr lang="zh-CN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11" name="TextBox 49"/>
          <p:cNvSpPr txBox="1">
            <a:spLocks noChangeArrowheads="1"/>
          </p:cNvSpPr>
          <p:nvPr/>
        </p:nvSpPr>
        <p:spPr bwMode="auto">
          <a:xfrm>
            <a:off x="6857703" y="2024981"/>
            <a:ext cx="3381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Times New Roman" panose="02020603050405020304" pitchFamily="18" charset="0"/>
              </a:rPr>
              <a:t>2</a:t>
            </a:r>
            <a:endParaRPr lang="zh-CN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12" name="TextBox 50"/>
          <p:cNvSpPr txBox="1">
            <a:spLocks noChangeArrowheads="1"/>
          </p:cNvSpPr>
          <p:nvPr/>
        </p:nvSpPr>
        <p:spPr bwMode="auto">
          <a:xfrm>
            <a:off x="6867228" y="2313906"/>
            <a:ext cx="3381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Times New Roman" panose="02020603050405020304" pitchFamily="18" charset="0"/>
              </a:rPr>
              <a:t>1</a:t>
            </a:r>
            <a:endParaRPr lang="zh-CN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514" name="直接连接符 53"/>
          <p:cNvCxnSpPr>
            <a:cxnSpLocks noChangeShapeType="1"/>
          </p:cNvCxnSpPr>
          <p:nvPr/>
        </p:nvCxnSpPr>
        <p:spPr bwMode="auto">
          <a:xfrm>
            <a:off x="7251403" y="3121943"/>
            <a:ext cx="14446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515" name="TextBox 18"/>
          <p:cNvSpPr txBox="1">
            <a:spLocks noChangeArrowheads="1"/>
          </p:cNvSpPr>
          <p:nvPr/>
        </p:nvSpPr>
        <p:spPr bwMode="auto">
          <a:xfrm>
            <a:off x="6887865" y="1655093"/>
            <a:ext cx="3381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Times New Roman" panose="02020603050405020304" pitchFamily="18" charset="0"/>
              </a:rPr>
              <a:t>3</a:t>
            </a:r>
            <a:endParaRPr lang="zh-CN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16" name="TextBox 20"/>
          <p:cNvSpPr txBox="1">
            <a:spLocks noChangeArrowheads="1"/>
          </p:cNvSpPr>
          <p:nvPr/>
        </p:nvSpPr>
        <p:spPr bwMode="auto">
          <a:xfrm>
            <a:off x="6900565" y="1372518"/>
            <a:ext cx="3381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Times New Roman" panose="02020603050405020304" pitchFamily="18" charset="0"/>
              </a:rPr>
              <a:t>4</a:t>
            </a:r>
            <a:endParaRPr lang="zh-CN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517" name="直接连接符 54"/>
          <p:cNvCxnSpPr>
            <a:cxnSpLocks noChangeShapeType="1"/>
          </p:cNvCxnSpPr>
          <p:nvPr/>
        </p:nvCxnSpPr>
        <p:spPr bwMode="auto">
          <a:xfrm>
            <a:off x="7260928" y="2210718"/>
            <a:ext cx="14446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518" name="直接连接符 55"/>
          <p:cNvCxnSpPr>
            <a:cxnSpLocks noChangeShapeType="1"/>
          </p:cNvCxnSpPr>
          <p:nvPr/>
        </p:nvCxnSpPr>
        <p:spPr bwMode="auto">
          <a:xfrm>
            <a:off x="7251403" y="1910681"/>
            <a:ext cx="14446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519" name="直接连接符 56"/>
          <p:cNvCxnSpPr>
            <a:cxnSpLocks noChangeShapeType="1"/>
          </p:cNvCxnSpPr>
          <p:nvPr/>
        </p:nvCxnSpPr>
        <p:spPr bwMode="auto">
          <a:xfrm>
            <a:off x="7273628" y="1575718"/>
            <a:ext cx="1428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520" name="直接连接符 57"/>
          <p:cNvCxnSpPr>
            <a:cxnSpLocks noChangeShapeType="1"/>
          </p:cNvCxnSpPr>
          <p:nvPr/>
        </p:nvCxnSpPr>
        <p:spPr bwMode="auto">
          <a:xfrm>
            <a:off x="7251403" y="1288381"/>
            <a:ext cx="14446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521" name="TextBox 67"/>
          <p:cNvSpPr txBox="1">
            <a:spLocks noChangeArrowheads="1"/>
          </p:cNvSpPr>
          <p:nvPr/>
        </p:nvSpPr>
        <p:spPr bwMode="auto">
          <a:xfrm>
            <a:off x="6913265" y="1050256"/>
            <a:ext cx="3381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Times New Roman" panose="02020603050405020304" pitchFamily="18" charset="0"/>
              </a:rPr>
              <a:t>5</a:t>
            </a:r>
            <a:endParaRPr lang="zh-CN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22" name="椭圆 69"/>
          <p:cNvSpPr>
            <a:spLocks noChangeArrowheads="1"/>
          </p:cNvSpPr>
          <p:nvPr/>
        </p:nvSpPr>
        <p:spPr bwMode="auto">
          <a:xfrm>
            <a:off x="7911803" y="1872581"/>
            <a:ext cx="71437" cy="73025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cxnSp>
        <p:nvCxnSpPr>
          <p:cNvPr id="20523" name="直接连接符 75"/>
          <p:cNvCxnSpPr>
            <a:cxnSpLocks noChangeShapeType="1"/>
          </p:cNvCxnSpPr>
          <p:nvPr/>
        </p:nvCxnSpPr>
        <p:spPr bwMode="auto">
          <a:xfrm flipV="1">
            <a:off x="7946728" y="1932906"/>
            <a:ext cx="1587" cy="923925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524" name="直接连接符 84"/>
          <p:cNvCxnSpPr>
            <a:cxnSpLocks noChangeShapeType="1"/>
          </p:cNvCxnSpPr>
          <p:nvPr/>
        </p:nvCxnSpPr>
        <p:spPr bwMode="auto">
          <a:xfrm>
            <a:off x="7226003" y="1923381"/>
            <a:ext cx="720725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8" name="任意多边形 87"/>
          <p:cNvSpPr/>
          <p:nvPr/>
        </p:nvSpPr>
        <p:spPr bwMode="auto">
          <a:xfrm>
            <a:off x="6290965" y="1340768"/>
            <a:ext cx="1866900" cy="1527175"/>
          </a:xfrm>
          <a:custGeom>
            <a:avLst/>
            <a:gdLst>
              <a:gd name="connsiteX0" fmla="*/ 1866378 w 1866378"/>
              <a:gd name="connsiteY0" fmla="*/ 0 h 1526087"/>
              <a:gd name="connsiteX1" fmla="*/ 964504 w 1866378"/>
              <a:gd name="connsiteY1" fmla="*/ 1515649 h 1526087"/>
              <a:gd name="connsiteX2" fmla="*/ 0 w 1866378"/>
              <a:gd name="connsiteY2" fmla="*/ 62630 h 1526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66378" h="1526087">
                <a:moveTo>
                  <a:pt x="1866378" y="0"/>
                </a:moveTo>
                <a:cubicBezTo>
                  <a:pt x="1570972" y="752605"/>
                  <a:pt x="1275567" y="1505211"/>
                  <a:pt x="964504" y="1515649"/>
                </a:cubicBezTo>
                <a:cubicBezTo>
                  <a:pt x="653441" y="1526087"/>
                  <a:pt x="326720" y="794358"/>
                  <a:pt x="0" y="62630"/>
                </a:cubicBezTo>
              </a:path>
            </a:pathLst>
          </a:custGeom>
          <a:noFill/>
          <a:ln w="25400" cap="flat" cmpd="sng" algn="ctr">
            <a:solidFill>
              <a:schemeClr val="accent6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8" name="Rectangle 20"/>
          <p:cNvSpPr>
            <a:spLocks noChangeArrowheads="1"/>
          </p:cNvSpPr>
          <p:nvPr/>
        </p:nvSpPr>
        <p:spPr bwMode="auto">
          <a:xfrm>
            <a:off x="-265410" y="3351469"/>
            <a:ext cx="882015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　　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5.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已知二次函数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ax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＋ </a:t>
            </a:r>
            <a:r>
              <a:rPr lang="en-US" altLang="zh-CN" sz="2800" i="1" err="1">
                <a:latin typeface="Times New Roman" panose="02020603050405020304" pitchFamily="18" charset="0"/>
                <a:ea typeface="黑体" panose="02010609060101010101" pitchFamily="49" charset="-122"/>
              </a:rPr>
              <a:t>bx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的图象经过点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8)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     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5)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，求这个二次函数的表达式．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9" name="文本框 17411"/>
          <p:cNvSpPr txBox="1">
            <a:spLocks noChangeArrowheads="1"/>
          </p:cNvSpPr>
          <p:nvPr/>
        </p:nvSpPr>
        <p:spPr bwMode="auto">
          <a:xfrm>
            <a:off x="667756" y="4680857"/>
            <a:ext cx="69135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:∵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该图象经过点（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-2,8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）和（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-1,5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），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50" name="对象 17412"/>
          <p:cNvGraphicFramePr>
            <a:graphicFrameLocks noChangeAspect="1"/>
          </p:cNvGraphicFramePr>
          <p:nvPr/>
        </p:nvGraphicFramePr>
        <p:xfrm>
          <a:off x="6343470" y="4103940"/>
          <a:ext cx="1143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" r:id="rId3" imgW="114935" imgH="179070" progId="Equation.DSMT4">
                  <p:embed/>
                </p:oleObj>
              </mc:Choice>
              <mc:Fallback>
                <p:oleObj name="" r:id="rId3" imgW="114935" imgH="17907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6343470" y="4103940"/>
                        <a:ext cx="114300" cy="177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1" name="组合 3"/>
          <p:cNvGrpSpPr/>
          <p:nvPr/>
        </p:nvGrpSpPr>
        <p:grpSpPr>
          <a:xfrm>
            <a:off x="859941" y="5046498"/>
            <a:ext cx="2778125" cy="1184275"/>
            <a:chOff x="1441" y="5426"/>
            <a:chExt cx="4374" cy="1863"/>
          </a:xfrm>
        </p:grpSpPr>
        <p:sp>
          <p:nvSpPr>
            <p:cNvPr id="52" name="文本框 17413"/>
            <p:cNvSpPr txBox="1">
              <a:spLocks noChangeArrowheads="1"/>
            </p:cNvSpPr>
            <p:nvPr/>
          </p:nvSpPr>
          <p:spPr bwMode="auto">
            <a:xfrm>
              <a:off x="2755" y="5539"/>
              <a:ext cx="306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</a:rPr>
                <a:t>8=4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a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</a:rPr>
                <a:t>-2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b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</a:rPr>
                <a:t>，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53" name="文本框 17414"/>
            <p:cNvSpPr txBox="1">
              <a:spLocks noChangeArrowheads="1"/>
            </p:cNvSpPr>
            <p:nvPr/>
          </p:nvSpPr>
          <p:spPr bwMode="auto">
            <a:xfrm>
              <a:off x="2755" y="6467"/>
              <a:ext cx="306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</a:rPr>
                <a:t>5=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a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</a:rPr>
                <a:t>-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b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</a:rPr>
                <a:t>，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54" name="文本框 2"/>
            <p:cNvSpPr txBox="1">
              <a:spLocks noChangeArrowheads="1"/>
            </p:cNvSpPr>
            <p:nvPr/>
          </p:nvSpPr>
          <p:spPr bwMode="auto">
            <a:xfrm>
              <a:off x="1441" y="5426"/>
              <a:ext cx="1693" cy="1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∴</a:t>
              </a:r>
              <a:r>
                <a:rPr lang="en-US" altLang="zh-CN" sz="6600">
                  <a:solidFill>
                    <a:srgbClr val="FF0000"/>
                  </a:solidFill>
                  <a:latin typeface="Times New Roman" panose="02020603050405020304" pitchFamily="18" charset="0"/>
                </a:rPr>
                <a:t>{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</a:rPr>
                <a:t>           </a:t>
              </a:r>
              <a:endPara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55" name="文本框 4"/>
          <p:cNvSpPr txBox="1">
            <a:spLocks noChangeArrowheads="1"/>
          </p:cNvSpPr>
          <p:nvPr/>
        </p:nvSpPr>
        <p:spPr bwMode="auto">
          <a:xfrm>
            <a:off x="3769909" y="5528941"/>
            <a:ext cx="2746375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解得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=-1,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=-6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6" name="文本框 5"/>
          <p:cNvSpPr txBox="1">
            <a:spLocks noChangeArrowheads="1"/>
          </p:cNvSpPr>
          <p:nvPr/>
        </p:nvSpPr>
        <p:spPr bwMode="auto">
          <a:xfrm>
            <a:off x="1409974" y="6091939"/>
            <a:ext cx="2535238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∴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=-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-6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6299680" y="5412507"/>
            <a:ext cx="2624170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400" b="1">
                <a:solidFill>
                  <a:srgbClr val="0000FF"/>
                </a:solidFill>
              </a:rPr>
              <a:t>只有两个未知系数，也可以直接求一般式</a:t>
            </a:r>
            <a:endParaRPr lang="zh-CN" altLang="en-US" sz="240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48" grpId="1"/>
      <p:bldP spid="49" grpId="2"/>
      <p:bldP spid="55" grpId="3"/>
      <p:bldP spid="56" grpId="4"/>
      <p:bldP spid="57" grpId="5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323850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b="1">
                <a:solidFill>
                  <a:srgbClr val="0000FF"/>
                </a:solidFill>
              </a:rPr>
              <a:t>6.(</a:t>
            </a:r>
            <a:r>
              <a:rPr lang="zh-CN" altLang="en-US" sz="2800" b="1">
                <a:solidFill>
                  <a:srgbClr val="0000FF"/>
                </a:solidFill>
              </a:rPr>
              <a:t>选做题</a:t>
            </a:r>
            <a:r>
              <a:rPr lang="en-US" altLang="zh-CN" sz="2800" b="1">
                <a:solidFill>
                  <a:srgbClr val="0000FF"/>
                </a:solidFill>
              </a:rPr>
              <a:t>)</a:t>
            </a:r>
            <a:r>
              <a:rPr lang="zh-CN" altLang="en-US" sz="2800" b="1"/>
              <a:t>如图，抛物线的对称轴是直线</a:t>
            </a:r>
            <a:r>
              <a:rPr lang="en-US" altLang="zh-CN" sz="2800" b="1"/>
              <a:t>x=1</a:t>
            </a:r>
            <a:r>
              <a:rPr lang="zh-CN" altLang="en-US" sz="2800" b="1"/>
              <a:t>，它与</a:t>
            </a:r>
            <a:r>
              <a:rPr lang="en-US" altLang="zh-CN" sz="2800" b="1"/>
              <a:t>x</a:t>
            </a:r>
            <a:r>
              <a:rPr lang="zh-CN" altLang="en-US" sz="2800" b="1"/>
              <a:t>轴交于</a:t>
            </a:r>
            <a:r>
              <a:rPr lang="en-US" altLang="zh-CN" sz="2800" b="1"/>
              <a:t>A</a:t>
            </a:r>
            <a:r>
              <a:rPr lang="zh-CN" altLang="en-US" sz="2800" b="1"/>
              <a:t>、</a:t>
            </a:r>
            <a:r>
              <a:rPr lang="en-US" altLang="zh-CN" sz="2800" b="1"/>
              <a:t>B</a:t>
            </a:r>
            <a:r>
              <a:rPr lang="zh-CN" altLang="en-US" sz="2800" b="1"/>
              <a:t>两点，与</a:t>
            </a:r>
            <a:r>
              <a:rPr lang="en-US" altLang="zh-CN" sz="2800" b="1"/>
              <a:t>y</a:t>
            </a:r>
            <a:r>
              <a:rPr lang="zh-CN" altLang="en-US" sz="2800" b="1"/>
              <a:t>轴交于</a:t>
            </a:r>
            <a:r>
              <a:rPr lang="en-US" altLang="zh-CN" sz="2800" b="1"/>
              <a:t>C</a:t>
            </a:r>
            <a:r>
              <a:rPr lang="zh-CN" altLang="en-US" sz="2800" b="1"/>
              <a:t>点，点</a:t>
            </a:r>
            <a:r>
              <a:rPr lang="en-US" altLang="zh-CN" sz="2800" b="1"/>
              <a:t>A</a:t>
            </a:r>
            <a:r>
              <a:rPr lang="zh-CN" altLang="en-US" sz="2800" b="1"/>
              <a:t>、</a:t>
            </a:r>
            <a:r>
              <a:rPr lang="en-US" altLang="zh-CN" sz="2800" b="1"/>
              <a:t>C</a:t>
            </a:r>
            <a:r>
              <a:rPr lang="zh-CN" altLang="en-US" sz="2800" b="1"/>
              <a:t>的坐标分别是（</a:t>
            </a:r>
            <a:r>
              <a:rPr lang="en-US" altLang="zh-CN" sz="2800" b="1"/>
              <a:t>-1</a:t>
            </a:r>
            <a:r>
              <a:rPr lang="zh-CN" altLang="en-US" sz="2800" b="1"/>
              <a:t>，</a:t>
            </a:r>
            <a:r>
              <a:rPr lang="en-US" altLang="zh-CN" sz="2800" b="1"/>
              <a:t>0</a:t>
            </a:r>
            <a:r>
              <a:rPr lang="zh-CN" altLang="en-US" sz="2800" b="1"/>
              <a:t>）、（</a:t>
            </a:r>
            <a:r>
              <a:rPr lang="en-US" altLang="zh-CN" sz="2800" b="1"/>
              <a:t>0</a:t>
            </a:r>
            <a:r>
              <a:rPr lang="zh-CN" altLang="en-US" sz="2800" b="1"/>
              <a:t>，</a:t>
            </a:r>
            <a:r>
              <a:rPr lang="en-US" altLang="zh-CN" sz="2800" b="1"/>
              <a:t>3</a:t>
            </a:r>
            <a:r>
              <a:rPr lang="zh-CN" altLang="en-US" sz="2800" b="1"/>
              <a:t>）</a:t>
            </a:r>
            <a:br>
              <a:rPr lang="zh-CN" altLang="en-US" sz="2800" b="1"/>
            </a:br>
            <a:r>
              <a:rPr lang="zh-CN" altLang="en-US" sz="2800" b="1"/>
              <a:t>（</a:t>
            </a:r>
            <a:r>
              <a:rPr lang="en-US" altLang="zh-CN" sz="2800" b="1"/>
              <a:t>1</a:t>
            </a:r>
            <a:r>
              <a:rPr lang="zh-CN" altLang="en-US" sz="2800" b="1"/>
              <a:t>）求此抛物线对应的函数解析式；</a:t>
            </a:r>
            <a:br>
              <a:rPr lang="zh-CN" altLang="en-US" sz="2800" b="1"/>
            </a:br>
            <a:r>
              <a:rPr lang="zh-CN" altLang="en-US" sz="2800" b="1"/>
              <a:t>（</a:t>
            </a:r>
            <a:r>
              <a:rPr lang="en-US" altLang="zh-CN" sz="2800" b="1"/>
              <a:t>2</a:t>
            </a:r>
            <a:r>
              <a:rPr lang="zh-CN" altLang="en-US" sz="2800" b="1"/>
              <a:t>）若点</a:t>
            </a:r>
            <a:r>
              <a:rPr lang="en-US" altLang="zh-CN" sz="2800" b="1"/>
              <a:t>P</a:t>
            </a:r>
            <a:r>
              <a:rPr lang="zh-CN" altLang="en-US" sz="2800" b="1"/>
              <a:t>是抛物线上位于</a:t>
            </a:r>
            <a:r>
              <a:rPr lang="en-US" altLang="zh-CN" sz="2800" b="1"/>
              <a:t>x</a:t>
            </a:r>
            <a:r>
              <a:rPr lang="zh-CN" altLang="en-US" sz="2800" b="1"/>
              <a:t>轴上方的一个动点，求△</a:t>
            </a:r>
            <a:r>
              <a:rPr lang="en-US" altLang="zh-CN" sz="2800" b="1"/>
              <a:t>ABP</a:t>
            </a:r>
            <a:r>
              <a:rPr lang="zh-CN" altLang="en-US" sz="2800" b="1"/>
              <a:t>面积的最大值；</a:t>
            </a:r>
            <a:br>
              <a:rPr lang="zh-CN" altLang="en-US" sz="2800" b="1"/>
            </a:br>
            <a:r>
              <a:rPr lang="zh-CN" altLang="en-US" sz="2800" b="1"/>
              <a:t>（</a:t>
            </a:r>
            <a:r>
              <a:rPr lang="en-US" altLang="zh-CN" sz="2800" b="1"/>
              <a:t>3</a:t>
            </a:r>
            <a:r>
              <a:rPr lang="zh-CN" altLang="en-US" sz="2800" b="1"/>
              <a:t>）若过点</a:t>
            </a:r>
            <a:r>
              <a:rPr lang="en-US" altLang="zh-CN" sz="2800" b="1"/>
              <a:t>A</a:t>
            </a:r>
            <a:r>
              <a:rPr lang="zh-CN" altLang="en-US" sz="2800" b="1"/>
              <a:t>（</a:t>
            </a:r>
            <a:r>
              <a:rPr lang="en-US" altLang="zh-CN" sz="2800" b="1"/>
              <a:t>-1</a:t>
            </a:r>
            <a:r>
              <a:rPr lang="zh-CN" altLang="en-US" sz="2800" b="1"/>
              <a:t>，</a:t>
            </a:r>
            <a:r>
              <a:rPr lang="en-US" altLang="zh-CN" sz="2800" b="1"/>
              <a:t>0</a:t>
            </a:r>
            <a:r>
              <a:rPr lang="zh-CN" altLang="en-US" sz="2800" b="1"/>
              <a:t>）的直线</a:t>
            </a:r>
            <a:r>
              <a:rPr lang="en-US" altLang="zh-CN" sz="2800" b="1"/>
              <a:t>AD</a:t>
            </a:r>
            <a:r>
              <a:rPr lang="zh-CN" altLang="en-US" sz="2800" b="1"/>
              <a:t>与抛物线的对称轴和</a:t>
            </a:r>
            <a:r>
              <a:rPr lang="en-US" altLang="zh-CN" sz="2800" b="1"/>
              <a:t>x</a:t>
            </a:r>
            <a:r>
              <a:rPr lang="zh-CN" altLang="en-US" sz="2800" b="1"/>
              <a:t>轴围成的三角形的面积为</a:t>
            </a:r>
            <a:r>
              <a:rPr lang="en-US" altLang="zh-CN" sz="2800" b="1"/>
              <a:t>6</a:t>
            </a:r>
            <a:r>
              <a:rPr lang="zh-CN" altLang="en-US" sz="2800" b="1"/>
              <a:t>，</a:t>
            </a:r>
            <a:endParaRPr lang="zh-CN" altLang="en-US" sz="2800" b="1"/>
          </a:p>
          <a:p>
            <a:pPr eaLnBrk="1" hangingPunct="1">
              <a:buFontTx/>
              <a:buNone/>
            </a:pPr>
            <a:r>
              <a:rPr lang="zh-CN" altLang="en-US" sz="2800" b="1"/>
              <a:t>求此直线的解析式．</a:t>
            </a:r>
            <a:endParaRPr lang="zh-CN" altLang="en-US" sz="2800" b="1"/>
          </a:p>
        </p:txBody>
      </p:sp>
      <p:grpSp>
        <p:nvGrpSpPr>
          <p:cNvPr id="15363" name="Group 3"/>
          <p:cNvGrpSpPr/>
          <p:nvPr/>
        </p:nvGrpSpPr>
        <p:grpSpPr>
          <a:xfrm>
            <a:off x="6642100" y="3608388"/>
            <a:ext cx="2276475" cy="2339975"/>
            <a:chOff x="6660" y="6744"/>
            <a:chExt cx="3417" cy="3744"/>
          </a:xfrm>
        </p:grpSpPr>
        <p:pic>
          <p:nvPicPr>
            <p:cNvPr id="15367" name="Picture 4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660" y="6744"/>
              <a:ext cx="3417" cy="34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68" name="Text Box 5"/>
            <p:cNvSpPr txBox="1">
              <a:spLocks noChangeArrowheads="1"/>
            </p:cNvSpPr>
            <p:nvPr/>
          </p:nvSpPr>
          <p:spPr bwMode="auto">
            <a:xfrm>
              <a:off x="7560" y="10020"/>
              <a:ext cx="1440" cy="46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zh-CN">
                <a:solidFill>
                  <a:srgbClr val="000000"/>
                </a:solidFill>
              </a:endParaRPr>
            </a:p>
          </p:txBody>
        </p:sp>
      </p:grp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431800" y="4503738"/>
            <a:ext cx="6702425" cy="222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FF0000"/>
                </a:solidFill>
              </a:rPr>
              <a:t>解：（</a:t>
            </a:r>
            <a:r>
              <a:rPr lang="en-US" altLang="zh-CN" sz="2800" b="1">
                <a:solidFill>
                  <a:srgbClr val="FF0000"/>
                </a:solidFill>
              </a:rPr>
              <a:t>1</a:t>
            </a:r>
            <a:r>
              <a:rPr lang="zh-CN" altLang="en-US" sz="2800" b="1">
                <a:solidFill>
                  <a:srgbClr val="FF0000"/>
                </a:solidFill>
              </a:rPr>
              <a:t>）∵抛物线的对称轴是直线</a:t>
            </a:r>
            <a:r>
              <a:rPr lang="en-US" altLang="zh-CN" sz="2800" b="1">
                <a:solidFill>
                  <a:srgbClr val="FF0000"/>
                </a:solidFill>
              </a:rPr>
              <a:t>x=1</a:t>
            </a:r>
            <a:r>
              <a:rPr lang="zh-CN" altLang="en-US" sz="2800" b="1">
                <a:solidFill>
                  <a:srgbClr val="FF0000"/>
                </a:solidFill>
              </a:rPr>
              <a:t>，</a:t>
            </a:r>
            <a:endParaRPr lang="zh-CN" altLang="en-US" sz="2800" b="1">
              <a:solidFill>
                <a:srgbClr val="FF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FF0000"/>
                </a:solidFill>
              </a:rPr>
              <a:t>   设抛物线的解析式是</a:t>
            </a:r>
            <a:r>
              <a:rPr lang="en-US" altLang="zh-CN" sz="2800" b="1">
                <a:solidFill>
                  <a:srgbClr val="FF0000"/>
                </a:solidFill>
              </a:rPr>
              <a:t>y=a</a:t>
            </a:r>
            <a:r>
              <a:rPr lang="zh-CN" altLang="en-US" sz="2800" b="1">
                <a:solidFill>
                  <a:srgbClr val="FF0000"/>
                </a:solidFill>
              </a:rPr>
              <a:t>（</a:t>
            </a:r>
            <a:r>
              <a:rPr lang="en-US" altLang="zh-CN" sz="2800" b="1">
                <a:solidFill>
                  <a:srgbClr val="FF0000"/>
                </a:solidFill>
              </a:rPr>
              <a:t>x-1</a:t>
            </a:r>
            <a:r>
              <a:rPr lang="zh-CN" altLang="en-US" sz="2800" b="1">
                <a:solidFill>
                  <a:srgbClr val="FF0000"/>
                </a:solidFill>
              </a:rPr>
              <a:t>）</a:t>
            </a:r>
            <a:r>
              <a:rPr lang="en-US" altLang="zh-CN" sz="2800" b="1" baseline="30000">
                <a:solidFill>
                  <a:srgbClr val="FF0000"/>
                </a:solidFill>
              </a:rPr>
              <a:t>2</a:t>
            </a:r>
            <a:r>
              <a:rPr lang="en-US" altLang="zh-CN" sz="2800" b="1">
                <a:solidFill>
                  <a:srgbClr val="FF0000"/>
                </a:solidFill>
              </a:rPr>
              <a:t>+k</a:t>
            </a:r>
            <a:r>
              <a:rPr lang="zh-CN" altLang="en-US" sz="2800" b="1">
                <a:solidFill>
                  <a:srgbClr val="FF0000"/>
                </a:solidFill>
              </a:rPr>
              <a:t>，</a:t>
            </a:r>
            <a:br>
              <a:rPr lang="zh-CN" altLang="en-US" sz="2800" b="1">
                <a:solidFill>
                  <a:srgbClr val="FF0000"/>
                </a:solidFill>
              </a:rPr>
            </a:br>
            <a:r>
              <a:rPr lang="zh-CN" altLang="en-US" sz="2800" b="1">
                <a:solidFill>
                  <a:srgbClr val="FF0000"/>
                </a:solidFill>
              </a:rPr>
              <a:t>∴    </a:t>
            </a:r>
            <a:r>
              <a:rPr lang="en-US" altLang="zh-CN" sz="2800" b="1">
                <a:solidFill>
                  <a:srgbClr val="FF0000"/>
                </a:solidFill>
              </a:rPr>
              <a:t>0=4a+k                  a=-1</a:t>
            </a:r>
            <a:endParaRPr lang="en-US" altLang="zh-CN" sz="2800" b="1">
              <a:solidFill>
                <a:srgbClr val="FF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0000"/>
                </a:solidFill>
              </a:rPr>
              <a:t>       3=a+k       </a:t>
            </a:r>
            <a:r>
              <a:rPr lang="zh-CN" altLang="en-US" sz="2800" b="1">
                <a:solidFill>
                  <a:srgbClr val="FF0000"/>
                </a:solidFill>
              </a:rPr>
              <a:t>解得：  </a:t>
            </a:r>
            <a:r>
              <a:rPr lang="en-US" altLang="zh-CN" sz="2800" b="1">
                <a:solidFill>
                  <a:srgbClr val="FF0000"/>
                </a:solidFill>
              </a:rPr>
              <a:t>k=4</a:t>
            </a:r>
            <a:endParaRPr lang="en-US" altLang="zh-CN" sz="2800" b="1">
              <a:solidFill>
                <a:srgbClr val="FF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FF0000"/>
                </a:solidFill>
              </a:rPr>
              <a:t>∴y= -</a:t>
            </a:r>
            <a:r>
              <a:rPr lang="zh-CN" altLang="en-US" sz="2800" b="1">
                <a:solidFill>
                  <a:srgbClr val="FF0000"/>
                </a:solidFill>
              </a:rPr>
              <a:t>（</a:t>
            </a:r>
            <a:r>
              <a:rPr lang="en-US" altLang="zh-CN" sz="2800" b="1">
                <a:solidFill>
                  <a:srgbClr val="FF0000"/>
                </a:solidFill>
              </a:rPr>
              <a:t>x-1</a:t>
            </a:r>
            <a:r>
              <a:rPr lang="zh-CN" altLang="en-US" sz="2800" b="1">
                <a:solidFill>
                  <a:srgbClr val="FF0000"/>
                </a:solidFill>
              </a:rPr>
              <a:t>）</a:t>
            </a:r>
            <a:r>
              <a:rPr lang="en-US" altLang="zh-CN" sz="2800" b="1" baseline="30000">
                <a:solidFill>
                  <a:srgbClr val="FF0000"/>
                </a:solidFill>
              </a:rPr>
              <a:t>2</a:t>
            </a:r>
            <a:r>
              <a:rPr lang="en-US" altLang="zh-CN" sz="2800" b="1">
                <a:solidFill>
                  <a:srgbClr val="FF0000"/>
                </a:solidFill>
              </a:rPr>
              <a:t>+4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32775" name="AutoShape 7"/>
          <p:cNvSpPr/>
          <p:nvPr/>
        </p:nvSpPr>
        <p:spPr bwMode="auto">
          <a:xfrm>
            <a:off x="1062038" y="5499100"/>
            <a:ext cx="90487" cy="674688"/>
          </a:xfrm>
          <a:prstGeom prst="leftBrace">
            <a:avLst>
              <a:gd name="adj1" fmla="val 62135"/>
              <a:gd name="adj2" fmla="val 50000"/>
            </a:avLst>
          </a:prstGeom>
          <a:noFill/>
          <a:ln w="254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2776" name="AutoShape 8"/>
          <p:cNvSpPr/>
          <p:nvPr/>
        </p:nvSpPr>
        <p:spPr bwMode="auto">
          <a:xfrm>
            <a:off x="4076700" y="5543550"/>
            <a:ext cx="90488" cy="674688"/>
          </a:xfrm>
          <a:prstGeom prst="leftBrace">
            <a:avLst>
              <a:gd name="adj1" fmla="val 62134"/>
              <a:gd name="adj2" fmla="val 50000"/>
            </a:avLst>
          </a:prstGeom>
          <a:noFill/>
          <a:ln w="254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4" grpId="0"/>
      <p:bldP spid="32775" grpId="1"/>
      <p:bldP spid="32776" grpId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600200"/>
            <a:ext cx="6589713" cy="452596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US" altLang="zh-CN" sz="2800" b="1">
              <a:solidFill>
                <a:srgbClr val="FF0000"/>
              </a:solidFill>
            </a:endParaRPr>
          </a:p>
          <a:p>
            <a:pPr eaLnBrk="1" hangingPunct="1"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（</a:t>
            </a:r>
            <a:r>
              <a:rPr lang="en-US" altLang="zh-CN" sz="2800" b="1">
                <a:solidFill>
                  <a:srgbClr val="FF0000"/>
                </a:solidFill>
              </a:rPr>
              <a:t>2</a:t>
            </a:r>
            <a:r>
              <a:rPr lang="zh-CN" altLang="en-US" sz="2800" b="1">
                <a:solidFill>
                  <a:srgbClr val="FF0000"/>
                </a:solidFill>
              </a:rPr>
              <a:t>）∵</a:t>
            </a:r>
            <a:r>
              <a:rPr lang="en-US" altLang="zh-CN" sz="2800" b="1">
                <a:solidFill>
                  <a:srgbClr val="FF0000"/>
                </a:solidFill>
              </a:rPr>
              <a:t>y=-x</a:t>
            </a:r>
            <a:r>
              <a:rPr lang="en-US" altLang="zh-CN" sz="2800" b="1" baseline="30000">
                <a:solidFill>
                  <a:srgbClr val="FF0000"/>
                </a:solidFill>
              </a:rPr>
              <a:t>2</a:t>
            </a:r>
            <a:r>
              <a:rPr lang="en-US" altLang="zh-CN" sz="2800" b="1">
                <a:solidFill>
                  <a:srgbClr val="FF0000"/>
                </a:solidFill>
              </a:rPr>
              <a:t>+2x+3</a:t>
            </a:r>
            <a:r>
              <a:rPr lang="zh-CN" altLang="en-US" sz="2800" b="1">
                <a:solidFill>
                  <a:srgbClr val="FF0000"/>
                </a:solidFill>
              </a:rPr>
              <a:t>，当</a:t>
            </a:r>
            <a:r>
              <a:rPr lang="en-US" altLang="zh-CN" sz="2800" b="1">
                <a:solidFill>
                  <a:srgbClr val="FF0000"/>
                </a:solidFill>
              </a:rPr>
              <a:t>y=0</a:t>
            </a:r>
            <a:r>
              <a:rPr lang="zh-CN" altLang="en-US" sz="2800" b="1">
                <a:solidFill>
                  <a:srgbClr val="FF0000"/>
                </a:solidFill>
              </a:rPr>
              <a:t>时，</a:t>
            </a:r>
            <a:br>
              <a:rPr lang="zh-CN" altLang="en-US" sz="2800" b="1">
                <a:solidFill>
                  <a:srgbClr val="FF0000"/>
                </a:solidFill>
              </a:rPr>
            </a:br>
            <a:r>
              <a:rPr lang="zh-CN" altLang="en-US" sz="2800" b="1">
                <a:solidFill>
                  <a:srgbClr val="FF0000"/>
                </a:solidFill>
              </a:rPr>
              <a:t>∴</a:t>
            </a:r>
            <a:r>
              <a:rPr lang="en-US" altLang="zh-CN" sz="2800" b="1">
                <a:solidFill>
                  <a:srgbClr val="FF0000"/>
                </a:solidFill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</a:rPr>
              <a:t>2</a:t>
            </a:r>
            <a:r>
              <a:rPr lang="en-US" altLang="zh-CN" sz="2800" b="1">
                <a:solidFill>
                  <a:srgbClr val="FF0000"/>
                </a:solidFill>
              </a:rPr>
              <a:t>-2x-3=0</a:t>
            </a:r>
            <a:r>
              <a:rPr lang="zh-CN" altLang="en-US" sz="2800" b="1">
                <a:solidFill>
                  <a:srgbClr val="FF0000"/>
                </a:solidFill>
              </a:rPr>
              <a:t>，</a:t>
            </a:r>
            <a:br>
              <a:rPr lang="zh-CN" altLang="en-US" sz="2800" b="1">
                <a:solidFill>
                  <a:srgbClr val="FF0000"/>
                </a:solidFill>
              </a:rPr>
            </a:br>
            <a:r>
              <a:rPr lang="zh-CN" altLang="en-US" sz="2800" b="1">
                <a:solidFill>
                  <a:srgbClr val="FF0000"/>
                </a:solidFill>
              </a:rPr>
              <a:t>解得：</a:t>
            </a:r>
            <a:r>
              <a:rPr lang="en-US" altLang="zh-CN" sz="2800" b="1">
                <a:solidFill>
                  <a:srgbClr val="FF0000"/>
                </a:solidFill>
              </a:rPr>
              <a:t>x</a:t>
            </a:r>
            <a:r>
              <a:rPr lang="en-US" altLang="zh-CN" sz="2800" b="1" baseline="-25000">
                <a:solidFill>
                  <a:srgbClr val="FF0000"/>
                </a:solidFill>
              </a:rPr>
              <a:t>1</a:t>
            </a:r>
            <a:r>
              <a:rPr lang="en-US" altLang="zh-CN" sz="2800" b="1">
                <a:solidFill>
                  <a:srgbClr val="FF0000"/>
                </a:solidFill>
              </a:rPr>
              <a:t>=-1</a:t>
            </a:r>
            <a:r>
              <a:rPr lang="zh-CN" altLang="en-US" sz="2800" b="1">
                <a:solidFill>
                  <a:srgbClr val="FF0000"/>
                </a:solidFill>
              </a:rPr>
              <a:t>，</a:t>
            </a:r>
            <a:r>
              <a:rPr lang="en-US" altLang="zh-CN" sz="2800" b="1">
                <a:solidFill>
                  <a:srgbClr val="FF0000"/>
                </a:solidFill>
              </a:rPr>
              <a:t>x</a:t>
            </a:r>
            <a:r>
              <a:rPr lang="en-US" altLang="zh-CN" sz="2800" b="1" baseline="-25000">
                <a:solidFill>
                  <a:srgbClr val="FF0000"/>
                </a:solidFill>
              </a:rPr>
              <a:t>2</a:t>
            </a:r>
            <a:r>
              <a:rPr lang="en-US" altLang="zh-CN" sz="2800" b="1">
                <a:solidFill>
                  <a:srgbClr val="FF0000"/>
                </a:solidFill>
              </a:rPr>
              <a:t>=3</a:t>
            </a:r>
            <a:r>
              <a:rPr lang="zh-CN" altLang="en-US" sz="2800" b="1">
                <a:solidFill>
                  <a:srgbClr val="FF0000"/>
                </a:solidFill>
              </a:rPr>
              <a:t>，</a:t>
            </a:r>
            <a:br>
              <a:rPr lang="zh-CN" altLang="en-US" sz="2800" b="1">
                <a:solidFill>
                  <a:srgbClr val="FF0000"/>
                </a:solidFill>
              </a:rPr>
            </a:br>
            <a:r>
              <a:rPr lang="zh-CN" altLang="en-US" sz="2800" b="1">
                <a:solidFill>
                  <a:srgbClr val="FF0000"/>
                </a:solidFill>
              </a:rPr>
              <a:t>∴</a:t>
            </a:r>
            <a:r>
              <a:rPr lang="en-US" altLang="zh-CN" sz="2800" b="1">
                <a:solidFill>
                  <a:srgbClr val="FF0000"/>
                </a:solidFill>
              </a:rPr>
              <a:t>B</a:t>
            </a:r>
            <a:r>
              <a:rPr lang="zh-CN" altLang="en-US" sz="2800" b="1">
                <a:solidFill>
                  <a:srgbClr val="FF0000"/>
                </a:solidFill>
              </a:rPr>
              <a:t>（</a:t>
            </a:r>
            <a:r>
              <a:rPr lang="en-US" altLang="zh-CN" sz="2800" b="1">
                <a:solidFill>
                  <a:srgbClr val="FF0000"/>
                </a:solidFill>
              </a:rPr>
              <a:t>3</a:t>
            </a:r>
            <a:r>
              <a:rPr lang="zh-CN" altLang="en-US" sz="2800" b="1">
                <a:solidFill>
                  <a:srgbClr val="FF0000"/>
                </a:solidFill>
              </a:rPr>
              <a:t>，</a:t>
            </a:r>
            <a:r>
              <a:rPr lang="en-US" altLang="zh-CN" sz="2800" b="1">
                <a:solidFill>
                  <a:srgbClr val="FF0000"/>
                </a:solidFill>
              </a:rPr>
              <a:t>0</a:t>
            </a:r>
            <a:r>
              <a:rPr lang="zh-CN" altLang="en-US" sz="2800" b="1">
                <a:solidFill>
                  <a:srgbClr val="FF0000"/>
                </a:solidFill>
              </a:rPr>
              <a:t>），</a:t>
            </a:r>
            <a:r>
              <a:rPr lang="en-US" altLang="zh-CN" sz="2800" b="1">
                <a:solidFill>
                  <a:srgbClr val="FF0000"/>
                </a:solidFill>
              </a:rPr>
              <a:t>A</a:t>
            </a:r>
            <a:r>
              <a:rPr lang="zh-CN" altLang="en-US" sz="2800" b="1">
                <a:solidFill>
                  <a:srgbClr val="FF0000"/>
                </a:solidFill>
              </a:rPr>
              <a:t>（</a:t>
            </a:r>
            <a:r>
              <a:rPr lang="en-US" altLang="zh-CN" sz="2800" b="1">
                <a:solidFill>
                  <a:srgbClr val="FF0000"/>
                </a:solidFill>
              </a:rPr>
              <a:t>-1</a:t>
            </a:r>
            <a:r>
              <a:rPr lang="zh-CN" altLang="en-US" sz="2800" b="1">
                <a:solidFill>
                  <a:srgbClr val="FF0000"/>
                </a:solidFill>
              </a:rPr>
              <a:t>，</a:t>
            </a:r>
            <a:r>
              <a:rPr lang="en-US" altLang="zh-CN" sz="2800" b="1">
                <a:solidFill>
                  <a:srgbClr val="FF0000"/>
                </a:solidFill>
              </a:rPr>
              <a:t>0</a:t>
            </a:r>
            <a:r>
              <a:rPr lang="zh-CN" altLang="en-US" sz="2800" b="1">
                <a:solidFill>
                  <a:srgbClr val="FF0000"/>
                </a:solidFill>
              </a:rPr>
              <a:t>）</a:t>
            </a:r>
            <a:br>
              <a:rPr lang="zh-CN" altLang="en-US" sz="2800" b="1">
                <a:solidFill>
                  <a:srgbClr val="FF0000"/>
                </a:solidFill>
              </a:rPr>
            </a:br>
            <a:r>
              <a:rPr lang="zh-CN" altLang="en-US" sz="2800" b="1">
                <a:solidFill>
                  <a:srgbClr val="FF0000"/>
                </a:solidFill>
              </a:rPr>
              <a:t>∴</a:t>
            </a:r>
            <a:r>
              <a:rPr lang="en-US" altLang="zh-CN" sz="2800" b="1">
                <a:solidFill>
                  <a:srgbClr val="FF0000"/>
                </a:solidFill>
              </a:rPr>
              <a:t>AB=4</a:t>
            </a:r>
            <a:r>
              <a:rPr lang="zh-CN" altLang="en-US" sz="2800" b="1">
                <a:solidFill>
                  <a:srgbClr val="FF0000"/>
                </a:solidFill>
              </a:rPr>
              <a:t>．</a:t>
            </a:r>
            <a:br>
              <a:rPr lang="zh-CN" altLang="en-US" sz="2800" b="1">
                <a:solidFill>
                  <a:srgbClr val="FF0000"/>
                </a:solidFill>
              </a:rPr>
            </a:br>
            <a:r>
              <a:rPr lang="zh-CN" altLang="en-US" sz="2800" b="1">
                <a:solidFill>
                  <a:srgbClr val="FF0000"/>
                </a:solidFill>
              </a:rPr>
              <a:t>∴△</a:t>
            </a:r>
            <a:r>
              <a:rPr lang="en-US" altLang="zh-CN" sz="2800" b="1">
                <a:solidFill>
                  <a:srgbClr val="FF0000"/>
                </a:solidFill>
              </a:rPr>
              <a:t>ABP</a:t>
            </a:r>
            <a:r>
              <a:rPr lang="zh-CN" altLang="en-US" sz="2800" b="1">
                <a:solidFill>
                  <a:srgbClr val="FF0000"/>
                </a:solidFill>
              </a:rPr>
              <a:t>面积的最大值</a:t>
            </a:r>
            <a:r>
              <a:rPr lang="en-US" altLang="zh-CN" sz="2800" b="1">
                <a:solidFill>
                  <a:srgbClr val="FF0000"/>
                </a:solidFill>
              </a:rPr>
              <a:t>=</a:t>
            </a:r>
            <a:br>
              <a:rPr lang="en-US" altLang="zh-CN" sz="2800" b="1">
                <a:solidFill>
                  <a:srgbClr val="FF0000"/>
                </a:solidFill>
              </a:rPr>
            </a:br>
            <a:br>
              <a:rPr lang="en-US" altLang="zh-CN" sz="2800" b="1">
                <a:solidFill>
                  <a:srgbClr val="FF0000"/>
                </a:solidFill>
              </a:rPr>
            </a:br>
            <a:endParaRPr lang="en-US" altLang="zh-CN" sz="2800" b="1">
              <a:solidFill>
                <a:srgbClr val="FF0000"/>
              </a:solidFill>
            </a:endParaRPr>
          </a:p>
        </p:txBody>
      </p:sp>
      <p:graphicFrame>
        <p:nvGraphicFramePr>
          <p:cNvPr id="33800" name="Object 8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4189850" y="3924300"/>
          <a:ext cx="2249487" cy="1162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公式" r:id="rId1" imgW="619760" imgH="317500" progId="Equation.3">
                  <p:embed/>
                </p:oleObj>
              </mc:Choice>
              <mc:Fallback>
                <p:oleObj name="公式" r:id="rId1" imgW="619760" imgH="3175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4189850" y="3924300"/>
                        <a:ext cx="2249487" cy="1162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4" name="Text Box 3"/>
          <p:cNvSpPr txBox="1">
            <a:spLocks noChangeArrowheads="1"/>
          </p:cNvSpPr>
          <p:nvPr/>
        </p:nvSpPr>
        <p:spPr bwMode="auto">
          <a:xfrm>
            <a:off x="6910388" y="1931988"/>
            <a:ext cx="16668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zh-CN">
              <a:solidFill>
                <a:srgbClr val="000000"/>
              </a:solidFill>
            </a:endParaRPr>
          </a:p>
        </p:txBody>
      </p:sp>
      <p:grpSp>
        <p:nvGrpSpPr>
          <p:cNvPr id="5125" name="Group 4"/>
          <p:cNvGrpSpPr/>
          <p:nvPr/>
        </p:nvGrpSpPr>
        <p:grpSpPr>
          <a:xfrm>
            <a:off x="6686550" y="1719263"/>
            <a:ext cx="2160588" cy="2205037"/>
            <a:chOff x="6660" y="6744"/>
            <a:chExt cx="3417" cy="3744"/>
          </a:xfrm>
        </p:grpSpPr>
        <p:pic>
          <p:nvPicPr>
            <p:cNvPr id="5127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660" y="6744"/>
              <a:ext cx="3417" cy="34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8" name="Text Box 6"/>
            <p:cNvSpPr txBox="1">
              <a:spLocks noChangeArrowheads="1"/>
            </p:cNvSpPr>
            <p:nvPr/>
          </p:nvSpPr>
          <p:spPr bwMode="auto">
            <a:xfrm>
              <a:off x="7560" y="10020"/>
              <a:ext cx="1440" cy="46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zh-CN">
                <a:solidFill>
                  <a:srgbClr val="000000"/>
                </a:solidFill>
              </a:endParaRPr>
            </a:p>
          </p:txBody>
        </p:sp>
      </p:grpSp>
      <p:sp>
        <p:nvSpPr>
          <p:cNvPr id="5126" name="Text Box 7"/>
          <p:cNvSpPr txBox="1">
            <a:spLocks noChangeArrowheads="1"/>
          </p:cNvSpPr>
          <p:nvPr/>
        </p:nvSpPr>
        <p:spPr bwMode="auto">
          <a:xfrm>
            <a:off x="522288" y="425450"/>
            <a:ext cx="7961312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</a:rPr>
              <a:t>（</a:t>
            </a:r>
            <a:r>
              <a:rPr lang="en-US" altLang="zh-CN" sz="2800" b="1">
                <a:solidFill>
                  <a:srgbClr val="000000"/>
                </a:solidFill>
              </a:rPr>
              <a:t>2</a:t>
            </a:r>
            <a:r>
              <a:rPr lang="zh-CN" altLang="en-US" sz="2800" b="1">
                <a:solidFill>
                  <a:srgbClr val="000000"/>
                </a:solidFill>
              </a:rPr>
              <a:t>）若点</a:t>
            </a:r>
            <a:r>
              <a:rPr lang="en-US" altLang="zh-CN" sz="2800" b="1">
                <a:solidFill>
                  <a:srgbClr val="000000"/>
                </a:solidFill>
              </a:rPr>
              <a:t>P</a:t>
            </a:r>
            <a:r>
              <a:rPr lang="zh-CN" altLang="en-US" sz="2800" b="1">
                <a:solidFill>
                  <a:srgbClr val="000000"/>
                </a:solidFill>
              </a:rPr>
              <a:t>是抛物线上位于</a:t>
            </a:r>
            <a:r>
              <a:rPr lang="en-US" altLang="zh-CN" sz="2800" b="1">
                <a:solidFill>
                  <a:srgbClr val="000000"/>
                </a:solidFill>
              </a:rPr>
              <a:t>x</a:t>
            </a:r>
            <a:r>
              <a:rPr lang="zh-CN" altLang="en-US" sz="2800" b="1">
                <a:solidFill>
                  <a:srgbClr val="000000"/>
                </a:solidFill>
              </a:rPr>
              <a:t>轴上方的一个动点，</a:t>
            </a:r>
            <a:endParaRPr lang="zh-CN" altLang="en-US" sz="2800" b="1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</a:rPr>
              <a:t>求△</a:t>
            </a:r>
            <a:r>
              <a:rPr lang="en-US" altLang="zh-CN" sz="2800" b="1">
                <a:solidFill>
                  <a:srgbClr val="000000"/>
                </a:solidFill>
              </a:rPr>
              <a:t>ABP</a:t>
            </a:r>
            <a:r>
              <a:rPr lang="zh-CN" altLang="en-US" sz="2800" b="1">
                <a:solidFill>
                  <a:srgbClr val="000000"/>
                </a:solidFill>
              </a:rPr>
              <a:t>面积的最大值；</a:t>
            </a:r>
            <a:br>
              <a:rPr lang="zh-CN" altLang="en-US" sz="2800" b="1">
                <a:solidFill>
                  <a:srgbClr val="000000"/>
                </a:solidFill>
              </a:rPr>
            </a:br>
            <a:endParaRPr lang="zh-CN" altLang="en-US" sz="2800" b="1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2800" b="1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2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3"/>
          <p:cNvGrpSpPr/>
          <p:nvPr/>
        </p:nvGrpSpPr>
        <p:grpSpPr>
          <a:xfrm>
            <a:off x="5813425" y="1989138"/>
            <a:ext cx="3330575" cy="3151187"/>
            <a:chOff x="6660" y="6744"/>
            <a:chExt cx="3417" cy="3744"/>
          </a:xfrm>
        </p:grpSpPr>
        <p:pic>
          <p:nvPicPr>
            <p:cNvPr id="16389" name="Picture 4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660" y="6744"/>
              <a:ext cx="3417" cy="34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0" name="Text Box 5"/>
            <p:cNvSpPr txBox="1">
              <a:spLocks noChangeArrowheads="1"/>
            </p:cNvSpPr>
            <p:nvPr/>
          </p:nvSpPr>
          <p:spPr bwMode="auto">
            <a:xfrm>
              <a:off x="7560" y="10020"/>
              <a:ext cx="1440" cy="46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zh-CN">
                <a:solidFill>
                  <a:srgbClr val="000000"/>
                </a:solidFill>
              </a:endParaRPr>
            </a:p>
          </p:txBody>
        </p:sp>
      </p:grpSp>
      <p:sp>
        <p:nvSpPr>
          <p:cNvPr id="16387" name="Text Box 6"/>
          <p:cNvSpPr txBox="1">
            <a:spLocks noChangeArrowheads="1"/>
          </p:cNvSpPr>
          <p:nvPr/>
        </p:nvSpPr>
        <p:spPr bwMode="auto">
          <a:xfrm>
            <a:off x="296863" y="188913"/>
            <a:ext cx="8640762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</a:rPr>
              <a:t>（</a:t>
            </a:r>
            <a:r>
              <a:rPr lang="en-US" altLang="zh-CN" sz="2800" b="1">
                <a:solidFill>
                  <a:srgbClr val="000000"/>
                </a:solidFill>
              </a:rPr>
              <a:t>3</a:t>
            </a:r>
            <a:r>
              <a:rPr lang="zh-CN" altLang="en-US" sz="2800" b="1">
                <a:solidFill>
                  <a:srgbClr val="000000"/>
                </a:solidFill>
              </a:rPr>
              <a:t>）若过点</a:t>
            </a:r>
            <a:r>
              <a:rPr lang="en-US" altLang="zh-CN" sz="2800" b="1">
                <a:solidFill>
                  <a:srgbClr val="000000"/>
                </a:solidFill>
              </a:rPr>
              <a:t>A</a:t>
            </a:r>
            <a:r>
              <a:rPr lang="zh-CN" altLang="en-US" sz="2800" b="1">
                <a:solidFill>
                  <a:srgbClr val="000000"/>
                </a:solidFill>
              </a:rPr>
              <a:t>（</a:t>
            </a:r>
            <a:r>
              <a:rPr lang="en-US" altLang="zh-CN" sz="2800" b="1">
                <a:solidFill>
                  <a:srgbClr val="000000"/>
                </a:solidFill>
              </a:rPr>
              <a:t>-1</a:t>
            </a:r>
            <a:r>
              <a:rPr lang="zh-CN" altLang="en-US" sz="2800" b="1">
                <a:solidFill>
                  <a:srgbClr val="000000"/>
                </a:solidFill>
              </a:rPr>
              <a:t>，</a:t>
            </a:r>
            <a:r>
              <a:rPr lang="en-US" altLang="zh-CN" sz="2800" b="1">
                <a:solidFill>
                  <a:srgbClr val="000000"/>
                </a:solidFill>
              </a:rPr>
              <a:t>0</a:t>
            </a:r>
            <a:r>
              <a:rPr lang="zh-CN" altLang="en-US" sz="2800" b="1">
                <a:solidFill>
                  <a:srgbClr val="000000"/>
                </a:solidFill>
              </a:rPr>
              <a:t>）的直线</a:t>
            </a:r>
            <a:r>
              <a:rPr lang="en-US" altLang="zh-CN" sz="2800" b="1">
                <a:solidFill>
                  <a:srgbClr val="000000"/>
                </a:solidFill>
              </a:rPr>
              <a:t>AD</a:t>
            </a:r>
            <a:r>
              <a:rPr lang="zh-CN" altLang="en-US" sz="2800" b="1">
                <a:solidFill>
                  <a:srgbClr val="000000"/>
                </a:solidFill>
              </a:rPr>
              <a:t>与抛物线的对称轴和</a:t>
            </a:r>
            <a:r>
              <a:rPr lang="en-US" altLang="zh-CN" sz="2800" b="1">
                <a:solidFill>
                  <a:srgbClr val="000000"/>
                </a:solidFill>
              </a:rPr>
              <a:t>x</a:t>
            </a:r>
            <a:r>
              <a:rPr lang="zh-CN" altLang="en-US" sz="2800" b="1">
                <a:solidFill>
                  <a:srgbClr val="000000"/>
                </a:solidFill>
              </a:rPr>
              <a:t>轴围成的三角形的面积为</a:t>
            </a:r>
            <a:r>
              <a:rPr lang="en-US" altLang="zh-CN" sz="2800" b="1">
                <a:solidFill>
                  <a:srgbClr val="000000"/>
                </a:solidFill>
              </a:rPr>
              <a:t>6</a:t>
            </a:r>
            <a:r>
              <a:rPr lang="zh-CN" altLang="en-US" sz="2800" b="1">
                <a:solidFill>
                  <a:srgbClr val="000000"/>
                </a:solidFill>
              </a:rPr>
              <a:t>，求此直线的解析式．</a:t>
            </a:r>
            <a:endParaRPr lang="zh-CN" altLang="en-US" sz="2800">
              <a:solidFill>
                <a:srgbClr val="000000"/>
              </a:solidFill>
            </a:endParaRPr>
          </a:p>
        </p:txBody>
      </p:sp>
      <p:pic>
        <p:nvPicPr>
          <p:cNvPr id="34836" name="Picture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0825" y="1209675"/>
            <a:ext cx="5545138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学习目标"/>
          <p:cNvSpPr/>
          <p:nvPr/>
        </p:nvSpPr>
        <p:spPr>
          <a:xfrm>
            <a:off x="-36512" y="-27384"/>
            <a:ext cx="9217024" cy="1152128"/>
          </a:xfrm>
          <a:prstGeom prst="roundRect">
            <a:avLst>
              <a:gd name="adj" fmla="val 7694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  <a:prstDash val="sysDash"/>
          </a:ln>
          <a:effectLst>
            <a:innerShdw blurRad="63500" dist="25400" dir="13500000">
              <a:prstClr val="black">
                <a:alpha val="4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48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课堂小结</a:t>
            </a:r>
            <a:endParaRPr lang="en-US" altLang="zh-CN" sz="4800" b="1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" name="Text Box 18"/>
          <p:cNvSpPr txBox="1">
            <a:spLocks noChangeArrowheads="1"/>
          </p:cNvSpPr>
          <p:nvPr/>
        </p:nvSpPr>
        <p:spPr bwMode="auto">
          <a:xfrm>
            <a:off x="623592" y="3099003"/>
            <a:ext cx="2663825" cy="461962"/>
          </a:xfrm>
          <a:prstGeom prst="rect">
            <a:avLst/>
          </a:prstGeom>
          <a:noFill/>
          <a:ln w="25400">
            <a:solidFill>
              <a:srgbClr val="595959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①已知三点坐标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623592" y="3924503"/>
            <a:ext cx="2663825" cy="1212850"/>
          </a:xfrm>
          <a:prstGeom prst="rect">
            <a:avLst/>
          </a:prstGeom>
          <a:noFill/>
          <a:ln w="25400">
            <a:solidFill>
              <a:srgbClr val="595959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②已知顶点坐标或对称轴或最值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12" name="Text Box 21"/>
          <p:cNvSpPr txBox="1">
            <a:spLocks noChangeArrowheads="1"/>
          </p:cNvSpPr>
          <p:nvPr/>
        </p:nvSpPr>
        <p:spPr bwMode="auto">
          <a:xfrm>
            <a:off x="552155" y="5364365"/>
            <a:ext cx="2808287" cy="1212850"/>
          </a:xfrm>
          <a:prstGeom prst="rect">
            <a:avLst/>
          </a:prstGeom>
          <a:noFill/>
          <a:ln w="25400">
            <a:solidFill>
              <a:srgbClr val="262626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③已知抛物线与x轴的两个交点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79205" y="2276678"/>
            <a:ext cx="1416050" cy="461962"/>
          </a:xfrm>
          <a:prstGeom prst="rect">
            <a:avLst/>
          </a:prstGeom>
          <a:noFill/>
          <a:ln w="25400">
            <a:solidFill>
              <a:schemeClr val="accent5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已知条件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263980" y="2306840"/>
            <a:ext cx="1416050" cy="461963"/>
          </a:xfrm>
          <a:prstGeom prst="rect">
            <a:avLst/>
          </a:prstGeom>
          <a:noFill/>
          <a:ln w="25400">
            <a:solidFill>
              <a:schemeClr val="accent5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所选方法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041605" y="3099003"/>
            <a:ext cx="3581400" cy="461962"/>
          </a:xfrm>
          <a:prstGeom prst="rect">
            <a:avLst/>
          </a:prstGeom>
          <a:noFill/>
          <a:ln w="25400">
            <a:solidFill>
              <a:schemeClr val="bg2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用一般式法：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y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=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ax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+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bx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+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c</a:t>
            </a:r>
            <a:endParaRPr lang="zh-CN" altLang="en-US" sz="2400" b="1" i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093992" y="4224540"/>
            <a:ext cx="3287713" cy="461963"/>
          </a:xfrm>
          <a:prstGeom prst="rect">
            <a:avLst/>
          </a:prstGeom>
          <a:ln w="25400">
            <a:solidFill>
              <a:schemeClr val="tx2">
                <a:lumMod val="85000"/>
                <a:lumOff val="15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用顶点法：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y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=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-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h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)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+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k</a:t>
            </a:r>
            <a:endParaRPr lang="zh-CN" alt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89230" y="5318328"/>
            <a:ext cx="3636962" cy="1200150"/>
          </a:xfrm>
          <a:prstGeom prst="rect">
            <a:avLst/>
          </a:prstGeom>
          <a:ln w="25400">
            <a:solidFill>
              <a:schemeClr val="tx2">
                <a:lumMod val="85000"/>
                <a:lumOff val="15000"/>
              </a:schemeClr>
            </a:solidFill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用交点法：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y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=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-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)(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-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) 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 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为交点的横坐标）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8" name="右箭头 17"/>
          <p:cNvSpPr/>
          <p:nvPr/>
        </p:nvSpPr>
        <p:spPr bwMode="auto">
          <a:xfrm>
            <a:off x="3215980" y="2378278"/>
            <a:ext cx="2663825" cy="215900"/>
          </a:xfrm>
          <a:prstGeom prst="rightArrow">
            <a:avLst/>
          </a:prstGeom>
          <a:solidFill>
            <a:schemeClr val="bg2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9" name="TextBox 38"/>
          <p:cNvSpPr txBox="1">
            <a:spLocks noChangeArrowheads="1"/>
          </p:cNvSpPr>
          <p:nvPr/>
        </p:nvSpPr>
        <p:spPr bwMode="auto">
          <a:xfrm>
            <a:off x="3142955" y="1841703"/>
            <a:ext cx="2647950" cy="111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待定系数法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求二次函数解析式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右箭头 19"/>
          <p:cNvSpPr/>
          <p:nvPr/>
        </p:nvSpPr>
        <p:spPr bwMode="auto">
          <a:xfrm>
            <a:off x="3647780" y="3170440"/>
            <a:ext cx="1079500" cy="2889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1" name="右箭头 20"/>
          <p:cNvSpPr/>
          <p:nvPr/>
        </p:nvSpPr>
        <p:spPr bwMode="auto">
          <a:xfrm>
            <a:off x="3647780" y="4322965"/>
            <a:ext cx="1079500" cy="28733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2" name="右箭头 21"/>
          <p:cNvSpPr/>
          <p:nvPr/>
        </p:nvSpPr>
        <p:spPr bwMode="auto">
          <a:xfrm>
            <a:off x="3719217" y="5691390"/>
            <a:ext cx="1081088" cy="28733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691137" y="1159978"/>
            <a:ext cx="8129335" cy="79746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30000"/>
              </a:lnSpc>
            </a:pPr>
            <a:r>
              <a:rPr lang="en-US" altLang="zh-CN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22.1.4  </a:t>
            </a: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用待定系数法求二次函数解析式</a:t>
            </a:r>
            <a:r>
              <a:rPr lang="en-US" altLang="zh-CN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  </a:t>
            </a:r>
            <a:endParaRPr lang="zh-CN" altLang="en-US" sz="36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24" name="New picture" hidden="1"/>
          <p:cNvPicPr/>
          <p:nvPr/>
        </p:nvPicPr>
        <p:blipFill>
          <a:blip r:embed="rId1"/>
          <a:stretch>
            <a:fillRect/>
          </a:stretch>
        </p:blipFill>
        <p:spPr>
          <a:xfrm>
            <a:off x="12598400" y="11188700"/>
            <a:ext cx="495300" cy="355600"/>
          </a:xfrm>
          <a:prstGeom prst="cube">
            <a:avLst/>
          </a:prstGeom>
        </p:spPr>
      </p:pic>
      <p:pic>
        <p:nvPicPr>
          <p:cNvPr id="2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909300" y="101600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3503</Words>
  <Application>WPS 演示</Application>
  <PresentationFormat>On-screen Show (4:3)</PresentationFormat>
  <Paragraphs>299</Paragraphs>
  <Slides>20</Slides>
  <Notes>11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10</vt:i4>
      </vt:variant>
      <vt:variant>
        <vt:lpstr>幻灯片标题</vt:lpstr>
      </vt:variant>
      <vt:variant>
        <vt:i4>20</vt:i4>
      </vt:variant>
    </vt:vector>
  </HeadingPairs>
  <TitlesOfParts>
    <vt:vector size="46" baseType="lpstr">
      <vt:lpstr>Arial</vt:lpstr>
      <vt:lpstr>宋体</vt:lpstr>
      <vt:lpstr>Wingdings</vt:lpstr>
      <vt:lpstr>微软雅黑</vt:lpstr>
      <vt:lpstr>华文楷体</vt:lpstr>
      <vt:lpstr>Times New Roman</vt:lpstr>
      <vt:lpstr>楷体</vt:lpstr>
      <vt:lpstr>黑体</vt:lpstr>
      <vt:lpstr>方正粗倩简体</vt:lpstr>
      <vt:lpstr>Arial Unicode MS</vt:lpstr>
      <vt:lpstr>Calibri</vt:lpstr>
      <vt:lpstr>Wingdings</vt:lpstr>
      <vt:lpstr>华文楷体</vt:lpstr>
      <vt:lpstr>方正粗倩简体</vt:lpstr>
      <vt:lpstr>Segoe Print</vt:lpstr>
      <vt:lpstr>Office 主题​​</vt:lpstr>
      <vt:lpstr>Equation.DSMT4</vt:lpstr>
      <vt:lpstr>Equation.3</vt:lpstr>
      <vt:lpstr>Equation.DSMT4</vt:lpstr>
      <vt:lpstr>Equation.3</vt:lpstr>
      <vt:lpstr>Equation.3</vt:lpstr>
      <vt:lpstr>Equation.3</vt:lpstr>
      <vt:lpstr>Equation.DSMT4</vt:lpstr>
      <vt:lpstr>Word.Document.8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86139</cp:lastModifiedBy>
  <cp:revision>11</cp:revision>
  <cp:lastPrinted>2020-11-02T16:10:00Z</cp:lastPrinted>
  <dcterms:created xsi:type="dcterms:W3CDTF">2020-11-02T16:10:00Z</dcterms:created>
  <dcterms:modified xsi:type="dcterms:W3CDTF">2021-09-22T08:35:14Z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D466DBA49BBE4459A8209D9947457CDE</vt:lpwstr>
  </property>
  <property fmtid="{D5CDD505-2E9C-101B-9397-08002B2CF9AE}" pid="7" name="KSOProductBuildVer">
    <vt:lpwstr>2052-11.3.0.9221</vt:lpwstr>
  </property>
</Properties>
</file>