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 id="2147483652" r:id="rId3"/>
    <p:sldMasterId id="2147483654" r:id="rId4"/>
  </p:sldMasterIdLst>
  <p:notesMasterIdLst>
    <p:notesMasterId r:id="rId56"/>
  </p:notesMasterIdLst>
  <p:handoutMasterIdLst>
    <p:handoutMasterId r:id="rId57"/>
  </p:handoutMasterIdLst>
  <p:sldIdLst>
    <p:sldId id="1673" r:id="rId5"/>
    <p:sldId id="1757" r:id="rId6"/>
    <p:sldId id="1758" r:id="rId7"/>
    <p:sldId id="1812" r:id="rId8"/>
    <p:sldId id="1813" r:id="rId9"/>
    <p:sldId id="1814" r:id="rId10"/>
    <p:sldId id="1815" r:id="rId11"/>
    <p:sldId id="1816" r:id="rId12"/>
    <p:sldId id="902" r:id="rId13"/>
    <p:sldId id="1627" r:id="rId14"/>
    <p:sldId id="1629" r:id="rId15"/>
    <p:sldId id="1865" r:id="rId16"/>
    <p:sldId id="1660" r:id="rId17"/>
    <p:sldId id="1625" r:id="rId18"/>
    <p:sldId id="1661" r:id="rId19"/>
    <p:sldId id="1765" r:id="rId20"/>
    <p:sldId id="1866" r:id="rId21"/>
    <p:sldId id="1931" r:id="rId22"/>
    <p:sldId id="1602" r:id="rId23"/>
    <p:sldId id="1626" r:id="rId24"/>
    <p:sldId id="1868" r:id="rId25"/>
    <p:sldId id="1735" r:id="rId26"/>
    <p:sldId id="1869" r:id="rId27"/>
    <p:sldId id="1759" r:id="rId28"/>
    <p:sldId id="1761" r:id="rId29"/>
    <p:sldId id="1665" r:id="rId30"/>
    <p:sldId id="1871" r:id="rId31"/>
    <p:sldId id="1906" r:id="rId32"/>
    <p:sldId id="1738" r:id="rId33"/>
    <p:sldId id="1700" r:id="rId34"/>
    <p:sldId id="1695" r:id="rId35"/>
    <p:sldId id="1696" r:id="rId36"/>
    <p:sldId id="1774" r:id="rId37"/>
    <p:sldId id="1728" r:id="rId38"/>
    <p:sldId id="1726" r:id="rId39"/>
    <p:sldId id="1775" r:id="rId40"/>
    <p:sldId id="1776" r:id="rId41"/>
    <p:sldId id="1777" r:id="rId42"/>
    <p:sldId id="1778" r:id="rId43"/>
    <p:sldId id="1779" r:id="rId44"/>
    <p:sldId id="1780" r:id="rId45"/>
    <p:sldId id="1781" r:id="rId46"/>
    <p:sldId id="1782" r:id="rId47"/>
    <p:sldId id="1783" r:id="rId48"/>
    <p:sldId id="1784" r:id="rId49"/>
    <p:sldId id="1785" r:id="rId50"/>
    <p:sldId id="1786" r:id="rId51"/>
    <p:sldId id="1787" r:id="rId52"/>
    <p:sldId id="1788" r:id="rId53"/>
    <p:sldId id="1632" r:id="rId54"/>
    <p:sldId id="334" r:id="rId55"/>
  </p:sldIdLst>
  <p:sldSz cx="9144000" cy="5143500" type="screen16x9"/>
  <p:notesSz cx="6858000" cy="9144000"/>
  <p:custDataLst>
    <p:tags r:id="rId58"/>
  </p:custDataLst>
  <p:defaultTextStyle>
    <a:defPPr>
      <a:defRPr lang="zh-CN"/>
    </a:defPPr>
    <a:lvl1pPr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1pPr>
    <a:lvl2pPr marL="439420"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2pPr>
    <a:lvl3pPr marL="87947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3pPr>
    <a:lvl4pPr marL="131889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4pPr>
    <a:lvl5pPr marL="175831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5pPr>
    <a:lvl6pPr marL="2197735"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6pPr>
    <a:lvl7pPr marL="263779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7pPr>
    <a:lvl8pPr marL="307721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8pPr>
    <a:lvl9pPr marL="351663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9pPr>
  </p:defaultTextStyle>
  <p:extLst>
    <p:ext uri="{EFAFB233-063F-42B5-8137-9DF3F51BA10A}">
      <p15:sldGuideLst xmlns:p15="http://schemas.microsoft.com/office/powerpoint/2012/main">
        <p15:guide id="1" orient="horz" pos="1605"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53">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5407A3"/>
    <a:srgbClr val="DAA875"/>
    <a:srgbClr val="DEA66B"/>
    <a:srgbClr val="FF3300"/>
    <a:srgbClr val="66CCFF"/>
    <a:srgbClr val="F9C5A5"/>
    <a:srgbClr val="FFFA9F"/>
    <a:srgbClr val="0099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093" autoAdjust="0"/>
    <p:restoredTop sz="98707" autoAdjust="0"/>
  </p:normalViewPr>
  <p:slideViewPr>
    <p:cSldViewPr showGuides="1">
      <p:cViewPr varScale="1">
        <p:scale>
          <a:sx n="91" d="100"/>
          <a:sy n="91" d="100"/>
        </p:scale>
        <p:origin x="272" y="8"/>
      </p:cViewPr>
      <p:guideLst>
        <p:guide orient="horz" pos="1605"/>
        <p:guide pos="2880"/>
      </p:guideLst>
    </p:cSldViewPr>
  </p:slideViewPr>
  <p:notesTextViewPr>
    <p:cViewPr>
      <p:scale>
        <a:sx n="100" d="100"/>
        <a:sy n="100" d="100"/>
      </p:scale>
      <p:origin x="0" y="0"/>
    </p:cViewPr>
  </p:notesTextViewPr>
  <p:sorterViewPr>
    <p:cViewPr>
      <p:scale>
        <a:sx n="25" d="100"/>
        <a:sy n="25" d="100"/>
      </p:scale>
      <p:origin x="0" y="0"/>
    </p:cViewPr>
  </p:sorterViewPr>
  <p:notesViewPr>
    <p:cSldViewPr>
      <p:cViewPr varScale="1">
        <p:scale>
          <a:sx n="83" d="100"/>
          <a:sy n="83" d="100"/>
        </p:scale>
        <p:origin x="-3960" y="-102"/>
      </p:cViewPr>
      <p:guideLst>
        <p:guide orient="horz" pos="2853"/>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2023/5/10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a:lnSpc>
                <a:spcPct val="100000"/>
              </a:lnSpc>
              <a:defRPr sz="1200" b="0">
                <a:latin typeface="Arial" panose="020B0604020202020204"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lvl1pPr algn="r">
              <a:lnSpc>
                <a:spcPct val="100000"/>
              </a:lnSpc>
              <a:defRPr sz="1200" b="0">
                <a:latin typeface="Arial" panose="020B0604020202020204" pitchFamily="34" charset="0"/>
              </a:defRPr>
            </a:lvl1pPr>
          </a:lstStyle>
          <a:p>
            <a:pPr>
              <a:defRPr/>
            </a:pPr>
            <a:fld id="{34670FB2-006C-4847-BB90-20723631ED0B}" type="slidenum">
              <a:rPr lang="en-US" altLang="zh-CN"/>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3942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87947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1889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75831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197735" algn="l" defTabSz="879475" rtl="0" eaLnBrk="1" latinLnBrk="0" hangingPunct="1">
      <a:defRPr sz="1200" kern="1200">
        <a:solidFill>
          <a:schemeClr val="tx1"/>
        </a:solidFill>
        <a:latin typeface="+mn-lt"/>
        <a:ea typeface="+mn-ea"/>
        <a:cs typeface="+mn-cs"/>
      </a:defRPr>
    </a:lvl6pPr>
    <a:lvl7pPr marL="2637790" algn="l" defTabSz="879475" rtl="0" eaLnBrk="1" latinLnBrk="0" hangingPunct="1">
      <a:defRPr sz="1200" kern="1200">
        <a:solidFill>
          <a:schemeClr val="tx1"/>
        </a:solidFill>
        <a:latin typeface="+mn-lt"/>
        <a:ea typeface="+mn-ea"/>
        <a:cs typeface="+mn-cs"/>
      </a:defRPr>
    </a:lvl7pPr>
    <a:lvl8pPr marL="3077210" algn="l" defTabSz="879475" rtl="0" eaLnBrk="1" latinLnBrk="0" hangingPunct="1">
      <a:defRPr sz="1200" kern="1200">
        <a:solidFill>
          <a:schemeClr val="tx1"/>
        </a:solidFill>
        <a:latin typeface="+mn-lt"/>
        <a:ea typeface="+mn-ea"/>
        <a:cs typeface="+mn-cs"/>
      </a:defRPr>
    </a:lvl8pPr>
    <a:lvl9pPr marL="3516630" algn="l" defTabSz="8794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由东汉光武帝刘秀建立起来的东汉王朝，基础就是河南、河北的豪强地主。在刘秀统一天下后，要巩固政权，势必也要依靠他们，这样，在政府的庇护下，东汉豪强的势力进一步扩大。</a:t>
            </a:r>
            <a:endParaRPr lang="zh-CN" altLang="en-US"/>
          </a:p>
          <a:p>
            <a:endParaRPr lang="zh-CN" altLang="en-US"/>
          </a:p>
          <a:p>
            <a:r>
              <a:rPr lang="zh-CN" altLang="en-US" b="1" dirty="0">
                <a:latin typeface="宋体" panose="02010600030101010101" pitchFamily="2" charset="-122"/>
                <a:cs typeface="Calibri" panose="020F0502020204030204" pitchFamily="34" charset="0"/>
                <a:sym typeface="+mn-ea"/>
              </a:rPr>
              <a:t>门阀政治虽在一定的时期内有利于</a:t>
            </a:r>
            <a:r>
              <a:rPr lang="zh-CN" altLang="en-US" b="1" dirty="0">
                <a:solidFill>
                  <a:srgbClr val="FF0000"/>
                </a:solidFill>
                <a:latin typeface="宋体" panose="02010600030101010101" pitchFamily="2" charset="-122"/>
                <a:cs typeface="Calibri" panose="020F0502020204030204" pitchFamily="34" charset="0"/>
                <a:sym typeface="+mn-ea"/>
              </a:rPr>
              <a:t>统治的稳定</a:t>
            </a:r>
            <a:r>
              <a:rPr lang="en-US" altLang="zh-CN" b="1">
                <a:latin typeface="宋体" panose="02010600030101010101" pitchFamily="2" charset="-122"/>
                <a:cs typeface="Calibri" panose="020F0502020204030204" pitchFamily="34" charset="0"/>
                <a:sym typeface="+mn-ea"/>
              </a:rPr>
              <a:t>，</a:t>
            </a:r>
            <a:r>
              <a:rPr lang="zh-CN" altLang="en-US" b="1" dirty="0">
                <a:latin typeface="宋体" panose="02010600030101010101" pitchFamily="2" charset="-122"/>
                <a:cs typeface="Calibri" panose="020F0502020204030204" pitchFamily="34" charset="0"/>
                <a:sym typeface="+mn-ea"/>
              </a:rPr>
              <a:t>但这种制度具有很大消极因素，门阀士族长期</a:t>
            </a:r>
            <a:r>
              <a:rPr lang="zh-CN" altLang="en-US" b="1" dirty="0">
                <a:solidFill>
                  <a:srgbClr val="FF0000"/>
                </a:solidFill>
                <a:latin typeface="宋体" panose="02010600030101010101" pitchFamily="2" charset="-122"/>
                <a:cs typeface="Calibri" panose="020F0502020204030204" pitchFamily="34" charset="0"/>
                <a:sym typeface="+mn-ea"/>
              </a:rPr>
              <a:t>把持朝廷要职</a:t>
            </a:r>
            <a:r>
              <a:rPr lang="en-US" altLang="zh-CN" b="1">
                <a:latin typeface="宋体" panose="02010600030101010101" pitchFamily="2" charset="-122"/>
                <a:cs typeface="Calibri" panose="020F0502020204030204" pitchFamily="34" charset="0"/>
                <a:sym typeface="+mn-ea"/>
              </a:rPr>
              <a:t>，</a:t>
            </a:r>
            <a:r>
              <a:rPr lang="zh-CN" altLang="en-US" b="1" dirty="0">
                <a:solidFill>
                  <a:srgbClr val="FF0000"/>
                </a:solidFill>
                <a:latin typeface="宋体" panose="02010600030101010101" pitchFamily="2" charset="-122"/>
                <a:cs typeface="Calibri" panose="020F0502020204030204" pitchFamily="34" charset="0"/>
                <a:sym typeface="+mn-ea"/>
              </a:rPr>
              <a:t>缩小选官的范围，降低了统治集团的素质</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宋：平民社会</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dirty="0">
                <a:sym typeface="+mn-ea"/>
              </a:rPr>
              <a:t>为了解决当时北方人地分离的矛盾，推行均田制，把无主荒地分配给无地或少地农民耕种</a:t>
            </a:r>
            <a:r>
              <a:rPr lang="zh-CN" altLang="en-US" dirty="0">
                <a:sym typeface="+mn-ea"/>
              </a:rPr>
              <a:t>，</a:t>
            </a:r>
            <a:r>
              <a:rPr lang="en-US" altLang="zh-CN" dirty="0">
                <a:sym typeface="+mn-ea"/>
              </a:rPr>
              <a:t>非常符合黄河流域的生产发展的需求，进而促进了北方经济的发展。</a:t>
            </a:r>
          </a:p>
          <a:p>
            <a:r>
              <a:rPr lang="zh-CN" altLang="en-US" b="1" dirty="0">
                <a:solidFill>
                  <a:srgbClr val="FF0000"/>
                </a:solidFill>
                <a:sym typeface="+mn-ea"/>
              </a:rPr>
              <a:t>均田制一直沿用到唐朝前期，是租调制得以实施的重要基础。</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dist"/>
            <a:r>
              <a:rPr lang="zh-CN" altLang="en-US" dirty="0" smtClean="0">
                <a:solidFill>
                  <a:srgbClr val="FF0000"/>
                </a:solidFill>
                <a:latin typeface="黑体" panose="02010609060101010101" pitchFamily="49" charset="-122"/>
                <a:ea typeface="黑体" panose="02010609060101010101" pitchFamily="49" charset="-122"/>
                <a:sym typeface="+mn-ea"/>
              </a:rPr>
              <a:t>解析</a:t>
            </a:r>
            <a:r>
              <a:rPr lang="en-US" dirty="0" smtClean="0">
                <a:solidFill>
                  <a:srgbClr val="FF0000"/>
                </a:solidFill>
                <a:latin typeface="黑体" panose="02010609060101010101" pitchFamily="49" charset="-122"/>
                <a:ea typeface="黑体" panose="02010609060101010101" pitchFamily="49" charset="-122"/>
                <a:sym typeface="+mn-ea"/>
              </a:rPr>
              <a:t>:C</a:t>
            </a:r>
            <a:r>
              <a:rPr lang="zh-CN" altLang="en-US" dirty="0" smtClean="0">
                <a:latin typeface="楷体" panose="02010609060101010101" pitchFamily="49" charset="-122"/>
                <a:ea typeface="楷体" panose="02010609060101010101" pitchFamily="49" charset="-122"/>
                <a:sym typeface="+mn-ea"/>
              </a:rPr>
              <a:t>　材料显示政府是分散土地经营</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不是抵制土地兼并</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故</a:t>
            </a:r>
            <a:r>
              <a:rPr lang="en-US" dirty="0" smtClean="0">
                <a:latin typeface="楷体" panose="02010609060101010101" pitchFamily="49" charset="-122"/>
                <a:ea typeface="楷体" panose="02010609060101010101" pitchFamily="49" charset="-122"/>
                <a:sym typeface="+mn-ea"/>
              </a:rPr>
              <a:t>A</a:t>
            </a:r>
            <a:r>
              <a:rPr lang="zh-CN" altLang="en-US" dirty="0" smtClean="0">
                <a:latin typeface="楷体" panose="02010609060101010101" pitchFamily="49" charset="-122"/>
                <a:ea typeface="楷体" panose="02010609060101010101" pitchFamily="49" charset="-122"/>
                <a:sym typeface="+mn-ea"/>
              </a:rPr>
              <a:t>项错误</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材料中没有提及促进人口增长的相关信息</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故</a:t>
            </a:r>
            <a:r>
              <a:rPr lang="en-US" dirty="0" smtClean="0">
                <a:latin typeface="楷体" panose="02010609060101010101" pitchFamily="49" charset="-122"/>
                <a:ea typeface="楷体" panose="02010609060101010101" pitchFamily="49" charset="-122"/>
                <a:sym typeface="+mn-ea"/>
              </a:rPr>
              <a:t>B</a:t>
            </a:r>
            <a:r>
              <a:rPr lang="zh-CN" altLang="en-US" dirty="0" smtClean="0">
                <a:latin typeface="楷体" panose="02010609060101010101" pitchFamily="49" charset="-122"/>
                <a:ea typeface="楷体" panose="02010609060101010101" pitchFamily="49" charset="-122"/>
                <a:sym typeface="+mn-ea"/>
              </a:rPr>
              <a:t>项错误</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材料中“按户缴纳赋税”</a:t>
            </a:r>
            <a:endParaRPr lang="en-US" altLang="zh-CN" dirty="0" smtClean="0">
              <a:latin typeface="楷体" panose="02010609060101010101" pitchFamily="49" charset="-122"/>
              <a:ea typeface="楷体" panose="02010609060101010101" pitchFamily="49" charset="-122"/>
            </a:endParaRPr>
          </a:p>
          <a:p>
            <a:pPr algn="just"/>
            <a:r>
              <a:rPr lang="zh-CN" altLang="en-US" dirty="0" smtClean="0">
                <a:latin typeface="楷体" panose="02010609060101010101" pitchFamily="49" charset="-122"/>
                <a:ea typeface="楷体" panose="02010609060101010101" pitchFamily="49" charset="-122"/>
                <a:sym typeface="+mn-ea"/>
              </a:rPr>
              <a:t>“必须嫁娶</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不得拖延”说明政府鼓励一家一户的小农经济生产</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以此增加政府财税收入</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故</a:t>
            </a:r>
            <a:r>
              <a:rPr lang="en-US" dirty="0" smtClean="0">
                <a:latin typeface="楷体" panose="02010609060101010101" pitchFamily="49" charset="-122"/>
                <a:ea typeface="楷体" panose="02010609060101010101" pitchFamily="49" charset="-122"/>
                <a:sym typeface="+mn-ea"/>
              </a:rPr>
              <a:t>C</a:t>
            </a:r>
            <a:r>
              <a:rPr lang="zh-CN" altLang="en-US" dirty="0" smtClean="0">
                <a:latin typeface="楷体" panose="02010609060101010101" pitchFamily="49" charset="-122"/>
                <a:ea typeface="楷体" panose="02010609060101010101" pitchFamily="49" charset="-122"/>
                <a:sym typeface="+mn-ea"/>
              </a:rPr>
              <a:t>项正确</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材料中说明是发展个体小农经济</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增加财税收入</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不是稳定小农</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故</a:t>
            </a:r>
            <a:r>
              <a:rPr lang="en-US" dirty="0" smtClean="0">
                <a:latin typeface="楷体" panose="02010609060101010101" pitchFamily="49" charset="-122"/>
                <a:ea typeface="楷体" panose="02010609060101010101" pitchFamily="49" charset="-122"/>
                <a:sym typeface="+mn-ea"/>
              </a:rPr>
              <a:t>D</a:t>
            </a:r>
            <a:r>
              <a:rPr lang="zh-CN" altLang="en-US" dirty="0" smtClean="0">
                <a:latin typeface="楷体" panose="02010609060101010101" pitchFamily="49" charset="-122"/>
                <a:ea typeface="楷体" panose="02010609060101010101" pitchFamily="49" charset="-122"/>
                <a:sym typeface="+mn-ea"/>
              </a:rPr>
              <a:t>项错误。</a:t>
            </a:r>
            <a:endParaRPr lang="zh-CN" altLang="en-US" dirty="0">
              <a:latin typeface="楷体" panose="02010609060101010101" pitchFamily="49" charset="-122"/>
              <a:ea typeface="楷体" panose="02010609060101010101" pitchFamily="49"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316年，西晋被内迁匈奴贵族所灭。自此，中国历史又进入一个比较长的分裂时期，起初是东晋十六国的割据，后来演变为南北朝</a:t>
            </a:r>
          </a:p>
          <a:p>
            <a:r>
              <a:rPr lang="zh-CN" altLang="en-US"/>
              <a:t>的对峙</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dirty="0">
                <a:sym typeface="+mn-ea"/>
              </a:rPr>
              <a:t>在县级以下的基层设立三长制。重建了汉以来的社会基层制度，加强了国家对于基层的控制。</a:t>
            </a: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nSpc>
                <a:spcPct val="150000"/>
              </a:lnSpc>
            </a:pPr>
            <a:r>
              <a:rPr lang="zh-CN" altLang="en-US" dirty="0" smtClean="0">
                <a:sym typeface="+mn-ea"/>
              </a:rPr>
              <a:t>①5世纪时，北魏统一黄河流域，为</a:t>
            </a:r>
            <a:r>
              <a:rPr lang="zh-CN" altLang="en-US" b="1" dirty="0" smtClean="0">
                <a:solidFill>
                  <a:srgbClr val="FF0000"/>
                </a:solidFill>
                <a:sym typeface="+mn-ea"/>
              </a:rPr>
              <a:t>缓和社会矛盾</a:t>
            </a:r>
            <a:r>
              <a:rPr lang="zh-CN" altLang="en-US" dirty="0" smtClean="0">
                <a:sym typeface="+mn-ea"/>
              </a:rPr>
              <a:t>，学习汉族文化，</a:t>
            </a:r>
            <a:r>
              <a:rPr lang="zh-CN" altLang="en-US" b="1" dirty="0" smtClean="0">
                <a:solidFill>
                  <a:srgbClr val="FF0000"/>
                </a:solidFill>
                <a:sym typeface="+mn-ea"/>
              </a:rPr>
              <a:t>借鉴汉族政权统治经验。</a:t>
            </a:r>
            <a:endParaRPr lang="zh-CN" altLang="en-US" b="1" dirty="0" smtClean="0">
              <a:solidFill>
                <a:srgbClr val="FF0000"/>
              </a:solidFill>
            </a:endParaRPr>
          </a:p>
          <a:p>
            <a:pPr>
              <a:lnSpc>
                <a:spcPct val="150000"/>
              </a:lnSpc>
            </a:pPr>
            <a:r>
              <a:rPr lang="zh-CN" altLang="en-US" dirty="0" smtClean="0">
                <a:sym typeface="+mn-ea"/>
              </a:rPr>
              <a:t>②明堂是体现国家礼仪的核心建筑，故北魏以修建明堂的方式</a:t>
            </a:r>
            <a:r>
              <a:rPr lang="zh-CN" altLang="en-US" b="1" dirty="0" smtClean="0">
                <a:solidFill>
                  <a:srgbClr val="FF0000"/>
                </a:solidFill>
                <a:sym typeface="+mn-ea"/>
              </a:rPr>
              <a:t>彰显政权的合法性</a:t>
            </a:r>
            <a:r>
              <a:rPr lang="zh-CN" altLang="en-US" dirty="0" smtClean="0">
                <a:solidFill>
                  <a:srgbClr val="FF0000"/>
                </a:solidFill>
                <a:sym typeface="+mn-ea"/>
              </a:rPr>
              <a:t>，以</a:t>
            </a:r>
            <a:r>
              <a:rPr lang="zh-CN" altLang="en-US" b="1" dirty="0" smtClean="0">
                <a:solidFill>
                  <a:srgbClr val="FF0000"/>
                </a:solidFill>
                <a:sym typeface="+mn-ea"/>
              </a:rPr>
              <a:t>巩固统治。</a:t>
            </a:r>
            <a:endParaRPr lang="zh-CN" altLang="en-US" b="1" dirty="0" smtClean="0">
              <a:solidFill>
                <a:srgbClr val="FF0000"/>
              </a:solidFill>
            </a:endParaRPr>
          </a:p>
          <a:p>
            <a:endParaRPr lang="zh-CN" altLang="en-US" b="1"/>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注意分析的角度</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solidFill>
                  <a:srgbClr val="FF0000"/>
                </a:solidFill>
                <a:cs typeface="Times New Roman" panose="02020603050405020304"/>
                <a:sym typeface="+mn-ea"/>
              </a:rPr>
              <a:t>家世、道德和才能</a:t>
            </a:r>
            <a:endParaRPr lang="zh-CN" altLang="en-US" dirty="0" smtClean="0">
              <a:solidFill>
                <a:srgbClr val="FF0000"/>
              </a:solidFill>
            </a:endParaRPr>
          </a:p>
          <a:p>
            <a:r>
              <a:rPr lang="zh-CN" altLang="en-US" dirty="0" smtClean="0">
                <a:solidFill>
                  <a:srgbClr val="FF0000"/>
                </a:solidFill>
                <a:latin typeface="微软雅黑" panose="020B0503020204020204" charset="-122"/>
                <a:ea typeface="微软雅黑" panose="020B0503020204020204" charset="-122"/>
                <a:cs typeface="Times New Roman" panose="02020603050405020304"/>
                <a:sym typeface="+mn-ea"/>
              </a:rPr>
              <a:t>律令儒家化</a:t>
            </a:r>
            <a:endParaRPr lang="zh-CN" altLang="en-US" dirty="0" smtClean="0">
              <a:solidFill>
                <a:srgbClr val="FF0000"/>
              </a:solidFill>
              <a:latin typeface="微软雅黑" panose="020B0503020204020204" charset="-122"/>
              <a:ea typeface="微软雅黑" panose="020B0503020204020204" charset="-122"/>
              <a:cs typeface="Times New Roman" panose="02020603050405020304"/>
            </a:endParaRPr>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有些坞主控制着大量土地，聚集了数百、数千家人户坞民为其劳作</a:t>
            </a:r>
            <a:endParaRPr lang="en-US" altLang="zh-CN"/>
          </a:p>
          <a:p>
            <a:r>
              <a:rPr lang="en-US" altLang="zh-CN"/>
              <a:t> </a:t>
            </a:r>
          </a:p>
          <a:p>
            <a:r>
              <a:rPr lang="en-US" altLang="zh-CN"/>
              <a:t>西汉时期的坞堡模型，在古代，有钱的大地主阶级为了安全，会建造保卫森严的坞堡，坞堡里面会有以供瞭望的望楼。可以看到这个明器有3层，底层有高高的围墙环绕，第二层与第三层的四个角上，都有人拿着弩箭在瞄准。</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latin typeface="楷体" panose="02010609060101010101" pitchFamily="49" charset="-122"/>
                <a:ea typeface="楷体" panose="02010609060101010101" pitchFamily="49" charset="-122"/>
                <a:sym typeface="+mn-ea"/>
              </a:rPr>
              <a:t>佛教造像服饰整齐符合儒家讲求礼制，适应道德标准的价值判断，故</a:t>
            </a:r>
            <a:r>
              <a:rPr lang="en-US" dirty="0" smtClean="0">
                <a:latin typeface="楷体" panose="02010609060101010101" pitchFamily="49" charset="-122"/>
                <a:ea typeface="楷体" panose="02010609060101010101" pitchFamily="49" charset="-122"/>
                <a:sym typeface="+mn-ea"/>
              </a:rPr>
              <a:t>D</a:t>
            </a:r>
            <a:r>
              <a:rPr lang="zh-CN" altLang="en-US" dirty="0" smtClean="0">
                <a:latin typeface="楷体" panose="02010609060101010101" pitchFamily="49" charset="-122"/>
                <a:ea typeface="楷体" panose="02010609060101010101" pitchFamily="49" charset="-122"/>
                <a:sym typeface="+mn-ea"/>
              </a:rPr>
              <a:t>项正确。</a:t>
            </a:r>
            <a:endParaRPr lang="zh-CN" altLang="en-US" dirty="0">
              <a:latin typeface="楷体" panose="02010609060101010101" pitchFamily="49" charset="-122"/>
              <a:ea typeface="楷体" panose="02010609060101010101" pitchFamily="49"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有些坞主控制着大量土地，聚集了数百、数千家人户坞民为其劳作</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lnSpc>
                <a:spcPct val="12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①北魏统治者获得汉臣认可，通过祖先认同实现</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文化认同</a:t>
            </a:r>
            <a:r>
              <a:rPr lang="zh-CN" altLang="en-US" dirty="0" smtClean="0">
                <a:latin typeface="微软雅黑" panose="020B0503020204020204" charset="-122"/>
                <a:ea typeface="微软雅黑" panose="020B0503020204020204" charset="-122"/>
                <a:cs typeface="微软雅黑" panose="020B0503020204020204" charset="-122"/>
                <a:sym typeface="+mn-ea"/>
              </a:rPr>
              <a:t>；</a:t>
            </a:r>
          </a:p>
          <a:p>
            <a:pPr algn="just">
              <a:lnSpc>
                <a:spcPct val="12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②巩固政权统治；</a:t>
            </a:r>
          </a:p>
          <a:p>
            <a:pPr algn="just">
              <a:lnSpc>
                <a:spcPct val="12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③客观上促进了</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民族交融</a:t>
            </a:r>
            <a:r>
              <a:rPr lang="zh-CN" altLang="en-US" dirty="0" smtClean="0">
                <a:latin typeface="微软雅黑" panose="020B0503020204020204" charset="-122"/>
                <a:ea typeface="微软雅黑" panose="020B0503020204020204" charset="-122"/>
                <a:cs typeface="微软雅黑" panose="020B0503020204020204" charset="-122"/>
                <a:sym typeface="+mn-ea"/>
              </a:rPr>
              <a:t>；</a:t>
            </a:r>
          </a:p>
          <a:p>
            <a:pPr algn="just">
              <a:lnSpc>
                <a:spcPct val="120000"/>
              </a:lnSpc>
            </a:pPr>
            <a:r>
              <a:rPr lang="zh-CN" altLang="en-US" dirty="0" smtClean="0">
                <a:latin typeface="微软雅黑" panose="020B0503020204020204" charset="-122"/>
                <a:ea typeface="微软雅黑" panose="020B0503020204020204" charset="-122"/>
                <a:cs typeface="微软雅黑" panose="020B0503020204020204" charset="-122"/>
                <a:sym typeface="+mn-ea"/>
              </a:rPr>
              <a:t>④为结束长期分裂局面创造了有利条件。</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sym typeface="+mn-ea"/>
              </a:rPr>
              <a:t>先从材料中找到“土断”改革的</a:t>
            </a:r>
            <a:r>
              <a:rPr lang="zh-CN" altLang="en-US" b="1" dirty="0" smtClean="0">
                <a:sym typeface="+mn-ea"/>
              </a:rPr>
              <a:t>概念，</a:t>
            </a:r>
            <a:r>
              <a:rPr lang="zh-CN" altLang="en-US" dirty="0" smtClean="0">
                <a:sym typeface="+mn-ea"/>
              </a:rPr>
              <a:t>在该语句之前，都是“土断”改革的</a:t>
            </a:r>
            <a:r>
              <a:rPr lang="zh-CN" altLang="en-US" b="1" dirty="0" smtClean="0">
                <a:solidFill>
                  <a:srgbClr val="FF0000"/>
                </a:solidFill>
                <a:sym typeface="+mn-ea"/>
              </a:rPr>
              <a:t>原因</a:t>
            </a:r>
            <a:endParaRPr lang="zh-CN" altLang="en-US" dirty="0" smtClean="0">
              <a:sym typeface="+mn-ea"/>
            </a:endParaRPr>
          </a:p>
          <a:p>
            <a:endParaRPr lang="zh-CN" altLang="en-US" dirty="0" smtClean="0">
              <a:sym typeface="+mn-ea"/>
            </a:endParaRPr>
          </a:p>
          <a:p>
            <a:r>
              <a:rPr lang="zh-CN" altLang="en-US" dirty="0" smtClean="0">
                <a:sym typeface="+mn-ea"/>
              </a:rPr>
              <a:t>①北方战乱，导致大量人口南迁；②旧的户籍制度不统一；③出现大量国家没有控制的人口；④豪族地主占有大量人口；⑤国家赋税收入受到影响；⑥社会稳定受到威胁。</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l"/>
            <a:r>
              <a:rPr lang="zh-CN" altLang="en-US">
                <a:sym typeface="+mn-ea"/>
              </a:rPr>
              <a:t>【改革类的题】反着说</a:t>
            </a:r>
            <a:r>
              <a:rPr lang="en-US" altLang="zh-CN">
                <a:sym typeface="+mn-ea"/>
              </a:rPr>
              <a:t>——</a:t>
            </a:r>
            <a:r>
              <a:rPr lang="zh-CN" altLang="en-US">
                <a:sym typeface="+mn-ea"/>
              </a:rPr>
              <a:t>将原因反着说成</a:t>
            </a:r>
            <a:r>
              <a:rPr lang="en-US" altLang="zh-CN">
                <a:sym typeface="+mn-ea"/>
              </a:rPr>
              <a:t>“</a:t>
            </a:r>
            <a:r>
              <a:rPr lang="zh-CN" altLang="en-US">
                <a:sym typeface="+mn-ea"/>
              </a:rPr>
              <a:t>影响</a:t>
            </a:r>
            <a:r>
              <a:rPr lang="en-US" altLang="zh-CN">
                <a:sym typeface="+mn-ea"/>
              </a:rPr>
              <a:t>”</a:t>
            </a:r>
            <a:endParaRPr lang="zh-CN" altLang="en-US" dirty="0" smtClean="0">
              <a:sym typeface="+mn-ea"/>
            </a:endParaRPr>
          </a:p>
          <a:p>
            <a:pPr algn="l"/>
            <a:r>
              <a:rPr lang="zh-CN" altLang="en-US" dirty="0" smtClean="0">
                <a:sym typeface="+mn-ea"/>
              </a:rPr>
              <a:t>影响：积极：①有利于加强国家对人口的控制，稳定社会秩序；②有利于抑制地方豪族的势力，加强中央集权；③增加政府收入</a:t>
            </a:r>
          </a:p>
          <a:p>
            <a:pPr algn="l"/>
            <a:r>
              <a:rPr lang="zh-CN" altLang="en-US" dirty="0" smtClean="0">
                <a:sym typeface="+mn-ea"/>
              </a:rPr>
              <a:t>局限性：由于世家豪族是政权的政治基础，决定了“土断”不可能取得大的成效。</a:t>
            </a:r>
            <a:endParaRPr lang="zh-CN" altLang="en-US" dirty="0"/>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史料类型：文献史料</a:t>
            </a:r>
            <a:r>
              <a:rPr lang="en-US" altLang="zh-CN">
                <a:sym typeface="+mn-ea"/>
              </a:rPr>
              <a:t>——</a:t>
            </a:r>
            <a:r>
              <a:rPr lang="zh-CN" altLang="en-US" b="1">
                <a:sym typeface="+mn-ea"/>
              </a:rPr>
              <a:t>官修史书，</a:t>
            </a:r>
            <a:r>
              <a:rPr lang="zh-CN" b="1" dirty="0">
                <a:latin typeface="宋体" panose="02010600030101010101" pitchFamily="2" charset="-122"/>
                <a:cs typeface="Times New Roman" panose="02020603050405020304"/>
                <a:sym typeface="+mn-ea"/>
              </a:rPr>
              <a:t>研究南朝刘宋时期的一手史料</a:t>
            </a:r>
            <a:r>
              <a:rPr lang="zh-CN" dirty="0">
                <a:latin typeface="宋体" panose="02010600030101010101" pitchFamily="2" charset="-122"/>
                <a:cs typeface="Times New Roman" panose="02020603050405020304"/>
                <a:sym typeface="+mn-ea"/>
              </a:rPr>
              <a:t>。</a:t>
            </a:r>
            <a:r>
              <a:rPr lang="zh-CN" altLang="en-US">
                <a:sym typeface="+mn-ea"/>
              </a:rPr>
              <a:t>用于研究什么：</a:t>
            </a:r>
            <a:endParaRPr lang="zh-CN" altLang="en-US"/>
          </a:p>
          <a:p>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dirty="0">
                <a:solidFill>
                  <a:srgbClr val="FF0000"/>
                </a:solidFill>
                <a:latin typeface="微软雅黑" panose="020B0503020204020204" charset="-122"/>
                <a:ea typeface="微软雅黑" panose="020B0503020204020204" charset="-122"/>
                <a:cs typeface="微软雅黑" panose="020B0503020204020204" charset="-122"/>
                <a:sym typeface="+mn-ea"/>
              </a:rPr>
              <a:t>南方物产丰富</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dirty="0">
                <a:solidFill>
                  <a:srgbClr val="FF0000"/>
                </a:solidFill>
                <a:latin typeface="微软雅黑" panose="020B0503020204020204" charset="-122"/>
                <a:ea typeface="微软雅黑" panose="020B0503020204020204" charset="-122"/>
                <a:cs typeface="微软雅黑" panose="020B0503020204020204" charset="-122"/>
                <a:sym typeface="+mn-ea"/>
              </a:rPr>
              <a:t>农作物产量高</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a:p>
          <a:p>
            <a:r>
              <a:rPr lang="zh-CN" dirty="0">
                <a:solidFill>
                  <a:srgbClr val="FF0000"/>
                </a:solidFill>
                <a:latin typeface="微软雅黑" panose="020B0503020204020204" charset="-122"/>
                <a:ea typeface="微软雅黑" panose="020B0503020204020204" charset="-122"/>
                <a:cs typeface="Times New Roman" panose="02020603050405020304"/>
                <a:sym typeface="+mn-ea"/>
              </a:rPr>
              <a:t>【南方大量土地得到开垦】</a:t>
            </a:r>
          </a:p>
          <a:p>
            <a:r>
              <a:rPr lang="zh-CN" dirty="0">
                <a:solidFill>
                  <a:srgbClr val="FF0000"/>
                </a:solidFill>
                <a:latin typeface="微软雅黑" panose="020B0503020204020204" charset="-122"/>
                <a:ea typeface="微软雅黑" panose="020B0503020204020204" charset="-122"/>
                <a:cs typeface="Times New Roman" panose="02020603050405020304"/>
                <a:sym typeface="+mn-ea"/>
              </a:rPr>
              <a:t>【南方手工业发达】</a:t>
            </a:r>
            <a:endParaRPr lang="zh-CN" altLang="en-US" dirty="0">
              <a:solidFill>
                <a:srgbClr val="FF0000"/>
              </a:solidFill>
              <a:latin typeface="微软雅黑" panose="020B0503020204020204" charset="-122"/>
              <a:ea typeface="微软雅黑" panose="020B0503020204020204" charset="-122"/>
              <a:cs typeface="Times New Roman" panose="02020603050405020304"/>
              <a:sym typeface="+mn-ea"/>
            </a:endParaRPr>
          </a:p>
          <a:p>
            <a:r>
              <a:rPr lang="zh-CN" altLang="en-US" dirty="0" smtClean="0">
                <a:solidFill>
                  <a:srgbClr val="0000FF"/>
                </a:solidFill>
                <a:latin typeface="微软雅黑" panose="020B0503020204020204" charset="-122"/>
                <a:ea typeface="微软雅黑" panose="020B0503020204020204" charset="-122"/>
                <a:sym typeface="+mn-ea"/>
              </a:rPr>
              <a:t>【</a:t>
            </a:r>
            <a:r>
              <a:rPr lang="zh-CN" dirty="0">
                <a:solidFill>
                  <a:srgbClr val="0000FF"/>
                </a:solidFill>
                <a:latin typeface="微软雅黑" panose="020B0503020204020204" charset="-122"/>
                <a:ea typeface="微软雅黑" panose="020B0503020204020204" charset="-122"/>
                <a:cs typeface="Times New Roman" panose="02020603050405020304"/>
                <a:sym typeface="+mn-ea"/>
              </a:rPr>
              <a:t>长江中下游地区经济的巨大发展</a:t>
            </a:r>
            <a:r>
              <a:rPr lang="zh-CN" altLang="en-US" dirty="0" smtClean="0">
                <a:solidFill>
                  <a:srgbClr val="0000FF"/>
                </a:solidFill>
                <a:latin typeface="微软雅黑" panose="020B0503020204020204" charset="-122"/>
                <a:ea typeface="微软雅黑" panose="020B0503020204020204" charset="-122"/>
                <a:sym typeface="+mn-ea"/>
              </a:rPr>
              <a:t>】</a:t>
            </a:r>
          </a:p>
          <a:p>
            <a:endParaRPr lang="zh-CN" altLang="en-US"/>
          </a:p>
          <a:p>
            <a:r>
              <a:rPr lang="zh-CN" altLang="en-US">
                <a:sym typeface="+mn-ea"/>
              </a:rPr>
              <a:t>局限性：</a:t>
            </a:r>
            <a:r>
              <a:rPr lang="zh-CN" altLang="zh-CN" dirty="0">
                <a:solidFill>
                  <a:srgbClr val="FF0000"/>
                </a:solidFill>
                <a:effectLst/>
                <a:latin typeface="微软雅黑" panose="020B0503020204020204" charset="-122"/>
                <a:ea typeface="微软雅黑" panose="020B0503020204020204" charset="-122"/>
                <a:sym typeface="+mn-ea"/>
              </a:rPr>
              <a:t>官修史书受时代影响，不一定完全反映客观史实，须与其他史料印证。</a:t>
            </a:r>
            <a:endParaRPr lang="zh-CN" altLang="zh-CN" i="0" dirty="0">
              <a:solidFill>
                <a:srgbClr val="FF0000"/>
              </a:solidFill>
              <a:effectLst/>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史料类型：文献史料</a:t>
            </a:r>
            <a:r>
              <a:rPr lang="en-US" altLang="zh-CN"/>
              <a:t>——</a:t>
            </a:r>
            <a:r>
              <a:rPr lang="zh-CN" altLang="en-US" b="1"/>
              <a:t>官修史书，</a:t>
            </a:r>
            <a:r>
              <a:rPr lang="zh-CN" b="1" dirty="0">
                <a:latin typeface="宋体" panose="02010600030101010101" pitchFamily="2" charset="-122"/>
                <a:cs typeface="Times New Roman" panose="02020603050405020304"/>
                <a:sym typeface="+mn-ea"/>
              </a:rPr>
              <a:t>研究南朝刘宋时期的一手史料</a:t>
            </a:r>
            <a:r>
              <a:rPr lang="zh-CN" dirty="0">
                <a:latin typeface="宋体" panose="02010600030101010101" pitchFamily="2" charset="-122"/>
                <a:cs typeface="Times New Roman" panose="02020603050405020304"/>
                <a:sym typeface="+mn-ea"/>
              </a:rPr>
              <a:t>。</a:t>
            </a:r>
            <a:r>
              <a:rPr lang="zh-CN" altLang="en-US"/>
              <a:t>用于研究什么：</a:t>
            </a:r>
          </a:p>
          <a:p>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dirty="0">
                <a:solidFill>
                  <a:srgbClr val="FF0000"/>
                </a:solidFill>
                <a:latin typeface="微软雅黑" panose="020B0503020204020204" charset="-122"/>
                <a:ea typeface="微软雅黑" panose="020B0503020204020204" charset="-122"/>
                <a:cs typeface="微软雅黑" panose="020B0503020204020204" charset="-122"/>
                <a:sym typeface="+mn-ea"/>
              </a:rPr>
              <a:t>南方物产丰富</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dirty="0">
                <a:solidFill>
                  <a:srgbClr val="FF0000"/>
                </a:solidFill>
                <a:latin typeface="微软雅黑" panose="020B0503020204020204" charset="-122"/>
                <a:ea typeface="微软雅黑" panose="020B0503020204020204" charset="-122"/>
                <a:cs typeface="微软雅黑" panose="020B0503020204020204" charset="-122"/>
                <a:sym typeface="+mn-ea"/>
              </a:rPr>
              <a:t>农作物产量高</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a:p>
          <a:p>
            <a:r>
              <a:rPr lang="zh-CN" dirty="0">
                <a:solidFill>
                  <a:srgbClr val="FF0000"/>
                </a:solidFill>
                <a:latin typeface="微软雅黑" panose="020B0503020204020204" charset="-122"/>
                <a:ea typeface="微软雅黑" panose="020B0503020204020204" charset="-122"/>
                <a:cs typeface="Times New Roman" panose="02020603050405020304"/>
                <a:sym typeface="+mn-ea"/>
              </a:rPr>
              <a:t>【南方大量土地得到开垦】</a:t>
            </a:r>
          </a:p>
          <a:p>
            <a:r>
              <a:rPr lang="zh-CN" dirty="0">
                <a:solidFill>
                  <a:srgbClr val="FF0000"/>
                </a:solidFill>
                <a:latin typeface="微软雅黑" panose="020B0503020204020204" charset="-122"/>
                <a:ea typeface="微软雅黑" panose="020B0503020204020204" charset="-122"/>
                <a:cs typeface="Times New Roman" panose="02020603050405020304"/>
                <a:sym typeface="+mn-ea"/>
              </a:rPr>
              <a:t>【南方手工业发达】</a:t>
            </a:r>
            <a:endParaRPr lang="zh-CN" altLang="en-US" dirty="0">
              <a:solidFill>
                <a:srgbClr val="FF0000"/>
              </a:solidFill>
              <a:latin typeface="微软雅黑" panose="020B0503020204020204" charset="-122"/>
              <a:ea typeface="微软雅黑" panose="020B0503020204020204" charset="-122"/>
              <a:cs typeface="Times New Roman" panose="02020603050405020304"/>
              <a:sym typeface="+mn-ea"/>
            </a:endParaRPr>
          </a:p>
          <a:p>
            <a:r>
              <a:rPr lang="zh-CN" altLang="en-US" dirty="0" smtClean="0">
                <a:solidFill>
                  <a:srgbClr val="0000FF"/>
                </a:solidFill>
                <a:latin typeface="微软雅黑" panose="020B0503020204020204" charset="-122"/>
                <a:ea typeface="微软雅黑" panose="020B0503020204020204" charset="-122"/>
                <a:sym typeface="+mn-ea"/>
              </a:rPr>
              <a:t>【</a:t>
            </a:r>
            <a:r>
              <a:rPr lang="zh-CN" dirty="0">
                <a:solidFill>
                  <a:srgbClr val="0000FF"/>
                </a:solidFill>
                <a:latin typeface="微软雅黑" panose="020B0503020204020204" charset="-122"/>
                <a:ea typeface="微软雅黑" panose="020B0503020204020204" charset="-122"/>
                <a:cs typeface="Times New Roman" panose="02020603050405020304"/>
                <a:sym typeface="+mn-ea"/>
              </a:rPr>
              <a:t>长江中下游地区经济的巨大发展</a:t>
            </a:r>
            <a:r>
              <a:rPr lang="zh-CN" altLang="en-US" dirty="0" smtClean="0">
                <a:solidFill>
                  <a:srgbClr val="0000FF"/>
                </a:solidFill>
                <a:latin typeface="微软雅黑" panose="020B0503020204020204" charset="-122"/>
                <a:ea typeface="微软雅黑" panose="020B0503020204020204" charset="-122"/>
                <a:sym typeface="+mn-ea"/>
              </a:rPr>
              <a:t>】</a:t>
            </a:r>
          </a:p>
          <a:p>
            <a:endParaRPr lang="zh-CN" altLang="en-US"/>
          </a:p>
          <a:p>
            <a:r>
              <a:rPr lang="zh-CN" altLang="en-US"/>
              <a:t>局限性：</a:t>
            </a:r>
            <a:r>
              <a:rPr lang="zh-CN" altLang="zh-CN" dirty="0">
                <a:solidFill>
                  <a:srgbClr val="FF0000"/>
                </a:solidFill>
                <a:effectLst/>
                <a:latin typeface="微软雅黑" panose="020B0503020204020204" charset="-122"/>
                <a:ea typeface="微软雅黑" panose="020B0503020204020204" charset="-122"/>
                <a:sym typeface="+mn-ea"/>
              </a:rPr>
              <a:t>官修史书受时代影响，不一定完全反映客观史实，须与其他史料印证。</a:t>
            </a:r>
            <a:endParaRPr lang="zh-CN" altLang="zh-CN" i="0" dirty="0">
              <a:solidFill>
                <a:srgbClr val="FF0000"/>
              </a:solidFill>
              <a:effectLst/>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【北方】</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政</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经</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北方政局动荡；北人南迁带来先进生产工具和技术，提供了大量的劳动力；</a:t>
            </a:r>
            <a:endParaRPr lang="zh-CN" altLang="en-US" dirty="0" smtClean="0">
              <a:solidFill>
                <a:srgbClr val="FF0000"/>
              </a:solidFill>
              <a:latin typeface="微软雅黑" panose="020B0503020204020204" charset="-122"/>
              <a:ea typeface="微软雅黑" panose="020B0503020204020204" charset="-122"/>
              <a:cs typeface="微软雅黑" panose="020B0503020204020204" charset="-122"/>
            </a:endParaRPr>
          </a:p>
          <a:p>
            <a:pPr algn="just"/>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【南方】</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政</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自然</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人</a:t>
            </a:r>
            <a:r>
              <a:rPr lang="en-US" altLang="zh-CN" dirty="0" smtClean="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dirty="0" smtClean="0">
                <a:solidFill>
                  <a:srgbClr val="FF0000"/>
                </a:solidFill>
                <a:latin typeface="微软雅黑" panose="020B0503020204020204" charset="-122"/>
                <a:ea typeface="微软雅黑" panose="020B0503020204020204" charset="-122"/>
                <a:cs typeface="微软雅黑" panose="020B0503020204020204" charset="-122"/>
                <a:sym typeface="+mn-ea"/>
              </a:rPr>
              <a:t>社会秩序相对稳定；南方自然条件优越；南方统治者的重视</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sym typeface="+mn-ea"/>
              </a:rPr>
              <a:t>宗主督护制：西晋以大族为宗主控制地方基层政权的一种制度。</a:t>
            </a:r>
          </a:p>
          <a:p>
            <a:r>
              <a:rPr lang="zh-CN" altLang="en-US" dirty="0" smtClean="0">
                <a:sym typeface="+mn-ea"/>
              </a:rPr>
              <a:t>内容</a:t>
            </a:r>
            <a:r>
              <a:rPr lang="en-US" dirty="0" smtClean="0">
                <a:sym typeface="+mn-ea"/>
              </a:rPr>
              <a:t>:</a:t>
            </a:r>
            <a:r>
              <a:rPr lang="zh-CN" altLang="en-US" dirty="0" smtClean="0">
                <a:sym typeface="+mn-ea"/>
              </a:rPr>
              <a:t>①改宗主督护制为三长制；②改镇、戍为州、郡、县，由军事管控变为正常行政化管理；③地方行政机构分等级；④据民户多少给予俸禄；⑤中央对地方官吏加强管理</a:t>
            </a:r>
            <a:r>
              <a:rPr lang="en-US" dirty="0" smtClean="0">
                <a:sym typeface="+mn-ea"/>
              </a:rPr>
              <a:t>;</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l"/>
            <a:r>
              <a:rPr lang="zh-CN" altLang="en-US" dirty="0" smtClean="0">
                <a:sym typeface="+mn-ea"/>
              </a:rPr>
              <a:t>实现了统一的行政管理，推动了北魏政权的转型（从奴隶制国家向封建制国家的转型）；</a:t>
            </a:r>
          </a:p>
          <a:p>
            <a:pPr algn="l"/>
            <a:r>
              <a:rPr lang="zh-CN" altLang="en-US" dirty="0" smtClean="0">
                <a:sym typeface="+mn-ea"/>
              </a:rPr>
              <a:t>使均田制得以顺利推行，促进了北方社会经济发展；</a:t>
            </a:r>
          </a:p>
          <a:p>
            <a:pPr algn="l"/>
            <a:r>
              <a:rPr lang="zh-CN" altLang="en-US" dirty="0" smtClean="0">
                <a:sym typeface="+mn-ea"/>
              </a:rPr>
              <a:t>有利于整顿吏治，加强中央集权；</a:t>
            </a:r>
          </a:p>
          <a:p>
            <a:pPr algn="l"/>
            <a:r>
              <a:rPr lang="zh-CN" altLang="en-US" dirty="0" smtClean="0">
                <a:solidFill>
                  <a:srgbClr val="0000FF"/>
                </a:solidFill>
                <a:latin typeface="微软雅黑" panose="020B0503020204020204" charset="-122"/>
                <a:ea typeface="微软雅黑" panose="020B0503020204020204" charset="-122"/>
                <a:cs typeface="微软雅黑" panose="020B0503020204020204" charset="-122"/>
                <a:sym typeface="+mn-ea"/>
              </a:rPr>
              <a:t>【对后世：为隋唐的地方行政制度奠定基础】</a:t>
            </a:r>
            <a:endParaRPr lang="zh-CN" altLang="en-US" dirty="0" smtClean="0">
              <a:sym typeface="+mn-ea"/>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sym typeface="+mn-ea"/>
              </a:rPr>
              <a:t>宗主督护制：西晋以大族为宗主控制地方基层政权的一种制度。</a:t>
            </a:r>
          </a:p>
          <a:p>
            <a:endParaRPr lang="zh-CN" altLang="en-US" dirty="0" smtClean="0">
              <a:sym typeface="+mn-ea"/>
            </a:endParaRPr>
          </a:p>
          <a:p>
            <a:r>
              <a:rPr lang="zh-CN" altLang="en-US" dirty="0" smtClean="0">
                <a:sym typeface="+mn-ea"/>
              </a:rPr>
              <a:t>实现了统一的行政管理，推动了北魏政权的转型（从奴隶制国家向封建制国家的转型）；</a:t>
            </a:r>
          </a:p>
          <a:p>
            <a:r>
              <a:rPr lang="zh-CN" altLang="en-US" dirty="0" smtClean="0">
                <a:sym typeface="+mn-ea"/>
              </a:rPr>
              <a:t>使均田制得以顺利推行，促进了北方社会经济发展；</a:t>
            </a:r>
          </a:p>
          <a:p>
            <a:r>
              <a:rPr lang="zh-CN" altLang="en-US" dirty="0" smtClean="0">
                <a:sym typeface="+mn-ea"/>
              </a:rPr>
              <a:t>有利于整顿吏治，加强中央集权；</a:t>
            </a:r>
          </a:p>
          <a:p>
            <a:r>
              <a:rPr lang="zh-CN" altLang="en-US" dirty="0" smtClean="0">
                <a:solidFill>
                  <a:srgbClr val="0000FF"/>
                </a:solidFill>
                <a:latin typeface="微软雅黑" panose="020B0503020204020204" charset="-122"/>
                <a:ea typeface="微软雅黑" panose="020B0503020204020204" charset="-122"/>
                <a:cs typeface="微软雅黑" panose="020B0503020204020204" charset="-122"/>
                <a:sym typeface="+mn-ea"/>
              </a:rPr>
              <a:t>【对后世：为隋唐的地方行政制度奠定基础】</a:t>
            </a:r>
          </a:p>
          <a:p>
            <a:r>
              <a:rPr lang="zh-CN" altLang="en-US" dirty="0" smtClean="0">
                <a:sym typeface="+mn-ea"/>
              </a:rPr>
              <a:t>。</a:t>
            </a:r>
          </a:p>
          <a:p>
            <a:endParaRPr lang="zh-CN" altLang="en-US" dirty="0" smtClean="0">
              <a:sym typeface="+mn-ea"/>
            </a:endParaRPr>
          </a:p>
          <a:p>
            <a:endParaRPr lang="zh-CN" altLang="en-US" dirty="0" smtClean="0">
              <a:sym typeface="+mn-ea"/>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GI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2" descr="https://img.pptjia.com/image/20190424/67814c43894d3385b07e0d3b4d367a6e.JPG"/>
          <p:cNvPicPr>
            <a:picLocks noChangeAspect="1" noChangeArrowheads="1"/>
          </p:cNvPicPr>
          <p:nvPr/>
        </p:nvPicPr>
        <p:blipFill>
          <a:blip r:embed="rId3"/>
          <a:srcRect/>
          <a:stretch>
            <a:fillRect/>
          </a:stretch>
        </p:blipFill>
        <p:spPr bwMode="auto">
          <a:xfrm>
            <a:off x="0" y="0"/>
            <a:ext cx="9147362" cy="5143500"/>
          </a:xfrm>
          <a:prstGeom prst="rect">
            <a:avLst/>
          </a:prstGeom>
          <a:noFill/>
        </p:spPr>
      </p:pic>
      <p:pic>
        <p:nvPicPr>
          <p:cNvPr id="8" name="Picture 2" descr="E:\版式\23版—版式\23版一轮光盘版式12.2\23版一轮光盘版式--导与练内文用.gif"/>
          <p:cNvPicPr>
            <a:picLocks noChangeAspect="1" noChangeArrowheads="1"/>
          </p:cNvPicPr>
          <p:nvPr/>
        </p:nvPicPr>
        <p:blipFill>
          <a:blip r:embed="rId4"/>
          <a:srcRect/>
          <a:stretch>
            <a:fillRect/>
          </a:stretch>
        </p:blipFill>
        <p:spPr bwMode="auto">
          <a:xfrm>
            <a:off x="158084" y="131790"/>
            <a:ext cx="1143008" cy="391118"/>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484" name="Picture 4" descr="C:\Users\Administrator\Desktop\图片1.png"/>
          <p:cNvPicPr>
            <a:picLocks noChangeAspect="1" noChangeArrowheads="1"/>
          </p:cNvPicPr>
          <p:nvPr/>
        </p:nvPicPr>
        <p:blipFill>
          <a:blip r:embed="rId3"/>
          <a:srcRect l="6944"/>
          <a:stretch>
            <a:fillRect/>
          </a:stretch>
        </p:blipFill>
        <p:spPr bwMode="auto">
          <a:xfrm>
            <a:off x="1095596" y="3214692"/>
            <a:ext cx="8077000" cy="1928826"/>
          </a:xfrm>
          <a:prstGeom prst="rect">
            <a:avLst/>
          </a:prstGeom>
          <a:noFill/>
        </p:spPr>
      </p:pic>
      <p:sp>
        <p:nvSpPr>
          <p:cNvPr id="6" name="矩形 5"/>
          <p:cNvSpPr/>
          <p:nvPr/>
        </p:nvSpPr>
        <p:spPr bwMode="auto">
          <a:xfrm>
            <a:off x="428596" y="3447889"/>
            <a:ext cx="8715404" cy="1692771"/>
          </a:xfrm>
          <a:prstGeom prst="rect">
            <a:avLst/>
          </a:prstGeom>
          <a:solidFill>
            <a:schemeClr val="bg1">
              <a:alpha val="80000"/>
            </a:schemeClr>
          </a:solidFill>
          <a:ln w="9525" cap="flat" cmpd="sng" algn="ctr">
            <a:noFill/>
            <a:prstDash val="solid"/>
            <a:round/>
            <a:headEnd type="none" w="med" len="med"/>
            <a:tailEnd type="none" w="med" len="med"/>
          </a:ln>
          <a:effectLst>
            <a:outerShdw blurRad="50800" dist="50800" dir="5400000" algn="ctr" rotWithShape="0">
              <a:srgbClr val="000000">
                <a:alpha val="0"/>
              </a:srgbClr>
            </a:outerShdw>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p:txBody>
      </p:sp>
      <p:grpSp>
        <p:nvGrpSpPr>
          <p:cNvPr id="21" name="组合 20"/>
          <p:cNvGrpSpPr/>
          <p:nvPr/>
        </p:nvGrpSpPr>
        <p:grpSpPr>
          <a:xfrm>
            <a:off x="564329" y="0"/>
            <a:ext cx="8579671" cy="168085"/>
            <a:chOff x="564329" y="0"/>
            <a:chExt cx="8508265" cy="166686"/>
          </a:xfrm>
        </p:grpSpPr>
        <p:pic>
          <p:nvPicPr>
            <p:cNvPr id="55301" name="Picture 5" descr="C:\Users\Administrator\Desktop\320.png"/>
            <p:cNvPicPr>
              <a:picLocks noChangeAspect="1" noChangeArrowheads="1"/>
            </p:cNvPicPr>
            <p:nvPr userDrawn="1"/>
          </p:nvPicPr>
          <p:blipFill>
            <a:blip r:embed="rId4"/>
            <a:srcRect/>
            <a:stretch>
              <a:fillRect/>
            </a:stretch>
          </p:blipFill>
          <p:spPr bwMode="auto">
            <a:xfrm>
              <a:off x="564329" y="0"/>
              <a:ext cx="927885" cy="166686"/>
            </a:xfrm>
            <a:prstGeom prst="rect">
              <a:avLst/>
            </a:prstGeom>
            <a:noFill/>
          </p:spPr>
        </p:pic>
        <p:pic>
          <p:nvPicPr>
            <p:cNvPr id="12" name="Picture 5" descr="C:\Users\Administrator\Desktop\320.png"/>
            <p:cNvPicPr>
              <a:picLocks noChangeAspect="1" noChangeArrowheads="1"/>
            </p:cNvPicPr>
            <p:nvPr userDrawn="1"/>
          </p:nvPicPr>
          <p:blipFill>
            <a:blip r:embed="rId4"/>
            <a:srcRect/>
            <a:stretch>
              <a:fillRect/>
            </a:stretch>
          </p:blipFill>
          <p:spPr bwMode="auto">
            <a:xfrm>
              <a:off x="1485057" y="0"/>
              <a:ext cx="927885" cy="166686"/>
            </a:xfrm>
            <a:prstGeom prst="rect">
              <a:avLst/>
            </a:prstGeom>
            <a:noFill/>
          </p:spPr>
        </p:pic>
        <p:pic>
          <p:nvPicPr>
            <p:cNvPr id="13" name="Picture 5" descr="C:\Users\Administrator\Desktop\320.png"/>
            <p:cNvPicPr>
              <a:picLocks noChangeAspect="1" noChangeArrowheads="1"/>
            </p:cNvPicPr>
            <p:nvPr userDrawn="1"/>
          </p:nvPicPr>
          <p:blipFill>
            <a:blip r:embed="rId4"/>
            <a:srcRect/>
            <a:stretch>
              <a:fillRect/>
            </a:stretch>
          </p:blipFill>
          <p:spPr bwMode="auto">
            <a:xfrm>
              <a:off x="2404167" y="0"/>
              <a:ext cx="927885" cy="166686"/>
            </a:xfrm>
            <a:prstGeom prst="rect">
              <a:avLst/>
            </a:prstGeom>
            <a:noFill/>
          </p:spPr>
        </p:pic>
        <p:pic>
          <p:nvPicPr>
            <p:cNvPr id="14" name="Picture 5" descr="C:\Users\Administrator\Desktop\320.png"/>
            <p:cNvPicPr>
              <a:picLocks noChangeAspect="1" noChangeArrowheads="1"/>
            </p:cNvPicPr>
            <p:nvPr userDrawn="1"/>
          </p:nvPicPr>
          <p:blipFill>
            <a:blip r:embed="rId4"/>
            <a:srcRect/>
            <a:stretch>
              <a:fillRect/>
            </a:stretch>
          </p:blipFill>
          <p:spPr bwMode="auto">
            <a:xfrm>
              <a:off x="3320263" y="0"/>
              <a:ext cx="927885" cy="166686"/>
            </a:xfrm>
            <a:prstGeom prst="rect">
              <a:avLst/>
            </a:prstGeom>
            <a:noFill/>
          </p:spPr>
        </p:pic>
        <p:pic>
          <p:nvPicPr>
            <p:cNvPr id="15" name="Picture 5" descr="C:\Users\Administrator\Desktop\320.png"/>
            <p:cNvPicPr>
              <a:picLocks noChangeAspect="1" noChangeArrowheads="1"/>
            </p:cNvPicPr>
            <p:nvPr userDrawn="1"/>
          </p:nvPicPr>
          <p:blipFill>
            <a:blip r:embed="rId4"/>
            <a:srcRect/>
            <a:stretch>
              <a:fillRect/>
            </a:stretch>
          </p:blipFill>
          <p:spPr bwMode="auto">
            <a:xfrm>
              <a:off x="4239432" y="0"/>
              <a:ext cx="927885" cy="166686"/>
            </a:xfrm>
            <a:prstGeom prst="rect">
              <a:avLst/>
            </a:prstGeom>
            <a:noFill/>
          </p:spPr>
        </p:pic>
        <p:pic>
          <p:nvPicPr>
            <p:cNvPr id="16" name="Picture 5" descr="C:\Users\Administrator\Desktop\320.png"/>
            <p:cNvPicPr>
              <a:picLocks noChangeAspect="1" noChangeArrowheads="1"/>
            </p:cNvPicPr>
            <p:nvPr userDrawn="1"/>
          </p:nvPicPr>
          <p:blipFill>
            <a:blip r:embed="rId4"/>
            <a:srcRect/>
            <a:stretch>
              <a:fillRect/>
            </a:stretch>
          </p:blipFill>
          <p:spPr bwMode="auto">
            <a:xfrm>
              <a:off x="5158601" y="0"/>
              <a:ext cx="927885" cy="166686"/>
            </a:xfrm>
            <a:prstGeom prst="rect">
              <a:avLst/>
            </a:prstGeom>
            <a:noFill/>
          </p:spPr>
        </p:pic>
        <p:pic>
          <p:nvPicPr>
            <p:cNvPr id="17" name="Picture 5" descr="C:\Users\Administrator\Desktop\320.png"/>
            <p:cNvPicPr>
              <a:picLocks noChangeAspect="1" noChangeArrowheads="1"/>
            </p:cNvPicPr>
            <p:nvPr userDrawn="1"/>
          </p:nvPicPr>
          <p:blipFill>
            <a:blip r:embed="rId4"/>
            <a:srcRect/>
            <a:stretch>
              <a:fillRect/>
            </a:stretch>
          </p:blipFill>
          <p:spPr bwMode="auto">
            <a:xfrm>
              <a:off x="6072198" y="0"/>
              <a:ext cx="927885" cy="166686"/>
            </a:xfrm>
            <a:prstGeom prst="rect">
              <a:avLst/>
            </a:prstGeom>
            <a:noFill/>
          </p:spPr>
        </p:pic>
        <p:pic>
          <p:nvPicPr>
            <p:cNvPr id="18" name="Picture 5" descr="C:\Users\Administrator\Desktop\320.png"/>
            <p:cNvPicPr>
              <a:picLocks noChangeAspect="1" noChangeArrowheads="1"/>
            </p:cNvPicPr>
            <p:nvPr userDrawn="1"/>
          </p:nvPicPr>
          <p:blipFill>
            <a:blip r:embed="rId4"/>
            <a:srcRect/>
            <a:stretch>
              <a:fillRect/>
            </a:stretch>
          </p:blipFill>
          <p:spPr bwMode="auto">
            <a:xfrm>
              <a:off x="6991368" y="0"/>
              <a:ext cx="927885" cy="166686"/>
            </a:xfrm>
            <a:prstGeom prst="rect">
              <a:avLst/>
            </a:prstGeom>
            <a:noFill/>
          </p:spPr>
        </p:pic>
        <p:pic>
          <p:nvPicPr>
            <p:cNvPr id="19" name="Picture 5" descr="C:\Users\Administrator\Desktop\320.png"/>
            <p:cNvPicPr>
              <a:picLocks noChangeAspect="1" noChangeArrowheads="1"/>
            </p:cNvPicPr>
            <p:nvPr userDrawn="1"/>
          </p:nvPicPr>
          <p:blipFill>
            <a:blip r:embed="rId4"/>
            <a:srcRect/>
            <a:stretch>
              <a:fillRect/>
            </a:stretch>
          </p:blipFill>
          <p:spPr bwMode="auto">
            <a:xfrm>
              <a:off x="7910538" y="0"/>
              <a:ext cx="927885" cy="166686"/>
            </a:xfrm>
            <a:prstGeom prst="rect">
              <a:avLst/>
            </a:prstGeom>
            <a:noFill/>
          </p:spPr>
        </p:pic>
        <p:pic>
          <p:nvPicPr>
            <p:cNvPr id="20" name="Picture 5" descr="C:\Users\Administrator\Desktop\320.png"/>
            <p:cNvPicPr>
              <a:picLocks noChangeAspect="1" noChangeArrowheads="1"/>
            </p:cNvPicPr>
            <p:nvPr userDrawn="1"/>
          </p:nvPicPr>
          <p:blipFill>
            <a:blip r:embed="rId4"/>
            <a:srcRect r="73911"/>
            <a:stretch>
              <a:fillRect/>
            </a:stretch>
          </p:blipFill>
          <p:spPr bwMode="auto">
            <a:xfrm>
              <a:off x="8830517" y="0"/>
              <a:ext cx="242077" cy="166686"/>
            </a:xfrm>
            <a:prstGeom prst="rect">
              <a:avLst/>
            </a:prstGeom>
            <a:noFill/>
          </p:spPr>
        </p:pic>
      </p:grpSp>
      <p:pic>
        <p:nvPicPr>
          <p:cNvPr id="55299" name="Picture 3" descr="C:\Users\Administrator\Desktop\780.png"/>
          <p:cNvPicPr>
            <a:picLocks noChangeAspect="1" noChangeArrowheads="1"/>
          </p:cNvPicPr>
          <p:nvPr/>
        </p:nvPicPr>
        <p:blipFill>
          <a:blip r:embed="rId5" cstate="print"/>
          <a:srcRect/>
          <a:stretch>
            <a:fillRect/>
          </a:stretch>
        </p:blipFill>
        <p:spPr bwMode="auto">
          <a:xfrm>
            <a:off x="-7620" y="-30480"/>
            <a:ext cx="579092" cy="887718"/>
          </a:xfrm>
          <a:prstGeom prst="rect">
            <a:avLst/>
          </a:prstGeom>
          <a:noFill/>
        </p:spPr>
      </p:pic>
      <p:sp>
        <p:nvSpPr>
          <p:cNvPr id="8" name="TextBox 7"/>
          <p:cNvSpPr txBox="1"/>
          <p:nvPr/>
        </p:nvSpPr>
        <p:spPr>
          <a:xfrm>
            <a:off x="-11040" y="86660"/>
            <a:ext cx="646331" cy="785818"/>
          </a:xfrm>
          <a:prstGeom prst="rect">
            <a:avLst/>
          </a:prstGeom>
          <a:noFill/>
        </p:spPr>
        <p:txBody>
          <a:bodyPr vert="eaVert" wrap="square" rtlCol="0">
            <a:spAutoFit/>
          </a:bodyPr>
          <a:lstStyle/>
          <a:p>
            <a:pPr>
              <a:lnSpc>
                <a:spcPct val="150000"/>
              </a:lnSpc>
            </a:pPr>
            <a:r>
              <a:rPr lang="zh-CN" altLang="en-US" sz="2000" dirty="0" smtClean="0">
                <a:solidFill>
                  <a:schemeClr val="bg1"/>
                </a:solidFill>
                <a:latin typeface="楷体" panose="02010609060101010101" pitchFamily="49" charset="-122"/>
                <a:ea typeface="楷体" panose="02010609060101010101" pitchFamily="49" charset="-122"/>
              </a:rPr>
              <a:t>历史</a:t>
            </a:r>
          </a:p>
        </p:txBody>
      </p:sp>
    </p:spTree>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组合 6"/>
          <p:cNvGrpSpPr/>
          <p:nvPr/>
        </p:nvGrpSpPr>
        <p:grpSpPr>
          <a:xfrm>
            <a:off x="0" y="1571618"/>
            <a:ext cx="9144000" cy="1785950"/>
            <a:chOff x="0" y="1571618"/>
            <a:chExt cx="9144000" cy="1785950"/>
          </a:xfrm>
        </p:grpSpPr>
        <p:sp>
          <p:nvSpPr>
            <p:cNvPr id="8" name="矩形 7"/>
            <p:cNvSpPr/>
            <p:nvPr/>
          </p:nvSpPr>
          <p:spPr bwMode="auto">
            <a:xfrm>
              <a:off x="0" y="1571618"/>
              <a:ext cx="9144000" cy="1785950"/>
            </a:xfrm>
            <a:prstGeom prst="rect">
              <a:avLst/>
            </a:prstGeom>
            <a:solidFill>
              <a:srgbClr val="003399">
                <a:alpha val="76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9" name="TextBox 8"/>
            <p:cNvSpPr txBox="1"/>
            <p:nvPr/>
          </p:nvSpPr>
          <p:spPr>
            <a:xfrm>
              <a:off x="341918" y="1643056"/>
              <a:ext cx="8501122" cy="1377749"/>
            </a:xfrm>
            <a:prstGeom prst="rect">
              <a:avLst/>
            </a:prstGeom>
            <a:noFill/>
          </p:spPr>
          <p:txBody>
            <a:bodyPr wrap="square" rtlCol="0">
              <a:spAutoFit/>
            </a:bodyPr>
            <a:lstStyle/>
            <a:p>
              <a:pPr algn="ctr">
                <a:lnSpc>
                  <a:spcPct val="150000"/>
                </a:lnSpc>
              </a:pPr>
              <a:r>
                <a:rPr lang="zh-CN" altLang="en-US" sz="6600" dirty="0" smtClean="0">
                  <a:solidFill>
                    <a:schemeClr val="bg1"/>
                  </a:solidFill>
                  <a:latin typeface="黑体" panose="02010609060101010101" pitchFamily="49" charset="-122"/>
                  <a:ea typeface="黑体" panose="02010609060101010101" pitchFamily="49" charset="-122"/>
                </a:rPr>
                <a:t>谢谢观赏</a:t>
              </a:r>
              <a:endParaRPr lang="zh-CN" altLang="en-US" sz="6600" dirty="0">
                <a:solidFill>
                  <a:schemeClr val="bg1"/>
                </a:solidFill>
                <a:latin typeface="黑体" panose="02010609060101010101" pitchFamily="49" charset="-122"/>
                <a:ea typeface="黑体" panose="02010609060101010101" pitchFamily="49" charset="-122"/>
              </a:endParaRPr>
            </a:p>
          </p:txBody>
        </p:sp>
      </p:grpSp>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6.xml"/><Relationship Id="rId5" Type="http://schemas.openxmlformats.org/officeDocument/2006/relationships/slideLayout" Target="../slideLayouts/slideLayout3.xml"/><Relationship Id="rId4"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tags" Target="../tags/tag14.xml"/><Relationship Id="rId5" Type="http://schemas.openxmlformats.org/officeDocument/2006/relationships/notesSlide" Target="../notesSlides/notesSlide15.xml"/><Relationship Id="rId4"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notesSlide" Target="../notesSlides/notesSlide21.xml"/><Relationship Id="rId4"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hyperlink" Target="../../../&#27169;&#25311;&#24378;&#21270;&#32451;/&#31532;&#19968;&#37096;&#20998;&#12288;&#20013;&#22269;&#21490;/&#31532;&#19977;&#21333;&#20803;&#12288;&#19977;&#22269;&#20004;&#26187;&#21335;&#21271;&#26397;&#30340;&#27665;&#26063;&#20132;&#34701;&#19982;&#38539;&#21776;&#32479;&#19968;&#22810;&#27665;&#26063;&#23553;&#24314;&#22269;&#23478;&#30340;&#21457;&#23637;/&#31532;5&#35838;&#26102;&#12288;&#19977;&#22269;&#20004;&#26187;&#21335;&#21271;&#26397;&#8212;&#25919;&#26435;&#26356;&#36845;&#19982;&#27665;&#26063;&#20132;&#34701;.docx"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604" y="1616344"/>
            <a:ext cx="892975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a:t>
            </a:r>
            <a:r>
              <a:rPr lang="en-US" altLang="zh-CN" sz="3600" dirty="0" smtClean="0">
                <a:ln w="11430"/>
                <a:solidFill>
                  <a:srgbClr val="0000FF"/>
                </a:solidFill>
                <a:latin typeface="黑体" panose="02010609060101010101" pitchFamily="49" charset="-122"/>
                <a:ea typeface="黑体" panose="02010609060101010101" pitchFamily="49" charset="-122"/>
              </a:rPr>
              <a:t>5</a:t>
            </a:r>
            <a:r>
              <a:rPr lang="zh-CN" altLang="en-US" sz="3600" dirty="0" smtClean="0">
                <a:ln w="11430"/>
                <a:solidFill>
                  <a:srgbClr val="0000FF"/>
                </a:solidFill>
                <a:latin typeface="黑体" panose="02010609060101010101" pitchFamily="49" charset="-122"/>
                <a:ea typeface="黑体" panose="02010609060101010101" pitchFamily="49" charset="-122"/>
              </a:rPr>
              <a:t>课时　三国两晋南北朝</a:t>
            </a:r>
            <a:r>
              <a:rPr lang="en-US" altLang="zh-CN" sz="3600" dirty="0" smtClean="0">
                <a:ln w="11430"/>
                <a:solidFill>
                  <a:srgbClr val="0000FF"/>
                </a:solidFill>
                <a:latin typeface="黑体" panose="02010609060101010101" pitchFamily="49" charset="-122"/>
                <a:ea typeface="黑体" panose="02010609060101010101" pitchFamily="49" charset="-122"/>
              </a:rPr>
              <a:t>——</a:t>
            </a:r>
          </a:p>
          <a:p>
            <a:pPr algn="ctr"/>
            <a:r>
              <a:rPr lang="zh-CN" altLang="en-US" sz="3600" dirty="0" smtClean="0">
                <a:ln w="11430"/>
                <a:solidFill>
                  <a:srgbClr val="0000FF"/>
                </a:solidFill>
                <a:latin typeface="黑体" panose="02010609060101010101" pitchFamily="49" charset="-122"/>
                <a:ea typeface="黑体" panose="02010609060101010101" pitchFamily="49" charset="-122"/>
              </a:rPr>
              <a:t>政权更迭与民族交融</a:t>
            </a:r>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W23G31LTSALS21b.eps"/>
          <p:cNvPicPr/>
          <p:nvPr/>
        </p:nvPicPr>
        <p:blipFill>
          <a:blip r:embed="rId2" cstate="print"/>
          <a:stretch>
            <a:fillRect/>
          </a:stretch>
        </p:blipFill>
        <p:spPr>
          <a:xfrm>
            <a:off x="500034" y="500048"/>
            <a:ext cx="8072494" cy="3830335"/>
          </a:xfrm>
          <a:prstGeom prst="rect">
            <a:avLst/>
          </a:prstGeom>
        </p:spPr>
      </p:pic>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858312" cy="435697"/>
          </a:xfrm>
          <a:prstGeom prst="rect">
            <a:avLst/>
          </a:prstGeom>
          <a:noFill/>
        </p:spPr>
        <p:txBody>
          <a:bodyPr wrap="square" rtlCol="0">
            <a:spAutoFit/>
          </a:bodyPr>
          <a:lstStyle/>
          <a:p>
            <a:r>
              <a:rPr lang="en-US" altLang="zh-CN" sz="2000" dirty="0" smtClean="0">
                <a:solidFill>
                  <a:srgbClr val="0000FF"/>
                </a:solidFill>
                <a:latin typeface="黑体" panose="02010609060101010101" pitchFamily="49" charset="-122"/>
                <a:ea typeface="黑体" panose="02010609060101010101" pitchFamily="49" charset="-122"/>
              </a:rPr>
              <a:t>[</a:t>
            </a:r>
            <a:r>
              <a:rPr lang="zh-CN" altLang="en-US" sz="2000" dirty="0" smtClean="0">
                <a:solidFill>
                  <a:srgbClr val="0000FF"/>
                </a:solidFill>
                <a:latin typeface="黑体" panose="02010609060101010101" pitchFamily="49" charset="-122"/>
                <a:ea typeface="黑体" panose="02010609060101010101" pitchFamily="49" charset="-122"/>
              </a:rPr>
              <a:t>阶段特征</a:t>
            </a:r>
            <a:r>
              <a:rPr lang="en-US" altLang="zh-CN" sz="2000" dirty="0" smtClean="0">
                <a:solidFill>
                  <a:srgbClr val="0000FF"/>
                </a:solidFill>
                <a:latin typeface="黑体" panose="02010609060101010101" pitchFamily="49" charset="-122"/>
                <a:ea typeface="黑体" panose="02010609060101010101" pitchFamily="49" charset="-122"/>
              </a:rPr>
              <a:t>] </a:t>
            </a:r>
          </a:p>
        </p:txBody>
      </p:sp>
      <p:graphicFrame>
        <p:nvGraphicFramePr>
          <p:cNvPr id="4" name="表格 3"/>
          <p:cNvGraphicFramePr>
            <a:graphicFrameLocks noGrp="1"/>
          </p:cNvGraphicFramePr>
          <p:nvPr>
            <p:custDataLst>
              <p:tags r:id="rId1"/>
            </p:custDataLst>
          </p:nvPr>
        </p:nvGraphicFramePr>
        <p:xfrm>
          <a:off x="161284" y="571486"/>
          <a:ext cx="8839872" cy="4347402"/>
        </p:xfrm>
        <a:graphic>
          <a:graphicData uri="http://schemas.openxmlformats.org/drawingml/2006/table">
            <a:tbl>
              <a:tblPr/>
              <a:tblGrid>
                <a:gridCol w="838816">
                  <a:extLst>
                    <a:ext uri="{9D8B030D-6E8A-4147-A177-3AD203B41FA5}">
                      <a16:colId xmlns:a16="http://schemas.microsoft.com/office/drawing/2014/main" val="20000"/>
                    </a:ext>
                  </a:extLst>
                </a:gridCol>
                <a:gridCol w="8001056">
                  <a:extLst>
                    <a:ext uri="{9D8B030D-6E8A-4147-A177-3AD203B41FA5}">
                      <a16:colId xmlns:a16="http://schemas.microsoft.com/office/drawing/2014/main" val="20001"/>
                    </a:ext>
                  </a:extLst>
                </a:gridCol>
              </a:tblGrid>
              <a:tr h="839534">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总体</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特征</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三国两晋南北朝是</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国家分裂</a:t>
                      </a:r>
                      <a:r>
                        <a:rPr lang="zh-CN" sz="2000" b="1" dirty="0">
                          <a:latin typeface="宋体" panose="02010600030101010101" pitchFamily="2" charset="-122"/>
                          <a:ea typeface="宋体" panose="02010600030101010101" pitchFamily="2" charset="-122"/>
                          <a:cs typeface="Times New Roman" panose="02020603050405020304"/>
                        </a:rPr>
                        <a:t>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民族交融</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也是政治、经济、文化</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大变革</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上承秦汉、下启隋唐</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为隋唐的大一统奠定基础。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79068">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政治</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国家分裂</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政权更迭频繁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中央集权制受到冲击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三省制雏形出现</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九品中正制为主要选官制度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门阀士族政治</a:t>
                      </a:r>
                      <a:r>
                        <a:rPr lang="zh-CN" sz="2000" b="1" dirty="0">
                          <a:latin typeface="宋体" panose="02010600030101010101" pitchFamily="2" charset="-122"/>
                          <a:ea typeface="宋体" panose="02010600030101010101" pitchFamily="2" charset="-122"/>
                          <a:cs typeface="Times New Roman" panose="02020603050405020304"/>
                        </a:rPr>
                        <a:t>特色鲜明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成为这一时期封建统治的社会基础。少数民族内迁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北民南迁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各民族之间经济文化交流频繁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出现了民族交融的高潮</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孝文帝改革</a:t>
                      </a:r>
                      <a:r>
                        <a:rPr lang="zh-CN" sz="2000" b="1" dirty="0">
                          <a:latin typeface="宋体" panose="02010600030101010101" pitchFamily="2" charset="-122"/>
                          <a:ea typeface="宋体" panose="02010600030101010101" pitchFamily="2" charset="-122"/>
                          <a:cs typeface="Times New Roman" panose="02020603050405020304"/>
                        </a:rPr>
                        <a:t>加速了民族交融的趋势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为统一多民族国家的发展奠定基础。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2844" y="142858"/>
            <a:ext cx="8858312" cy="4492625"/>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点拨</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东晋的士族制度</a:t>
            </a:r>
            <a:r>
              <a:rPr lang="en-US" altLang="zh-CN" sz="2000" dirty="0" smtClean="0">
                <a:latin typeface="楷体" panose="02010609060101010101" pitchFamily="49" charset="-122"/>
                <a:ea typeface="楷体" panose="02010609060101010101" pitchFamily="49" charset="-122"/>
              </a:rPr>
              <a:t>   P42</a:t>
            </a:r>
            <a:endParaRPr lang="zh-CN" altLang="en-US" sz="2000" dirty="0" smtClean="0">
              <a:latin typeface="楷体" panose="02010609060101010101" pitchFamily="49" charset="-122"/>
              <a:ea typeface="楷体" panose="02010609060101010101" pitchFamily="49" charset="-122"/>
            </a:endParaRPr>
          </a:p>
          <a:p>
            <a:pPr algn="di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士族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又称门第、世族、世家、巨室、门阀等。指</a:t>
            </a:r>
            <a:r>
              <a:rPr lang="zh-CN" altLang="en-US" sz="2000" dirty="0" smtClean="0">
                <a:solidFill>
                  <a:srgbClr val="FF0000"/>
                </a:solidFill>
                <a:latin typeface="楷体" panose="02010609060101010101" pitchFamily="49" charset="-122"/>
                <a:ea typeface="楷体" panose="02010609060101010101" pitchFamily="49" charset="-122"/>
              </a:rPr>
              <a:t>世代为官的名门望族。</a:t>
            </a:r>
            <a:endParaRPr lang="en-US" altLang="zh-CN" sz="2000" dirty="0" smtClean="0">
              <a:solidFill>
                <a:srgbClr val="FF0000"/>
              </a:solidFill>
              <a:latin typeface="楷体" panose="02010609060101010101" pitchFamily="49" charset="-122"/>
              <a:ea typeface="楷体" panose="02010609060101010101" pitchFamily="49" charset="-122"/>
            </a:endParaRPr>
          </a:p>
          <a:p>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庶族是指士族以外的一般中小地主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也称寒门</a:t>
            </a:r>
            <a:r>
              <a:rPr lang="en-US" sz="2000" dirty="0" smtClean="0">
                <a:latin typeface="楷体" panose="02010609060101010101" pitchFamily="49" charset="-122"/>
                <a:ea typeface="楷体" panose="02010609060101010101" pitchFamily="49" charset="-122"/>
              </a:rPr>
              <a:t>)</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门阀政治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魏晋南北朝时期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国家选官标准演变为主要</a:t>
            </a:r>
            <a:r>
              <a:rPr lang="zh-CN" altLang="en-US" sz="2000" dirty="0" smtClean="0">
                <a:solidFill>
                  <a:srgbClr val="FF0000"/>
                </a:solidFill>
                <a:latin typeface="楷体" panose="02010609060101010101" pitchFamily="49" charset="-122"/>
                <a:ea typeface="楷体" panose="02010609060101010101" pitchFamily="49" charset="-122"/>
              </a:rPr>
              <a:t>看重家世</a:t>
            </a:r>
            <a:r>
              <a:rPr lang="zh-CN" altLang="en-US" sz="2000" dirty="0" smtClean="0">
                <a:latin typeface="楷体" panose="02010609060101010101" pitchFamily="49" charset="-122"/>
                <a:ea typeface="楷体" panose="02010609060101010101" pitchFamily="49" charset="-122"/>
              </a:rPr>
              <a:t>。大族之间通过互相联姻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在统治阶级内部构成了一个</a:t>
            </a:r>
            <a:r>
              <a:rPr lang="zh-CN" altLang="en-US" sz="2000" dirty="0" smtClean="0">
                <a:solidFill>
                  <a:srgbClr val="FF0000"/>
                </a:solidFill>
                <a:latin typeface="楷体" panose="02010609060101010101" pitchFamily="49" charset="-122"/>
                <a:ea typeface="楷体" panose="02010609060101010101" pitchFamily="49" charset="-122"/>
              </a:rPr>
              <a:t>门阀贵族阶层</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并逐渐形成了一整套的特权制度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即“门阀政治”。</a:t>
            </a:r>
          </a:p>
          <a:p>
            <a:pPr algn="just"/>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形成原因</a:t>
            </a: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历史根源</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东汉以来的豪强地主势力的发展。</a:t>
            </a:r>
          </a:p>
          <a:p>
            <a:pPr algn="ju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经济原因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土地兼并严重</a:t>
            </a:r>
            <a:r>
              <a:rPr 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庄园经济盛行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渐成割据。</a:t>
            </a:r>
            <a:endParaRPr lang="en-US" altLang="zh-CN"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政治原因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魏晋政权统治基础是士族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皇帝依赖于士族的支持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九品中正制是士族制度的政治保障。</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animEffect transition="in" filter="dissolve">
                                      <p:cBhvr>
                                        <p:cTn id="7" dur="500"/>
                                        <p:tgtEl>
                                          <p:spTgt spid="9">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dissolve">
                                      <p:cBhvr>
                                        <p:cTn id="12" dur="500"/>
                                        <p:tgtEl>
                                          <p:spTgt spid="9">
                                            <p:txEl>
                                              <p:pRg st="4" end="4"/>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animEffect transition="in" filter="dissolve">
                                      <p:cBhvr>
                                        <p:cTn id="15" dur="500"/>
                                        <p:tgtEl>
                                          <p:spTgt spid="9">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9">
                                            <p:txEl>
                                              <p:pRg st="6" end="6"/>
                                            </p:txEl>
                                          </p:spTgt>
                                        </p:tgtEl>
                                        <p:attrNameLst>
                                          <p:attrName>style.visibility</p:attrName>
                                        </p:attrNameLst>
                                      </p:cBhvr>
                                      <p:to>
                                        <p:strVal val="visible"/>
                                      </p:to>
                                    </p:set>
                                    <p:animEffect transition="in" filter="dissolve">
                                      <p:cBhvr>
                                        <p:cTn id="20" dur="500"/>
                                        <p:tgtEl>
                                          <p:spTgt spid="9">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9">
                                            <p:txEl>
                                              <p:pRg st="7" end="7"/>
                                            </p:txEl>
                                          </p:spTgt>
                                        </p:tgtEl>
                                        <p:attrNameLst>
                                          <p:attrName>style.visibility</p:attrName>
                                        </p:attrNameLst>
                                      </p:cBhvr>
                                      <p:to>
                                        <p:strVal val="visible"/>
                                      </p:to>
                                    </p:set>
                                    <p:animEffect transition="in" filter="dissolve">
                                      <p:cBhvr>
                                        <p:cTn id="25"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2844" y="142858"/>
            <a:ext cx="8858312" cy="2092881"/>
          </a:xfrm>
          <a:prstGeom prst="rect">
            <a:avLst/>
          </a:prstGeom>
          <a:noFill/>
        </p:spPr>
        <p:txBody>
          <a:bodyPr wrap="square" rtlCol="0">
            <a:spAutoFit/>
          </a:bodyPr>
          <a:lstStyle/>
          <a:p>
            <a:pPr algn="just"/>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衰落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至隋唐两代</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废止九品中正制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实行科举制。</a:t>
            </a:r>
          </a:p>
          <a:p>
            <a:pPr algn="just"/>
            <a:r>
              <a:rPr lang="zh-CN" altLang="en-US" sz="2000" dirty="0" smtClean="0">
                <a:latin typeface="楷体" panose="02010609060101010101" pitchFamily="49" charset="-122"/>
                <a:ea typeface="楷体" panose="02010609060101010101" pitchFamily="49" charset="-122"/>
              </a:rPr>
              <a:t>衰落原因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士族自身的腐朽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隋唐科举制的实行动摇了士族的政治基础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均田制和租庸调制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一定程度上削弱了士族制度的经济基础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唐朝统治阶级内部争权夺利的斗争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农民起义此起彼伏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庶族地主乘机以军功崛起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进一步摧垮了腐朽的士族。</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284" y="124125"/>
            <a:ext cx="8858312" cy="435697"/>
          </a:xfrm>
          <a:prstGeom prst="rect">
            <a:avLst/>
          </a:prstGeom>
          <a:noFill/>
        </p:spPr>
        <p:txBody>
          <a:bodyPr wrap="square" rtlCol="0">
            <a:spAutoFit/>
          </a:bodyPr>
          <a:lstStyle/>
          <a:p>
            <a:r>
              <a:rPr lang="en-US" altLang="zh-CN" sz="2000" dirty="0" smtClean="0">
                <a:solidFill>
                  <a:srgbClr val="0000FF"/>
                </a:solidFill>
                <a:latin typeface="黑体" panose="02010609060101010101" pitchFamily="49" charset="-122"/>
                <a:ea typeface="黑体" panose="02010609060101010101" pitchFamily="49" charset="-122"/>
              </a:rPr>
              <a:t>[</a:t>
            </a:r>
            <a:r>
              <a:rPr lang="zh-CN" altLang="en-US" sz="2000" dirty="0" smtClean="0">
                <a:solidFill>
                  <a:srgbClr val="0000FF"/>
                </a:solidFill>
                <a:latin typeface="黑体" panose="02010609060101010101" pitchFamily="49" charset="-122"/>
                <a:ea typeface="黑体" panose="02010609060101010101" pitchFamily="49" charset="-122"/>
              </a:rPr>
              <a:t>阶段特征</a:t>
            </a:r>
            <a:r>
              <a:rPr lang="en-US" altLang="zh-CN" sz="2000" dirty="0" smtClean="0">
                <a:solidFill>
                  <a:srgbClr val="0000FF"/>
                </a:solidFill>
                <a:latin typeface="黑体" panose="02010609060101010101" pitchFamily="49" charset="-122"/>
                <a:ea typeface="黑体" panose="02010609060101010101" pitchFamily="49" charset="-122"/>
              </a:rPr>
              <a:t>] </a:t>
            </a:r>
          </a:p>
        </p:txBody>
      </p:sp>
      <p:graphicFrame>
        <p:nvGraphicFramePr>
          <p:cNvPr id="4" name="表格 3"/>
          <p:cNvGraphicFramePr>
            <a:graphicFrameLocks noGrp="1"/>
          </p:cNvGraphicFramePr>
          <p:nvPr>
            <p:custDataLst>
              <p:tags r:id="rId1"/>
            </p:custDataLst>
          </p:nvPr>
        </p:nvGraphicFramePr>
        <p:xfrm>
          <a:off x="161284" y="571486"/>
          <a:ext cx="8839872" cy="4347402"/>
        </p:xfrm>
        <a:graphic>
          <a:graphicData uri="http://schemas.openxmlformats.org/drawingml/2006/table">
            <a:tbl>
              <a:tblPr/>
              <a:tblGrid>
                <a:gridCol w="838816">
                  <a:extLst>
                    <a:ext uri="{9D8B030D-6E8A-4147-A177-3AD203B41FA5}">
                      <a16:colId xmlns:a16="http://schemas.microsoft.com/office/drawing/2014/main" val="20000"/>
                    </a:ext>
                  </a:extLst>
                </a:gridCol>
                <a:gridCol w="8001056">
                  <a:extLst>
                    <a:ext uri="{9D8B030D-6E8A-4147-A177-3AD203B41FA5}">
                      <a16:colId xmlns:a16="http://schemas.microsoft.com/office/drawing/2014/main" val="20001"/>
                    </a:ext>
                  </a:extLst>
                </a:gridCol>
              </a:tblGrid>
              <a:tr h="839534">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总体</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特征</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三国两晋南北朝是</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国家分裂</a:t>
                      </a:r>
                      <a:r>
                        <a:rPr lang="zh-CN" sz="2000" b="1" dirty="0">
                          <a:latin typeface="宋体" panose="02010600030101010101" pitchFamily="2" charset="-122"/>
                          <a:ea typeface="宋体" panose="02010600030101010101" pitchFamily="2" charset="-122"/>
                          <a:cs typeface="Times New Roman" panose="02020603050405020304"/>
                        </a:rPr>
                        <a:t>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民族交融</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也是政治、经济、文化</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大变革</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上承秦汉、下启隋唐</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为隋唐的大一统奠定基础。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79068">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政治</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国家分裂</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政权更迭频繁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中央集权制受到冲击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三省制雏形出现</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九品中正制为主要选官制度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门阀士族政治</a:t>
                      </a:r>
                      <a:r>
                        <a:rPr lang="zh-CN" sz="2000" b="1" dirty="0">
                          <a:latin typeface="宋体" panose="02010600030101010101" pitchFamily="2" charset="-122"/>
                          <a:ea typeface="宋体" panose="02010600030101010101" pitchFamily="2" charset="-122"/>
                          <a:cs typeface="Times New Roman" panose="02020603050405020304"/>
                        </a:rPr>
                        <a:t>特色鲜明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成为这一时期封建统治的社会基础。少数民族内迁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北民南迁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各民族之间经济文化交流频繁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出现了民族交融的高潮</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孝文帝改革</a:t>
                      </a:r>
                      <a:r>
                        <a:rPr lang="zh-CN" sz="2000" b="1" dirty="0">
                          <a:latin typeface="宋体" panose="02010600030101010101" pitchFamily="2" charset="-122"/>
                          <a:ea typeface="宋体" panose="02010600030101010101" pitchFamily="2" charset="-122"/>
                          <a:cs typeface="Times New Roman" panose="02020603050405020304"/>
                        </a:rPr>
                        <a:t>加速了民族交融的趋势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为统一多民族国家的发展奠定基础。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39534">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经济</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封建经济继续发展。江南经济得到初步开发</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为经济重心南移奠定</a:t>
                      </a:r>
                      <a:r>
                        <a:rPr lang="zh-CN" sz="2000" b="1" dirty="0" smtClean="0">
                          <a:latin typeface="宋体" panose="02010600030101010101" pitchFamily="2" charset="-122"/>
                          <a:ea typeface="宋体" panose="02010600030101010101" pitchFamily="2" charset="-122"/>
                          <a:cs typeface="Times New Roman" panose="02020603050405020304"/>
                        </a:rPr>
                        <a:t>基</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础</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北魏</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均田制</a:t>
                      </a:r>
                      <a:r>
                        <a:rPr lang="zh-CN" sz="2000" b="1" dirty="0">
                          <a:latin typeface="宋体" panose="02010600030101010101" pitchFamily="2" charset="-122"/>
                          <a:ea typeface="宋体" panose="02010600030101010101" pitchFamily="2" charset="-122"/>
                          <a:cs typeface="Times New Roman" panose="02020603050405020304"/>
                        </a:rPr>
                        <a:t>形成</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实行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租调制</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各民族经济交流加强</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封建生产方式向边疆扩展。</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 name="文本框 1"/>
          <p:cNvSpPr txBox="1"/>
          <p:nvPr/>
        </p:nvSpPr>
        <p:spPr>
          <a:xfrm>
            <a:off x="161290" y="4083685"/>
            <a:ext cx="7161530" cy="470535"/>
          </a:xfrm>
          <a:prstGeom prst="rect">
            <a:avLst/>
          </a:prstGeom>
          <a:noFill/>
        </p:spPr>
        <p:txBody>
          <a:bodyPr wrap="square" rtlCol="0" anchor="t">
            <a:spAutoFit/>
          </a:bodyPr>
          <a:lstStyle/>
          <a:p>
            <a:r>
              <a:rPr lang="zh-CN" altLang="en-US" dirty="0">
                <a:sym typeface="+mn-ea"/>
              </a:rPr>
              <a:t>均田制：</a:t>
            </a:r>
            <a:r>
              <a:rPr dirty="0">
                <a:sym typeface="+mn-ea"/>
              </a:rPr>
              <a:t>政府将控制的无主荒地，按照一定标准分配给农民耕种。</a:t>
            </a:r>
          </a:p>
        </p:txBody>
      </p:sp>
      <p:sp>
        <p:nvSpPr>
          <p:cNvPr id="5" name="文本框 4"/>
          <p:cNvSpPr txBox="1"/>
          <p:nvPr>
            <p:custDataLst>
              <p:tags r:id="rId2"/>
            </p:custDataLst>
          </p:nvPr>
        </p:nvSpPr>
        <p:spPr>
          <a:xfrm>
            <a:off x="179705" y="4516120"/>
            <a:ext cx="7161530" cy="470535"/>
          </a:xfrm>
          <a:prstGeom prst="rect">
            <a:avLst/>
          </a:prstGeom>
          <a:noFill/>
        </p:spPr>
        <p:txBody>
          <a:bodyPr wrap="square" rtlCol="0" anchor="t">
            <a:spAutoFit/>
          </a:bodyPr>
          <a:lstStyle/>
          <a:p>
            <a:r>
              <a:rPr lang="zh-CN" altLang="en-US" dirty="0">
                <a:sym typeface="+mn-ea"/>
              </a:rPr>
              <a:t>租调制：</a:t>
            </a:r>
            <a:r>
              <a:rPr dirty="0">
                <a:sym typeface="+mn-ea"/>
              </a:rPr>
              <a:t>按户征收粮和绢帛</a:t>
            </a:r>
            <a:r>
              <a:rPr lang="zh-CN" dirty="0">
                <a:sym typeface="+mn-ea"/>
              </a:rPr>
              <a:t>。</a:t>
            </a:r>
          </a:p>
        </p:txBody>
      </p:sp>
      <p:sp>
        <p:nvSpPr>
          <p:cNvPr id="6" name="文本框 5"/>
          <p:cNvSpPr txBox="1"/>
          <p:nvPr/>
        </p:nvSpPr>
        <p:spPr>
          <a:xfrm>
            <a:off x="3347720" y="4516120"/>
            <a:ext cx="4572000" cy="470535"/>
          </a:xfrm>
          <a:prstGeom prst="rect">
            <a:avLst/>
          </a:prstGeom>
          <a:noFill/>
        </p:spPr>
        <p:txBody>
          <a:bodyPr wrap="square" rtlCol="0" anchor="t">
            <a:spAutoFit/>
          </a:bodyPr>
          <a:lstStyle/>
          <a:p>
            <a:r>
              <a:rPr lang="zh-CN" altLang="en-US" dirty="0">
                <a:solidFill>
                  <a:srgbClr val="FF0000"/>
                </a:solidFill>
                <a:sym typeface="+mn-ea"/>
              </a:rPr>
              <a:t>均田制是租调制得以实施的重要基础。</a:t>
            </a:r>
            <a:endParaRPr lang="zh-CN" altLang="en-US" sz="2000" dirty="0" smtClean="0">
              <a:solidFill>
                <a:srgbClr val="FF0000"/>
              </a:solidFill>
              <a:sym typeface="+mn-ea"/>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42858"/>
            <a:ext cx="8929750" cy="2091690"/>
          </a:xfrm>
          <a:prstGeom prst="rect">
            <a:avLst/>
          </a:prstGeom>
          <a:noFill/>
        </p:spPr>
        <p:txBody>
          <a:bodyPr wrap="square" rtlCol="0">
            <a:spAutoFit/>
          </a:bodyPr>
          <a:lstStyle/>
          <a:p>
            <a:r>
              <a:rPr lang="zh-CN" altLang="en-US" sz="2000" dirty="0" smtClean="0"/>
              <a:t>【高考深化练】</a:t>
            </a:r>
            <a:r>
              <a:rPr lang="en-US" sz="2000" dirty="0" smtClean="0"/>
              <a:t>3.</a:t>
            </a:r>
            <a:r>
              <a:rPr lang="en-US" sz="2000" dirty="0" smtClean="0">
                <a:latin typeface="楷体" panose="02010609060101010101" pitchFamily="49" charset="-122"/>
                <a:ea typeface="楷体" panose="02010609060101010101" pitchFamily="49" charset="-122"/>
              </a:rPr>
              <a:t>(2014·</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,4)</a:t>
            </a:r>
            <a:r>
              <a:rPr lang="zh-CN" altLang="en-US" sz="2000" dirty="0" smtClean="0"/>
              <a:t>北朝推行均田制</a:t>
            </a:r>
            <a:r>
              <a:rPr lang="en-US" sz="2000" dirty="0" smtClean="0"/>
              <a:t>,</a:t>
            </a:r>
            <a:r>
              <a:rPr lang="zh-CN" altLang="en-US" sz="2000" dirty="0" smtClean="0"/>
              <a:t>规定年满</a:t>
            </a:r>
            <a:r>
              <a:rPr lang="en-US" sz="2000" dirty="0" smtClean="0"/>
              <a:t>15</a:t>
            </a:r>
            <a:r>
              <a:rPr lang="zh-CN" altLang="en-US" sz="2000" dirty="0" smtClean="0"/>
              <a:t>岁男子依照制度占有一定数量的耕地</a:t>
            </a:r>
            <a:r>
              <a:rPr lang="en-US" sz="2000" dirty="0" smtClean="0"/>
              <a:t>,</a:t>
            </a:r>
            <a:r>
              <a:rPr lang="zh-CN" altLang="en-US" sz="2000" dirty="0" smtClean="0"/>
              <a:t>按户缴纳赋税</a:t>
            </a:r>
            <a:r>
              <a:rPr lang="en-US" sz="2000" dirty="0" smtClean="0"/>
              <a:t>,</a:t>
            </a:r>
            <a:r>
              <a:rPr lang="zh-CN" altLang="en-US" sz="2000" dirty="0" smtClean="0"/>
              <a:t>并要求男子达到</a:t>
            </a:r>
            <a:r>
              <a:rPr lang="en-US" sz="2000" dirty="0" smtClean="0"/>
              <a:t>15</a:t>
            </a:r>
            <a:r>
              <a:rPr lang="zh-CN" altLang="en-US" sz="2000" dirty="0" smtClean="0"/>
              <a:t>岁、女子达到</a:t>
            </a:r>
            <a:r>
              <a:rPr lang="en-US" sz="2000" dirty="0" smtClean="0"/>
              <a:t>13</a:t>
            </a:r>
            <a:r>
              <a:rPr lang="zh-CN" altLang="en-US" sz="2000" dirty="0" smtClean="0"/>
              <a:t>岁</a:t>
            </a:r>
            <a:r>
              <a:rPr lang="en-US" sz="2000" dirty="0" smtClean="0"/>
              <a:t>,</a:t>
            </a:r>
            <a:r>
              <a:rPr lang="zh-CN" altLang="en-US" sz="2000" dirty="0" smtClean="0"/>
              <a:t>必须嫁娶</a:t>
            </a:r>
            <a:r>
              <a:rPr lang="en-US" sz="2000" dirty="0" smtClean="0"/>
              <a:t>,</a:t>
            </a:r>
            <a:r>
              <a:rPr lang="zh-CN" altLang="en-US" sz="2000" dirty="0" smtClean="0"/>
              <a:t>不得拖延。均田制的目的是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抵制土地兼并</a:t>
            </a:r>
            <a:r>
              <a:rPr lang="en-US" sz="2000" dirty="0" smtClean="0"/>
              <a:t>	    B.</a:t>
            </a:r>
            <a:r>
              <a:rPr lang="zh-CN" altLang="en-US" sz="2000" dirty="0" smtClean="0"/>
              <a:t>促进人口增长</a:t>
            </a:r>
          </a:p>
          <a:p>
            <a:r>
              <a:rPr lang="en-US" sz="2000" dirty="0" smtClean="0"/>
              <a:t>C.</a:t>
            </a:r>
            <a:r>
              <a:rPr lang="zh-CN" altLang="en-US" sz="2000" dirty="0" smtClean="0"/>
              <a:t>增加财税收入</a:t>
            </a:r>
            <a:r>
              <a:rPr lang="en-US" sz="2000" dirty="0" smtClean="0"/>
              <a:t>	    D.</a:t>
            </a:r>
            <a:r>
              <a:rPr lang="zh-CN" altLang="en-US" sz="2000" dirty="0" smtClean="0"/>
              <a:t>稳定个体小农</a:t>
            </a:r>
            <a:endParaRPr lang="zh-CN" altLang="en-US" sz="2000" dirty="0"/>
          </a:p>
        </p:txBody>
      </p:sp>
      <p:sp>
        <p:nvSpPr>
          <p:cNvPr id="7" name="Rectangle 2"/>
          <p:cNvSpPr>
            <a:spLocks noChangeArrowheads="1"/>
          </p:cNvSpPr>
          <p:nvPr/>
        </p:nvSpPr>
        <p:spPr bwMode="auto">
          <a:xfrm>
            <a:off x="180944" y="2298755"/>
            <a:ext cx="8820212" cy="2201821"/>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85720" y="2357437"/>
            <a:ext cx="8643998" cy="2036135"/>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材料显示政府是分散土地经营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不是抵制土地兼并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材料中没有提及促进人口增长的相关信息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材料中“按户缴纳赋税”</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“必须嫁娶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不得拖延”说明政府鼓励一家一户的小农经济生产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以此增加政府财税收入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材料中说明是发展个体小农经济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增加财税收入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不是稳定小农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858312" cy="435697"/>
          </a:xfrm>
          <a:prstGeom prst="rect">
            <a:avLst/>
          </a:prstGeom>
          <a:noFill/>
        </p:spPr>
        <p:txBody>
          <a:bodyPr wrap="square" rtlCol="0">
            <a:spAutoFit/>
          </a:bodyPr>
          <a:lstStyle/>
          <a:p>
            <a:r>
              <a:rPr lang="en-US" altLang="zh-CN" sz="2000" dirty="0" smtClean="0">
                <a:solidFill>
                  <a:srgbClr val="0000FF"/>
                </a:solidFill>
                <a:latin typeface="黑体" panose="02010609060101010101" pitchFamily="49" charset="-122"/>
                <a:ea typeface="黑体" panose="02010609060101010101" pitchFamily="49" charset="-122"/>
              </a:rPr>
              <a:t>[</a:t>
            </a:r>
            <a:r>
              <a:rPr lang="zh-CN" altLang="en-US" sz="2000" dirty="0" smtClean="0">
                <a:solidFill>
                  <a:srgbClr val="0000FF"/>
                </a:solidFill>
                <a:latin typeface="黑体" panose="02010609060101010101" pitchFamily="49" charset="-122"/>
                <a:ea typeface="黑体" panose="02010609060101010101" pitchFamily="49" charset="-122"/>
              </a:rPr>
              <a:t>阶段特征</a:t>
            </a:r>
            <a:r>
              <a:rPr lang="en-US" altLang="zh-CN" sz="2000" dirty="0" smtClean="0">
                <a:solidFill>
                  <a:srgbClr val="0000FF"/>
                </a:solidFill>
                <a:latin typeface="黑体" panose="02010609060101010101" pitchFamily="49" charset="-122"/>
                <a:ea typeface="黑体" panose="02010609060101010101" pitchFamily="49" charset="-122"/>
              </a:rPr>
              <a:t>] </a:t>
            </a:r>
          </a:p>
        </p:txBody>
      </p:sp>
      <p:graphicFrame>
        <p:nvGraphicFramePr>
          <p:cNvPr id="4" name="表格 3"/>
          <p:cNvGraphicFramePr>
            <a:graphicFrameLocks noGrp="1"/>
          </p:cNvGraphicFramePr>
          <p:nvPr>
            <p:custDataLst>
              <p:tags r:id="rId1"/>
            </p:custDataLst>
          </p:nvPr>
        </p:nvGraphicFramePr>
        <p:xfrm>
          <a:off x="161284" y="571486"/>
          <a:ext cx="8839872" cy="4347402"/>
        </p:xfrm>
        <a:graphic>
          <a:graphicData uri="http://schemas.openxmlformats.org/drawingml/2006/table">
            <a:tbl>
              <a:tblPr/>
              <a:tblGrid>
                <a:gridCol w="838816">
                  <a:extLst>
                    <a:ext uri="{9D8B030D-6E8A-4147-A177-3AD203B41FA5}">
                      <a16:colId xmlns:a16="http://schemas.microsoft.com/office/drawing/2014/main" val="20000"/>
                    </a:ext>
                  </a:extLst>
                </a:gridCol>
                <a:gridCol w="8001056">
                  <a:extLst>
                    <a:ext uri="{9D8B030D-6E8A-4147-A177-3AD203B41FA5}">
                      <a16:colId xmlns:a16="http://schemas.microsoft.com/office/drawing/2014/main" val="20001"/>
                    </a:ext>
                  </a:extLst>
                </a:gridCol>
              </a:tblGrid>
              <a:tr h="839534">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总体</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特征</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三国两晋南北朝是</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国家分裂</a:t>
                      </a:r>
                      <a:r>
                        <a:rPr lang="zh-CN" sz="2000" b="1" dirty="0">
                          <a:latin typeface="宋体" panose="02010600030101010101" pitchFamily="2" charset="-122"/>
                          <a:ea typeface="宋体" panose="02010600030101010101" pitchFamily="2" charset="-122"/>
                          <a:cs typeface="Times New Roman" panose="02020603050405020304"/>
                        </a:rPr>
                        <a:t>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民族交融</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也是政治、经济、文化</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大变革</a:t>
                      </a:r>
                      <a:r>
                        <a:rPr lang="zh-CN" sz="2000" b="1" dirty="0">
                          <a:latin typeface="宋体" panose="02010600030101010101" pitchFamily="2" charset="-122"/>
                          <a:ea typeface="宋体" panose="02010600030101010101" pitchFamily="2" charset="-122"/>
                          <a:cs typeface="Times New Roman" panose="02020603050405020304"/>
                        </a:rPr>
                        <a:t>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上承秦汉、下启隋唐</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为隋唐的大一统奠定基础。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78940">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政治</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国家分裂</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政权更迭频繁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中央集权制受到冲击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三省制雏形出现</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九品中正制为主要选官制度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门阀士族政治</a:t>
                      </a:r>
                      <a:r>
                        <a:rPr lang="zh-CN" sz="2000" b="1" dirty="0">
                          <a:latin typeface="宋体" panose="02010600030101010101" pitchFamily="2" charset="-122"/>
                          <a:ea typeface="宋体" panose="02010600030101010101" pitchFamily="2" charset="-122"/>
                          <a:cs typeface="Times New Roman" panose="02020603050405020304"/>
                        </a:rPr>
                        <a:t>特色鲜明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成为这一时期封建统治的社会基础。少数民族内迁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北民南迁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各民族之间经济文化交流频繁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出现了民族交融的高潮</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孝文帝改革加速了民族交融的趋势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为统一多民族国家的发展奠定基础。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39534">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经济</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sym typeface="+mn-ea"/>
                        </a:rPr>
                        <a:t>封建经济继续发展。江南经济得到初步开发</a:t>
                      </a:r>
                      <a:r>
                        <a:rPr lang="en-US" sz="2000" b="1" dirty="0">
                          <a:latin typeface="宋体" panose="02010600030101010101" pitchFamily="2" charset="-122"/>
                          <a:ea typeface="宋体" panose="02010600030101010101" pitchFamily="2" charset="-122"/>
                          <a:cs typeface="Times New Roman" panose="02020603050405020304"/>
                          <a:sym typeface="+mn-ea"/>
                        </a:rPr>
                        <a:t>,</a:t>
                      </a:r>
                      <a:r>
                        <a:rPr lang="zh-CN" sz="2000" b="1" dirty="0">
                          <a:latin typeface="宋体" panose="02010600030101010101" pitchFamily="2" charset="-122"/>
                          <a:ea typeface="宋体" panose="02010600030101010101" pitchFamily="2" charset="-122"/>
                          <a:cs typeface="Times New Roman" panose="02020603050405020304"/>
                          <a:sym typeface="+mn-ea"/>
                        </a:rPr>
                        <a:t>为经济重心南移奠定</a:t>
                      </a:r>
                      <a:r>
                        <a:rPr lang="zh-CN" sz="2000" b="1" dirty="0" smtClean="0">
                          <a:latin typeface="宋体" panose="02010600030101010101" pitchFamily="2" charset="-122"/>
                          <a:ea typeface="宋体" panose="02010600030101010101" pitchFamily="2" charset="-122"/>
                          <a:cs typeface="Times New Roman" panose="02020603050405020304"/>
                          <a:sym typeface="+mn-ea"/>
                        </a:rPr>
                        <a:t>基</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sym typeface="+mn-ea"/>
                        </a:rPr>
                        <a:t>础</a:t>
                      </a:r>
                      <a:r>
                        <a:rPr lang="en-US" sz="2000" b="1" dirty="0">
                          <a:latin typeface="宋体" panose="02010600030101010101" pitchFamily="2" charset="-122"/>
                          <a:ea typeface="宋体" panose="02010600030101010101" pitchFamily="2" charset="-122"/>
                          <a:cs typeface="Times New Roman" panose="02020603050405020304"/>
                          <a:sym typeface="+mn-ea"/>
                        </a:rPr>
                        <a:t>;</a:t>
                      </a:r>
                      <a:r>
                        <a:rPr lang="zh-CN" sz="2000" b="1" dirty="0">
                          <a:latin typeface="宋体" panose="02010600030101010101" pitchFamily="2" charset="-122"/>
                          <a:ea typeface="宋体" panose="02010600030101010101" pitchFamily="2" charset="-122"/>
                          <a:cs typeface="Times New Roman" panose="02020603050405020304"/>
                          <a:sym typeface="+mn-ea"/>
                        </a:rPr>
                        <a:t>北魏</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sym typeface="+mn-ea"/>
                        </a:rPr>
                        <a:t>均田制</a:t>
                      </a:r>
                      <a:r>
                        <a:rPr lang="zh-CN" sz="2000" b="1" dirty="0">
                          <a:latin typeface="宋体" panose="02010600030101010101" pitchFamily="2" charset="-122"/>
                          <a:ea typeface="宋体" panose="02010600030101010101" pitchFamily="2" charset="-122"/>
                          <a:cs typeface="Times New Roman" panose="02020603050405020304"/>
                          <a:sym typeface="+mn-ea"/>
                        </a:rPr>
                        <a:t>形成</a:t>
                      </a:r>
                      <a:r>
                        <a:rPr lang="en-US" sz="2000" b="1" dirty="0">
                          <a:latin typeface="宋体" panose="02010600030101010101" pitchFamily="2" charset="-122"/>
                          <a:ea typeface="宋体" panose="02010600030101010101" pitchFamily="2" charset="-122"/>
                          <a:cs typeface="Times New Roman" panose="02020603050405020304"/>
                          <a:sym typeface="+mn-ea"/>
                        </a:rPr>
                        <a:t>,</a:t>
                      </a:r>
                      <a:r>
                        <a:rPr lang="zh-CN" sz="2000" b="1" dirty="0">
                          <a:latin typeface="宋体" panose="02010600030101010101" pitchFamily="2" charset="-122"/>
                          <a:ea typeface="宋体" panose="02010600030101010101" pitchFamily="2" charset="-122"/>
                          <a:cs typeface="Times New Roman" panose="02020603050405020304"/>
                          <a:sym typeface="+mn-ea"/>
                        </a:rPr>
                        <a:t>实行</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sym typeface="+mn-ea"/>
                        </a:rPr>
                        <a:t>租调制</a:t>
                      </a:r>
                      <a:r>
                        <a:rPr lang="en-US" sz="2000" b="1" dirty="0">
                          <a:latin typeface="宋体" panose="02010600030101010101" pitchFamily="2" charset="-122"/>
                          <a:ea typeface="宋体" panose="02010600030101010101" pitchFamily="2" charset="-122"/>
                          <a:cs typeface="Times New Roman" panose="02020603050405020304"/>
                          <a:sym typeface="+mn-ea"/>
                        </a:rPr>
                        <a:t>;</a:t>
                      </a:r>
                      <a:r>
                        <a:rPr lang="zh-CN" sz="2000" b="1" dirty="0">
                          <a:latin typeface="宋体" panose="02010600030101010101" pitchFamily="2" charset="-122"/>
                          <a:ea typeface="宋体" panose="02010600030101010101" pitchFamily="2" charset="-122"/>
                          <a:cs typeface="Times New Roman" panose="02020603050405020304"/>
                          <a:sym typeface="+mn-ea"/>
                        </a:rPr>
                        <a:t>各民族经济交流加强</a:t>
                      </a:r>
                      <a:r>
                        <a:rPr lang="en-US" sz="2000" b="1" dirty="0">
                          <a:latin typeface="宋体" panose="02010600030101010101" pitchFamily="2" charset="-122"/>
                          <a:ea typeface="宋体" panose="02010600030101010101" pitchFamily="2" charset="-122"/>
                          <a:cs typeface="Times New Roman" panose="02020603050405020304"/>
                          <a:sym typeface="+mn-ea"/>
                        </a:rPr>
                        <a:t>,</a:t>
                      </a:r>
                      <a:r>
                        <a:rPr lang="zh-CN" sz="2000" b="1" dirty="0">
                          <a:latin typeface="宋体" panose="02010600030101010101" pitchFamily="2" charset="-122"/>
                          <a:ea typeface="宋体" panose="02010600030101010101" pitchFamily="2" charset="-122"/>
                          <a:cs typeface="Times New Roman" panose="02020603050405020304"/>
                          <a:sym typeface="+mn-ea"/>
                        </a:rPr>
                        <a:t>封建生产方式向边疆扩展。</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39534">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思想</a:t>
                      </a:r>
                      <a:endParaRPr lang="zh-CN" sz="20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文化</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思想活跃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呈现多元特征</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佛教盛行</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道教广为传播</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solidFill>
                            <a:srgbClr val="FF0000"/>
                          </a:solidFill>
                          <a:latin typeface="宋体" panose="02010600030101010101" pitchFamily="2" charset="-122"/>
                          <a:ea typeface="宋体" panose="02010600030101010101" pitchFamily="2" charset="-122"/>
                          <a:cs typeface="Times New Roman" panose="02020603050405020304"/>
                        </a:rPr>
                        <a:t>儒学正统地位受到挑战</a:t>
                      </a:r>
                      <a:r>
                        <a:rPr lang="en-US" sz="2000" b="1" dirty="0">
                          <a:solidFill>
                            <a:srgbClr val="FF0000"/>
                          </a:solidFill>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农学和数学成就突出</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书法、绘画成为自觉艺术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南北文化差异明显但走向交融。</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00100"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必备知识</a:t>
            </a:r>
          </a:p>
        </p:txBody>
      </p:sp>
    </p:spTree>
  </p:cSld>
  <p:clrMapOvr>
    <a:masterClrMapping/>
  </p:clrMapOvr>
  <p:transition>
    <p:pull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835806"/>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一、三国两晋南北朝的政权更迭与民族交融</a:t>
            </a: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政权更迭</a:t>
            </a:r>
            <a:endParaRPr lang="zh-CN" altLang="en-US" sz="2000" dirty="0">
              <a:latin typeface="黑体" panose="02010609060101010101" pitchFamily="49" charset="-122"/>
              <a:ea typeface="黑体" panose="02010609060101010101" pitchFamily="49" charset="-122"/>
            </a:endParaRPr>
          </a:p>
        </p:txBody>
      </p:sp>
      <p:pic>
        <p:nvPicPr>
          <p:cNvPr id="27649" name="Picture 1" descr="C:\Users\zhaomengna\Desktop\图片1.jpg"/>
          <p:cNvPicPr>
            <a:picLocks noChangeAspect="1" noChangeArrowheads="1"/>
          </p:cNvPicPr>
          <p:nvPr/>
        </p:nvPicPr>
        <p:blipFill>
          <a:blip r:embed="rId3"/>
          <a:srcRect/>
          <a:stretch>
            <a:fillRect/>
          </a:stretch>
        </p:blipFill>
        <p:spPr bwMode="auto">
          <a:xfrm>
            <a:off x="1917721" y="642925"/>
            <a:ext cx="5496369" cy="3714776"/>
          </a:xfrm>
          <a:prstGeom prst="rect">
            <a:avLst/>
          </a:prstGeom>
          <a:noFill/>
        </p:spPr>
      </p:pic>
      <p:sp>
        <p:nvSpPr>
          <p:cNvPr id="24" name="TextBox 23"/>
          <p:cNvSpPr txBox="1"/>
          <p:nvPr/>
        </p:nvSpPr>
        <p:spPr>
          <a:xfrm>
            <a:off x="3405528" y="2325417"/>
            <a:ext cx="785818" cy="332720"/>
          </a:xfrm>
          <a:prstGeom prst="rect">
            <a:avLst/>
          </a:prstGeom>
          <a:noFill/>
        </p:spPr>
        <p:txBody>
          <a:bodyPr wrap="square" rtlCol="0">
            <a:spAutoFit/>
          </a:bodyPr>
          <a:lstStyle/>
          <a:p>
            <a:r>
              <a:rPr lang="zh-CN" altLang="en-US" sz="1400" dirty="0" smtClean="0">
                <a:solidFill>
                  <a:srgbClr val="FF0000"/>
                </a:solidFill>
              </a:rPr>
              <a:t>西晋</a:t>
            </a:r>
          </a:p>
        </p:txBody>
      </p:sp>
      <p:sp>
        <p:nvSpPr>
          <p:cNvPr id="7" name="TextBox 6"/>
          <p:cNvSpPr txBox="1"/>
          <p:nvPr/>
        </p:nvSpPr>
        <p:spPr>
          <a:xfrm>
            <a:off x="4918173" y="1897235"/>
            <a:ext cx="571504" cy="372410"/>
          </a:xfrm>
          <a:prstGeom prst="rect">
            <a:avLst/>
          </a:prstGeom>
          <a:noFill/>
        </p:spPr>
        <p:txBody>
          <a:bodyPr wrap="square" rtlCol="0">
            <a:spAutoFit/>
          </a:bodyPr>
          <a:lstStyle/>
          <a:p>
            <a:r>
              <a:rPr lang="zh-CN" altLang="en-US" sz="1400" dirty="0" smtClean="0">
                <a:solidFill>
                  <a:srgbClr val="FF0000"/>
                </a:solidFill>
              </a:rPr>
              <a:t>北魏</a:t>
            </a:r>
          </a:p>
        </p:txBody>
      </p:sp>
      <p:sp>
        <p:nvSpPr>
          <p:cNvPr id="8" name="TextBox 7"/>
          <p:cNvSpPr txBox="1"/>
          <p:nvPr/>
        </p:nvSpPr>
        <p:spPr>
          <a:xfrm>
            <a:off x="4262525" y="2837270"/>
            <a:ext cx="571504" cy="332720"/>
          </a:xfrm>
          <a:prstGeom prst="rect">
            <a:avLst/>
          </a:prstGeom>
          <a:noFill/>
        </p:spPr>
        <p:txBody>
          <a:bodyPr wrap="square" rtlCol="0">
            <a:spAutoFit/>
          </a:bodyPr>
          <a:lstStyle/>
          <a:p>
            <a:r>
              <a:rPr lang="zh-CN" altLang="en-US" sz="1400" dirty="0" smtClean="0">
                <a:solidFill>
                  <a:srgbClr val="FF0000"/>
                </a:solidFill>
              </a:rPr>
              <a:t>东晋</a:t>
            </a:r>
          </a:p>
        </p:txBody>
      </p:sp>
      <p:sp>
        <p:nvSpPr>
          <p:cNvPr id="9" name="TextBox 8"/>
          <p:cNvSpPr txBox="1"/>
          <p:nvPr/>
        </p:nvSpPr>
        <p:spPr>
          <a:xfrm>
            <a:off x="6918696" y="2153880"/>
            <a:ext cx="571504" cy="332720"/>
          </a:xfrm>
          <a:prstGeom prst="rect">
            <a:avLst/>
          </a:prstGeom>
          <a:noFill/>
        </p:spPr>
        <p:txBody>
          <a:bodyPr wrap="square" rtlCol="0">
            <a:spAutoFit/>
          </a:bodyPr>
          <a:lstStyle/>
          <a:p>
            <a:r>
              <a:rPr lang="zh-CN" altLang="en-US" sz="1400" dirty="0" smtClean="0">
                <a:solidFill>
                  <a:srgbClr val="FF0000"/>
                </a:solidFill>
              </a:rPr>
              <a:t>隋</a:t>
            </a:r>
          </a:p>
        </p:txBody>
      </p:sp>
      <p:sp>
        <p:nvSpPr>
          <p:cNvPr id="10" name="TextBox 9"/>
          <p:cNvSpPr txBox="1"/>
          <p:nvPr/>
        </p:nvSpPr>
        <p:spPr>
          <a:xfrm>
            <a:off x="71406" y="4071948"/>
            <a:ext cx="8858312" cy="835806"/>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民族交融</a:t>
            </a:r>
          </a:p>
          <a:p>
            <a:r>
              <a:rPr lang="en-US" sz="2000" dirty="0" smtClean="0"/>
              <a:t>(1)</a:t>
            </a:r>
            <a:r>
              <a:rPr lang="zh-CN" altLang="en-US" sz="2000" dirty="0" smtClean="0"/>
              <a:t>民族迁徙</a:t>
            </a:r>
            <a:r>
              <a:rPr lang="en-US" sz="2000" dirty="0" smtClean="0"/>
              <a:t>:</a:t>
            </a:r>
            <a:r>
              <a:rPr lang="zh-CN" altLang="en-US" sz="2000" dirty="0" smtClean="0"/>
              <a:t>匈奴、羯、氐、羌、鲜卑内迁</a:t>
            </a:r>
            <a:r>
              <a:rPr lang="en-US" sz="2000" dirty="0" smtClean="0"/>
              <a:t>,</a:t>
            </a:r>
            <a:r>
              <a:rPr lang="zh-CN" altLang="en-US" sz="2000" dirty="0" smtClean="0"/>
              <a:t>促进民族交融。</a:t>
            </a:r>
            <a:endParaRPr lang="zh-CN" altLang="en-US" sz="2000" dirty="0"/>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7" grpId="0"/>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858312" cy="435697"/>
          </a:xfrm>
          <a:prstGeom prst="rect">
            <a:avLst/>
          </a:prstGeom>
          <a:noFill/>
        </p:spPr>
        <p:txBody>
          <a:bodyPr wrap="square" rtlCol="0">
            <a:spAutoFit/>
          </a:bodyPr>
          <a:lstStyle/>
          <a:p>
            <a:r>
              <a:rPr lang="en-US" sz="2000" dirty="0" smtClean="0"/>
              <a:t>(2)</a:t>
            </a:r>
            <a:r>
              <a:rPr lang="zh-CN" altLang="en-US" sz="2000" dirty="0" smtClean="0"/>
              <a:t>北魏孝文帝改革</a:t>
            </a:r>
            <a:endParaRPr lang="zh-CN" altLang="en-US" sz="2000" dirty="0"/>
          </a:p>
        </p:txBody>
      </p:sp>
      <p:sp>
        <p:nvSpPr>
          <p:cNvPr id="9" name="TextBox 8"/>
          <p:cNvSpPr txBox="1"/>
          <p:nvPr/>
        </p:nvSpPr>
        <p:spPr>
          <a:xfrm>
            <a:off x="1967574" y="2961598"/>
            <a:ext cx="1071570"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洛阳</a:t>
            </a:r>
            <a:endParaRPr lang="zh-CN" altLang="en-US" sz="2000" dirty="0" smtClean="0">
              <a:solidFill>
                <a:srgbClr val="FF0000"/>
              </a:solidFill>
            </a:endParaRPr>
          </a:p>
        </p:txBody>
      </p:sp>
      <p:graphicFrame>
        <p:nvGraphicFramePr>
          <p:cNvPr id="12" name="表格 11"/>
          <p:cNvGraphicFramePr>
            <a:graphicFrameLocks noGrp="1"/>
          </p:cNvGraphicFramePr>
          <p:nvPr>
            <p:custDataLst>
              <p:tags r:id="rId1"/>
            </p:custDataLst>
          </p:nvPr>
        </p:nvGraphicFramePr>
        <p:xfrm>
          <a:off x="214282" y="637978"/>
          <a:ext cx="8786874" cy="4291226"/>
        </p:xfrm>
        <a:graphic>
          <a:graphicData uri="http://schemas.openxmlformats.org/drawingml/2006/table">
            <a:tbl>
              <a:tblPr/>
              <a:tblGrid>
                <a:gridCol w="371356">
                  <a:extLst>
                    <a:ext uri="{9D8B030D-6E8A-4147-A177-3AD203B41FA5}">
                      <a16:colId xmlns:a16="http://schemas.microsoft.com/office/drawing/2014/main" val="20000"/>
                    </a:ext>
                  </a:extLst>
                </a:gridCol>
                <a:gridCol w="914528">
                  <a:extLst>
                    <a:ext uri="{9D8B030D-6E8A-4147-A177-3AD203B41FA5}">
                      <a16:colId xmlns:a16="http://schemas.microsoft.com/office/drawing/2014/main" val="20001"/>
                    </a:ext>
                  </a:extLst>
                </a:gridCol>
                <a:gridCol w="7500990">
                  <a:extLst>
                    <a:ext uri="{9D8B030D-6E8A-4147-A177-3AD203B41FA5}">
                      <a16:colId xmlns:a16="http://schemas.microsoft.com/office/drawing/2014/main" val="20002"/>
                    </a:ext>
                  </a:extLst>
                </a:gridCol>
              </a:tblGrid>
              <a:tr h="1438232">
                <a:tc gridSpan="2">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背景</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①由西部和北部内迁的游牧民族纷纷建立政权</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相互之间征伐不断</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②鲜卑族拓跋部建立的北魏政权</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于</a:t>
                      </a:r>
                      <a:r>
                        <a:rPr lang="en-US" sz="1800" b="1" dirty="0">
                          <a:latin typeface="宋体" panose="02010600030101010101" pitchFamily="2" charset="-122"/>
                          <a:ea typeface="宋体" panose="02010600030101010101" pitchFamily="2" charset="-122"/>
                          <a:cs typeface="Times New Roman" panose="02020603050405020304"/>
                        </a:rPr>
                        <a:t>439</a:t>
                      </a:r>
                      <a:r>
                        <a:rPr lang="zh-CN" sz="1800" b="1" dirty="0">
                          <a:latin typeface="宋体" panose="02010600030101010101" pitchFamily="2" charset="-122"/>
                          <a:ea typeface="宋体" panose="02010600030101010101" pitchFamily="2" charset="-122"/>
                          <a:cs typeface="Times New Roman" panose="02020603050405020304"/>
                        </a:rPr>
                        <a:t>年重新统一北方</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③战乱给各族人民带来了苦难</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在长期的冲突与交往中</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民族交融成为历史发展的潮流</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1808">
                <a:tc gridSpan="2">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时间</a:t>
                      </a:r>
                      <a:endParaRPr lang="zh-CN" sz="180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ctr">
                        <a:lnSpc>
                          <a:spcPct val="100000"/>
                        </a:lnSpc>
                        <a:spcAft>
                          <a:spcPts val="0"/>
                        </a:spcAft>
                      </a:pPr>
                      <a:r>
                        <a:rPr lang="en-US" sz="1800" b="1" dirty="0">
                          <a:latin typeface="宋体" panose="02010600030101010101" pitchFamily="2" charset="-122"/>
                          <a:ea typeface="宋体" panose="02010600030101010101" pitchFamily="2" charset="-122"/>
                          <a:cs typeface="Times New Roman" panose="02020603050405020304"/>
                        </a:rPr>
                        <a:t>5</a:t>
                      </a:r>
                      <a:r>
                        <a:rPr lang="zh-CN" sz="1800" b="1" dirty="0">
                          <a:latin typeface="宋体" panose="02010600030101010101" pitchFamily="2" charset="-122"/>
                          <a:ea typeface="宋体" panose="02010600030101010101" pitchFamily="2" charset="-122"/>
                          <a:cs typeface="Times New Roman" panose="02020603050405020304"/>
                        </a:rPr>
                        <a:t>世纪后期</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83617">
                <a:tc rowSpan="2">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内容</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冯太后</a:t>
                      </a:r>
                      <a:endParaRPr lang="zh-CN" sz="18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主持</a:t>
                      </a:r>
                      <a:endParaRPr lang="zh-CN" sz="180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实行俸禄制、推行均田制、</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三长制等</a:t>
                      </a: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78674">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孝文帝</a:t>
                      </a:r>
                      <a:endParaRPr lang="zh-CN" sz="18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亲政后</a:t>
                      </a:r>
                      <a:endParaRPr lang="zh-CN" sz="180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smtClean="0">
                          <a:latin typeface="宋体" panose="02010600030101010101" pitchFamily="2" charset="-122"/>
                          <a:ea typeface="宋体" panose="02010600030101010101" pitchFamily="2" charset="-122"/>
                          <a:cs typeface="Times New Roman" panose="02020603050405020304"/>
                        </a:rPr>
                        <a:t>迁都</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改籍贯、穿汉服、说汉语、改鲜卑姓为汉姓、仿照魏晋以来汉族社会的士族阶层</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将新改姓的部分鲜卑贵族定为一等高门、鼓励鲜卑贵族与汉族高门士族通婚</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98895">
                <a:tc gridSpan="2">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影响</a:t>
                      </a:r>
                      <a:endParaRPr lang="zh-CN" sz="180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改革顺应了北方</a:t>
                      </a:r>
                      <a:r>
                        <a:rPr lang="zh-CN" sz="1800" b="1" dirty="0" smtClean="0">
                          <a:latin typeface="宋体" panose="02010600030101010101" pitchFamily="2" charset="-122"/>
                          <a:ea typeface="宋体" panose="02010600030101010101" pitchFamily="2" charset="-122"/>
                          <a:cs typeface="Times New Roman" panose="02020603050405020304"/>
                        </a:rPr>
                        <a:t>民族</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的</a:t>
                      </a:r>
                      <a:r>
                        <a:rPr lang="zh-CN" sz="1800" b="1" dirty="0">
                          <a:latin typeface="宋体" panose="02010600030101010101" pitchFamily="2" charset="-122"/>
                          <a:ea typeface="宋体" panose="02010600030101010101" pitchFamily="2" charset="-122"/>
                          <a:cs typeface="Times New Roman" panose="02020603050405020304"/>
                        </a:rPr>
                        <a:t>历史趋势</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缓解</a:t>
                      </a:r>
                      <a:r>
                        <a:rPr lang="zh-CN" sz="1800" b="1" dirty="0" smtClean="0">
                          <a:latin typeface="宋体" panose="02010600030101010101" pitchFamily="2" charset="-122"/>
                          <a:ea typeface="宋体" panose="02010600030101010101" pitchFamily="2" charset="-122"/>
                          <a:cs typeface="Times New Roman" panose="02020603050405020304"/>
                        </a:rPr>
                        <a:t>了</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促进了北魏的经济发展和社会繁荣</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为以后北方统一南方</a:t>
                      </a:r>
                      <a:r>
                        <a:rPr lang="zh-CN" sz="1800" b="1" dirty="0" smtClean="0">
                          <a:latin typeface="宋体" panose="02010600030101010101" pitchFamily="2" charset="-122"/>
                          <a:ea typeface="宋体" panose="02010600030101010101" pitchFamily="2" charset="-122"/>
                          <a:cs typeface="Times New Roman" panose="02020603050405020304"/>
                        </a:rPr>
                        <a:t>以及</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的</a:t>
                      </a:r>
                      <a:r>
                        <a:rPr lang="zh-CN" sz="1800" b="1" dirty="0">
                          <a:latin typeface="宋体" panose="02010600030101010101" pitchFamily="2" charset="-122"/>
                          <a:ea typeface="宋体" panose="02010600030101010101" pitchFamily="2" charset="-122"/>
                          <a:cs typeface="Times New Roman" panose="02020603050405020304"/>
                        </a:rPr>
                        <a:t>出现打下了基础</a:t>
                      </a:r>
                      <a:endParaRPr lang="zh-CN" sz="1800" dirty="0">
                        <a:latin typeface="宋体" panose="02010600030101010101" pitchFamily="2" charset="-122"/>
                        <a:ea typeface="宋体" panose="02010600030101010101" pitchFamily="2" charset="-122"/>
                        <a:cs typeface="Times New Roman" panose="02020603050405020304"/>
                      </a:endParaRPr>
                    </a:p>
                  </a:txBody>
                  <a:tcPr marL="58678" marR="586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3" name="TextBox 12"/>
          <p:cNvSpPr txBox="1"/>
          <p:nvPr/>
        </p:nvSpPr>
        <p:spPr>
          <a:xfrm>
            <a:off x="3714744" y="3874325"/>
            <a:ext cx="1785950"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交往交流交融</a:t>
            </a:r>
            <a:endParaRPr lang="zh-CN" altLang="en-US" sz="2000" dirty="0" smtClean="0">
              <a:solidFill>
                <a:srgbClr val="FF0000"/>
              </a:solidFill>
            </a:endParaRPr>
          </a:p>
        </p:txBody>
      </p:sp>
      <p:sp>
        <p:nvSpPr>
          <p:cNvPr id="14" name="TextBox 13"/>
          <p:cNvSpPr txBox="1"/>
          <p:nvPr/>
        </p:nvSpPr>
        <p:spPr>
          <a:xfrm>
            <a:off x="7500958" y="3929072"/>
            <a:ext cx="1285884"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民族矛盾</a:t>
            </a:r>
            <a:endParaRPr lang="zh-CN" altLang="en-US" sz="2000" dirty="0" smtClean="0">
              <a:solidFill>
                <a:srgbClr val="FF0000"/>
              </a:solidFill>
            </a:endParaRPr>
          </a:p>
        </p:txBody>
      </p:sp>
      <p:sp>
        <p:nvSpPr>
          <p:cNvPr id="15" name="TextBox 14"/>
          <p:cNvSpPr txBox="1"/>
          <p:nvPr/>
        </p:nvSpPr>
        <p:spPr>
          <a:xfrm>
            <a:off x="7594168" y="4214824"/>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隋唐盛世</a:t>
            </a:r>
            <a:endParaRPr lang="zh-CN" altLang="en-US" sz="2000" dirty="0" smtClean="0">
              <a:solidFill>
                <a:srgbClr val="FF0000"/>
              </a:solidFill>
            </a:endParaRPr>
          </a:p>
        </p:txBody>
      </p:sp>
      <p:grpSp>
        <p:nvGrpSpPr>
          <p:cNvPr id="59" name="组合 58"/>
          <p:cNvGrpSpPr/>
          <p:nvPr/>
        </p:nvGrpSpPr>
        <p:grpSpPr>
          <a:xfrm>
            <a:off x="5715023" y="915856"/>
            <a:ext cx="3165057" cy="2125980"/>
            <a:chOff x="7668582" y="2171311"/>
            <a:chExt cx="3199715" cy="2125980"/>
          </a:xfrm>
        </p:grpSpPr>
        <p:sp>
          <p:nvSpPr>
            <p:cNvPr id="57" name="圆角矩形标注 29"/>
            <p:cNvSpPr/>
            <p:nvPr>
              <p:custDataLst>
                <p:tags r:id="rId3"/>
              </p:custDataLst>
            </p:nvPr>
          </p:nvSpPr>
          <p:spPr>
            <a:xfrm>
              <a:off x="7668582" y="2171311"/>
              <a:ext cx="3199715" cy="2125980"/>
            </a:xfrm>
            <a:prstGeom prst="wedgeRoundRectCallout">
              <a:avLst>
                <a:gd name="adj1" fmla="val -58620"/>
                <a:gd name="adj2" fmla="val 30736"/>
                <a:gd name="adj3" fmla="val 16667"/>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8" name="表格 57"/>
            <p:cNvGraphicFramePr/>
            <p:nvPr>
              <p:custDataLst>
                <p:tags r:id="rId4"/>
              </p:custDataLst>
            </p:nvPr>
          </p:nvGraphicFramePr>
          <p:xfrm>
            <a:off x="7807188" y="2323543"/>
            <a:ext cx="2971878" cy="1790065"/>
          </p:xfrm>
          <a:graphic>
            <a:graphicData uri="http://schemas.openxmlformats.org/drawingml/2006/table">
              <a:tbl>
                <a:tblPr firstRow="1" bandRow="1">
                  <a:tableStyleId>{69CF1AB2-1976-4502-BF36-3FF5EA218861}</a:tableStyleId>
                </a:tblPr>
                <a:tblGrid>
                  <a:gridCol w="979896">
                    <a:extLst>
                      <a:ext uri="{9D8B030D-6E8A-4147-A177-3AD203B41FA5}">
                        <a16:colId xmlns:a16="http://schemas.microsoft.com/office/drawing/2014/main" val="20000"/>
                      </a:ext>
                    </a:extLst>
                  </a:gridCol>
                  <a:gridCol w="979896">
                    <a:extLst>
                      <a:ext uri="{9D8B030D-6E8A-4147-A177-3AD203B41FA5}">
                        <a16:colId xmlns:a16="http://schemas.microsoft.com/office/drawing/2014/main" val="20001"/>
                      </a:ext>
                    </a:extLst>
                  </a:gridCol>
                  <a:gridCol w="979896">
                    <a:extLst>
                      <a:ext uri="{9D8B030D-6E8A-4147-A177-3AD203B41FA5}">
                        <a16:colId xmlns:a16="http://schemas.microsoft.com/office/drawing/2014/main" val="20002"/>
                      </a:ext>
                    </a:extLst>
                  </a:gridCol>
                </a:tblGrid>
                <a:tr h="483235">
                  <a:tc>
                    <a:txBody>
                      <a:bodyPr/>
                      <a:lstStyle/>
                      <a:p>
                        <a:pPr algn="ctr">
                          <a:buNone/>
                        </a:pPr>
                        <a:r>
                          <a:rPr lang="zh-CN" altLang="en-US" sz="2400" b="1" dirty="0">
                            <a:latin typeface="华文楷体" panose="02010600040101010101" pitchFamily="2" charset="-122"/>
                            <a:ea typeface="华文楷体" panose="02010600040101010101" pitchFamily="2" charset="-122"/>
                            <a:cs typeface="华文楷体" panose="02010600040101010101" pitchFamily="2" charset="-122"/>
                          </a:rPr>
                          <a:t>邻 长</a:t>
                        </a:r>
                      </a:p>
                    </a:txBody>
                    <a:tcPr/>
                  </a:tc>
                  <a:tc>
                    <a:txBody>
                      <a:bodyPr/>
                      <a:lstStyle/>
                      <a:p>
                        <a:pPr algn="ctr">
                          <a:buNone/>
                        </a:pPr>
                        <a:r>
                          <a:rPr lang="zh-CN" altLang="en-US" sz="2400" b="1" dirty="0">
                            <a:latin typeface="华文楷体" panose="02010600040101010101" pitchFamily="2" charset="-122"/>
                            <a:ea typeface="华文楷体" panose="02010600040101010101" pitchFamily="2" charset="-122"/>
                            <a:cs typeface="华文楷体" panose="02010600040101010101" pitchFamily="2" charset="-122"/>
                          </a:rPr>
                          <a:t>里 长</a:t>
                        </a:r>
                      </a:p>
                    </a:txBody>
                    <a:tcPr/>
                  </a:tc>
                  <a:tc>
                    <a:txBody>
                      <a:bodyPr/>
                      <a:lstStyle/>
                      <a:p>
                        <a:pPr algn="ctr">
                          <a:buNone/>
                        </a:pPr>
                        <a:r>
                          <a:rPr lang="zh-CN" altLang="en-US" sz="2400" b="1">
                            <a:latin typeface="华文楷体" panose="02010600040101010101" pitchFamily="2" charset="-122"/>
                            <a:ea typeface="华文楷体" panose="02010600040101010101" pitchFamily="2" charset="-122"/>
                            <a:cs typeface="华文楷体" panose="02010600040101010101" pitchFamily="2" charset="-122"/>
                          </a:rPr>
                          <a:t>党 长</a:t>
                        </a:r>
                      </a:p>
                    </a:txBody>
                    <a:tcPr/>
                  </a:tc>
                  <a:extLst>
                    <a:ext uri="{0D108BD9-81ED-4DB2-BD59-A6C34878D82A}">
                      <a16:rowId xmlns:a16="http://schemas.microsoft.com/office/drawing/2014/main" val="10000"/>
                    </a:ext>
                  </a:extLst>
                </a:tr>
                <a:tr h="483870">
                  <a:tc>
                    <a:txBody>
                      <a:bodyPr/>
                      <a:lstStyle/>
                      <a:p>
                        <a:pPr algn="ctr">
                          <a:buNone/>
                        </a:pPr>
                        <a:r>
                          <a:rPr lang="en-US" altLang="zh-CN" sz="2400" b="1" dirty="0">
                            <a:latin typeface="华文楷体" panose="02010600040101010101" pitchFamily="2" charset="-122"/>
                            <a:ea typeface="华文楷体" panose="02010600040101010101" pitchFamily="2" charset="-122"/>
                            <a:cs typeface="华文楷体" panose="02010600040101010101" pitchFamily="2" charset="-122"/>
                          </a:rPr>
                          <a:t>5</a:t>
                        </a:r>
                        <a:r>
                          <a:rPr lang="zh-CN" altLang="en-US" sz="2400" b="1" dirty="0">
                            <a:latin typeface="华文楷体" panose="02010600040101010101" pitchFamily="2" charset="-122"/>
                            <a:ea typeface="华文楷体" panose="02010600040101010101" pitchFamily="2" charset="-122"/>
                            <a:cs typeface="华文楷体" panose="02010600040101010101" pitchFamily="2" charset="-122"/>
                          </a:rPr>
                          <a:t>家</a:t>
                        </a:r>
                      </a:p>
                    </a:txBody>
                    <a:tcPr/>
                  </a:tc>
                  <a:tc>
                    <a:txBody>
                      <a:bodyPr/>
                      <a:lstStyle/>
                      <a:p>
                        <a:pPr algn="ctr">
                          <a:buNone/>
                        </a:pPr>
                        <a:r>
                          <a:rPr lang="en-US" altLang="zh-CN" sz="2400" b="1" dirty="0">
                            <a:latin typeface="华文楷体" panose="02010600040101010101" pitchFamily="2" charset="-122"/>
                            <a:ea typeface="华文楷体" panose="02010600040101010101" pitchFamily="2" charset="-122"/>
                            <a:cs typeface="华文楷体" panose="02010600040101010101" pitchFamily="2" charset="-122"/>
                          </a:rPr>
                          <a:t>25</a:t>
                        </a:r>
                        <a:r>
                          <a:rPr lang="zh-CN" altLang="en-US" sz="2400" b="1" dirty="0">
                            <a:latin typeface="华文楷体" panose="02010600040101010101" pitchFamily="2" charset="-122"/>
                            <a:ea typeface="华文楷体" panose="02010600040101010101" pitchFamily="2" charset="-122"/>
                            <a:cs typeface="华文楷体" panose="02010600040101010101" pitchFamily="2" charset="-122"/>
                          </a:rPr>
                          <a:t>家</a:t>
                        </a:r>
                      </a:p>
                    </a:txBody>
                    <a:tcPr/>
                  </a:tc>
                  <a:tc>
                    <a:txBody>
                      <a:bodyPr/>
                      <a:lstStyle/>
                      <a:p>
                        <a:pPr algn="ctr">
                          <a:buNone/>
                        </a:pPr>
                        <a:r>
                          <a:rPr lang="en-US" altLang="zh-CN" sz="2400" b="1">
                            <a:latin typeface="华文楷体" panose="02010600040101010101" pitchFamily="2" charset="-122"/>
                            <a:ea typeface="华文楷体" panose="02010600040101010101" pitchFamily="2" charset="-122"/>
                            <a:cs typeface="华文楷体" panose="02010600040101010101" pitchFamily="2" charset="-122"/>
                          </a:rPr>
                          <a:t>125</a:t>
                        </a:r>
                        <a:r>
                          <a:rPr lang="zh-CN" altLang="en-US" sz="2400" b="1">
                            <a:latin typeface="华文楷体" panose="02010600040101010101" pitchFamily="2" charset="-122"/>
                            <a:ea typeface="华文楷体" panose="02010600040101010101" pitchFamily="2" charset="-122"/>
                            <a:cs typeface="华文楷体" panose="02010600040101010101" pitchFamily="2" charset="-122"/>
                          </a:rPr>
                          <a:t>家</a:t>
                        </a:r>
                      </a:p>
                    </a:txBody>
                    <a:tcPr/>
                  </a:tc>
                  <a:extLst>
                    <a:ext uri="{0D108BD9-81ED-4DB2-BD59-A6C34878D82A}">
                      <a16:rowId xmlns:a16="http://schemas.microsoft.com/office/drawing/2014/main" val="10001"/>
                    </a:ext>
                  </a:extLst>
                </a:tr>
                <a:tr h="822960">
                  <a:tc gridSpan="3">
                    <a:txBody>
                      <a:bodyPr/>
                      <a:lstStyle/>
                      <a:p>
                        <a:pPr algn="ctr">
                          <a:buNone/>
                        </a:pPr>
                        <a:r>
                          <a:rPr lang="zh-CN" altLang="en-US" sz="2400" b="1" dirty="0">
                            <a:latin typeface="华文楷体" panose="02010600040101010101" pitchFamily="2" charset="-122"/>
                            <a:ea typeface="华文楷体" panose="02010600040101010101" pitchFamily="2" charset="-122"/>
                          </a:rPr>
                          <a:t>直属于州郡的</a:t>
                        </a:r>
                      </a:p>
                      <a:p>
                        <a:pPr algn="ctr">
                          <a:buNone/>
                        </a:pPr>
                        <a:r>
                          <a:rPr lang="zh-CN" altLang="en-US" sz="2400" b="1" dirty="0">
                            <a:latin typeface="华文楷体" panose="02010600040101010101" pitchFamily="2" charset="-122"/>
                            <a:ea typeface="华文楷体" panose="02010600040101010101" pitchFamily="2" charset="-122"/>
                          </a:rPr>
                          <a:t>基层管理机构</a:t>
                        </a:r>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2"/>
                    </a:ext>
                  </a:extLst>
                </a:tr>
              </a:tbl>
            </a:graphicData>
          </a:graphic>
        </p:graphicFrame>
      </p:grpSp>
      <p:sp>
        <p:nvSpPr>
          <p:cNvPr id="2" name="TextBox 12"/>
          <p:cNvSpPr txBox="1"/>
          <p:nvPr>
            <p:custDataLst>
              <p:tags r:id="rId2"/>
            </p:custDataLst>
          </p:nvPr>
        </p:nvSpPr>
        <p:spPr>
          <a:xfrm>
            <a:off x="3491865" y="4443730"/>
            <a:ext cx="3754755" cy="491490"/>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促进鲜卑族的封建化。</a:t>
            </a:r>
            <a:endParaRPr lang="zh-CN" altLang="en-US" sz="2000" dirty="0" smtClean="0">
              <a:solidFill>
                <a:srgbClr val="FF0000"/>
              </a:solidFill>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9"/>
                                        </p:tgtEl>
                                        <p:attrNameLst>
                                          <p:attrName>ppt_y</p:attrName>
                                        </p:attrNameLst>
                                      </p:cBhvr>
                                      <p:tavLst>
                                        <p:tav tm="0">
                                          <p:val>
                                            <p:strVal val="#ppt_y"/>
                                          </p:val>
                                        </p:tav>
                                        <p:tav tm="100000">
                                          <p:val>
                                            <p:strVal val="#ppt_y"/>
                                          </p:val>
                                        </p:tav>
                                      </p:tavLst>
                                    </p:anim>
                                    <p:anim calcmode="lin" valueType="num">
                                      <p:cBhvr>
                                        <p:cTn id="1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3"/>
                                        </p:tgtEl>
                                        <p:attrNameLst>
                                          <p:attrName>ppt_y</p:attrName>
                                        </p:attrNameLst>
                                      </p:cBhvr>
                                      <p:tavLst>
                                        <p:tav tm="0">
                                          <p:val>
                                            <p:strVal val="#ppt_y"/>
                                          </p:val>
                                        </p:tav>
                                        <p:tav tm="100000">
                                          <p:val>
                                            <p:strVal val="#ppt_y"/>
                                          </p:val>
                                        </p:tav>
                                      </p:tavLst>
                                    </p:anim>
                                    <p:anim calcmode="lin" valueType="num">
                                      <p:cBhvr>
                                        <p:cTn id="22"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4"/>
                                        </p:tgtEl>
                                        <p:attrNameLst>
                                          <p:attrName>ppt_y</p:attrName>
                                        </p:attrNameLst>
                                      </p:cBhvr>
                                      <p:tavLst>
                                        <p:tav tm="0">
                                          <p:val>
                                            <p:strVal val="#ppt_y"/>
                                          </p:val>
                                        </p:tav>
                                        <p:tav tm="100000">
                                          <p:val>
                                            <p:strVal val="#ppt_y"/>
                                          </p:val>
                                        </p:tav>
                                      </p:tavLst>
                                    </p:anim>
                                    <p:anim calcmode="lin" valueType="num">
                                      <p:cBhvr>
                                        <p:cTn id="3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grpId="0" nodeType="clickEffect">
                                  <p:stCondLst>
                                    <p:cond delay="0"/>
                                  </p:stCondLst>
                                  <p:iterate type="lt">
                                    <p:tmPct val="10000"/>
                                  </p:iterate>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15"/>
                                        </p:tgtEl>
                                        <p:attrNameLst>
                                          <p:attrName>ppt_y</p:attrName>
                                        </p:attrNameLst>
                                      </p:cBhvr>
                                      <p:tavLst>
                                        <p:tav tm="0">
                                          <p:val>
                                            <p:strVal val="#ppt_y"/>
                                          </p:val>
                                        </p:tav>
                                        <p:tav tm="100000">
                                          <p:val>
                                            <p:strVal val="#ppt_y"/>
                                          </p:val>
                                        </p:tav>
                                      </p:tavLst>
                                    </p:anim>
                                    <p:anim calcmode="lin" valueType="num">
                                      <p:cBhvr>
                                        <p:cTn id="40"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1" presetClass="entr" presetSubtype="0" fill="hold" grpId="0" nodeType="clickEffect">
                                  <p:stCondLst>
                                    <p:cond delay="0"/>
                                  </p:stCondLst>
                                  <p:iterate type="lt">
                                    <p:tmPct val="10000"/>
                                  </p:iterate>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2"/>
                                        </p:tgtEl>
                                        <p:attrNameLst>
                                          <p:attrName>ppt_y</p:attrName>
                                        </p:attrNameLst>
                                      </p:cBhvr>
                                      <p:tavLst>
                                        <p:tav tm="0">
                                          <p:val>
                                            <p:strVal val="#ppt_y"/>
                                          </p:val>
                                        </p:tav>
                                        <p:tav tm="100000">
                                          <p:val>
                                            <p:strVal val="#ppt_y"/>
                                          </p:val>
                                        </p:tav>
                                      </p:tavLst>
                                    </p:anim>
                                    <p:anim calcmode="lin" valueType="num">
                                      <p:cBhvr>
                                        <p:cTn id="4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4" grpId="0"/>
      <p:bldP spid="15"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95605" y="307975"/>
            <a:ext cx="8587105" cy="2245360"/>
          </a:xfrm>
          <a:prstGeom prst="rect">
            <a:avLst/>
          </a:prstGeom>
          <a:noFill/>
        </p:spPr>
        <p:txBody>
          <a:bodyPr wrap="square" rtlCol="0">
            <a:spAutoFit/>
          </a:bodyPr>
          <a:lstStyle/>
          <a:p>
            <a:pPr>
              <a:lnSpc>
                <a:spcPct val="140000"/>
              </a:lnSpc>
            </a:pPr>
            <a:r>
              <a:rPr lang="zh-CN" altLang="en-US" sz="2000" dirty="0" smtClean="0"/>
              <a:t>（2021北京卷，16）阅读材料，完成下列要求。（10分）</a:t>
            </a:r>
          </a:p>
          <a:p>
            <a:pPr>
              <a:lnSpc>
                <a:spcPct val="140000"/>
              </a:lnSpc>
            </a:pPr>
            <a:r>
              <a:rPr lang="zh-CN" altLang="en-US" sz="2000" dirty="0" smtClean="0"/>
              <a:t>材料三 汉代以后，明堂一直是皇帝祭祀与布政的重要建筑。北魏孝文帝曾下诏“起明堂”，模仿汉制在平城南郊建立明堂，并亲赴明堂祭先祖、“布政事”。北魏迁都后，宣武帝再修洛阳明堂。</a:t>
            </a:r>
          </a:p>
          <a:p>
            <a:pPr>
              <a:lnSpc>
                <a:spcPct val="140000"/>
              </a:lnSpc>
            </a:pPr>
            <a:r>
              <a:rPr lang="zh-CN" altLang="en-US" sz="2000" dirty="0" smtClean="0"/>
              <a:t>(2)阅读材料三，结合所学，分析北魏为何重视修建明堂。（</a:t>
            </a:r>
            <a:r>
              <a:rPr lang="en-US" altLang="zh-CN" sz="2000" dirty="0" smtClean="0"/>
              <a:t>4</a:t>
            </a:r>
            <a:r>
              <a:rPr lang="zh-CN" altLang="en-US" sz="2000" dirty="0" smtClean="0"/>
              <a:t>分）</a:t>
            </a:r>
          </a:p>
        </p:txBody>
      </p:sp>
      <p:sp>
        <p:nvSpPr>
          <p:cNvPr id="3" name="文本框 2"/>
          <p:cNvSpPr txBox="1"/>
          <p:nvPr/>
        </p:nvSpPr>
        <p:spPr>
          <a:xfrm>
            <a:off x="535305" y="2693670"/>
            <a:ext cx="7781290" cy="1938020"/>
          </a:xfrm>
          <a:prstGeom prst="rect">
            <a:avLst/>
          </a:prstGeom>
          <a:solidFill>
            <a:srgbClr val="DEA66B">
              <a:alpha val="56000"/>
            </a:srgbClr>
          </a:solidFill>
        </p:spPr>
        <p:txBody>
          <a:bodyPr wrap="square" rtlCol="0">
            <a:spAutoFit/>
          </a:bodyPr>
          <a:lstStyle/>
          <a:p>
            <a:pPr>
              <a:lnSpc>
                <a:spcPct val="150000"/>
              </a:lnSpc>
            </a:pPr>
            <a:r>
              <a:rPr lang="zh-CN" altLang="en-US" sz="2000" dirty="0" smtClean="0"/>
              <a:t>①5世纪时，北魏统一黄河流域，为</a:t>
            </a:r>
            <a:r>
              <a:rPr lang="zh-CN" altLang="en-US" sz="2000" dirty="0" smtClean="0">
                <a:solidFill>
                  <a:srgbClr val="FF0000"/>
                </a:solidFill>
              </a:rPr>
              <a:t>缓和社会矛盾</a:t>
            </a:r>
            <a:r>
              <a:rPr lang="zh-CN" altLang="en-US" sz="2000" dirty="0" smtClean="0"/>
              <a:t>，学习汉族文化，</a:t>
            </a:r>
            <a:r>
              <a:rPr lang="zh-CN" altLang="en-US" sz="2000" dirty="0" smtClean="0">
                <a:solidFill>
                  <a:srgbClr val="FF0000"/>
                </a:solidFill>
              </a:rPr>
              <a:t>借鉴汉族政权统治经验。</a:t>
            </a:r>
          </a:p>
          <a:p>
            <a:pPr>
              <a:lnSpc>
                <a:spcPct val="150000"/>
              </a:lnSpc>
            </a:pPr>
            <a:r>
              <a:rPr lang="zh-CN" altLang="en-US" sz="2000" dirty="0" smtClean="0"/>
              <a:t>②明堂是体现国家礼仪的核心建筑，故北魏以修建明堂的方式</a:t>
            </a:r>
            <a:r>
              <a:rPr lang="zh-CN" altLang="en-US" sz="2000" dirty="0" smtClean="0">
                <a:solidFill>
                  <a:srgbClr val="FF0000"/>
                </a:solidFill>
              </a:rPr>
              <a:t>彰显政权的合法性，以巩固统治。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42858"/>
            <a:ext cx="8858312" cy="4892675"/>
          </a:xfrm>
          <a:prstGeom prst="rect">
            <a:avLst/>
          </a:prstGeom>
          <a:noFill/>
        </p:spPr>
        <p:txBody>
          <a:bodyPr wrap="square" rtlCol="0">
            <a:spAutoFit/>
          </a:bodyPr>
          <a:lstStyle/>
          <a:p>
            <a:pPr>
              <a:lnSpc>
                <a:spcPct val="120000"/>
              </a:lnSpc>
            </a:pPr>
            <a:r>
              <a:rPr lang="en-US" sz="2000" dirty="0" smtClean="0">
                <a:latin typeface="黑体" panose="02010609060101010101" pitchFamily="49" charset="-122"/>
                <a:ea typeface="黑体" panose="02010609060101010101" pitchFamily="49" charset="-122"/>
                <a:sym typeface="+mn-ea"/>
              </a:rPr>
              <a:t>[</a:t>
            </a:r>
            <a:r>
              <a:rPr lang="zh-CN" altLang="en-US" sz="2000" dirty="0" smtClean="0">
                <a:latin typeface="黑体" panose="02010609060101010101" pitchFamily="49" charset="-122"/>
                <a:ea typeface="黑体" panose="02010609060101010101" pitchFamily="49" charset="-122"/>
                <a:sym typeface="+mn-ea"/>
              </a:rPr>
              <a:t>点拨</a:t>
            </a:r>
            <a:r>
              <a:rPr lang="en-US" sz="2000" dirty="0" smtClean="0">
                <a:latin typeface="黑体" panose="02010609060101010101" pitchFamily="49" charset="-122"/>
                <a:ea typeface="黑体" panose="02010609060101010101" pitchFamily="49" charset="-122"/>
                <a:sym typeface="+mn-ea"/>
              </a:rPr>
              <a:t>] </a:t>
            </a:r>
            <a:r>
              <a:rPr lang="zh-CN" altLang="en-US" sz="2000" dirty="0" smtClean="0">
                <a:latin typeface="楷体" panose="02010609060101010101" pitchFamily="49" charset="-122"/>
                <a:ea typeface="楷体" panose="02010609060101010101" pitchFamily="49" charset="-122"/>
                <a:sym typeface="+mn-ea"/>
              </a:rPr>
              <a:t>三国两晋南北朝时期的民族交融</a:t>
            </a:r>
            <a:r>
              <a:rPr lang="en-US" altLang="zh-CN" sz="2000" dirty="0" smtClean="0">
                <a:latin typeface="楷体" panose="02010609060101010101" pitchFamily="49" charset="-122"/>
                <a:ea typeface="楷体" panose="02010609060101010101" pitchFamily="49" charset="-122"/>
                <a:sym typeface="+mn-ea"/>
              </a:rPr>
              <a:t>  P41</a:t>
            </a:r>
            <a:endParaRPr lang="en-US" sz="2000" dirty="0" smtClean="0">
              <a:latin typeface="楷体" panose="02010609060101010101" pitchFamily="49" charset="-122"/>
              <a:ea typeface="楷体" panose="02010609060101010101" pitchFamily="49" charset="-122"/>
            </a:endParaRPr>
          </a:p>
          <a:p>
            <a:pPr>
              <a:lnSpc>
                <a:spcPct val="120000"/>
              </a:lnSpc>
            </a:pPr>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表现</a:t>
            </a:r>
          </a:p>
          <a:p>
            <a:pPr>
              <a:lnSpc>
                <a:spcPct val="12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经济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魏晋以来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内迁的少数民族与当地汉人错居杂处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生活方式互相影响。</a:t>
            </a:r>
          </a:p>
          <a:p>
            <a:pPr algn="dist">
              <a:lnSpc>
                <a:spcPct val="120000"/>
              </a:lnSpc>
            </a:pPr>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政治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这一时期的少数民族政权统治者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与汉族士人合作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沿袭中原地区原有的统治方式</a:t>
            </a:r>
            <a:r>
              <a:rPr 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少数民族内迁并建立政权采用中原模式的国号、年号和典章</a:t>
            </a:r>
            <a:endParaRPr lang="en-US" altLang="zh-CN" sz="2000" dirty="0" smtClean="0">
              <a:solidFill>
                <a:srgbClr val="FF0000"/>
              </a:solidFill>
              <a:latin typeface="楷体" panose="02010609060101010101" pitchFamily="49" charset="-122"/>
              <a:ea typeface="楷体" panose="02010609060101010101" pitchFamily="49" charset="-122"/>
            </a:endParaRPr>
          </a:p>
          <a:p>
            <a:pPr algn="just">
              <a:lnSpc>
                <a:spcPct val="120000"/>
              </a:lnSpc>
            </a:pPr>
            <a:r>
              <a:rPr lang="zh-CN" altLang="en-US" sz="2000" dirty="0" smtClean="0">
                <a:solidFill>
                  <a:srgbClr val="FF0000"/>
                </a:solidFill>
                <a:latin typeface="楷体" panose="02010609060101010101" pitchFamily="49" charset="-122"/>
                <a:ea typeface="楷体" panose="02010609060101010101" pitchFamily="49" charset="-122"/>
              </a:rPr>
              <a:t>制度。</a:t>
            </a:r>
          </a:p>
          <a:p>
            <a:pPr algn="just">
              <a:lnSpc>
                <a:spcPct val="120000"/>
              </a:lnSpc>
            </a:pPr>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文化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内迁少数民族使用汉语。西北少数民族的乐器、歌舞等也受到汉族人民的喜爱。</a:t>
            </a:r>
          </a:p>
          <a:p>
            <a:pPr algn="just">
              <a:lnSpc>
                <a:spcPct val="120000"/>
              </a:lnSpc>
            </a:pPr>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心理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随着经济、文化的不断交流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“胡”“汉”观念逐渐淡薄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民族之间的隔阂与偏见逐渐减少。</a:t>
            </a:r>
          </a:p>
          <a:p>
            <a:pPr algn="just">
              <a:lnSpc>
                <a:spcPct val="120000"/>
              </a:lnSpc>
            </a:pPr>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特点、实质及影响</a:t>
            </a:r>
          </a:p>
          <a:p>
            <a:pPr algn="just">
              <a:lnSpc>
                <a:spcPct val="12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特点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汉化为主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相互学习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方式多样。</a:t>
            </a:r>
          </a:p>
          <a:p>
            <a:pPr algn="just">
              <a:lnSpc>
                <a:spcPct val="120000"/>
              </a:lnSpc>
            </a:pPr>
            <a:r>
              <a:rPr lang="en-US" sz="2000" dirty="0" smtClean="0">
                <a:solidFill>
                  <a:srgbClr val="FF0000"/>
                </a:solidFill>
                <a:latin typeface="楷体" panose="02010609060101010101" pitchFamily="49" charset="-122"/>
                <a:ea typeface="楷体" panose="02010609060101010101" pitchFamily="49" charset="-122"/>
              </a:rPr>
              <a:t>(2)</a:t>
            </a:r>
            <a:r>
              <a:rPr lang="zh-CN" altLang="en-US" sz="2000" dirty="0" smtClean="0">
                <a:solidFill>
                  <a:srgbClr val="FF0000"/>
                </a:solidFill>
                <a:latin typeface="楷体" panose="02010609060101010101" pitchFamily="49" charset="-122"/>
                <a:ea typeface="楷体" panose="02010609060101010101" pitchFamily="49" charset="-122"/>
              </a:rPr>
              <a:t>实质</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从社会发展角度</a:t>
            </a:r>
            <a:r>
              <a:rPr lang="en-US" altLang="zh-CN"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封建化</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从社会生产角度</a:t>
            </a:r>
            <a:r>
              <a:rPr lang="en-US" altLang="zh-CN"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农耕化。</a:t>
            </a:r>
          </a:p>
        </p:txBody>
      </p:sp>
      <p:sp>
        <p:nvSpPr>
          <p:cNvPr id="2" name="文本框 1"/>
          <p:cNvSpPr txBox="1"/>
          <p:nvPr/>
        </p:nvSpPr>
        <p:spPr>
          <a:xfrm>
            <a:off x="1259205" y="1851660"/>
            <a:ext cx="4572000" cy="553085"/>
          </a:xfrm>
          <a:prstGeom prst="rect">
            <a:avLst/>
          </a:prstGeom>
          <a:noFill/>
        </p:spPr>
        <p:txBody>
          <a:bodyPr wrap="square" rtlCol="0" anchor="t">
            <a:spAutoFit/>
          </a:bodyPr>
          <a:lstStyle/>
          <a:p>
            <a:pPr>
              <a:lnSpc>
                <a:spcPct val="150000"/>
              </a:lnSpc>
            </a:pPr>
            <a:r>
              <a:rPr lang="zh-CN" altLang="en-US" sz="2000" dirty="0" smtClean="0">
                <a:solidFill>
                  <a:srgbClr val="FF0000"/>
                </a:solidFill>
                <a:latin typeface="微软雅黑" panose="020B0503020204020204" charset="-122"/>
                <a:ea typeface="微软雅黑" panose="020B0503020204020204" charset="-122"/>
                <a:sym typeface="+mn-ea"/>
              </a:rPr>
              <a:t>作用：彰显政权的合法性，以巩固统治。</a:t>
            </a: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sp>
        <p:nvSpPr>
          <p:cNvPr id="6" name="TextBox 5"/>
          <p:cNvSpPr txBox="1"/>
          <p:nvPr/>
        </p:nvSpPr>
        <p:spPr>
          <a:xfrm>
            <a:off x="71406" y="149914"/>
            <a:ext cx="9001188" cy="2893100"/>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江南开发</a:t>
            </a:r>
          </a:p>
          <a:p>
            <a:r>
              <a:rPr lang="en-US" sz="2000" dirty="0" smtClean="0"/>
              <a:t>(1)</a:t>
            </a:r>
            <a:r>
              <a:rPr lang="zh-CN" altLang="en-US" sz="2000" dirty="0" smtClean="0"/>
              <a:t>原因</a:t>
            </a:r>
            <a:r>
              <a:rPr lang="en-US" sz="2000" dirty="0" smtClean="0"/>
              <a:t>:</a:t>
            </a:r>
            <a:r>
              <a:rPr lang="zh-CN" altLang="en-US" sz="2000" u="sng" dirty="0" smtClean="0"/>
              <a:t>                   </a:t>
            </a:r>
            <a:r>
              <a:rPr lang="en-US" sz="2000" dirty="0" smtClean="0"/>
              <a:t>;</a:t>
            </a:r>
            <a:r>
              <a:rPr lang="zh-CN" altLang="en-US" sz="2000" dirty="0" smtClean="0"/>
              <a:t>北人避战南迁</a:t>
            </a:r>
            <a:r>
              <a:rPr lang="en-US" sz="2000" dirty="0" smtClean="0"/>
              <a:t>,</a:t>
            </a:r>
            <a:r>
              <a:rPr lang="zh-CN" altLang="en-US" sz="2000" dirty="0" smtClean="0"/>
              <a:t>带来了先进的</a:t>
            </a:r>
            <a:r>
              <a:rPr lang="zh-CN" altLang="en-US" sz="2000" u="sng" dirty="0" smtClean="0"/>
              <a:t>           </a:t>
            </a:r>
            <a:r>
              <a:rPr lang="zh-CN" altLang="en-US" sz="2000" dirty="0" smtClean="0"/>
              <a:t>、技术和充足劳动力。江南地区自然条件优越</a:t>
            </a:r>
            <a:r>
              <a:rPr lang="en-US" sz="2000" dirty="0" smtClean="0"/>
              <a:t>;</a:t>
            </a:r>
            <a:r>
              <a:rPr lang="zh-CN" altLang="en-US" sz="2000" dirty="0" smtClean="0"/>
              <a:t>南方统治者的重视。</a:t>
            </a:r>
          </a:p>
          <a:p>
            <a:r>
              <a:rPr lang="en-US" sz="2000" dirty="0" smtClean="0"/>
              <a:t>(2)</a:t>
            </a:r>
            <a:r>
              <a:rPr lang="zh-CN" altLang="en-US" sz="2000" dirty="0" smtClean="0"/>
              <a:t>成就</a:t>
            </a:r>
            <a:r>
              <a:rPr lang="en-US" sz="2000" dirty="0" smtClean="0"/>
              <a:t>:</a:t>
            </a:r>
            <a:r>
              <a:rPr lang="zh-CN" altLang="en-US" sz="2000" dirty="0" smtClean="0"/>
              <a:t>土地大量开垦</a:t>
            </a:r>
            <a:r>
              <a:rPr lang="en-US" sz="2000" dirty="0" smtClean="0"/>
              <a:t>,</a:t>
            </a:r>
            <a:r>
              <a:rPr lang="zh-CN" altLang="en-US" sz="2000" dirty="0" smtClean="0"/>
              <a:t>农作物品种增加</a:t>
            </a:r>
            <a:r>
              <a:rPr lang="en-US" sz="2000" dirty="0" smtClean="0"/>
              <a:t>,</a:t>
            </a:r>
            <a:r>
              <a:rPr lang="zh-CN" altLang="en-US" sz="2000" dirty="0" smtClean="0"/>
              <a:t>产量提高</a:t>
            </a:r>
            <a:r>
              <a:rPr lang="en-US" sz="2000" dirty="0" smtClean="0"/>
              <a:t>;</a:t>
            </a:r>
            <a:r>
              <a:rPr lang="zh-CN" altLang="en-US" sz="2000" dirty="0" smtClean="0"/>
              <a:t>纺织、矿冶、陶瓷、造船、造纸等明显进步</a:t>
            </a:r>
            <a:r>
              <a:rPr lang="en-US" sz="2000" dirty="0" smtClean="0"/>
              <a:t>;</a:t>
            </a:r>
            <a:r>
              <a:rPr lang="zh-CN" altLang="en-US" sz="2000" dirty="0" smtClean="0"/>
              <a:t>南方山区少数民族与汉族交融。</a:t>
            </a:r>
          </a:p>
          <a:p>
            <a:r>
              <a:rPr lang="en-US" sz="2000" dirty="0" smtClean="0"/>
              <a:t>(3)</a:t>
            </a:r>
            <a:r>
              <a:rPr lang="zh-CN" altLang="en-US" sz="2000" dirty="0" smtClean="0"/>
              <a:t>影响</a:t>
            </a:r>
            <a:r>
              <a:rPr lang="en-US" sz="2000" dirty="0" smtClean="0"/>
              <a:t>:</a:t>
            </a:r>
            <a:r>
              <a:rPr lang="zh-CN" altLang="en-US" sz="2000" dirty="0" smtClean="0"/>
              <a:t>促进了江南地区经济的发展</a:t>
            </a:r>
            <a:r>
              <a:rPr lang="en-US" sz="2000" dirty="0" smtClean="0"/>
              <a:t>,</a:t>
            </a:r>
            <a:r>
              <a:rPr lang="zh-CN" altLang="en-US" sz="2000" dirty="0" smtClean="0"/>
              <a:t>为</a:t>
            </a:r>
            <a:r>
              <a:rPr lang="zh-CN" altLang="en-US" sz="2000" u="sng" dirty="0" smtClean="0"/>
              <a:t>                    </a:t>
            </a:r>
            <a:r>
              <a:rPr lang="zh-CN" altLang="en-US" sz="2000" dirty="0" smtClean="0"/>
              <a:t>奠定基础</a:t>
            </a:r>
            <a:r>
              <a:rPr lang="en-US" sz="2000" dirty="0" smtClean="0"/>
              <a:t>;</a:t>
            </a:r>
            <a:r>
              <a:rPr lang="zh-CN" altLang="en-US" sz="2000" dirty="0" smtClean="0"/>
              <a:t>促进了</a:t>
            </a:r>
            <a:r>
              <a:rPr lang="zh-CN" altLang="en-US" sz="2000" u="sng" dirty="0" smtClean="0"/>
              <a:t>           </a:t>
            </a:r>
            <a:r>
              <a:rPr lang="zh-CN" altLang="en-US" sz="2000" dirty="0" smtClean="0"/>
              <a:t>。</a:t>
            </a:r>
            <a:endParaRPr lang="zh-CN" altLang="en-US" sz="2000" dirty="0"/>
          </a:p>
        </p:txBody>
      </p:sp>
      <p:sp>
        <p:nvSpPr>
          <p:cNvPr id="4" name="TextBox 3"/>
          <p:cNvSpPr txBox="1"/>
          <p:nvPr/>
        </p:nvSpPr>
        <p:spPr>
          <a:xfrm>
            <a:off x="1500166" y="500048"/>
            <a:ext cx="2357454" cy="492443"/>
          </a:xfrm>
          <a:prstGeom prst="rect">
            <a:avLst/>
          </a:prstGeom>
          <a:noFill/>
        </p:spPr>
        <p:txBody>
          <a:bodyPr wrap="square" rtlCol="0">
            <a:spAutoFit/>
          </a:bodyPr>
          <a:lstStyle/>
          <a:p>
            <a:r>
              <a:rPr lang="zh-CN" altLang="en-US" sz="2000" dirty="0" smtClean="0">
                <a:solidFill>
                  <a:srgbClr val="FF0000"/>
                </a:solidFill>
              </a:rPr>
              <a:t>江南相对安定</a:t>
            </a:r>
          </a:p>
        </p:txBody>
      </p:sp>
      <p:sp>
        <p:nvSpPr>
          <p:cNvPr id="7" name="TextBox 6"/>
          <p:cNvSpPr txBox="1"/>
          <p:nvPr/>
        </p:nvSpPr>
        <p:spPr>
          <a:xfrm>
            <a:off x="7072330" y="500048"/>
            <a:ext cx="1500198" cy="492443"/>
          </a:xfrm>
          <a:prstGeom prst="rect">
            <a:avLst/>
          </a:prstGeom>
          <a:noFill/>
        </p:spPr>
        <p:txBody>
          <a:bodyPr wrap="square" rtlCol="0">
            <a:spAutoFit/>
          </a:bodyPr>
          <a:lstStyle/>
          <a:p>
            <a:r>
              <a:rPr lang="zh-CN" altLang="en-US" sz="2000" dirty="0" smtClean="0">
                <a:solidFill>
                  <a:srgbClr val="FF0000"/>
                </a:solidFill>
              </a:rPr>
              <a:t>生产工具</a:t>
            </a:r>
          </a:p>
        </p:txBody>
      </p:sp>
      <p:sp>
        <p:nvSpPr>
          <p:cNvPr id="9" name="TextBox 8"/>
          <p:cNvSpPr txBox="1"/>
          <p:nvPr/>
        </p:nvSpPr>
        <p:spPr>
          <a:xfrm>
            <a:off x="4857752" y="2088692"/>
            <a:ext cx="2357454" cy="435697"/>
          </a:xfrm>
          <a:prstGeom prst="rect">
            <a:avLst/>
          </a:prstGeom>
          <a:noFill/>
        </p:spPr>
        <p:txBody>
          <a:bodyPr wrap="square" rtlCol="0">
            <a:spAutoFit/>
          </a:bodyPr>
          <a:lstStyle/>
          <a:p>
            <a:r>
              <a:rPr lang="zh-CN" altLang="en-US" sz="2000" dirty="0" smtClean="0">
                <a:solidFill>
                  <a:srgbClr val="FF0000"/>
                </a:solidFill>
              </a:rPr>
              <a:t>经济重心南移</a:t>
            </a:r>
          </a:p>
        </p:txBody>
      </p:sp>
      <p:sp>
        <p:nvSpPr>
          <p:cNvPr id="10" name="TextBox 9"/>
          <p:cNvSpPr txBox="1"/>
          <p:nvPr/>
        </p:nvSpPr>
        <p:spPr>
          <a:xfrm>
            <a:off x="500034" y="2483304"/>
            <a:ext cx="1428760" cy="492443"/>
          </a:xfrm>
          <a:prstGeom prst="rect">
            <a:avLst/>
          </a:prstGeom>
          <a:noFill/>
        </p:spPr>
        <p:txBody>
          <a:bodyPr wrap="square" rtlCol="0">
            <a:spAutoFit/>
          </a:bodyPr>
          <a:lstStyle/>
          <a:p>
            <a:r>
              <a:rPr lang="zh-CN" altLang="en-US" sz="2000" dirty="0" smtClean="0">
                <a:solidFill>
                  <a:srgbClr val="FF0000"/>
                </a:solidFill>
              </a:rPr>
              <a:t>民族交融</a:t>
            </a: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arn(inHorizont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arn(inHorizont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142858"/>
            <a:ext cx="8858312" cy="401328"/>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二、三国两晋南北朝时期政治、经济、文化</a:t>
            </a:r>
            <a:endParaRPr lang="zh-CN" altLang="en-US" sz="1800" dirty="0">
              <a:solidFill>
                <a:srgbClr val="0000FF"/>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custDataLst>
              <p:tags r:id="rId1"/>
            </p:custDataLst>
          </p:nvPr>
        </p:nvGraphicFramePr>
        <p:xfrm>
          <a:off x="142844" y="642924"/>
          <a:ext cx="8643998" cy="4357604"/>
        </p:xfrm>
        <a:graphic>
          <a:graphicData uri="http://schemas.openxmlformats.org/drawingml/2006/table">
            <a:tbl>
              <a:tblPr/>
              <a:tblGrid>
                <a:gridCol w="642942">
                  <a:extLst>
                    <a:ext uri="{9D8B030D-6E8A-4147-A177-3AD203B41FA5}">
                      <a16:colId xmlns:a16="http://schemas.microsoft.com/office/drawing/2014/main" val="20000"/>
                    </a:ext>
                  </a:extLst>
                </a:gridCol>
                <a:gridCol w="1357322">
                  <a:extLst>
                    <a:ext uri="{9D8B030D-6E8A-4147-A177-3AD203B41FA5}">
                      <a16:colId xmlns:a16="http://schemas.microsoft.com/office/drawing/2014/main" val="20001"/>
                    </a:ext>
                  </a:extLst>
                </a:gridCol>
                <a:gridCol w="6643734">
                  <a:extLst>
                    <a:ext uri="{9D8B030D-6E8A-4147-A177-3AD203B41FA5}">
                      <a16:colId xmlns:a16="http://schemas.microsoft.com/office/drawing/2014/main" val="20002"/>
                    </a:ext>
                  </a:extLst>
                </a:gridCol>
              </a:tblGrid>
              <a:tr h="311266">
                <a:tc rowSpan="7">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政治</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中枢机构</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三省形成</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11150">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地方行政</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三</a:t>
                      </a:r>
                      <a:r>
                        <a:rPr lang="zh-CN" sz="1800" b="1" dirty="0">
                          <a:latin typeface="宋体" panose="02010600030101010101" pitchFamily="2" charset="-122"/>
                          <a:ea typeface="宋体" panose="02010600030101010101" pitchFamily="2" charset="-122"/>
                          <a:cs typeface="Times New Roman" panose="02020603050405020304"/>
                        </a:rPr>
                        <a:t>级制</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33797">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官员选拔</a:t>
                      </a:r>
                      <a:endParaRPr lang="zh-CN" sz="18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与管理</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九品中正制</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各州、郡设置大中正、中正</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根据</a:t>
                      </a:r>
                      <a:endParaRPr lang="en-US" altLang="zh-CN" sz="1800" b="1" dirty="0" smtClean="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评定</a:t>
                      </a:r>
                      <a:r>
                        <a:rPr lang="zh-CN" sz="1800" b="1" dirty="0">
                          <a:latin typeface="宋体" panose="02010600030101010101" pitchFamily="2" charset="-122"/>
                          <a:ea typeface="宋体" panose="02010600030101010101" pitchFamily="2" charset="-122"/>
                          <a:cs typeface="Times New Roman" panose="02020603050405020304"/>
                        </a:rPr>
                        <a:t>士人资品</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分为九等</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后来随门阀士族势力的发展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中正选人只</a:t>
                      </a:r>
                      <a:r>
                        <a:rPr lang="zh-CN" sz="1800" b="1" dirty="0" smtClean="0">
                          <a:latin typeface="宋体" panose="02010600030101010101" pitchFamily="2" charset="-122"/>
                          <a:ea typeface="宋体" panose="02010600030101010101" pitchFamily="2" charset="-122"/>
                          <a:cs typeface="Times New Roman" panose="02020603050405020304"/>
                        </a:rPr>
                        <a:t>看</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altLang="zh-CN" sz="18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8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11266">
                <a:tc vMerge="1">
                  <a:txBody>
                    <a:bodyPr/>
                    <a:lstStyle/>
                    <a:p>
                      <a:endParaRPr lang="zh-CN"/>
                    </a:p>
                  </a:txBody>
                  <a:tcPr/>
                </a:tc>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考核制度</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门阀士族势力强大</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战乱频仍</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考核法规大都流于形式</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11266">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法律教化</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法律以亲属之间的</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尊卑亲疏</a:t>
                      </a:r>
                      <a:r>
                        <a:rPr lang="zh-CN" sz="1800" b="1" dirty="0">
                          <a:latin typeface="宋体" panose="02010600030101010101" pitchFamily="2" charset="-122"/>
                          <a:ea typeface="宋体" panose="02010600030101010101" pitchFamily="2" charset="-122"/>
                          <a:cs typeface="Times New Roman" panose="02020603050405020304"/>
                        </a:rPr>
                        <a:t>为量刑原则</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245062">
                <a:tc vMerge="1">
                  <a:txBody>
                    <a:bodyPr/>
                    <a:lstStyle/>
                    <a:p>
                      <a:endParaRPr lang="zh-CN"/>
                    </a:p>
                  </a:txBody>
                  <a:tcPr/>
                </a:tc>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户籍制度</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西晋以“黄籍”登记户籍。东晋政府对南方土著居民以黄籍进行登记</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对从北方南渡而来的人口以“白籍”进行登记</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东晋后期和南朝</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政府不时将侨居户口编入所居郡县户籍</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称作</a:t>
                      </a:r>
                      <a:r>
                        <a:rPr lang="zh-CN" sz="1800" b="1" dirty="0" smtClean="0">
                          <a:latin typeface="宋体" panose="02010600030101010101" pitchFamily="2" charset="-122"/>
                          <a:ea typeface="宋体" panose="02010600030101010101" pitchFamily="2" charset="-122"/>
                          <a:cs typeface="Times New Roman" panose="02020603050405020304"/>
                        </a:rPr>
                        <a:t>“</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使白籍人口土著化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承担</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altLang="zh-CN" sz="18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8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933797">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赋税制度</a:t>
                      </a:r>
                      <a:endParaRPr lang="zh-CN" sz="180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魏晋</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开始</a:t>
                      </a:r>
                      <a:r>
                        <a:rPr lang="zh-CN" sz="1800" b="1" dirty="0" smtClean="0">
                          <a:latin typeface="宋体" panose="02010600030101010101" pitchFamily="2" charset="-122"/>
                          <a:ea typeface="宋体" panose="02010600030101010101" pitchFamily="2" charset="-122"/>
                          <a:cs typeface="Times New Roman" panose="02020603050405020304"/>
                        </a:rPr>
                        <a:t>实行</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按户征收粮食和绢帛</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北魏</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孝文帝改革时</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颁布</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受田农民承担定额租调</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成年男子负担一定的徭役</a:t>
                      </a:r>
                      <a:endParaRPr lang="zh-CN" sz="1800" dirty="0">
                        <a:latin typeface="宋体" panose="02010600030101010101" pitchFamily="2" charset="-122"/>
                        <a:ea typeface="宋体" panose="02010600030101010101" pitchFamily="2" charset="-122"/>
                        <a:cs typeface="Times New Roman" panose="02020603050405020304"/>
                      </a:endParaRPr>
                    </a:p>
                  </a:txBody>
                  <a:tcPr marL="30187" marR="301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5" name="TextBox 4"/>
          <p:cNvSpPr txBox="1"/>
          <p:nvPr/>
        </p:nvSpPr>
        <p:spPr>
          <a:xfrm>
            <a:off x="2214546" y="857238"/>
            <a:ext cx="1714512" cy="401328"/>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州、郡、县</a:t>
            </a:r>
            <a:endParaRPr lang="zh-CN" altLang="en-US" sz="1800" dirty="0" smtClean="0">
              <a:solidFill>
                <a:srgbClr val="FF0000"/>
              </a:solidFill>
            </a:endParaRPr>
          </a:p>
        </p:txBody>
      </p:sp>
      <p:sp>
        <p:nvSpPr>
          <p:cNvPr id="6" name="TextBox 5"/>
          <p:cNvSpPr txBox="1"/>
          <p:nvPr/>
        </p:nvSpPr>
        <p:spPr>
          <a:xfrm>
            <a:off x="2143108" y="1476376"/>
            <a:ext cx="2428892" cy="452432"/>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家世、道德和才能</a:t>
            </a:r>
            <a:endParaRPr lang="zh-CN" altLang="en-US" sz="1800" dirty="0" smtClean="0">
              <a:solidFill>
                <a:srgbClr val="FF0000"/>
              </a:solidFill>
            </a:endParaRPr>
          </a:p>
        </p:txBody>
      </p:sp>
      <p:sp>
        <p:nvSpPr>
          <p:cNvPr id="7" name="TextBox 6"/>
          <p:cNvSpPr txBox="1"/>
          <p:nvPr/>
        </p:nvSpPr>
        <p:spPr>
          <a:xfrm>
            <a:off x="4632552" y="1747152"/>
            <a:ext cx="857256" cy="452432"/>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家世</a:t>
            </a:r>
            <a:endParaRPr lang="zh-CN" altLang="en-US" sz="1800" dirty="0" smtClean="0">
              <a:solidFill>
                <a:srgbClr val="FF0000"/>
              </a:solidFill>
            </a:endParaRPr>
          </a:p>
        </p:txBody>
      </p:sp>
      <p:sp>
        <p:nvSpPr>
          <p:cNvPr id="8" name="TextBox 7"/>
          <p:cNvSpPr txBox="1"/>
          <p:nvPr/>
        </p:nvSpPr>
        <p:spPr>
          <a:xfrm>
            <a:off x="2286000" y="2405380"/>
            <a:ext cx="1786255" cy="462280"/>
          </a:xfrm>
          <a:prstGeom prst="rect">
            <a:avLst/>
          </a:prstGeom>
          <a:noFill/>
        </p:spPr>
        <p:txBody>
          <a:bodyPr wrap="square" rtlCol="0">
            <a:noAutofit/>
          </a:bodyPr>
          <a:lstStyle/>
          <a:p>
            <a:r>
              <a:rPr lang="zh-CN" altLang="en-US" sz="1800" dirty="0" smtClean="0">
                <a:solidFill>
                  <a:srgbClr val="FF0000"/>
                </a:solidFill>
                <a:latin typeface="微软雅黑" panose="020B0503020204020204" charset="-122"/>
                <a:ea typeface="微软雅黑" panose="020B0503020204020204" charset="-122"/>
                <a:cs typeface="Times New Roman" panose="02020603050405020304"/>
              </a:rPr>
              <a:t>律令儒家化</a:t>
            </a:r>
          </a:p>
        </p:txBody>
      </p:sp>
      <p:sp>
        <p:nvSpPr>
          <p:cNvPr id="9" name="TextBox 8"/>
          <p:cNvSpPr txBox="1"/>
          <p:nvPr/>
        </p:nvSpPr>
        <p:spPr>
          <a:xfrm>
            <a:off x="7500926" y="3333764"/>
            <a:ext cx="785850" cy="452432"/>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土断</a:t>
            </a:r>
            <a:endParaRPr lang="zh-CN" altLang="en-US" sz="1800" dirty="0" smtClean="0">
              <a:solidFill>
                <a:srgbClr val="FF0000"/>
              </a:solidFill>
            </a:endParaRPr>
          </a:p>
        </p:txBody>
      </p:sp>
      <p:sp>
        <p:nvSpPr>
          <p:cNvPr id="10" name="TextBox 9"/>
          <p:cNvSpPr txBox="1"/>
          <p:nvPr/>
        </p:nvSpPr>
        <p:spPr>
          <a:xfrm>
            <a:off x="4418238" y="3604540"/>
            <a:ext cx="785850" cy="401328"/>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赋役</a:t>
            </a:r>
            <a:endParaRPr lang="zh-CN" altLang="en-US" sz="1800" dirty="0" smtClean="0">
              <a:solidFill>
                <a:srgbClr val="FF0000"/>
              </a:solidFill>
            </a:endParaRPr>
          </a:p>
        </p:txBody>
      </p:sp>
      <p:sp>
        <p:nvSpPr>
          <p:cNvPr id="11" name="TextBox 10"/>
          <p:cNvSpPr txBox="1"/>
          <p:nvPr/>
        </p:nvSpPr>
        <p:spPr>
          <a:xfrm>
            <a:off x="3786182" y="4017518"/>
            <a:ext cx="1357322" cy="452432"/>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租调制</a:t>
            </a:r>
            <a:endParaRPr lang="zh-CN" altLang="en-US" sz="1800" dirty="0" smtClean="0">
              <a:solidFill>
                <a:srgbClr val="FF0000"/>
              </a:solidFill>
            </a:endParaRPr>
          </a:p>
        </p:txBody>
      </p:sp>
      <p:sp>
        <p:nvSpPr>
          <p:cNvPr id="12" name="TextBox 11"/>
          <p:cNvSpPr txBox="1"/>
          <p:nvPr/>
        </p:nvSpPr>
        <p:spPr>
          <a:xfrm>
            <a:off x="4929190" y="4286262"/>
            <a:ext cx="1214446" cy="452432"/>
          </a:xfrm>
          <a:prstGeom prst="rect">
            <a:avLst/>
          </a:prstGeom>
          <a:noFill/>
        </p:spPr>
        <p:txBody>
          <a:bodyPr wrap="square" rtlCol="0">
            <a:spAutoFit/>
          </a:bodyPr>
          <a:lstStyle/>
          <a:p>
            <a:r>
              <a:rPr lang="zh-CN" altLang="en-US" sz="1800" dirty="0" smtClean="0">
                <a:solidFill>
                  <a:srgbClr val="FF0000"/>
                </a:solidFill>
                <a:cs typeface="Times New Roman" panose="02020603050405020304"/>
              </a:rPr>
              <a:t>均田令</a:t>
            </a:r>
            <a:endParaRPr lang="zh-CN" altLang="en-US" sz="1800" dirty="0" smtClean="0">
              <a:solidFill>
                <a:srgbClr val="FF0000"/>
              </a:solidFill>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custDataLst>
              <p:tags r:id="rId1"/>
            </p:custDataLst>
          </p:nvPr>
        </p:nvGraphicFramePr>
        <p:xfrm>
          <a:off x="157899" y="142858"/>
          <a:ext cx="8843257" cy="1040098"/>
        </p:xfrm>
        <a:graphic>
          <a:graphicData uri="http://schemas.openxmlformats.org/drawingml/2006/table">
            <a:tbl>
              <a:tblPr/>
              <a:tblGrid>
                <a:gridCol w="286572">
                  <a:extLst>
                    <a:ext uri="{9D8B030D-6E8A-4147-A177-3AD203B41FA5}">
                      <a16:colId xmlns:a16="http://schemas.microsoft.com/office/drawing/2014/main" val="20000"/>
                    </a:ext>
                  </a:extLst>
                </a:gridCol>
                <a:gridCol w="1127133">
                  <a:extLst>
                    <a:ext uri="{9D8B030D-6E8A-4147-A177-3AD203B41FA5}">
                      <a16:colId xmlns:a16="http://schemas.microsoft.com/office/drawing/2014/main" val="20001"/>
                    </a:ext>
                  </a:extLst>
                </a:gridCol>
                <a:gridCol w="7429552">
                  <a:extLst>
                    <a:ext uri="{9D8B030D-6E8A-4147-A177-3AD203B41FA5}">
                      <a16:colId xmlns:a16="http://schemas.microsoft.com/office/drawing/2014/main" val="20002"/>
                    </a:ext>
                  </a:extLst>
                </a:gridCol>
              </a:tblGrid>
              <a:tr h="745339">
                <a:tc rowSpan="2">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经济</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农业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南北朝时期出现以灌钢法制作的农具。三国时期马钧</a:t>
                      </a:r>
                      <a:r>
                        <a:rPr lang="zh-CN" sz="1800" b="1" dirty="0" smtClean="0">
                          <a:latin typeface="宋体" panose="02010600030101010101" pitchFamily="2" charset="-122"/>
                          <a:ea typeface="宋体" panose="02010600030101010101" pitchFamily="2" charset="-122"/>
                          <a:cs typeface="Times New Roman" panose="02020603050405020304"/>
                        </a:rPr>
                        <a:t>对</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进行</a:t>
                      </a:r>
                      <a:r>
                        <a:rPr lang="zh-CN" sz="1800" b="1" dirty="0">
                          <a:latin typeface="宋体" panose="02010600030101010101" pitchFamily="2" charset="-122"/>
                          <a:ea typeface="宋体" panose="02010600030101010101" pitchFamily="2" charset="-122"/>
                          <a:cs typeface="Times New Roman" panose="02020603050405020304"/>
                        </a:rPr>
                        <a:t>革新。魏晋南北朝时期的坞堡除军事作用外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也</a:t>
                      </a:r>
                      <a:r>
                        <a:rPr lang="zh-CN" sz="1800" b="1" dirty="0" smtClean="0">
                          <a:latin typeface="宋体" panose="02010600030101010101" pitchFamily="2" charset="-122"/>
                          <a:ea typeface="宋体" panose="02010600030101010101" pitchFamily="2" charset="-122"/>
                          <a:cs typeface="Times New Roman" panose="02020603050405020304"/>
                        </a:rPr>
                        <a:t>带有</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的</a:t>
                      </a:r>
                      <a:r>
                        <a:rPr lang="zh-CN" sz="1800" b="1" dirty="0">
                          <a:latin typeface="宋体" panose="02010600030101010101" pitchFamily="2" charset="-122"/>
                          <a:ea typeface="宋体" panose="02010600030101010101" pitchFamily="2" charset="-122"/>
                          <a:cs typeface="Times New Roman" panose="02020603050405020304"/>
                        </a:rPr>
                        <a:t>色彩</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4759">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手工业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出现灌钢法</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4" name="TextBox 13"/>
          <p:cNvSpPr txBox="1"/>
          <p:nvPr/>
        </p:nvSpPr>
        <p:spPr>
          <a:xfrm>
            <a:off x="7143768" y="82306"/>
            <a:ext cx="92869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翻车</a:t>
            </a:r>
            <a:endParaRPr lang="zh-CN" altLang="en-US" sz="1800" dirty="0" smtClean="0">
              <a:solidFill>
                <a:srgbClr val="FF0000"/>
              </a:solidFill>
            </a:endParaRPr>
          </a:p>
        </p:txBody>
      </p:sp>
      <p:sp>
        <p:nvSpPr>
          <p:cNvPr id="15" name="TextBox 14"/>
          <p:cNvSpPr txBox="1"/>
          <p:nvPr/>
        </p:nvSpPr>
        <p:spPr>
          <a:xfrm>
            <a:off x="6072198" y="400716"/>
            <a:ext cx="164307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庄园经济</a:t>
            </a:r>
            <a:endParaRPr lang="zh-CN" altLang="en-US" sz="1800" dirty="0" smtClean="0">
              <a:solidFill>
                <a:srgbClr val="FF0000"/>
              </a:solidFill>
            </a:endParaRPr>
          </a:p>
        </p:txBody>
      </p:sp>
      <p:pic>
        <p:nvPicPr>
          <p:cNvPr id="100" name="图片 99"/>
          <p:cNvPicPr/>
          <p:nvPr/>
        </p:nvPicPr>
        <p:blipFill>
          <a:blip r:embed="rId4"/>
          <a:srcRect b="2380"/>
          <a:stretch>
            <a:fillRect/>
          </a:stretch>
        </p:blipFill>
        <p:spPr>
          <a:xfrm>
            <a:off x="611505" y="143510"/>
            <a:ext cx="3656330" cy="4947920"/>
          </a:xfrm>
          <a:prstGeom prst="rect">
            <a:avLst/>
          </a:prstGeom>
          <a:noFill/>
          <a:ln w="9525">
            <a:noFill/>
          </a:ln>
        </p:spPr>
      </p:pic>
      <p:pic>
        <p:nvPicPr>
          <p:cNvPr id="2" name="图片 1"/>
          <p:cNvPicPr>
            <a:picLocks noChangeAspect="1"/>
          </p:cNvPicPr>
          <p:nvPr/>
        </p:nvPicPr>
        <p:blipFill>
          <a:blip r:embed="rId5"/>
          <a:stretch>
            <a:fillRect/>
          </a:stretch>
        </p:blipFill>
        <p:spPr>
          <a:xfrm>
            <a:off x="4140835" y="988060"/>
            <a:ext cx="4860290" cy="4022090"/>
          </a:xfrm>
          <a:prstGeom prst="rect">
            <a:avLst/>
          </a:prstGeom>
        </p:spPr>
      </p:pic>
      <p:pic>
        <p:nvPicPr>
          <p:cNvPr id="4" name="图片 3"/>
          <p:cNvPicPr>
            <a:picLocks noChangeAspect="1"/>
          </p:cNvPicPr>
          <p:nvPr/>
        </p:nvPicPr>
        <p:blipFill>
          <a:blip r:embed="rId6"/>
          <a:srcRect l="3780" t="19548" r="3214" b="6108"/>
          <a:stretch>
            <a:fillRect/>
          </a:stretch>
        </p:blipFill>
        <p:spPr>
          <a:xfrm>
            <a:off x="1548130" y="1707515"/>
            <a:ext cx="5328285" cy="2736215"/>
          </a:xfrm>
          <a:prstGeom prst="rect">
            <a:avLst/>
          </a:prstGeom>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heckerboard(across)">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xit" presetSubtype="4" fill="hold" nodeType="clickEffect">
                                  <p:stCondLst>
                                    <p:cond delay="0"/>
                                  </p:stCondLst>
                                  <p:childTnLst>
                                    <p:anim calcmode="lin" valueType="num">
                                      <p:cBhvr additive="base">
                                        <p:cTn id="17" dur="500"/>
                                        <p:tgtEl>
                                          <p:spTgt spid="4"/>
                                        </p:tgtEl>
                                        <p:attrNameLst>
                                          <p:attrName>ppt_x</p:attrName>
                                        </p:attrNameLst>
                                      </p:cBhvr>
                                      <p:tavLst>
                                        <p:tav tm="0">
                                          <p:val>
                                            <p:strVal val="ppt_x"/>
                                          </p:val>
                                        </p:tav>
                                        <p:tav tm="100000">
                                          <p:val>
                                            <p:strVal val="ppt_x"/>
                                          </p:val>
                                        </p:tav>
                                      </p:tavLst>
                                    </p:anim>
                                    <p:anim calcmode="lin" valueType="num">
                                      <p:cBhvr additive="base">
                                        <p:cTn id="18" dur="500"/>
                                        <p:tgtEl>
                                          <p:spTgt spid="4"/>
                                        </p:tgtEl>
                                        <p:attrNameLst>
                                          <p:attrName>ppt_y</p:attrName>
                                        </p:attrNameLst>
                                      </p:cBhvr>
                                      <p:tavLst>
                                        <p:tav tm="0">
                                          <p:val>
                                            <p:strVal val="ppt_y"/>
                                          </p:val>
                                        </p:tav>
                                        <p:tav tm="100000">
                                          <p:val>
                                            <p:strVal val="1+ppt_h/2"/>
                                          </p:val>
                                        </p:tav>
                                      </p:tavLst>
                                    </p:anim>
                                    <p:set>
                                      <p:cBhvr>
                                        <p:cTn id="19" dur="1" fill="hold">
                                          <p:stCondLst>
                                            <p:cond delay="499"/>
                                          </p:stCondLst>
                                        </p:cTn>
                                        <p:tgtEl>
                                          <p:spTgt spid="4"/>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heckerboard(across)">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ppt_x"/>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custDataLst>
              <p:tags r:id="rId1"/>
            </p:custDataLst>
          </p:nvPr>
        </p:nvGraphicFramePr>
        <p:xfrm>
          <a:off x="157899" y="142858"/>
          <a:ext cx="8843257" cy="1588738"/>
        </p:xfrm>
        <a:graphic>
          <a:graphicData uri="http://schemas.openxmlformats.org/drawingml/2006/table">
            <a:tbl>
              <a:tblPr/>
              <a:tblGrid>
                <a:gridCol w="286572">
                  <a:extLst>
                    <a:ext uri="{9D8B030D-6E8A-4147-A177-3AD203B41FA5}">
                      <a16:colId xmlns:a16="http://schemas.microsoft.com/office/drawing/2014/main" val="20000"/>
                    </a:ext>
                  </a:extLst>
                </a:gridCol>
                <a:gridCol w="1127133">
                  <a:extLst>
                    <a:ext uri="{9D8B030D-6E8A-4147-A177-3AD203B41FA5}">
                      <a16:colId xmlns:a16="http://schemas.microsoft.com/office/drawing/2014/main" val="20001"/>
                    </a:ext>
                  </a:extLst>
                </a:gridCol>
                <a:gridCol w="7429552">
                  <a:extLst>
                    <a:ext uri="{9D8B030D-6E8A-4147-A177-3AD203B41FA5}">
                      <a16:colId xmlns:a16="http://schemas.microsoft.com/office/drawing/2014/main" val="20002"/>
                    </a:ext>
                  </a:extLst>
                </a:gridCol>
              </a:tblGrid>
              <a:tr h="745339">
                <a:tc rowSpan="2">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经济</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农业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南北朝时期出现以灌钢法制作的农具。三国时期马钧</a:t>
                      </a:r>
                      <a:r>
                        <a:rPr lang="zh-CN" sz="1800" b="1" dirty="0" smtClean="0">
                          <a:latin typeface="宋体" panose="02010600030101010101" pitchFamily="2" charset="-122"/>
                          <a:ea typeface="宋体" panose="02010600030101010101" pitchFamily="2" charset="-122"/>
                          <a:cs typeface="Times New Roman" panose="02020603050405020304"/>
                        </a:rPr>
                        <a:t>对</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进行</a:t>
                      </a:r>
                      <a:r>
                        <a:rPr lang="zh-CN" sz="1800" b="1" dirty="0">
                          <a:latin typeface="宋体" panose="02010600030101010101" pitchFamily="2" charset="-122"/>
                          <a:ea typeface="宋体" panose="02010600030101010101" pitchFamily="2" charset="-122"/>
                          <a:cs typeface="Times New Roman" panose="02020603050405020304"/>
                        </a:rPr>
                        <a:t>革新。魏晋南北朝时期的坞堡除军事作用外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也</a:t>
                      </a:r>
                      <a:r>
                        <a:rPr lang="zh-CN" sz="1800" b="1" dirty="0" smtClean="0">
                          <a:latin typeface="宋体" panose="02010600030101010101" pitchFamily="2" charset="-122"/>
                          <a:ea typeface="宋体" panose="02010600030101010101" pitchFamily="2" charset="-122"/>
                          <a:cs typeface="Times New Roman" panose="02020603050405020304"/>
                        </a:rPr>
                        <a:t>带有</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的</a:t>
                      </a:r>
                      <a:r>
                        <a:rPr lang="zh-CN" sz="1800" b="1" dirty="0">
                          <a:latin typeface="宋体" panose="02010600030101010101" pitchFamily="2" charset="-122"/>
                          <a:ea typeface="宋体" panose="02010600030101010101" pitchFamily="2" charset="-122"/>
                          <a:cs typeface="Times New Roman" panose="02020603050405020304"/>
                        </a:rPr>
                        <a:t>色彩</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4759">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手工业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出现灌钢法</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48640">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文化</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思想</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tabLst>
                          <a:tab pos="1524000" algn="l"/>
                        </a:tabLst>
                      </a:pPr>
                      <a:r>
                        <a:rPr lang="zh-CN" sz="1800" b="1" dirty="0">
                          <a:latin typeface="宋体" panose="02010600030101010101" pitchFamily="2" charset="-122"/>
                          <a:ea typeface="宋体" panose="02010600030101010101" pitchFamily="2" charset="-122"/>
                          <a:cs typeface="Times New Roman" panose="02020603050405020304"/>
                        </a:rPr>
                        <a:t>佛教在中国盛行</a:t>
                      </a:r>
                      <a:r>
                        <a:rPr lang="en-US" sz="1800" b="1" dirty="0" smtClean="0">
                          <a:latin typeface="宋体" panose="02010600030101010101" pitchFamily="2" charset="-122"/>
                          <a:ea typeface="宋体" panose="02010600030101010101" pitchFamily="2" charset="-122"/>
                          <a:cs typeface="Times New Roman" panose="02020603050405020304"/>
                        </a:rPr>
                        <a:t>,</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道教传播</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儒学</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受到</a:t>
                      </a:r>
                      <a:r>
                        <a:rPr lang="zh-CN" sz="1800" b="1" dirty="0">
                          <a:latin typeface="宋体" panose="02010600030101010101" pitchFamily="2" charset="-122"/>
                          <a:ea typeface="宋体" panose="02010600030101010101" pitchFamily="2" charset="-122"/>
                          <a:cs typeface="Times New Roman" panose="02020603050405020304"/>
                        </a:rPr>
                        <a:t>挑战</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玄学兴起</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4" name="TextBox 13"/>
          <p:cNvSpPr txBox="1"/>
          <p:nvPr/>
        </p:nvSpPr>
        <p:spPr>
          <a:xfrm>
            <a:off x="7143768" y="82306"/>
            <a:ext cx="92869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翻车</a:t>
            </a:r>
            <a:endParaRPr lang="zh-CN" altLang="en-US" sz="1800" dirty="0" smtClean="0">
              <a:solidFill>
                <a:srgbClr val="FF0000"/>
              </a:solidFill>
            </a:endParaRPr>
          </a:p>
        </p:txBody>
      </p:sp>
      <p:sp>
        <p:nvSpPr>
          <p:cNvPr id="15" name="TextBox 14"/>
          <p:cNvSpPr txBox="1"/>
          <p:nvPr/>
        </p:nvSpPr>
        <p:spPr>
          <a:xfrm>
            <a:off x="6072198" y="400716"/>
            <a:ext cx="164307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庄园经济</a:t>
            </a:r>
            <a:endParaRPr lang="zh-CN" altLang="en-US" sz="1800" dirty="0" smtClean="0">
              <a:solidFill>
                <a:srgbClr val="FF0000"/>
              </a:solidFill>
            </a:endParaRPr>
          </a:p>
        </p:txBody>
      </p:sp>
      <p:sp>
        <p:nvSpPr>
          <p:cNvPr id="16" name="TextBox 15"/>
          <p:cNvSpPr txBox="1"/>
          <p:nvPr/>
        </p:nvSpPr>
        <p:spPr>
          <a:xfrm>
            <a:off x="3335782" y="1071552"/>
            <a:ext cx="164307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渐趋本土化</a:t>
            </a:r>
            <a:endParaRPr lang="zh-CN" altLang="en-US" sz="1800" dirty="0" smtClean="0">
              <a:solidFill>
                <a:srgbClr val="FF0000"/>
              </a:solidFill>
            </a:endParaRPr>
          </a:p>
        </p:txBody>
      </p:sp>
      <p:sp>
        <p:nvSpPr>
          <p:cNvPr id="17" name="TextBox 16"/>
          <p:cNvSpPr txBox="1"/>
          <p:nvPr/>
        </p:nvSpPr>
        <p:spPr>
          <a:xfrm>
            <a:off x="6478905" y="1093470"/>
            <a:ext cx="1285875" cy="426085"/>
          </a:xfrm>
          <a:prstGeom prst="rect">
            <a:avLst/>
          </a:prstGeom>
          <a:noFill/>
        </p:spPr>
        <p:txBody>
          <a:bodyPr wrap="square" rtlCol="0">
            <a:no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正统地位</a:t>
            </a:r>
            <a:endParaRPr lang="zh-CN" altLang="en-US" sz="1800" dirty="0" smtClean="0">
              <a:solidFill>
                <a:srgbClr val="FF0000"/>
              </a:solidFill>
            </a:endParaRPr>
          </a:p>
        </p:txBody>
      </p:sp>
      <p:sp>
        <p:nvSpPr>
          <p:cNvPr id="6" name="TextBox 5"/>
          <p:cNvSpPr txBox="1"/>
          <p:nvPr/>
        </p:nvSpPr>
        <p:spPr>
          <a:xfrm>
            <a:off x="142558" y="2067543"/>
            <a:ext cx="9001156" cy="2092881"/>
          </a:xfrm>
          <a:prstGeom prst="rect">
            <a:avLst/>
          </a:prstGeom>
          <a:noFill/>
        </p:spPr>
        <p:txBody>
          <a:bodyPr wrap="square" rtlCol="0">
            <a:spAutoFit/>
          </a:bodyPr>
          <a:lstStyle/>
          <a:p>
            <a:r>
              <a:rPr lang="en-US" sz="2000" dirty="0" smtClean="0"/>
              <a:t>10.</a:t>
            </a:r>
            <a:r>
              <a:rPr lang="en-US" sz="2000" dirty="0" smtClean="0">
                <a:latin typeface="楷体" panose="02010609060101010101" pitchFamily="49" charset="-122"/>
                <a:ea typeface="楷体" panose="02010609060101010101" pitchFamily="49" charset="-122"/>
              </a:rPr>
              <a:t>(2019·</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Ⅲ</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r>
              <a:rPr lang="zh-CN" altLang="en-US" sz="2000" dirty="0" smtClean="0"/>
              <a:t>在今新疆和甘肃地区保存的佛教早期造像很多衣衫单薄</a:t>
            </a:r>
            <a:r>
              <a:rPr lang="en-US" sz="2000" dirty="0" smtClean="0"/>
              <a:t>,</a:t>
            </a:r>
            <a:r>
              <a:rPr lang="zh-CN" altLang="en-US" sz="2000" dirty="0" smtClean="0"/>
              <a:t>甚至裸身</a:t>
            </a:r>
            <a:r>
              <a:rPr lang="en-US" sz="2000" dirty="0" smtClean="0"/>
              <a:t>,</a:t>
            </a:r>
            <a:r>
              <a:rPr lang="zh-CN" altLang="en-US" sz="2000" dirty="0" smtClean="0"/>
              <a:t>面部表情生动</a:t>
            </a:r>
            <a:r>
              <a:rPr lang="en-US" sz="2000" dirty="0" smtClean="0"/>
              <a:t>;</a:t>
            </a:r>
            <a:r>
              <a:rPr lang="zh-CN" altLang="en-US" sz="2000" dirty="0" smtClean="0"/>
              <a:t>时代较晚的洛阳龙门石窟中</a:t>
            </a:r>
            <a:r>
              <a:rPr lang="en-US" sz="2000" dirty="0" smtClean="0"/>
              <a:t>,</a:t>
            </a:r>
            <a:r>
              <a:rPr lang="zh-CN" altLang="en-US" sz="2000" dirty="0" smtClean="0"/>
              <a:t>造像大都表情庄严</a:t>
            </a:r>
            <a:r>
              <a:rPr lang="en-US" sz="2000" dirty="0" smtClean="0"/>
              <a:t>,</a:t>
            </a:r>
            <a:r>
              <a:rPr lang="zh-CN" altLang="en-US" sz="2000" dirty="0" smtClean="0"/>
              <a:t>服饰亦趋整齐。引起这一变化的主要因素是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经济发展水平</a:t>
            </a:r>
            <a:r>
              <a:rPr lang="en-US" sz="2000" dirty="0" smtClean="0"/>
              <a:t>	    B.</a:t>
            </a:r>
            <a:r>
              <a:rPr lang="zh-CN" altLang="en-US" sz="2000" dirty="0" smtClean="0"/>
              <a:t>绘画技术进步</a:t>
            </a:r>
          </a:p>
          <a:p>
            <a:r>
              <a:rPr lang="en-US" sz="2000" dirty="0" smtClean="0"/>
              <a:t>C.</a:t>
            </a:r>
            <a:r>
              <a:rPr lang="zh-CN" altLang="en-US" sz="2000" dirty="0" smtClean="0"/>
              <a:t>政治权力干预</a:t>
            </a:r>
            <a:r>
              <a:rPr lang="en-US" sz="2000" dirty="0" smtClean="0"/>
              <a:t>	   </a:t>
            </a:r>
            <a:r>
              <a:rPr lang="en-US" sz="2000" dirty="0" smtClean="0">
                <a:solidFill>
                  <a:schemeClr val="tx1"/>
                </a:solidFill>
              </a:rPr>
              <a:t> D.</a:t>
            </a:r>
            <a:r>
              <a:rPr lang="zh-CN" altLang="en-US" sz="2000" dirty="0" smtClean="0">
                <a:solidFill>
                  <a:schemeClr val="tx1"/>
                </a:solidFill>
              </a:rPr>
              <a:t>儒家思想影响</a:t>
            </a:r>
          </a:p>
        </p:txBody>
      </p:sp>
      <p:sp>
        <p:nvSpPr>
          <p:cNvPr id="2" name="文本框 1"/>
          <p:cNvSpPr txBox="1"/>
          <p:nvPr/>
        </p:nvSpPr>
        <p:spPr>
          <a:xfrm>
            <a:off x="2339975" y="3723640"/>
            <a:ext cx="3048000" cy="730885"/>
          </a:xfrm>
          <a:prstGeom prst="rect">
            <a:avLst/>
          </a:prstGeom>
          <a:noFill/>
        </p:spPr>
        <p:txBody>
          <a:bodyPr wrap="square" rtlCol="0">
            <a:spAutoFit/>
          </a:bodyPr>
          <a:lstStyle/>
          <a:p>
            <a:r>
              <a:rPr lang="en-US" altLang="zh-CN" sz="3200" dirty="0" smtClean="0">
                <a:solidFill>
                  <a:srgbClr val="FF0000"/>
                </a:solidFill>
                <a:latin typeface="微软雅黑" panose="020B0503020204020204" charset="-122"/>
                <a:ea typeface="微软雅黑" panose="020B0503020204020204" charset="-122"/>
              </a:rPr>
              <a:t>√</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across)">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checkerboard(across)">
                                      <p:cBhvr>
                                        <p:cTn id="2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custDataLst>
              <p:tags r:id="rId1"/>
            </p:custDataLst>
          </p:nvPr>
        </p:nvGraphicFramePr>
        <p:xfrm>
          <a:off x="157899" y="142858"/>
          <a:ext cx="8843257" cy="4861476"/>
        </p:xfrm>
        <a:graphic>
          <a:graphicData uri="http://schemas.openxmlformats.org/drawingml/2006/table">
            <a:tbl>
              <a:tblPr/>
              <a:tblGrid>
                <a:gridCol w="286572">
                  <a:extLst>
                    <a:ext uri="{9D8B030D-6E8A-4147-A177-3AD203B41FA5}">
                      <a16:colId xmlns:a16="http://schemas.microsoft.com/office/drawing/2014/main" val="20000"/>
                    </a:ext>
                  </a:extLst>
                </a:gridCol>
                <a:gridCol w="1127133">
                  <a:extLst>
                    <a:ext uri="{9D8B030D-6E8A-4147-A177-3AD203B41FA5}">
                      <a16:colId xmlns:a16="http://schemas.microsoft.com/office/drawing/2014/main" val="20001"/>
                    </a:ext>
                  </a:extLst>
                </a:gridCol>
                <a:gridCol w="7429552">
                  <a:extLst>
                    <a:ext uri="{9D8B030D-6E8A-4147-A177-3AD203B41FA5}">
                      <a16:colId xmlns:a16="http://schemas.microsoft.com/office/drawing/2014/main" val="20002"/>
                    </a:ext>
                  </a:extLst>
                </a:gridCol>
              </a:tblGrid>
              <a:tr h="745339">
                <a:tc rowSpan="2">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经济</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农业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南北朝时期出现以灌钢法制作的农具。三国时期马钧</a:t>
                      </a:r>
                      <a:r>
                        <a:rPr lang="zh-CN" sz="1800" b="1" dirty="0" smtClean="0">
                          <a:latin typeface="宋体" panose="02010600030101010101" pitchFamily="2" charset="-122"/>
                          <a:ea typeface="宋体" panose="02010600030101010101" pitchFamily="2" charset="-122"/>
                          <a:cs typeface="Times New Roman" panose="02020603050405020304"/>
                        </a:rPr>
                        <a:t>对</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进行</a:t>
                      </a:r>
                      <a:r>
                        <a:rPr lang="zh-CN" sz="1800" b="1" dirty="0">
                          <a:latin typeface="宋体" panose="02010600030101010101" pitchFamily="2" charset="-122"/>
                          <a:ea typeface="宋体" panose="02010600030101010101" pitchFamily="2" charset="-122"/>
                          <a:cs typeface="Times New Roman" panose="02020603050405020304"/>
                        </a:rPr>
                        <a:t>革新。魏晋南北朝时期的坞堡除军事作用外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也</a:t>
                      </a:r>
                      <a:r>
                        <a:rPr lang="zh-CN" sz="1800" b="1" dirty="0" smtClean="0">
                          <a:latin typeface="宋体" panose="02010600030101010101" pitchFamily="2" charset="-122"/>
                          <a:ea typeface="宋体" panose="02010600030101010101" pitchFamily="2" charset="-122"/>
                          <a:cs typeface="Times New Roman" panose="02020603050405020304"/>
                        </a:rPr>
                        <a:t>带有</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的</a:t>
                      </a:r>
                      <a:r>
                        <a:rPr lang="zh-CN" sz="1800" b="1" dirty="0">
                          <a:latin typeface="宋体" panose="02010600030101010101" pitchFamily="2" charset="-122"/>
                          <a:ea typeface="宋体" panose="02010600030101010101" pitchFamily="2" charset="-122"/>
                          <a:cs typeface="Times New Roman" panose="02020603050405020304"/>
                        </a:rPr>
                        <a:t>色彩</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4759">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手工业</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出现灌钢法</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73510">
                <a:tc rowSpan="5">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文化</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思想</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tabLst>
                          <a:tab pos="1524000" algn="l"/>
                        </a:tabLst>
                      </a:pPr>
                      <a:r>
                        <a:rPr lang="zh-CN" sz="1800" b="1" dirty="0">
                          <a:latin typeface="宋体" panose="02010600030101010101" pitchFamily="2" charset="-122"/>
                          <a:ea typeface="宋体" panose="02010600030101010101" pitchFamily="2" charset="-122"/>
                          <a:cs typeface="Times New Roman" panose="02020603050405020304"/>
                        </a:rPr>
                        <a:t>佛教在中国盛行</a:t>
                      </a:r>
                      <a:r>
                        <a:rPr lang="en-US" sz="1800" b="1" dirty="0" smtClean="0">
                          <a:latin typeface="宋体" panose="02010600030101010101" pitchFamily="2" charset="-122"/>
                          <a:ea typeface="宋体" panose="02010600030101010101" pitchFamily="2" charset="-122"/>
                          <a:cs typeface="Times New Roman" panose="02020603050405020304"/>
                        </a:rPr>
                        <a:t>,</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en-US"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道教传播</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smtClean="0">
                          <a:latin typeface="宋体" panose="02010600030101010101" pitchFamily="2" charset="-122"/>
                          <a:ea typeface="宋体" panose="02010600030101010101" pitchFamily="2" charset="-122"/>
                          <a:cs typeface="Times New Roman" panose="02020603050405020304"/>
                        </a:rPr>
                        <a:t>儒学</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受到</a:t>
                      </a:r>
                      <a:r>
                        <a:rPr lang="zh-CN" sz="1800" b="1" dirty="0">
                          <a:latin typeface="宋体" panose="02010600030101010101" pitchFamily="2" charset="-122"/>
                          <a:ea typeface="宋体" panose="02010600030101010101" pitchFamily="2" charset="-122"/>
                          <a:cs typeface="Times New Roman" panose="02020603050405020304"/>
                        </a:rPr>
                        <a:t>挑战</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玄学兴起</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78364">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文学艺术</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文学</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建安文学、田园诗、南朝骈文、南北朝民歌等</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书法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隶书、草书、行书和楷书等书体均已完备</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东晋王羲之诸体兼精</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世称“书圣”</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绘画</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东晋顾恺之《女史箴图》和《洛神赋图》</a:t>
                      </a:r>
                      <a:endParaRPr lang="zh-CN" sz="18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雕塑</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山西大同云冈石窟、河南洛阳龙门石窟、甘肃敦煌莫高窟等</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89182">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科技</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北朝贾思勰的</a:t>
                      </a:r>
                      <a:r>
                        <a:rPr lang="zh-CN" sz="1800" b="1" dirty="0" smtClean="0">
                          <a:latin typeface="宋体" panose="02010600030101010101" pitchFamily="2" charset="-122"/>
                          <a:ea typeface="宋体" panose="02010600030101010101" pitchFamily="2" charset="-122"/>
                          <a:cs typeface="Times New Roman" panose="02020603050405020304"/>
                        </a:rPr>
                        <a:t>《</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是中国现存最早的一部完整的农书</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南朝祖冲之将圆周率精确到小数点后七位</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西晋裴秀绘制《禹贡地域图》</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89519">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中外文化</a:t>
                      </a:r>
                      <a:endParaRPr lang="zh-CN" sz="18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交流</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佛教在中国广泛传播</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15673">
                <a:tc vMerge="1">
                  <a:txBody>
                    <a:bodyPr/>
                    <a:lstStyle/>
                    <a:p>
                      <a:endParaRPr lang="zh-CN"/>
                    </a:p>
                  </a:txBody>
                  <a:tcPr/>
                </a:tc>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教育</a:t>
                      </a:r>
                      <a:endParaRPr lang="zh-CN" sz="180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西晋开始设立</a:t>
                      </a:r>
                      <a:r>
                        <a:rPr lang="zh-CN" sz="1800" b="1" dirty="0" smtClean="0">
                          <a:latin typeface="宋体" panose="02010600030101010101" pitchFamily="2" charset="-122"/>
                          <a:ea typeface="宋体" panose="02010600030101010101" pitchFamily="2" charset="-122"/>
                          <a:cs typeface="Times New Roman" panose="02020603050405020304"/>
                        </a:rPr>
                        <a:t>的</a:t>
                      </a:r>
                      <a:r>
                        <a:rPr lang="en-US" altLang="zh-CN" sz="1800" b="1" u="sng" dirty="0" smtClean="0">
                          <a:latin typeface="宋体" panose="02010600030101010101" pitchFamily="2" charset="-122"/>
                          <a:ea typeface="宋体" panose="02010600030101010101" pitchFamily="2" charset="-122"/>
                          <a:cs typeface="Times New Roman" panose="02020603050405020304"/>
                        </a:rPr>
                        <a:t>         </a:t>
                      </a:r>
                      <a:r>
                        <a:rPr lang="zh-CN" sz="1800" b="1" dirty="0" smtClean="0">
                          <a:latin typeface="宋体" panose="02010600030101010101" pitchFamily="2" charset="-122"/>
                          <a:ea typeface="宋体" panose="02010600030101010101" pitchFamily="2" charset="-122"/>
                          <a:cs typeface="Times New Roman" panose="02020603050405020304"/>
                        </a:rPr>
                        <a:t>是</a:t>
                      </a:r>
                      <a:r>
                        <a:rPr lang="zh-CN" sz="1800" b="1" dirty="0">
                          <a:latin typeface="宋体" panose="02010600030101010101" pitchFamily="2" charset="-122"/>
                          <a:ea typeface="宋体" panose="02010600030101010101" pitchFamily="2" charset="-122"/>
                          <a:cs typeface="Times New Roman" panose="02020603050405020304"/>
                        </a:rPr>
                        <a:t>古代中国的最高学府和教育行政机构</a:t>
                      </a:r>
                      <a:endParaRPr lang="zh-CN" sz="1800" dirty="0">
                        <a:latin typeface="宋体" panose="02010600030101010101" pitchFamily="2" charset="-122"/>
                        <a:ea typeface="宋体" panose="02010600030101010101" pitchFamily="2" charset="-122"/>
                        <a:cs typeface="Times New Roman" panose="02020603050405020304"/>
                      </a:endParaRPr>
                    </a:p>
                  </a:txBody>
                  <a:tcPr marL="44067" marR="44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4" name="TextBox 13"/>
          <p:cNvSpPr txBox="1"/>
          <p:nvPr/>
        </p:nvSpPr>
        <p:spPr>
          <a:xfrm>
            <a:off x="7143768" y="82306"/>
            <a:ext cx="92869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翻车</a:t>
            </a:r>
            <a:endParaRPr lang="zh-CN" altLang="en-US" sz="1800" dirty="0" smtClean="0">
              <a:solidFill>
                <a:srgbClr val="FF0000"/>
              </a:solidFill>
            </a:endParaRPr>
          </a:p>
        </p:txBody>
      </p:sp>
      <p:sp>
        <p:nvSpPr>
          <p:cNvPr id="15" name="TextBox 14"/>
          <p:cNvSpPr txBox="1"/>
          <p:nvPr/>
        </p:nvSpPr>
        <p:spPr>
          <a:xfrm>
            <a:off x="6072198" y="400716"/>
            <a:ext cx="164307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庄园经济</a:t>
            </a:r>
            <a:endParaRPr lang="zh-CN" altLang="en-US" sz="1800" dirty="0" smtClean="0">
              <a:solidFill>
                <a:srgbClr val="FF0000"/>
              </a:solidFill>
            </a:endParaRPr>
          </a:p>
        </p:txBody>
      </p:sp>
      <p:sp>
        <p:nvSpPr>
          <p:cNvPr id="16" name="TextBox 15"/>
          <p:cNvSpPr txBox="1"/>
          <p:nvPr/>
        </p:nvSpPr>
        <p:spPr>
          <a:xfrm>
            <a:off x="3335782" y="1071552"/>
            <a:ext cx="164307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渐趋本土化</a:t>
            </a:r>
            <a:endParaRPr lang="zh-CN" altLang="en-US" sz="1800" dirty="0" smtClean="0">
              <a:solidFill>
                <a:srgbClr val="FF0000"/>
              </a:solidFill>
            </a:endParaRPr>
          </a:p>
        </p:txBody>
      </p:sp>
      <p:sp>
        <p:nvSpPr>
          <p:cNvPr id="17" name="TextBox 16"/>
          <p:cNvSpPr txBox="1"/>
          <p:nvPr/>
        </p:nvSpPr>
        <p:spPr>
          <a:xfrm>
            <a:off x="6478905" y="1093470"/>
            <a:ext cx="1285875" cy="426085"/>
          </a:xfrm>
          <a:prstGeom prst="rect">
            <a:avLst/>
          </a:prstGeom>
          <a:noFill/>
        </p:spPr>
        <p:txBody>
          <a:bodyPr wrap="square" rtlCol="0">
            <a:no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正统地位</a:t>
            </a:r>
            <a:endParaRPr lang="zh-CN" altLang="en-US" sz="1800" dirty="0" smtClean="0">
              <a:solidFill>
                <a:srgbClr val="FF0000"/>
              </a:solidFill>
            </a:endParaRPr>
          </a:p>
        </p:txBody>
      </p:sp>
      <p:sp>
        <p:nvSpPr>
          <p:cNvPr id="18" name="TextBox 17"/>
          <p:cNvSpPr txBox="1"/>
          <p:nvPr/>
        </p:nvSpPr>
        <p:spPr>
          <a:xfrm>
            <a:off x="3357554" y="3286130"/>
            <a:ext cx="1285884" cy="452432"/>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齐民要术</a:t>
            </a:r>
            <a:endParaRPr lang="zh-CN" altLang="en-US" sz="1800" dirty="0" smtClean="0">
              <a:solidFill>
                <a:srgbClr val="FF0000"/>
              </a:solidFill>
            </a:endParaRPr>
          </a:p>
        </p:txBody>
      </p:sp>
      <p:sp>
        <p:nvSpPr>
          <p:cNvPr id="19" name="TextBox 18"/>
          <p:cNvSpPr txBox="1"/>
          <p:nvPr/>
        </p:nvSpPr>
        <p:spPr>
          <a:xfrm>
            <a:off x="3357554" y="4599314"/>
            <a:ext cx="1285884" cy="401328"/>
          </a:xfrm>
          <a:prstGeom prst="rect">
            <a:avLst/>
          </a:prstGeom>
          <a:noFill/>
        </p:spPr>
        <p:txBody>
          <a:bodyPr wrap="square" rtlCol="0">
            <a:spAutoFit/>
          </a:bodyPr>
          <a:lstStyle/>
          <a:p>
            <a:r>
              <a:rPr lang="zh-CN" altLang="en-US" sz="1800" dirty="0" smtClean="0">
                <a:solidFill>
                  <a:srgbClr val="FF0000"/>
                </a:solidFill>
                <a:latin typeface="Calibri" panose="020F0502020204030204"/>
                <a:ea typeface="宋体" panose="02010600030101010101" pitchFamily="2" charset="-122"/>
                <a:cs typeface="Times New Roman" panose="02020603050405020304"/>
              </a:rPr>
              <a:t>国子监</a:t>
            </a:r>
            <a:endParaRPr lang="zh-CN" altLang="en-US" sz="1800" dirty="0" smtClean="0">
              <a:solidFill>
                <a:srgbClr val="FF0000"/>
              </a:solidFill>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heckerboard(across)">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heckerboard(across)">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主题探究</a:t>
            </a:r>
          </a:p>
        </p:txBody>
      </p:sp>
    </p:spTree>
  </p:cSld>
  <p:clrMapOvr>
    <a:masterClrMapping/>
  </p:clrMapOvr>
  <p:transition>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6998" y="-164165"/>
            <a:ext cx="8929718" cy="637675"/>
          </a:xfrm>
          <a:prstGeom prst="rect">
            <a:avLst/>
          </a:prstGeom>
          <a:noFill/>
        </p:spPr>
        <p:txBody>
          <a:bodyPr wrap="square" rtlCol="0">
            <a:spAutoFit/>
          </a:bodyPr>
          <a:lstStyle/>
          <a:p>
            <a:pPr algn="ctr">
              <a:lnSpc>
                <a:spcPct val="150000"/>
              </a:lnSpc>
            </a:pPr>
            <a:r>
              <a:rPr lang="zh-CN" altLang="en-US" sz="2800" dirty="0" smtClean="0">
                <a:solidFill>
                  <a:srgbClr val="0000FF"/>
                </a:solidFill>
                <a:latin typeface="黑体" panose="02010609060101010101" pitchFamily="49" charset="-122"/>
                <a:ea typeface="黑体" panose="02010609060101010101" pitchFamily="49" charset="-122"/>
              </a:rPr>
              <a:t>主题　从分裂走向统一</a:t>
            </a:r>
          </a:p>
        </p:txBody>
      </p:sp>
      <p:sp>
        <p:nvSpPr>
          <p:cNvPr id="8" name="TextBox 7"/>
          <p:cNvSpPr txBox="1"/>
          <p:nvPr/>
        </p:nvSpPr>
        <p:spPr>
          <a:xfrm>
            <a:off x="107601" y="474015"/>
            <a:ext cx="8929750" cy="3625215"/>
          </a:xfrm>
          <a:prstGeom prst="rect">
            <a:avLst/>
          </a:prstGeom>
          <a:noFill/>
        </p:spPr>
        <p:txBody>
          <a:bodyPr wrap="square" rtlCol="0">
            <a:spAutoFit/>
          </a:bodyPr>
          <a:lstStyle/>
          <a:p>
            <a:pPr>
              <a:lnSpc>
                <a:spcPct val="110000"/>
              </a:lnSpc>
            </a:pPr>
            <a:r>
              <a:rPr lang="zh-CN" altLang="en-US" dirty="0" smtClean="0">
                <a:latin typeface="黑体" panose="02010609060101010101" pitchFamily="49" charset="-122"/>
                <a:ea typeface="黑体" panose="02010609060101010101" pitchFamily="49" charset="-122"/>
              </a:rPr>
              <a:t>视角</a:t>
            </a:r>
            <a:r>
              <a:rPr lang="en-US" dirty="0" smtClean="0">
                <a:latin typeface="黑体" panose="02010609060101010101" pitchFamily="49" charset="-122"/>
                <a:ea typeface="黑体" panose="02010609060101010101" pitchFamily="49" charset="-122"/>
              </a:rPr>
              <a:t>1</a:t>
            </a:r>
            <a:r>
              <a:rPr lang="zh-CN" altLang="en-US" dirty="0" smtClean="0">
                <a:latin typeface="黑体" panose="02010609060101010101" pitchFamily="49" charset="-122"/>
                <a:ea typeface="黑体" panose="02010609060101010101" pitchFamily="49" charset="-122"/>
              </a:rPr>
              <a:t>　民族交融</a:t>
            </a:r>
          </a:p>
          <a:p>
            <a:pPr algn="just">
              <a:lnSpc>
                <a:spcPct val="110000"/>
              </a:lnSpc>
            </a:pPr>
            <a:r>
              <a:rPr lang="zh-CN" altLang="en-US" dirty="0" smtClean="0">
                <a:latin typeface="黑体" panose="02010609060101010101" pitchFamily="49" charset="-122"/>
                <a:ea typeface="黑体" panose="02010609060101010101" pitchFamily="49" charset="-122"/>
              </a:rPr>
              <a:t>材料一</a:t>
            </a:r>
            <a:r>
              <a:rPr lang="zh-CN" altLang="en-US" dirty="0" smtClean="0"/>
              <a:t>　</a:t>
            </a:r>
            <a:r>
              <a:rPr lang="zh-CN" altLang="en-US" dirty="0" smtClean="0">
                <a:latin typeface="楷体" panose="02010609060101010101" pitchFamily="49" charset="-122"/>
                <a:ea typeface="楷体" panose="02010609060101010101" pitchFamily="49" charset="-122"/>
              </a:rPr>
              <a:t>北魏拓跋珪即位后</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采纳汉臣崔宏建议</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自谓黄帝之后。据</a:t>
            </a:r>
            <a:r>
              <a:rPr lang="en-US" altLang="zh-CN"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魏书</a:t>
            </a:r>
            <a:r>
              <a:rPr lang="en-US" altLang="zh-CN"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记载</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拓跋氏追溯的初祖是受封北土的黄帝嫡孙。拓跋珪及继任的三位皇帝亲往或遣使至涿鹿黄帝庙祭祀。</a:t>
            </a:r>
          </a:p>
          <a:p>
            <a:pPr algn="just">
              <a:lnSpc>
                <a:spcPct val="110000"/>
              </a:lnSpc>
            </a:pPr>
            <a:r>
              <a:rPr lang="en-US" altLang="zh-CN" dirty="0" smtClean="0">
                <a:latin typeface="楷体" panose="02010609060101010101" pitchFamily="49" charset="-122"/>
                <a:ea typeface="楷体" panose="02010609060101010101" pitchFamily="49" charset="-122"/>
              </a:rPr>
              <a:t>    </a:t>
            </a:r>
            <a:r>
              <a:rPr lang="zh-CN" altLang="en-US" dirty="0" smtClean="0">
                <a:latin typeface="楷体" panose="02010609060101010101" pitchFamily="49" charset="-122"/>
                <a:ea typeface="楷体" panose="02010609060101010101" pitchFamily="49" charset="-122"/>
              </a:rPr>
              <a:t>至孝文帝</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又下诏</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“魏之先出于黄帝</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以土德王</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故为拓跋氏。夫土者</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黄中之色</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万物之元也</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宜改姓元氏。”面对关于迁都的质疑</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他说</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“黄帝以天下未定</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居于涿鹿</a:t>
            </a:r>
            <a:r>
              <a:rPr lang="en-US" altLang="zh-CN" dirty="0" smtClean="0">
                <a:latin typeface="楷体" panose="02010609060101010101" pitchFamily="49" charset="-122"/>
                <a:ea typeface="楷体" panose="02010609060101010101" pitchFamily="49" charset="-122"/>
              </a:rPr>
              <a:t>(河北省)</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既定之后</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亦迁于河南。”孝文帝主持定姓族时</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汉臣薛宗起建议不应以祖先曾经的居住地为确定门第等级的主要标准</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他说</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“陛下黄帝之胤</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受封北土</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岂可亦谓之胡邪</a:t>
            </a:r>
            <a:r>
              <a:rPr lang="en-US"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a:t>
            </a:r>
          </a:p>
          <a:p>
            <a:pPr algn="dist">
              <a:lnSpc>
                <a:spcPct val="110000"/>
              </a:lnSpc>
            </a:pPr>
            <a:r>
              <a:rPr lang="en-US"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问题</a:t>
            </a:r>
            <a:r>
              <a:rPr lang="en-US" dirty="0" smtClean="0">
                <a:latin typeface="黑体" panose="02010609060101010101" pitchFamily="49" charset="-122"/>
                <a:ea typeface="黑体" panose="02010609060101010101" pitchFamily="49" charset="-122"/>
              </a:rPr>
              <a:t>] </a:t>
            </a:r>
            <a:r>
              <a:rPr lang="en-US" dirty="0" smtClean="0"/>
              <a:t>(1)</a:t>
            </a:r>
            <a:r>
              <a:rPr lang="zh-CN" altLang="en-US" dirty="0" smtClean="0"/>
              <a:t>根据材料一并结合所学知识</a:t>
            </a:r>
            <a:r>
              <a:rPr lang="en-US" dirty="0" smtClean="0"/>
              <a:t>,</a:t>
            </a:r>
            <a:r>
              <a:rPr lang="zh-CN" altLang="en-US" dirty="0" smtClean="0"/>
              <a:t>对北魏统治者追溯祖先的行为进行合理</a:t>
            </a:r>
            <a:endParaRPr lang="en-US" altLang="zh-CN" dirty="0" smtClean="0"/>
          </a:p>
          <a:p>
            <a:pPr>
              <a:lnSpc>
                <a:spcPct val="110000"/>
              </a:lnSpc>
            </a:pPr>
            <a:r>
              <a:rPr lang="zh-CN" altLang="en-US" dirty="0" smtClean="0"/>
              <a:t>阐释。</a:t>
            </a:r>
            <a:endParaRPr lang="zh-CN" altLang="en-US" dirty="0"/>
          </a:p>
        </p:txBody>
      </p:sp>
      <p:sp>
        <p:nvSpPr>
          <p:cNvPr id="5" name="TextBox 4"/>
          <p:cNvSpPr txBox="1"/>
          <p:nvPr/>
        </p:nvSpPr>
        <p:spPr>
          <a:xfrm>
            <a:off x="322580" y="4083685"/>
            <a:ext cx="8605520" cy="810260"/>
          </a:xfrm>
          <a:prstGeom prst="rect">
            <a:avLst/>
          </a:prstGeom>
          <a:noFill/>
        </p:spPr>
        <p:txBody>
          <a:bodyPr wrap="square" rtlCol="0">
            <a:spAutoFit/>
          </a:bodyPr>
          <a:lstStyle/>
          <a:p>
            <a:pPr algn="just">
              <a:lnSpc>
                <a:spcPct val="130000"/>
              </a:lnSpc>
            </a:pPr>
            <a:r>
              <a:rPr lang="zh-CN" altLang="en-US" sz="1800" dirty="0" smtClean="0">
                <a:latin typeface="微软雅黑" panose="020B0503020204020204" charset="-122"/>
                <a:ea typeface="微软雅黑" panose="020B0503020204020204" charset="-122"/>
                <a:cs typeface="微软雅黑" panose="020B0503020204020204" charset="-122"/>
              </a:rPr>
              <a:t>①北魏统治者获得汉臣认可，通过祖先认同实现</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文化认同</a:t>
            </a:r>
            <a:r>
              <a:rPr lang="zh-CN" altLang="en-US" sz="1800" dirty="0" smtClean="0">
                <a:latin typeface="微软雅黑" panose="020B0503020204020204" charset="-122"/>
                <a:ea typeface="微软雅黑" panose="020B0503020204020204" charset="-122"/>
                <a:cs typeface="微软雅黑" panose="020B0503020204020204" charset="-122"/>
              </a:rPr>
              <a:t>；②彰显</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政权的合法性</a:t>
            </a:r>
            <a:r>
              <a:rPr lang="zh-CN" altLang="en-US" sz="1800" dirty="0" smtClean="0">
                <a:latin typeface="微软雅黑" panose="020B0503020204020204" charset="-122"/>
                <a:ea typeface="微软雅黑" panose="020B0503020204020204" charset="-122"/>
                <a:cs typeface="微软雅黑" panose="020B0503020204020204" charset="-122"/>
              </a:rPr>
              <a:t>，</a:t>
            </a:r>
            <a:r>
              <a:rPr lang="zh-CN" altLang="en-US" sz="1800" dirty="0" smtClean="0">
                <a:latin typeface="微软雅黑" panose="020B0503020204020204" charset="-122"/>
                <a:ea typeface="微软雅黑" panose="020B0503020204020204" charset="-122"/>
                <a:cs typeface="微软雅黑" panose="020B0503020204020204" charset="-122"/>
                <a:sym typeface="+mn-ea"/>
              </a:rPr>
              <a:t>巩固政权统治；③</a:t>
            </a:r>
            <a:r>
              <a:rPr lang="zh-CN" altLang="en-US" sz="1800" dirty="0" smtClean="0">
                <a:latin typeface="微软雅黑" panose="020B0503020204020204" charset="-122"/>
                <a:ea typeface="微软雅黑" panose="020B0503020204020204" charset="-122"/>
                <a:cs typeface="微软雅黑" panose="020B0503020204020204" charset="-122"/>
              </a:rPr>
              <a:t>客观上促进了</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民族交融</a:t>
            </a:r>
            <a:r>
              <a:rPr lang="zh-CN" altLang="en-US" sz="1800" dirty="0" smtClean="0">
                <a:latin typeface="微软雅黑" panose="020B0503020204020204" charset="-122"/>
                <a:ea typeface="微软雅黑" panose="020B0503020204020204" charset="-122"/>
                <a:cs typeface="微软雅黑" panose="020B0503020204020204" charset="-122"/>
              </a:rPr>
              <a:t>；④为结束长期分裂局面创造了有利条件。</a:t>
            </a: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4739005"/>
          </a:xfrm>
          <a:prstGeom prst="rect">
            <a:avLst/>
          </a:prstGeom>
          <a:noFill/>
        </p:spPr>
        <p:txBody>
          <a:bodyPr wrap="square" rtlCol="0">
            <a:spAutoFit/>
          </a:bodyPr>
          <a:lstStyle/>
          <a:p>
            <a:pPr>
              <a:lnSpc>
                <a:spcPct val="140000"/>
              </a:lnSpc>
            </a:pPr>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rPr>
              <a:t>　人口迁徙</a:t>
            </a:r>
          </a:p>
          <a:p>
            <a:pPr algn="dist">
              <a:lnSpc>
                <a:spcPct val="140000"/>
              </a:lnSpc>
            </a:pPr>
            <a:r>
              <a:rPr lang="zh-CN" altLang="en-US" sz="1800" dirty="0" smtClean="0">
                <a:latin typeface="黑体" panose="02010609060101010101" pitchFamily="49" charset="-122"/>
                <a:ea typeface="黑体" panose="02010609060101010101" pitchFamily="49" charset="-122"/>
              </a:rPr>
              <a:t>材料二　</a:t>
            </a:r>
            <a:r>
              <a:rPr lang="zh-CN" altLang="en-US" sz="1800" dirty="0" smtClean="0">
                <a:latin typeface="楷体" panose="02010609060101010101" pitchFamily="49" charset="-122"/>
                <a:ea typeface="楷体" panose="02010609060101010101" pitchFamily="49" charset="-122"/>
              </a:rPr>
              <a:t>西晋末年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为躲避战乱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黄河流域“幽冀青并兖五州及徐州之淮北流民</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相率过江淮”。东晋政府没有把南迁侨户编入正式户籍黄籍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而编入专为侨户设置的临时户籍白籍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白籍人不对国家负担租税赋役义务。由于战乱、灾害、暴政</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又使不少人被迫成为无土可依、漂离就食的流民。魏晋南北朝</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世家豪族占有大量的依附人口</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不在政府注</a:t>
            </a:r>
            <a:endParaRPr lang="en-US" altLang="zh-CN" sz="1800" dirty="0" smtClean="0">
              <a:latin typeface="楷体" panose="02010609060101010101" pitchFamily="49" charset="-122"/>
              <a:ea typeface="楷体" panose="02010609060101010101" pitchFamily="49" charset="-122"/>
            </a:endParaRPr>
          </a:p>
          <a:p>
            <a:pPr algn="just">
              <a:lnSpc>
                <a:spcPct val="140000"/>
              </a:lnSpc>
            </a:pPr>
            <a:r>
              <a:rPr lang="zh-CN" altLang="en-US" sz="1800" dirty="0" smtClean="0">
                <a:latin typeface="楷体" panose="02010609060101010101" pitchFamily="49" charset="-122"/>
                <a:ea typeface="楷体" panose="02010609060101010101" pitchFamily="49" charset="-122"/>
              </a:rPr>
              <a:t>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不对国家负担义务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还千方百计扩大人口</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“竞招游食”更是一个重要手段。为了逃避租税赋役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“流民多庇大姓以为客”</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成为豪强大族“私附”的“藏户”。</a:t>
            </a:r>
          </a:p>
          <a:p>
            <a:pPr algn="just">
              <a:lnSpc>
                <a:spcPct val="140000"/>
              </a:lnSpc>
            </a:pPr>
            <a:r>
              <a:rPr lang="en-US" altLang="zh-CN" sz="1800" dirty="0" smtClean="0">
                <a:latin typeface="楷体" panose="02010609060101010101" pitchFamily="49" charset="-122"/>
                <a:ea typeface="楷体" panose="02010609060101010101" pitchFamily="49" charset="-122"/>
              </a:rPr>
              <a:t>    </a:t>
            </a:r>
            <a:r>
              <a:rPr lang="zh-CN" altLang="en-US" sz="1800" dirty="0" smtClean="0">
                <a:latin typeface="楷体" panose="02010609060101010101" pitchFamily="49" charset="-122"/>
                <a:ea typeface="楷体" panose="02010609060101010101" pitchFamily="49" charset="-122"/>
              </a:rPr>
              <a:t>东晋南朝之世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几代统治者致力于把侨户、流民实行编户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“土断”入籍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使大批人口纳入国家版籍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由此与世家豪族展开了激烈的人口争夺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在个别时期、个别地区成效较显著。但由于世代豪族地主是历代小朝廷的社会支柱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这就决定了“土断”的实施是有限度的。</a:t>
            </a:r>
            <a:r>
              <a:rPr lang="en-US" altLang="zh-CN" sz="1800" dirty="0" smtClean="0">
                <a:latin typeface="楷体" panose="02010609060101010101" pitchFamily="49" charset="-122"/>
                <a:ea typeface="楷体" panose="02010609060101010101" pitchFamily="49" charset="-122"/>
              </a:rPr>
              <a:t>                  </a:t>
            </a:r>
            <a:r>
              <a:rPr lang="en-US" altLang="zh-CN" sz="1800" dirty="0" smtClean="0"/>
              <a:t>——</a:t>
            </a:r>
            <a:r>
              <a:rPr lang="zh-CN" altLang="en-US" sz="1800" dirty="0" smtClean="0"/>
              <a:t>摘编自曹文柱</a:t>
            </a:r>
            <a:r>
              <a:rPr lang="en-US" altLang="zh-CN" sz="1800" dirty="0" smtClean="0"/>
              <a:t>《</a:t>
            </a:r>
            <a:r>
              <a:rPr lang="zh-CN" altLang="en-US" sz="1800" dirty="0" smtClean="0"/>
              <a:t>关于东晋南朝时期的“土断”问题</a:t>
            </a:r>
            <a:r>
              <a:rPr lang="en-US" altLang="zh-CN" sz="1800" dirty="0" smtClean="0"/>
              <a:t>》</a:t>
            </a:r>
          </a:p>
          <a:p>
            <a:pPr>
              <a:lnSpc>
                <a:spcPct val="14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a:t>
            </a:r>
            <a:r>
              <a:rPr lang="en-US" sz="1800" dirty="0" smtClean="0"/>
              <a:t>(2)</a:t>
            </a:r>
            <a:r>
              <a:rPr lang="zh-CN" altLang="en-US" sz="1800" dirty="0" smtClean="0"/>
              <a:t>根据材料二并结合所学，分析东晋南朝时期“土断”改革的原因和影响。</a:t>
            </a:r>
            <a:endParaRPr lang="zh-CN" altLang="en-US" sz="1800" dirty="0"/>
          </a:p>
        </p:txBody>
      </p:sp>
      <p:cxnSp>
        <p:nvCxnSpPr>
          <p:cNvPr id="2" name="直接连接符 1"/>
          <p:cNvCxnSpPr/>
          <p:nvPr/>
        </p:nvCxnSpPr>
        <p:spPr>
          <a:xfrm>
            <a:off x="459740" y="3284220"/>
            <a:ext cx="8432800" cy="762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3" name="直接连接符 2"/>
          <p:cNvCxnSpPr/>
          <p:nvPr/>
        </p:nvCxnSpPr>
        <p:spPr>
          <a:xfrm>
            <a:off x="71755" y="3651885"/>
            <a:ext cx="1764030"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5" name="文本框 4"/>
          <p:cNvSpPr txBox="1"/>
          <p:nvPr/>
        </p:nvSpPr>
        <p:spPr>
          <a:xfrm>
            <a:off x="2555875" y="3363595"/>
            <a:ext cx="2379980" cy="470535"/>
          </a:xfrm>
          <a:prstGeom prst="rect">
            <a:avLst/>
          </a:prstGeom>
          <a:solidFill>
            <a:srgbClr val="F9C5A5"/>
          </a:solidFill>
        </p:spPr>
        <p:txBody>
          <a:bodyPr wrap="square" rtlCol="0" anchor="t">
            <a:spAutoFit/>
          </a:bodyPr>
          <a:lstStyle/>
          <a:p>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“土断”改革的概念</a:t>
            </a:r>
            <a:endParaRPr lang="zh-CN" altLang="en-US" sz="2000" dirty="0" smtClean="0">
              <a:latin typeface="黑体" panose="02010609060101010101" pitchFamily="49" charset="-122"/>
              <a:ea typeface="黑体" panose="02010609060101010101" pitchFamily="49" charset="-122"/>
              <a:cs typeface="黑体" panose="02010609060101010101" pitchFamily="49" charset="-122"/>
              <a:sym typeface="+mn-ea"/>
            </a:endParaRP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5073650"/>
          </a:xfrm>
          <a:prstGeom prst="rect">
            <a:avLst/>
          </a:prstGeom>
          <a:noFill/>
        </p:spPr>
        <p:txBody>
          <a:bodyPr wrap="square" rtlCol="0">
            <a:spAutoFit/>
          </a:bodyPr>
          <a:lstStyle/>
          <a:p>
            <a:pPr>
              <a:lnSpc>
                <a:spcPct val="120000"/>
              </a:lnSpc>
            </a:pPr>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rPr>
              <a:t>　人口迁徙</a:t>
            </a:r>
          </a:p>
          <a:p>
            <a:pPr algn="l">
              <a:lnSpc>
                <a:spcPct val="120000"/>
              </a:lnSpc>
            </a:pPr>
            <a:r>
              <a:rPr lang="zh-CN" altLang="en-US" sz="1800" dirty="0" smtClean="0">
                <a:latin typeface="黑体" panose="02010609060101010101" pitchFamily="49" charset="-122"/>
                <a:ea typeface="黑体" panose="02010609060101010101" pitchFamily="49" charset="-122"/>
              </a:rPr>
              <a:t>材料二　</a:t>
            </a:r>
            <a:r>
              <a:rPr lang="zh-CN" altLang="en-US" sz="1800" dirty="0" smtClean="0">
                <a:latin typeface="楷体" panose="02010609060101010101" pitchFamily="49" charset="-122"/>
                <a:ea typeface="楷体" panose="02010609060101010101" pitchFamily="49" charset="-122"/>
              </a:rPr>
              <a:t>西晋末年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为躲避战乱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黄河流域“幽冀青并兖五州及徐州之淮北流民</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相率过江淮”</a:t>
            </a:r>
            <a:r>
              <a:rPr lang="zh-CN" altLang="en-US" sz="1800" dirty="0" smtClean="0">
                <a:solidFill>
                  <a:srgbClr val="FF0000"/>
                </a:solidFill>
                <a:latin typeface="楷体" panose="02010609060101010101" pitchFamily="49" charset="-122"/>
                <a:ea typeface="楷体" panose="02010609060101010101" pitchFamily="49"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北方战乱，导致大量人口南迁</a:t>
            </a:r>
            <a:r>
              <a:rPr lang="zh-CN" altLang="en-US" sz="1800" dirty="0" smtClean="0">
                <a:solidFill>
                  <a:srgbClr val="FF0000"/>
                </a:solidFill>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。东晋政府没有把南迁侨户编入正式户籍黄籍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而编入专为侨户设置的临时户籍白籍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白籍人不对国家负担租税赋役义务。</a:t>
            </a:r>
            <a:r>
              <a:rPr lang="zh-CN" altLang="en-US" sz="1800" dirty="0" smtClean="0">
                <a:solidFill>
                  <a:srgbClr val="FF0000"/>
                </a:solidFill>
                <a:latin typeface="微软雅黑" panose="020B0503020204020204" charset="-122"/>
                <a:ea typeface="微软雅黑" panose="020B0503020204020204" charset="-122"/>
              </a:rPr>
              <a:t>【旧的</a:t>
            </a:r>
            <a:r>
              <a:rPr lang="zh-CN" altLang="en-US" sz="1800" dirty="0" smtClean="0">
                <a:solidFill>
                  <a:srgbClr val="FF0000"/>
                </a:solidFill>
                <a:latin typeface="微软雅黑" panose="020B0503020204020204" charset="-122"/>
                <a:ea typeface="微软雅黑" panose="020B0503020204020204" charset="-122"/>
                <a:sym typeface="+mn-ea"/>
              </a:rPr>
              <a:t>户籍制度不统一】</a:t>
            </a:r>
            <a:r>
              <a:rPr lang="zh-CN" altLang="en-US" sz="1800" dirty="0" smtClean="0">
                <a:latin typeface="楷体" panose="02010609060101010101" pitchFamily="49" charset="-122"/>
                <a:ea typeface="楷体" panose="02010609060101010101" pitchFamily="49" charset="-122"/>
              </a:rPr>
              <a:t>由于战乱、灾害、暴政</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又使不少人被迫成为无土可依、漂离就食的流民</a:t>
            </a:r>
            <a:r>
              <a:rPr lang="zh-CN" altLang="en-US" sz="1800" dirty="0" smtClean="0">
                <a:solidFill>
                  <a:srgbClr val="FF0000"/>
                </a:solidFill>
                <a:latin typeface="微软雅黑" panose="020B0503020204020204" charset="-122"/>
                <a:ea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sym typeface="+mn-ea"/>
              </a:rPr>
              <a:t>出现大量国家没有控制的人口，社会稳定受到威胁</a:t>
            </a:r>
            <a:r>
              <a:rPr lang="zh-CN" altLang="en-US" sz="1800" dirty="0" smtClean="0">
                <a:solidFill>
                  <a:srgbClr val="FF0000"/>
                </a:solidFill>
                <a:latin typeface="微软雅黑" panose="020B0503020204020204" charset="-122"/>
                <a:ea typeface="微软雅黑" panose="020B0503020204020204" charset="-122"/>
              </a:rPr>
              <a:t>】</a:t>
            </a:r>
            <a:r>
              <a:rPr lang="zh-CN" altLang="en-US" sz="1800" dirty="0" smtClean="0">
                <a:latin typeface="楷体" panose="02010609060101010101" pitchFamily="49" charset="-122"/>
                <a:ea typeface="楷体" panose="02010609060101010101" pitchFamily="49" charset="-122"/>
              </a:rPr>
              <a:t>。魏晋南北朝</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世家豪族占有大量的依附人口</a:t>
            </a:r>
            <a:r>
              <a:rPr lang="zh-CN" altLang="en-US" sz="1800" dirty="0" smtClean="0">
                <a:solidFill>
                  <a:srgbClr val="FF0000"/>
                </a:solidFill>
                <a:latin typeface="微软雅黑" panose="020B0503020204020204" charset="-122"/>
                <a:ea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sym typeface="+mn-ea"/>
              </a:rPr>
              <a:t>豪族地主占有大量人口</a:t>
            </a:r>
            <a:r>
              <a:rPr lang="zh-CN" altLang="en-US" sz="1800" dirty="0" smtClean="0">
                <a:solidFill>
                  <a:srgbClr val="FF0000"/>
                </a:solidFill>
                <a:latin typeface="微软雅黑" panose="020B0503020204020204" charset="-122"/>
                <a:ea typeface="微软雅黑" panose="020B0503020204020204" charset="-122"/>
              </a:rPr>
              <a:t>】</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不在政府注册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不对国家负担义务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还千方百计扩大人口</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“竞招游食”更是一个重要手段。为了逃避租税赋役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“流民多庇大姓以为客”</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成为豪强大族“私附”的“藏户”。</a:t>
            </a:r>
            <a:r>
              <a:rPr lang="zh-CN" altLang="en-US" sz="1800" dirty="0" smtClean="0">
                <a:solidFill>
                  <a:srgbClr val="FF0000"/>
                </a:solidFill>
                <a:latin typeface="微软雅黑" panose="020B0503020204020204" charset="-122"/>
                <a:ea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sym typeface="+mn-ea"/>
              </a:rPr>
              <a:t>国家赋税收入受到影响</a:t>
            </a:r>
            <a:r>
              <a:rPr lang="zh-CN" altLang="en-US" sz="1800" dirty="0" smtClean="0">
                <a:solidFill>
                  <a:srgbClr val="FF0000"/>
                </a:solidFill>
                <a:latin typeface="微软雅黑" panose="020B0503020204020204" charset="-122"/>
                <a:ea typeface="微软雅黑" panose="020B0503020204020204" charset="-122"/>
              </a:rPr>
              <a:t>】</a:t>
            </a:r>
          </a:p>
          <a:p>
            <a:pPr algn="just">
              <a:lnSpc>
                <a:spcPct val="120000"/>
              </a:lnSpc>
            </a:pPr>
            <a:r>
              <a:rPr lang="en-US" altLang="zh-CN" sz="1800" dirty="0" smtClean="0">
                <a:latin typeface="楷体" panose="02010609060101010101" pitchFamily="49" charset="-122"/>
                <a:ea typeface="楷体" panose="02010609060101010101" pitchFamily="49" charset="-122"/>
              </a:rPr>
              <a:t>    </a:t>
            </a:r>
            <a:r>
              <a:rPr lang="zh-CN" altLang="en-US" sz="1800" dirty="0" smtClean="0">
                <a:latin typeface="楷体" panose="02010609060101010101" pitchFamily="49" charset="-122"/>
                <a:ea typeface="楷体" panose="02010609060101010101" pitchFamily="49" charset="-122"/>
              </a:rPr>
              <a:t>东晋南朝之世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几代统治者致力于</a:t>
            </a:r>
            <a:r>
              <a:rPr lang="zh-CN" altLang="en-US" sz="1800" u="sng" dirty="0" smtClean="0">
                <a:latin typeface="楷体" panose="02010609060101010101" pitchFamily="49" charset="-122"/>
                <a:ea typeface="楷体" panose="02010609060101010101" pitchFamily="49" charset="-122"/>
              </a:rPr>
              <a:t>把侨户、流民实行编户</a:t>
            </a:r>
            <a:r>
              <a:rPr lang="en-US" sz="1800" u="sng" dirty="0" smtClean="0">
                <a:latin typeface="楷体" panose="02010609060101010101" pitchFamily="49" charset="-122"/>
                <a:ea typeface="楷体" panose="02010609060101010101" pitchFamily="49" charset="-122"/>
              </a:rPr>
              <a:t>,</a:t>
            </a:r>
            <a:r>
              <a:rPr lang="zh-CN" altLang="en-US" sz="1800" u="sng" dirty="0" smtClean="0">
                <a:latin typeface="楷体" panose="02010609060101010101" pitchFamily="49" charset="-122"/>
                <a:ea typeface="楷体" panose="02010609060101010101" pitchFamily="49" charset="-122"/>
              </a:rPr>
              <a:t>“土断”入籍</a:t>
            </a:r>
            <a:r>
              <a:rPr lang="en-US" sz="1800" u="sng" dirty="0" smtClean="0">
                <a:latin typeface="楷体" panose="02010609060101010101" pitchFamily="49" charset="-122"/>
                <a:ea typeface="楷体" panose="02010609060101010101" pitchFamily="49" charset="-122"/>
              </a:rPr>
              <a:t>,</a:t>
            </a:r>
            <a:r>
              <a:rPr lang="zh-CN" altLang="en-US" sz="1800" u="sng" dirty="0" smtClean="0">
                <a:latin typeface="楷体" panose="02010609060101010101" pitchFamily="49" charset="-122"/>
                <a:ea typeface="楷体" panose="02010609060101010101" pitchFamily="49" charset="-122"/>
              </a:rPr>
              <a:t>使大批人口纳入国家版籍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由此与世家豪族展开了激烈的人口争夺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在个别时期、个别地区成效较显著。但由于世代豪族地主是历代小朝廷的社会支柱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这就决定了“土断”的实施是有限度</a:t>
            </a:r>
            <a:r>
              <a:rPr lang="zh-CN" altLang="en-US" sz="1800" dirty="0" smtClean="0">
                <a:solidFill>
                  <a:schemeClr val="tx1"/>
                </a:solidFill>
                <a:latin typeface="楷体" panose="02010609060101010101" pitchFamily="49" charset="-122"/>
                <a:ea typeface="楷体" panose="02010609060101010101" pitchFamily="49" charset="-122"/>
              </a:rPr>
              <a:t>的。</a:t>
            </a:r>
            <a:r>
              <a:rPr lang="en-US" altLang="zh-CN" sz="1800" dirty="0" smtClean="0">
                <a:solidFill>
                  <a:srgbClr val="0000FF"/>
                </a:solidFill>
                <a:latin typeface="楷体" panose="02010609060101010101" pitchFamily="49" charset="-122"/>
                <a:ea typeface="楷体" panose="02010609060101010101" pitchFamily="49" charset="-122"/>
              </a:rPr>
              <a:t>           </a:t>
            </a:r>
            <a:r>
              <a:rPr lang="en-US" altLang="zh-CN" sz="1800" dirty="0" smtClean="0">
                <a:latin typeface="楷体" panose="02010609060101010101" pitchFamily="49" charset="-122"/>
                <a:ea typeface="楷体" panose="02010609060101010101" pitchFamily="49" charset="-122"/>
              </a:rPr>
              <a:t>       </a:t>
            </a:r>
          </a:p>
          <a:p>
            <a:pPr algn="r">
              <a:lnSpc>
                <a:spcPct val="120000"/>
              </a:lnSpc>
            </a:pPr>
            <a:r>
              <a:rPr lang="en-US" altLang="zh-CN" sz="1800" dirty="0" smtClean="0"/>
              <a:t>——</a:t>
            </a:r>
            <a:r>
              <a:rPr lang="zh-CN" altLang="en-US" sz="1800" dirty="0" smtClean="0"/>
              <a:t>摘编自曹文柱</a:t>
            </a:r>
            <a:r>
              <a:rPr lang="en-US" altLang="zh-CN" sz="1800" dirty="0" smtClean="0"/>
              <a:t>《</a:t>
            </a:r>
            <a:r>
              <a:rPr lang="zh-CN" altLang="en-US" sz="1800" dirty="0" smtClean="0"/>
              <a:t>关于东晋南朝时期的“土断”问题</a:t>
            </a:r>
            <a:r>
              <a:rPr lang="en-US" altLang="zh-CN" sz="1800" dirty="0" smtClean="0"/>
              <a:t>》</a:t>
            </a:r>
          </a:p>
          <a:p>
            <a:pPr>
              <a:lnSpc>
                <a:spcPct val="12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(2)</a:t>
            </a:r>
            <a:r>
              <a:rPr lang="zh-CN" altLang="en-US" sz="1800" dirty="0" smtClean="0"/>
              <a:t>根据材料二</a:t>
            </a:r>
            <a:r>
              <a:rPr lang="zh-CN" altLang="en-US" sz="1800" dirty="0" smtClean="0">
                <a:sym typeface="+mn-ea"/>
              </a:rPr>
              <a:t>并结合所学</a:t>
            </a:r>
            <a:r>
              <a:rPr lang="zh-CN" altLang="en-US" sz="1800" dirty="0" smtClean="0"/>
              <a:t>，分析东晋南朝时期“土断”改革的原因和影响。</a:t>
            </a:r>
          </a:p>
        </p:txBody>
      </p:sp>
      <p:sp>
        <p:nvSpPr>
          <p:cNvPr id="2" name="文本框 1"/>
          <p:cNvSpPr txBox="1"/>
          <p:nvPr/>
        </p:nvSpPr>
        <p:spPr>
          <a:xfrm>
            <a:off x="971550" y="4083685"/>
            <a:ext cx="3373755" cy="450850"/>
          </a:xfrm>
          <a:prstGeom prst="rect">
            <a:avLst/>
          </a:prstGeom>
          <a:noFill/>
        </p:spPr>
        <p:txBody>
          <a:bodyPr wrap="square" rtlCol="0" anchor="t">
            <a:spAutoFit/>
          </a:bodyPr>
          <a:lstStyle/>
          <a:p>
            <a:r>
              <a:rPr lang="en-US" altLang="zh-CN" sz="1800" dirty="0" smtClean="0">
                <a:solidFill>
                  <a:srgbClr val="0000FF"/>
                </a:solidFill>
                <a:latin typeface="楷体" panose="02010609060101010101" pitchFamily="49" charset="-122"/>
                <a:ea typeface="楷体" panose="02010609060101010101" pitchFamily="49" charset="-122"/>
                <a:sym typeface="+mn-ea"/>
              </a:rPr>
              <a:t>[</a:t>
            </a:r>
            <a:r>
              <a:rPr lang="zh-CN" altLang="en-US" sz="1800" dirty="0" smtClean="0">
                <a:solidFill>
                  <a:srgbClr val="0000FF"/>
                </a:solidFill>
                <a:latin typeface="微软雅黑" panose="020B0503020204020204" charset="-122"/>
                <a:ea typeface="微软雅黑" panose="020B0503020204020204" charset="-122"/>
                <a:sym typeface="+mn-ea"/>
              </a:rPr>
              <a:t>局限性：不可能取得大的成效</a:t>
            </a:r>
            <a:r>
              <a:rPr lang="en-US" altLang="zh-CN" sz="1800" dirty="0" smtClean="0">
                <a:solidFill>
                  <a:srgbClr val="0000FF"/>
                </a:solidFill>
                <a:latin typeface="楷体" panose="02010609060101010101" pitchFamily="49" charset="-122"/>
                <a:ea typeface="楷体" panose="02010609060101010101" pitchFamily="49" charset="-122"/>
                <a:sym typeface="+mn-ea"/>
              </a:rPr>
              <a:t>]</a:t>
            </a:r>
          </a:p>
        </p:txBody>
      </p:sp>
      <p:sp>
        <p:nvSpPr>
          <p:cNvPr id="3" name="文本框 2"/>
          <p:cNvSpPr txBox="1"/>
          <p:nvPr>
            <p:custDataLst>
              <p:tags r:id="rId1"/>
            </p:custDataLst>
          </p:nvPr>
        </p:nvSpPr>
        <p:spPr>
          <a:xfrm>
            <a:off x="1979295" y="1419225"/>
            <a:ext cx="5021580" cy="450850"/>
          </a:xfrm>
          <a:prstGeom prst="rect">
            <a:avLst/>
          </a:prstGeom>
          <a:solidFill>
            <a:schemeClr val="bg1">
              <a:alpha val="82000"/>
            </a:schemeClr>
          </a:solidFill>
        </p:spPr>
        <p:txBody>
          <a:bodyPr wrap="square" rtlCol="0" anchor="t">
            <a:spAutoFit/>
          </a:bodyPr>
          <a:lstStyle/>
          <a:p>
            <a:r>
              <a:rPr lang="en-US" altLang="zh-CN" sz="1800" dirty="0" smtClean="0">
                <a:solidFill>
                  <a:srgbClr val="0000FF"/>
                </a:solidFill>
                <a:latin typeface="楷体" panose="02010609060101010101" pitchFamily="49" charset="-122"/>
                <a:ea typeface="楷体" panose="02010609060101010101" pitchFamily="49" charset="-122"/>
                <a:sym typeface="+mn-ea"/>
              </a:rPr>
              <a:t>[</a:t>
            </a:r>
            <a:r>
              <a:rPr lang="zh-CN" altLang="en-US" sz="1800" dirty="0" smtClean="0">
                <a:solidFill>
                  <a:srgbClr val="0000FF"/>
                </a:solidFill>
                <a:latin typeface="微软雅黑" panose="020B0503020204020204" charset="-122"/>
                <a:ea typeface="微软雅黑" panose="020B0503020204020204" charset="-122"/>
                <a:sym typeface="+mn-ea"/>
              </a:rPr>
              <a:t>有利于加强国家对人口的控制，稳定社会秩序</a:t>
            </a:r>
            <a:r>
              <a:rPr lang="en-US" altLang="zh-CN" sz="1800" dirty="0" smtClean="0">
                <a:solidFill>
                  <a:srgbClr val="0000FF"/>
                </a:solidFill>
                <a:latin typeface="楷体" panose="02010609060101010101" pitchFamily="49" charset="-122"/>
                <a:ea typeface="楷体" panose="02010609060101010101" pitchFamily="49" charset="-122"/>
                <a:sym typeface="+mn-ea"/>
              </a:rPr>
              <a:t>]</a:t>
            </a:r>
          </a:p>
        </p:txBody>
      </p:sp>
      <p:sp>
        <p:nvSpPr>
          <p:cNvPr id="6" name="文本框 5"/>
          <p:cNvSpPr txBox="1"/>
          <p:nvPr>
            <p:custDataLst>
              <p:tags r:id="rId2"/>
            </p:custDataLst>
          </p:nvPr>
        </p:nvSpPr>
        <p:spPr>
          <a:xfrm>
            <a:off x="7092315" y="2715260"/>
            <a:ext cx="1875790" cy="450850"/>
          </a:xfrm>
          <a:prstGeom prst="rect">
            <a:avLst/>
          </a:prstGeom>
          <a:solidFill>
            <a:schemeClr val="bg1">
              <a:alpha val="82000"/>
            </a:schemeClr>
          </a:solidFill>
        </p:spPr>
        <p:txBody>
          <a:bodyPr wrap="square" rtlCol="0" anchor="t">
            <a:spAutoFit/>
          </a:bodyPr>
          <a:lstStyle/>
          <a:p>
            <a:r>
              <a:rPr lang="en-US" altLang="zh-CN" sz="1800" dirty="0" smtClean="0">
                <a:solidFill>
                  <a:srgbClr val="0000FF"/>
                </a:solidFill>
                <a:latin typeface="楷体" panose="02010609060101010101" pitchFamily="49" charset="-122"/>
                <a:ea typeface="楷体" panose="02010609060101010101" pitchFamily="49" charset="-122"/>
                <a:sym typeface="+mn-ea"/>
              </a:rPr>
              <a:t>[</a:t>
            </a:r>
            <a:r>
              <a:rPr lang="zh-CN" altLang="en-US" sz="1800" dirty="0" smtClean="0">
                <a:solidFill>
                  <a:srgbClr val="0000FF"/>
                </a:solidFill>
                <a:latin typeface="微软雅黑" panose="020B0503020204020204" charset="-122"/>
                <a:ea typeface="微软雅黑" panose="020B0503020204020204" charset="-122"/>
                <a:sym typeface="+mn-ea"/>
              </a:rPr>
              <a:t>增加政府收入</a:t>
            </a:r>
            <a:r>
              <a:rPr lang="en-US" altLang="zh-CN" sz="1800" dirty="0" smtClean="0">
                <a:solidFill>
                  <a:srgbClr val="0000FF"/>
                </a:solidFill>
                <a:latin typeface="楷体" panose="02010609060101010101" pitchFamily="49" charset="-122"/>
                <a:ea typeface="楷体" panose="02010609060101010101" pitchFamily="49" charset="-122"/>
                <a:sym typeface="+mn-ea"/>
              </a:rPr>
              <a:t>]</a:t>
            </a:r>
          </a:p>
        </p:txBody>
      </p:sp>
      <p:sp>
        <p:nvSpPr>
          <p:cNvPr id="7" name="文本框 6"/>
          <p:cNvSpPr txBox="1"/>
          <p:nvPr>
            <p:custDataLst>
              <p:tags r:id="rId3"/>
            </p:custDataLst>
          </p:nvPr>
        </p:nvSpPr>
        <p:spPr>
          <a:xfrm>
            <a:off x="4211955" y="2139315"/>
            <a:ext cx="4789805" cy="450850"/>
          </a:xfrm>
          <a:prstGeom prst="rect">
            <a:avLst/>
          </a:prstGeom>
          <a:solidFill>
            <a:schemeClr val="bg1">
              <a:alpha val="82000"/>
            </a:schemeClr>
          </a:solidFill>
        </p:spPr>
        <p:txBody>
          <a:bodyPr wrap="square" rtlCol="0" anchor="t">
            <a:spAutoFit/>
          </a:bodyPr>
          <a:lstStyle/>
          <a:p>
            <a:pPr algn="l"/>
            <a:r>
              <a:rPr lang="en-US" altLang="zh-CN" sz="1800" dirty="0" smtClean="0">
                <a:solidFill>
                  <a:srgbClr val="0000FF"/>
                </a:solidFill>
                <a:latin typeface="楷体" panose="02010609060101010101" pitchFamily="49" charset="-122"/>
                <a:ea typeface="楷体" panose="02010609060101010101" pitchFamily="49" charset="-122"/>
                <a:sym typeface="+mn-ea"/>
              </a:rPr>
              <a:t>[</a:t>
            </a:r>
            <a:r>
              <a:rPr lang="zh-CN" altLang="en-US" sz="1800" dirty="0" smtClean="0">
                <a:solidFill>
                  <a:srgbClr val="0000FF"/>
                </a:solidFill>
                <a:latin typeface="微软雅黑" panose="020B0503020204020204" charset="-122"/>
                <a:ea typeface="微软雅黑" panose="020B0503020204020204" charset="-122"/>
                <a:sym typeface="+mn-ea"/>
              </a:rPr>
              <a:t>有利于抑制地方豪族的势力，加强中央集权</a:t>
            </a:r>
            <a:r>
              <a:rPr lang="en-US" altLang="zh-CN" sz="1800" dirty="0" smtClean="0">
                <a:solidFill>
                  <a:srgbClr val="0000FF"/>
                </a:solidFill>
                <a:latin typeface="楷体" panose="02010609060101010101" pitchFamily="49" charset="-122"/>
                <a:ea typeface="楷体" panose="02010609060101010101" pitchFamily="49" charset="-122"/>
                <a:sym typeface="+mn-ea"/>
              </a:rPr>
              <a:t>]</a:t>
            </a: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6" grpId="0" bldLvl="0" animBg="1"/>
      <p:bldP spid="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4831080"/>
          </a:xfrm>
          <a:prstGeom prst="rect">
            <a:avLst/>
          </a:prstGeom>
          <a:noFill/>
        </p:spPr>
        <p:txBody>
          <a:bodyPr wrap="square" rtlCol="0">
            <a:spAutoFit/>
          </a:bodyPr>
          <a:lstStyle/>
          <a:p>
            <a:pPr>
              <a:lnSpc>
                <a:spcPct val="14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南方开发</a:t>
            </a:r>
          </a:p>
          <a:p>
            <a:pPr algn="l">
              <a:lnSpc>
                <a:spcPct val="140000"/>
              </a:lnSpc>
            </a:pPr>
            <a:r>
              <a:rPr lang="zh-CN" altLang="en-US" sz="2000" dirty="0" smtClean="0">
                <a:latin typeface="黑体" panose="02010609060101010101" pitchFamily="49" charset="-122"/>
                <a:ea typeface="黑体" panose="02010609060101010101" pitchFamily="49" charset="-122"/>
              </a:rPr>
              <a:t>材料三　</a:t>
            </a:r>
            <a:r>
              <a:rPr lang="zh-CN" altLang="en-US" sz="2000" dirty="0" smtClean="0">
                <a:latin typeface="楷体" panose="02010609060101010101" pitchFamily="49" charset="-122"/>
                <a:ea typeface="楷体" panose="02010609060101010101" pitchFamily="49" charset="-122"/>
              </a:rPr>
              <a:t>至于元嘉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南朝宋文帝年号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末</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地广野丰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民勤本业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一岁或稔</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庄稼成熟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则数郡忘饥。会土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指会稽郡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治今浙江绍兴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此处有泛指钱塘江下游的含义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带海傍湖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良畴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良田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亦数十万顷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膏腴上地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亩直一金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鄠、杜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在今陕西西安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此处有泛指关中地区的含义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之间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不能比也。荆城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荆州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治今湖北江陵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有泛指长江中下游地区的含义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跨南楚之富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扬部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扬州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治今江苏南京</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有泛指长江下游地区的含义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有全吴之沃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鱼盐杞梓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两种树木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之利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充仞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充满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八方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丝绵布帛之饶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覆衣天下。</a:t>
            </a:r>
          </a:p>
          <a:p>
            <a:pPr algn="r">
              <a:lnSpc>
                <a:spcPct val="140000"/>
              </a:lnSpc>
            </a:pPr>
            <a:r>
              <a:rPr lang="en-US" altLang="zh-CN" sz="2000" dirty="0" smtClean="0"/>
              <a:t>——《</a:t>
            </a:r>
            <a:r>
              <a:rPr lang="zh-CN" altLang="en-US" sz="2000" dirty="0" smtClean="0"/>
              <a:t>宋书</a:t>
            </a:r>
            <a:r>
              <a:rPr lang="en-US" altLang="zh-CN" sz="2000" dirty="0" smtClean="0"/>
              <a:t>》</a:t>
            </a:r>
          </a:p>
          <a:p>
            <a:pPr>
              <a:lnSpc>
                <a:spcPct val="14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(3)</a:t>
            </a:r>
            <a:r>
              <a:rPr lang="zh-CN" altLang="en-US" sz="2000" dirty="0" smtClean="0"/>
              <a:t>提取材料三中的信息，说明其对研究南朝刘宋时期的南方经济发展有哪些史料价值。</a:t>
            </a:r>
            <a:endParaRPr lang="zh-CN" altLang="en-US" sz="2000" dirty="0" smtClean="0">
              <a:latin typeface="楷体" panose="02010609060101010101" pitchFamily="49" charset="-122"/>
              <a:ea typeface="楷体" panose="02010609060101010101" pitchFamily="49" charset="-122"/>
            </a:endParaRPr>
          </a:p>
        </p:txBody>
      </p:sp>
    </p:spTree>
  </p:cSld>
  <p:clrMapOvr>
    <a:masterClrMapping/>
  </p:clrMapOvr>
  <p:transition>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8125" y="142875"/>
            <a:ext cx="8710930" cy="4407535"/>
          </a:xfrm>
          <a:prstGeom prst="rect">
            <a:avLst/>
          </a:prstGeom>
          <a:noFill/>
        </p:spPr>
        <p:txBody>
          <a:bodyPr wrap="square" rtlCol="0">
            <a:spAutoFit/>
          </a:bodyPr>
          <a:lstStyle/>
          <a:p>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3</a:t>
            </a:r>
            <a:r>
              <a:rPr lang="zh-CN" altLang="en-US" sz="1800" dirty="0" smtClean="0">
                <a:latin typeface="黑体" panose="02010609060101010101" pitchFamily="49" charset="-122"/>
                <a:ea typeface="黑体" panose="02010609060101010101" pitchFamily="49" charset="-122"/>
              </a:rPr>
              <a:t>　南方开发</a:t>
            </a:r>
          </a:p>
          <a:p>
            <a:pPr algn="l"/>
            <a:r>
              <a:rPr lang="zh-CN" altLang="en-US" sz="1800" dirty="0" smtClean="0">
                <a:latin typeface="黑体" panose="02010609060101010101" pitchFamily="49" charset="-122"/>
                <a:ea typeface="黑体" panose="02010609060101010101" pitchFamily="49" charset="-122"/>
              </a:rPr>
              <a:t>材料三　</a:t>
            </a:r>
            <a:r>
              <a:rPr lang="zh-CN" altLang="en-US" sz="1800" dirty="0" smtClean="0">
                <a:latin typeface="楷体" panose="02010609060101010101" pitchFamily="49" charset="-122"/>
                <a:ea typeface="楷体" panose="02010609060101010101" pitchFamily="49" charset="-122"/>
              </a:rPr>
              <a:t>至于元嘉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南朝宋文帝年号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末</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地广野丰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民勤本业</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一岁或稔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庄稼成熟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则数郡忘饥</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sz="1800" dirty="0">
                <a:solidFill>
                  <a:srgbClr val="FF0000"/>
                </a:solidFill>
                <a:latin typeface="微软雅黑" panose="020B0503020204020204" charset="-122"/>
                <a:ea typeface="微软雅黑" panose="020B0503020204020204" charset="-122"/>
                <a:cs typeface="微软雅黑" panose="020B0503020204020204" charset="-122"/>
                <a:sym typeface="+mn-ea"/>
              </a:rPr>
              <a:t>南方物产丰富</a:t>
            </a:r>
            <a:r>
              <a:rPr lang="zh-CN" altLang="en-US" sz="1800"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sz="1800" dirty="0">
                <a:solidFill>
                  <a:srgbClr val="FF0000"/>
                </a:solidFill>
                <a:latin typeface="微软雅黑" panose="020B0503020204020204" charset="-122"/>
                <a:ea typeface="微软雅黑" panose="020B0503020204020204" charset="-122"/>
                <a:cs typeface="微软雅黑" panose="020B0503020204020204" charset="-122"/>
                <a:sym typeface="+mn-ea"/>
              </a:rPr>
              <a:t>农作物产量高</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latin typeface="楷体" panose="02010609060101010101" pitchFamily="49" charset="-122"/>
                <a:ea typeface="楷体" panose="02010609060101010101" pitchFamily="49" charset="-122"/>
              </a:rPr>
              <a:t>。</a:t>
            </a:r>
            <a:r>
              <a:rPr lang="zh-CN" altLang="en-US" sz="1800" dirty="0" smtClean="0">
                <a:solidFill>
                  <a:srgbClr val="0000FF"/>
                </a:solidFill>
                <a:latin typeface="楷体" panose="02010609060101010101" pitchFamily="49" charset="-122"/>
                <a:ea typeface="楷体" panose="02010609060101010101" pitchFamily="49" charset="-122"/>
              </a:rPr>
              <a:t>会土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指会稽郡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治今浙江绍兴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此处有泛指钱塘江下游的含义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带海傍湖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良畴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良田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亦数十万顷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膏腴上地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亩直一金</a:t>
            </a:r>
            <a:r>
              <a:rPr lang="zh-CN" sz="1800" dirty="0">
                <a:solidFill>
                  <a:srgbClr val="FF0000"/>
                </a:solidFill>
                <a:latin typeface="微软雅黑" panose="020B0503020204020204" charset="-122"/>
                <a:ea typeface="微软雅黑" panose="020B0503020204020204" charset="-122"/>
                <a:cs typeface="Times New Roman" panose="02020603050405020304"/>
                <a:sym typeface="+mn-ea"/>
              </a:rPr>
              <a:t>【南方大量土地得到开垦】</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鄠、杜</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在今陕西西安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此处有泛指关中地区的含义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之间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不能比也。</a:t>
            </a:r>
            <a:r>
              <a:rPr lang="zh-CN" altLang="en-US" sz="1800" dirty="0" smtClean="0">
                <a:solidFill>
                  <a:srgbClr val="0000FF"/>
                </a:solidFill>
                <a:latin typeface="楷体" panose="02010609060101010101" pitchFamily="49" charset="-122"/>
                <a:ea typeface="楷体" panose="02010609060101010101" pitchFamily="49" charset="-122"/>
              </a:rPr>
              <a:t>荆城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荆州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治今湖北江陵</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有泛指长江中下游地区的含义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跨南楚之富</a:t>
            </a:r>
            <a:r>
              <a:rPr lang="en-US" sz="1800" dirty="0" smtClean="0">
                <a:latin typeface="楷体" panose="02010609060101010101" pitchFamily="49" charset="-122"/>
                <a:ea typeface="楷体" panose="02010609060101010101" pitchFamily="49" charset="-122"/>
              </a:rPr>
              <a:t>,</a:t>
            </a:r>
            <a:r>
              <a:rPr lang="zh-CN" altLang="en-US" sz="1800" dirty="0" smtClean="0">
                <a:solidFill>
                  <a:srgbClr val="0000FF"/>
                </a:solidFill>
                <a:latin typeface="楷体" panose="02010609060101010101" pitchFamily="49" charset="-122"/>
                <a:ea typeface="楷体" panose="02010609060101010101" pitchFamily="49" charset="-122"/>
              </a:rPr>
              <a:t>扬部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扬州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治今江苏南京</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有泛指</a:t>
            </a:r>
            <a:r>
              <a:rPr lang="zh-CN" altLang="en-US" sz="1800" dirty="0" smtClean="0">
                <a:solidFill>
                  <a:srgbClr val="0000FF"/>
                </a:solidFill>
                <a:latin typeface="楷体" panose="02010609060101010101" pitchFamily="49" charset="-122"/>
                <a:ea typeface="楷体" panose="02010609060101010101" pitchFamily="49" charset="-122"/>
              </a:rPr>
              <a:t>长江下游地区</a:t>
            </a:r>
            <a:r>
              <a:rPr lang="zh-CN" altLang="en-US" sz="1800" dirty="0" smtClean="0">
                <a:latin typeface="楷体" panose="02010609060101010101" pitchFamily="49" charset="-122"/>
                <a:ea typeface="楷体" panose="02010609060101010101" pitchFamily="49" charset="-122"/>
              </a:rPr>
              <a:t>的含义</a:t>
            </a:r>
            <a:r>
              <a:rPr lang="en-US" sz="1800" dirty="0" smtClean="0">
                <a:latin typeface="楷体" panose="02010609060101010101" pitchFamily="49" charset="-122"/>
                <a:ea typeface="楷体" panose="02010609060101010101" pitchFamily="49" charset="-122"/>
              </a:rPr>
              <a:t>)</a:t>
            </a:r>
            <a:r>
              <a:rPr lang="zh-CN" altLang="en-US" sz="1800" dirty="0" smtClean="0">
                <a:solidFill>
                  <a:srgbClr val="0000FF"/>
                </a:solidFill>
                <a:latin typeface="微软雅黑" panose="020B0503020204020204" charset="-122"/>
                <a:ea typeface="微软雅黑" panose="020B0503020204020204" charset="-122"/>
              </a:rPr>
              <a:t>【</a:t>
            </a:r>
            <a:r>
              <a:rPr lang="zh-CN" sz="1800" dirty="0">
                <a:solidFill>
                  <a:srgbClr val="0000FF"/>
                </a:solidFill>
                <a:latin typeface="微软雅黑" panose="020B0503020204020204" charset="-122"/>
                <a:ea typeface="微软雅黑" panose="020B0503020204020204" charset="-122"/>
                <a:cs typeface="Times New Roman" panose="02020603050405020304"/>
                <a:sym typeface="+mn-ea"/>
              </a:rPr>
              <a:t>长江中下游地区经济的巨大发展</a:t>
            </a:r>
            <a:r>
              <a:rPr lang="zh-CN" altLang="en-US" sz="1800" dirty="0" smtClean="0">
                <a:solidFill>
                  <a:srgbClr val="0000FF"/>
                </a:solidFill>
                <a:latin typeface="微软雅黑" panose="020B0503020204020204" charset="-122"/>
                <a:ea typeface="微软雅黑" panose="020B0503020204020204" charset="-122"/>
              </a:rPr>
              <a:t>】</a:t>
            </a:r>
            <a:r>
              <a:rPr lang="zh-CN" altLang="en-US" sz="1800" dirty="0" smtClean="0">
                <a:latin typeface="楷体" panose="02010609060101010101" pitchFamily="49" charset="-122"/>
                <a:ea typeface="楷体" panose="02010609060101010101" pitchFamily="49" charset="-122"/>
              </a:rPr>
              <a:t>有全吴之沃</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鱼盐杞梓</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两种树木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之利</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充仞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充满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八方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丝绵布帛之饶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覆衣天下</a:t>
            </a:r>
            <a:r>
              <a:rPr lang="zh-CN" sz="1800" dirty="0">
                <a:solidFill>
                  <a:srgbClr val="FF0000"/>
                </a:solidFill>
                <a:latin typeface="微软雅黑" panose="020B0503020204020204" charset="-122"/>
                <a:ea typeface="微软雅黑" panose="020B0503020204020204" charset="-122"/>
                <a:cs typeface="Times New Roman" panose="02020603050405020304"/>
              </a:rPr>
              <a:t>【</a:t>
            </a:r>
            <a:r>
              <a:rPr lang="zh-CN" sz="1800" dirty="0">
                <a:solidFill>
                  <a:srgbClr val="FF0000"/>
                </a:solidFill>
                <a:latin typeface="微软雅黑" panose="020B0503020204020204" charset="-122"/>
                <a:ea typeface="微软雅黑" panose="020B0503020204020204" charset="-122"/>
                <a:cs typeface="Times New Roman" panose="02020603050405020304"/>
                <a:sym typeface="+mn-ea"/>
              </a:rPr>
              <a:t>南方手工业发达</a:t>
            </a:r>
            <a:r>
              <a:rPr lang="zh-CN" sz="1800" dirty="0">
                <a:solidFill>
                  <a:srgbClr val="FF0000"/>
                </a:solidFill>
                <a:latin typeface="微软雅黑" panose="020B0503020204020204" charset="-122"/>
                <a:ea typeface="微软雅黑" panose="020B0503020204020204" charset="-122"/>
                <a:cs typeface="Times New Roman" panose="02020603050405020304"/>
              </a:rPr>
              <a:t>】</a:t>
            </a:r>
            <a:r>
              <a:rPr lang="zh-CN" altLang="en-US" sz="1800" dirty="0" smtClean="0">
                <a:latin typeface="楷体" panose="02010609060101010101" pitchFamily="49" charset="-122"/>
                <a:ea typeface="楷体" panose="02010609060101010101" pitchFamily="49" charset="-122"/>
              </a:rPr>
              <a:t>。</a:t>
            </a:r>
          </a:p>
          <a:p>
            <a:pPr algn="r"/>
            <a:r>
              <a:rPr lang="en-US" altLang="zh-CN" sz="1800" dirty="0" smtClean="0"/>
              <a:t>——《</a:t>
            </a:r>
            <a:r>
              <a:rPr lang="zh-CN" altLang="en-US" sz="1800" dirty="0" smtClean="0"/>
              <a:t>宋书</a:t>
            </a:r>
            <a:r>
              <a:rPr lang="en-US" altLang="zh-CN" sz="1800" dirty="0" smtClean="0"/>
              <a:t>》</a:t>
            </a:r>
            <a:r>
              <a:rPr lang="zh-CN" altLang="en-US" sz="1800" dirty="0" smtClean="0">
                <a:solidFill>
                  <a:srgbClr val="FF0000"/>
                </a:solidFill>
                <a:latin typeface="微软雅黑" panose="020B0503020204020204" charset="-122"/>
                <a:ea typeface="微软雅黑" panose="020B0503020204020204" charset="-122"/>
              </a:rPr>
              <a:t>【</a:t>
            </a:r>
            <a:r>
              <a:rPr lang="zh-CN" sz="1800" dirty="0">
                <a:solidFill>
                  <a:srgbClr val="FF0000"/>
                </a:solidFill>
                <a:latin typeface="微软雅黑" panose="020B0503020204020204" charset="-122"/>
                <a:ea typeface="微软雅黑" panose="020B0503020204020204" charset="-122"/>
                <a:cs typeface="Times New Roman" panose="02020603050405020304"/>
                <a:sym typeface="+mn-ea"/>
              </a:rPr>
              <a:t>官修史书是研究南朝刘宋时期的一手史料</a:t>
            </a:r>
            <a:r>
              <a:rPr lang="zh-CN" altLang="en-US" sz="1800" dirty="0" smtClean="0">
                <a:solidFill>
                  <a:srgbClr val="FF0000"/>
                </a:solidFill>
                <a:latin typeface="微软雅黑" panose="020B0503020204020204" charset="-122"/>
                <a:ea typeface="微软雅黑" panose="020B0503020204020204" charset="-122"/>
              </a:rPr>
              <a:t>】</a:t>
            </a:r>
            <a:endParaRPr lang="en-US" altLang="zh-CN" sz="1800" dirty="0" smtClean="0">
              <a:solidFill>
                <a:srgbClr val="FF0000"/>
              </a:solidFill>
              <a:latin typeface="微软雅黑" panose="020B0503020204020204" charset="-122"/>
              <a:ea typeface="微软雅黑" panose="020B0503020204020204" charset="-122"/>
            </a:endParaRPr>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(3)</a:t>
            </a:r>
            <a:r>
              <a:rPr lang="zh-CN" altLang="en-US" sz="1800" dirty="0" smtClean="0"/>
              <a:t>提取材料三中的信息，说明其对研究南朝刘宋时期的南方经济发展有哪些史料价值。</a:t>
            </a:r>
            <a:endParaRPr lang="zh-CN" altLang="en-US" sz="1800" dirty="0" smtClean="0">
              <a:latin typeface="楷体" panose="02010609060101010101" pitchFamily="49" charset="-122"/>
              <a:ea typeface="楷体" panose="02010609060101010101" pitchFamily="49" charset="-122"/>
            </a:endParaRPr>
          </a:p>
        </p:txBody>
      </p:sp>
      <p:sp>
        <p:nvSpPr>
          <p:cNvPr id="2" name="文本框 1"/>
          <p:cNvSpPr txBox="1"/>
          <p:nvPr/>
        </p:nvSpPr>
        <p:spPr>
          <a:xfrm>
            <a:off x="755015" y="4371975"/>
            <a:ext cx="8736965" cy="450850"/>
          </a:xfrm>
          <a:prstGeom prst="rect">
            <a:avLst/>
          </a:prstGeom>
          <a:noFill/>
        </p:spPr>
        <p:txBody>
          <a:bodyPr wrap="square" rtlCol="0" anchor="t">
            <a:spAutoFit/>
          </a:bodyPr>
          <a:lstStyle/>
          <a:p>
            <a:r>
              <a:rPr lang="zh-CN" altLang="zh-CN" sz="1800" dirty="0">
                <a:solidFill>
                  <a:srgbClr val="5407A3"/>
                </a:solidFill>
                <a:effectLst/>
                <a:latin typeface="微软雅黑" panose="020B0503020204020204" charset="-122"/>
                <a:ea typeface="微软雅黑" panose="020B0503020204020204" charset="-122"/>
                <a:sym typeface="+mn-ea"/>
              </a:rPr>
              <a:t>【局限性】官修史书受时代影响，不一定完全反映客观史实，须与其他史料印证。</a:t>
            </a:r>
            <a:endParaRPr lang="zh-CN" altLang="zh-CN" sz="1800" dirty="0" smtClean="0">
              <a:solidFill>
                <a:srgbClr val="5407A3"/>
              </a:solidFill>
              <a:effectLst/>
              <a:latin typeface="微软雅黑" panose="020B0503020204020204" charset="-122"/>
              <a:ea typeface="微软雅黑" panose="020B0503020204020204" charset="-122"/>
              <a:sym typeface="+mn-ea"/>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8" y="142858"/>
            <a:ext cx="9001156" cy="3969385"/>
          </a:xfrm>
          <a:prstGeom prst="rect">
            <a:avLst/>
          </a:prstGeom>
          <a:noFill/>
        </p:spPr>
        <p:txBody>
          <a:bodyPr wrap="square" rtlCol="0">
            <a:spAutoFit/>
          </a:bodyPr>
          <a:lstStyle/>
          <a:p>
            <a:pPr algn="l">
              <a:lnSpc>
                <a:spcPct val="14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南方开发</a:t>
            </a:r>
          </a:p>
          <a:p>
            <a:pPr algn="l">
              <a:lnSpc>
                <a:spcPct val="140000"/>
              </a:lnSpc>
            </a:pPr>
            <a:r>
              <a:rPr lang="zh-CN" altLang="en-US" sz="2000" dirty="0" smtClean="0">
                <a:latin typeface="黑体" panose="02010609060101010101" pitchFamily="49" charset="-122"/>
                <a:ea typeface="黑体" panose="02010609060101010101" pitchFamily="49" charset="-122"/>
              </a:rPr>
              <a:t>材料三　</a:t>
            </a:r>
            <a:r>
              <a:rPr lang="zh-CN" altLang="en-US" sz="2000" dirty="0" smtClean="0">
                <a:latin typeface="楷体" panose="02010609060101010101" pitchFamily="49" charset="-122"/>
                <a:ea typeface="楷体" panose="02010609060101010101" pitchFamily="49" charset="-122"/>
              </a:rPr>
              <a:t>至于元嘉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南朝宋文帝年号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末</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地广野丰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民勤本业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一岁或稔</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庄稼成熟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则数郡忘饥。会土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指会稽郡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治今浙江绍兴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此处有泛指钱塘江下游的含义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带海傍湖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良畴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良田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亦数十万顷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膏腴上地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亩直一金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鄠、杜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在今陕西西安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此处有泛指关中地区的含义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之间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不能比也。荆城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荆州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治今湖北江陵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有泛指长江中下游地区的含义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跨南楚之富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扬部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扬州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治今江苏南京</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有泛指长江下游地区的含义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有全吴之沃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鱼盐杞梓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两种树木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之利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充仞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充满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八方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丝绵布帛之饶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覆衣天下</a:t>
            </a:r>
            <a:r>
              <a:rPr lang="zh-CN" altLang="en-US" sz="2000" smtClean="0">
                <a:latin typeface="楷体" panose="02010609060101010101" pitchFamily="49" charset="-122"/>
                <a:ea typeface="楷体" panose="02010609060101010101" pitchFamily="49" charset="-122"/>
              </a:rPr>
              <a:t>。</a:t>
            </a:r>
            <a:r>
              <a:rPr lang="en-US" altLang="zh-CN" sz="2000" smtClean="0">
                <a:latin typeface="楷体" panose="02010609060101010101" pitchFamily="49" charset="-122"/>
                <a:ea typeface="楷体" panose="02010609060101010101" pitchFamily="49" charset="-122"/>
              </a:rPr>
              <a:t> </a:t>
            </a:r>
            <a:r>
              <a:rPr lang="en-US" altLang="zh-CN" sz="2000" smtClean="0"/>
              <a:t>——《</a:t>
            </a:r>
            <a:r>
              <a:rPr lang="zh-CN" altLang="en-US" sz="2000" dirty="0" smtClean="0"/>
              <a:t>宋书</a:t>
            </a:r>
            <a:r>
              <a:rPr lang="en-US" altLang="zh-CN" sz="2000" dirty="0" smtClean="0"/>
              <a:t>》</a:t>
            </a:r>
          </a:p>
          <a:p>
            <a:pPr algn="l">
              <a:lnSpc>
                <a:spcPct val="14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t>根据所学知识，概括江南地区经济发展的原因。</a:t>
            </a:r>
          </a:p>
        </p:txBody>
      </p:sp>
      <p:sp>
        <p:nvSpPr>
          <p:cNvPr id="4" name="Rectangle 2"/>
          <p:cNvSpPr>
            <a:spLocks noChangeArrowheads="1"/>
          </p:cNvSpPr>
          <p:nvPr/>
        </p:nvSpPr>
        <p:spPr bwMode="auto">
          <a:xfrm>
            <a:off x="208160" y="4143386"/>
            <a:ext cx="8715436" cy="928694"/>
          </a:xfrm>
          <a:prstGeom prst="rect">
            <a:avLst/>
          </a:prstGeom>
          <a:noFill/>
          <a:ln w="15875" cap="flat" cmpd="sng">
            <a:no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5" name="TextBox 4"/>
          <p:cNvSpPr txBox="1"/>
          <p:nvPr/>
        </p:nvSpPr>
        <p:spPr>
          <a:xfrm>
            <a:off x="251658" y="4011801"/>
            <a:ext cx="8572560" cy="1170305"/>
          </a:xfrm>
          <a:prstGeom prst="rect">
            <a:avLst/>
          </a:prstGeom>
          <a:noFill/>
        </p:spPr>
        <p:txBody>
          <a:bodyPr wrap="square" rtlCol="0">
            <a:spAutoFit/>
          </a:bodyPr>
          <a:lstStyle/>
          <a:p>
            <a:pPr algn="just"/>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【北方】</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政</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经</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北方政局动荡；北人南迁带来先进生产工具和技术，提供了大量的劳动力；</a:t>
            </a:r>
          </a:p>
          <a:p>
            <a:pPr algn="just"/>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【南方】</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政</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自然</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人</a:t>
            </a:r>
            <a:r>
              <a:rPr lang="en-US" altLang="zh-CN"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社会秩序相对稳定；南方自然条件优越；南方统治者的重视</a:t>
            </a: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4407535"/>
          </a:xfrm>
          <a:prstGeom prst="rect">
            <a:avLst/>
          </a:prstGeom>
          <a:noFill/>
        </p:spPr>
        <p:txBody>
          <a:bodyPr wrap="square" rtlCol="0">
            <a:spAutoFit/>
          </a:bodyPr>
          <a:lstStyle/>
          <a:p>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4</a:t>
            </a:r>
            <a:r>
              <a:rPr lang="zh-CN" altLang="en-US" sz="1800" dirty="0" smtClean="0">
                <a:latin typeface="黑体" panose="02010609060101010101" pitchFamily="49" charset="-122"/>
                <a:ea typeface="黑体" panose="02010609060101010101" pitchFamily="49" charset="-122"/>
              </a:rPr>
              <a:t>　制度建设</a:t>
            </a:r>
          </a:p>
          <a:p>
            <a:pPr algn="just"/>
            <a:r>
              <a:rPr lang="zh-CN" altLang="en-US" sz="1800" dirty="0" smtClean="0">
                <a:latin typeface="黑体" panose="02010609060101010101" pitchFamily="49" charset="-122"/>
                <a:ea typeface="黑体" panose="02010609060101010101" pitchFamily="49" charset="-122"/>
              </a:rPr>
              <a:t>材料四</a:t>
            </a:r>
            <a:r>
              <a:rPr lang="zh-CN" altLang="en-US" sz="1800" dirty="0" smtClean="0"/>
              <a:t>　</a:t>
            </a:r>
            <a:r>
              <a:rPr lang="zh-CN" altLang="en-US" sz="1800" dirty="0" smtClean="0">
                <a:latin typeface="楷体" panose="02010609060101010101" pitchFamily="49" charset="-122"/>
                <a:ea typeface="楷体" panose="02010609060101010101" pitchFamily="49" charset="-122"/>
              </a:rPr>
              <a:t>地方行政制度改革是北魏孝文帝改革的重要内容。北魏前期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在少数民族聚集的地区广设军镇</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镇下置戍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对所在地区实行军事控制。孝文帝为推行均田制、三长制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下令将全国分为</a:t>
            </a:r>
            <a:r>
              <a:rPr lang="en-US" sz="1800" dirty="0" smtClean="0">
                <a:latin typeface="楷体" panose="02010609060101010101" pitchFamily="49" charset="-122"/>
                <a:ea typeface="楷体" panose="02010609060101010101" pitchFamily="49" charset="-122"/>
              </a:rPr>
              <a:t>38</a:t>
            </a:r>
            <a:r>
              <a:rPr lang="zh-CN" altLang="en-US" sz="1800" dirty="0" smtClean="0">
                <a:latin typeface="楷体" panose="02010609060101010101" pitchFamily="49" charset="-122"/>
                <a:ea typeface="楷体" panose="02010609060101010101" pitchFamily="49" charset="-122"/>
              </a:rPr>
              <a:t>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除北方边境地区外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中原各地全面裁撤镇、戍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改为州、郡、县</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地方管理回归汉晋体制。孝文帝还将州、郡、县依所管地区大小、民户多少等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各分为上、中、下三等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各等级地方长官的品级不同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其下所设属员多少也有相应的差别</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规定地方长官“依户给俸”</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即据民户多少确定俸禄</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又将州刺史带将军号的办法推而广之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各州刺史、各郡太守例加将军号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将军府僚属纳入吏部管理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实际管理一州一郡行政事务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这为隋朝时将地方官吏全部纳入朝廷管理奠定基础。“依户给俸”在孝文帝以后停用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而地方行政机构分为三等九级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直到唐代一直没有改变。</a:t>
            </a:r>
          </a:p>
          <a:p>
            <a:pPr algn="r"/>
            <a:r>
              <a:rPr lang="en-US" altLang="zh-CN" sz="1800" dirty="0" smtClean="0"/>
              <a:t>——</a:t>
            </a:r>
            <a:r>
              <a:rPr lang="zh-CN" altLang="en-US" sz="1800" dirty="0" smtClean="0"/>
              <a:t>据</a:t>
            </a:r>
            <a:r>
              <a:rPr lang="en-US" altLang="zh-CN" sz="1800" dirty="0" smtClean="0"/>
              <a:t>《</a:t>
            </a:r>
            <a:r>
              <a:rPr lang="zh-CN" altLang="en-US" sz="1800" dirty="0" smtClean="0"/>
              <a:t>魏书</a:t>
            </a:r>
            <a:r>
              <a:rPr lang="en-US" altLang="zh-CN" sz="1800" dirty="0" smtClean="0"/>
              <a:t>》</a:t>
            </a:r>
            <a:r>
              <a:rPr lang="zh-CN" altLang="en-US" sz="1800" dirty="0" smtClean="0"/>
              <a:t>等</a:t>
            </a:r>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(5)</a:t>
            </a:r>
            <a:r>
              <a:rPr lang="zh-CN" altLang="en-US" sz="1800" dirty="0" smtClean="0"/>
              <a:t>概括孝文帝地方行政制度改革的主要内容</a:t>
            </a:r>
            <a:r>
              <a:rPr lang="en-US" sz="1800" dirty="0" smtClean="0"/>
              <a:t>,</a:t>
            </a:r>
            <a:r>
              <a:rPr lang="zh-CN" altLang="en-US" sz="1800" dirty="0" smtClean="0"/>
              <a:t>结合所学，简析其意义。</a:t>
            </a:r>
            <a:endParaRPr lang="zh-CN" altLang="en-US" sz="1800" dirty="0"/>
          </a:p>
        </p:txBody>
      </p:sp>
    </p:spTree>
  </p:cSld>
  <p:clrMapOvr>
    <a:masterClrMapping/>
  </p:clrMapOvr>
  <p:transition>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4767580"/>
          </a:xfrm>
          <a:prstGeom prst="rect">
            <a:avLst/>
          </a:prstGeom>
          <a:noFill/>
        </p:spPr>
        <p:txBody>
          <a:bodyPr wrap="square" rtlCol="0">
            <a:spAutoFit/>
          </a:bodyPr>
          <a:lstStyle/>
          <a:p>
            <a:pPr>
              <a:lnSpc>
                <a:spcPct val="130000"/>
              </a:lnSpc>
            </a:pPr>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4</a:t>
            </a:r>
            <a:r>
              <a:rPr lang="zh-CN" altLang="en-US" sz="1800" dirty="0" smtClean="0">
                <a:latin typeface="黑体" panose="02010609060101010101" pitchFamily="49" charset="-122"/>
                <a:ea typeface="黑体" panose="02010609060101010101" pitchFamily="49" charset="-122"/>
              </a:rPr>
              <a:t>　制度建设</a:t>
            </a:r>
            <a:endPar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endParaRPr>
          </a:p>
          <a:p>
            <a:pPr algn="l">
              <a:lnSpc>
                <a:spcPct val="130000"/>
              </a:lnSpc>
            </a:pPr>
            <a:r>
              <a:rPr lang="zh-CN" altLang="en-US" sz="1800" dirty="0" smtClean="0">
                <a:latin typeface="黑体" panose="02010609060101010101" pitchFamily="49" charset="-122"/>
                <a:ea typeface="黑体" panose="02010609060101010101" pitchFamily="49" charset="-122"/>
              </a:rPr>
              <a:t>材料四</a:t>
            </a:r>
            <a:r>
              <a:rPr lang="zh-CN" altLang="en-US" sz="1800" dirty="0" smtClean="0"/>
              <a:t>　</a:t>
            </a:r>
            <a:r>
              <a:rPr lang="zh-CN" altLang="en-US" sz="1800" dirty="0" smtClean="0">
                <a:latin typeface="楷体" panose="02010609060101010101" pitchFamily="49" charset="-122"/>
                <a:ea typeface="楷体" panose="02010609060101010101" pitchFamily="49" charset="-122"/>
              </a:rPr>
              <a:t>地方行政制度改革是北魏孝文帝改革的重要内容。北魏前期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在少数民族聚集的地区广设军镇</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镇下置戍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对所在地区实行军事控制。孝文帝为推行均田制、三长制</a:t>
            </a:r>
            <a:r>
              <a:rPr lang="zh-CN" altLang="en-US" sz="1800" dirty="0" smtClean="0">
                <a:solidFill>
                  <a:srgbClr val="FF0000"/>
                </a:solidFill>
                <a:latin typeface="微软雅黑" panose="020B0503020204020204" charset="-122"/>
                <a:ea typeface="微软雅黑" panose="020B0503020204020204" charset="-122"/>
                <a:sym typeface="+mn-ea"/>
              </a:rPr>
              <a:t>【实行三长制】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下令将全国分为</a:t>
            </a:r>
            <a:r>
              <a:rPr lang="en-US" sz="1800" dirty="0" smtClean="0">
                <a:latin typeface="楷体" panose="02010609060101010101" pitchFamily="49" charset="-122"/>
                <a:ea typeface="楷体" panose="02010609060101010101" pitchFamily="49" charset="-122"/>
              </a:rPr>
              <a:t>38</a:t>
            </a:r>
            <a:r>
              <a:rPr lang="zh-CN" altLang="en-US" sz="1800" dirty="0" smtClean="0">
                <a:latin typeface="楷体" panose="02010609060101010101" pitchFamily="49" charset="-122"/>
                <a:ea typeface="楷体" panose="02010609060101010101" pitchFamily="49" charset="-122"/>
              </a:rPr>
              <a:t>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除北方边境地区外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中原各地全面裁撤镇、戍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改为州、郡、县</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地方管理回归汉晋体制。</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改镇、戍为州、郡、县，由军事管控变为正常行政化管理</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latin typeface="楷体" panose="02010609060101010101" pitchFamily="49" charset="-122"/>
                <a:ea typeface="楷体" panose="02010609060101010101" pitchFamily="49" charset="-122"/>
              </a:rPr>
              <a:t>孝文帝还将州、郡、县依所管地区大小、民户多少等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各分为上、中、下三等</a:t>
            </a:r>
            <a:r>
              <a:rPr lang="zh-CN" altLang="en-US" sz="1800" dirty="0" smtClean="0">
                <a:solidFill>
                  <a:srgbClr val="FF0000"/>
                </a:solidFill>
                <a:latin typeface="楷体" panose="02010609060101010101" pitchFamily="49" charset="-122"/>
                <a:ea typeface="楷体" panose="02010609060101010101" pitchFamily="49"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地方行政机构分等级</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各等级地方长官的品级不同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其下所设属员多少也有相应的差别</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规定地方长官“依户给俸”</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即据民户多少确定俸禄</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据民户多少给予俸禄</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又将州刺史带将军号的办法推而广之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各州刺史、各郡太守例加将军号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将军府僚属纳入吏部管理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实际管理一州一郡行政事务</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【中央对地方官吏加强管理】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这为隋朝时将地方官吏全部纳入朝廷管理奠定基础。“依户给俸”在孝文帝以后停用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而地方行政机构分为三等九级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直到唐代一直没有改变。</a:t>
            </a:r>
            <a:r>
              <a:rPr lang="en-US" altLang="zh-CN" sz="1800" dirty="0" smtClean="0">
                <a:latin typeface="楷体" panose="02010609060101010101" pitchFamily="49" charset="-122"/>
                <a:ea typeface="楷体" panose="02010609060101010101" pitchFamily="49" charset="-122"/>
              </a:rPr>
              <a:t>    </a:t>
            </a:r>
            <a:r>
              <a:rPr lang="en-US" altLang="zh-CN" sz="1800" dirty="0" smtClean="0"/>
              <a:t>——</a:t>
            </a:r>
            <a:r>
              <a:rPr lang="zh-CN" altLang="en-US" sz="1800" dirty="0" smtClean="0"/>
              <a:t>据</a:t>
            </a:r>
            <a:r>
              <a:rPr lang="en-US" altLang="zh-CN" sz="1800" dirty="0" smtClean="0"/>
              <a:t>《</a:t>
            </a:r>
            <a:r>
              <a:rPr lang="zh-CN" altLang="en-US" sz="1800" dirty="0" smtClean="0"/>
              <a:t>魏书</a:t>
            </a:r>
            <a:r>
              <a:rPr lang="en-US" altLang="zh-CN" sz="1800" dirty="0" smtClean="0"/>
              <a:t>》</a:t>
            </a:r>
            <a:r>
              <a:rPr lang="zh-CN" altLang="en-US" sz="1800" dirty="0" smtClean="0"/>
              <a:t>等</a:t>
            </a:r>
          </a:p>
          <a:p>
            <a:pPr>
              <a:lnSpc>
                <a:spcPct val="13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(5)</a:t>
            </a:r>
            <a:r>
              <a:rPr lang="zh-CN" altLang="en-US" sz="1800" dirty="0" smtClean="0"/>
              <a:t>概括孝文帝地方行政制度改革的主要内容</a:t>
            </a:r>
            <a:r>
              <a:rPr lang="en-US" sz="1800" dirty="0" smtClean="0"/>
              <a:t>,</a:t>
            </a:r>
            <a:r>
              <a:rPr lang="zh-CN" altLang="en-US" sz="1800" dirty="0" smtClean="0">
                <a:sym typeface="+mn-ea"/>
              </a:rPr>
              <a:t>结合所学，</a:t>
            </a:r>
            <a:r>
              <a:rPr lang="zh-CN" altLang="en-US" sz="1800" dirty="0" smtClean="0"/>
              <a:t>简析其意义。</a:t>
            </a:r>
            <a:endParaRPr lang="zh-CN" altLang="en-US" sz="1800" dirty="0"/>
          </a:p>
        </p:txBody>
      </p:sp>
    </p:spTree>
  </p:cSld>
  <p:clrMapOvr>
    <a:masterClrMapping/>
  </p:clrMapOvr>
  <p:transition>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4767580"/>
          </a:xfrm>
          <a:prstGeom prst="rect">
            <a:avLst/>
          </a:prstGeom>
          <a:noFill/>
        </p:spPr>
        <p:txBody>
          <a:bodyPr wrap="square" rtlCol="0">
            <a:spAutoFit/>
          </a:bodyPr>
          <a:lstStyle/>
          <a:p>
            <a:pPr>
              <a:lnSpc>
                <a:spcPct val="130000"/>
              </a:lnSpc>
            </a:pPr>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4</a:t>
            </a:r>
            <a:r>
              <a:rPr lang="zh-CN" altLang="en-US" sz="1800" dirty="0" smtClean="0">
                <a:latin typeface="黑体" panose="02010609060101010101" pitchFamily="49" charset="-122"/>
                <a:ea typeface="黑体" panose="02010609060101010101" pitchFamily="49" charset="-122"/>
              </a:rPr>
              <a:t>　制度建设</a:t>
            </a:r>
            <a:endPar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endParaRPr>
          </a:p>
          <a:p>
            <a:pPr algn="l">
              <a:lnSpc>
                <a:spcPct val="130000"/>
              </a:lnSpc>
            </a:pPr>
            <a:r>
              <a:rPr lang="zh-CN" altLang="en-US" sz="1800" dirty="0" smtClean="0">
                <a:latin typeface="黑体" panose="02010609060101010101" pitchFamily="49" charset="-122"/>
                <a:ea typeface="黑体" panose="02010609060101010101" pitchFamily="49" charset="-122"/>
              </a:rPr>
              <a:t>材料四</a:t>
            </a:r>
            <a:r>
              <a:rPr lang="zh-CN" altLang="en-US" sz="1800" dirty="0" smtClean="0"/>
              <a:t>　</a:t>
            </a:r>
            <a:r>
              <a:rPr lang="zh-CN" altLang="en-US" sz="1800" dirty="0" smtClean="0">
                <a:latin typeface="楷体" panose="02010609060101010101" pitchFamily="49" charset="-122"/>
                <a:ea typeface="楷体" panose="02010609060101010101" pitchFamily="49" charset="-122"/>
              </a:rPr>
              <a:t>地方行政制度改革是北魏孝文帝改革的重要内容。北魏前期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在少数民族聚集的地区广设军镇</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镇下置戍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相当于郡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对所在地区实行军事控制。孝文帝为推行均田制、三长制</a:t>
            </a:r>
            <a:r>
              <a:rPr lang="zh-CN" altLang="en-US" sz="1800" dirty="0" smtClean="0">
                <a:solidFill>
                  <a:srgbClr val="FF0000"/>
                </a:solidFill>
                <a:latin typeface="微软雅黑" panose="020B0503020204020204" charset="-122"/>
                <a:ea typeface="微软雅黑" panose="020B0503020204020204" charset="-122"/>
                <a:sym typeface="+mn-ea"/>
              </a:rPr>
              <a:t>【实行三长制】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下令将全国分为</a:t>
            </a:r>
            <a:r>
              <a:rPr lang="en-US" sz="1800" dirty="0" smtClean="0">
                <a:latin typeface="楷体" panose="02010609060101010101" pitchFamily="49" charset="-122"/>
                <a:ea typeface="楷体" panose="02010609060101010101" pitchFamily="49" charset="-122"/>
              </a:rPr>
              <a:t>38</a:t>
            </a:r>
            <a:r>
              <a:rPr lang="zh-CN" altLang="en-US" sz="1800" dirty="0" smtClean="0">
                <a:latin typeface="楷体" panose="02010609060101010101" pitchFamily="49" charset="-122"/>
                <a:ea typeface="楷体" panose="02010609060101010101" pitchFamily="49" charset="-122"/>
              </a:rPr>
              <a:t>州</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除北方边境地区外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中原各地全面裁撤镇、戍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改为州、郡、县</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地方管理回归汉晋体制。</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改镇、戍为州、郡、县，由军事管控变为正常行政化管理</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latin typeface="楷体" panose="02010609060101010101" pitchFamily="49" charset="-122"/>
                <a:ea typeface="楷体" panose="02010609060101010101" pitchFamily="49" charset="-122"/>
              </a:rPr>
              <a:t>孝文帝还将州、郡、县依所管地区大小、民户多少等</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各分为上、中、下三等</a:t>
            </a:r>
            <a:r>
              <a:rPr lang="zh-CN" altLang="en-US" sz="1800" dirty="0" smtClean="0">
                <a:solidFill>
                  <a:srgbClr val="FF0000"/>
                </a:solidFill>
                <a:latin typeface="楷体" panose="02010609060101010101" pitchFamily="49" charset="-122"/>
                <a:ea typeface="楷体" panose="02010609060101010101" pitchFamily="49"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地方行政机构分等级</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各等级地方长官的品级不同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其下所设属员多少也有相应的差别</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规定地方长官“依户给俸”</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即据民户多少确定俸禄</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据民户多少给予俸禄</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rPr>
              <a:t>】</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又将州刺史带将军号的办法推而广之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各州刺史、各郡太守例加将军号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将军府僚属纳入吏部管理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实际管理一州一郡行政事务</a:t>
            </a:r>
            <a:r>
              <a:rPr lang="zh-CN" altLang="en-US" sz="1800" dirty="0" smtClean="0">
                <a:solidFill>
                  <a:srgbClr val="FF0000"/>
                </a:solidFill>
                <a:latin typeface="微软雅黑" panose="020B0503020204020204" charset="-122"/>
                <a:ea typeface="微软雅黑" panose="020B0503020204020204" charset="-122"/>
                <a:cs typeface="微软雅黑" panose="020B0503020204020204" charset="-122"/>
                <a:sym typeface="+mn-ea"/>
              </a:rPr>
              <a:t>【中央对地方官吏加强管理】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这为隋朝时将地方官吏全部纳入朝廷管理奠定基础。“依户给俸”在孝文帝以后停用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而地方行政机构分为三等九级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直到唐代一直没有改变。</a:t>
            </a:r>
            <a:r>
              <a:rPr lang="en-US" altLang="zh-CN" sz="1800" dirty="0" smtClean="0">
                <a:latin typeface="楷体" panose="02010609060101010101" pitchFamily="49" charset="-122"/>
                <a:ea typeface="楷体" panose="02010609060101010101" pitchFamily="49" charset="-122"/>
              </a:rPr>
              <a:t>    </a:t>
            </a:r>
            <a:r>
              <a:rPr lang="en-US" altLang="zh-CN" sz="1800" dirty="0" smtClean="0"/>
              <a:t>——</a:t>
            </a:r>
            <a:r>
              <a:rPr lang="zh-CN" altLang="en-US" sz="1800" dirty="0" smtClean="0"/>
              <a:t>据</a:t>
            </a:r>
            <a:r>
              <a:rPr lang="en-US" altLang="zh-CN" sz="1800" dirty="0" smtClean="0"/>
              <a:t>《</a:t>
            </a:r>
            <a:r>
              <a:rPr lang="zh-CN" altLang="en-US" sz="1800" dirty="0" smtClean="0"/>
              <a:t>魏书</a:t>
            </a:r>
            <a:r>
              <a:rPr lang="en-US" altLang="zh-CN" sz="1800" dirty="0" smtClean="0"/>
              <a:t>》</a:t>
            </a:r>
            <a:r>
              <a:rPr lang="zh-CN" altLang="en-US" sz="1800" dirty="0" smtClean="0"/>
              <a:t>等</a:t>
            </a:r>
          </a:p>
          <a:p>
            <a:pPr>
              <a:lnSpc>
                <a:spcPct val="13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(5)</a:t>
            </a:r>
            <a:r>
              <a:rPr lang="zh-CN" altLang="en-US" sz="1800" dirty="0" smtClean="0"/>
              <a:t>概括孝文帝地方行政制度改革的主要内容</a:t>
            </a:r>
            <a:r>
              <a:rPr lang="en-US" sz="1800" dirty="0" smtClean="0"/>
              <a:t>,</a:t>
            </a:r>
            <a:r>
              <a:rPr lang="zh-CN" altLang="en-US" sz="1800" dirty="0" smtClean="0">
                <a:sym typeface="+mn-ea"/>
              </a:rPr>
              <a:t>结合所学，</a:t>
            </a:r>
            <a:r>
              <a:rPr lang="zh-CN" altLang="en-US" sz="1800" dirty="0" smtClean="0"/>
              <a:t>简析其意义。</a:t>
            </a:r>
            <a:endParaRPr lang="zh-CN" altLang="en-US" sz="1800" dirty="0"/>
          </a:p>
        </p:txBody>
      </p:sp>
      <p:sp>
        <p:nvSpPr>
          <p:cNvPr id="2" name="文本框 1"/>
          <p:cNvSpPr txBox="1"/>
          <p:nvPr/>
        </p:nvSpPr>
        <p:spPr>
          <a:xfrm>
            <a:off x="5147945" y="3003550"/>
            <a:ext cx="3759200" cy="450850"/>
          </a:xfrm>
          <a:prstGeom prst="rect">
            <a:avLst/>
          </a:prstGeom>
          <a:solidFill>
            <a:schemeClr val="bg1">
              <a:lumMod val="95000"/>
            </a:schemeClr>
          </a:solidFill>
          <a:ln>
            <a:solidFill>
              <a:srgbClr val="0070C0"/>
            </a:solidFill>
          </a:ln>
        </p:spPr>
        <p:txBody>
          <a:bodyPr wrap="square" rtlCol="0" anchor="t">
            <a:spAutoFit/>
          </a:bodyPr>
          <a:lstStyle/>
          <a:p>
            <a:r>
              <a:rPr lang="zh-CN" altLang="en-US" sz="1800" dirty="0" smtClean="0">
                <a:solidFill>
                  <a:srgbClr val="0000FF"/>
                </a:solidFill>
                <a:latin typeface="微软雅黑" panose="020B0503020204020204" charset="-122"/>
                <a:ea typeface="微软雅黑" panose="020B0503020204020204" charset="-122"/>
                <a:cs typeface="微软雅黑" panose="020B0503020204020204" charset="-122"/>
                <a:sym typeface="+mn-ea"/>
              </a:rPr>
              <a:t>【有利于整顿吏治，加强中央集权】</a:t>
            </a:r>
          </a:p>
        </p:txBody>
      </p:sp>
      <p:sp>
        <p:nvSpPr>
          <p:cNvPr id="4" name="文本框 3"/>
          <p:cNvSpPr txBox="1"/>
          <p:nvPr>
            <p:custDataLst>
              <p:tags r:id="rId1"/>
            </p:custDataLst>
          </p:nvPr>
        </p:nvSpPr>
        <p:spPr>
          <a:xfrm>
            <a:off x="4411980" y="4443730"/>
            <a:ext cx="4543425" cy="450850"/>
          </a:xfrm>
          <a:prstGeom prst="rect">
            <a:avLst/>
          </a:prstGeom>
          <a:solidFill>
            <a:schemeClr val="bg1">
              <a:lumMod val="95000"/>
            </a:schemeClr>
          </a:solidFill>
          <a:ln>
            <a:solidFill>
              <a:srgbClr val="0070C0"/>
            </a:solidFill>
          </a:ln>
        </p:spPr>
        <p:txBody>
          <a:bodyPr wrap="square" rtlCol="0" anchor="t">
            <a:spAutoFit/>
          </a:bodyPr>
          <a:lstStyle/>
          <a:p>
            <a:pPr algn="ctr"/>
            <a:r>
              <a:rPr lang="zh-CN" altLang="en-US" sz="1800" dirty="0" smtClean="0">
                <a:solidFill>
                  <a:srgbClr val="0000FF"/>
                </a:solidFill>
                <a:latin typeface="微软雅黑" panose="020B0503020204020204" charset="-122"/>
                <a:ea typeface="微软雅黑" panose="020B0503020204020204" charset="-122"/>
                <a:cs typeface="微软雅黑" panose="020B0503020204020204" charset="-122"/>
                <a:sym typeface="+mn-ea"/>
              </a:rPr>
              <a:t>【对后世：为隋唐的地方行政制度奠定基础】</a:t>
            </a:r>
          </a:p>
        </p:txBody>
      </p:sp>
      <p:sp>
        <p:nvSpPr>
          <p:cNvPr id="5" name="文本框 4"/>
          <p:cNvSpPr txBox="1"/>
          <p:nvPr>
            <p:custDataLst>
              <p:tags r:id="rId2"/>
            </p:custDataLst>
          </p:nvPr>
        </p:nvSpPr>
        <p:spPr>
          <a:xfrm>
            <a:off x="107315" y="2715895"/>
            <a:ext cx="5584825" cy="413385"/>
          </a:xfrm>
          <a:prstGeom prst="rect">
            <a:avLst/>
          </a:prstGeom>
          <a:solidFill>
            <a:schemeClr val="bg1">
              <a:lumMod val="95000"/>
            </a:schemeClr>
          </a:solidFill>
          <a:ln>
            <a:solidFill>
              <a:srgbClr val="0070C0"/>
            </a:solidFill>
          </a:ln>
        </p:spPr>
        <p:txBody>
          <a:bodyPr wrap="square" rtlCol="0" anchor="t">
            <a:noAutofit/>
          </a:bodyPr>
          <a:lstStyle/>
          <a:p>
            <a:pPr algn="ctr"/>
            <a:r>
              <a:rPr lang="zh-CN" altLang="en-US" sz="1800" dirty="0" smtClean="0">
                <a:solidFill>
                  <a:srgbClr val="0000FF"/>
                </a:solidFill>
                <a:latin typeface="微软雅黑" panose="020B0503020204020204" charset="-122"/>
                <a:ea typeface="微软雅黑" panose="020B0503020204020204" charset="-122"/>
                <a:cs typeface="微软雅黑" panose="020B0503020204020204" charset="-122"/>
                <a:sym typeface="+mn-ea"/>
              </a:rPr>
              <a:t>【使均田制得以顺利推行，促进了北方社会经济发展】</a:t>
            </a:r>
          </a:p>
        </p:txBody>
      </p:sp>
      <p:sp>
        <p:nvSpPr>
          <p:cNvPr id="6" name="文本框 5"/>
          <p:cNvSpPr txBox="1"/>
          <p:nvPr>
            <p:custDataLst>
              <p:tags r:id="rId3"/>
            </p:custDataLst>
          </p:nvPr>
        </p:nvSpPr>
        <p:spPr>
          <a:xfrm>
            <a:off x="179070" y="1635760"/>
            <a:ext cx="5584825" cy="413385"/>
          </a:xfrm>
          <a:prstGeom prst="rect">
            <a:avLst/>
          </a:prstGeom>
          <a:solidFill>
            <a:schemeClr val="bg1">
              <a:lumMod val="95000"/>
            </a:schemeClr>
          </a:solidFill>
          <a:ln>
            <a:solidFill>
              <a:srgbClr val="0070C0"/>
            </a:solidFill>
          </a:ln>
        </p:spPr>
        <p:txBody>
          <a:bodyPr wrap="square" rtlCol="0" anchor="t">
            <a:noAutofit/>
          </a:bodyPr>
          <a:lstStyle/>
          <a:p>
            <a:pPr algn="ctr"/>
            <a:r>
              <a:rPr lang="zh-CN" altLang="en-US" sz="1800" dirty="0" smtClean="0">
                <a:solidFill>
                  <a:srgbClr val="0000FF"/>
                </a:solidFill>
                <a:latin typeface="微软雅黑" panose="020B0503020204020204" charset="-122"/>
                <a:ea typeface="微软雅黑" panose="020B0503020204020204" charset="-122"/>
                <a:cs typeface="微软雅黑" panose="020B0503020204020204" charset="-122"/>
                <a:sym typeface="+mn-ea"/>
              </a:rPr>
              <a:t>【实现了统一的行政管理，推动了北魏政权的转型】</a:t>
            </a: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5" grpId="0" bldLvl="0" animBg="1"/>
      <p:bldP spid="6"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460" y="267335"/>
            <a:ext cx="8526780" cy="4399915"/>
          </a:xfrm>
          <a:prstGeom prst="rect">
            <a:avLst/>
          </a:prstGeom>
          <a:noFill/>
        </p:spPr>
        <p:txBody>
          <a:bodyPr wrap="square" rtlCol="0">
            <a:spAutoFit/>
          </a:bodyPr>
          <a:lstStyle/>
          <a:p>
            <a:pPr algn="just">
              <a:lnSpc>
                <a:spcPct val="14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 </a:t>
            </a:r>
            <a:endParaRPr lang="zh-CN" altLang="en-US" sz="2000" dirty="0" smtClean="0">
              <a:latin typeface="黑体" panose="02010609060101010101" pitchFamily="49" charset="-122"/>
              <a:ea typeface="黑体" panose="02010609060101010101" pitchFamily="49" charset="-122"/>
            </a:endParaRPr>
          </a:p>
          <a:p>
            <a:pPr algn="just">
              <a:lnSpc>
                <a:spcPct val="140000"/>
              </a:lnSpc>
            </a:pPr>
            <a:r>
              <a:rPr lang="zh-CN" altLang="en-US" sz="2000" dirty="0" smtClean="0">
                <a:solidFill>
                  <a:srgbClr val="0000FF"/>
                </a:solidFill>
                <a:latin typeface="黑体" panose="02010609060101010101" pitchFamily="49" charset="-122"/>
                <a:ea typeface="黑体" panose="02010609060101010101" pitchFamily="49" charset="-122"/>
              </a:rPr>
              <a:t>一、三国两晋南北朝时期在分裂中孕育着统一</a:t>
            </a:r>
          </a:p>
          <a:p>
            <a:pPr algn="just">
              <a:lnSpc>
                <a:spcPct val="140000"/>
              </a:lnSpc>
            </a:pPr>
            <a:r>
              <a:rPr lang="en-US" sz="2000" dirty="0" smtClean="0"/>
              <a:t>1.</a:t>
            </a:r>
            <a:r>
              <a:rPr lang="zh-CN" altLang="en-US" sz="2000" dirty="0" smtClean="0"/>
              <a:t>从民族关系上看</a:t>
            </a:r>
            <a:r>
              <a:rPr lang="en-US" sz="2000" dirty="0" smtClean="0"/>
              <a:t>,</a:t>
            </a:r>
            <a:r>
              <a:rPr lang="zh-CN" altLang="en-US" sz="2000" dirty="0" smtClean="0"/>
              <a:t>蜀国诸葛亮发展同少数民族友好关系</a:t>
            </a:r>
            <a:r>
              <a:rPr lang="en-US" sz="2000" dirty="0" smtClean="0"/>
              <a:t>,</a:t>
            </a:r>
            <a:r>
              <a:rPr lang="zh-CN" altLang="en-US" sz="2000" dirty="0" smtClean="0"/>
              <a:t>吴国当地居民同汉族开发江南</a:t>
            </a:r>
            <a:r>
              <a:rPr lang="en-US" sz="2000" dirty="0" smtClean="0"/>
              <a:t>,</a:t>
            </a:r>
            <a:r>
              <a:rPr lang="zh-CN" altLang="en-US" sz="2000" dirty="0" smtClean="0"/>
              <a:t>东汉以来五胡内迁</a:t>
            </a:r>
            <a:r>
              <a:rPr lang="en-US" sz="2000" dirty="0" smtClean="0"/>
              <a:t>,</a:t>
            </a:r>
            <a:r>
              <a:rPr lang="zh-CN" altLang="en-US" sz="2000" dirty="0" smtClean="0"/>
              <a:t>以及十六国混战都促进了民族交融</a:t>
            </a:r>
            <a:r>
              <a:rPr lang="en-US" sz="2000" dirty="0" smtClean="0"/>
              <a:t>,</a:t>
            </a:r>
            <a:r>
              <a:rPr lang="zh-CN" altLang="en-US" sz="2000" dirty="0" smtClean="0"/>
              <a:t>为隋朝统一提供了条件。</a:t>
            </a:r>
          </a:p>
          <a:p>
            <a:pPr algn="just">
              <a:lnSpc>
                <a:spcPct val="140000"/>
              </a:lnSpc>
            </a:pPr>
            <a:r>
              <a:rPr lang="en-US" sz="2000" dirty="0" smtClean="0"/>
              <a:t>2.</a:t>
            </a:r>
            <a:r>
              <a:rPr lang="zh-CN" altLang="en-US" sz="2000" dirty="0" smtClean="0"/>
              <a:t>从经济发展来看</a:t>
            </a:r>
            <a:r>
              <a:rPr lang="en-US" sz="2000" dirty="0" smtClean="0"/>
              <a:t>,</a:t>
            </a:r>
            <a:r>
              <a:rPr lang="zh-CN" altLang="en-US" sz="2000" dirty="0" smtClean="0"/>
              <a:t>三国两晋南北朝时期</a:t>
            </a:r>
            <a:r>
              <a:rPr lang="en-US" sz="2000" dirty="0" smtClean="0"/>
              <a:t>,</a:t>
            </a:r>
            <a:r>
              <a:rPr lang="zh-CN" altLang="en-US" sz="2000" dirty="0" smtClean="0"/>
              <a:t>北方战乱频繁</a:t>
            </a:r>
            <a:r>
              <a:rPr lang="en-US" sz="2000" dirty="0" smtClean="0"/>
              <a:t>,</a:t>
            </a:r>
            <a:r>
              <a:rPr lang="zh-CN" altLang="en-US" sz="2000" dirty="0" smtClean="0"/>
              <a:t>社会生产屡遭破坏</a:t>
            </a:r>
            <a:r>
              <a:rPr lang="en-US" sz="2000" dirty="0" smtClean="0"/>
              <a:t>,</a:t>
            </a:r>
            <a:r>
              <a:rPr lang="zh-CN" altLang="en-US" sz="2000" dirty="0" smtClean="0"/>
              <a:t>而江南地区相对稳定。江南经济的发展</a:t>
            </a:r>
            <a:r>
              <a:rPr lang="en-US" sz="2000" dirty="0" smtClean="0"/>
              <a:t>,</a:t>
            </a:r>
            <a:r>
              <a:rPr lang="zh-CN" altLang="en-US" sz="2000" dirty="0" smtClean="0"/>
              <a:t>开始改变我国农业经济以北方黄河流域为重心的经济格局</a:t>
            </a:r>
            <a:r>
              <a:rPr lang="en-US" sz="2000" dirty="0" smtClean="0"/>
              <a:t>,</a:t>
            </a:r>
            <a:r>
              <a:rPr lang="zh-CN" altLang="en-US" sz="2000" dirty="0" smtClean="0"/>
              <a:t>为南北经济差距的缩小和全国的统一创造了条件。</a:t>
            </a:r>
          </a:p>
          <a:p>
            <a:pPr algn="just">
              <a:lnSpc>
                <a:spcPct val="140000"/>
              </a:lnSpc>
            </a:pPr>
            <a:r>
              <a:rPr lang="en-US" sz="2000" dirty="0" smtClean="0"/>
              <a:t>3.</a:t>
            </a:r>
            <a:r>
              <a:rPr lang="zh-CN" altLang="en-US" sz="2000" dirty="0" smtClean="0"/>
              <a:t>从历史趋势看</a:t>
            </a:r>
            <a:r>
              <a:rPr lang="en-US" sz="2000" dirty="0" smtClean="0"/>
              <a:t>,</a:t>
            </a:r>
            <a:r>
              <a:rPr lang="zh-CN" altLang="en-US" sz="2000" dirty="0" smtClean="0"/>
              <a:t>这一时期有局部统一的三国鼎立</a:t>
            </a:r>
            <a:r>
              <a:rPr lang="en-US" sz="2000" dirty="0" smtClean="0"/>
              <a:t>,</a:t>
            </a:r>
            <a:r>
              <a:rPr lang="zh-CN" altLang="en-US" sz="2000" dirty="0" smtClean="0"/>
              <a:t>西晋的短期统一和前秦、北魏、北周对北方的三次统一。</a:t>
            </a:r>
            <a:endParaRPr lang="zh-CN" altLang="en-US" sz="2000" dirty="0"/>
          </a:p>
        </p:txBody>
      </p:sp>
    </p:spTree>
  </p:cSld>
  <p:clrMapOvr>
    <a:masterClrMapping/>
  </p:clrMapOvr>
  <p:transition>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92691"/>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高考深化练</a:t>
            </a:r>
          </a:p>
        </p:txBody>
      </p:sp>
    </p:spTree>
  </p:cSld>
  <p:clrMapOvr>
    <a:masterClrMapping/>
  </p:clrMapOvr>
  <p:transition>
    <p:push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593227"/>
            <a:ext cx="8929750" cy="1692771"/>
          </a:xfrm>
          <a:prstGeom prst="rect">
            <a:avLst/>
          </a:prstGeom>
          <a:noFill/>
        </p:spPr>
        <p:txBody>
          <a:bodyPr wrap="square" rtlCol="0">
            <a:spAutoFit/>
          </a:bodyPr>
          <a:lstStyle/>
          <a:p>
            <a:pPr algn="dist"/>
            <a:r>
              <a:rPr lang="en-US" sz="2000" dirty="0" smtClean="0"/>
              <a:t>1.</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广东卷</a:t>
            </a:r>
            <a:r>
              <a:rPr lang="en-US" sz="2000" dirty="0" smtClean="0">
                <a:latin typeface="楷体" panose="02010609060101010101" pitchFamily="49" charset="-122"/>
                <a:ea typeface="楷体" panose="02010609060101010101" pitchFamily="49" charset="-122"/>
              </a:rPr>
              <a:t>,2)</a:t>
            </a:r>
            <a:r>
              <a:rPr lang="zh-CN" altLang="en-US" sz="2000" dirty="0" smtClean="0"/>
              <a:t>汉代设尚书台</a:t>
            </a:r>
            <a:r>
              <a:rPr lang="en-US" sz="2000" dirty="0" smtClean="0"/>
              <a:t>,</a:t>
            </a:r>
            <a:r>
              <a:rPr lang="zh-CN" altLang="en-US" sz="2000" dirty="0" smtClean="0"/>
              <a:t>其首领是尚书令、尚书仆射。魏晋时期</a:t>
            </a:r>
            <a:r>
              <a:rPr lang="en-US" sz="2000" dirty="0" smtClean="0"/>
              <a:t>,</a:t>
            </a:r>
          </a:p>
          <a:p>
            <a:r>
              <a:rPr lang="zh-CN" altLang="en-US" sz="2000" dirty="0" smtClean="0"/>
              <a:t>“事无大小</a:t>
            </a:r>
            <a:r>
              <a:rPr lang="en-US" sz="2000" dirty="0" smtClean="0"/>
              <a:t>,</a:t>
            </a:r>
            <a:r>
              <a:rPr lang="zh-CN" altLang="en-US" sz="2000" dirty="0" smtClean="0"/>
              <a:t>咸归令、仆”。这一现象说明</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皇权旁落</a:t>
            </a:r>
            <a:r>
              <a:rPr lang="en-US" sz="2000" dirty="0" smtClean="0"/>
              <a:t>	        B.</a:t>
            </a:r>
            <a:r>
              <a:rPr lang="zh-CN" altLang="en-US" sz="2000" dirty="0" smtClean="0"/>
              <a:t>相权转移</a:t>
            </a:r>
          </a:p>
          <a:p>
            <a:r>
              <a:rPr lang="en-US" sz="2000" dirty="0" smtClean="0"/>
              <a:t>C.</a:t>
            </a:r>
            <a:r>
              <a:rPr lang="zh-CN" altLang="en-US" sz="2000" dirty="0" smtClean="0"/>
              <a:t>地方权力削弱   </a:t>
            </a:r>
            <a:r>
              <a:rPr lang="en-US" sz="2000" dirty="0" smtClean="0"/>
              <a:t>	 D.</a:t>
            </a:r>
            <a:r>
              <a:rPr lang="zh-CN" altLang="en-US" sz="2000" dirty="0" smtClean="0"/>
              <a:t>行政效率降低</a:t>
            </a:r>
            <a:endParaRPr lang="zh-CN" altLang="en-US" sz="2000" dirty="0"/>
          </a:p>
        </p:txBody>
      </p:sp>
      <p:sp>
        <p:nvSpPr>
          <p:cNvPr id="6" name="Rectangle 2"/>
          <p:cNvSpPr>
            <a:spLocks noChangeArrowheads="1"/>
          </p:cNvSpPr>
          <p:nvPr/>
        </p:nvSpPr>
        <p:spPr bwMode="auto">
          <a:xfrm>
            <a:off x="142844" y="2285998"/>
            <a:ext cx="8858312" cy="264320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2364485"/>
            <a:ext cx="8643998" cy="2503955"/>
          </a:xfrm>
          <a:prstGeom prst="rect">
            <a:avLst/>
          </a:prstGeom>
          <a:noFill/>
        </p:spPr>
        <p:txBody>
          <a:bodyPr wrap="square" rtlCol="0">
            <a:spAutoFit/>
          </a:bodyPr>
          <a:lstStyle/>
          <a:p>
            <a:pPr algn="just">
              <a:lnSpc>
                <a:spcPct val="114000"/>
              </a:lnSpc>
            </a:pPr>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尚书台最早始于汉武帝的中外朝制度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当时只是尚书令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属中朝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是辅佐皇帝的近侍机构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用来制约以丞相为首的外朝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尚书令扩大成为尚书台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作用增强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“虽置三公</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事归台阁”。根据魏晋时期“事无大小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咸归令、仆”可知当时丞相势力旁落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相权发生转移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尚书台的设立是为了制约相权和加强皇权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材料强调的是尚书台的职能扩大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没有涉及中央和地方的关系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尚书台的职能扩大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体现出行政效率的提高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pic>
        <p:nvPicPr>
          <p:cNvPr id="5" name="考点一.jpg"/>
          <p:cNvPicPr>
            <a:picLocks noChangeAspect="1"/>
          </p:cNvPicPr>
          <p:nvPr/>
        </p:nvPicPr>
        <p:blipFill>
          <a:blip r:embed="rId2"/>
          <a:stretch>
            <a:fillRect/>
          </a:stretch>
        </p:blipFill>
        <p:spPr>
          <a:xfrm>
            <a:off x="214282" y="142858"/>
            <a:ext cx="1131185" cy="360000"/>
          </a:xfrm>
          <a:prstGeom prst="rect">
            <a:avLst/>
          </a:prstGeom>
        </p:spPr>
      </p:pic>
      <p:sp>
        <p:nvSpPr>
          <p:cNvPr id="8" name="TextBox 7"/>
          <p:cNvSpPr txBox="1"/>
          <p:nvPr/>
        </p:nvSpPr>
        <p:spPr>
          <a:xfrm>
            <a:off x="1500166"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制度建设</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98630"/>
            <a:ext cx="8929750" cy="2561920"/>
          </a:xfrm>
          <a:prstGeom prst="rect">
            <a:avLst/>
          </a:prstGeom>
          <a:noFill/>
        </p:spPr>
        <p:txBody>
          <a:bodyPr wrap="square" rtlCol="0">
            <a:spAutoFit/>
          </a:bodyPr>
          <a:lstStyle/>
          <a:p>
            <a:pPr algn="just"/>
            <a:r>
              <a:rPr lang="en-US" sz="1800" dirty="0" smtClean="0"/>
              <a:t>2.</a:t>
            </a:r>
            <a:r>
              <a:rPr lang="en-US" sz="1800" dirty="0" smtClean="0">
                <a:latin typeface="楷体" panose="02010609060101010101" pitchFamily="49" charset="-122"/>
                <a:ea typeface="楷体" panose="02010609060101010101" pitchFamily="49" charset="-122"/>
              </a:rPr>
              <a:t>(2020·</a:t>
            </a:r>
            <a:r>
              <a:rPr lang="zh-CN" altLang="en-US" sz="1800" dirty="0" smtClean="0">
                <a:latin typeface="楷体" panose="02010609060101010101" pitchFamily="49" charset="-122"/>
                <a:ea typeface="楷体" panose="02010609060101010101" pitchFamily="49" charset="-122"/>
              </a:rPr>
              <a:t>全国</a:t>
            </a:r>
            <a:r>
              <a:rPr lang="en-US" altLang="zh-CN" sz="1800" dirty="0" smtClean="0">
                <a:latin typeface="楷体" panose="02010609060101010101" pitchFamily="49" charset="-122"/>
                <a:ea typeface="楷体" panose="02010609060101010101" pitchFamily="49" charset="-122"/>
              </a:rPr>
              <a:t>Ⅲ</a:t>
            </a:r>
            <a:r>
              <a:rPr lang="zh-CN" altLang="en-US" sz="1800" dirty="0" smtClean="0">
                <a:latin typeface="楷体" panose="02010609060101010101" pitchFamily="49" charset="-122"/>
                <a:ea typeface="楷体" panose="02010609060101010101" pitchFamily="49" charset="-122"/>
              </a:rPr>
              <a:t>卷</a:t>
            </a:r>
            <a:r>
              <a:rPr lang="en-US" sz="1800" dirty="0" smtClean="0">
                <a:latin typeface="楷体" panose="02010609060101010101" pitchFamily="49" charset="-122"/>
                <a:ea typeface="楷体" panose="02010609060101010101" pitchFamily="49" charset="-122"/>
              </a:rPr>
              <a:t>,25)</a:t>
            </a:r>
            <a:r>
              <a:rPr lang="zh-CN" altLang="en-US" sz="1800" dirty="0" smtClean="0"/>
              <a:t>东汉末年</a:t>
            </a:r>
            <a:r>
              <a:rPr lang="en-US" sz="1800" dirty="0" smtClean="0"/>
              <a:t>,</a:t>
            </a:r>
            <a:r>
              <a:rPr lang="zh-CN" altLang="en-US" sz="1800" dirty="0" smtClean="0"/>
              <a:t>曹操在许下和各地置田官</a:t>
            </a:r>
            <a:r>
              <a:rPr lang="en-US" sz="1800" dirty="0" smtClean="0"/>
              <a:t>,</a:t>
            </a:r>
            <a:r>
              <a:rPr lang="zh-CN" altLang="en-US" sz="1800" dirty="0" smtClean="0"/>
              <a:t>大力发展屯田</a:t>
            </a:r>
            <a:r>
              <a:rPr lang="en-US" sz="1800" dirty="0" smtClean="0"/>
              <a:t>,</a:t>
            </a:r>
            <a:r>
              <a:rPr lang="zh-CN" altLang="en-US" sz="1800" dirty="0" smtClean="0"/>
              <a:t>以解决军粮供应、田亩荒芜和流民问题。“数年中所在积粟</a:t>
            </a:r>
            <a:r>
              <a:rPr lang="en-US" sz="1800" dirty="0" smtClean="0"/>
              <a:t>,</a:t>
            </a:r>
            <a:r>
              <a:rPr lang="zh-CN" altLang="en-US" sz="1800" dirty="0" smtClean="0"/>
              <a:t>仓廪皆满。”曹操实行屯田</a:t>
            </a:r>
            <a:r>
              <a:rPr lang="en-US" sz="1800" dirty="0" smtClean="0"/>
              <a:t>,</a:t>
            </a:r>
            <a:r>
              <a:rPr lang="zh-CN" altLang="en-US" sz="1800" dirty="0" smtClean="0"/>
              <a:t>客观上</a:t>
            </a:r>
            <a:r>
              <a:rPr lang="en-US" sz="1800" dirty="0" smtClean="0"/>
              <a:t>(</a:t>
            </a:r>
            <a:r>
              <a:rPr lang="zh-CN" altLang="en-US" sz="1800" dirty="0" smtClean="0"/>
              <a:t>　　</a:t>
            </a:r>
            <a:r>
              <a:rPr lang="en-US" sz="1800" dirty="0" smtClean="0"/>
              <a:t>)</a:t>
            </a:r>
            <a:endParaRPr lang="zh-CN" altLang="en-US" sz="1800" dirty="0" smtClean="0"/>
          </a:p>
          <a:p>
            <a:pPr algn="just"/>
            <a:r>
              <a:rPr lang="en-US" sz="1800" dirty="0" smtClean="0"/>
              <a:t>A.</a:t>
            </a:r>
            <a:r>
              <a:rPr lang="zh-CN" altLang="en-US" sz="1800" dirty="0" smtClean="0"/>
              <a:t>助长了大土地所有制</a:t>
            </a:r>
            <a:r>
              <a:rPr lang="en-US" sz="1800" dirty="0" smtClean="0"/>
              <a:t>	</a:t>
            </a:r>
            <a:endParaRPr lang="zh-CN" altLang="en-US" sz="1800" dirty="0" smtClean="0"/>
          </a:p>
          <a:p>
            <a:pPr algn="just"/>
            <a:r>
              <a:rPr lang="en-US" sz="1800" dirty="0" smtClean="0"/>
              <a:t>B.</a:t>
            </a:r>
            <a:r>
              <a:rPr lang="zh-CN" altLang="en-US" sz="1800" dirty="0" smtClean="0"/>
              <a:t>推动了农业商品化进程</a:t>
            </a:r>
          </a:p>
          <a:p>
            <a:pPr algn="just"/>
            <a:r>
              <a:rPr lang="en-US" sz="1800" dirty="0" smtClean="0"/>
              <a:t>C.</a:t>
            </a:r>
            <a:r>
              <a:rPr lang="zh-CN" altLang="en-US" sz="1800" dirty="0" smtClean="0"/>
              <a:t>促进了中原人口南迁</a:t>
            </a:r>
            <a:r>
              <a:rPr lang="en-US" sz="1800" dirty="0" smtClean="0"/>
              <a:t>	</a:t>
            </a:r>
            <a:endParaRPr lang="zh-CN" altLang="en-US" sz="1800" dirty="0" smtClean="0"/>
          </a:p>
          <a:p>
            <a:pPr algn="just"/>
            <a:r>
              <a:rPr lang="en-US" sz="1800" dirty="0" smtClean="0"/>
              <a:t>D.</a:t>
            </a:r>
            <a:r>
              <a:rPr lang="zh-CN" altLang="en-US" sz="1800" dirty="0" smtClean="0"/>
              <a:t>缓和了社会的主要矛盾</a:t>
            </a:r>
            <a:endParaRPr lang="zh-CN" altLang="en-US" sz="1800" dirty="0"/>
          </a:p>
        </p:txBody>
      </p:sp>
      <p:sp>
        <p:nvSpPr>
          <p:cNvPr id="3" name="Rectangle 2"/>
          <p:cNvSpPr>
            <a:spLocks noChangeArrowheads="1"/>
          </p:cNvSpPr>
          <p:nvPr/>
        </p:nvSpPr>
        <p:spPr bwMode="auto">
          <a:xfrm>
            <a:off x="180944" y="2857502"/>
            <a:ext cx="8820212" cy="1987507"/>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4" name="TextBox 3"/>
          <p:cNvSpPr txBox="1"/>
          <p:nvPr/>
        </p:nvSpPr>
        <p:spPr>
          <a:xfrm>
            <a:off x="285720" y="2916184"/>
            <a:ext cx="8643998" cy="1841723"/>
          </a:xfrm>
          <a:prstGeom prst="rect">
            <a:avLst/>
          </a:prstGeom>
          <a:noFill/>
        </p:spPr>
        <p:txBody>
          <a:bodyPr wrap="square" rtlCol="0">
            <a:spAutoFit/>
          </a:bodyPr>
          <a:lstStyle/>
          <a:p>
            <a:pPr algn="just"/>
            <a:r>
              <a:rPr lang="zh-CN" altLang="en-US" sz="1800" dirty="0" smtClean="0">
                <a:solidFill>
                  <a:srgbClr val="FF0000"/>
                </a:solidFill>
                <a:latin typeface="黑体" panose="02010609060101010101" pitchFamily="49" charset="-122"/>
                <a:ea typeface="黑体" panose="02010609060101010101" pitchFamily="49" charset="-122"/>
              </a:rPr>
              <a:t>解析</a:t>
            </a:r>
            <a:r>
              <a:rPr lang="en-US" sz="1800" dirty="0" smtClean="0">
                <a:solidFill>
                  <a:srgbClr val="FF0000"/>
                </a:solidFill>
                <a:latin typeface="黑体" panose="02010609060101010101" pitchFamily="49" charset="-122"/>
                <a:ea typeface="黑体" panose="02010609060101010101" pitchFamily="49" charset="-122"/>
              </a:rPr>
              <a:t>:D</a:t>
            </a:r>
            <a:r>
              <a:rPr lang="zh-CN" altLang="en-US" sz="1800" dirty="0" smtClean="0">
                <a:latin typeface="楷体" panose="02010609060101010101" pitchFamily="49" charset="-122"/>
                <a:ea typeface="楷体" panose="02010609060101010101" pitchFamily="49" charset="-122"/>
              </a:rPr>
              <a:t>　曹操在许下和各地置田官</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大力发展屯田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因而“数年中所在积粟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仓廪皆满”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这有利于军粮供应、田亩荒芜和流民问题的解决</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客观上缓和了社会的主要矛盾</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有利于维护社会稳定</a:t>
            </a:r>
            <a:r>
              <a:rPr lang="en-US" sz="1800" dirty="0" smtClean="0">
                <a:latin typeface="楷体" panose="02010609060101010101" pitchFamily="49" charset="-122"/>
                <a:ea typeface="楷体" panose="02010609060101010101" pitchFamily="49" charset="-122"/>
              </a:rPr>
              <a:t>,D</a:t>
            </a:r>
            <a:r>
              <a:rPr lang="zh-CN" altLang="en-US" sz="1800" dirty="0" smtClean="0">
                <a:latin typeface="楷体" panose="02010609060101010101" pitchFamily="49" charset="-122"/>
                <a:ea typeface="楷体" panose="02010609060101010101" pitchFamily="49" charset="-122"/>
              </a:rPr>
              <a:t>项符合题意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曹操大力发展屯田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客观上限制了大土地所有制的发展</a:t>
            </a:r>
            <a:r>
              <a:rPr lang="en-US" sz="1800" dirty="0" smtClean="0">
                <a:latin typeface="楷体" panose="02010609060101010101" pitchFamily="49" charset="-122"/>
                <a:ea typeface="楷体" panose="02010609060101010101" pitchFamily="49" charset="-122"/>
              </a:rPr>
              <a:t>,A</a:t>
            </a:r>
            <a:r>
              <a:rPr lang="zh-CN" altLang="en-US" sz="1800" dirty="0" smtClean="0">
                <a:latin typeface="楷体" panose="02010609060101010101" pitchFamily="49" charset="-122"/>
                <a:ea typeface="楷体" panose="02010609060101010101" pitchFamily="49" charset="-122"/>
              </a:rPr>
              <a:t>项错误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材料中体现不出农业商品化的信息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排除</a:t>
            </a:r>
            <a:r>
              <a:rPr lang="en-US" sz="1800" dirty="0" smtClean="0">
                <a:latin typeface="楷体" panose="02010609060101010101" pitchFamily="49" charset="-122"/>
                <a:ea typeface="楷体" panose="02010609060101010101" pitchFamily="49" charset="-122"/>
              </a:rPr>
              <a:t>B</a:t>
            </a:r>
            <a:r>
              <a:rPr lang="zh-CN" altLang="en-US" sz="1800" dirty="0" smtClean="0">
                <a:latin typeface="楷体" panose="02010609060101010101" pitchFamily="49" charset="-122"/>
                <a:ea typeface="楷体" panose="02010609060101010101" pitchFamily="49" charset="-122"/>
              </a:rPr>
              <a:t>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中原人口南迁是因为中原战乱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排除</a:t>
            </a:r>
            <a:r>
              <a:rPr lang="en-US" sz="1800" dirty="0" smtClean="0">
                <a:latin typeface="楷体" panose="02010609060101010101" pitchFamily="49" charset="-122"/>
                <a:ea typeface="楷体" panose="02010609060101010101" pitchFamily="49" charset="-122"/>
              </a:rPr>
              <a:t>C</a:t>
            </a:r>
            <a:r>
              <a:rPr lang="zh-CN" altLang="en-US" sz="1800" dirty="0" smtClean="0">
                <a:latin typeface="楷体" panose="02010609060101010101" pitchFamily="49" charset="-122"/>
                <a:ea typeface="楷体" panose="02010609060101010101" pitchFamily="49" charset="-122"/>
              </a:rPr>
              <a:t>项。</a:t>
            </a:r>
            <a:endParaRPr lang="zh-CN" altLang="en-US" sz="1800" dirty="0">
              <a:latin typeface="楷体" panose="02010609060101010101" pitchFamily="49" charset="-122"/>
              <a:ea typeface="楷体" panose="02010609060101010101" pitchFamily="49" charset="-122"/>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38" y="206693"/>
            <a:ext cx="8929718" cy="4722511"/>
          </a:xfrm>
          <a:prstGeom prst="rect">
            <a:avLst/>
          </a:prstGeom>
          <a:noFill/>
        </p:spPr>
        <p:txBody>
          <a:bodyPr wrap="square" rtlCol="0">
            <a:spAutoFit/>
          </a:bodyPr>
          <a:lstStyle/>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深化认知</a:t>
            </a:r>
            <a:r>
              <a:rPr lang="en-US" sz="1800" dirty="0" smtClean="0">
                <a:latin typeface="黑体" panose="02010609060101010101" pitchFamily="49" charset="-122"/>
                <a:ea typeface="黑体" panose="02010609060101010101" pitchFamily="49" charset="-122"/>
              </a:rPr>
              <a:t>] </a:t>
            </a:r>
            <a:r>
              <a:rPr lang="zh-CN" altLang="en-US" sz="1800" dirty="0" smtClean="0">
                <a:latin typeface="楷体" panose="02010609060101010101" pitchFamily="49" charset="-122"/>
                <a:ea typeface="楷体" panose="02010609060101010101" pitchFamily="49" charset="-122"/>
              </a:rPr>
              <a:t>曹魏的屯田制</a:t>
            </a:r>
          </a:p>
          <a:p>
            <a:r>
              <a:rPr lang="en-US" sz="1800" dirty="0" smtClean="0">
                <a:latin typeface="楷体" panose="02010609060101010101" pitchFamily="49" charset="-122"/>
                <a:ea typeface="楷体" panose="02010609060101010101" pitchFamily="49" charset="-122"/>
              </a:rPr>
              <a:t>1.</a:t>
            </a:r>
            <a:r>
              <a:rPr lang="zh-CN" altLang="en-US" sz="1800" dirty="0" smtClean="0">
                <a:latin typeface="楷体" panose="02010609060101010101" pitchFamily="49" charset="-122"/>
                <a:ea typeface="楷体" panose="02010609060101010101" pitchFamily="49" charset="-122"/>
              </a:rPr>
              <a:t>背景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东汉末年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战争连年不断</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社会生产力遭到极大破坏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土地荒芜</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人口锐减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粮食短缺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形成了严重的社会问题。</a:t>
            </a:r>
          </a:p>
          <a:p>
            <a:r>
              <a:rPr lang="en-US" sz="1800" dirty="0" smtClean="0">
                <a:latin typeface="楷体" panose="02010609060101010101" pitchFamily="49" charset="-122"/>
                <a:ea typeface="楷体" panose="02010609060101010101" pitchFamily="49" charset="-122"/>
              </a:rPr>
              <a:t>2.</a:t>
            </a:r>
            <a:r>
              <a:rPr lang="zh-CN" altLang="en-US" sz="1800" dirty="0" smtClean="0">
                <a:latin typeface="楷体" panose="02010609060101010101" pitchFamily="49" charset="-122"/>
                <a:ea typeface="楷体" panose="02010609060101010101" pitchFamily="49" charset="-122"/>
              </a:rPr>
              <a:t>内容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建安元年</a:t>
            </a:r>
            <a:r>
              <a:rPr lang="en-US" sz="1800" dirty="0" smtClean="0">
                <a:latin typeface="楷体" panose="02010609060101010101" pitchFamily="49" charset="-122"/>
                <a:ea typeface="楷体" panose="02010609060101010101" pitchFamily="49" charset="-122"/>
              </a:rPr>
              <a:t>(196</a:t>
            </a:r>
            <a:r>
              <a:rPr lang="zh-CN" altLang="en-US" sz="1800" dirty="0" smtClean="0">
                <a:latin typeface="楷体" panose="02010609060101010101" pitchFamily="49" charset="-122"/>
                <a:ea typeface="楷体" panose="02010609060101010101" pitchFamily="49" charset="-122"/>
              </a:rPr>
              <a:t>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曹操采纳枣祗、韩浩的建议</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在许下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今河南许昌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附近进行屯田。屯田的土地是无主和荒芜的土地。</a:t>
            </a:r>
          </a:p>
          <a:p>
            <a:r>
              <a:rPr lang="en-US" sz="1800" dirty="0" smtClean="0">
                <a:latin typeface="楷体" panose="02010609060101010101" pitchFamily="49" charset="-122"/>
                <a:ea typeface="楷体" panose="02010609060101010101" pitchFamily="49" charset="-122"/>
              </a:rPr>
              <a:t>3.</a:t>
            </a:r>
            <a:r>
              <a:rPr lang="zh-CN" altLang="en-US" sz="1800" dirty="0" smtClean="0">
                <a:latin typeface="楷体" panose="02010609060101010101" pitchFamily="49" charset="-122"/>
                <a:ea typeface="楷体" panose="02010609060101010101" pitchFamily="49" charset="-122"/>
              </a:rPr>
              <a:t>特点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寓兵于农、兵农合一。</a:t>
            </a:r>
          </a:p>
          <a:p>
            <a:r>
              <a:rPr lang="en-US" sz="1800" dirty="0" smtClean="0">
                <a:latin typeface="楷体" panose="02010609060101010101" pitchFamily="49" charset="-122"/>
                <a:ea typeface="楷体" panose="02010609060101010101" pitchFamily="49" charset="-122"/>
              </a:rPr>
              <a:t>4.</a:t>
            </a:r>
            <a:r>
              <a:rPr lang="zh-CN" altLang="en-US" sz="1800" dirty="0" smtClean="0">
                <a:latin typeface="楷体" panose="02010609060101010101" pitchFamily="49" charset="-122"/>
                <a:ea typeface="楷体" panose="02010609060101010101" pitchFamily="49" charset="-122"/>
              </a:rPr>
              <a:t>性质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封建土地国有制。</a:t>
            </a:r>
            <a:endParaRPr lang="en-US" altLang="zh-CN" sz="1800" dirty="0" smtClean="0">
              <a:latin typeface="楷体" panose="02010609060101010101" pitchFamily="49" charset="-122"/>
              <a:ea typeface="楷体" panose="02010609060101010101" pitchFamily="49" charset="-122"/>
            </a:endParaRPr>
          </a:p>
          <a:p>
            <a:r>
              <a:rPr lang="en-US" sz="1800" dirty="0" smtClean="0">
                <a:latin typeface="楷体" panose="02010609060101010101" pitchFamily="49" charset="-122"/>
                <a:ea typeface="楷体" panose="02010609060101010101" pitchFamily="49" charset="-122"/>
              </a:rPr>
              <a:t>5.</a:t>
            </a:r>
            <a:r>
              <a:rPr lang="zh-CN" altLang="en-US" sz="1800" dirty="0" smtClean="0">
                <a:latin typeface="楷体" panose="02010609060101010101" pitchFamily="49" charset="-122"/>
                <a:ea typeface="楷体" panose="02010609060101010101" pitchFamily="49" charset="-122"/>
              </a:rPr>
              <a:t>影响</a:t>
            </a:r>
          </a:p>
          <a:p>
            <a:r>
              <a:rPr lang="en-US" sz="1800" dirty="0" smtClean="0">
                <a:latin typeface="楷体" panose="02010609060101010101" pitchFamily="49" charset="-122"/>
                <a:ea typeface="楷体" panose="02010609060101010101" pitchFamily="49" charset="-122"/>
              </a:rPr>
              <a:t>(1)</a:t>
            </a:r>
            <a:r>
              <a:rPr lang="zh-CN" altLang="en-US" sz="1800" dirty="0" smtClean="0">
                <a:latin typeface="楷体" panose="02010609060101010101" pitchFamily="49" charset="-122"/>
                <a:ea typeface="楷体" panose="02010609060101010101" pitchFamily="49" charset="-122"/>
              </a:rPr>
              <a:t>积极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对安置流民</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开垦荒地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恢复农业生产发挥了重要的作用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为曹操统一北方创造了物质条件。为后世开创了一种大规模的寓兵于农、兵农合一的先例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为历代封建统治阶级所不同程度地仿效</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在中国政治、经济、军事发展史上占有重要的地位。</a:t>
            </a:r>
          </a:p>
          <a:p>
            <a:r>
              <a:rPr lang="en-US" sz="1800" dirty="0" smtClean="0">
                <a:latin typeface="楷体" panose="02010609060101010101" pitchFamily="49" charset="-122"/>
                <a:ea typeface="楷体" panose="02010609060101010101" pitchFamily="49" charset="-122"/>
              </a:rPr>
              <a:t>(2)</a:t>
            </a:r>
            <a:r>
              <a:rPr lang="zh-CN" altLang="en-US" sz="1800" dirty="0" smtClean="0">
                <a:latin typeface="楷体" panose="02010609060101010101" pitchFamily="49" charset="-122"/>
                <a:ea typeface="楷体" panose="02010609060101010101" pitchFamily="49" charset="-122"/>
              </a:rPr>
              <a:t>消极</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剥削较重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屯田农民被束缚在土地上</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屯田士兵则更加艰苦。后期引起了屯田民的逃亡和反抗。</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strips(downLeft)">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strips(downLeft)">
                                      <p:cBhvr>
                                        <p:cTn id="12" dur="5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strips(downLeft)">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strips(downLeft)">
                                      <p:cBhvr>
                                        <p:cTn id="22" dur="500"/>
                                        <p:tgtEl>
                                          <p:spTgt spid="5">
                                            <p:txEl>
                                              <p:pRg st="5" end="5"/>
                                            </p:txEl>
                                          </p:spTgt>
                                        </p:tgtEl>
                                      </p:cBhvr>
                                    </p:animEffect>
                                  </p:childTnLst>
                                </p:cTn>
                              </p:par>
                              <p:par>
                                <p:cTn id="23" presetID="18" presetClass="entr" presetSubtype="12"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strips(downLeft)">
                                      <p:cBhvr>
                                        <p:cTn id="25" dur="500"/>
                                        <p:tgtEl>
                                          <p:spTgt spid="5">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nodeType="clickEffect">
                                  <p:stCondLst>
                                    <p:cond delay="0"/>
                                  </p:stCondLst>
                                  <p:childTnLst>
                                    <p:set>
                                      <p:cBhvr>
                                        <p:cTn id="29" dur="1" fill="hold">
                                          <p:stCondLst>
                                            <p:cond delay="0"/>
                                          </p:stCondLst>
                                        </p:cTn>
                                        <p:tgtEl>
                                          <p:spTgt spid="5">
                                            <p:txEl>
                                              <p:pRg st="7" end="7"/>
                                            </p:txEl>
                                          </p:spTgt>
                                        </p:tgtEl>
                                        <p:attrNameLst>
                                          <p:attrName>style.visibility</p:attrName>
                                        </p:attrNameLst>
                                      </p:cBhvr>
                                      <p:to>
                                        <p:strVal val="visible"/>
                                      </p:to>
                                    </p:set>
                                    <p:animEffect transition="in" filter="strips(downLeft)">
                                      <p:cBhvr>
                                        <p:cTn id="30"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6"/>
            <a:ext cx="8929750" cy="2492990"/>
          </a:xfrm>
          <a:prstGeom prst="rect">
            <a:avLst/>
          </a:prstGeom>
          <a:noFill/>
        </p:spPr>
        <p:txBody>
          <a:bodyPr wrap="square" rtlCol="0">
            <a:spAutoFit/>
          </a:bodyPr>
          <a:lstStyle/>
          <a:p>
            <a:pPr algn="dist"/>
            <a:r>
              <a:rPr lang="en-US" sz="2000" dirty="0" smtClean="0"/>
              <a:t>4.</a:t>
            </a:r>
            <a:r>
              <a:rPr lang="en-US" sz="2000" dirty="0" smtClean="0">
                <a:latin typeface="楷体" panose="02010609060101010101" pitchFamily="49" charset="-122"/>
                <a:ea typeface="楷体" panose="02010609060101010101" pitchFamily="49" charset="-122"/>
              </a:rPr>
              <a:t>(2014·</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,3)</a:t>
            </a:r>
            <a:r>
              <a:rPr lang="zh-CN" altLang="en-US" sz="2000" dirty="0" smtClean="0"/>
              <a:t>史载</a:t>
            </a:r>
            <a:r>
              <a:rPr lang="en-US" sz="2000" dirty="0" smtClean="0"/>
              <a:t>,</a:t>
            </a:r>
            <a:r>
              <a:rPr lang="zh-CN" altLang="en-US" sz="2000" dirty="0" smtClean="0"/>
              <a:t>东晋时</a:t>
            </a:r>
            <a:r>
              <a:rPr lang="en-US" sz="2000" dirty="0" smtClean="0"/>
              <a:t>,</a:t>
            </a:r>
            <a:r>
              <a:rPr lang="zh-CN" altLang="en-US" sz="2000" dirty="0" smtClean="0"/>
              <a:t>太尉郗鉴为女择婿</a:t>
            </a:r>
            <a:r>
              <a:rPr lang="en-US" sz="2000" dirty="0" smtClean="0"/>
              <a:t>,</a:t>
            </a:r>
            <a:r>
              <a:rPr lang="zh-CN" altLang="en-US" sz="2000" dirty="0" smtClean="0"/>
              <a:t>遣人至朝廷重臣王导</a:t>
            </a:r>
            <a:endParaRPr lang="en-US" altLang="zh-CN" sz="2000" dirty="0" smtClean="0"/>
          </a:p>
          <a:p>
            <a:pPr algn="just"/>
            <a:r>
              <a:rPr lang="zh-CN" altLang="en-US" sz="2000" dirty="0" smtClean="0"/>
              <a:t>的家中“遍观子弟”。王氏子弟各自修饰</a:t>
            </a:r>
            <a:r>
              <a:rPr lang="en-US" sz="2000" dirty="0" smtClean="0"/>
              <a:t>,</a:t>
            </a:r>
            <a:r>
              <a:rPr lang="zh-CN" altLang="en-US" sz="2000" dirty="0" smtClean="0"/>
              <a:t>以图被选</a:t>
            </a:r>
            <a:r>
              <a:rPr lang="en-US" sz="2000" dirty="0" smtClean="0"/>
              <a:t>,</a:t>
            </a:r>
            <a:r>
              <a:rPr lang="zh-CN" altLang="en-US" sz="2000" dirty="0" smtClean="0"/>
              <a:t>只有王羲之“在东床坦腹食</a:t>
            </a:r>
            <a:r>
              <a:rPr lang="en-US" sz="2000" dirty="0" smtClean="0"/>
              <a:t>,</a:t>
            </a:r>
            <a:r>
              <a:rPr lang="zh-CN" altLang="en-US" sz="2000" dirty="0" smtClean="0"/>
              <a:t>独若不闻”</a:t>
            </a:r>
            <a:r>
              <a:rPr lang="en-US" sz="2000" dirty="0" smtClean="0"/>
              <a:t>,</a:t>
            </a:r>
            <a:r>
              <a:rPr lang="zh-CN" altLang="en-US" sz="2000" dirty="0" smtClean="0"/>
              <a:t>被郗鉴认为是理想的女婿人选</a:t>
            </a:r>
            <a:r>
              <a:rPr lang="en-US" sz="2000" dirty="0" smtClean="0"/>
              <a:t>,</a:t>
            </a:r>
            <a:r>
              <a:rPr lang="zh-CN" altLang="en-US" sz="2000" dirty="0" smtClean="0"/>
              <a:t>“遂以女妻之”。这主要反映了当时</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女性地位低下</a:t>
            </a:r>
            <a:r>
              <a:rPr lang="en-US" sz="2000" dirty="0" smtClean="0"/>
              <a:t>	    B.</a:t>
            </a:r>
            <a:r>
              <a:rPr lang="zh-CN" altLang="en-US" sz="2000" dirty="0" smtClean="0"/>
              <a:t>婚姻讲究门第</a:t>
            </a:r>
          </a:p>
          <a:p>
            <a:pPr algn="just"/>
            <a:r>
              <a:rPr lang="en-US" sz="2000" dirty="0" smtClean="0"/>
              <a:t>C.</a:t>
            </a:r>
            <a:r>
              <a:rPr lang="zh-CN" altLang="en-US" sz="2000" dirty="0" smtClean="0"/>
              <a:t>择婿方式独特</a:t>
            </a:r>
            <a:r>
              <a:rPr lang="en-US" sz="2000" dirty="0" smtClean="0"/>
              <a:t>	    D.</a:t>
            </a:r>
            <a:r>
              <a:rPr lang="zh-CN" altLang="en-US" sz="2000" dirty="0" smtClean="0"/>
              <a:t>大臣拉帮结派</a:t>
            </a:r>
            <a:endParaRPr lang="zh-CN" altLang="en-US" sz="2000" dirty="0"/>
          </a:p>
        </p:txBody>
      </p:sp>
      <p:sp>
        <p:nvSpPr>
          <p:cNvPr id="3" name="Rectangle 2"/>
          <p:cNvSpPr>
            <a:spLocks noChangeArrowheads="1"/>
          </p:cNvSpPr>
          <p:nvPr/>
        </p:nvSpPr>
        <p:spPr bwMode="auto">
          <a:xfrm>
            <a:off x="142844" y="2786064"/>
            <a:ext cx="8858312" cy="178595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4" name="TextBox 3"/>
          <p:cNvSpPr txBox="1"/>
          <p:nvPr/>
        </p:nvSpPr>
        <p:spPr>
          <a:xfrm>
            <a:off x="214282" y="2857502"/>
            <a:ext cx="8643998" cy="16360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材料主要论及择婿标准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不能说明女性地位低下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材料中“太尉郗鉴为女择婿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遣人至朝廷重臣王导的家中‘遍观子弟’</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以图被选”说明当时婚姻的选择是以门第为标准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项并非材料本质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故排除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材料中没有反映“大臣拉帮结派”的信息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593227"/>
            <a:ext cx="8929750" cy="2092881"/>
          </a:xfrm>
          <a:prstGeom prst="rect">
            <a:avLst/>
          </a:prstGeom>
          <a:noFill/>
        </p:spPr>
        <p:txBody>
          <a:bodyPr wrap="square" rtlCol="0">
            <a:spAutoFit/>
          </a:bodyPr>
          <a:lstStyle/>
          <a:p>
            <a:r>
              <a:rPr lang="en-US" sz="2000" dirty="0" smtClean="0"/>
              <a:t>5.</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,3)</a:t>
            </a:r>
            <a:r>
              <a:rPr lang="zh-CN" altLang="en-US" sz="2000" dirty="0" smtClean="0"/>
              <a:t>西晋初年</a:t>
            </a:r>
            <a:r>
              <a:rPr lang="en-US" sz="2000" dirty="0" smtClean="0"/>
              <a:t>,</a:t>
            </a:r>
            <a:r>
              <a:rPr lang="zh-CN" altLang="en-US" sz="2000" dirty="0" smtClean="0"/>
              <a:t>中原的很多百姓喜欢用细毛毡子做头巾、系带儿、裤边儿。有人戏说中原必会被西北的少数民族所击败</a:t>
            </a:r>
            <a:r>
              <a:rPr lang="en-US" sz="2000" dirty="0" smtClean="0"/>
              <a:t>,</a:t>
            </a:r>
            <a:r>
              <a:rPr lang="zh-CN" altLang="en-US" sz="2000" dirty="0" smtClean="0"/>
              <a:t>因为人们头上戴的、腰上系的、身上穿的都是西北产的</a:t>
            </a:r>
            <a:r>
              <a:rPr lang="en-US" sz="2000" dirty="0" smtClean="0"/>
              <a:t>,</a:t>
            </a:r>
            <a:r>
              <a:rPr lang="zh-CN" altLang="en-US" sz="2000" dirty="0" smtClean="0"/>
              <a:t>“能无败乎</a:t>
            </a:r>
            <a:r>
              <a:rPr lang="en-US" sz="2000" dirty="0" smtClean="0"/>
              <a:t>?</a:t>
            </a:r>
            <a:r>
              <a:rPr lang="zh-CN" altLang="en-US" sz="2000" dirty="0" smtClean="0"/>
              <a:t>”这一现象反映了</a:t>
            </a:r>
            <a:r>
              <a:rPr lang="en-US" sz="2000" dirty="0" smtClean="0"/>
              <a:t>(</a:t>
            </a:r>
            <a:r>
              <a:rPr lang="zh-CN" altLang="en-US" sz="2000" dirty="0" smtClean="0"/>
              <a:t>　　</a:t>
            </a:r>
            <a:r>
              <a:rPr lang="en-US" sz="2000" dirty="0" smtClean="0"/>
              <a:t>)</a:t>
            </a:r>
          </a:p>
          <a:p>
            <a:r>
              <a:rPr lang="en-US" sz="2000" dirty="0" smtClean="0"/>
              <a:t>A.</a:t>
            </a:r>
            <a:r>
              <a:rPr lang="zh-CN" altLang="en-US" sz="2000" dirty="0" smtClean="0"/>
              <a:t>群言百家影响社会风尚      </a:t>
            </a:r>
            <a:r>
              <a:rPr lang="en-US" sz="2000" dirty="0" smtClean="0"/>
              <a:t>B.</a:t>
            </a:r>
            <a:r>
              <a:rPr lang="zh-CN" altLang="en-US" sz="2000" dirty="0" smtClean="0"/>
              <a:t>经济往来促进民族交融</a:t>
            </a:r>
          </a:p>
          <a:p>
            <a:r>
              <a:rPr lang="en-US" sz="2000" dirty="0" smtClean="0"/>
              <a:t>C.</a:t>
            </a:r>
            <a:r>
              <a:rPr lang="zh-CN" altLang="en-US" sz="2000" dirty="0" smtClean="0"/>
              <a:t>人口流动利于区域开发      </a:t>
            </a:r>
            <a:r>
              <a:rPr lang="en-US" sz="2000" dirty="0" smtClean="0"/>
              <a:t>D.</a:t>
            </a:r>
            <a:r>
              <a:rPr lang="zh-CN" altLang="en-US" sz="2000" dirty="0" smtClean="0"/>
              <a:t>地方特产丰富人们生活</a:t>
            </a:r>
          </a:p>
        </p:txBody>
      </p:sp>
      <p:sp>
        <p:nvSpPr>
          <p:cNvPr id="6" name="Rectangle 2"/>
          <p:cNvSpPr>
            <a:spLocks noChangeArrowheads="1"/>
          </p:cNvSpPr>
          <p:nvPr/>
        </p:nvSpPr>
        <p:spPr bwMode="auto">
          <a:xfrm>
            <a:off x="142844" y="2786064"/>
            <a:ext cx="8858312" cy="2214578"/>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2864551"/>
            <a:ext cx="8643998" cy="203613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材料体现中原百姓服饰用料产自西北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西北商品涌入中原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承载地域文化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促进民族交融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中原百姓社会风尚的改变是民族交融的结果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而不是群言百家说教的产物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材料是商品的流动而非人口流动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也未体现区域开发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材料强调的是经济往来对民族交融的影响</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项并非材料主旨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endParaRPr lang="zh-CN" altLang="en-US" sz="2000" dirty="0">
              <a:latin typeface="楷体" panose="02010609060101010101" pitchFamily="49" charset="-122"/>
              <a:ea typeface="楷体" panose="02010609060101010101" pitchFamily="49" charset="-122"/>
            </a:endParaRPr>
          </a:p>
        </p:txBody>
      </p:sp>
      <p:sp>
        <p:nvSpPr>
          <p:cNvPr id="10" name="TextBox 9"/>
          <p:cNvSpPr txBox="1"/>
          <p:nvPr/>
        </p:nvSpPr>
        <p:spPr>
          <a:xfrm>
            <a:off x="1500166"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民族交融</a:t>
            </a:r>
          </a:p>
        </p:txBody>
      </p:sp>
      <p:pic>
        <p:nvPicPr>
          <p:cNvPr id="16" name="考点二.jpg"/>
          <p:cNvPicPr>
            <a:picLocks noChangeAspect="1"/>
          </p:cNvPicPr>
          <p:nvPr/>
        </p:nvPicPr>
        <p:blipFill>
          <a:blip r:embed="rId2"/>
          <a:stretch>
            <a:fillRect/>
          </a:stretch>
        </p:blipFill>
        <p:spPr>
          <a:xfrm>
            <a:off x="214282" y="142858"/>
            <a:ext cx="1131185" cy="360000"/>
          </a:xfrm>
          <a:prstGeom prst="rect">
            <a:avLst/>
          </a:prstGeom>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4701736"/>
          </a:xfrm>
          <a:prstGeom prst="rect">
            <a:avLst/>
          </a:prstGeom>
          <a:noFill/>
        </p:spPr>
        <p:txBody>
          <a:bodyPr wrap="square" rtlCol="0">
            <a:spAutoFit/>
          </a:bodyPr>
          <a:lstStyle/>
          <a:p>
            <a:pPr>
              <a:lnSpc>
                <a:spcPct val="120000"/>
              </a:lnSpc>
            </a:pPr>
            <a:r>
              <a:rPr lang="en-US" sz="1800" dirty="0" smtClean="0"/>
              <a:t>6.</a:t>
            </a:r>
            <a:r>
              <a:rPr lang="en-US" sz="1800" dirty="0" smtClean="0">
                <a:latin typeface="楷体" panose="02010609060101010101" pitchFamily="49" charset="-122"/>
                <a:ea typeface="楷体" panose="02010609060101010101" pitchFamily="49" charset="-122"/>
              </a:rPr>
              <a:t>(2022·</a:t>
            </a:r>
            <a:r>
              <a:rPr lang="zh-CN" altLang="en-US" sz="1800" dirty="0" smtClean="0">
                <a:latin typeface="楷体" panose="02010609060101010101" pitchFamily="49" charset="-122"/>
                <a:ea typeface="楷体" panose="02010609060101010101" pitchFamily="49" charset="-122"/>
              </a:rPr>
              <a:t>广东卷</a:t>
            </a:r>
            <a:r>
              <a:rPr lang="en-US" sz="1800" dirty="0" smtClean="0">
                <a:latin typeface="楷体" panose="02010609060101010101" pitchFamily="49" charset="-122"/>
                <a:ea typeface="楷体" panose="02010609060101010101" pitchFamily="49" charset="-122"/>
              </a:rPr>
              <a:t>,20)</a:t>
            </a:r>
            <a:r>
              <a:rPr lang="zh-CN" altLang="en-US" sz="1800" dirty="0" smtClean="0"/>
              <a:t>阅读材料</a:t>
            </a:r>
            <a:r>
              <a:rPr lang="en-US" sz="1800" dirty="0" smtClean="0"/>
              <a:t>,</a:t>
            </a:r>
            <a:r>
              <a:rPr lang="zh-CN" altLang="en-US" sz="1800" dirty="0" smtClean="0"/>
              <a:t>回答问题。</a:t>
            </a:r>
          </a:p>
          <a:p>
            <a:pPr algn="just">
              <a:lnSpc>
                <a:spcPct val="120000"/>
              </a:lnSpc>
            </a:pPr>
            <a:r>
              <a:rPr lang="zh-CN" altLang="en-US" sz="1800" dirty="0" smtClean="0">
                <a:latin typeface="黑体" panose="02010609060101010101" pitchFamily="49" charset="-122"/>
                <a:ea typeface="黑体" panose="02010609060101010101" pitchFamily="49" charset="-122"/>
              </a:rPr>
              <a:t>材料　</a:t>
            </a:r>
            <a:r>
              <a:rPr lang="zh-CN" altLang="en-US" sz="1800" dirty="0" smtClean="0">
                <a:latin typeface="楷体" panose="02010609060101010101" pitchFamily="49" charset="-122"/>
                <a:ea typeface="楷体" panose="02010609060101010101" pitchFamily="49" charset="-122"/>
              </a:rPr>
              <a:t>北魏孝文帝认为使用近百年的都城平城“只是用武之地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非可文治”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而洛阳是帝宅王里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可“光宅中原”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故有意迁都。由于迭经战乱</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洛阳早已衰败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太和十七年</a:t>
            </a:r>
            <a:r>
              <a:rPr lang="en-US" sz="1800" dirty="0" smtClean="0">
                <a:latin typeface="楷体" panose="02010609060101010101" pitchFamily="49" charset="-122"/>
                <a:ea typeface="楷体" panose="02010609060101010101" pitchFamily="49" charset="-122"/>
              </a:rPr>
              <a:t>(493)</a:t>
            </a:r>
            <a:r>
              <a:rPr lang="zh-CN" altLang="en-US" sz="1800" dirty="0" smtClean="0">
                <a:latin typeface="楷体" panose="02010609060101010101" pitchFamily="49" charset="-122"/>
                <a:ea typeface="楷体" panose="02010609060101010101" pitchFamily="49" charset="-122"/>
              </a:rPr>
              <a:t>孝文帝巡幸洛阳</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令穆亮和汉族人氏李冲、董爵等人筹划重建。两年后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北魏“六宫及文武</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尽迁洛阳”。考古发掘证明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北魏洛阳城的核心格局继承和发展了中原正统王朝的都城模式和制度</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主要建筑的规模、位置和名称等与魏晋一致。迁洛早期重建的洛阳宫太极殿广泛吸收和借鉴了魏晋洛阳城、南朝建康城和平城太极殿的形制。整个城市分为宫城、内城和外郭城。布局谨严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规模宏大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远超前代。筑外郭城以及在城内统一规划建造里坊</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使郭城区域的功能进一步明确和丰富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是中国古代都城营建的一大创举。三重城围都城行制的出现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也改变了过去都城前朝后市的布局。开东魏、北齐邺都南城和隋唐长安城宏大整齐之先河。</a:t>
            </a:r>
          </a:p>
          <a:p>
            <a:pPr algn="r">
              <a:lnSpc>
                <a:spcPct val="120000"/>
              </a:lnSpc>
            </a:pPr>
            <a:r>
              <a:rPr lang="en-US" altLang="zh-CN" sz="1800" dirty="0" smtClean="0"/>
              <a:t>——</a:t>
            </a:r>
            <a:r>
              <a:rPr lang="zh-CN" altLang="en-US" sz="1800" dirty="0" smtClean="0"/>
              <a:t>摘编自钱国祥</a:t>
            </a:r>
            <a:r>
              <a:rPr lang="en-US" altLang="zh-CN" sz="1800" dirty="0" smtClean="0"/>
              <a:t>《</a:t>
            </a:r>
            <a:r>
              <a:rPr lang="zh-CN" altLang="en-US" sz="1800" dirty="0" smtClean="0"/>
              <a:t>北魏洛阳外郭城的</a:t>
            </a:r>
          </a:p>
          <a:p>
            <a:pPr algn="r">
              <a:lnSpc>
                <a:spcPct val="120000"/>
              </a:lnSpc>
            </a:pPr>
            <a:r>
              <a:rPr lang="zh-CN" altLang="en-US" sz="1800" dirty="0" smtClean="0"/>
              <a:t>空间格局复原研究</a:t>
            </a:r>
            <a:r>
              <a:rPr lang="en-US" altLang="zh-CN" sz="1800" dirty="0" smtClean="0"/>
              <a:t>》</a:t>
            </a:r>
            <a:r>
              <a:rPr lang="zh-CN" altLang="en-US" sz="1800" dirty="0" smtClean="0"/>
              <a:t>等</a:t>
            </a:r>
          </a:p>
          <a:p>
            <a:pPr>
              <a:lnSpc>
                <a:spcPct val="120000"/>
              </a:lnSpc>
            </a:pPr>
            <a:r>
              <a:rPr lang="en-US" sz="1800" dirty="0" smtClean="0"/>
              <a:t>(1)</a:t>
            </a:r>
            <a:r>
              <a:rPr lang="zh-CN" altLang="en-US" sz="1800" dirty="0" smtClean="0"/>
              <a:t>概述孝文帝重建洛阳的原因和举措。</a:t>
            </a:r>
            <a:endParaRPr lang="zh-CN" altLang="en-US" sz="1800" dirty="0"/>
          </a:p>
        </p:txBody>
      </p:sp>
    </p:spTree>
  </p:cSld>
  <p:clrMapOvr>
    <a:masterClrMapping/>
  </p:clrMapOvr>
  <p:transition>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42844" y="500048"/>
            <a:ext cx="8858312" cy="192882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578535"/>
            <a:ext cx="8643998" cy="1692771"/>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答案</a:t>
            </a:r>
            <a:r>
              <a:rPr lang="en-US" sz="2000" dirty="0" smtClean="0">
                <a:solidFill>
                  <a:srgbClr val="FF0000"/>
                </a:solidFill>
                <a:latin typeface="黑体" panose="02010609060101010101" pitchFamily="49" charset="-122"/>
                <a:ea typeface="黑体" panose="02010609060101010101" pitchFamily="49" charset="-122"/>
              </a:rPr>
              <a:t>:</a:t>
            </a:r>
            <a:r>
              <a:rPr lang="en-US" sz="2000" dirty="0" smtClean="0"/>
              <a:t>(1)</a:t>
            </a:r>
            <a:r>
              <a:rPr lang="zh-CN" altLang="en-US" sz="2000" dirty="0" smtClean="0"/>
              <a:t>原因</a:t>
            </a:r>
            <a:r>
              <a:rPr lang="en-US" sz="2000" dirty="0" smtClean="0"/>
              <a:t>:</a:t>
            </a:r>
            <a:r>
              <a:rPr lang="zh-CN" altLang="en-US" sz="2000" dirty="0" smtClean="0"/>
              <a:t>洛阳旧城衰败</a:t>
            </a:r>
            <a:r>
              <a:rPr lang="en-US" sz="2000" dirty="0" smtClean="0"/>
              <a:t>;</a:t>
            </a:r>
            <a:r>
              <a:rPr lang="zh-CN" altLang="en-US" sz="2000" dirty="0" smtClean="0"/>
              <a:t>为迁都作准备</a:t>
            </a:r>
            <a:r>
              <a:rPr lang="en-US" sz="2000" dirty="0" smtClean="0"/>
              <a:t>;</a:t>
            </a:r>
            <a:r>
              <a:rPr lang="zh-CN" altLang="en-US" sz="2000" dirty="0" smtClean="0"/>
              <a:t>便于对中原的控制</a:t>
            </a:r>
            <a:r>
              <a:rPr lang="en-US" sz="2000" dirty="0" smtClean="0"/>
              <a:t>,</a:t>
            </a:r>
            <a:r>
              <a:rPr lang="zh-CN" altLang="en-US" sz="2000" dirty="0" smtClean="0"/>
              <a:t>强化政权正统性。</a:t>
            </a:r>
          </a:p>
          <a:p>
            <a:pPr algn="just"/>
            <a:r>
              <a:rPr lang="zh-CN" altLang="en-US" sz="2000" dirty="0" smtClean="0"/>
              <a:t>举措</a:t>
            </a:r>
            <a:r>
              <a:rPr lang="en-US" sz="2000" dirty="0" smtClean="0"/>
              <a:t>:</a:t>
            </a:r>
            <a:r>
              <a:rPr lang="zh-CN" altLang="en-US" sz="2000" dirty="0" smtClean="0"/>
              <a:t>任用汉人筹划重建</a:t>
            </a:r>
            <a:r>
              <a:rPr lang="en-US" sz="2000" dirty="0" smtClean="0"/>
              <a:t>;</a:t>
            </a:r>
            <a:r>
              <a:rPr lang="zh-CN" altLang="en-US" sz="2000" dirty="0" smtClean="0"/>
              <a:t>融合南北建筑文化</a:t>
            </a:r>
            <a:r>
              <a:rPr lang="en-US" sz="2000" dirty="0" smtClean="0"/>
              <a:t>,</a:t>
            </a:r>
            <a:r>
              <a:rPr lang="zh-CN" altLang="en-US" sz="2000" dirty="0" smtClean="0"/>
              <a:t>重建魏晋洛阳城主体建筑</a:t>
            </a:r>
            <a:r>
              <a:rPr lang="en-US" sz="2000" dirty="0" smtClean="0"/>
              <a:t>;</a:t>
            </a:r>
            <a:r>
              <a:rPr lang="zh-CN" altLang="en-US" sz="2000" dirty="0" smtClean="0"/>
              <a:t>扩大城市规模</a:t>
            </a:r>
            <a:r>
              <a:rPr lang="en-US" sz="2000" dirty="0" smtClean="0"/>
              <a:t>,</a:t>
            </a:r>
            <a:r>
              <a:rPr lang="zh-CN" altLang="en-US" sz="2000" dirty="0" smtClean="0"/>
              <a:t>新建外郭城</a:t>
            </a:r>
            <a:r>
              <a:rPr lang="en-US" sz="2000" dirty="0" smtClean="0"/>
              <a:t>;</a:t>
            </a:r>
            <a:r>
              <a:rPr lang="zh-CN" altLang="en-US" sz="2000" dirty="0" smtClean="0"/>
              <a:t>统一规划里坊。</a:t>
            </a:r>
            <a:endParaRPr lang="zh-CN" altLang="en-US" sz="2000" dirty="0"/>
          </a:p>
        </p:txBody>
      </p:sp>
    </p:spTree>
  </p:cSld>
  <p:clrMapOvr>
    <a:masterClrMapping/>
  </p:clrMapOvr>
  <p:transition>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71420"/>
            <a:ext cx="8929750" cy="3912610"/>
          </a:xfrm>
          <a:prstGeom prst="rect">
            <a:avLst/>
          </a:prstGeom>
          <a:noFill/>
        </p:spPr>
        <p:txBody>
          <a:bodyPr wrap="square" rtlCol="0">
            <a:spAutoFit/>
          </a:bodyPr>
          <a:lstStyle/>
          <a:p>
            <a:pPr>
              <a:lnSpc>
                <a:spcPct val="120000"/>
              </a:lnSpc>
            </a:pPr>
            <a:r>
              <a:rPr lang="en-US" sz="1600" dirty="0" smtClean="0"/>
              <a:t>6.</a:t>
            </a:r>
            <a:r>
              <a:rPr lang="en-US" sz="1600" dirty="0" smtClean="0">
                <a:latin typeface="楷体" panose="02010609060101010101" pitchFamily="49" charset="-122"/>
                <a:ea typeface="楷体" panose="02010609060101010101" pitchFamily="49" charset="-122"/>
              </a:rPr>
              <a:t>(2022·</a:t>
            </a:r>
            <a:r>
              <a:rPr lang="zh-CN" altLang="en-US" sz="1600" dirty="0" smtClean="0">
                <a:latin typeface="楷体" panose="02010609060101010101" pitchFamily="49" charset="-122"/>
                <a:ea typeface="楷体" panose="02010609060101010101" pitchFamily="49" charset="-122"/>
              </a:rPr>
              <a:t>广东卷</a:t>
            </a:r>
            <a:r>
              <a:rPr lang="en-US" sz="1600" dirty="0" smtClean="0">
                <a:latin typeface="楷体" panose="02010609060101010101" pitchFamily="49" charset="-122"/>
                <a:ea typeface="楷体" panose="02010609060101010101" pitchFamily="49" charset="-122"/>
              </a:rPr>
              <a:t>,20)</a:t>
            </a:r>
            <a:r>
              <a:rPr lang="zh-CN" altLang="en-US" sz="1600" dirty="0" smtClean="0"/>
              <a:t>阅读材料</a:t>
            </a:r>
            <a:r>
              <a:rPr lang="en-US" sz="1600" dirty="0" smtClean="0"/>
              <a:t>,</a:t>
            </a:r>
            <a:r>
              <a:rPr lang="zh-CN" altLang="en-US" sz="1600" dirty="0" smtClean="0"/>
              <a:t>回答问题。</a:t>
            </a:r>
          </a:p>
          <a:p>
            <a:pPr algn="just">
              <a:lnSpc>
                <a:spcPct val="120000"/>
              </a:lnSpc>
            </a:pPr>
            <a:r>
              <a:rPr lang="zh-CN" altLang="en-US" sz="1600" dirty="0" smtClean="0">
                <a:latin typeface="黑体" panose="02010609060101010101" pitchFamily="49" charset="-122"/>
                <a:ea typeface="黑体" panose="02010609060101010101" pitchFamily="49" charset="-122"/>
              </a:rPr>
              <a:t>材料　</a:t>
            </a:r>
            <a:r>
              <a:rPr lang="zh-CN" altLang="en-US" sz="1600" dirty="0" smtClean="0">
                <a:latin typeface="楷体" panose="02010609060101010101" pitchFamily="49" charset="-122"/>
                <a:ea typeface="楷体" panose="02010609060101010101" pitchFamily="49" charset="-122"/>
              </a:rPr>
              <a:t>北魏孝文帝认为使用近百年的都城平城“只是用武之地</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非可文治”</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而洛阳是帝宅王里</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可“光宅中原”</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故有意迁都。由于迭经战乱</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洛阳早已衰败</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太和十七年</a:t>
            </a:r>
            <a:r>
              <a:rPr lang="en-US" sz="1600" dirty="0" smtClean="0">
                <a:latin typeface="楷体" panose="02010609060101010101" pitchFamily="49" charset="-122"/>
                <a:ea typeface="楷体" panose="02010609060101010101" pitchFamily="49" charset="-122"/>
              </a:rPr>
              <a:t>(493)</a:t>
            </a:r>
            <a:r>
              <a:rPr lang="zh-CN" altLang="en-US" sz="1600" dirty="0" smtClean="0">
                <a:latin typeface="楷体" panose="02010609060101010101" pitchFamily="49" charset="-122"/>
                <a:ea typeface="楷体" panose="02010609060101010101" pitchFamily="49" charset="-122"/>
              </a:rPr>
              <a:t>孝文帝巡幸洛阳</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令穆亮和汉族人氏李冲、董爵等人筹划重建。两年后</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北魏“六宫及文武</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尽迁洛阳”。考古发掘证明</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北魏洛阳城的核心格局继承和发展了中原正统王朝的都城模式和制度</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主要建筑的规模、位置和名称等与魏晋一致。迁洛早期重建的洛阳宫太极殿广泛吸收和借鉴了魏晋洛阳城、南朝建康城和平城太极殿的形制。整个城市分为宫城、内城和外郭城。布局谨严</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规模宏大</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远超前代。筑外郭城以及在城内统一规划建造里坊</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使郭城区域的功能进一步明确和丰富</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是中国古代都城营建的一大创举。三重城围都城行制的出现</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也改变了过去都城前朝后市的布局。开东魏、北齐邺都南城和隋唐长安城宏大整齐之先河。</a:t>
            </a:r>
          </a:p>
          <a:p>
            <a:pPr algn="r">
              <a:lnSpc>
                <a:spcPct val="120000"/>
              </a:lnSpc>
            </a:pPr>
            <a:r>
              <a:rPr lang="en-US" altLang="zh-CN" sz="1600" dirty="0" smtClean="0"/>
              <a:t>——</a:t>
            </a:r>
            <a:r>
              <a:rPr lang="zh-CN" altLang="en-US" sz="1600" dirty="0" smtClean="0"/>
              <a:t>摘编自钱国祥</a:t>
            </a:r>
            <a:r>
              <a:rPr lang="en-US" altLang="zh-CN" sz="1600" dirty="0" smtClean="0"/>
              <a:t>《</a:t>
            </a:r>
            <a:r>
              <a:rPr lang="zh-CN" altLang="en-US" sz="1600" dirty="0" smtClean="0"/>
              <a:t>北魏洛阳外郭城的</a:t>
            </a:r>
          </a:p>
          <a:p>
            <a:pPr algn="r">
              <a:lnSpc>
                <a:spcPct val="120000"/>
              </a:lnSpc>
            </a:pPr>
            <a:r>
              <a:rPr lang="zh-CN" altLang="en-US" sz="1600" dirty="0" smtClean="0"/>
              <a:t>空间格局复原研究</a:t>
            </a:r>
            <a:r>
              <a:rPr lang="en-US" altLang="zh-CN" sz="1600" dirty="0" smtClean="0"/>
              <a:t>》</a:t>
            </a:r>
            <a:r>
              <a:rPr lang="zh-CN" altLang="en-US" sz="1600" dirty="0" smtClean="0"/>
              <a:t>等</a:t>
            </a:r>
          </a:p>
          <a:p>
            <a:r>
              <a:rPr lang="en-US" sz="1600" dirty="0" smtClean="0"/>
              <a:t>(2)</a:t>
            </a:r>
            <a:r>
              <a:rPr lang="zh-CN" altLang="en-US" sz="1600" dirty="0" smtClean="0"/>
              <a:t>简析北魏重建洛阳在古代都城发展史上的意义。</a:t>
            </a:r>
            <a:endParaRPr lang="zh-CN" altLang="en-US" sz="1600" dirty="0"/>
          </a:p>
        </p:txBody>
      </p:sp>
      <p:sp>
        <p:nvSpPr>
          <p:cNvPr id="3" name="Rectangle 2"/>
          <p:cNvSpPr>
            <a:spLocks noChangeArrowheads="1"/>
          </p:cNvSpPr>
          <p:nvPr/>
        </p:nvSpPr>
        <p:spPr bwMode="auto">
          <a:xfrm>
            <a:off x="142844" y="4071948"/>
            <a:ext cx="8858312" cy="92869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5" name="TextBox 4"/>
          <p:cNvSpPr txBox="1"/>
          <p:nvPr/>
        </p:nvSpPr>
        <p:spPr>
          <a:xfrm>
            <a:off x="214282" y="4150435"/>
            <a:ext cx="8643998" cy="687111"/>
          </a:xfrm>
          <a:prstGeom prst="rect">
            <a:avLst/>
          </a:prstGeom>
          <a:noFill/>
        </p:spPr>
        <p:txBody>
          <a:bodyPr wrap="square" rtlCol="0">
            <a:spAutoFit/>
          </a:bodyPr>
          <a:lstStyle/>
          <a:p>
            <a:r>
              <a:rPr lang="zh-CN" altLang="en-US" sz="1600" dirty="0" smtClean="0">
                <a:solidFill>
                  <a:srgbClr val="FF0000"/>
                </a:solidFill>
                <a:latin typeface="黑体" panose="02010609060101010101" pitchFamily="49" charset="-122"/>
                <a:ea typeface="黑体" panose="02010609060101010101" pitchFamily="49" charset="-122"/>
              </a:rPr>
              <a:t>答案</a:t>
            </a:r>
            <a:r>
              <a:rPr lang="en-US" sz="1600" dirty="0" smtClean="0">
                <a:solidFill>
                  <a:srgbClr val="FF0000"/>
                </a:solidFill>
                <a:latin typeface="黑体" panose="02010609060101010101" pitchFamily="49" charset="-122"/>
                <a:ea typeface="黑体" panose="02010609060101010101" pitchFamily="49" charset="-122"/>
              </a:rPr>
              <a:t>:</a:t>
            </a:r>
            <a:r>
              <a:rPr lang="en-US" sz="1600" dirty="0" smtClean="0"/>
              <a:t>(2)</a:t>
            </a:r>
            <a:r>
              <a:rPr lang="zh-CN" altLang="en-US" sz="1600" dirty="0" smtClean="0"/>
              <a:t>使古都洛阳重现生机</a:t>
            </a:r>
            <a:r>
              <a:rPr lang="en-US" sz="1600" dirty="0" smtClean="0"/>
              <a:t>;</a:t>
            </a:r>
            <a:r>
              <a:rPr lang="zh-CN" altLang="en-US" sz="1600" dirty="0" smtClean="0"/>
              <a:t>成为中国古代后世都城建设的榜样</a:t>
            </a:r>
            <a:r>
              <a:rPr lang="en-US" sz="1600" dirty="0" smtClean="0"/>
              <a:t>;</a:t>
            </a:r>
            <a:r>
              <a:rPr lang="zh-CN" altLang="en-US" sz="1600" dirty="0" smtClean="0"/>
              <a:t>影响日韩等亚洲国家古代城市建设。</a:t>
            </a:r>
            <a:endParaRPr lang="zh-CN" altLang="en-US" sz="1600" dirty="0"/>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06" y="593227"/>
            <a:ext cx="8929750" cy="2436244"/>
          </a:xfrm>
          <a:prstGeom prst="rect">
            <a:avLst/>
          </a:prstGeom>
          <a:noFill/>
        </p:spPr>
        <p:txBody>
          <a:bodyPr wrap="square" rtlCol="0">
            <a:spAutoFit/>
          </a:bodyPr>
          <a:lstStyle/>
          <a:p>
            <a:r>
              <a:rPr lang="en-US" sz="2000" dirty="0" smtClean="0"/>
              <a:t>7.</a:t>
            </a:r>
            <a:r>
              <a:rPr lang="en-US" sz="2000" dirty="0" smtClean="0">
                <a:latin typeface="楷体" panose="02010609060101010101" pitchFamily="49" charset="-122"/>
                <a:ea typeface="楷体" panose="02010609060101010101" pitchFamily="49" charset="-122"/>
              </a:rPr>
              <a:t>(2011·</a:t>
            </a:r>
            <a:r>
              <a:rPr lang="zh-CN" altLang="en-US" sz="2000" dirty="0" smtClean="0">
                <a:latin typeface="楷体" panose="02010609060101010101" pitchFamily="49" charset="-122"/>
                <a:ea typeface="楷体" panose="02010609060101010101" pitchFamily="49" charset="-122"/>
              </a:rPr>
              <a:t>全国新课标卷</a:t>
            </a:r>
            <a:r>
              <a:rPr lang="en-US" sz="2000" dirty="0" smtClean="0">
                <a:latin typeface="楷体" panose="02010609060101010101" pitchFamily="49" charset="-122"/>
                <a:ea typeface="楷体" panose="02010609060101010101" pitchFamily="49" charset="-122"/>
              </a:rPr>
              <a:t>,25)</a:t>
            </a:r>
            <a:r>
              <a:rPr lang="zh-CN" altLang="en-US" sz="2000" dirty="0" smtClean="0"/>
              <a:t>下图是依据</a:t>
            </a:r>
            <a:r>
              <a:rPr lang="en-US" altLang="zh-CN" sz="2000" dirty="0" smtClean="0"/>
              <a:t>《</a:t>
            </a:r>
            <a:r>
              <a:rPr lang="zh-CN" altLang="en-US" sz="2000" dirty="0" smtClean="0"/>
              <a:t>隋书</a:t>
            </a:r>
            <a:r>
              <a:rPr lang="en-US" sz="2000" dirty="0" smtClean="0"/>
              <a:t>·</a:t>
            </a:r>
            <a:r>
              <a:rPr lang="zh-CN" altLang="en-US" sz="2000" dirty="0" smtClean="0"/>
              <a:t>食货志</a:t>
            </a:r>
            <a:r>
              <a:rPr lang="en-US" altLang="zh-CN" sz="2000" dirty="0" smtClean="0"/>
              <a:t>》</a:t>
            </a:r>
            <a:r>
              <a:rPr lang="zh-CN" altLang="en-US" sz="2000" dirty="0" smtClean="0"/>
              <a:t>等制作的南北朝时期各地区货币使用情况示意图。该图反映出</a:t>
            </a:r>
            <a:r>
              <a:rPr lang="en-US" sz="2000" dirty="0" smtClean="0"/>
              <a:t>(</a:t>
            </a:r>
            <a:r>
              <a:rPr lang="zh-CN" altLang="en-US" sz="2000" dirty="0" smtClean="0"/>
              <a:t>　　</a:t>
            </a:r>
            <a:r>
              <a:rPr lang="en-US" sz="2000" dirty="0" smtClean="0"/>
              <a:t>)</a:t>
            </a:r>
          </a:p>
          <a:p>
            <a:r>
              <a:rPr lang="en-US" sz="2000" dirty="0" smtClean="0"/>
              <a:t>A.</a:t>
            </a:r>
            <a:r>
              <a:rPr lang="zh-CN" altLang="en-US" sz="2000" dirty="0" smtClean="0"/>
              <a:t>长江流域经济水平总体上高于黄河流域</a:t>
            </a:r>
          </a:p>
          <a:p>
            <a:r>
              <a:rPr lang="en-US" sz="2000" dirty="0" smtClean="0"/>
              <a:t>B.</a:t>
            </a:r>
            <a:r>
              <a:rPr lang="zh-CN" altLang="en-US" sz="2000" dirty="0" smtClean="0"/>
              <a:t>河西走廊与岭南地区经济发展速度最快</a:t>
            </a:r>
          </a:p>
          <a:p>
            <a:r>
              <a:rPr lang="en-US" sz="2000" dirty="0" smtClean="0"/>
              <a:t>C.</a:t>
            </a:r>
            <a:r>
              <a:rPr lang="zh-CN" altLang="en-US" sz="2000" dirty="0" smtClean="0"/>
              <a:t>黄河流域的丝织业迅速发展</a:t>
            </a:r>
          </a:p>
          <a:p>
            <a:r>
              <a:rPr lang="en-US" sz="2000" dirty="0" smtClean="0"/>
              <a:t>D.</a:t>
            </a:r>
            <a:r>
              <a:rPr lang="zh-CN" altLang="en-US" sz="2000" dirty="0" smtClean="0"/>
              <a:t>长江流域经济发展相对稳定</a:t>
            </a:r>
          </a:p>
        </p:txBody>
      </p:sp>
      <p:sp>
        <p:nvSpPr>
          <p:cNvPr id="9" name="TextBox 8"/>
          <p:cNvSpPr txBox="1"/>
          <p:nvPr/>
        </p:nvSpPr>
        <p:spPr>
          <a:xfrm>
            <a:off x="1428728" y="71420"/>
            <a:ext cx="5357850"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区域开发</a:t>
            </a:r>
          </a:p>
        </p:txBody>
      </p:sp>
      <p:pic>
        <p:nvPicPr>
          <p:cNvPr id="11" name="考点三_1.jpg"/>
          <p:cNvPicPr>
            <a:picLocks noChangeAspect="1"/>
          </p:cNvPicPr>
          <p:nvPr/>
        </p:nvPicPr>
        <p:blipFill>
          <a:blip r:embed="rId2"/>
          <a:stretch>
            <a:fillRect/>
          </a:stretch>
        </p:blipFill>
        <p:spPr>
          <a:xfrm>
            <a:off x="164616" y="142858"/>
            <a:ext cx="1131185" cy="360000"/>
          </a:xfrm>
          <a:prstGeom prst="rect">
            <a:avLst/>
          </a:prstGeom>
        </p:spPr>
      </p:pic>
      <p:pic>
        <p:nvPicPr>
          <p:cNvPr id="12" name="P23.eps"/>
          <p:cNvPicPr/>
          <p:nvPr/>
        </p:nvPicPr>
        <p:blipFill>
          <a:blip r:embed="rId3"/>
          <a:stretch>
            <a:fillRect/>
          </a:stretch>
        </p:blipFill>
        <p:spPr>
          <a:xfrm>
            <a:off x="4429124" y="2228082"/>
            <a:ext cx="4205720" cy="2558246"/>
          </a:xfrm>
          <a:prstGeom prst="rect">
            <a:avLst/>
          </a:prstGeom>
        </p:spPr>
      </p:pic>
    </p:spTree>
  </p:cSld>
  <p:clrMapOvr>
    <a:masterClrMapping/>
  </p:clrMapOvr>
  <p:transition>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42844" y="142858"/>
            <a:ext cx="8858312" cy="457203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221345"/>
            <a:ext cx="8643998" cy="4436792"/>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一般来说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以黄金作为这一时代货币制度的基础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在图中所示的河西走廊及今天吐鲁番地区、两广地区使用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主要是因为丝绸之路贸易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以黄金作为贵金属易于携带与被认同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而非这两个地区经济发展速度最快</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因而</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项排除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黄河流域丝织业发展迅速与否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并不是以丝织品作为货币使用的原因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因为秦汉时代即以统一的铜币作为流通手段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绢、帛等丝织品在秦汉以后作为货币使用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反映的只能是经济的衰退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因而</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项亦不成立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南北朝时期黄河流域使用绢、帛等作为货币所体现的是经济衰退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并不能证明黄河流域当时经济整体上已不如使用铜币的长江流域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因为历史事实是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中唐以后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以至到南宋时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长江流域的经济在不断开发的基础上超过黄河流域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因而</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项不符合历史事实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长江流域继承秦汉以来的发展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在南北朝时期使用铜币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说明这一时期当地经济发展相对于北方来说较为稳定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因而</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项正确。</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hecke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6"/>
            <a:ext cx="8858312" cy="892552"/>
          </a:xfrm>
          <a:prstGeom prst="rect">
            <a:avLst/>
          </a:prstGeom>
          <a:noFill/>
        </p:spPr>
        <p:txBody>
          <a:bodyPr wrap="square" rtlCol="0">
            <a:spAutoFit/>
          </a:bodyPr>
          <a:lstStyle/>
          <a:p>
            <a:r>
              <a:rPr lang="en-US" sz="2000" dirty="0" smtClean="0"/>
              <a:t>8.</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北京卷</a:t>
            </a:r>
            <a:r>
              <a:rPr lang="en-US" sz="2000" dirty="0" smtClean="0">
                <a:latin typeface="楷体" panose="02010609060101010101" pitchFamily="49" charset="-122"/>
                <a:ea typeface="楷体" panose="02010609060101010101" pitchFamily="49" charset="-122"/>
              </a:rPr>
              <a:t>,2)</a:t>
            </a:r>
            <a:r>
              <a:rPr lang="zh-CN" altLang="en-US" sz="2000" dirty="0" smtClean="0"/>
              <a:t>汉代某地区“地广人稀”</a:t>
            </a:r>
            <a:r>
              <a:rPr lang="en-US" sz="2000" dirty="0" smtClean="0"/>
              <a:t>,</a:t>
            </a:r>
            <a:r>
              <a:rPr lang="zh-CN" altLang="en-US" sz="2000" dirty="0" smtClean="0"/>
              <a:t>到南北朝时期逐渐发展为“民多田少”。这一地区位于示意图中的</a:t>
            </a:r>
            <a:r>
              <a:rPr lang="en-US" sz="2000" dirty="0" smtClean="0"/>
              <a:t>(</a:t>
            </a:r>
            <a:r>
              <a:rPr lang="zh-CN" altLang="en-US" sz="2000" dirty="0" smtClean="0"/>
              <a:t>　　</a:t>
            </a:r>
            <a:r>
              <a:rPr lang="en-US" sz="2000" dirty="0" smtClean="0"/>
              <a:t>)</a:t>
            </a:r>
            <a:endParaRPr lang="zh-CN" altLang="en-US" sz="2000" dirty="0" smtClean="0"/>
          </a:p>
        </p:txBody>
      </p:sp>
      <p:pic>
        <p:nvPicPr>
          <p:cNvPr id="5" name="2022北京卷T2魏晋南北朝某地区示意图.eps"/>
          <p:cNvPicPr/>
          <p:nvPr/>
        </p:nvPicPr>
        <p:blipFill>
          <a:blip r:embed="rId2"/>
          <a:stretch>
            <a:fillRect/>
          </a:stretch>
        </p:blipFill>
        <p:spPr>
          <a:xfrm>
            <a:off x="2143108" y="1214428"/>
            <a:ext cx="3429024" cy="2730528"/>
          </a:xfrm>
          <a:prstGeom prst="rect">
            <a:avLst/>
          </a:prstGeom>
        </p:spPr>
      </p:pic>
      <p:sp>
        <p:nvSpPr>
          <p:cNvPr id="6" name="TextBox 5"/>
          <p:cNvSpPr txBox="1"/>
          <p:nvPr/>
        </p:nvSpPr>
        <p:spPr>
          <a:xfrm>
            <a:off x="142844" y="4207755"/>
            <a:ext cx="8858312" cy="435697"/>
          </a:xfrm>
          <a:prstGeom prst="rect">
            <a:avLst/>
          </a:prstGeom>
          <a:noFill/>
        </p:spPr>
        <p:txBody>
          <a:bodyPr wrap="square" rtlCol="0">
            <a:spAutoFit/>
          </a:bodyPr>
          <a:lstStyle/>
          <a:p>
            <a:r>
              <a:rPr lang="en-US" sz="2000" dirty="0" smtClean="0"/>
              <a:t>A.</a:t>
            </a:r>
            <a:r>
              <a:rPr lang="zh-CN" altLang="en-US" sz="2000" dirty="0" smtClean="0"/>
              <a:t>①</a:t>
            </a:r>
            <a:r>
              <a:rPr lang="en-US" sz="2000" dirty="0" smtClean="0"/>
              <a:t>	B.</a:t>
            </a:r>
            <a:r>
              <a:rPr lang="zh-CN" altLang="en-US" sz="2000" dirty="0" smtClean="0"/>
              <a:t>②</a:t>
            </a:r>
            <a:r>
              <a:rPr lang="en-US" sz="2000" dirty="0" smtClean="0"/>
              <a:t>	C.</a:t>
            </a:r>
            <a:r>
              <a:rPr lang="zh-CN" altLang="en-US" sz="2000" dirty="0" smtClean="0"/>
              <a:t>③</a:t>
            </a:r>
            <a:r>
              <a:rPr lang="en-US" sz="2000" dirty="0" smtClean="0"/>
              <a:t>	D.</a:t>
            </a:r>
            <a:r>
              <a:rPr lang="zh-CN" altLang="en-US" sz="2000" dirty="0" smtClean="0"/>
              <a:t>④</a:t>
            </a:r>
            <a:endParaRPr lang="zh-CN" altLang="en-US" sz="2000" dirty="0"/>
          </a:p>
        </p:txBody>
      </p:sp>
    </p:spTree>
  </p:cSld>
  <p:clrMapOvr>
    <a:masterClrMapping/>
  </p:clrMapOvr>
  <p:transition>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42844" y="357172"/>
            <a:ext cx="8858312" cy="192882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435659"/>
            <a:ext cx="8643998" cy="16360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汉代经济重心在北方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南方地广人稀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到了南北朝时期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随着北民大量南迁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带去了先进的生产工具和技术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充实了劳动力资源</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江南地区逐渐发展成为“民多田少”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④位于江南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①②③均位于北方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与“地广人稀”不符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三项。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hecke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考点四_1.jpg"/>
          <p:cNvPicPr>
            <a:picLocks noChangeAspect="1"/>
          </p:cNvPicPr>
          <p:nvPr/>
        </p:nvPicPr>
        <p:blipFill>
          <a:blip r:embed="rId2"/>
          <a:stretch>
            <a:fillRect/>
          </a:stretch>
        </p:blipFill>
        <p:spPr>
          <a:xfrm>
            <a:off x="154667" y="207227"/>
            <a:ext cx="1131185" cy="360000"/>
          </a:xfrm>
          <a:prstGeom prst="rect">
            <a:avLst/>
          </a:prstGeom>
        </p:spPr>
      </p:pic>
      <p:sp>
        <p:nvSpPr>
          <p:cNvPr id="5" name="TextBox 4"/>
          <p:cNvSpPr txBox="1"/>
          <p:nvPr/>
        </p:nvSpPr>
        <p:spPr>
          <a:xfrm>
            <a:off x="1428728" y="135789"/>
            <a:ext cx="6215106"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文化发展</a:t>
            </a:r>
          </a:p>
        </p:txBody>
      </p:sp>
      <p:sp>
        <p:nvSpPr>
          <p:cNvPr id="6" name="TextBox 5"/>
          <p:cNvSpPr txBox="1"/>
          <p:nvPr/>
        </p:nvSpPr>
        <p:spPr>
          <a:xfrm>
            <a:off x="71438" y="642924"/>
            <a:ext cx="9001156" cy="1692771"/>
          </a:xfrm>
          <a:prstGeom prst="rect">
            <a:avLst/>
          </a:prstGeom>
          <a:noFill/>
        </p:spPr>
        <p:txBody>
          <a:bodyPr wrap="square" rtlCol="0">
            <a:spAutoFit/>
          </a:bodyPr>
          <a:lstStyle/>
          <a:p>
            <a:r>
              <a:rPr lang="en-US" sz="2000" dirty="0" smtClean="0"/>
              <a:t>9.</a:t>
            </a:r>
            <a:r>
              <a:rPr lang="en-US" sz="2000" dirty="0" smtClean="0">
                <a:latin typeface="楷体" panose="02010609060101010101" pitchFamily="49" charset="-122"/>
                <a:ea typeface="楷体" panose="02010609060101010101" pitchFamily="49" charset="-122"/>
              </a:rPr>
              <a:t>(2014·</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Ⅱ</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r>
              <a:rPr lang="zh-CN" altLang="en-US" sz="2000" dirty="0" smtClean="0"/>
              <a:t>秦朝法律规定</a:t>
            </a:r>
            <a:r>
              <a:rPr lang="en-US" sz="2000" dirty="0" smtClean="0"/>
              <a:t>,</a:t>
            </a:r>
            <a:r>
              <a:rPr lang="zh-CN" altLang="en-US" sz="2000" dirty="0" smtClean="0"/>
              <a:t>私拿养子财物以偷盗罪论处</a:t>
            </a:r>
            <a:r>
              <a:rPr lang="en-US" sz="2000" dirty="0" smtClean="0"/>
              <a:t>,</a:t>
            </a:r>
            <a:r>
              <a:rPr lang="zh-CN" altLang="en-US" sz="2000" dirty="0" smtClean="0"/>
              <a:t>私拿亲子财物无罪</a:t>
            </a:r>
            <a:r>
              <a:rPr lang="en-US" sz="2000" dirty="0" smtClean="0"/>
              <a:t>;</a:t>
            </a:r>
            <a:r>
              <a:rPr lang="zh-CN" altLang="en-US" sz="2000" dirty="0" smtClean="0"/>
              <a:t>西晋时规定</a:t>
            </a:r>
            <a:r>
              <a:rPr lang="en-US" sz="2000" dirty="0" smtClean="0"/>
              <a:t>,</a:t>
            </a:r>
            <a:r>
              <a:rPr lang="zh-CN" altLang="en-US" sz="2000" dirty="0" smtClean="0"/>
              <a:t>私拿养子财物同样无罪。这一变化表明</a:t>
            </a:r>
            <a:r>
              <a:rPr lang="en-US" sz="2000" dirty="0" smtClean="0"/>
              <a:t>,</a:t>
            </a:r>
            <a:r>
              <a:rPr lang="zh-CN" altLang="en-US" sz="2000" dirty="0" smtClean="0"/>
              <a:t>西晋时</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养子亲子权利相同</a:t>
            </a:r>
            <a:r>
              <a:rPr lang="en-US" sz="2000" dirty="0" smtClean="0"/>
              <a:t>	B.</a:t>
            </a:r>
            <a:r>
              <a:rPr lang="zh-CN" altLang="en-US" sz="2000" dirty="0" smtClean="0"/>
              <a:t>血缘亲情逐渐淡化</a:t>
            </a:r>
          </a:p>
          <a:p>
            <a:r>
              <a:rPr lang="en-US" sz="2000" dirty="0" smtClean="0"/>
              <a:t>C.</a:t>
            </a:r>
            <a:r>
              <a:rPr lang="zh-CN" altLang="en-US" sz="2000" dirty="0" smtClean="0"/>
              <a:t>宗族利益受到保护</a:t>
            </a:r>
            <a:r>
              <a:rPr lang="en-US" sz="2000" dirty="0" smtClean="0"/>
              <a:t>	D.</a:t>
            </a:r>
            <a:r>
              <a:rPr lang="zh-CN" altLang="en-US" sz="2000" dirty="0" smtClean="0"/>
              <a:t>儒家伦理得到强化</a:t>
            </a:r>
          </a:p>
        </p:txBody>
      </p:sp>
      <p:sp>
        <p:nvSpPr>
          <p:cNvPr id="9" name="Rectangle 2"/>
          <p:cNvSpPr>
            <a:spLocks noChangeArrowheads="1"/>
          </p:cNvSpPr>
          <p:nvPr/>
        </p:nvSpPr>
        <p:spPr bwMode="auto">
          <a:xfrm>
            <a:off x="142844" y="2357436"/>
            <a:ext cx="8858312" cy="228601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0" name="TextBox 9"/>
          <p:cNvSpPr txBox="1"/>
          <p:nvPr/>
        </p:nvSpPr>
        <p:spPr>
          <a:xfrm>
            <a:off x="214282" y="2435923"/>
            <a:ext cx="8643998" cy="203613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据材料</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西晋时私拿养子财物同私拿亲子财物同样无罪</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与秦朝相比“养子”与“亲子”同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这种拟血缘关系进一步强化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实际上这是儒家伦理关系得到强化的表现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从汉武帝时起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儒家经典成为国家规定的教科书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大大提高了儒学的地位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并在各郡县得到推广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属于主流文化形态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两项材料中没有体现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38" y="142858"/>
            <a:ext cx="9001156" cy="2092881"/>
          </a:xfrm>
          <a:prstGeom prst="rect">
            <a:avLst/>
          </a:prstGeom>
          <a:noFill/>
        </p:spPr>
        <p:txBody>
          <a:bodyPr wrap="square" rtlCol="0">
            <a:spAutoFit/>
          </a:bodyPr>
          <a:lstStyle/>
          <a:p>
            <a:r>
              <a:rPr lang="en-US" sz="2000" dirty="0" smtClean="0"/>
              <a:t>10.</a:t>
            </a:r>
            <a:r>
              <a:rPr lang="en-US" sz="2000" dirty="0" smtClean="0">
                <a:latin typeface="楷体" panose="02010609060101010101" pitchFamily="49" charset="-122"/>
                <a:ea typeface="楷体" panose="02010609060101010101" pitchFamily="49" charset="-122"/>
              </a:rPr>
              <a:t>(2019·</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Ⅲ</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r>
              <a:rPr lang="zh-CN" altLang="en-US" sz="2000" dirty="0" smtClean="0"/>
              <a:t>在今新疆和甘肃地区保存的佛教早期造像很多衣衫单薄</a:t>
            </a:r>
            <a:r>
              <a:rPr lang="en-US" sz="2000" dirty="0" smtClean="0"/>
              <a:t>,</a:t>
            </a:r>
            <a:r>
              <a:rPr lang="zh-CN" altLang="en-US" sz="2000" dirty="0" smtClean="0"/>
              <a:t>甚至裸身</a:t>
            </a:r>
            <a:r>
              <a:rPr lang="en-US" sz="2000" dirty="0" smtClean="0"/>
              <a:t>,</a:t>
            </a:r>
            <a:r>
              <a:rPr lang="zh-CN" altLang="en-US" sz="2000" dirty="0" smtClean="0"/>
              <a:t>面部表情生动</a:t>
            </a:r>
            <a:r>
              <a:rPr lang="en-US" sz="2000" dirty="0" smtClean="0"/>
              <a:t>;</a:t>
            </a:r>
            <a:r>
              <a:rPr lang="zh-CN" altLang="en-US" sz="2000" dirty="0" smtClean="0"/>
              <a:t>时代较晚的洛阳龙门石窟中</a:t>
            </a:r>
            <a:r>
              <a:rPr lang="en-US" sz="2000" dirty="0" smtClean="0"/>
              <a:t>,</a:t>
            </a:r>
            <a:r>
              <a:rPr lang="zh-CN" altLang="en-US" sz="2000" dirty="0" smtClean="0"/>
              <a:t>造像大都表情庄严</a:t>
            </a:r>
            <a:r>
              <a:rPr lang="en-US" sz="2000" dirty="0" smtClean="0"/>
              <a:t>,</a:t>
            </a:r>
            <a:r>
              <a:rPr lang="zh-CN" altLang="en-US" sz="2000" dirty="0" smtClean="0"/>
              <a:t>服饰亦趋整齐。引起这一变化的主要因素是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经济发展水平</a:t>
            </a:r>
            <a:r>
              <a:rPr lang="en-US" sz="2000" dirty="0" smtClean="0"/>
              <a:t>	    B.</a:t>
            </a:r>
            <a:r>
              <a:rPr lang="zh-CN" altLang="en-US" sz="2000" dirty="0" smtClean="0"/>
              <a:t>绘画技术进步</a:t>
            </a:r>
          </a:p>
          <a:p>
            <a:r>
              <a:rPr lang="en-US" sz="2000" dirty="0" smtClean="0"/>
              <a:t>C.</a:t>
            </a:r>
            <a:r>
              <a:rPr lang="zh-CN" altLang="en-US" sz="2000" dirty="0" smtClean="0"/>
              <a:t>政治权力干预</a:t>
            </a:r>
            <a:r>
              <a:rPr lang="en-US" sz="2000" dirty="0" smtClean="0"/>
              <a:t>	    D.</a:t>
            </a:r>
            <a:r>
              <a:rPr lang="zh-CN" altLang="en-US" sz="2000" dirty="0" smtClean="0"/>
              <a:t>儒家思想影响</a:t>
            </a:r>
            <a:endParaRPr lang="zh-CN" altLang="en-US" sz="2000" dirty="0"/>
          </a:p>
        </p:txBody>
      </p:sp>
      <p:sp>
        <p:nvSpPr>
          <p:cNvPr id="9" name="Rectangle 2"/>
          <p:cNvSpPr>
            <a:spLocks noChangeArrowheads="1"/>
          </p:cNvSpPr>
          <p:nvPr/>
        </p:nvSpPr>
        <p:spPr bwMode="auto">
          <a:xfrm>
            <a:off x="142844" y="2285998"/>
            <a:ext cx="8858312" cy="228601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0" name="TextBox 9"/>
          <p:cNvSpPr txBox="1"/>
          <p:nvPr/>
        </p:nvSpPr>
        <p:spPr>
          <a:xfrm>
            <a:off x="214282" y="2364485"/>
            <a:ext cx="8643998" cy="203613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材料佛教造像变化隐含了时空变化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即时间由早期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两汉之际佛教传入中国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到较晚洛阳龙门石窟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开凿于北魏孝文帝年间至宋</a:t>
            </a:r>
            <a:r>
              <a:rPr lang="en-US" sz="2000" dirty="0" smtClean="0">
                <a:latin typeface="楷体" panose="02010609060101010101" pitchFamily="49" charset="-122"/>
                <a:ea typeface="楷体" panose="02010609060101010101" pitchFamily="49" charset="-122"/>
              </a:rPr>
              <a:t>400</a:t>
            </a:r>
            <a:r>
              <a:rPr lang="zh-CN" altLang="en-US" sz="2000" dirty="0" smtClean="0">
                <a:latin typeface="楷体" panose="02010609060101010101" pitchFamily="49" charset="-122"/>
                <a:ea typeface="楷体" panose="02010609060101010101" pitchFamily="49" charset="-122"/>
              </a:rPr>
              <a:t>多年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空间由新疆、甘肃边远地区到洛阳的中原地区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结合所学可知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汉武帝后儒学受到尊崇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成为社会主流思想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佛教造像由早期的衣衫单薄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甚至裸身到表情庄严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服饰整齐符合儒家讲求礼制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适应道德标准的价值判断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项正确。</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38" y="142858"/>
            <a:ext cx="9001156" cy="3693319"/>
          </a:xfrm>
          <a:prstGeom prst="rect">
            <a:avLst/>
          </a:prstGeom>
          <a:noFill/>
        </p:spPr>
        <p:txBody>
          <a:bodyPr wrap="square" rtlCol="0">
            <a:spAutoFit/>
          </a:bodyPr>
          <a:lstStyle/>
          <a:p>
            <a:r>
              <a:rPr lang="en-US" sz="2000" dirty="0" smtClean="0"/>
              <a:t>11.</a:t>
            </a:r>
            <a:r>
              <a:rPr lang="en-US" sz="2000" dirty="0" smtClean="0">
                <a:latin typeface="楷体" panose="02010609060101010101" pitchFamily="49" charset="-122"/>
                <a:ea typeface="楷体" panose="02010609060101010101" pitchFamily="49" charset="-122"/>
              </a:rPr>
              <a:t>(2016·</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Ⅱ</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,24)</a:t>
            </a:r>
            <a:r>
              <a:rPr lang="zh-CN" altLang="en-US" sz="2000" dirty="0" smtClean="0"/>
              <a:t>如图为三国曹魏</a:t>
            </a:r>
            <a:r>
              <a:rPr lang="en-US" altLang="zh-CN" sz="2000" dirty="0" smtClean="0"/>
              <a:t>《</a:t>
            </a:r>
            <a:r>
              <a:rPr lang="zh-CN" altLang="en-US" sz="2000" dirty="0" smtClean="0"/>
              <a:t>三体石经</a:t>
            </a:r>
            <a:r>
              <a:rPr lang="en-US" altLang="zh-CN" sz="2000" dirty="0" smtClean="0"/>
              <a:t>》</a:t>
            </a:r>
            <a:r>
              <a:rPr lang="zh-CN" altLang="en-US" sz="2000" dirty="0" smtClean="0"/>
              <a:t>的残片</a:t>
            </a:r>
            <a:r>
              <a:rPr lang="en-US" sz="2000" dirty="0" smtClean="0"/>
              <a:t>,</a:t>
            </a:r>
            <a:r>
              <a:rPr lang="zh-CN" altLang="en-US" sz="2000" dirty="0" smtClean="0"/>
              <a:t>经文中的每个字均用先秦古文、小篆等三种字体刻写。这三种字体反映了</a:t>
            </a:r>
            <a:r>
              <a:rPr lang="en-US" sz="2000" dirty="0" smtClean="0"/>
              <a:t>(</a:t>
            </a:r>
            <a:r>
              <a:rPr lang="zh-CN" altLang="en-US" sz="2000" dirty="0" smtClean="0"/>
              <a:t>　　</a:t>
            </a:r>
            <a:r>
              <a:rPr lang="en-US" sz="2000" dirty="0" smtClean="0"/>
              <a:t>)</a:t>
            </a:r>
          </a:p>
          <a:p>
            <a:endParaRPr lang="en-US" sz="2000" dirty="0" smtClean="0"/>
          </a:p>
          <a:p>
            <a:endParaRPr lang="en-US" sz="2000" dirty="0" smtClean="0"/>
          </a:p>
          <a:p>
            <a:endParaRPr lang="en-US" sz="2000" dirty="0" smtClean="0"/>
          </a:p>
          <a:p>
            <a:r>
              <a:rPr lang="en-US" sz="2000" dirty="0" smtClean="0"/>
              <a:t>A.</a:t>
            </a:r>
            <a:r>
              <a:rPr lang="zh-CN" altLang="en-US" sz="2000" dirty="0" smtClean="0"/>
              <a:t>当时统一文字的努力</a:t>
            </a:r>
          </a:p>
          <a:p>
            <a:r>
              <a:rPr lang="en-US" sz="2000" dirty="0" smtClean="0"/>
              <a:t>B.</a:t>
            </a:r>
            <a:r>
              <a:rPr lang="zh-CN" altLang="en-US" sz="2000" dirty="0" smtClean="0"/>
              <a:t>汉字演变的历史过程</a:t>
            </a:r>
          </a:p>
          <a:p>
            <a:r>
              <a:rPr lang="en-US" sz="2000" dirty="0" smtClean="0"/>
              <a:t>C.</a:t>
            </a:r>
            <a:r>
              <a:rPr lang="zh-CN" altLang="en-US" sz="2000" dirty="0" smtClean="0"/>
              <a:t>当时字体流行的实际状况</a:t>
            </a:r>
          </a:p>
          <a:p>
            <a:r>
              <a:rPr lang="en-US" sz="2000" dirty="0" smtClean="0"/>
              <a:t>D.</a:t>
            </a:r>
            <a:r>
              <a:rPr lang="zh-CN" altLang="en-US" sz="2000" dirty="0" smtClean="0"/>
              <a:t>汉字尚未形成完整的体系</a:t>
            </a:r>
          </a:p>
        </p:txBody>
      </p:sp>
      <p:pic>
        <p:nvPicPr>
          <p:cNvPr id="5" name="C16SGKTQG2LS01.eps"/>
          <p:cNvPicPr/>
          <p:nvPr/>
        </p:nvPicPr>
        <p:blipFill>
          <a:blip r:embed="rId2"/>
          <a:stretch>
            <a:fillRect/>
          </a:stretch>
        </p:blipFill>
        <p:spPr>
          <a:xfrm>
            <a:off x="4357686" y="1071551"/>
            <a:ext cx="1643074" cy="2558610"/>
          </a:xfrm>
          <a:prstGeom prst="rect">
            <a:avLst/>
          </a:prstGeom>
        </p:spPr>
      </p:pic>
    </p:spTree>
  </p:cSld>
  <p:clrMapOvr>
    <a:masterClrMapping/>
  </p:clrMapOvr>
  <p:transition>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ChangeArrowheads="1"/>
          </p:cNvSpPr>
          <p:nvPr/>
        </p:nvSpPr>
        <p:spPr bwMode="auto">
          <a:xfrm>
            <a:off x="142844" y="428610"/>
            <a:ext cx="8858312" cy="350046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0" name="TextBox 9"/>
          <p:cNvSpPr txBox="1"/>
          <p:nvPr/>
        </p:nvSpPr>
        <p:spPr>
          <a:xfrm>
            <a:off x="214282" y="507097"/>
            <a:ext cx="8643998" cy="3236463"/>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solidFill>
                  <a:srgbClr val="FF0000"/>
                </a:solidFill>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秦统一时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秦始皇推行“书同文”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以秦国的小篆为基础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统一全国文字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但是题干图片反映的是三种字体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汉字按照甲骨文、大篆、小篆、隶书、楷书的脉络演变发展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题干“三国曹魏</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三体石经</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的残片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经文中的每个字均用先秦古文、小篆等三种字体刻写”正是汉字演变过程的一部分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三国曹魏时期流行的字体是隶书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这与材料“每个字均用先秦古文、小篆等三种字体刻写”不符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中国原始文字是可以读出来的“图画文字”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后来逐渐脱离图画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形成汉字</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至商朝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汉字已形成完整体系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plit orient="vert" dir="in"/>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2092881"/>
          </a:xfrm>
          <a:prstGeom prst="rect">
            <a:avLst/>
          </a:prstGeom>
          <a:noFill/>
        </p:spPr>
        <p:txBody>
          <a:bodyPr wrap="square" rtlCol="0">
            <a:spAutoFit/>
          </a:bodyPr>
          <a:lstStyle/>
          <a:p>
            <a:r>
              <a:rPr lang="en-US" sz="2000" dirty="0" smtClean="0"/>
              <a:t>12.</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天津卷</a:t>
            </a:r>
            <a:r>
              <a:rPr lang="en-US" sz="2000" dirty="0" smtClean="0">
                <a:latin typeface="楷体" panose="02010609060101010101" pitchFamily="49" charset="-122"/>
                <a:ea typeface="楷体" panose="02010609060101010101" pitchFamily="49" charset="-122"/>
              </a:rPr>
              <a:t>,2)</a:t>
            </a:r>
            <a:r>
              <a:rPr lang="zh-CN" altLang="en-US" sz="2000" dirty="0" smtClean="0"/>
              <a:t>魏晋时期</a:t>
            </a:r>
            <a:r>
              <a:rPr lang="en-US" sz="2000" dirty="0" smtClean="0"/>
              <a:t>,</a:t>
            </a:r>
            <a:r>
              <a:rPr lang="zh-CN" altLang="en-US" sz="2000" dirty="0" smtClean="0"/>
              <a:t>一批书法家的书法艺术各具特色</a:t>
            </a:r>
            <a:r>
              <a:rPr lang="en-US" sz="2000" dirty="0" smtClean="0"/>
              <a:t>,</a:t>
            </a:r>
            <a:r>
              <a:rPr lang="zh-CN" altLang="en-US" sz="2000" dirty="0" smtClean="0"/>
              <a:t>如钟繇“每点多异”、王羲之“万字不同”</a:t>
            </a:r>
            <a:r>
              <a:rPr lang="en-US" sz="2000" dirty="0" smtClean="0"/>
              <a:t>,</a:t>
            </a:r>
            <a:r>
              <a:rPr lang="zh-CN" altLang="en-US" sz="2000" dirty="0" smtClean="0"/>
              <a:t>表明书法艺术的发展从自发进入自觉阶段。这一转折所依托的条件是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书法实用性加强</a:t>
            </a:r>
            <a:r>
              <a:rPr lang="en-US" sz="2000" dirty="0" smtClean="0"/>
              <a:t>	B.</a:t>
            </a:r>
            <a:r>
              <a:rPr lang="zh-CN" altLang="en-US" sz="2000" dirty="0" smtClean="0"/>
              <a:t>书法流派的统一</a:t>
            </a:r>
          </a:p>
          <a:p>
            <a:r>
              <a:rPr lang="en-US" sz="2000" dirty="0" smtClean="0"/>
              <a:t>C.</a:t>
            </a:r>
            <a:r>
              <a:rPr lang="zh-CN" altLang="en-US" sz="2000" dirty="0" smtClean="0"/>
              <a:t>竹简木牍的应用</a:t>
            </a:r>
            <a:r>
              <a:rPr lang="en-US" sz="2000" dirty="0" smtClean="0"/>
              <a:t>	D.</a:t>
            </a:r>
            <a:r>
              <a:rPr lang="zh-CN" altLang="en-US" sz="2000" dirty="0" smtClean="0"/>
              <a:t>纸张使用的推广</a:t>
            </a:r>
            <a:endParaRPr lang="zh-CN" altLang="en-US" sz="2000" dirty="0"/>
          </a:p>
        </p:txBody>
      </p:sp>
      <p:sp>
        <p:nvSpPr>
          <p:cNvPr id="6" name="Rectangle 2"/>
          <p:cNvSpPr>
            <a:spLocks noChangeArrowheads="1"/>
          </p:cNvSpPr>
          <p:nvPr/>
        </p:nvSpPr>
        <p:spPr bwMode="auto">
          <a:xfrm>
            <a:off x="142844" y="2285998"/>
            <a:ext cx="8858312" cy="142876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2364485"/>
            <a:ext cx="8643998" cy="1235916"/>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魏晋时期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书法艺术的发展从自发进入自觉阶段所依托的条件主要是纸张的使用</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从自发到自觉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体现书法艺术性增强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统一的说法错误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竹简木牍的应用不利于书法艺术的发展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4493538"/>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深化认知</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魏晋南北朝时期文化的特点</a:t>
            </a: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带有分裂割据的烙印。不同时期、不同地域的文化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有具体明显的区别。特别是南北文化差异很大。</a:t>
            </a:r>
          </a:p>
          <a:p>
            <a:pPr algn="di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体现民族交融的特色。重要的文化成就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来自不同民族优秀知识分子的创</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具有代表性的文化成就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体现了不同民族的风格。</a:t>
            </a:r>
          </a:p>
          <a:p>
            <a:pPr algn="just"/>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思想领域异常活跃。玄学一度盛行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儒、道、佛三教开始出现合流的迹象。</a:t>
            </a:r>
          </a:p>
          <a:p>
            <a:pPr algn="just"/>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科技成果成就突出。如祖冲之对圆周率的计算、贾思勰的</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齐民要术</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、郦道元的</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水经注</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等。</a:t>
            </a:r>
          </a:p>
          <a:p>
            <a:pPr algn="just"/>
            <a:r>
              <a:rPr lang="en-US" sz="2000" dirty="0" smtClean="0">
                <a:latin typeface="楷体" panose="02010609060101010101" pitchFamily="49" charset="-122"/>
                <a:ea typeface="楷体" panose="02010609060101010101" pitchFamily="49" charset="-122"/>
              </a:rPr>
              <a:t>(5)</a:t>
            </a:r>
            <a:r>
              <a:rPr lang="zh-CN" altLang="en-US" sz="2000" dirty="0" smtClean="0">
                <a:latin typeface="楷体" panose="02010609060101010101" pitchFamily="49" charset="-122"/>
                <a:ea typeface="楷体" panose="02010609060101010101" pitchFamily="49" charset="-122"/>
              </a:rPr>
              <a:t>三国两晋南北朝时期文化的发展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具有承上启下的意义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为隋唐文化的繁荣昌盛奠定了基础。</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 calcmode="lin" valueType="num">
                                      <p:cBhvr>
                                        <p:cTn id="7" dur="500" fill="hold"/>
                                        <p:tgtEl>
                                          <p:spTgt spid="4">
                                            <p:txEl>
                                              <p:pRg st="3" end="3"/>
                                            </p:txEl>
                                          </p:spTgt>
                                        </p:tgtEl>
                                        <p:attrNameLst>
                                          <p:attrName>ppt_w</p:attrName>
                                        </p:attrNameLst>
                                      </p:cBhvr>
                                      <p:tavLst>
                                        <p:tav tm="0">
                                          <p:val>
                                            <p:strVal val="#ppt_w*0.05"/>
                                          </p:val>
                                        </p:tav>
                                        <p:tav tm="100000">
                                          <p:val>
                                            <p:strVal val="#ppt_w"/>
                                          </p:val>
                                        </p:tav>
                                      </p:tavLst>
                                    </p:anim>
                                    <p:anim calcmode="lin" valueType="num">
                                      <p:cBhvr>
                                        <p:cTn id="8" dur="500" fill="hold"/>
                                        <p:tgtEl>
                                          <p:spTgt spid="4">
                                            <p:txEl>
                                              <p:pRg st="3" end="3"/>
                                            </p:txEl>
                                          </p:spTgt>
                                        </p:tgtEl>
                                        <p:attrNameLst>
                                          <p:attrName>ppt_h</p:attrName>
                                        </p:attrNameLst>
                                      </p:cBhvr>
                                      <p:tavLst>
                                        <p:tav tm="0">
                                          <p:val>
                                            <p:strVal val="#ppt_h"/>
                                          </p:val>
                                        </p:tav>
                                        <p:tav tm="100000">
                                          <p:val>
                                            <p:strVal val="#ppt_h"/>
                                          </p:val>
                                        </p:tav>
                                      </p:tavLst>
                                    </p:anim>
                                    <p:anim calcmode="lin" valueType="num">
                                      <p:cBhvr>
                                        <p:cTn id="9" dur="500" fill="hold"/>
                                        <p:tgtEl>
                                          <p:spTgt spid="4">
                                            <p:txEl>
                                              <p:pRg st="3" end="3"/>
                                            </p:txEl>
                                          </p:spTgt>
                                        </p:tgtEl>
                                        <p:attrNameLst>
                                          <p:attrName>ppt_x</p:attrName>
                                        </p:attrNameLst>
                                      </p:cBhvr>
                                      <p:tavLst>
                                        <p:tav tm="0">
                                          <p:val>
                                            <p:strVal val="#ppt_x-.2"/>
                                          </p:val>
                                        </p:tav>
                                        <p:tav tm="100000">
                                          <p:val>
                                            <p:strVal val="#ppt_x"/>
                                          </p:val>
                                        </p:tav>
                                      </p:tavLst>
                                    </p:anim>
                                    <p:anim calcmode="lin" valueType="num">
                                      <p:cBhvr>
                                        <p:cTn id="10" dur="500" fill="hold"/>
                                        <p:tgtEl>
                                          <p:spTgt spid="4">
                                            <p:txEl>
                                              <p:pRg st="3" end="3"/>
                                            </p:txEl>
                                          </p:spTgt>
                                        </p:tgtEl>
                                        <p:attrNameLst>
                                          <p:attrName>ppt_y</p:attrName>
                                        </p:attrNameLst>
                                      </p:cBhvr>
                                      <p:tavLst>
                                        <p:tav tm="0">
                                          <p:val>
                                            <p:strVal val="#ppt_y"/>
                                          </p:val>
                                        </p:tav>
                                        <p:tav tm="100000">
                                          <p:val>
                                            <p:strVal val="#ppt_y"/>
                                          </p:val>
                                        </p:tav>
                                      </p:tavLst>
                                    </p:anim>
                                    <p:animEffect transition="in" filter="fade">
                                      <p:cBhvr>
                                        <p:cTn id="11" dur="500"/>
                                        <p:tgtEl>
                                          <p:spTgt spid="4">
                                            <p:txEl>
                                              <p:pRg st="3" end="3"/>
                                            </p:txEl>
                                          </p:spTgt>
                                        </p:tgtEl>
                                      </p:cBhvr>
                                    </p:animEffect>
                                  </p:childTnLst>
                                </p:cTn>
                              </p:par>
                              <p:par>
                                <p:cTn id="12" presetID="54" presetClass="entr" presetSubtype="0" accel="100000" fill="hold" nodeType="withEffect">
                                  <p:stCondLst>
                                    <p:cond delay="0"/>
                                  </p:stCondLst>
                                  <p:childTnLst>
                                    <p:set>
                                      <p:cBhvr>
                                        <p:cTn id="13" dur="1" fill="hold">
                                          <p:stCondLst>
                                            <p:cond delay="0"/>
                                          </p:stCondLst>
                                        </p:cTn>
                                        <p:tgtEl>
                                          <p:spTgt spid="4">
                                            <p:txEl>
                                              <p:pRg st="4" end="4"/>
                                            </p:txEl>
                                          </p:spTgt>
                                        </p:tgtEl>
                                        <p:attrNameLst>
                                          <p:attrName>style.visibility</p:attrName>
                                        </p:attrNameLst>
                                      </p:cBhvr>
                                      <p:to>
                                        <p:strVal val="visible"/>
                                      </p:to>
                                    </p:set>
                                    <p:anim calcmode="lin" valueType="num">
                                      <p:cBhvr>
                                        <p:cTn id="14" dur="500" fill="hold"/>
                                        <p:tgtEl>
                                          <p:spTgt spid="4">
                                            <p:txEl>
                                              <p:pRg st="4" end="4"/>
                                            </p:txEl>
                                          </p:spTgt>
                                        </p:tgtEl>
                                        <p:attrNameLst>
                                          <p:attrName>ppt_w</p:attrName>
                                        </p:attrNameLst>
                                      </p:cBhvr>
                                      <p:tavLst>
                                        <p:tav tm="0">
                                          <p:val>
                                            <p:strVal val="#ppt_w*0.05"/>
                                          </p:val>
                                        </p:tav>
                                        <p:tav tm="100000">
                                          <p:val>
                                            <p:strVal val="#ppt_w"/>
                                          </p:val>
                                        </p:tav>
                                      </p:tavLst>
                                    </p:anim>
                                    <p:anim calcmode="lin" valueType="num">
                                      <p:cBhvr>
                                        <p:cTn id="15" dur="500" fill="hold"/>
                                        <p:tgtEl>
                                          <p:spTgt spid="4">
                                            <p:txEl>
                                              <p:pRg st="4" end="4"/>
                                            </p:txEl>
                                          </p:spTgt>
                                        </p:tgtEl>
                                        <p:attrNameLst>
                                          <p:attrName>ppt_h</p:attrName>
                                        </p:attrNameLst>
                                      </p:cBhvr>
                                      <p:tavLst>
                                        <p:tav tm="0">
                                          <p:val>
                                            <p:strVal val="#ppt_h"/>
                                          </p:val>
                                        </p:tav>
                                        <p:tav tm="100000">
                                          <p:val>
                                            <p:strVal val="#ppt_h"/>
                                          </p:val>
                                        </p:tav>
                                      </p:tavLst>
                                    </p:anim>
                                    <p:anim calcmode="lin" valueType="num">
                                      <p:cBhvr>
                                        <p:cTn id="16" dur="500" fill="hold"/>
                                        <p:tgtEl>
                                          <p:spTgt spid="4">
                                            <p:txEl>
                                              <p:pRg st="4" end="4"/>
                                            </p:txEl>
                                          </p:spTgt>
                                        </p:tgtEl>
                                        <p:attrNameLst>
                                          <p:attrName>ppt_x</p:attrName>
                                        </p:attrNameLst>
                                      </p:cBhvr>
                                      <p:tavLst>
                                        <p:tav tm="0">
                                          <p:val>
                                            <p:strVal val="#ppt_x-.2"/>
                                          </p:val>
                                        </p:tav>
                                        <p:tav tm="100000">
                                          <p:val>
                                            <p:strVal val="#ppt_x"/>
                                          </p:val>
                                        </p:tav>
                                      </p:tavLst>
                                    </p:anim>
                                    <p:anim calcmode="lin" valueType="num">
                                      <p:cBhvr>
                                        <p:cTn id="17" dur="500" fill="hold"/>
                                        <p:tgtEl>
                                          <p:spTgt spid="4">
                                            <p:txEl>
                                              <p:pRg st="4" end="4"/>
                                            </p:txEl>
                                          </p:spTgt>
                                        </p:tgtEl>
                                        <p:attrNameLst>
                                          <p:attrName>ppt_y</p:attrName>
                                        </p:attrNameLst>
                                      </p:cBhvr>
                                      <p:tavLst>
                                        <p:tav tm="0">
                                          <p:val>
                                            <p:strVal val="#ppt_y"/>
                                          </p:val>
                                        </p:tav>
                                        <p:tav tm="100000">
                                          <p:val>
                                            <p:strVal val="#ppt_y"/>
                                          </p:val>
                                        </p:tav>
                                      </p:tavLst>
                                    </p:anim>
                                    <p:animEffect transition="in" filter="fade">
                                      <p:cBhvr>
                                        <p:cTn id="18" dur="500"/>
                                        <p:tgtEl>
                                          <p:spTgt spid="4">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4" presetClass="entr" presetSubtype="0" accel="10000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 calcmode="lin" valueType="num">
                                      <p:cBhvr>
                                        <p:cTn id="23" dur="500" fill="hold"/>
                                        <p:tgtEl>
                                          <p:spTgt spid="4">
                                            <p:txEl>
                                              <p:pRg st="5" end="5"/>
                                            </p:txEl>
                                          </p:spTgt>
                                        </p:tgtEl>
                                        <p:attrNameLst>
                                          <p:attrName>ppt_w</p:attrName>
                                        </p:attrNameLst>
                                      </p:cBhvr>
                                      <p:tavLst>
                                        <p:tav tm="0">
                                          <p:val>
                                            <p:strVal val="#ppt_w*0.05"/>
                                          </p:val>
                                        </p:tav>
                                        <p:tav tm="100000">
                                          <p:val>
                                            <p:strVal val="#ppt_w"/>
                                          </p:val>
                                        </p:tav>
                                      </p:tavLst>
                                    </p:anim>
                                    <p:anim calcmode="lin" valueType="num">
                                      <p:cBhvr>
                                        <p:cTn id="24" dur="500" fill="hold"/>
                                        <p:tgtEl>
                                          <p:spTgt spid="4">
                                            <p:txEl>
                                              <p:pRg st="5" end="5"/>
                                            </p:txEl>
                                          </p:spTgt>
                                        </p:tgtEl>
                                        <p:attrNameLst>
                                          <p:attrName>ppt_h</p:attrName>
                                        </p:attrNameLst>
                                      </p:cBhvr>
                                      <p:tavLst>
                                        <p:tav tm="0">
                                          <p:val>
                                            <p:strVal val="#ppt_h"/>
                                          </p:val>
                                        </p:tav>
                                        <p:tav tm="100000">
                                          <p:val>
                                            <p:strVal val="#ppt_h"/>
                                          </p:val>
                                        </p:tav>
                                      </p:tavLst>
                                    </p:anim>
                                    <p:anim calcmode="lin" valueType="num">
                                      <p:cBhvr>
                                        <p:cTn id="25" dur="500" fill="hold"/>
                                        <p:tgtEl>
                                          <p:spTgt spid="4">
                                            <p:txEl>
                                              <p:pRg st="5" end="5"/>
                                            </p:txEl>
                                          </p:spTgt>
                                        </p:tgtEl>
                                        <p:attrNameLst>
                                          <p:attrName>ppt_x</p:attrName>
                                        </p:attrNameLst>
                                      </p:cBhvr>
                                      <p:tavLst>
                                        <p:tav tm="0">
                                          <p:val>
                                            <p:strVal val="#ppt_x-.2"/>
                                          </p:val>
                                        </p:tav>
                                        <p:tav tm="100000">
                                          <p:val>
                                            <p:strVal val="#ppt_x"/>
                                          </p:val>
                                        </p:tav>
                                      </p:tavLst>
                                    </p:anim>
                                    <p:anim calcmode="lin" valueType="num">
                                      <p:cBhvr>
                                        <p:cTn id="26" dur="500" fill="hold"/>
                                        <p:tgtEl>
                                          <p:spTgt spid="4">
                                            <p:txEl>
                                              <p:pRg st="5" end="5"/>
                                            </p:txEl>
                                          </p:spTgt>
                                        </p:tgtEl>
                                        <p:attrNameLst>
                                          <p:attrName>ppt_y</p:attrName>
                                        </p:attrNameLst>
                                      </p:cBhvr>
                                      <p:tavLst>
                                        <p:tav tm="0">
                                          <p:val>
                                            <p:strVal val="#ppt_y"/>
                                          </p:val>
                                        </p:tav>
                                        <p:tav tm="100000">
                                          <p:val>
                                            <p:strVal val="#ppt_y"/>
                                          </p:val>
                                        </p:tav>
                                      </p:tavLst>
                                    </p:anim>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4" presetClass="entr" presetSubtype="0" accel="10000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 calcmode="lin" valueType="num">
                                      <p:cBhvr>
                                        <p:cTn id="32" dur="500" fill="hold"/>
                                        <p:tgtEl>
                                          <p:spTgt spid="4">
                                            <p:txEl>
                                              <p:pRg st="6" end="6"/>
                                            </p:txEl>
                                          </p:spTgt>
                                        </p:tgtEl>
                                        <p:attrNameLst>
                                          <p:attrName>ppt_w</p:attrName>
                                        </p:attrNameLst>
                                      </p:cBhvr>
                                      <p:tavLst>
                                        <p:tav tm="0">
                                          <p:val>
                                            <p:strVal val="#ppt_w*0.05"/>
                                          </p:val>
                                        </p:tav>
                                        <p:tav tm="100000">
                                          <p:val>
                                            <p:strVal val="#ppt_w"/>
                                          </p:val>
                                        </p:tav>
                                      </p:tavLst>
                                    </p:anim>
                                    <p:anim calcmode="lin" valueType="num">
                                      <p:cBhvr>
                                        <p:cTn id="33" dur="500" fill="hold"/>
                                        <p:tgtEl>
                                          <p:spTgt spid="4">
                                            <p:txEl>
                                              <p:pRg st="6" end="6"/>
                                            </p:txEl>
                                          </p:spTgt>
                                        </p:tgtEl>
                                        <p:attrNameLst>
                                          <p:attrName>ppt_h</p:attrName>
                                        </p:attrNameLst>
                                      </p:cBhvr>
                                      <p:tavLst>
                                        <p:tav tm="0">
                                          <p:val>
                                            <p:strVal val="#ppt_h"/>
                                          </p:val>
                                        </p:tav>
                                        <p:tav tm="100000">
                                          <p:val>
                                            <p:strVal val="#ppt_h"/>
                                          </p:val>
                                        </p:tav>
                                      </p:tavLst>
                                    </p:anim>
                                    <p:anim calcmode="lin" valueType="num">
                                      <p:cBhvr>
                                        <p:cTn id="34" dur="500" fill="hold"/>
                                        <p:tgtEl>
                                          <p:spTgt spid="4">
                                            <p:txEl>
                                              <p:pRg st="6" end="6"/>
                                            </p:txEl>
                                          </p:spTgt>
                                        </p:tgtEl>
                                        <p:attrNameLst>
                                          <p:attrName>ppt_x</p:attrName>
                                        </p:attrNameLst>
                                      </p:cBhvr>
                                      <p:tavLst>
                                        <p:tav tm="0">
                                          <p:val>
                                            <p:strVal val="#ppt_x-.2"/>
                                          </p:val>
                                        </p:tav>
                                        <p:tav tm="100000">
                                          <p:val>
                                            <p:strVal val="#ppt_x"/>
                                          </p:val>
                                        </p:tav>
                                      </p:tavLst>
                                    </p:anim>
                                    <p:anim calcmode="lin" valueType="num">
                                      <p:cBhvr>
                                        <p:cTn id="35" dur="500" fill="hold"/>
                                        <p:tgtEl>
                                          <p:spTgt spid="4">
                                            <p:txEl>
                                              <p:pRg st="6" end="6"/>
                                            </p:txEl>
                                          </p:spTgt>
                                        </p:tgtEl>
                                        <p:attrNameLst>
                                          <p:attrName>ppt_y</p:attrName>
                                        </p:attrNameLst>
                                      </p:cBhvr>
                                      <p:tavLst>
                                        <p:tav tm="0">
                                          <p:val>
                                            <p:strVal val="#ppt_y"/>
                                          </p:val>
                                        </p:tav>
                                        <p:tav tm="100000">
                                          <p:val>
                                            <p:strVal val="#ppt_y"/>
                                          </p:val>
                                        </p:tav>
                                      </p:tavLst>
                                    </p:anim>
                                    <p:animEffect transition="in" filter="fade">
                                      <p:cBhvr>
                                        <p:cTn id="36" dur="500"/>
                                        <p:tgtEl>
                                          <p:spTgt spid="4">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4" presetClass="entr" presetSubtype="0" accel="100000" fill="hold" nodeType="clickEffect">
                                  <p:stCondLst>
                                    <p:cond delay="0"/>
                                  </p:stCondLst>
                                  <p:childTnLst>
                                    <p:set>
                                      <p:cBhvr>
                                        <p:cTn id="40" dur="1" fill="hold">
                                          <p:stCondLst>
                                            <p:cond delay="0"/>
                                          </p:stCondLst>
                                        </p:cTn>
                                        <p:tgtEl>
                                          <p:spTgt spid="4">
                                            <p:txEl>
                                              <p:pRg st="7" end="7"/>
                                            </p:txEl>
                                          </p:spTgt>
                                        </p:tgtEl>
                                        <p:attrNameLst>
                                          <p:attrName>style.visibility</p:attrName>
                                        </p:attrNameLst>
                                      </p:cBhvr>
                                      <p:to>
                                        <p:strVal val="visible"/>
                                      </p:to>
                                    </p:set>
                                    <p:anim calcmode="lin" valueType="num">
                                      <p:cBhvr>
                                        <p:cTn id="41" dur="500" fill="hold"/>
                                        <p:tgtEl>
                                          <p:spTgt spid="4">
                                            <p:txEl>
                                              <p:pRg st="7" end="7"/>
                                            </p:txEl>
                                          </p:spTgt>
                                        </p:tgtEl>
                                        <p:attrNameLst>
                                          <p:attrName>ppt_w</p:attrName>
                                        </p:attrNameLst>
                                      </p:cBhvr>
                                      <p:tavLst>
                                        <p:tav tm="0">
                                          <p:val>
                                            <p:strVal val="#ppt_w*0.05"/>
                                          </p:val>
                                        </p:tav>
                                        <p:tav tm="100000">
                                          <p:val>
                                            <p:strVal val="#ppt_w"/>
                                          </p:val>
                                        </p:tav>
                                      </p:tavLst>
                                    </p:anim>
                                    <p:anim calcmode="lin" valueType="num">
                                      <p:cBhvr>
                                        <p:cTn id="42" dur="500" fill="hold"/>
                                        <p:tgtEl>
                                          <p:spTgt spid="4">
                                            <p:txEl>
                                              <p:pRg st="7" end="7"/>
                                            </p:txEl>
                                          </p:spTgt>
                                        </p:tgtEl>
                                        <p:attrNameLst>
                                          <p:attrName>ppt_h</p:attrName>
                                        </p:attrNameLst>
                                      </p:cBhvr>
                                      <p:tavLst>
                                        <p:tav tm="0">
                                          <p:val>
                                            <p:strVal val="#ppt_h"/>
                                          </p:val>
                                        </p:tav>
                                        <p:tav tm="100000">
                                          <p:val>
                                            <p:strVal val="#ppt_h"/>
                                          </p:val>
                                        </p:tav>
                                      </p:tavLst>
                                    </p:anim>
                                    <p:anim calcmode="lin" valueType="num">
                                      <p:cBhvr>
                                        <p:cTn id="43" dur="500" fill="hold"/>
                                        <p:tgtEl>
                                          <p:spTgt spid="4">
                                            <p:txEl>
                                              <p:pRg st="7" end="7"/>
                                            </p:txEl>
                                          </p:spTgt>
                                        </p:tgtEl>
                                        <p:attrNameLst>
                                          <p:attrName>ppt_x</p:attrName>
                                        </p:attrNameLst>
                                      </p:cBhvr>
                                      <p:tavLst>
                                        <p:tav tm="0">
                                          <p:val>
                                            <p:strVal val="#ppt_x-.2"/>
                                          </p:val>
                                        </p:tav>
                                        <p:tav tm="100000">
                                          <p:val>
                                            <p:strVal val="#ppt_x"/>
                                          </p:val>
                                        </p:tav>
                                      </p:tavLst>
                                    </p:anim>
                                    <p:anim calcmode="lin" valueType="num">
                                      <p:cBhvr>
                                        <p:cTn id="44" dur="500" fill="hold"/>
                                        <p:tgtEl>
                                          <p:spTgt spid="4">
                                            <p:txEl>
                                              <p:pRg st="7" end="7"/>
                                            </p:txEl>
                                          </p:spTgt>
                                        </p:tgtEl>
                                        <p:attrNameLst>
                                          <p:attrName>ppt_y</p:attrName>
                                        </p:attrNameLst>
                                      </p:cBhvr>
                                      <p:tavLst>
                                        <p:tav tm="0">
                                          <p:val>
                                            <p:strVal val="#ppt_y"/>
                                          </p:val>
                                        </p:tav>
                                        <p:tav tm="100000">
                                          <p:val>
                                            <p:strVal val="#ppt_y"/>
                                          </p:val>
                                        </p:tav>
                                      </p:tavLst>
                                    </p:anim>
                                    <p:animEffect transition="in" filter="fade">
                                      <p:cBhvr>
                                        <p:cTn id="45"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2472985"/>
          </a:xfrm>
          <a:prstGeom prst="rect">
            <a:avLst/>
          </a:prstGeom>
          <a:noFill/>
        </p:spPr>
        <p:txBody>
          <a:bodyPr wrap="square" rtlCol="0">
            <a:spAutoFit/>
          </a:bodyPr>
          <a:lstStyle/>
          <a:p>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文学艺术发展的原因</a:t>
            </a:r>
          </a:p>
          <a:p>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社会动荡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促使士人群体精神觉醒。</a:t>
            </a:r>
          </a:p>
          <a:p>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南方地区经济的发展。</a:t>
            </a:r>
          </a:p>
          <a:p>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民族交融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各地区之间的经济文化交流。</a:t>
            </a:r>
          </a:p>
          <a:p>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对之前科技文化成就的继承和发展。</a:t>
            </a:r>
          </a:p>
          <a:p>
            <a:r>
              <a:rPr lang="en-US" sz="2000" dirty="0" smtClean="0">
                <a:latin typeface="楷体" panose="02010609060101010101" pitchFamily="49" charset="-122"/>
                <a:ea typeface="楷体" panose="02010609060101010101" pitchFamily="49" charset="-122"/>
              </a:rPr>
              <a:t>(5)</a:t>
            </a:r>
            <a:r>
              <a:rPr lang="zh-CN" altLang="en-US" sz="2000" dirty="0" smtClean="0">
                <a:latin typeface="楷体" panose="02010609060101010101" pitchFamily="49" charset="-122"/>
                <a:ea typeface="楷体" panose="02010609060101010101" pitchFamily="49" charset="-122"/>
              </a:rPr>
              <a:t>中国古代人民的努力。</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p:cTn id="7" dur="500" fill="hold"/>
                                        <p:tgtEl>
                                          <p:spTgt spid="4">
                                            <p:txEl>
                                              <p:pRg st="2" end="2"/>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500" fill="hold"/>
                                        <p:tgtEl>
                                          <p:spTgt spid="4">
                                            <p:txEl>
                                              <p:pRg st="2" end="2"/>
                                            </p:txEl>
                                          </p:spTgt>
                                        </p:tgtEl>
                                        <p:attrNameLst>
                                          <p:attrName>ppt_x</p:attrName>
                                        </p:attrNameLst>
                                      </p:cBhvr>
                                      <p:tavLst>
                                        <p:tav tm="0">
                                          <p:val>
                                            <p:fltVal val="-1"/>
                                          </p:val>
                                        </p:tav>
                                        <p:tav tm="50000">
                                          <p:val>
                                            <p:fltVal val="0.95"/>
                                          </p:val>
                                        </p:tav>
                                        <p:tav tm="100000">
                                          <p:val>
                                            <p:strVal val="#ppt_x"/>
                                          </p:val>
                                        </p:tav>
                                      </p:tavLst>
                                    </p:anim>
                                    <p:anim calcmode="lin" valueType="num">
                                      <p:cBhvr>
                                        <p:cTn id="9" dur="500" fill="hold"/>
                                        <p:tgtEl>
                                          <p:spTgt spid="4">
                                            <p:txEl>
                                              <p:pRg st="2" end="2"/>
                                            </p:txEl>
                                          </p:spTgt>
                                        </p:tgtEl>
                                        <p:attrNameLst>
                                          <p:attrName>ppt_y</p:attrName>
                                        </p:attrNameLst>
                                      </p:cBhvr>
                                      <p:tavLst>
                                        <p:tav tm="0">
                                          <p:val>
                                            <p:strVal val="#ppt_y"/>
                                          </p:val>
                                        </p:tav>
                                        <p:tav tm="100000">
                                          <p:val>
                                            <p:strVal val="#ppt_y"/>
                                          </p:val>
                                        </p:tav>
                                      </p:tavLst>
                                    </p:anim>
                                    <p:animEffect transition="in" filter="fade">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 calcmode="lin" valueType="num">
                                      <p:cBhvr>
                                        <p:cTn id="15" dur="500" fill="hold"/>
                                        <p:tgtEl>
                                          <p:spTgt spid="4">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500" fill="hold"/>
                                        <p:tgtEl>
                                          <p:spTgt spid="4">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17" dur="500" fill="hold"/>
                                        <p:tgtEl>
                                          <p:spTgt spid="4">
                                            <p:txEl>
                                              <p:pRg st="3" end="3"/>
                                            </p:txEl>
                                          </p:spTgt>
                                        </p:tgtEl>
                                        <p:attrNameLst>
                                          <p:attrName>ppt_y</p:attrName>
                                        </p:attrNameLst>
                                      </p:cBhvr>
                                      <p:tavLst>
                                        <p:tav tm="0">
                                          <p:val>
                                            <p:strVal val="#ppt_y"/>
                                          </p:val>
                                        </p:tav>
                                        <p:tav tm="100000">
                                          <p:val>
                                            <p:strVal val="#ppt_y"/>
                                          </p:val>
                                        </p:tav>
                                      </p:tavLst>
                                    </p:anim>
                                    <p:animEffect transition="in" filter="fade">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p:cTn id="23" dur="500" fill="hold"/>
                                        <p:tgtEl>
                                          <p:spTgt spid="4">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500" fill="hold"/>
                                        <p:tgtEl>
                                          <p:spTgt spid="4">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25" dur="500" fill="hold"/>
                                        <p:tgtEl>
                                          <p:spTgt spid="4">
                                            <p:txEl>
                                              <p:pRg st="4" end="4"/>
                                            </p:txEl>
                                          </p:spTgt>
                                        </p:tgtEl>
                                        <p:attrNameLst>
                                          <p:attrName>ppt_y</p:attrName>
                                        </p:attrNameLst>
                                      </p:cBhvr>
                                      <p:tavLst>
                                        <p:tav tm="0">
                                          <p:val>
                                            <p:strVal val="#ppt_y"/>
                                          </p:val>
                                        </p:tav>
                                        <p:tav tm="100000">
                                          <p:val>
                                            <p:strVal val="#ppt_y"/>
                                          </p:val>
                                        </p:tav>
                                      </p:tavLst>
                                    </p:anim>
                                    <p:animEffect transition="in" filter="fade">
                                      <p:cBhvr>
                                        <p:cTn id="26" dur="500"/>
                                        <p:tgtEl>
                                          <p:spTgt spid="4">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8" presetClass="entr" presetSubtype="0" accel="50000"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p:cTn id="31" dur="500" fill="hold"/>
                                        <p:tgtEl>
                                          <p:spTgt spid="4">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500" fill="hold"/>
                                        <p:tgtEl>
                                          <p:spTgt spid="4">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33" dur="500" fill="hold"/>
                                        <p:tgtEl>
                                          <p:spTgt spid="4">
                                            <p:txEl>
                                              <p:pRg st="5" end="5"/>
                                            </p:txEl>
                                          </p:spTgt>
                                        </p:tgtEl>
                                        <p:attrNameLst>
                                          <p:attrName>ppt_y</p:attrName>
                                        </p:attrNameLst>
                                      </p:cBhvr>
                                      <p:tavLst>
                                        <p:tav tm="0">
                                          <p:val>
                                            <p:strVal val="#ppt_y"/>
                                          </p:val>
                                        </p:tav>
                                        <p:tav tm="100000">
                                          <p:val>
                                            <p:strVal val="#ppt_y"/>
                                          </p:val>
                                        </p:tav>
                                      </p:tavLst>
                                    </p:anim>
                                    <p:animEffect transition="in" filter="fade">
                                      <p:cBhvr>
                                        <p:cTn id="34"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action="ppaction://hlinkfile"/>
          </p:cNvPr>
          <p:cNvSpPr>
            <a:spLocks noChangeArrowheads="1"/>
          </p:cNvSpPr>
          <p:nvPr/>
        </p:nvSpPr>
        <p:spPr bwMode="auto">
          <a:xfrm>
            <a:off x="2143108" y="1643056"/>
            <a:ext cx="5143536" cy="1428760"/>
          </a:xfrm>
          <a:prstGeom prst="rect">
            <a:avLst/>
          </a:prstGeom>
          <a:solidFill>
            <a:schemeClr val="accent1">
              <a:alpha val="0"/>
            </a:schemeClr>
          </a:solidFill>
          <a:ln w="25400" algn="ctr">
            <a:noFill/>
            <a:miter lim="800000"/>
          </a:ln>
        </p:spPr>
        <p:txBody>
          <a:bodyPr lIns="91422" tIns="45712" rIns="91422" bIns="45712" anchor="ctr"/>
          <a:lstStyle/>
          <a:p>
            <a:pPr algn="ctr">
              <a:lnSpc>
                <a:spcPct val="100000"/>
              </a:lnSpc>
            </a:pPr>
            <a:r>
              <a:rPr lang="zh-CN" altLang="en-US" sz="3600" dirty="0">
                <a:solidFill>
                  <a:srgbClr val="0000FF"/>
                </a:solidFill>
                <a:latin typeface="黑体" panose="02010609060101010101" pitchFamily="49" charset="-122"/>
                <a:ea typeface="黑体" panose="02010609060101010101" pitchFamily="49" charset="-122"/>
              </a:rPr>
              <a:t>点击</a:t>
            </a:r>
            <a:r>
              <a:rPr lang="zh-CN" altLang="en-US" sz="3600" dirty="0" smtClean="0">
                <a:solidFill>
                  <a:srgbClr val="0000FF"/>
                </a:solidFill>
                <a:latin typeface="黑体" panose="02010609060101010101" pitchFamily="49" charset="-122"/>
                <a:ea typeface="黑体" panose="02010609060101010101" pitchFamily="49" charset="-122"/>
              </a:rPr>
              <a:t>进入   模拟强化练</a:t>
            </a:r>
            <a:endParaRPr lang="en-US" altLang="zh-CN" sz="3600"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par>
                          <p:cTn id="10" fill="hold">
                            <p:stCondLst>
                              <p:cond delay="519"/>
                            </p:stCondLst>
                            <p:childTnLst>
                              <p:par>
                                <p:cTn id="11" presetID="21" presetClass="emph" presetSubtype="0" fill="hold" grpId="1" nodeType="afterEffect">
                                  <p:stCondLst>
                                    <p:cond delay="0"/>
                                  </p:stCondLst>
                                  <p:iterate type="lt">
                                    <p:tmPct val="0"/>
                                  </p:iterate>
                                  <p:childTnLst>
                                    <p:animClr clrSpc="hsl" dir="cw">
                                      <p:cBhvr override="childStyle">
                                        <p:cTn id="12" dur="500" fill="hold"/>
                                        <p:tgtEl>
                                          <p:spTgt spid="4"/>
                                        </p:tgtEl>
                                        <p:attrNameLst>
                                          <p:attrName>style.color</p:attrName>
                                        </p:attrNameLst>
                                      </p:cBhvr>
                                      <p:by>
                                        <p:hsl h="7200000" s="0" l="0"/>
                                      </p:by>
                                    </p:animClr>
                                    <p:animClr clrSpc="hsl" dir="cw">
                                      <p:cBhvr>
                                        <p:cTn id="13" dur="500" fill="hold"/>
                                        <p:tgtEl>
                                          <p:spTgt spid="4"/>
                                        </p:tgtEl>
                                        <p:attrNameLst>
                                          <p:attrName>fillcolor</p:attrName>
                                        </p:attrNameLst>
                                      </p:cBhvr>
                                      <p:by>
                                        <p:hsl h="7200000" s="0" l="0"/>
                                      </p:by>
                                    </p:animClr>
                                    <p:animClr clrSpc="hsl" dir="cw">
                                      <p:cBhvr>
                                        <p:cTn id="14" dur="500" fill="hold"/>
                                        <p:tgtEl>
                                          <p:spTgt spid="4"/>
                                        </p:tgtEl>
                                        <p:attrNameLst>
                                          <p:attrName>stroke.color</p:attrName>
                                        </p:attrNameLst>
                                      </p:cBhvr>
                                      <p:by>
                                        <p:hsl h="7200000" s="0" l="0"/>
                                      </p:by>
                                    </p:animClr>
                                    <p:set>
                                      <p:cBhvr>
                                        <p:cTn id="15"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cover dir="d"/>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PP_MARK_KEY" val="ca3c23bb-358f-4662-b699-cc111c75666a"/>
  <p:tag name="COMMONDATA" val="eyJoZGlkIjoiYmQ3NjQxYmZmN2ZkODIxYWNiNTEzMzQyMTZmNzQ1MmM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a53c0dd5-1774-4c7d-a9f4-61e923337ae5}"/>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a53c0dd5-1774-4c7d-a9f4-61e923337ae5}"/>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a53c0dd5-1774-4c7d-a9f4-61e923337ae5}"/>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123c43e2-cec7-46ea-a48b-14421abf4933}"/>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4b1bf971-2725-4425-9a24-bd4ed6f0b633}"/>
  <p:tag name="TABLE_EMPHASIZE_COLOR" val="8215736"/>
  <p:tag name="TABLE_SKINIDX" val="0"/>
  <p:tag name="TABLE_COLORIDX" val="f"/>
  <p:tag name="TABLE_COLOR_RGB" val="0x000000*0xFFFFFF*0x212121*0xFFFFFF*0x7D5CB8*0x9751B3*0xB84C94*0xD35579*0xF06A6A*0xF38C4D"/>
  <p:tag name="KSO_WM_BEAUTIFY_FLAG" val=""/>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49532cbc-b693-4e7a-b676-d57980e5eb49}"/>
</p:tagLst>
</file>

<file path=ppt/tags/tag11.xml><?xml version="1.0" encoding="utf-8"?>
<p:tagLst xmlns:a="http://schemas.openxmlformats.org/drawingml/2006/main" xmlns:r="http://schemas.openxmlformats.org/officeDocument/2006/relationships" xmlns:p="http://schemas.openxmlformats.org/presentationml/2006/main">
  <p:tag name="KSO_WM_UNIT_TABLE_BEAUTIFY" val="smartTable{04895b58-68e6-4838-b246-059c8d091aba}"/>
</p:tagLst>
</file>

<file path=ppt/tags/tag12.xml><?xml version="1.0" encoding="utf-8"?>
<p:tagLst xmlns:a="http://schemas.openxmlformats.org/drawingml/2006/main" xmlns:r="http://schemas.openxmlformats.org/officeDocument/2006/relationships" xmlns:p="http://schemas.openxmlformats.org/presentationml/2006/main">
  <p:tag name="KSO_WM_UNIT_TABLE_BEAUTIFY" val="smartTable{04895b58-68e6-4838-b246-059c8d091aba}"/>
</p:tagLst>
</file>

<file path=ppt/tags/tag13.xml><?xml version="1.0" encoding="utf-8"?>
<p:tagLst xmlns:a="http://schemas.openxmlformats.org/drawingml/2006/main" xmlns:r="http://schemas.openxmlformats.org/officeDocument/2006/relationships" xmlns:p="http://schemas.openxmlformats.org/presentationml/2006/main">
  <p:tag name="KSO_WM_UNIT_TABLE_BEAUTIFY" val="smartTable{04895b58-68e6-4838-b246-059c8d091aba}"/>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dirty="0" smtClean="0"/>
        </a:defPPr>
      </a:lstStyle>
    </a:tx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lnSpc>
            <a:spcPct val="150000"/>
          </a:lnSpc>
          <a:defRPr sz="2000" dirty="0" smtClean="0">
            <a:solidFill>
              <a:srgbClr val="0000FF"/>
            </a:solidFill>
            <a:latin typeface="黑体" panose="02010609060101010101" pitchFamily="49" charset="-122"/>
            <a:ea typeface="黑体" panose="02010609060101010101" pitchFamily="49" charset="-122"/>
          </a:defRPr>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sz="2000" dirty="0" smtClean="0"/>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7096</Words>
  <Application>Microsoft Office PowerPoint</Application>
  <PresentationFormat>全屏显示(16:9)</PresentationFormat>
  <Paragraphs>392</Paragraphs>
  <Slides>51</Slides>
  <Notes>21</Notes>
  <HiddenSlides>0</HiddenSlides>
  <MMClips>0</MMClips>
  <ScaleCrop>false</ScaleCrop>
  <HeadingPairs>
    <vt:vector size="6" baseType="variant">
      <vt:variant>
        <vt:lpstr>已用的字体</vt:lpstr>
      </vt:variant>
      <vt:variant>
        <vt:i4>8</vt:i4>
      </vt:variant>
      <vt:variant>
        <vt:lpstr>主题</vt:lpstr>
      </vt:variant>
      <vt:variant>
        <vt:i4>4</vt:i4>
      </vt:variant>
      <vt:variant>
        <vt:lpstr>幻灯片标题</vt:lpstr>
      </vt:variant>
      <vt:variant>
        <vt:i4>51</vt:i4>
      </vt:variant>
    </vt:vector>
  </HeadingPairs>
  <TitlesOfParts>
    <vt:vector size="63" baseType="lpstr">
      <vt:lpstr>黑体</vt:lpstr>
      <vt:lpstr>华文楷体</vt:lpstr>
      <vt:lpstr>楷体</vt:lpstr>
      <vt:lpstr>宋体</vt:lpstr>
      <vt:lpstr>微软雅黑</vt:lpstr>
      <vt:lpstr>Arial</vt:lpstr>
      <vt:lpstr>Calibri</vt:lpstr>
      <vt:lpstr>Times New Roman</vt:lpstr>
      <vt:lpstr>5_自定义设计方案</vt:lpstr>
      <vt:lpstr>7_自定义设计方案</vt:lpstr>
      <vt:lpstr>8_自定义设计方案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黄嘉泳</cp:lastModifiedBy>
  <cp:revision>4368</cp:revision>
  <dcterms:created xsi:type="dcterms:W3CDTF">2013-07-26T02:41:00Z</dcterms:created>
  <dcterms:modified xsi:type="dcterms:W3CDTF">2023-05-10T07:07:44Z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42854F51448545929DB67B18E83830BC_13</vt:lpwstr>
  </property>
  <property fmtid="{D5CDD505-2E9C-101B-9397-08002B2CF9AE}" pid="3" name="KSOProductBuildVer">
    <vt:lpwstr>2052-11.1.0.14309</vt:lpwstr>
  </property>
</Properties>
</file>