
<file path=[Content_Types].xml><?xml version="1.0" encoding="utf-8"?>
<Types xmlns="http://schemas.openxmlformats.org/package/2006/content-types">
  <Default Extension="xml" ContentType="application/vnd.openxmlformats-officedocument.presentationml.presentation.main+xml"/>
  <Default Extension="png" ContentType="image/png"/>
  <Default Extension="jpg" ContentType="image/jpeg"/>
  <Default Extension="rels" ContentType="application/vnd.openxmlformats-package.relationship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s/slide2.xml" ContentType="application/vnd.openxmlformats-officedocument.presentationml.slide+xml"/>
  <Override PartName="/ppt/slideLayouts/slideLayout2.xml" ContentType="application/vnd.openxmlformats-officedocument.presentationml.slideLayout+xml"/>
  <Override PartName="/ppt/slides/slide3.xml" ContentType="application/vnd.openxmlformats-officedocument.presentationml.slide+xml"/>
  <Override PartName="/ppt/slideLayouts/slideLayout3.xml" ContentType="application/vnd.openxmlformats-officedocument.presentationml.slideLayout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5.xml" ContentType="application/vnd.openxmlformats-officedocument.presentationml.slide+xml"/>
  <Override PartName="/ppt/slideLayouts/slideLayout5.xml" ContentType="application/vnd.openxmlformats-officedocument.presentationml.slideLayout+xml"/>
  <Override PartName="/ppt/slides/slide6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7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8.xml" ContentType="application/vnd.openxmlformats-officedocument.presentationml.slide+xml"/>
  <Override PartName="/ppt/slideLayouts/slideLayout8.xml" ContentType="application/vnd.openxmlformats-officedocument.presentationml.slideLayout+xml"/>
  <Override PartName="/ppt/slides/slide9.xml" ContentType="application/vnd.openxmlformats-officedocument.presentationml.slide+xml"/>
  <Override PartName="/ppt/slideLayouts/slideLayout9.xml" ContentType="application/vnd.openxmlformats-officedocument.presentationml.slideLayout+xml"/>
  <Override PartName="/ppt/slides/slide10.xml" ContentType="application/vnd.openxmlformats-officedocument.presentationml.slide+xml"/>
  <Override PartName="/ppt/slideLayouts/slideLayout10.xml" ContentType="application/vnd.openxmlformats-officedocument.presentationml.slideLayout+xml"/>
  <Override PartName="/ppt/slides/slide11.xml" ContentType="application/vnd.openxmlformats-officedocument.presentationml.slide+xml"/>
  <Override PartName="/ppt/slideLayouts/slideLayout11.xml" ContentType="application/vnd.openxmlformats-officedocument.presentationml.slideLayout+xml"/>
  <Override PartName="/ppt/slides/slide12.xml" ContentType="application/vnd.openxmlformats-officedocument.presentationml.slide+xml"/>
  <Override PartName="/ppt/slideLayouts/slideLayout12.xml" ContentType="application/vnd.openxmlformats-officedocument.presentationml.slideLayout+xml"/>
  <Override PartName="/ppt/slides/slide13.xml" ContentType="application/vnd.openxmlformats-officedocument.presentationml.slide+xml"/>
  <Override PartName="/ppt/slideLayouts/slideLayout13.xml" ContentType="application/vnd.openxmlformats-officedocument.presentationml.slideLayout+xml"/>
  <Override PartName="/ppt/slides/slide14.xml" ContentType="application/vnd.openxmlformats-officedocument.presentationml.slide+xml"/>
  <Override PartName="/ppt/slideLayouts/slideLayout14.xml" ContentType="application/vnd.openxmlformats-officedocument.presentationml.slideLayout+xml"/>
  <Override PartName="/ppt/slides/slide15.xml" ContentType="application/vnd.openxmlformats-officedocument.presentationml.slide+xml"/>
  <Override PartName="/ppt/slideLayouts/slideLayout15.xml" ContentType="application/vnd.openxmlformats-officedocument.presentationml.slideLayout+xml"/>
  <Override PartName="/ppt/slides/slide16.xml" ContentType="application/vnd.openxmlformats-officedocument.presentationml.slide+xml"/>
  <Override PartName="/ppt/slideLayouts/slideLayout16.xml" ContentType="application/vnd.openxmlformats-officedocument.presentationml.slideLayout+xml"/>
  <Override PartName="/ppt/slides/slide17.xml" ContentType="application/vnd.openxmlformats-officedocument.presentationml.slide+xml"/>
  <Override PartName="/ppt/slideLayouts/slideLayout17.xml" ContentType="application/vnd.openxmlformats-officedocument.presentationml.slideLayout+xml"/>
  <Override PartName="/ppt/slides/slide18.xml" ContentType="application/vnd.openxmlformats-officedocument.presentationml.slide+xml"/>
  <Override PartName="/ppt/slideLayouts/slideLayout18.xml" ContentType="application/vnd.openxmlformats-officedocument.presentationml.slideLayout+xml"/>
</Types>
</file>

<file path=_rels/.rels>&#65279;<?xml version="1.0" encoding="utf-8"?><Relationships xmlns="http://schemas.openxmlformats.org/package/2006/relationships"><Relationship Type="http://schemas.openxmlformats.org/officeDocument/2006/relationships/officeDocument" Target="/ppt/presentation.xml" Id="R8cae80eaa7cb46b0" /><Relationship Type="http://schemas.openxmlformats.org/officeDocument/2006/relationships/extended-properties" Target="/docProps/app.xml" Id="rId2" /><Relationship Type="http://schemas.openxmlformats.org/package/2006/relationships/metadata/core-properties" Target="/docProps/core.xml" Id="Raae8e5e15dde454d" /><Relationship Type="http://schemas.openxmlformats.org/officeDocument/2006/relationships/custom-properties" Target="/docProps/custom.xml" Id="Rbe8ca1c77a0d425f" /></Relationships>
</file>

<file path=ppt/presentation.xml><?xml version="1.0" encoding="utf-8"?>
<p:presentation xmlns:p15="http://schemas.microsoft.com/office/powerpoint/2012/main"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5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p14="http://schemas.microsoft.com/office/powerpoint/2010/main" xmlns:p15="http://schemas.microsoft.com/office/powerpoint/2012/main"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606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&#65279;<?xml version="1.0" encoding="utf-8"?><Relationships xmlns="http://schemas.openxmlformats.org/package/2006/relationships"><Relationship Type="http://schemas.openxmlformats.org/officeDocument/2006/relationships/presProps" Target="/ppt/presProps.xml" Id="rId1" /><Relationship Type="http://schemas.openxmlformats.org/officeDocument/2006/relationships/viewProps" Target="/ppt/viewProps.xml" Id="rId2" /><Relationship Type="http://schemas.openxmlformats.org/officeDocument/2006/relationships/theme" Target="/ppt/theme/theme1.xml" Id="rId3" /><Relationship Type="http://schemas.openxmlformats.org/officeDocument/2006/relationships/tableStyles" Target="/ppt/tableStyles.xml" Id="rId4" /><Relationship Type="http://schemas.openxmlformats.org/officeDocument/2006/relationships/slideMaster" Target="/ppt/slideMasters/slideMaster1.xml" Id="rId5" /><Relationship Type="http://schemas.openxmlformats.org/officeDocument/2006/relationships/slide" Target="/ppt/slides/slide1.xml" Id="rId6" /><Relationship Type="http://schemas.openxmlformats.org/officeDocument/2006/relationships/slide" Target="/ppt/slides/slide2.xml" Id="rId7" /><Relationship Type="http://schemas.openxmlformats.org/officeDocument/2006/relationships/slide" Target="/ppt/slides/slide3.xml" Id="rId8" /><Relationship Type="http://schemas.openxmlformats.org/officeDocument/2006/relationships/slide" Target="/ppt/slides/slide4.xml" Id="rId9" /><Relationship Type="http://schemas.openxmlformats.org/officeDocument/2006/relationships/slide" Target="/ppt/slides/slide5.xml" Id="rId10" /><Relationship Type="http://schemas.openxmlformats.org/officeDocument/2006/relationships/slide" Target="/ppt/slides/slide6.xml" Id="rId11" /><Relationship Type="http://schemas.openxmlformats.org/officeDocument/2006/relationships/slide" Target="/ppt/slides/slide7.xml" Id="rId12" /><Relationship Type="http://schemas.openxmlformats.org/officeDocument/2006/relationships/slide" Target="/ppt/slides/slide8.xml" Id="rId13" /><Relationship Type="http://schemas.openxmlformats.org/officeDocument/2006/relationships/slide" Target="/ppt/slides/slide9.xml" Id="rId14" /><Relationship Type="http://schemas.openxmlformats.org/officeDocument/2006/relationships/slide" Target="/ppt/slides/slide10.xml" Id="rId15" /><Relationship Type="http://schemas.openxmlformats.org/officeDocument/2006/relationships/slide" Target="/ppt/slides/slide11.xml" Id="rId16" /><Relationship Type="http://schemas.openxmlformats.org/officeDocument/2006/relationships/slide" Target="/ppt/slides/slide12.xml" Id="rId17" /><Relationship Type="http://schemas.openxmlformats.org/officeDocument/2006/relationships/slide" Target="/ppt/slides/slide13.xml" Id="rId18" /><Relationship Type="http://schemas.openxmlformats.org/officeDocument/2006/relationships/slide" Target="/ppt/slides/slide14.xml" Id="rId19" /><Relationship Type="http://schemas.openxmlformats.org/officeDocument/2006/relationships/slide" Target="/ppt/slides/slide15.xml" Id="rId20" /><Relationship Type="http://schemas.openxmlformats.org/officeDocument/2006/relationships/slide" Target="/ppt/slides/slide16.xml" Id="rId21" /><Relationship Type="http://schemas.openxmlformats.org/officeDocument/2006/relationships/slide" Target="/ppt/slides/slide17.xml" Id="rId22" /><Relationship Type="http://schemas.openxmlformats.org/officeDocument/2006/relationships/slide" Target="/ppt/slides/slide18.xml" Id="rId23" /></Relationship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3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4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5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6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7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8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9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10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1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1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13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14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15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16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17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18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slideLayout1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2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3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4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5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6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7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8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9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10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11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12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13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14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15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16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17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18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Id1" /><Relationship Type="http://schemas.openxmlformats.org/officeDocument/2006/relationships/theme" Target="/ppt/theme/theme1.xml" Id="rId2" /><Relationship Type="http://schemas.openxmlformats.org/officeDocument/2006/relationships/slideLayout" Target="/ppt/slideLayouts/slideLayout2.xml" Id="rId3" /><Relationship Type="http://schemas.openxmlformats.org/officeDocument/2006/relationships/slideLayout" Target="/ppt/slideLayouts/slideLayout3.xml" Id="rId4" /><Relationship Type="http://schemas.openxmlformats.org/officeDocument/2006/relationships/slideLayout" Target="/ppt/slideLayouts/slideLayout4.xml" Id="rId5" /><Relationship Type="http://schemas.openxmlformats.org/officeDocument/2006/relationships/slideLayout" Target="/ppt/slideLayouts/slideLayout5.xml" Id="rId6" /><Relationship Type="http://schemas.openxmlformats.org/officeDocument/2006/relationships/slideLayout" Target="/ppt/slideLayouts/slideLayout6.xml" Id="rId7" /><Relationship Type="http://schemas.openxmlformats.org/officeDocument/2006/relationships/slideLayout" Target="/ppt/slideLayouts/slideLayout7.xml" Id="rId8" /><Relationship Type="http://schemas.openxmlformats.org/officeDocument/2006/relationships/slideLayout" Target="/ppt/slideLayouts/slideLayout8.xml" Id="rId9" /><Relationship Type="http://schemas.openxmlformats.org/officeDocument/2006/relationships/slideLayout" Target="/ppt/slideLayouts/slideLayout9.xml" Id="rId10" /><Relationship Type="http://schemas.openxmlformats.org/officeDocument/2006/relationships/slideLayout" Target="/ppt/slideLayouts/slideLayout10.xml" Id="rId11" /><Relationship Type="http://schemas.openxmlformats.org/officeDocument/2006/relationships/slideLayout" Target="/ppt/slideLayouts/slideLayout11.xml" Id="rId12" /><Relationship Type="http://schemas.openxmlformats.org/officeDocument/2006/relationships/slideLayout" Target="/ppt/slideLayouts/slideLayout12.xml" Id="rId13" /><Relationship Type="http://schemas.openxmlformats.org/officeDocument/2006/relationships/slideLayout" Target="/ppt/slideLayouts/slideLayout13.xml" Id="rId14" /><Relationship Type="http://schemas.openxmlformats.org/officeDocument/2006/relationships/slideLayout" Target="/ppt/slideLayouts/slideLayout14.xml" Id="rId15" /><Relationship Type="http://schemas.openxmlformats.org/officeDocument/2006/relationships/slideLayout" Target="/ppt/slideLayouts/slideLayout15.xml" Id="rId16" /><Relationship Type="http://schemas.openxmlformats.org/officeDocument/2006/relationships/slideLayout" Target="/ppt/slideLayouts/slideLayout16.xml" Id="rId17" /><Relationship Type="http://schemas.openxmlformats.org/officeDocument/2006/relationships/slideLayout" Target="/ppt/slideLayouts/slideLayout17.xml" Id="rId18" /><Relationship Type="http://schemas.openxmlformats.org/officeDocument/2006/relationships/slideLayout" Target="/ppt/slideLayouts/slideLayout18.xml" Id="rId19" /></Relationships>
</file>

<file path=ppt/slideMasters/slideMaster1.xml><?xml version="1.0" encoding="utf-8"?>
<p:sldMaster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337353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5" r:id="rId18"/>
    <p:sldLayoutId id="2147483666" r:id="rId1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Id1" /><Relationship Type="http://schemas.openxmlformats.org/officeDocument/2006/relationships/image" Target="/ppt/media/image.png" Id="rId2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Id1" /><Relationship Type="http://schemas.openxmlformats.org/officeDocument/2006/relationships/image" Target="/ppt/media/image2.png" Id="rId2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3.xml" Id="rId1" /><Relationship Type="http://schemas.openxmlformats.org/officeDocument/2006/relationships/image" Target="/ppt/media/image3.png" Id="rId2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4.xml" Id="rId1" /><Relationship Type="http://schemas.openxmlformats.org/officeDocument/2006/relationships/image" Target="/ppt/media/image.jpg" Id="rId2" /><Relationship Type="http://schemas.openxmlformats.org/officeDocument/2006/relationships/image" Target="/ppt/media/image2.jpg" Id="rId3" /><Relationship Type="http://schemas.openxmlformats.org/officeDocument/2006/relationships/image" Target="/ppt/media/image3.jpg" Id="rId4" /><Relationship Type="http://schemas.openxmlformats.org/officeDocument/2006/relationships/image" Target="/ppt/media/image4.png" Id="rId5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5.xml" Id="rId1" /><Relationship Type="http://schemas.openxmlformats.org/officeDocument/2006/relationships/image" Target="/ppt/media/image4.jpg" Id="rId2" /><Relationship Type="http://schemas.openxmlformats.org/officeDocument/2006/relationships/image" Target="/ppt/media/image5.png" Id="rId3" /><Relationship Type="http://schemas.openxmlformats.org/officeDocument/2006/relationships/image" Target="/ppt/media/image6.png" Id="rId4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Id1" /><Relationship Type="http://schemas.openxmlformats.org/officeDocument/2006/relationships/image" Target="/ppt/media/image7.png" Id="rId2" /><Relationship Type="http://schemas.openxmlformats.org/officeDocument/2006/relationships/image" Target="/ppt/media/image8.png" Id="rId3" /><Relationship Type="http://schemas.openxmlformats.org/officeDocument/2006/relationships/image" Target="/ppt/media/image9.png" Id="rId4" /><Relationship Type="http://schemas.openxmlformats.org/officeDocument/2006/relationships/image" Target="/ppt/media/image10.png" Id="rId5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11.png" Id="rId2" /><Relationship Type="http://schemas.openxmlformats.org/officeDocument/2006/relationships/image" Target="/ppt/media/image12.png" Id="rId3" /><Relationship Type="http://schemas.openxmlformats.org/officeDocument/2006/relationships/image" Target="/ppt/media/image13.png" Id="rId4" /><Relationship Type="http://schemas.openxmlformats.org/officeDocument/2006/relationships/image" Target="/ppt/media/image14.png" Id="rId5" /><Relationship Type="http://schemas.openxmlformats.org/officeDocument/2006/relationships/image" Target="/ppt/media/image15.png" Id="rId6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8.xml" Id="rId1" /><Relationship Type="http://schemas.openxmlformats.org/officeDocument/2006/relationships/image" Target="/ppt/media/image16.png" Id="rId2" /><Relationship Type="http://schemas.openxmlformats.org/officeDocument/2006/relationships/image" Target="/ppt/media/image17.png" Id="rId3" /><Relationship Type="http://schemas.openxmlformats.org/officeDocument/2006/relationships/image" Target="/ppt/media/image18.png" Id="rId4" /><Relationship Type="http://schemas.openxmlformats.org/officeDocument/2006/relationships/image" Target="/ppt/media/image19.png" Id="rId5" /><Relationship Type="http://schemas.openxmlformats.org/officeDocument/2006/relationships/image" Target="/ppt/media/image20.png" Id="rId6" /><Relationship Type="http://schemas.openxmlformats.org/officeDocument/2006/relationships/image" Target="/ppt/media/image21.png" Id="rId7" /><Relationship Type="http://schemas.openxmlformats.org/officeDocument/2006/relationships/image" Target="/ppt/media/image22.png" Id="rId8" /><Relationship Type="http://schemas.openxmlformats.org/officeDocument/2006/relationships/image" Target="/ppt/media/image23.png" Id="rId9" /><Relationship Type="http://schemas.openxmlformats.org/officeDocument/2006/relationships/image" Target="/ppt/media/image24.png" Id="rId10" /><Relationship Type="http://schemas.openxmlformats.org/officeDocument/2006/relationships/image" Target="/ppt/media/image25.png" Id="rId11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9.xml" Id="rId1" /><Relationship Type="http://schemas.openxmlformats.org/officeDocument/2006/relationships/image" Target="/ppt/media/image26.png" Id="rId2" /><Relationship Type="http://schemas.openxmlformats.org/officeDocument/2006/relationships/image" Target="/ppt/media/image27.png" Id="rId3" /><Relationship Type="http://schemas.openxmlformats.org/officeDocument/2006/relationships/image" Target="/ppt/media/image28.png" Id="rId4" /><Relationship Type="http://schemas.openxmlformats.org/officeDocument/2006/relationships/image" Target="/ppt/media/image29.png" Id="rId5" /><Relationship Type="http://schemas.openxmlformats.org/officeDocument/2006/relationships/image" Target="/ppt/media/image30.png" Id="rId6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0.xml" Id="rId1" /><Relationship Type="http://schemas.openxmlformats.org/officeDocument/2006/relationships/image" Target="/ppt/media/image5.jpg" Id="rId2" /><Relationship Type="http://schemas.openxmlformats.org/officeDocument/2006/relationships/image" Target="/ppt/media/image31.png" Id="rId3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1.xml" Id="rId1" /><Relationship Type="http://schemas.openxmlformats.org/officeDocument/2006/relationships/image" Target="/ppt/media/image32.png" Id="rId2" /><Relationship Type="http://schemas.openxmlformats.org/officeDocument/2006/relationships/image" Target="/ppt/media/image33.png" Id="rId3" /><Relationship Type="http://schemas.openxmlformats.org/officeDocument/2006/relationships/image" Target="/ppt/media/image34.png" Id="rId4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2.xml" Id="rId1" /><Relationship Type="http://schemas.openxmlformats.org/officeDocument/2006/relationships/image" Target="/ppt/media/image35.png" Id="rId2" /><Relationship Type="http://schemas.openxmlformats.org/officeDocument/2006/relationships/image" Target="/ppt/media/image36.png" Id="rId3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3.xml" Id="rId1" /><Relationship Type="http://schemas.openxmlformats.org/officeDocument/2006/relationships/image" Target="/ppt/media/image37.png" Id="rId2" /><Relationship Type="http://schemas.openxmlformats.org/officeDocument/2006/relationships/image" Target="/ppt/media/image38.png" Id="rId3" /><Relationship Type="http://schemas.openxmlformats.org/officeDocument/2006/relationships/image" Target="/ppt/media/image39.png" Id="rId4" /><Relationship Type="http://schemas.openxmlformats.org/officeDocument/2006/relationships/image" Target="/ppt/media/image40.png" Id="rId5" /><Relationship Type="http://schemas.openxmlformats.org/officeDocument/2006/relationships/image" Target="/ppt/media/image41.png" Id="rId6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4.xml" Id="rId1" /><Relationship Type="http://schemas.openxmlformats.org/officeDocument/2006/relationships/image" Target="/ppt/media/image42.png" Id="rId2" /><Relationship Type="http://schemas.openxmlformats.org/officeDocument/2006/relationships/image" Target="/ppt/media/image43.png" Id="rId3" /><Relationship Type="http://schemas.openxmlformats.org/officeDocument/2006/relationships/image" Target="/ppt/media/image44.png" Id="rId4" /><Relationship Type="http://schemas.openxmlformats.org/officeDocument/2006/relationships/image" Target="/ppt/media/image45.png" Id="rId5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5.xml" Id="rId1" /><Relationship Type="http://schemas.openxmlformats.org/officeDocument/2006/relationships/image" Target="/ppt/media/image6.jpg" Id="rId2" /><Relationship Type="http://schemas.openxmlformats.org/officeDocument/2006/relationships/image" Target="/ppt/media/image46.png" Id="rId3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6.xml" Id="rId1" /><Relationship Type="http://schemas.openxmlformats.org/officeDocument/2006/relationships/image" Target="/ppt/media/image47.png" Id="rId2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7.xml" Id="rId1" /><Relationship Type="http://schemas.openxmlformats.org/officeDocument/2006/relationships/image" Target="/ppt/media/image48.png" Id="rId2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8.xml" Id="rId1" /><Relationship Type="http://schemas.openxmlformats.org/officeDocument/2006/relationships/image" Target="/ppt/media/image49.png" Id="rId2" /><Relationship Type="http://schemas.openxmlformats.org/officeDocument/2006/relationships/image" Target="/ppt/media/image50.png" Id="rId3" /><Relationship Type="http://schemas.openxmlformats.org/officeDocument/2006/relationships/image" Target="/ppt/media/image51.png" Id="rId4" /></Relationships>
</file>

<file path=ppt/slides/slide1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1"/>
          <p:cNvSpPr txBox="1"/>
          <p:nvPr/>
        </p:nvSpPr>
        <p:spPr>
          <a:xfrm>
            <a:off x="314773" y="654129"/>
            <a:ext cx="4291108" cy="625094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3000" b="0" i="0" dirty="0">
                <a:solidFill>
                  <a:srgbClr val="3B00FF">
                    <a:alpha val="100000"/>
                  </a:srgbClr>
                </a:solidFill>
                <a:latin typeface="黑体"/>
                <a:ea typeface="黑体"/>
              </a:rPr>
              <a:t>人教版数学九年级下册</a:t>
            </a:r>
          </a:p>
        </p:txBody>
      </p:sp>
      <p:sp>
        <p:nvSpPr>
          <p:cNvPr id="3" name="文本2"/>
          <p:cNvSpPr txBox="1"/>
          <p:nvPr/>
        </p:nvSpPr>
        <p:spPr>
          <a:xfrm>
            <a:off x="1623812" y="1523790"/>
            <a:ext cx="8468601" cy="1161066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6699" b="0" i="0" dirty="0">
                <a:solidFill>
                  <a:srgbClr val="333333">
                    <a:alpha val="100000"/>
                  </a:srgbClr>
                </a:solidFill>
                <a:effectLst>
                  <a:outerShdw blurRad="28575" dist="57150" dir="2700000" rotWithShape="0">
                    <a:srgbClr val="333333">
                      <a:alpha val="40000"/>
                    </a:srgbClr>
                  </a:outerShdw>
                </a:effectLst>
                <a:latin typeface="黑体"/>
                <a:ea typeface="黑体"/>
              </a:rPr>
              <a:t>第二十七章   相  似</a:t>
            </a:r>
          </a:p>
        </p:txBody>
      </p:sp>
      <p:sp>
        <p:nvSpPr>
          <p:cNvPr id="4" name="文本3"/>
          <p:cNvSpPr txBox="1"/>
          <p:nvPr/>
        </p:nvSpPr>
        <p:spPr>
          <a:xfrm>
            <a:off x="2780948" y="3175140"/>
            <a:ext cx="5657774" cy="943769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5199" b="0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27.2  相似三角形</a:t>
            </a:r>
          </a:p>
        </p:txBody>
      </p:sp>
      <p:sp>
        <p:nvSpPr>
          <p:cNvPr id="5" name="文本4"/>
          <p:cNvSpPr txBox="1"/>
          <p:nvPr/>
        </p:nvSpPr>
        <p:spPr>
          <a:xfrm>
            <a:off x="2221868" y="4609033"/>
            <a:ext cx="7038899" cy="769938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3999" b="0" i="0" dirty="0">
                <a:solidFill>
                  <a:srgbClr val="3B00FF">
                    <a:alpha val="100000"/>
                  </a:srgbClr>
                </a:solidFill>
                <a:latin typeface="黑体"/>
                <a:ea typeface="黑体"/>
              </a:rPr>
              <a:t>27.2.3  相似三角形应用举例</a:t>
            </a:r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2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14259" y="14030"/>
            <a:ext cx="2001660" cy="489880"/>
          </a:xfrm>
          <a:prstGeom prst="rect"/>
          <a:solidFill>
            <a:srgbClr val="FFEE00">
              <a:alpha val="100000"/>
            </a:srgbClr>
          </a:solidFill>
          <a:ln w="28575">
            <a:solidFill>
              <a:srgbClr val="FFFFFF">
                <a:alpha val="0"/>
              </a:srgbClr>
            </a:solidFill>
            <a:prstDash val="solid"/>
          </a:ln>
        </p:spPr>
        <p:txBody>
          <a:bodyPr anchor="ctr"/>
          <a:lstStyle/>
          <a:p>
            <a:pPr marL="0" algn="l"/>
            <a:r>
              <a:rPr lang="zh-CN" altLang="en-US" sz="3399" b="1" i="0" dirty="0">
                <a:solidFill>
                  <a:srgbClr val="FF0000">
                    <a:alpha val="100000"/>
                  </a:srgbClr>
                </a:solidFill>
                <a:latin typeface="楷体"/>
                <a:ea typeface="楷体"/>
              </a:rPr>
              <a:t>复习引入</a:t>
            </a:r>
          </a:p>
        </p:txBody>
      </p:sp>
      <p:sp>
        <p:nvSpPr>
          <p:cNvPr id="3" name="形状2"/>
          <p:cNvSpPr txBox="1"/>
          <p:nvPr/>
        </p:nvSpPr>
        <p:spPr>
          <a:xfrm>
            <a:off x="237382" y="559946"/>
            <a:ext cx="9851127" cy="581025"/>
          </a:xfrm>
          <a:prstGeom prst="rect"/>
          <a:solidFill>
            <a:srgbClr val="FFFFFF">
              <a:alpha val="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t"/>
          <a:lstStyle/>
          <a:p>
            <a:pPr marL="0" algn="l">
              <a:lnSpc>
                <a:spcPts val="4600"/>
              </a:lnSpc>
            </a:pPr>
            <a:r>
              <a:rPr lang="zh-CN" altLang="en-US" sz="2999" b="0" i="0" dirty="0">
                <a:solidFill>
                  <a:srgbClr val="FF0000">
                    <a:alpha val="100000"/>
                  </a:srgbClr>
                </a:solidFill>
                <a:latin typeface="楷体"/>
                <a:ea typeface="楷体"/>
              </a:rPr>
              <a:t>1.三角形相似的判定方法：</a:t>
            </a:r>
          </a:p>
        </p:txBody>
      </p:sp>
      <p:sp>
        <p:nvSpPr>
          <p:cNvPr id="4" name="形状3"/>
          <p:cNvSpPr txBox="1"/>
          <p:nvPr/>
        </p:nvSpPr>
        <p:spPr>
          <a:xfrm>
            <a:off x="172202" y="1196988"/>
            <a:ext cx="12276334" cy="5170484"/>
          </a:xfrm>
          <a:prstGeom prst="rect"/>
          <a:solidFill>
            <a:srgbClr val="FFFFFF">
              <a:alpha val="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t"/>
          <a:lstStyle/>
          <a:p>
            <a:pPr marL="0" algn="l">
              <a:lnSpc>
                <a:spcPts val="4300"/>
              </a:lnSpc>
            </a:pPr>
            <a:r>
              <a:rPr lang="zh-CN" altLang="en-US" sz="2899" b="0" i="0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（0）</a:t>
            </a:r>
            <a:r>
              <a:rPr lang="zh-CN" altLang="en-US" sz="2899" b="1" i="0" dirty="0">
                <a:solidFill>
                  <a:srgbClr val="FF0000">
                    <a:alpha val="100000"/>
                  </a:srgbClr>
                </a:solidFill>
                <a:latin typeface="楷体"/>
                <a:ea typeface="楷体"/>
              </a:rPr>
              <a:t>定义法</a:t>
            </a:r>
            <a:r>
              <a:rPr lang="zh-CN" altLang="en-US" sz="2899" b="0" i="0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  ：三个对应角相等,三条对应边成比例的两个三角形相似。</a:t>
            </a:r>
          </a:p>
          <a:p>
            <a:pPr marL="0" algn="l">
              <a:lnSpc>
                <a:spcPts val="4300"/>
              </a:lnSpc>
            </a:pPr>
            <a:r>
              <a:rPr lang="zh-CN" altLang="en-US" sz="2899" b="0" i="0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（1）</a:t>
            </a:r>
            <a:r>
              <a:rPr lang="zh-CN" altLang="en-US" sz="2899" b="1" i="0" dirty="0">
                <a:solidFill>
                  <a:srgbClr val="FF0000">
                    <a:alpha val="100000"/>
                  </a:srgbClr>
                </a:solidFill>
                <a:latin typeface="楷体"/>
                <a:ea typeface="楷体"/>
              </a:rPr>
              <a:t>平行线法</a:t>
            </a:r>
            <a:r>
              <a:rPr lang="zh-CN" altLang="en-US" sz="2899" b="0" i="0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：平行于三角形一边的直线和其它两边(或两边的延长线)</a:t>
            </a:r>
          </a:p>
          <a:p>
            <a:pPr marL="0" algn="l">
              <a:lnSpc>
                <a:spcPts val="4300"/>
              </a:lnSpc>
            </a:pPr>
            <a:r>
              <a:rPr lang="zh-CN" altLang="en-US" sz="2899" b="0" i="0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               相交，所构成的三角形与原三角形相似；</a:t>
            </a:r>
          </a:p>
          <a:p>
            <a:pPr marL="0" algn="l">
              <a:lnSpc>
                <a:spcPts val="4300"/>
              </a:lnSpc>
            </a:pPr>
            <a:r>
              <a:rPr lang="zh-CN" altLang="en-US" sz="2899" b="0" i="0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（2）</a:t>
            </a:r>
            <a:r>
              <a:rPr lang="zh-CN" altLang="en-US" sz="2899" b="1" i="0" dirty="0">
                <a:solidFill>
                  <a:srgbClr val="FF0000">
                    <a:alpha val="100000"/>
                  </a:srgbClr>
                </a:solidFill>
                <a:latin typeface="楷体"/>
                <a:ea typeface="楷体"/>
              </a:rPr>
              <a:t>判定定理1</a:t>
            </a:r>
            <a:r>
              <a:rPr lang="zh-CN" altLang="en-US" sz="2899" b="0" i="0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（</a:t>
            </a:r>
            <a:r>
              <a:rPr lang="zh-CN" altLang="en-US" sz="2899" b="1" i="0" dirty="0">
                <a:solidFill>
                  <a:srgbClr val="AA00FF">
                    <a:alpha val="100000"/>
                  </a:srgbClr>
                </a:solidFill>
                <a:latin typeface="楷体"/>
                <a:ea typeface="楷体"/>
              </a:rPr>
              <a:t>SSS</a:t>
            </a:r>
            <a:r>
              <a:rPr lang="zh-CN" altLang="en-US" sz="2899" b="0" i="0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）：三边对应成比例，两三角形相似；</a:t>
            </a:r>
          </a:p>
          <a:p>
            <a:pPr marL="0" algn="l">
              <a:lnSpc>
                <a:spcPts val="4300"/>
              </a:lnSpc>
            </a:pPr>
            <a:r>
              <a:rPr lang="zh-CN" altLang="en-US" sz="2899" b="0" i="0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（3）</a:t>
            </a:r>
            <a:r>
              <a:rPr lang="zh-CN" altLang="en-US" sz="2899" b="1" i="0" dirty="0">
                <a:solidFill>
                  <a:srgbClr val="FF0000">
                    <a:alpha val="100000"/>
                  </a:srgbClr>
                </a:solidFill>
                <a:latin typeface="楷体"/>
                <a:ea typeface="楷体"/>
              </a:rPr>
              <a:t>判定定理2</a:t>
            </a:r>
            <a:r>
              <a:rPr lang="zh-CN" altLang="en-US" sz="2899" b="0" i="0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（</a:t>
            </a:r>
            <a:r>
              <a:rPr lang="zh-CN" altLang="en-US" sz="2899" b="1" i="0" dirty="0">
                <a:solidFill>
                  <a:srgbClr val="AA00FF">
                    <a:alpha val="100000"/>
                  </a:srgbClr>
                </a:solidFill>
                <a:latin typeface="楷体"/>
                <a:ea typeface="楷体"/>
              </a:rPr>
              <a:t>SAS</a:t>
            </a:r>
            <a:r>
              <a:rPr lang="zh-CN" altLang="en-US" sz="2899" b="0" i="0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）：两边对应成比例且夹角相等，两三角形相似；</a:t>
            </a:r>
          </a:p>
          <a:p>
            <a:pPr marL="0" algn="l">
              <a:lnSpc>
                <a:spcPts val="4300"/>
              </a:lnSpc>
            </a:pPr>
            <a:r>
              <a:rPr lang="zh-CN" altLang="en-US" sz="2899" b="0" i="0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（4）</a:t>
            </a:r>
            <a:r>
              <a:rPr lang="zh-CN" altLang="en-US" sz="2899" b="1" i="0" dirty="0">
                <a:solidFill>
                  <a:srgbClr val="FF0000">
                    <a:alpha val="100000"/>
                  </a:srgbClr>
                </a:solidFill>
                <a:latin typeface="楷体"/>
                <a:ea typeface="楷体"/>
              </a:rPr>
              <a:t>判定定理3</a:t>
            </a:r>
            <a:r>
              <a:rPr lang="zh-CN" altLang="en-US" sz="2899" b="0" i="0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（</a:t>
            </a:r>
            <a:r>
              <a:rPr lang="zh-CN" altLang="en-US" sz="2899" b="1" i="0" dirty="0">
                <a:solidFill>
                  <a:srgbClr val="AA00FF">
                    <a:alpha val="100000"/>
                  </a:srgbClr>
                </a:solidFill>
                <a:latin typeface="楷体"/>
                <a:ea typeface="楷体"/>
              </a:rPr>
              <a:t>AA</a:t>
            </a:r>
            <a:r>
              <a:rPr lang="zh-CN" altLang="en-US" sz="2899" b="0" i="0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） ：两角对应相等，两三角形相似；</a:t>
            </a:r>
          </a:p>
          <a:p>
            <a:pPr marL="0" algn="l">
              <a:lnSpc>
                <a:spcPts val="4300"/>
              </a:lnSpc>
            </a:pPr>
            <a:r>
              <a:rPr lang="zh-CN" altLang="en-US" sz="2899" b="0" i="0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（5）</a:t>
            </a:r>
            <a:r>
              <a:rPr lang="zh-CN" altLang="en-US" sz="2899" b="1" i="0" dirty="0">
                <a:solidFill>
                  <a:srgbClr val="FF0000">
                    <a:alpha val="100000"/>
                  </a:srgbClr>
                </a:solidFill>
                <a:latin typeface="楷体"/>
                <a:ea typeface="楷体"/>
              </a:rPr>
              <a:t>直角三角形相似的判定定理</a:t>
            </a:r>
            <a:r>
              <a:rPr lang="zh-CN" altLang="en-US" sz="2899" b="0" i="0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（</a:t>
            </a:r>
            <a:r>
              <a:rPr lang="zh-CN" altLang="en-US" sz="2899" b="1" i="0" dirty="0">
                <a:solidFill>
                  <a:srgbClr val="AA00FF">
                    <a:alpha val="100000"/>
                  </a:srgbClr>
                </a:solidFill>
                <a:latin typeface="楷体"/>
                <a:ea typeface="楷体"/>
              </a:rPr>
              <a:t>HL</a:t>
            </a:r>
            <a:r>
              <a:rPr lang="zh-CN" altLang="en-US" sz="2899" b="0" i="0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）：</a:t>
            </a:r>
          </a:p>
          <a:p>
            <a:pPr marL="0" algn="l">
              <a:lnSpc>
                <a:spcPts val="4300"/>
              </a:lnSpc>
            </a:pPr>
            <a:r>
              <a:rPr lang="zh-CN" altLang="en-US" sz="2899" b="0" i="0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     斜边和一条直角边成比例的两个直角三角形相似。</a:t>
            </a:r>
          </a:p>
        </p:txBody>
      </p:sp>
      <p:sp>
        <p:nvSpPr>
          <p:cNvPr id="5" name="形状4"/>
          <p:cNvSpPr txBox="1"/>
          <p:nvPr/>
        </p:nvSpPr>
        <p:spPr>
          <a:xfrm>
            <a:off x="421313" y="1297055"/>
            <a:ext cx="11489874" cy="505769"/>
          </a:xfrm>
          <a:prstGeom prst="rect"/>
          <a:solidFill>
            <a:srgbClr val="FFFFFF">
              <a:alpha val="10000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</a:p>
        </p:txBody>
      </p:sp>
      <p:sp>
        <p:nvSpPr>
          <p:cNvPr id="6" name="形状5"/>
          <p:cNvSpPr txBox="1"/>
          <p:nvPr/>
        </p:nvSpPr>
        <p:spPr>
          <a:xfrm>
            <a:off x="290684" y="1868557"/>
            <a:ext cx="11585124" cy="975350"/>
          </a:xfrm>
          <a:prstGeom prst="rect"/>
          <a:solidFill>
            <a:srgbClr val="FFFFFF">
              <a:alpha val="10000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</a:p>
        </p:txBody>
      </p:sp>
      <p:sp>
        <p:nvSpPr>
          <p:cNvPr id="7" name="形状6"/>
          <p:cNvSpPr txBox="1"/>
          <p:nvPr/>
        </p:nvSpPr>
        <p:spPr>
          <a:xfrm>
            <a:off x="290970" y="2900020"/>
            <a:ext cx="11489874" cy="505769"/>
          </a:xfrm>
          <a:prstGeom prst="rect"/>
          <a:solidFill>
            <a:srgbClr val="FFFFFF">
              <a:alpha val="10000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</a:p>
        </p:txBody>
      </p:sp>
      <p:sp>
        <p:nvSpPr>
          <p:cNvPr id="8" name="形状7"/>
          <p:cNvSpPr txBox="1"/>
          <p:nvPr/>
        </p:nvSpPr>
        <p:spPr>
          <a:xfrm>
            <a:off x="290979" y="3462290"/>
            <a:ext cx="11489874" cy="505769"/>
          </a:xfrm>
          <a:prstGeom prst="rect"/>
          <a:solidFill>
            <a:srgbClr val="FFFFFF">
              <a:alpha val="10000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</a:p>
        </p:txBody>
      </p:sp>
      <p:sp>
        <p:nvSpPr>
          <p:cNvPr id="9" name="形状8"/>
          <p:cNvSpPr txBox="1"/>
          <p:nvPr/>
        </p:nvSpPr>
        <p:spPr>
          <a:xfrm>
            <a:off x="338566" y="3967467"/>
            <a:ext cx="11489874" cy="505769"/>
          </a:xfrm>
          <a:prstGeom prst="rect"/>
          <a:solidFill>
            <a:srgbClr val="FFFFFF">
              <a:alpha val="10000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</a:p>
        </p:txBody>
      </p:sp>
      <p:sp>
        <p:nvSpPr>
          <p:cNvPr id="10" name="形状9"/>
          <p:cNvSpPr txBox="1"/>
          <p:nvPr/>
        </p:nvSpPr>
        <p:spPr>
          <a:xfrm>
            <a:off x="421291" y="4503591"/>
            <a:ext cx="11489874" cy="1071553"/>
          </a:xfrm>
          <a:prstGeom prst="rect"/>
          <a:solidFill>
            <a:srgbClr val="FFFFFF">
              <a:alpha val="10000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6" fill="hold">
                      <p:stCondLst>
                        <p:cond delay="indefinite"/>
                      </p:stCondLst>
                      <p:childTnLst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" dur="1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nimEffect transition="out" filter="fade">
                                      <p:cBhvr>
                                        <p:cTn id="4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nimEffect transition="out" filter="fade">
                                      <p:cBhvr>
                                        <p:cTn id="9" dur="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nimEffect transition="out" filter="fade">
                                      <p:cBhvr>
                                        <p:cTn id="14" dur="3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nimEffect transition="out" filter="fade">
                                      <p:cBhvr>
                                        <p:cTn id="19" dur="3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nimEffect transition="out" filter="fade">
                                      <p:cBhvr>
                                        <p:cTn id="24" dur="3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nimEffect transition="out" filter="fade">
                                      <p:cBhvr>
                                        <p:cTn id="29" dur="3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3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14545" y="14468"/>
            <a:ext cx="2001660" cy="489880"/>
          </a:xfrm>
          <a:prstGeom prst="rect"/>
          <a:solidFill>
            <a:srgbClr val="FFEE00">
              <a:alpha val="100000"/>
            </a:srgbClr>
          </a:solidFill>
          <a:ln w="28575">
            <a:solidFill>
              <a:srgbClr val="FFFFFF">
                <a:alpha val="0"/>
              </a:srgbClr>
            </a:solidFill>
            <a:prstDash val="solid"/>
          </a:ln>
        </p:spPr>
        <p:txBody>
          <a:bodyPr anchor="ctr"/>
          <a:lstStyle/>
          <a:p>
            <a:pPr marL="0" algn="l"/>
            <a:r>
              <a:rPr lang="zh-CN" altLang="en-US" sz="3399" b="1" i="0" dirty="0">
                <a:solidFill>
                  <a:srgbClr val="FF0000">
                    <a:alpha val="100000"/>
                  </a:srgbClr>
                </a:solidFill>
                <a:latin typeface="楷体"/>
                <a:ea typeface="楷体"/>
              </a:rPr>
              <a:t>复习引入</a:t>
            </a:r>
          </a:p>
        </p:txBody>
      </p:sp>
      <p:sp>
        <p:nvSpPr>
          <p:cNvPr id="3" name="形状2"/>
          <p:cNvSpPr txBox="1"/>
          <p:nvPr/>
        </p:nvSpPr>
        <p:spPr>
          <a:xfrm>
            <a:off x="290808" y="518322"/>
            <a:ext cx="7200900" cy="646113"/>
          </a:xfrm>
          <a:prstGeom prst="rect"/>
          <a:solidFill>
            <a:srgbClr val="FFFFFF">
              <a:alpha val="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t"/>
          <a:lstStyle/>
          <a:p>
            <a:pPr marL="0" algn="l">
              <a:lnSpc>
                <a:spcPts val="5300"/>
              </a:lnSpc>
            </a:pPr>
            <a:r>
              <a:rPr lang="zh-CN" altLang="en-US" sz="3399" b="0" i="0" dirty="0">
                <a:solidFill>
                  <a:srgbClr val="FF0000">
                    <a:alpha val="100000"/>
                  </a:srgbClr>
                </a:solidFill>
                <a:latin typeface="楷体"/>
                <a:ea typeface="楷体"/>
              </a:rPr>
              <a:t>2.相似三角形的性质：</a:t>
            </a:r>
          </a:p>
        </p:txBody>
      </p:sp>
      <p:sp>
        <p:nvSpPr>
          <p:cNvPr id="4" name="形状3"/>
          <p:cNvSpPr txBox="1"/>
          <p:nvPr/>
        </p:nvSpPr>
        <p:spPr>
          <a:xfrm>
            <a:off x="213589" y="1164326"/>
            <a:ext cx="11637959" cy="5340353"/>
          </a:xfrm>
          <a:prstGeom prst="rect"/>
          <a:solidFill>
            <a:srgbClr val="FFFFFF">
              <a:alpha val="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t"/>
          <a:lstStyle/>
          <a:p>
            <a:pPr marL="0" algn="l">
              <a:lnSpc>
                <a:spcPts val="6500"/>
              </a:lnSpc>
            </a:pPr>
            <a:r>
              <a:rPr lang="zh-CN" altLang="en-US" sz="3399" b="0" i="0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（1）相似三角形</a:t>
            </a:r>
            <a:r>
              <a:rPr lang="zh-CN" altLang="en-US" sz="3399" b="1" i="0" dirty="0">
                <a:solidFill>
                  <a:srgbClr val="FF0000">
                    <a:alpha val="100000"/>
                  </a:srgbClr>
                </a:solidFill>
                <a:latin typeface="楷体"/>
                <a:ea typeface="楷体"/>
              </a:rPr>
              <a:t>对应角相等</a:t>
            </a:r>
            <a:r>
              <a:rPr lang="zh-CN" altLang="en-US" sz="3399" b="0" i="0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、</a:t>
            </a:r>
            <a:r>
              <a:rPr lang="zh-CN" altLang="en-US" sz="3399" b="1" i="0" dirty="0">
                <a:solidFill>
                  <a:srgbClr val="FF0000">
                    <a:alpha val="100000"/>
                  </a:srgbClr>
                </a:solidFill>
                <a:latin typeface="楷体"/>
                <a:ea typeface="楷体"/>
              </a:rPr>
              <a:t>对应边成比例</a:t>
            </a:r>
            <a:r>
              <a:rPr lang="zh-CN" altLang="en-US" sz="3399" b="0" i="0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。</a:t>
            </a:r>
          </a:p>
          <a:p>
            <a:pPr marL="0" algn="l">
              <a:lnSpc>
                <a:spcPts val="6500"/>
              </a:lnSpc>
            </a:pPr>
            <a:r>
              <a:rPr lang="zh-CN" altLang="en-US" sz="3399" b="0" i="0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（2）相似三角形对应边上的</a:t>
            </a:r>
            <a:r>
              <a:rPr lang="zh-CN" altLang="en-US" sz="3399" b="0" i="0" u="sng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高线之比</a:t>
            </a:r>
            <a:r>
              <a:rPr lang="zh-CN" altLang="en-US" sz="3399" b="0" i="0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、对应边上</a:t>
            </a:r>
            <a:r>
              <a:rPr lang="zh-CN" altLang="en-US" sz="3399" b="0" i="0" u="sng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中线之比</a:t>
            </a:r>
            <a:r>
              <a:rPr lang="zh-CN" altLang="en-US" sz="3399" b="0" i="0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、对应</a:t>
            </a:r>
            <a:r>
              <a:rPr lang="zh-CN" altLang="en-US" sz="3399" b="0" i="0" u="sng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角平分线之比</a:t>
            </a:r>
            <a:r>
              <a:rPr lang="zh-CN" altLang="en-US" sz="3399" b="0" i="0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等于相似比.（</a:t>
            </a:r>
            <a:r>
              <a:rPr lang="zh-CN" altLang="en-US" sz="2999" b="1" i="0" dirty="0">
                <a:solidFill>
                  <a:srgbClr val="FF0000">
                    <a:alpha val="100000"/>
                  </a:srgbClr>
                </a:solidFill>
                <a:latin typeface="楷体"/>
                <a:ea typeface="楷体"/>
              </a:rPr>
              <a:t>即：相似三角形对应线段之比等于相似比。</a:t>
            </a:r>
            <a:r>
              <a:rPr lang="zh-CN" altLang="en-US" sz="3399" b="0" i="0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）</a:t>
            </a:r>
          </a:p>
          <a:p>
            <a:pPr marL="0" algn="l">
              <a:lnSpc>
                <a:spcPts val="6500"/>
              </a:lnSpc>
            </a:pPr>
            <a:r>
              <a:rPr lang="zh-CN" altLang="en-US" sz="3399" b="0" i="0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（3）相似三角形的</a:t>
            </a:r>
            <a:r>
              <a:rPr lang="zh-CN" altLang="en-US" sz="3399" b="1" i="0" dirty="0">
                <a:solidFill>
                  <a:srgbClr val="FF0000">
                    <a:alpha val="100000"/>
                  </a:srgbClr>
                </a:solidFill>
                <a:latin typeface="楷体"/>
                <a:ea typeface="楷体"/>
              </a:rPr>
              <a:t>周长之比</a:t>
            </a:r>
            <a:r>
              <a:rPr lang="zh-CN" altLang="en-US" sz="3399" b="0" i="0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等于相似比。</a:t>
            </a:r>
          </a:p>
          <a:p>
            <a:pPr marL="0" algn="l">
              <a:lnSpc>
                <a:spcPts val="6500"/>
              </a:lnSpc>
            </a:pPr>
            <a:r>
              <a:rPr lang="zh-CN" altLang="en-US" sz="3399" b="0" i="0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（4）相似三角形的</a:t>
            </a:r>
            <a:r>
              <a:rPr lang="zh-CN" altLang="en-US" sz="3399" b="1" i="0" dirty="0">
                <a:solidFill>
                  <a:srgbClr val="FF0000">
                    <a:alpha val="100000"/>
                  </a:srgbClr>
                </a:solidFill>
                <a:latin typeface="楷体"/>
                <a:ea typeface="楷体"/>
              </a:rPr>
              <a:t>面积之比</a:t>
            </a:r>
            <a:r>
              <a:rPr lang="zh-CN" altLang="en-US" sz="3399" b="0" i="0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等于相似比的平方。</a:t>
            </a:r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6" fill="hold">
                      <p:stCondLst>
                        <p:cond delay="indefinite"/>
                      </p:stCondLst>
                      <p:childTnLst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5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14402" y="13887"/>
            <a:ext cx="2001660" cy="489880"/>
          </a:xfrm>
          <a:prstGeom prst="rect"/>
          <a:solidFill>
            <a:srgbClr val="FFEE00">
              <a:alpha val="100000"/>
            </a:srgbClr>
          </a:solidFill>
          <a:ln w="28575">
            <a:solidFill>
              <a:srgbClr val="FFFFFF">
                <a:alpha val="0"/>
              </a:srgbClr>
            </a:solidFill>
            <a:prstDash val="solid"/>
          </a:ln>
        </p:spPr>
        <p:txBody>
          <a:bodyPr anchor="ctr"/>
          <a:lstStyle/>
          <a:p>
            <a:pPr marL="0" algn="l"/>
            <a:r>
              <a:rPr lang="zh-CN" altLang="en-US" sz="3399" b="1" i="0" dirty="0">
                <a:solidFill>
                  <a:srgbClr val="FF0000">
                    <a:alpha val="100000"/>
                  </a:srgbClr>
                </a:solidFill>
                <a:latin typeface="楷体"/>
                <a:ea typeface="楷体"/>
              </a:rPr>
              <a:t>探究新知</a:t>
            </a:r>
          </a:p>
        </p:txBody>
      </p:sp>
      <p:pic>
        <p:nvPicPr>
          <p:cNvPr id="3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8804" y="1036091"/>
            <a:ext cx="2849794" cy="4276458"/>
          </a:xfrm>
          <a:prstGeom prst="rect">
            <a:avLst/>
          </a:prstGeom>
        </p:spPr>
      </p:pic>
      <p:sp>
        <p:nvSpPr>
          <p:cNvPr id="4" name="文本1"/>
          <p:cNvSpPr txBox="1"/>
          <p:nvPr/>
        </p:nvSpPr>
        <p:spPr>
          <a:xfrm>
            <a:off x="489090" y="5510955"/>
            <a:ext cx="3798570" cy="1445257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799" b="0" i="0" dirty="0">
                <a:solidFill>
                  <a:srgbClr val="3333FF">
                    <a:alpha val="100000"/>
                  </a:srgbClr>
                </a:solidFill>
                <a:latin typeface="黑体"/>
                <a:ea typeface="黑体"/>
              </a:rPr>
              <a:t>世界上最高的树</a:t>
            </a:r>
          </a:p>
          <a:p>
            <a:pPr marL="0" algn="l"/>
            <a:r>
              <a:rPr lang="zh-CN" altLang="en-US" sz="2799" b="0" i="0" dirty="0">
                <a:solidFill>
                  <a:srgbClr val="3333FF">
                    <a:alpha val="100000"/>
                  </a:srgbClr>
                </a:solidFill>
                <a:latin typeface="黑体"/>
                <a:ea typeface="黑体"/>
              </a:rPr>
              <a:t>   ——</a:t>
            </a:r>
            <a:r>
              <a:rPr lang="zh-CN" altLang="en-US" sz="2799" b="0" i="0" dirty="0">
                <a:solidFill>
                  <a:srgbClr val="3333FF">
                    <a:alpha val="100000"/>
                  </a:srgbClr>
                </a:solidFill>
                <a:latin typeface="Times New Roman"/>
                <a:ea typeface="Times New Roman"/>
              </a:rPr>
              <a:t> </a:t>
            </a:r>
            <a:r>
              <a:rPr lang="zh-CN" altLang="en-US" sz="2799" b="0" i="0" dirty="0">
                <a:solidFill>
                  <a:srgbClr val="3333FF">
                    <a:alpha val="100000"/>
                  </a:srgbClr>
                </a:solidFill>
                <a:latin typeface="黑体"/>
                <a:ea typeface="黑体"/>
              </a:rPr>
              <a:t>红杉</a:t>
            </a:r>
          </a:p>
        </p:txBody>
      </p:sp>
      <p:pic>
        <p:nvPicPr>
          <p:cNvPr id="5" name="图片2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92068" y="1036349"/>
            <a:ext cx="2830087" cy="4275715"/>
          </a:xfrm>
          <a:prstGeom prst="rect">
            <a:avLst/>
          </a:prstGeom>
        </p:spPr>
      </p:pic>
      <p:sp>
        <p:nvSpPr>
          <p:cNvPr id="6" name="文本2"/>
          <p:cNvSpPr txBox="1"/>
          <p:nvPr/>
        </p:nvSpPr>
        <p:spPr>
          <a:xfrm>
            <a:off x="3591677" y="5511308"/>
            <a:ext cx="3671570" cy="1445260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799" b="0" i="0" dirty="0">
                <a:solidFill>
                  <a:srgbClr val="3333FF">
                    <a:alpha val="100000"/>
                  </a:srgbClr>
                </a:solidFill>
                <a:latin typeface="黑体"/>
                <a:ea typeface="黑体"/>
              </a:rPr>
              <a:t>台湾最高的楼</a:t>
            </a:r>
            <a:r>
              <a:rPr lang="zh-CN" altLang="en-US" sz="2799" b="0" i="0" dirty="0">
                <a:solidFill>
                  <a:srgbClr val="3333FF">
                    <a:alpha val="100000"/>
                  </a:srgbClr>
                </a:solidFill>
                <a:latin typeface="Times New Roman"/>
                <a:ea typeface="Times New Roman"/>
              </a:rPr>
              <a:t/>
            </a:r>
          </a:p>
          <a:p>
            <a:pPr marL="0" algn="l"/>
            <a:r>
              <a:rPr lang="zh-CN" altLang="en-US" sz="2799" b="0" i="0" dirty="0">
                <a:solidFill>
                  <a:srgbClr val="3333FF">
                    <a:alpha val="100000"/>
                  </a:srgbClr>
                </a:solidFill>
                <a:latin typeface="Times New Roman"/>
                <a:ea typeface="Times New Roman"/>
              </a:rPr>
              <a:t>  </a:t>
            </a:r>
            <a:r>
              <a:rPr lang="zh-CN" altLang="en-US" sz="2799" b="0" i="0" dirty="0">
                <a:solidFill>
                  <a:srgbClr val="3333FF">
                    <a:alpha val="100000"/>
                  </a:srgbClr>
                </a:solidFill>
                <a:latin typeface="黑体"/>
                <a:ea typeface="黑体"/>
              </a:rPr>
              <a:t>——台北101大楼</a:t>
            </a:r>
          </a:p>
        </p:txBody>
      </p:sp>
      <p:pic>
        <p:nvPicPr>
          <p:cNvPr id="7" name="图片3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74558" y="1187720"/>
            <a:ext cx="5262782" cy="4123734"/>
          </a:xfrm>
          <a:prstGeom prst="rect">
            <a:avLst/>
          </a:prstGeom>
        </p:spPr>
      </p:pic>
      <p:sp>
        <p:nvSpPr>
          <p:cNvPr id="8" name="文本3"/>
          <p:cNvSpPr txBox="1"/>
          <p:nvPr/>
        </p:nvSpPr>
        <p:spPr>
          <a:xfrm>
            <a:off x="7407878" y="5511013"/>
            <a:ext cx="3982717" cy="1013460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799" b="0" i="0" dirty="0">
                <a:solidFill>
                  <a:srgbClr val="3333FF">
                    <a:alpha val="100000"/>
                  </a:srgbClr>
                </a:solidFill>
                <a:latin typeface="黑体"/>
                <a:ea typeface="黑体"/>
              </a:rPr>
              <a:t>世界上最宽的河</a:t>
            </a:r>
          </a:p>
          <a:p>
            <a:pPr marL="0" algn="l"/>
            <a:r>
              <a:rPr lang="zh-CN" altLang="en-US" sz="2799" b="0" i="0" dirty="0">
                <a:solidFill>
                  <a:srgbClr val="3333FF">
                    <a:alpha val="100000"/>
                  </a:srgbClr>
                </a:solidFill>
                <a:latin typeface="Times New Roman"/>
                <a:ea typeface="Times New Roman"/>
              </a:rPr>
              <a:t>            </a:t>
            </a:r>
            <a:r>
              <a:rPr lang="zh-CN" altLang="en-US" sz="2799" b="0" i="0" dirty="0">
                <a:solidFill>
                  <a:srgbClr val="3333FF">
                    <a:alpha val="100000"/>
                  </a:srgbClr>
                </a:solidFill>
                <a:latin typeface="黑体"/>
                <a:ea typeface="黑体"/>
              </a:rPr>
              <a:t>——亚马逊河</a:t>
            </a:r>
          </a:p>
        </p:txBody>
      </p:sp>
      <p:sp>
        <p:nvSpPr>
          <p:cNvPr id="9" name="形状2"/>
          <p:cNvSpPr txBox="1"/>
          <p:nvPr/>
        </p:nvSpPr>
        <p:spPr>
          <a:xfrm>
            <a:off x="7994256" y="1480814"/>
            <a:ext cx="3391891" cy="1317622"/>
          </a:xfrm>
          <a:custGeom>
            <a:avLst/>
            <a:gdLst>
              <a:gd name="connsiteX0" fmla="*/ 1695945 w 3391891"/>
              <a:gd name="connsiteY0" fmla="*/ 0 h 1317622"/>
              <a:gd name="connsiteX1" fmla="*/ 2632590 w 3391891"/>
              <a:gd name="connsiteY1" fmla="*/ 0 h 1317622"/>
              <a:gd name="connsiteX2" fmla="*/ 3391891 w 3391891"/>
              <a:gd name="connsiteY2" fmla="*/ 1022662 h 1317622"/>
              <a:gd name="connsiteX3" fmla="*/ 1637405 w 3391891"/>
              <a:gd name="connsiteY3" fmla="*/ 1317622 h 1317622"/>
              <a:gd name="connsiteX4" fmla="*/ 1513047 w 3391891"/>
              <a:gd name="connsiteY4" fmla="*/ 1313657 h 1317622"/>
              <a:gd name="connsiteX5" fmla="*/ 652847 w 3391891"/>
              <a:gd name="connsiteY5" fmla="*/ 1933454 h 1317622"/>
              <a:gd name="connsiteX6" fmla="*/ 961477 w 3391891"/>
              <a:gd name="connsiteY6" fmla="*/ 1251940 h 1317622"/>
              <a:gd name="connsiteX7" fmla="*/ 887557 w 3391891"/>
              <a:gd name="connsiteY7" fmla="*/ 1238107 h 1317622"/>
              <a:gd name="connsiteX8" fmla="*/ 358888 w 3391891"/>
              <a:gd name="connsiteY8" fmla="*/ 1126544 h 1317622"/>
              <a:gd name="connsiteX9" fmla="*/ 0 w 3391891"/>
              <a:gd name="connsiteY9" fmla="*/ 294960 h 13176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391891" h="1933454">
                <a:moveTo>
                  <a:pt x="1695945" y="0"/>
                </a:moveTo>
                <a:cubicBezTo>
                  <a:pt x="2632590" y="0"/>
                  <a:pt x="3391891" y="294960"/>
                  <a:pt x="3391891" y="658811"/>
                </a:cubicBezTo>
                <a:cubicBezTo>
                  <a:pt x="3391891" y="1022662"/>
                  <a:pt x="2632590" y="1317622"/>
                  <a:pt x="1695945" y="1317622"/>
                </a:cubicBezTo>
                <a:cubicBezTo>
                  <a:pt x="1637405" y="1317622"/>
                  <a:pt x="1579558" y="1316469"/>
                  <a:pt x="1522545" y="1314220"/>
                </a:cubicBezTo>
                <a:lnTo>
                  <a:pt x="1513047" y="1313657"/>
                </a:lnTo>
                <a:lnTo>
                  <a:pt x="652847" y="1933454"/>
                </a:lnTo>
                <a:lnTo>
                  <a:pt x="961477" y="1251940"/>
                </a:lnTo>
                <a:lnTo>
                  <a:pt x="887557" y="1238107"/>
                </a:lnTo>
                <a:cubicBezTo>
                  <a:pt x="358888" y="1126544"/>
                  <a:pt x="0" y="908959"/>
                  <a:pt x="0" y="658811"/>
                </a:cubicBezTo>
                <a:cubicBezTo>
                  <a:pt x="0" y="294960"/>
                  <a:pt x="759301" y="0"/>
                  <a:pt x="1695945" y="0"/>
                </a:cubicBezTo>
                <a:close/>
              </a:path>
            </a:pathLst>
          </a:custGeom>
          <a:solidFill>
            <a:srgbClr val="FFEE00">
              <a:alpha val="100000"/>
            </a:srgbClr>
          </a:solidFill>
          <a:ln w="9525">
            <a:solidFill>
              <a:srgbClr val="000000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  <a:r>
              <a:rPr lang="zh-CN" altLang="en-US" sz="3999" b="0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怎样测量河宽？</a:t>
            </a:r>
          </a:p>
        </p:txBody>
      </p:sp>
      <p:sp>
        <p:nvSpPr>
          <p:cNvPr id="10" name="形状3"/>
          <p:cNvSpPr txBox="1"/>
          <p:nvPr/>
        </p:nvSpPr>
        <p:spPr>
          <a:xfrm>
            <a:off x="2861224" y="1687906"/>
            <a:ext cx="3468091" cy="1317622"/>
          </a:xfrm>
          <a:custGeom>
            <a:avLst/>
            <a:gdLst>
              <a:gd name="connsiteX0" fmla="*/ 1734045 w 3468091"/>
              <a:gd name="connsiteY0" fmla="*/ 0 h 1317622"/>
              <a:gd name="connsiteX1" fmla="*/ 2691732 w 3468091"/>
              <a:gd name="connsiteY1" fmla="*/ 0 h 1317622"/>
              <a:gd name="connsiteX2" fmla="*/ 3468091 w 3468091"/>
              <a:gd name="connsiteY2" fmla="*/ 1022662 h 1317622"/>
              <a:gd name="connsiteX3" fmla="*/ 1674190 w 3468091"/>
              <a:gd name="connsiteY3" fmla="*/ 1317622 h 1317622"/>
              <a:gd name="connsiteX4" fmla="*/ 1543893 w 3468091"/>
              <a:gd name="connsiteY4" fmla="*/ 1313475 h 1317622"/>
              <a:gd name="connsiteX5" fmla="*/ 667514 w 3468091"/>
              <a:gd name="connsiteY5" fmla="*/ 1933454 h 1317622"/>
              <a:gd name="connsiteX6" fmla="*/ 986698 w 3468091"/>
              <a:gd name="connsiteY6" fmla="*/ 1252602 h 1317622"/>
              <a:gd name="connsiteX7" fmla="*/ 907496 w 3468091"/>
              <a:gd name="connsiteY7" fmla="*/ 1238107 h 1317622"/>
              <a:gd name="connsiteX8" fmla="*/ 366951 w 3468091"/>
              <a:gd name="connsiteY8" fmla="*/ 1126544 h 1317622"/>
              <a:gd name="connsiteX9" fmla="*/ 0 w 3468091"/>
              <a:gd name="connsiteY9" fmla="*/ 294960 h 13176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468091" h="1933454">
                <a:moveTo>
                  <a:pt x="1734045" y="0"/>
                </a:moveTo>
                <a:cubicBezTo>
                  <a:pt x="2691732" y="0"/>
                  <a:pt x="3468091" y="294960"/>
                  <a:pt x="3468091" y="658811"/>
                </a:cubicBezTo>
                <a:cubicBezTo>
                  <a:pt x="3468091" y="1022662"/>
                  <a:pt x="2691732" y="1317622"/>
                  <a:pt x="1734045" y="1317622"/>
                </a:cubicBezTo>
                <a:cubicBezTo>
                  <a:pt x="1674190" y="1317622"/>
                  <a:pt x="1615043" y="1316469"/>
                  <a:pt x="1556749" y="1314220"/>
                </a:cubicBezTo>
                <a:lnTo>
                  <a:pt x="1543893" y="1313475"/>
                </a:lnTo>
                <a:lnTo>
                  <a:pt x="667514" y="1933454"/>
                </a:lnTo>
                <a:lnTo>
                  <a:pt x="986698" y="1252602"/>
                </a:lnTo>
                <a:lnTo>
                  <a:pt x="907496" y="1238107"/>
                </a:lnTo>
                <a:cubicBezTo>
                  <a:pt x="366951" y="1126544"/>
                  <a:pt x="0" y="908959"/>
                  <a:pt x="0" y="658811"/>
                </a:cubicBezTo>
                <a:cubicBezTo>
                  <a:pt x="0" y="294960"/>
                  <a:pt x="776358" y="0"/>
                  <a:pt x="1734045" y="0"/>
                </a:cubicBezTo>
                <a:close/>
              </a:path>
            </a:pathLst>
          </a:custGeom>
          <a:solidFill>
            <a:srgbClr val="FFEE00">
              <a:alpha val="100000"/>
            </a:srgbClr>
          </a:solidFill>
          <a:ln w="9525">
            <a:solidFill>
              <a:srgbClr val="000000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  <a:r>
              <a:rPr lang="zh-CN" altLang="en-US" sz="3999" b="0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怎样测量高度？</a:t>
            </a:r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6" fill="hold">
                      <p:stCondLst>
                        <p:cond delay="indefinite"/>
                      </p:stCondLst>
                      <p:childTnLst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10" grpId="0" animBg="1"/>
      <p:bldP spid="9" grpId="0" animBg="1"/>
    </p:bldLst>
  </p:timing>
</p:sld>
</file>

<file path=ppt/slides/slide5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4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85635" y="343"/>
            <a:ext cx="5009931" cy="3651885"/>
          </a:xfrm>
          <a:prstGeom prst="rect">
            <a:avLst/>
          </a:prstGeom>
        </p:spPr>
      </p:pic>
      <p:sp>
        <p:nvSpPr>
          <p:cNvPr id="3" name="文本1"/>
          <p:cNvSpPr txBox="1"/>
          <p:nvPr/>
        </p:nvSpPr>
        <p:spPr>
          <a:xfrm>
            <a:off x="339395" y="518036"/>
            <a:ext cx="6524625" cy="3522401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4300"/>
              </a:lnSpc>
            </a:pPr>
            <a:r>
              <a:rPr lang="zh-CN" altLang="en-US" sz="3499" b="0" i="0" dirty="0">
                <a:solidFill>
                  <a:srgbClr val="000000">
                    <a:alpha val="100000"/>
                  </a:srgbClr>
                </a:solidFill>
                <a:latin typeface="宋体"/>
                <a:ea typeface="宋体"/>
              </a:rPr>
              <a:t>﻿ 例1  据传说，古希腊数学家、天文学家泰勒斯曾利用相似三角形的原理，在金字塔影子的顶部立一根木杆，借助太阳光线构成两个相似三角形，来测量金字塔的高度.</a:t>
            </a:r>
          </a:p>
        </p:txBody>
      </p:sp>
      <p:pic>
        <p:nvPicPr>
          <p:cNvPr id="4" name="图片2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27460" y="3803485"/>
            <a:ext cx="5246046" cy="2462222"/>
          </a:xfrm>
          <a:prstGeom prst="rect">
            <a:avLst/>
          </a:prstGeom>
        </p:spPr>
      </p:pic>
      <p:sp>
        <p:nvSpPr>
          <p:cNvPr id="5" name="文本2"/>
          <p:cNvSpPr txBox="1"/>
          <p:nvPr/>
        </p:nvSpPr>
        <p:spPr>
          <a:xfrm>
            <a:off x="339804" y="4169550"/>
            <a:ext cx="6559868" cy="2167854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5100"/>
              </a:lnSpc>
            </a:pPr>
            <a:r>
              <a:rPr lang="zh-CN" altLang="en-US" sz="3499" b="0" i="0" dirty="0">
                <a:solidFill>
                  <a:srgbClr val="3B00FF">
                    <a:alpha val="100000"/>
                  </a:srgbClr>
                </a:solidFill>
                <a:latin typeface="宋体"/>
                <a:ea typeface="宋体"/>
              </a:rPr>
              <a:t>如图，木杆EF长2m，它的影长FD为3m，测得OA为201m，求金字塔的高度BO.</a:t>
            </a:r>
          </a:p>
        </p:txBody>
      </p:sp>
      <p:sp>
        <p:nvSpPr>
          <p:cNvPr id="6" name="形状1"/>
          <p:cNvSpPr txBox="1"/>
          <p:nvPr/>
        </p:nvSpPr>
        <p:spPr>
          <a:xfrm>
            <a:off x="14307" y="14564"/>
            <a:ext cx="2001660" cy="489880"/>
          </a:xfrm>
          <a:prstGeom prst="rect"/>
          <a:solidFill>
            <a:srgbClr val="FFEE00">
              <a:alpha val="100000"/>
            </a:srgbClr>
          </a:solidFill>
          <a:ln w="28575">
            <a:solidFill>
              <a:srgbClr val="FFFFFF">
                <a:alpha val="0"/>
              </a:srgbClr>
            </a:solidFill>
            <a:prstDash val="solid"/>
          </a:ln>
        </p:spPr>
        <p:txBody>
          <a:bodyPr anchor="ctr"/>
          <a:lstStyle/>
          <a:p>
            <a:pPr marL="0" algn="l"/>
            <a:r>
              <a:rPr lang="zh-CN" altLang="en-US" sz="3399" b="1" i="0" dirty="0">
                <a:solidFill>
                  <a:srgbClr val="FF0000">
                    <a:alpha val="100000"/>
                  </a:srgbClr>
                </a:solidFill>
                <a:latin typeface="楷体"/>
                <a:ea typeface="楷体"/>
              </a:rPr>
              <a:t>例题解析</a:t>
            </a:r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6" fill="hold">
                      <p:stCondLst>
                        <p:cond delay="indefinite"/>
                      </p:stCondLst>
                      <p:childTnLst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16="http://schemas.microsoft.com/office/drawing/2014/main"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5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94981" y="2154565"/>
            <a:ext cx="6177305" cy="2183254"/>
          </a:xfrm>
          <a:prstGeom prst="rect">
            <a:avLst/>
          </a:prstGeom>
        </p:spPr>
      </p:pic>
      <p:sp>
        <p:nvSpPr>
          <p:cNvPr id="3" name="形状1"/>
          <p:cNvSpPr txBox="1"/>
          <p:nvPr/>
        </p:nvSpPr>
        <p:spPr>
          <a:xfrm>
            <a:off x="14383" y="14040"/>
            <a:ext cx="2001660" cy="489880"/>
          </a:xfrm>
          <a:prstGeom prst="rect"/>
          <a:solidFill>
            <a:srgbClr val="FFEE00">
              <a:alpha val="100000"/>
            </a:srgbClr>
          </a:solidFill>
          <a:ln w="28575">
            <a:solidFill>
              <a:srgbClr val="FFFFFF">
                <a:alpha val="0"/>
              </a:srgbClr>
            </a:solidFill>
            <a:prstDash val="solid"/>
          </a:ln>
        </p:spPr>
        <p:txBody>
          <a:bodyPr anchor="ctr"/>
          <a:lstStyle/>
          <a:p>
            <a:pPr marL="0" algn="l"/>
            <a:r>
              <a:rPr lang="zh-CN" altLang="en-US" sz="3399" b="1" i="0" dirty="0">
                <a:solidFill>
                  <a:srgbClr val="FF0000">
                    <a:alpha val="100000"/>
                  </a:srgbClr>
                </a:solidFill>
                <a:latin typeface="楷体"/>
                <a:ea typeface="楷体"/>
              </a:rPr>
              <a:t>例题解析</a:t>
            </a:r>
          </a:p>
        </p:txBody>
      </p:sp>
      <p:sp>
        <p:nvSpPr>
          <p:cNvPr id="4" name="文本1"/>
          <p:cNvSpPr txBox="1"/>
          <p:nvPr/>
        </p:nvSpPr>
        <p:spPr>
          <a:xfrm>
            <a:off x="349453" y="518493"/>
            <a:ext cx="8477250" cy="1003153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6300"/>
              </a:lnSpc>
            </a:pPr>
            <a:r>
              <a:rPr lang="zh-CN" altLang="en-US" sz="3299" b="0" i="0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解：太阳光是平行线，因此∠BAO=∠EDF</a:t>
            </a:r>
          </a:p>
        </p:txBody>
      </p:sp>
      <p:sp>
        <p:nvSpPr>
          <p:cNvPr id="5" name="文本2"/>
          <p:cNvSpPr txBox="1"/>
          <p:nvPr/>
        </p:nvSpPr>
        <p:spPr>
          <a:xfrm>
            <a:off x="685962" y="1343444"/>
            <a:ext cx="4800600" cy="1003153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6300"/>
              </a:lnSpc>
            </a:pPr>
            <a:r>
              <a:rPr lang="zh-CN" altLang="en-US" sz="3299" b="0" i="0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又∵∠AOB=∠DFE=90°，</a:t>
            </a:r>
          </a:p>
        </p:txBody>
      </p:sp>
      <p:sp>
        <p:nvSpPr>
          <p:cNvPr id="6" name="文本3"/>
          <p:cNvSpPr txBox="1"/>
          <p:nvPr/>
        </p:nvSpPr>
        <p:spPr>
          <a:xfrm>
            <a:off x="1109786" y="2154955"/>
            <a:ext cx="3124200" cy="1003153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6300"/>
              </a:lnSpc>
            </a:pPr>
            <a:r>
              <a:rPr lang="zh-CN" altLang="en-US" sz="3299" b="0" i="0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∴△ABO∽△DEF</a:t>
            </a:r>
          </a:p>
        </p:txBody>
      </p:sp>
      <p:grpSp>
        <p:nvGrpSpPr>
          <p:cNvPr id="7" name="组合1"/>
          <p:cNvGrpSpPr/>
          <p:nvPr/>
        </p:nvGrpSpPr>
        <p:grpSpPr>
          <a:xfrm>
            <a:off x="970693" y="3192599"/>
            <a:ext cx="2901115" cy="1003153"/>
            <a:chOff x="0" y="0"/>
            <a:chExt cx="2901115" cy="1003153"/>
          </a:xfrm>
        </p:grpSpPr>
        <p:pic>
          <p:nvPicPr>
            <p:cNvPr id="8" name="图片2">
              <a:extLst>
                <a:ext uri="{FF2B5EF4-FFF2-40B4-BE49-F238E27FC236}">
                  <a16:creationId xmlns:a16="http://schemas.microsoft.com/office/drawing/2014/main" id="{69ED34C6-1862-8A8A-03F9-2D1EFC8C321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86565" y="11201"/>
              <a:ext cx="2114550" cy="982589"/>
            </a:xfrm>
            <a:prstGeom prst="rect">
              <a:avLst/>
            </a:prstGeom>
          </p:spPr>
        </p:pic>
        <p:sp>
          <p:nvSpPr>
            <p:cNvPr id="9" name="文本5"/>
            <p:cNvSpPr txBox="1"/>
            <p:nvPr/>
          </p:nvSpPr>
          <p:spPr>
            <a:xfrm>
              <a:off x="0" y="0"/>
              <a:ext cx="609600" cy="1003153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6300"/>
                </a:lnSpc>
              </a:pPr>
              <a:r>
                <a:rPr lang="zh-CN" altLang="en-US" sz="3299" b="0" i="0" dirty="0">
                  <a:solidFill>
                    <a:srgbClr val="000000">
                      <a:alpha val="100000"/>
                    </a:srgbClr>
                  </a:solidFill>
                  <a:latin typeface="楷体"/>
                  <a:ea typeface="楷体"/>
                </a:rPr>
                <a:t>∴</a:t>
              </a:r>
            </a:p>
          </p:txBody>
        </p:sp>
      </p:grpSp>
      <p:grpSp>
        <p:nvGrpSpPr>
          <p:cNvPr id="10" name="组合2"/>
          <p:cNvGrpSpPr/>
          <p:nvPr/>
        </p:nvGrpSpPr>
        <p:grpSpPr>
          <a:xfrm>
            <a:off x="893045" y="4488523"/>
            <a:ext cx="5292702" cy="1099403"/>
            <a:chOff x="0" y="0"/>
            <a:chExt cx="5292702" cy="1099403"/>
          </a:xfrm>
        </p:grpSpPr>
        <p:pic>
          <p:nvPicPr>
            <p:cNvPr id="11" name="图片3">
              <a:extLst>
                <a:ext uri="{FF2B5EF4-FFF2-40B4-BE49-F238E27FC236}">
                  <a16:creationId xmlns:a16="http://schemas.microsoft.com/office/drawing/2014/main" id="{69ED34C6-1862-8A8A-03F9-2D1EFC8C321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09402" y="117137"/>
              <a:ext cx="4683300" cy="982266"/>
            </a:xfrm>
            <a:prstGeom prst="rect">
              <a:avLst/>
            </a:prstGeom>
          </p:spPr>
        </p:pic>
        <p:sp>
          <p:nvSpPr>
            <p:cNvPr id="12" name="文本6"/>
            <p:cNvSpPr txBox="1"/>
            <p:nvPr/>
          </p:nvSpPr>
          <p:spPr>
            <a:xfrm>
              <a:off x="0" y="0"/>
              <a:ext cx="609600" cy="1003153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6300"/>
                </a:lnSpc>
              </a:pPr>
              <a:r>
                <a:rPr lang="zh-CN" altLang="en-US" sz="3299" b="0" i="0" dirty="0">
                  <a:solidFill>
                    <a:srgbClr val="000000">
                      <a:alpha val="100000"/>
                    </a:srgbClr>
                  </a:solidFill>
                  <a:latin typeface="楷体"/>
                  <a:ea typeface="楷体"/>
                </a:rPr>
                <a:t>∴</a:t>
              </a:r>
            </a:p>
          </p:txBody>
        </p:sp>
      </p:grpSp>
      <p:sp>
        <p:nvSpPr>
          <p:cNvPr id="13" name="文本4"/>
          <p:cNvSpPr txBox="1"/>
          <p:nvPr/>
        </p:nvSpPr>
        <p:spPr>
          <a:xfrm>
            <a:off x="815673" y="5464912"/>
            <a:ext cx="5848350" cy="1003153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6300"/>
              </a:lnSpc>
            </a:pPr>
            <a:r>
              <a:rPr lang="zh-CN" altLang="en-US" sz="3299" b="0" i="0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 答：金字塔的高度BO为134m。</a:t>
            </a:r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" dur="3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" dur="3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10" grpId="0" animBg="1"/>
      <p:bldP spid="13" grpId="0" animBg="1"/>
    </p:bldLst>
  </p:timing>
</p:sld>
</file>

<file path=ppt/slides/slide7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6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14249" y="13887"/>
            <a:ext cx="2001660" cy="489880"/>
          </a:xfrm>
          <a:prstGeom prst="rect"/>
          <a:solidFill>
            <a:srgbClr val="FFEE00">
              <a:alpha val="100000"/>
            </a:srgbClr>
          </a:solidFill>
          <a:ln w="28575">
            <a:solidFill>
              <a:srgbClr val="FFFFFF">
                <a:alpha val="0"/>
              </a:srgbClr>
            </a:solidFill>
            <a:prstDash val="solid"/>
          </a:ln>
        </p:spPr>
        <p:txBody>
          <a:bodyPr anchor="ctr"/>
          <a:lstStyle/>
          <a:p>
            <a:pPr marL="0" algn="l"/>
            <a:r>
              <a:rPr lang="zh-CN" altLang="en-US" sz="3399" b="1" i="0" dirty="0">
                <a:solidFill>
                  <a:srgbClr val="FF0000">
                    <a:alpha val="100000"/>
                  </a:srgbClr>
                </a:solidFill>
                <a:latin typeface="楷体"/>
                <a:ea typeface="楷体"/>
              </a:rPr>
              <a:t>练一练</a:t>
            </a:r>
          </a:p>
        </p:txBody>
      </p:sp>
      <p:pic>
        <p:nvPicPr>
          <p:cNvPr id="3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56245" y="1931660"/>
            <a:ext cx="6990131" cy="3684584"/>
          </a:xfrm>
          <a:prstGeom prst="rect">
            <a:avLst/>
          </a:prstGeom>
        </p:spPr>
      </p:pic>
      <p:sp>
        <p:nvSpPr>
          <p:cNvPr id="4" name="文本1"/>
          <p:cNvSpPr txBox="1"/>
          <p:nvPr/>
        </p:nvSpPr>
        <p:spPr>
          <a:xfrm>
            <a:off x="174241" y="518084"/>
            <a:ext cx="10410825" cy="1621679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5600"/>
              </a:lnSpc>
            </a:pPr>
            <a:r>
              <a:rPr lang="zh-CN" altLang="en-US" sz="3799" b="0" i="0" dirty="0">
                <a:solidFill>
                  <a:srgbClr val="000000">
                    <a:alpha val="100000"/>
                  </a:srgbClr>
                </a:solidFill>
                <a:latin typeface="宋体"/>
                <a:ea typeface="宋体"/>
              </a:rPr>
              <a:t>    如图，已知小明的身高是1.8m，它的影长FA为5m，测得OA为120m，求建筑物的高度BO.</a:t>
            </a:r>
          </a:p>
        </p:txBody>
      </p:sp>
      <p:sp>
        <p:nvSpPr>
          <p:cNvPr id="5" name="形状2"/>
          <p:cNvSpPr txBox="1"/>
          <p:nvPr/>
        </p:nvSpPr>
        <p:spPr>
          <a:xfrm>
            <a:off x="915533" y="2071516"/>
            <a:ext cx="3762375" cy="831847"/>
          </a:xfrm>
          <a:prstGeom prst="rect"/>
          <a:solidFill>
            <a:srgbClr val="FFFFFF">
              <a:alpha val="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t"/>
          <a:lstStyle/>
          <a:p>
            <a:pPr marL="0" algn="l"/>
            <a:r>
              <a:rPr lang="zh-CN" altLang="en-US" sz="3799" b="0" i="0" dirty="0">
                <a:solidFill>
                  <a:srgbClr val="3B00FF">
                    <a:alpha val="100000"/>
                  </a:srgbClr>
                </a:solidFill>
                <a:latin typeface="楷体"/>
                <a:ea typeface="楷体"/>
              </a:rPr>
              <a:t>△ABO∽△AEF </a:t>
            </a:r>
          </a:p>
        </p:txBody>
      </p:sp>
      <p:pic>
        <p:nvPicPr>
          <p:cNvPr id="6" name="图片2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332" y="2754744"/>
            <a:ext cx="2438400" cy="1444981"/>
          </a:xfrm>
          <a:prstGeom prst="rect">
            <a:avLst/>
          </a:prstGeom>
        </p:spPr>
      </p:pic>
      <p:pic>
        <p:nvPicPr>
          <p:cNvPr id="7" name="图片3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9926" y="4230624"/>
            <a:ext cx="2920365" cy="1236364"/>
          </a:xfrm>
          <a:prstGeom prst="rect">
            <a:avLst/>
          </a:prstGeom>
        </p:spPr>
      </p:pic>
      <p:pic>
        <p:nvPicPr>
          <p:cNvPr id="8" name="公式1"/>
          <p:cNvPicPr>
            <a:picLocks noChangeAspect="1"/>
          </p:cNvPicPr>
          <p:nvPr/>
        </p:nvPicPr>
        <p:blipFill>
          <a:fillRect/>
          <a:blip r:embed="rId5"/>
          <a:stretch/>
        </p:blipFill>
        <p:spPr>
          <a:xfrm>
            <a:off x="1508989" y="5243998"/>
            <a:ext cx="3862197" cy="13511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6" fill="hold">
                      <p:stCondLst>
                        <p:cond delay="indefinite"/>
                      </p:stCondLst>
                      <p:childTnLst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" dur="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" dur="3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8.xml><?xml version="1.0" encoding="utf-8"?>
<p:sld xmlns:a16="http://schemas.microsoft.com/office/drawing/2014/main"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1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14383" y="14040"/>
            <a:ext cx="2001660" cy="489880"/>
          </a:xfrm>
          <a:prstGeom prst="rect"/>
          <a:solidFill>
            <a:srgbClr val="FFEE00">
              <a:alpha val="100000"/>
            </a:srgbClr>
          </a:solidFill>
          <a:ln w="28575">
            <a:solidFill>
              <a:srgbClr val="FFFFFF">
                <a:alpha val="0"/>
              </a:srgbClr>
            </a:solidFill>
            <a:prstDash val="solid"/>
          </a:ln>
        </p:spPr>
        <p:txBody>
          <a:bodyPr anchor="ctr"/>
          <a:lstStyle/>
          <a:p>
            <a:pPr marL="0" algn="l"/>
            <a:r>
              <a:rPr lang="zh-CN" altLang="en-US" sz="3399" b="1" i="0" dirty="0">
                <a:solidFill>
                  <a:srgbClr val="FF0000">
                    <a:alpha val="100000"/>
                  </a:srgbClr>
                </a:solidFill>
                <a:latin typeface="楷体"/>
                <a:ea typeface="楷体"/>
              </a:rPr>
              <a:t>例题解析</a:t>
            </a:r>
          </a:p>
        </p:txBody>
      </p:sp>
      <p:sp>
        <p:nvSpPr>
          <p:cNvPr id="3" name="文本1"/>
          <p:cNvSpPr txBox="1"/>
          <p:nvPr/>
        </p:nvSpPr>
        <p:spPr>
          <a:xfrm>
            <a:off x="293903" y="474755"/>
            <a:ext cx="11785997" cy="1812925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799" b="0" i="0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    例2 如图，为了估算河的宽度，我们可以在河对岸选定一个目标点P，在近岸取点 Q和S，使点P，Q，S共线且直线PS与河垂直，接着在过点S且与PS垂直的直线a上选择适当的点T，确定PT与过点Q且垂直PS的直线b的交点R.已知测得QS=45m，ST=90m，QR=60m，请根据这些数据，计算河宽PQ.</a:t>
            </a:r>
          </a:p>
        </p:txBody>
      </p:sp>
      <p:pic>
        <p:nvPicPr>
          <p:cNvPr id="4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29394" y="2287200"/>
            <a:ext cx="4163444" cy="3970915"/>
          </a:xfrm>
          <a:prstGeom prst="rect">
            <a:avLst/>
          </a:prstGeom>
        </p:spPr>
      </p:pic>
      <p:pic>
        <p:nvPicPr>
          <p:cNvPr id="5" name="图片2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8505" y="2287372"/>
            <a:ext cx="6105525" cy="443598"/>
          </a:xfrm>
          <a:prstGeom prst="rect">
            <a:avLst/>
          </a:prstGeom>
        </p:spPr>
      </p:pic>
      <p:pic>
        <p:nvPicPr>
          <p:cNvPr id="6" name="图片3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00271" y="2913974"/>
            <a:ext cx="3423333" cy="439903"/>
          </a:xfrm>
          <a:prstGeom prst="rect">
            <a:avLst/>
          </a:prstGeom>
        </p:spPr>
      </p:pic>
      <p:pic>
        <p:nvPicPr>
          <p:cNvPr id="7" name="图片4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22038" y="3424314"/>
            <a:ext cx="2266950" cy="654053"/>
          </a:xfrm>
          <a:prstGeom prst="rect">
            <a:avLst/>
          </a:prstGeom>
        </p:spPr>
      </p:pic>
      <p:pic>
        <p:nvPicPr>
          <p:cNvPr id="8" name="图片5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40570" y="3346685"/>
            <a:ext cx="2864539" cy="810025"/>
          </a:xfrm>
          <a:prstGeom prst="rect">
            <a:avLst/>
          </a:prstGeom>
        </p:spPr>
      </p:pic>
      <p:pic>
        <p:nvPicPr>
          <p:cNvPr id="9" name="图片6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43098" y="4107923"/>
            <a:ext cx="1914687" cy="842458"/>
          </a:xfrm>
          <a:prstGeom prst="rect">
            <a:avLst/>
          </a:prstGeom>
        </p:spPr>
      </p:pic>
      <p:pic>
        <p:nvPicPr>
          <p:cNvPr id="10" name="图片7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252804" y="4908394"/>
            <a:ext cx="3961638" cy="489585"/>
          </a:xfrm>
          <a:prstGeom prst="rect">
            <a:avLst/>
          </a:prstGeom>
        </p:spPr>
      </p:pic>
      <p:sp>
        <p:nvSpPr>
          <p:cNvPr id="11" name="形状2"/>
          <p:cNvSpPr txBox="1"/>
          <p:nvPr/>
        </p:nvSpPr>
        <p:spPr>
          <a:xfrm>
            <a:off x="3703282" y="5332514"/>
            <a:ext cx="4562475" cy="1141409"/>
          </a:xfrm>
          <a:custGeom>
            <a:avLst/>
            <a:gdLst>
              <a:gd name="connsiteX0" fmla="*/ 2681995 w 4562475"/>
              <a:gd name="connsiteY0" fmla="*/ 0 h 1141409"/>
              <a:gd name="connsiteX1" fmla="*/ 2946797 w 4562475"/>
              <a:gd name="connsiteY1" fmla="*/ 0 h 1141409"/>
              <a:gd name="connsiteX2" fmla="*/ 3389295 w 4562475"/>
              <a:gd name="connsiteY2" fmla="*/ 124480 h 1141409"/>
              <a:gd name="connsiteX3" fmla="*/ 4018659 w 4562475"/>
              <a:gd name="connsiteY3" fmla="*/ 118448 h 1141409"/>
              <a:gd name="connsiteX4" fmla="*/ 4377510 w 4562475"/>
              <a:gd name="connsiteY4" fmla="*/ 436249 h 1141409"/>
              <a:gd name="connsiteX5" fmla="*/ 4481813 w 4562475"/>
              <a:gd name="connsiteY5" fmla="*/ 542083 h 1141409"/>
              <a:gd name="connsiteX6" fmla="*/ 4562475 w 4562475"/>
              <a:gd name="connsiteY6" fmla="*/ 869974 h 1141409"/>
              <a:gd name="connsiteX7" fmla="*/ 3614959 w 4562475"/>
              <a:gd name="connsiteY7" fmla="*/ 1012193 h 1141409"/>
              <a:gd name="connsiteX8" fmla="*/ 3292192 w 4562475"/>
              <a:gd name="connsiteY8" fmla="*/ 1090015 h 1141409"/>
              <a:gd name="connsiteX9" fmla="*/ 2316325 w 4562475"/>
              <a:gd name="connsiteY9" fmla="*/ 1141409 h 1141409"/>
              <a:gd name="connsiteX10" fmla="*/ 1673189 w 4562475"/>
              <a:gd name="connsiteY10" fmla="*/ 1041920 h 1141409"/>
              <a:gd name="connsiteX11" fmla="*/ 1085713 w 4562475"/>
              <a:gd name="connsiteY11" fmla="*/ 1055265 h 1141409"/>
              <a:gd name="connsiteX12" fmla="*/ 649649 w 4562475"/>
              <a:gd name="connsiteY12" fmla="*/ 915045 h 1141409"/>
              <a:gd name="connsiteX13" fmla="*/ 276039 w 4562475"/>
              <a:gd name="connsiteY13" fmla="*/ 915281 h 1141409"/>
              <a:gd name="connsiteX14" fmla="*/ 0 w 4562475"/>
              <a:gd name="connsiteY14" fmla="*/ 618788 h 1141409"/>
              <a:gd name="connsiteX15" fmla="*/ 210406 w 4562475"/>
              <a:gd name="connsiteY15" fmla="*/ 483852 h 1141409"/>
              <a:gd name="connsiteX16" fmla="*/ 184965 w 4562475"/>
              <a:gd name="connsiteY16" fmla="*/ 292655 h 1141409"/>
              <a:gd name="connsiteX17" fmla="*/ 882880 w 4562475"/>
              <a:gd name="connsiteY17" fmla="*/ 193824 h 1141409"/>
              <a:gd name="connsiteX18" fmla="*/ 1164556 w 4562475"/>
              <a:gd name="connsiteY18" fmla="*/ 105875 h 1141409"/>
              <a:gd name="connsiteX19" fmla="*/ 1932141 w 4562475"/>
              <a:gd name="connsiteY19" fmla="*/ 32304 h 1141409"/>
              <a:gd name="connsiteX20" fmla="*/ 2315693 w 4562475"/>
              <a:gd name="connsiteY20" fmla="*/ 24959 h 11414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62475" h="1141409">
                <a:moveTo>
                  <a:pt x="2681995" y="0"/>
                </a:moveTo>
                <a:cubicBezTo>
                  <a:pt x="2946797" y="0"/>
                  <a:pt x="3183007" y="54824"/>
                  <a:pt x="3304516" y="135549"/>
                </a:cubicBezTo>
                <a:cubicBezTo>
                  <a:pt x="3389295" y="124480"/>
                  <a:pt x="3480703" y="118448"/>
                  <a:pt x="3575994" y="118448"/>
                </a:cubicBezTo>
                <a:cubicBezTo>
                  <a:pt x="4018659" y="118448"/>
                  <a:pt x="4377510" y="248615"/>
                  <a:pt x="4377510" y="409184"/>
                </a:cubicBezTo>
                <a:cubicBezTo>
                  <a:pt x="4377510" y="436249"/>
                  <a:pt x="4367315" y="462450"/>
                  <a:pt x="4348241" y="487310"/>
                </a:cubicBezTo>
                <a:cubicBezTo>
                  <a:pt x="4481813" y="542083"/>
                  <a:pt x="4562475" y="612813"/>
                  <a:pt x="4562475" y="689153"/>
                </a:cubicBezTo>
                <a:cubicBezTo>
                  <a:pt x="4562475" y="869974"/>
                  <a:pt x="4162218" y="1012193"/>
                  <a:pt x="3668477" y="1012193"/>
                </a:cubicBezTo>
                <a:cubicBezTo>
                  <a:pt x="3614959" y="1012193"/>
                  <a:pt x="3562541" y="1010522"/>
                  <a:pt x="3511611" y="1007313"/>
                </a:cubicBezTo>
                <a:cubicBezTo>
                  <a:pt x="3292192" y="1090015"/>
                  <a:pt x="2986230" y="1141409"/>
                  <a:pt x="2651168" y="1141409"/>
                </a:cubicBezTo>
                <a:cubicBezTo>
                  <a:pt x="2316325" y="1141409"/>
                  <a:pt x="2015302" y="1094580"/>
                  <a:pt x="1794506" y="1018390"/>
                </a:cubicBezTo>
                <a:cubicBezTo>
                  <a:pt x="1673189" y="1041920"/>
                  <a:pt x="1534522" y="1055265"/>
                  <a:pt x="1387239" y="1055265"/>
                </a:cubicBezTo>
                <a:cubicBezTo>
                  <a:pt x="1085713" y="1055265"/>
                  <a:pt x="820298" y="999333"/>
                  <a:pt x="665942" y="914582"/>
                </a:cubicBezTo>
                <a:cubicBezTo>
                  <a:pt x="649649" y="915045"/>
                  <a:pt x="633176" y="915281"/>
                  <a:pt x="616551" y="915281"/>
                </a:cubicBezTo>
                <a:cubicBezTo>
                  <a:pt x="276039" y="915281"/>
                  <a:pt x="0" y="816451"/>
                  <a:pt x="0" y="689153"/>
                </a:cubicBezTo>
                <a:cubicBezTo>
                  <a:pt x="0" y="618788"/>
                  <a:pt x="100649" y="554876"/>
                  <a:pt x="255367" y="515281"/>
                </a:cubicBezTo>
                <a:cubicBezTo>
                  <a:pt x="210406" y="483852"/>
                  <a:pt x="184965" y="447830"/>
                  <a:pt x="184965" y="409184"/>
                </a:cubicBezTo>
                <a:cubicBezTo>
                  <a:pt x="184965" y="292655"/>
                  <a:pt x="461004" y="193824"/>
                  <a:pt x="801516" y="193824"/>
                </a:cubicBezTo>
                <a:cubicBezTo>
                  <a:pt x="882880" y="193824"/>
                  <a:pt x="960562" y="199467"/>
                  <a:pt x="1031678" y="209646"/>
                </a:cubicBezTo>
                <a:cubicBezTo>
                  <a:pt x="1164556" y="105875"/>
                  <a:pt x="1456669" y="32304"/>
                  <a:pt x="1787997" y="32304"/>
                </a:cubicBezTo>
                <a:cubicBezTo>
                  <a:pt x="1932141" y="32304"/>
                  <a:pt x="2067041" y="44510"/>
                  <a:pt x="2185402" y="65991"/>
                </a:cubicBezTo>
                <a:cubicBezTo>
                  <a:pt x="2315693" y="24959"/>
                  <a:pt x="2489011" y="0"/>
                  <a:pt x="2681995" y="0"/>
                </a:cubicBezTo>
                <a:close/>
              </a:path>
            </a:pathLst>
          </a:custGeom>
          <a:solidFill>
            <a:srgbClr val="FFEE00">
              <a:alpha val="100000"/>
            </a:srgbClr>
          </a:solidFill>
          <a:ln w="9525">
            <a:solidFill>
              <a:srgbClr val="0066FF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>
              <a:lnSpc>
                <a:spcPts val="2800"/>
              </a:lnSpc>
              <a:buFont typeface="Arial"/>
              <a:buChar char=" "/>
            </a:pPr>
            <a:r>
              <a:rPr lang="zh-CN" altLang="en-US" sz="2999" b="1" i="0" dirty="0">
                <a:solidFill>
                  <a:srgbClr val="0000FF">
                    <a:alpha val="100000"/>
                  </a:srgbClr>
                </a:solidFill>
                <a:latin typeface="楷体"/>
                <a:ea typeface="楷体"/>
              </a:rPr>
              <a:t>请问你还有其他方法测量河的宽度吗？</a:t>
            </a:r>
          </a:p>
        </p:txBody>
      </p:sp>
      <p:pic>
        <p:nvPicPr>
          <p:cNvPr id="12" name="图片8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75402" y="5397875"/>
            <a:ext cx="2510047" cy="489776"/>
          </a:xfrm>
          <a:prstGeom prst="rect">
            <a:avLst/>
          </a:prstGeom>
        </p:spPr>
      </p:pic>
      <p:grpSp>
        <p:nvGrpSpPr>
          <p:cNvPr id="13" name="组合1"/>
          <p:cNvGrpSpPr/>
          <p:nvPr/>
        </p:nvGrpSpPr>
        <p:grpSpPr>
          <a:xfrm>
            <a:off x="483718" y="5887231"/>
            <a:ext cx="3160357" cy="509575"/>
            <a:chOff x="0" y="0"/>
            <a:chExt cx="3160357" cy="509575"/>
          </a:xfrm>
        </p:grpSpPr>
        <p:pic>
          <p:nvPicPr>
            <p:cNvPr id="14" name="图片9">
              <a:extLst>
                <a:ext uri="{FF2B5EF4-FFF2-40B4-BE49-F238E27FC236}">
                  <a16:creationId xmlns:a16="http://schemas.microsoft.com/office/drawing/2014/main" id="{69ED34C6-1862-8A8A-03F9-2D1EFC8C3215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0" y="0"/>
              <a:ext cx="3160357" cy="489737"/>
            </a:xfrm>
            <a:prstGeom prst="rect">
              <a:avLst/>
            </a:prstGeom>
          </p:spPr>
        </p:pic>
        <p:sp>
          <p:nvSpPr>
            <p:cNvPr id="15" name="形状3"/>
            <p:cNvSpPr txBox="1"/>
            <p:nvPr/>
          </p:nvSpPr>
          <p:spPr>
            <a:xfrm>
              <a:off x="45851" y="100972"/>
              <a:ext cx="821130" cy="303461"/>
            </a:xfrm>
            <a:prstGeom prst="rect"/>
            <a:solidFill>
              <a:srgbClr val="FFFFFF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6" name="文本3"/>
            <p:cNvSpPr txBox="1"/>
            <p:nvPr/>
          </p:nvSpPr>
          <p:spPr>
            <a:xfrm>
              <a:off x="266004" y="400"/>
              <a:ext cx="760222" cy="509175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199" b="1" i="0" dirty="0">
                  <a:solidFill>
                    <a:srgbClr val="FF0000">
                      <a:alpha val="100000"/>
                    </a:srgbClr>
                  </a:solidFill>
                  <a:latin typeface="宋体"/>
                  <a:ea typeface="宋体"/>
                </a:rPr>
                <a:t>答：</a:t>
              </a:r>
            </a:p>
          </p:txBody>
        </p:sp>
      </p:grpSp>
      <p:sp>
        <p:nvSpPr>
          <p:cNvPr id="17" name="文本2"/>
          <p:cNvSpPr txBox="1"/>
          <p:nvPr/>
        </p:nvSpPr>
        <p:spPr>
          <a:xfrm>
            <a:off x="1160297" y="4250750"/>
            <a:ext cx="469900" cy="509175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199" b="0" i="0" dirty="0">
                <a:solidFill>
                  <a:srgbClr val="FF0000">
                    <a:alpha val="100000"/>
                  </a:srgbClr>
                </a:solidFill>
                <a:latin typeface="宋体"/>
                <a:ea typeface="宋体"/>
              </a:rPr>
              <a:t>∴</a:t>
            </a:r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6" fill="hold">
                      <p:stCondLst>
                        <p:cond delay="indefinite"/>
                      </p:stCondLst>
                      <p:childTnLst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3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3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3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3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17" grpId="0" animBg="1"/>
      <p:bldP spid="9" grpId="0" animBg="1"/>
      <p:bldP spid="10" grpId="0" animBg="1"/>
      <p:bldP spid="12" grpId="0" animBg="1"/>
      <p:bldP spid="13" grpId="0" animBg="1"/>
      <p:bldP spid="11" grpId="0" animBg="1"/>
    </p:bldLst>
  </p:timing>
</p:sld>
</file>

<file path=ppt/slides/slide9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6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93921" y="518008"/>
            <a:ext cx="5856284" cy="4237091"/>
          </a:xfrm>
          <a:prstGeom prst="rect">
            <a:avLst/>
          </a:prstGeom>
        </p:spPr>
      </p:pic>
      <p:pic>
        <p:nvPicPr>
          <p:cNvPr id="3" name="图片2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21289" y="4813144"/>
            <a:ext cx="2113331" cy="1253680"/>
          </a:xfrm>
          <a:prstGeom prst="rect">
            <a:avLst/>
          </a:prstGeom>
        </p:spPr>
      </p:pic>
      <p:sp>
        <p:nvSpPr>
          <p:cNvPr id="4" name="形状1"/>
          <p:cNvSpPr txBox="1"/>
          <p:nvPr/>
        </p:nvSpPr>
        <p:spPr>
          <a:xfrm>
            <a:off x="3739839" y="5440328"/>
            <a:ext cx="600075" cy="1191"/>
          </a:xfrm>
          <a:prstGeom prst="line"/>
          <a:ln w="38100">
            <a:solidFill>
              <a:srgbClr val="FF0000">
                <a:alpha val="100000"/>
              </a:srgbClr>
            </a:solidFill>
            <a:prstDash val="solid"/>
            <a:tailEnd type="arrow" w="sm" len="sm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5" name="形状2"/>
          <p:cNvSpPr txBox="1"/>
          <p:nvPr/>
        </p:nvSpPr>
        <p:spPr>
          <a:xfrm>
            <a:off x="6778571" y="5484781"/>
            <a:ext cx="600075" cy="1191"/>
          </a:xfrm>
          <a:prstGeom prst="line"/>
          <a:ln w="38100">
            <a:solidFill>
              <a:srgbClr val="FF0000">
                <a:alpha val="100000"/>
              </a:srgbClr>
            </a:solidFill>
            <a:prstDash val="solid"/>
            <a:tailEnd type="arrow" w="sm" len="sm"/>
          </a:ln>
        </p:spPr>
        <p:txBody>
          <a:bodyPr anchor="ctr"/>
          <a:lstStyle/>
          <a:p>
            <a:pPr marL="0" algn="ctr"/>
          </a:p>
        </p:txBody>
      </p:sp>
      <p:pic>
        <p:nvPicPr>
          <p:cNvPr id="6" name="图片3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65346" y="4857779"/>
            <a:ext cx="3870684" cy="1253357"/>
          </a:xfrm>
          <a:prstGeom prst="rect">
            <a:avLst/>
          </a:prstGeom>
        </p:spPr>
      </p:pic>
      <p:pic>
        <p:nvPicPr>
          <p:cNvPr id="7" name="图片4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465" y="5091770"/>
            <a:ext cx="3678898" cy="695325"/>
          </a:xfrm>
          <a:prstGeom prst="rect">
            <a:avLst/>
          </a:prstGeom>
        </p:spPr>
      </p:pic>
      <p:sp>
        <p:nvSpPr>
          <p:cNvPr id="8" name="形状3"/>
          <p:cNvSpPr txBox="1"/>
          <p:nvPr/>
        </p:nvSpPr>
        <p:spPr>
          <a:xfrm>
            <a:off x="14383" y="14040"/>
            <a:ext cx="2001660" cy="489880"/>
          </a:xfrm>
          <a:prstGeom prst="rect"/>
          <a:solidFill>
            <a:srgbClr val="FFEE00">
              <a:alpha val="100000"/>
            </a:srgbClr>
          </a:solidFill>
          <a:ln w="28575">
            <a:solidFill>
              <a:srgbClr val="FFFFFF">
                <a:alpha val="0"/>
              </a:srgbClr>
            </a:solidFill>
            <a:prstDash val="solid"/>
          </a:ln>
        </p:spPr>
        <p:txBody>
          <a:bodyPr anchor="ctr"/>
          <a:lstStyle/>
          <a:p>
            <a:pPr marL="0" algn="l"/>
            <a:r>
              <a:rPr lang="zh-CN" altLang="en-US" sz="3399" b="1" i="0" dirty="0">
                <a:solidFill>
                  <a:srgbClr val="FF0000">
                    <a:alpha val="100000"/>
                  </a:srgbClr>
                </a:solidFill>
                <a:latin typeface="楷体"/>
                <a:ea typeface="楷体"/>
              </a:rPr>
              <a:t>例题解析</a:t>
            </a:r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6" fill="hold">
                      <p:stCondLst>
                        <p:cond delay="indefinite"/>
                      </p:stCondLst>
                      <p:childTnLst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" dur="3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 animBg="1"/>
      <p:bldP spid="4" grpId="0" animBg="1"/>
      <p:bldP spid="3" grpId="0" animBg="1"/>
      <p:bldP spid="5" grpId="0" animBg="1"/>
      <p:bldP spid="6" grpId="0" animBg="1"/>
    </p:bldLst>
  </p:timing>
</p:sld>
</file>

<file path=ppt/slides/slide10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1"/>
          <p:cNvSpPr txBox="1"/>
          <p:nvPr/>
        </p:nvSpPr>
        <p:spPr>
          <a:xfrm>
            <a:off x="310067" y="637965"/>
            <a:ext cx="11572875" cy="5420199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5100"/>
              </a:lnSpc>
            </a:pPr>
            <a:r>
              <a:rPr lang="zh-CN" altLang="en-US" sz="3000" b="0" i="0" dirty="0">
                <a:solidFill>
                  <a:srgbClr val="000000">
                    <a:alpha val="100000"/>
                  </a:srgbClr>
                </a:solidFill>
                <a:latin typeface="微软雅黑"/>
                <a:ea typeface="微软雅黑"/>
              </a:rPr>
              <a:t>如图，为了估计河的宽度，在河的对岸选定一个目标点P，在近岸取点Q和S，使点P，Q，S在一条直线上，且直线PS与河岸垂直，在过点S且与PS垂直的直线a上选择适当的点T，PT与过点Q且与PS垂直的直线b的交点为R.若QS=60m，</a:t>
            </a:r>
          </a:p>
          <a:p>
            <a:pPr marL="0" algn="l">
              <a:lnSpc>
                <a:spcPts val="5100"/>
              </a:lnSpc>
            </a:pPr>
            <a:r>
              <a:rPr lang="zh-CN" altLang="en-US" sz="3000" b="0" i="0" dirty="0">
                <a:solidFill>
                  <a:srgbClr val="000000">
                    <a:alpha val="100000"/>
                  </a:srgbClr>
                </a:solidFill>
                <a:latin typeface="微软雅黑"/>
                <a:ea typeface="微软雅黑"/>
              </a:rPr>
              <a:t>ST=120m，QR=80m，则河的宽度</a:t>
            </a:r>
          </a:p>
          <a:p>
            <a:pPr marL="0" algn="l">
              <a:lnSpc>
                <a:spcPts val="5100"/>
              </a:lnSpc>
            </a:pPr>
            <a:r>
              <a:rPr lang="zh-CN" altLang="en-US" sz="3000" b="0" i="0" dirty="0">
                <a:solidFill>
                  <a:srgbClr val="000000">
                    <a:alpha val="100000"/>
                  </a:srgbClr>
                </a:solidFill>
                <a:latin typeface="微软雅黑"/>
                <a:ea typeface="微软雅黑"/>
              </a:rPr>
              <a:t>PQ为(        ）</a:t>
            </a:r>
          </a:p>
          <a:p>
            <a:pPr marL="0" algn="l">
              <a:lnSpc>
                <a:spcPts val="5100"/>
              </a:lnSpc>
            </a:pPr>
            <a:r>
              <a:rPr lang="zh-CN" altLang="en-US" sz="3000" b="0" i="0" dirty="0">
                <a:solidFill>
                  <a:srgbClr val="000000">
                    <a:alpha val="100000"/>
                  </a:srgbClr>
                </a:solidFill>
                <a:latin typeface="微软雅黑"/>
                <a:ea typeface="微软雅黑"/>
              </a:rPr>
              <a:t>A.40m     B.60m      </a:t>
            </a:r>
          </a:p>
          <a:p>
            <a:pPr marL="0" algn="l">
              <a:lnSpc>
                <a:spcPts val="5100"/>
              </a:lnSpc>
            </a:pPr>
            <a:r>
              <a:rPr lang="zh-CN" altLang="en-US" sz="3000" b="0" i="0" dirty="0">
                <a:solidFill>
                  <a:srgbClr val="000000">
                    <a:alpha val="100000"/>
                  </a:srgbClr>
                </a:solidFill>
                <a:latin typeface="微软雅黑"/>
                <a:ea typeface="微软雅黑"/>
              </a:rPr>
              <a:t>C.120m    D.180m</a:t>
            </a:r>
          </a:p>
        </p:txBody>
      </p:sp>
      <p:pic>
        <p:nvPicPr>
          <p:cNvPr id="3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7455198" y="2088899"/>
            <a:ext cx="3524507" cy="5330781"/>
          </a:xfrm>
          <a:prstGeom prst="rect">
            <a:avLst/>
          </a:prstGeom>
        </p:spPr>
      </p:pic>
      <p:sp>
        <p:nvSpPr>
          <p:cNvPr id="4" name="形状1"/>
          <p:cNvSpPr txBox="1"/>
          <p:nvPr/>
        </p:nvSpPr>
        <p:spPr>
          <a:xfrm>
            <a:off x="14249" y="13887"/>
            <a:ext cx="2001660" cy="489880"/>
          </a:xfrm>
          <a:prstGeom prst="rect"/>
          <a:solidFill>
            <a:srgbClr val="FFEE00">
              <a:alpha val="100000"/>
            </a:srgbClr>
          </a:solidFill>
          <a:ln w="28575">
            <a:solidFill>
              <a:srgbClr val="FFFFFF">
                <a:alpha val="0"/>
              </a:srgbClr>
            </a:solidFill>
            <a:prstDash val="solid"/>
          </a:ln>
        </p:spPr>
        <p:txBody>
          <a:bodyPr anchor="ctr"/>
          <a:lstStyle/>
          <a:p>
            <a:pPr marL="0" algn="l"/>
            <a:r>
              <a:rPr lang="zh-CN" altLang="en-US" sz="3399" b="1" i="0" dirty="0">
                <a:solidFill>
                  <a:srgbClr val="FF0000">
                    <a:alpha val="100000"/>
                  </a:srgbClr>
                </a:solidFill>
                <a:latin typeface="楷体"/>
                <a:ea typeface="楷体"/>
              </a:rPr>
              <a:t>练一练</a:t>
            </a:r>
          </a:p>
        </p:txBody>
      </p:sp>
      <p:sp>
        <p:nvSpPr>
          <p:cNvPr id="5" name="文本2"/>
          <p:cNvSpPr txBox="1"/>
          <p:nvPr/>
        </p:nvSpPr>
        <p:spPr>
          <a:xfrm>
            <a:off x="1682544" y="3983755"/>
            <a:ext cx="1190726" cy="900303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4899" b="0" i="0" dirty="0">
                <a:solidFill>
                  <a:srgbClr val="FF0000">
                    <a:alpha val="100000"/>
                  </a:srgbClr>
                </a:solidFill>
                <a:latin typeface="宋体"/>
                <a:ea typeface="宋体"/>
              </a:rPr>
              <a:t>C</a:t>
            </a:r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" dur="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" dur="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16="http://schemas.microsoft.com/office/drawing/2014/main"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4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14249" y="13887"/>
            <a:ext cx="2001660" cy="489880"/>
          </a:xfrm>
          <a:prstGeom prst="rect"/>
          <a:solidFill>
            <a:srgbClr val="FFEE00">
              <a:alpha val="100000"/>
            </a:srgbClr>
          </a:solidFill>
          <a:ln w="28575">
            <a:solidFill>
              <a:srgbClr val="FFFFFF">
                <a:alpha val="0"/>
              </a:srgbClr>
            </a:solidFill>
            <a:prstDash val="solid"/>
          </a:ln>
        </p:spPr>
        <p:txBody>
          <a:bodyPr anchor="ctr"/>
          <a:lstStyle/>
          <a:p>
            <a:pPr marL="0" algn="l"/>
            <a:r>
              <a:rPr lang="zh-CN" altLang="en-US" sz="3399" b="1" i="0" dirty="0">
                <a:solidFill>
                  <a:srgbClr val="FF0000">
                    <a:alpha val="100000"/>
                  </a:srgbClr>
                </a:solidFill>
                <a:latin typeface="楷体"/>
                <a:ea typeface="楷体"/>
              </a:rPr>
              <a:t>练一练</a:t>
            </a:r>
          </a:p>
        </p:txBody>
      </p:sp>
      <p:sp>
        <p:nvSpPr>
          <p:cNvPr id="3" name="形状2"/>
          <p:cNvSpPr txBox="1"/>
          <p:nvPr/>
        </p:nvSpPr>
        <p:spPr>
          <a:xfrm>
            <a:off x="428825" y="517970"/>
            <a:ext cx="11478816" cy="2028825"/>
          </a:xfrm>
          <a:prstGeom prst="rect"/>
          <a:solidFill>
            <a:srgbClr val="FFFFFF">
              <a:alpha val="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t"/>
          <a:lstStyle/>
          <a:p>
            <a:pPr marL="0" algn="l">
              <a:lnSpc>
                <a:spcPts val="4900"/>
              </a:lnSpc>
            </a:pPr>
            <a:r>
              <a:rPr lang="zh-CN" altLang="en-US" sz="3199" b="0" i="0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  如图，已知零件的外径为</a:t>
            </a:r>
            <a:r>
              <a:rPr lang="zh-CN" altLang="en-US" sz="3199" b="0" i="1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a</a:t>
            </a:r>
            <a:r>
              <a:rPr lang="zh-CN" altLang="en-US" sz="3199" b="0" i="0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，要求它的厚度</a:t>
            </a:r>
            <a:r>
              <a:rPr lang="zh-CN" altLang="en-US" sz="3199" b="0" i="1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x</a:t>
            </a:r>
            <a:r>
              <a:rPr lang="zh-CN" altLang="en-US" sz="3199" b="0" i="0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，需先求出内孔的直径AB，现用一个交叉卡钳（两条尺长AC和BD相等）去量，若OA：OC=OB：OD=</a:t>
            </a:r>
            <a:r>
              <a:rPr lang="zh-CN" altLang="en-US" sz="3199" b="0" i="1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n</a:t>
            </a:r>
            <a:r>
              <a:rPr lang="zh-CN" altLang="en-US" sz="3199" b="0" i="0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，且量得CD=</a:t>
            </a:r>
            <a:r>
              <a:rPr lang="zh-CN" altLang="en-US" sz="3199" b="0" i="1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b</a:t>
            </a:r>
            <a:r>
              <a:rPr lang="zh-CN" altLang="en-US" sz="3199" b="0" i="0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，求厚度</a:t>
            </a:r>
            <a:r>
              <a:rPr lang="zh-CN" altLang="en-US" sz="3199" b="0" i="1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x。</a:t>
            </a:r>
          </a:p>
        </p:txBody>
      </p:sp>
      <p:pic>
        <p:nvPicPr>
          <p:cNvPr id="4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12251" y="2349446"/>
            <a:ext cx="3251264" cy="3944941"/>
          </a:xfrm>
          <a:prstGeom prst="rect">
            <a:avLst/>
          </a:prstGeom>
        </p:spPr>
      </p:pic>
      <p:sp>
        <p:nvSpPr>
          <p:cNvPr id="5" name="形状3"/>
          <p:cNvSpPr txBox="1"/>
          <p:nvPr/>
        </p:nvSpPr>
        <p:spPr>
          <a:xfrm>
            <a:off x="541830" y="5826766"/>
            <a:ext cx="8061322" cy="582063"/>
          </a:xfrm>
          <a:prstGeom prst="rect"/>
          <a:solidFill>
            <a:srgbClr val="E1EBDE">
              <a:alpha val="100000"/>
            </a:srgbClr>
          </a:solidFill>
          <a:ln w="9525">
            <a:solidFill>
              <a:srgbClr val="00B0F0">
                <a:alpha val="100000"/>
              </a:srgbClr>
            </a:solidFill>
            <a:prstDash val="dash"/>
          </a:ln>
        </p:spPr>
        <p:txBody>
          <a:bodyPr anchor="ctr"/>
          <a:lstStyle/>
          <a:p>
            <a:pPr marL="0" algn="l">
              <a:lnSpc>
                <a:spcPts val="5400"/>
              </a:lnSpc>
            </a:pPr>
            <a:r>
              <a:rPr lang="zh-CN" altLang="en-US" sz="2999" b="0" i="0" dirty="0">
                <a:solidFill>
                  <a:srgbClr val="C00000">
                    <a:alpha val="100000"/>
                  </a:srgbClr>
                </a:solidFill>
                <a:latin typeface="微软雅黑"/>
                <a:ea typeface="微软雅黑"/>
              </a:rPr>
              <a:t>点拨：利用三角形相似求线段长是常用方法。</a:t>
            </a:r>
          </a:p>
        </p:txBody>
      </p:sp>
      <p:sp>
        <p:nvSpPr>
          <p:cNvPr id="6" name="文本1"/>
          <p:cNvSpPr txBox="1"/>
          <p:nvPr/>
        </p:nvSpPr>
        <p:spPr>
          <a:xfrm>
            <a:off x="429101" y="2062324"/>
            <a:ext cx="8286750" cy="902867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5600"/>
              </a:lnSpc>
            </a:pPr>
            <a:r>
              <a:rPr lang="zh-CN" altLang="en-US" sz="2499" b="0" i="0" dirty="0">
                <a:solidFill>
                  <a:srgbClr val="3B00FF">
                    <a:alpha val="100000"/>
                  </a:srgbClr>
                </a:solidFill>
                <a:latin typeface="微软雅黑"/>
                <a:ea typeface="微软雅黑"/>
              </a:rPr>
              <a:t>解：∵</a:t>
            </a:r>
            <a:r>
              <a:rPr lang="zh-CN" altLang="en-US" sz="2499" b="0" i="0" dirty="0">
                <a:solidFill>
                  <a:srgbClr val="3B00FF">
                    <a:alpha val="100000"/>
                  </a:srgbClr>
                </a:solidFill>
                <a:latin typeface="Times New Roman"/>
                <a:ea typeface="Times New Roman"/>
              </a:rPr>
              <a:t>OA</a:t>
            </a:r>
            <a:r>
              <a:rPr lang="zh-CN" altLang="en-US" sz="2499" b="0" i="0" dirty="0">
                <a:solidFill>
                  <a:srgbClr val="3B00FF">
                    <a:alpha val="100000"/>
                  </a:srgbClr>
                </a:solidFill>
                <a:latin typeface="微软雅黑"/>
                <a:ea typeface="微软雅黑"/>
              </a:rPr>
              <a:t>：</a:t>
            </a:r>
            <a:r>
              <a:rPr lang="zh-CN" altLang="en-US" sz="2499" b="0" i="0" dirty="0">
                <a:solidFill>
                  <a:srgbClr val="3B00FF">
                    <a:alpha val="100000"/>
                  </a:srgbClr>
                </a:solidFill>
                <a:latin typeface="Times New Roman"/>
                <a:ea typeface="Times New Roman"/>
              </a:rPr>
              <a:t>OC</a:t>
            </a:r>
            <a:r>
              <a:rPr lang="zh-CN" altLang="en-US" sz="2499" b="0" i="0" dirty="0">
                <a:solidFill>
                  <a:srgbClr val="3B00FF">
                    <a:alpha val="100000"/>
                  </a:srgbClr>
                </a:solidFill>
                <a:latin typeface="微软雅黑"/>
                <a:ea typeface="微软雅黑"/>
              </a:rPr>
              <a:t>＝</a:t>
            </a:r>
            <a:r>
              <a:rPr lang="zh-CN" altLang="en-US" sz="2499" b="0" i="0" dirty="0">
                <a:solidFill>
                  <a:srgbClr val="3B00FF">
                    <a:alpha val="100000"/>
                  </a:srgbClr>
                </a:solidFill>
                <a:latin typeface="Times New Roman"/>
                <a:ea typeface="Times New Roman"/>
              </a:rPr>
              <a:t>OB</a:t>
            </a:r>
            <a:r>
              <a:rPr lang="zh-CN" altLang="en-US" sz="2499" b="0" i="0" dirty="0">
                <a:solidFill>
                  <a:srgbClr val="3B00FF">
                    <a:alpha val="100000"/>
                  </a:srgbClr>
                </a:solidFill>
                <a:latin typeface="微软雅黑"/>
                <a:ea typeface="微软雅黑"/>
              </a:rPr>
              <a:t>：</a:t>
            </a:r>
            <a:r>
              <a:rPr lang="zh-CN" altLang="en-US" sz="2499" b="0" i="0" dirty="0">
                <a:solidFill>
                  <a:srgbClr val="3B00FF">
                    <a:alpha val="100000"/>
                  </a:srgbClr>
                </a:solidFill>
                <a:latin typeface="Times New Roman"/>
                <a:ea typeface="Times New Roman"/>
              </a:rPr>
              <a:t>OD</a:t>
            </a:r>
            <a:r>
              <a:rPr lang="zh-CN" altLang="en-US" sz="2499" b="0" i="0" dirty="0">
                <a:solidFill>
                  <a:srgbClr val="3B00FF">
                    <a:alpha val="100000"/>
                  </a:srgbClr>
                </a:solidFill>
                <a:latin typeface="微软雅黑"/>
                <a:ea typeface="微软雅黑"/>
              </a:rPr>
              <a:t>＝</a:t>
            </a:r>
            <a:r>
              <a:rPr lang="zh-CN" altLang="en-US" sz="2499" b="0" i="1" dirty="0">
                <a:solidFill>
                  <a:srgbClr val="3B00FF">
                    <a:alpha val="100000"/>
                  </a:srgbClr>
                </a:solidFill>
                <a:latin typeface="Times New Roman"/>
                <a:ea typeface="Times New Roman"/>
              </a:rPr>
              <a:t>n      </a:t>
            </a:r>
            <a:r>
              <a:rPr lang="zh-CN" altLang="en-US" sz="2499" b="0" i="0" dirty="0">
                <a:solidFill>
                  <a:srgbClr val="3B00FF">
                    <a:alpha val="100000"/>
                  </a:srgbClr>
                </a:solidFill>
                <a:latin typeface="微软雅黑"/>
                <a:ea typeface="微软雅黑"/>
              </a:rPr>
              <a:t>且∠</a:t>
            </a:r>
            <a:r>
              <a:rPr lang="zh-CN" altLang="en-US" sz="2499" b="0" i="0" dirty="0">
                <a:solidFill>
                  <a:srgbClr val="3B00FF">
                    <a:alpha val="100000"/>
                  </a:srgbClr>
                </a:solidFill>
                <a:latin typeface="Times New Roman"/>
                <a:ea typeface="Times New Roman"/>
              </a:rPr>
              <a:t>AOB</a:t>
            </a:r>
            <a:r>
              <a:rPr lang="zh-CN" altLang="en-US" sz="2499" b="0" i="0" dirty="0">
                <a:solidFill>
                  <a:srgbClr val="3B00FF">
                    <a:alpha val="100000"/>
                  </a:srgbClr>
                </a:solidFill>
                <a:latin typeface="微软雅黑"/>
                <a:ea typeface="微软雅黑"/>
              </a:rPr>
              <a:t>＝∠</a:t>
            </a:r>
            <a:r>
              <a:rPr lang="zh-CN" altLang="en-US" sz="2499" b="0" i="0" dirty="0">
                <a:solidFill>
                  <a:srgbClr val="3B00FF">
                    <a:alpha val="100000"/>
                  </a:srgbClr>
                </a:solidFill>
                <a:latin typeface="Times New Roman"/>
                <a:ea typeface="Times New Roman"/>
              </a:rPr>
              <a:t>COD，</a:t>
            </a:r>
          </a:p>
        </p:txBody>
      </p:sp>
      <p:sp>
        <p:nvSpPr>
          <p:cNvPr id="7" name="文本2"/>
          <p:cNvSpPr txBox="1"/>
          <p:nvPr/>
        </p:nvSpPr>
        <p:spPr>
          <a:xfrm>
            <a:off x="1184167" y="2752287"/>
            <a:ext cx="2620010" cy="902867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5600"/>
              </a:lnSpc>
            </a:pPr>
            <a:r>
              <a:rPr lang="zh-CN" altLang="en-US" sz="2499" b="0" i="0" dirty="0">
                <a:solidFill>
                  <a:srgbClr val="3B00FF">
                    <a:alpha val="100000"/>
                  </a:srgbClr>
                </a:solidFill>
                <a:latin typeface="微软雅黑"/>
                <a:ea typeface="微软雅黑"/>
              </a:rPr>
              <a:t>∴</a:t>
            </a:r>
            <a:r>
              <a:rPr lang="zh-CN" altLang="en-US" sz="2499" b="0" i="0" dirty="0">
                <a:solidFill>
                  <a:srgbClr val="3B00FF">
                    <a:alpha val="100000"/>
                  </a:srgbClr>
                </a:solidFill>
                <a:latin typeface="楷体"/>
                <a:ea typeface="楷体"/>
              </a:rPr>
              <a:t>△</a:t>
            </a:r>
            <a:r>
              <a:rPr lang="zh-CN" altLang="en-US" sz="2499" b="0" i="0" dirty="0">
                <a:solidFill>
                  <a:srgbClr val="3B00FF">
                    <a:alpha val="100000"/>
                  </a:srgbClr>
                </a:solidFill>
                <a:latin typeface="Times New Roman"/>
                <a:ea typeface="Times New Roman"/>
              </a:rPr>
              <a:t>AOB∽</a:t>
            </a:r>
            <a:r>
              <a:rPr lang="zh-CN" altLang="en-US" sz="2499" b="0" i="0" dirty="0">
                <a:solidFill>
                  <a:srgbClr val="3B00FF">
                    <a:alpha val="100000"/>
                  </a:srgbClr>
                </a:solidFill>
                <a:latin typeface="楷体"/>
                <a:ea typeface="楷体"/>
              </a:rPr>
              <a:t>△</a:t>
            </a:r>
            <a:r>
              <a:rPr lang="zh-CN" altLang="en-US" sz="2499" b="0" i="0" dirty="0">
                <a:solidFill>
                  <a:srgbClr val="3B00FF">
                    <a:alpha val="100000"/>
                  </a:srgbClr>
                </a:solidFill>
                <a:latin typeface="Times New Roman"/>
                <a:ea typeface="Times New Roman"/>
              </a:rPr>
              <a:t>COD</a:t>
            </a:r>
          </a:p>
        </p:txBody>
      </p:sp>
      <p:sp>
        <p:nvSpPr>
          <p:cNvPr id="8" name="文本3"/>
          <p:cNvSpPr txBox="1"/>
          <p:nvPr/>
        </p:nvSpPr>
        <p:spPr>
          <a:xfrm>
            <a:off x="1184319" y="3458689"/>
            <a:ext cx="5478590" cy="865102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4800"/>
              </a:lnSpc>
            </a:pPr>
            <a:r>
              <a:rPr lang="zh-CN" altLang="en-US" sz="2499" b="0" i="0" dirty="0">
                <a:solidFill>
                  <a:srgbClr val="3B00FF">
                    <a:alpha val="100000"/>
                  </a:srgbClr>
                </a:solidFill>
                <a:latin typeface="Times New Roman"/>
                <a:ea typeface="Times New Roman"/>
              </a:rPr>
              <a:t>∵ OA</a:t>
            </a:r>
            <a:r>
              <a:rPr lang="zh-CN" altLang="en-US" sz="2499" b="0" i="0" dirty="0">
                <a:solidFill>
                  <a:srgbClr val="3B00FF">
                    <a:alpha val="100000"/>
                  </a:srgbClr>
                </a:solidFill>
                <a:latin typeface="微软雅黑"/>
                <a:ea typeface="微软雅黑"/>
              </a:rPr>
              <a:t>：</a:t>
            </a:r>
            <a:r>
              <a:rPr lang="zh-CN" altLang="en-US" sz="2499" b="0" i="0" dirty="0">
                <a:solidFill>
                  <a:srgbClr val="3B00FF">
                    <a:alpha val="100000"/>
                  </a:srgbClr>
                </a:solidFill>
                <a:latin typeface="Times New Roman"/>
                <a:ea typeface="Times New Roman"/>
              </a:rPr>
              <a:t>OC</a:t>
            </a:r>
            <a:r>
              <a:rPr lang="zh-CN" altLang="en-US" sz="2499" b="0" i="0" dirty="0">
                <a:solidFill>
                  <a:srgbClr val="3B00FF">
                    <a:alpha val="100000"/>
                  </a:srgbClr>
                </a:solidFill>
                <a:latin typeface="微软雅黑"/>
                <a:ea typeface="微软雅黑"/>
              </a:rPr>
              <a:t>＝</a:t>
            </a:r>
            <a:r>
              <a:rPr lang="zh-CN" altLang="en-US" sz="2499" b="0" i="0" dirty="0">
                <a:solidFill>
                  <a:srgbClr val="3B00FF">
                    <a:alpha val="100000"/>
                  </a:srgbClr>
                </a:solidFill>
                <a:latin typeface="Times New Roman"/>
                <a:ea typeface="Times New Roman"/>
              </a:rPr>
              <a:t>AB</a:t>
            </a:r>
            <a:r>
              <a:rPr lang="zh-CN" altLang="en-US" sz="2499" b="0" i="0" dirty="0">
                <a:solidFill>
                  <a:srgbClr val="3B00FF">
                    <a:alpha val="100000"/>
                  </a:srgbClr>
                </a:solidFill>
                <a:latin typeface="微软雅黑"/>
                <a:ea typeface="微软雅黑"/>
              </a:rPr>
              <a:t>：</a:t>
            </a:r>
            <a:r>
              <a:rPr lang="zh-CN" altLang="en-US" sz="2499" b="0" i="0" dirty="0">
                <a:solidFill>
                  <a:srgbClr val="3B00FF">
                    <a:alpha val="100000"/>
                  </a:srgbClr>
                </a:solidFill>
                <a:latin typeface="Times New Roman"/>
                <a:ea typeface="Times New Roman"/>
              </a:rPr>
              <a:t>CD</a:t>
            </a:r>
            <a:r>
              <a:rPr lang="zh-CN" altLang="en-US" sz="2499" b="0" i="0" dirty="0">
                <a:solidFill>
                  <a:srgbClr val="3B00FF">
                    <a:alpha val="100000"/>
                  </a:srgbClr>
                </a:solidFill>
                <a:latin typeface="微软雅黑"/>
                <a:ea typeface="微软雅黑"/>
              </a:rPr>
              <a:t>＝</a:t>
            </a:r>
            <a:r>
              <a:rPr lang="zh-CN" altLang="en-US" sz="2499" b="0" i="1" dirty="0">
                <a:solidFill>
                  <a:srgbClr val="3B00FF">
                    <a:alpha val="100000"/>
                  </a:srgbClr>
                </a:solidFill>
                <a:latin typeface="Times New Roman"/>
                <a:ea typeface="Times New Roman"/>
              </a:rPr>
              <a:t>n</a:t>
            </a:r>
            <a:r>
              <a:rPr lang="zh-CN" altLang="en-US" sz="2499" b="0" i="0" dirty="0">
                <a:solidFill>
                  <a:srgbClr val="3B00FF">
                    <a:alpha val="100000"/>
                  </a:srgbClr>
                </a:solidFill>
                <a:latin typeface="微软雅黑"/>
                <a:ea typeface="微软雅黑"/>
              </a:rPr>
              <a:t>，又∵</a:t>
            </a:r>
            <a:r>
              <a:rPr lang="zh-CN" altLang="en-US" sz="2499" b="0" i="0" dirty="0">
                <a:solidFill>
                  <a:srgbClr val="3B00FF">
                    <a:alpha val="100000"/>
                  </a:srgbClr>
                </a:solidFill>
                <a:latin typeface="Times New Roman"/>
                <a:ea typeface="Times New Roman"/>
              </a:rPr>
              <a:t>CD</a:t>
            </a:r>
            <a:r>
              <a:rPr lang="zh-CN" altLang="en-US" sz="2499" b="0" i="0" dirty="0">
                <a:solidFill>
                  <a:srgbClr val="3B00FF">
                    <a:alpha val="100000"/>
                  </a:srgbClr>
                </a:solidFill>
                <a:latin typeface="微软雅黑"/>
                <a:ea typeface="微软雅黑"/>
              </a:rPr>
              <a:t>＝</a:t>
            </a:r>
            <a:r>
              <a:rPr lang="zh-CN" altLang="en-US" sz="2499" b="0" i="1" dirty="0">
                <a:solidFill>
                  <a:srgbClr val="3B00FF">
                    <a:alpha val="100000"/>
                  </a:srgbClr>
                </a:solidFill>
                <a:latin typeface="Times New Roman"/>
                <a:ea typeface="Times New Roman"/>
              </a:rPr>
              <a:t>b</a:t>
            </a:r>
          </a:p>
        </p:txBody>
      </p:sp>
      <p:sp>
        <p:nvSpPr>
          <p:cNvPr id="9" name="文本4"/>
          <p:cNvSpPr txBox="1"/>
          <p:nvPr/>
        </p:nvSpPr>
        <p:spPr>
          <a:xfrm>
            <a:off x="1278360" y="4059393"/>
            <a:ext cx="2951036" cy="902867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5600"/>
              </a:lnSpc>
            </a:pPr>
            <a:r>
              <a:rPr lang="zh-CN" altLang="en-US" sz="2499" b="0" i="0" dirty="0">
                <a:solidFill>
                  <a:srgbClr val="3B00FF">
                    <a:alpha val="100000"/>
                  </a:srgbClr>
                </a:solidFill>
                <a:latin typeface="微软雅黑"/>
                <a:ea typeface="微软雅黑"/>
              </a:rPr>
              <a:t>∴  </a:t>
            </a:r>
            <a:r>
              <a:rPr lang="zh-CN" altLang="en-US" sz="2499" b="0" i="0" dirty="0">
                <a:solidFill>
                  <a:srgbClr val="3B00FF">
                    <a:alpha val="100000"/>
                  </a:srgbClr>
                </a:solidFill>
                <a:latin typeface="Times New Roman"/>
                <a:ea typeface="Times New Roman"/>
              </a:rPr>
              <a:t>AB=CD•</a:t>
            </a:r>
            <a:r>
              <a:rPr lang="zh-CN" altLang="en-US" sz="2499" b="0" i="1" dirty="0">
                <a:solidFill>
                  <a:srgbClr val="3B00FF">
                    <a:alpha val="100000"/>
                  </a:srgbClr>
                </a:solidFill>
                <a:latin typeface="Times New Roman"/>
                <a:ea typeface="Times New Roman"/>
              </a:rPr>
              <a:t>n</a:t>
            </a:r>
            <a:r>
              <a:rPr lang="zh-CN" altLang="en-US" sz="2499" b="0" i="0" dirty="0">
                <a:solidFill>
                  <a:srgbClr val="3B00FF">
                    <a:alpha val="100000"/>
                  </a:srgbClr>
                </a:solidFill>
                <a:latin typeface="微软雅黑"/>
                <a:ea typeface="微软雅黑"/>
              </a:rPr>
              <a:t>＝</a:t>
            </a:r>
            <a:r>
              <a:rPr lang="zh-CN" altLang="en-US" sz="2499" b="0" i="1" dirty="0">
                <a:solidFill>
                  <a:srgbClr val="3B00FF">
                    <a:alpha val="100000"/>
                  </a:srgbClr>
                </a:solidFill>
                <a:latin typeface="Times New Roman"/>
                <a:ea typeface="Times New Roman"/>
              </a:rPr>
              <a:t>nb</a:t>
            </a:r>
          </a:p>
        </p:txBody>
      </p:sp>
      <p:grpSp>
        <p:nvGrpSpPr>
          <p:cNvPr id="10" name="组合1"/>
          <p:cNvGrpSpPr/>
          <p:nvPr/>
        </p:nvGrpSpPr>
        <p:grpSpPr>
          <a:xfrm>
            <a:off x="1184434" y="4815850"/>
            <a:ext cx="3490569" cy="944860"/>
            <a:chOff x="0" y="0"/>
            <a:chExt cx="3490569" cy="944860"/>
          </a:xfrm>
        </p:grpSpPr>
        <p:pic>
          <p:nvPicPr>
            <p:cNvPr id="11" name="图片2">
              <a:extLst>
                <a:ext uri="{FF2B5EF4-FFF2-40B4-BE49-F238E27FC236}">
                  <a16:creationId xmlns:a16="http://schemas.microsoft.com/office/drawing/2014/main" id="{69ED34C6-1862-8A8A-03F9-2D1EFC8C321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28319" y="87610"/>
              <a:ext cx="2762250" cy="857250"/>
            </a:xfrm>
            <a:prstGeom prst="rect">
              <a:avLst/>
            </a:prstGeom>
          </p:spPr>
        </p:pic>
        <p:sp>
          <p:nvSpPr>
            <p:cNvPr id="12" name="文本5"/>
            <p:cNvSpPr txBox="1"/>
            <p:nvPr/>
          </p:nvSpPr>
          <p:spPr>
            <a:xfrm>
              <a:off x="0" y="0"/>
              <a:ext cx="507365" cy="902867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5600"/>
                </a:lnSpc>
              </a:pPr>
              <a:r>
                <a:rPr lang="zh-CN" altLang="en-US" sz="2499" b="0" i="0" dirty="0">
                  <a:solidFill>
                    <a:srgbClr val="3B00FF">
                      <a:alpha val="100000"/>
                    </a:srgbClr>
                  </a:solidFill>
                  <a:latin typeface="微软雅黑"/>
                  <a:ea typeface="微软雅黑"/>
                </a:rPr>
                <a:t>∴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6" fill="hold">
                      <p:stCondLst>
                        <p:cond delay="indefinite"/>
                      </p:stCondLst>
                      <p:childTnLst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" dur="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" dur="3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3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3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3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5" grpId="0" animBg="1"/>
    </p:bldLst>
  </p:timing>
</p:sld>
</file>

<file path=ppt/slides/slide12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14383" y="14040"/>
            <a:ext cx="2001660" cy="489880"/>
          </a:xfrm>
          <a:prstGeom prst="rect"/>
          <a:solidFill>
            <a:srgbClr val="FFEE00">
              <a:alpha val="100000"/>
            </a:srgbClr>
          </a:solidFill>
          <a:ln w="28575">
            <a:solidFill>
              <a:srgbClr val="FFFFFF">
                <a:alpha val="0"/>
              </a:srgbClr>
            </a:solidFill>
            <a:prstDash val="solid"/>
          </a:ln>
        </p:spPr>
        <p:txBody>
          <a:bodyPr anchor="ctr"/>
          <a:lstStyle/>
          <a:p>
            <a:pPr marL="0" algn="l"/>
            <a:r>
              <a:rPr lang="zh-CN" altLang="en-US" sz="3399" b="1" i="0" dirty="0">
                <a:solidFill>
                  <a:srgbClr val="FF0000">
                    <a:alpha val="100000"/>
                  </a:srgbClr>
                </a:solidFill>
                <a:latin typeface="楷体"/>
                <a:ea typeface="楷体"/>
              </a:rPr>
              <a:t>例题解析</a:t>
            </a:r>
          </a:p>
        </p:txBody>
      </p:sp>
      <p:sp>
        <p:nvSpPr>
          <p:cNvPr id="3" name="文本1"/>
          <p:cNvSpPr txBox="1"/>
          <p:nvPr/>
        </p:nvSpPr>
        <p:spPr>
          <a:xfrm>
            <a:off x="183394" y="470859"/>
            <a:ext cx="11825878" cy="2870359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3699" b="0" i="0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    例3  如图,左、右并排的两棵大树的高分别是AB=8m和CD=12m,两树底部的距离BD=5m,一个人估计自己眼睛距离地面1.6m,她沿着正对这两棵树的一条水平直路l从左向右前进,当她与左边较低的树的距离小于多少时,就看不到右边较高的树的顶端C了? </a:t>
            </a:r>
          </a:p>
        </p:txBody>
      </p:sp>
      <p:pic>
        <p:nvPicPr>
          <p:cNvPr id="4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09655" y="2682459"/>
            <a:ext cx="4614215" cy="3989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13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6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1"/>
          <p:cNvSpPr txBox="1"/>
          <p:nvPr/>
        </p:nvSpPr>
        <p:spPr>
          <a:xfrm>
            <a:off x="187357" y="517970"/>
            <a:ext cx="7609837" cy="1494187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buFont typeface="Arial"/>
              <a:buChar char=" "/>
            </a:pPr>
            <a:r>
              <a:rPr lang="zh-CN" altLang="en-US" sz="2999" b="0" i="0" dirty="0">
                <a:solidFill>
                  <a:srgbClr val="FF0000">
                    <a:alpha val="100000"/>
                  </a:srgbClr>
                </a:solidFill>
                <a:latin typeface="宋体"/>
                <a:ea typeface="宋体"/>
              </a:rPr>
              <a:t>    解：如图，假设观察者从左向右走到点E时，他的眼睛的位置点E与两棵树的顶端点A、C恰在一条直线上.</a:t>
            </a:r>
          </a:p>
        </p:txBody>
      </p:sp>
      <p:sp>
        <p:nvSpPr>
          <p:cNvPr id="3" name="文本2"/>
          <p:cNvSpPr txBox="1"/>
          <p:nvPr/>
        </p:nvSpPr>
        <p:spPr>
          <a:xfrm>
            <a:off x="1125674" y="1617040"/>
            <a:ext cx="3651799" cy="842211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5000"/>
              </a:lnSpc>
            </a:pPr>
            <a:r>
              <a:rPr lang="zh-CN" altLang="en-US" sz="2799" b="0" i="0" dirty="0">
                <a:solidFill>
                  <a:srgbClr val="FF0000">
                    <a:alpha val="100000"/>
                  </a:srgbClr>
                </a:solidFill>
                <a:latin typeface="楷体"/>
                <a:ea typeface="楷体"/>
              </a:rPr>
              <a:t>∵AB⊥</a:t>
            </a:r>
            <a:r>
              <a:rPr lang="zh-CN" altLang="en-US" sz="2799" b="0" i="1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l</a:t>
            </a:r>
            <a:r>
              <a:rPr lang="zh-CN" altLang="en-US" sz="2799" b="0" i="0" dirty="0">
                <a:solidFill>
                  <a:srgbClr val="FF0000">
                    <a:alpha val="100000"/>
                  </a:srgbClr>
                </a:solidFill>
                <a:latin typeface="楷体"/>
                <a:ea typeface="楷体"/>
              </a:rPr>
              <a:t>，CD⊥ </a:t>
            </a:r>
            <a:r>
              <a:rPr lang="zh-CN" altLang="en-US" sz="2799" b="0" i="1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l</a:t>
            </a:r>
            <a:r>
              <a:rPr lang="zh-CN" altLang="en-US" sz="2799" b="0" i="0" dirty="0">
                <a:solidFill>
                  <a:srgbClr val="FF0000">
                    <a:alpha val="100000"/>
                  </a:srgbClr>
                </a:solidFill>
                <a:latin typeface="楷体"/>
                <a:ea typeface="楷体"/>
              </a:rPr>
              <a:t> ，</a:t>
            </a:r>
          </a:p>
        </p:txBody>
      </p:sp>
      <p:sp>
        <p:nvSpPr>
          <p:cNvPr id="4" name="文本3"/>
          <p:cNvSpPr txBox="1"/>
          <p:nvPr/>
        </p:nvSpPr>
        <p:spPr>
          <a:xfrm>
            <a:off x="781441" y="2042389"/>
            <a:ext cx="4577477" cy="832749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5000"/>
              </a:lnSpc>
              <a:buFont typeface="Arial"/>
              <a:buChar char=" "/>
            </a:pPr>
            <a:r>
              <a:rPr lang="zh-CN" altLang="en-US" sz="2799" b="0" i="0" dirty="0">
                <a:solidFill>
                  <a:srgbClr val="FF0000">
                    <a:alpha val="100000"/>
                  </a:srgbClr>
                </a:solidFill>
                <a:latin typeface="楷体"/>
                <a:ea typeface="楷体"/>
              </a:rPr>
              <a:t>∴AB∥CD</a:t>
            </a:r>
          </a:p>
        </p:txBody>
      </p:sp>
      <p:sp>
        <p:nvSpPr>
          <p:cNvPr id="5" name="文本4"/>
          <p:cNvSpPr txBox="1"/>
          <p:nvPr/>
        </p:nvSpPr>
        <p:spPr>
          <a:xfrm>
            <a:off x="408451" y="4381157"/>
            <a:ext cx="3747526" cy="832749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5000"/>
              </a:lnSpc>
              <a:buFont typeface="Arial"/>
              <a:buChar char=" "/>
            </a:pPr>
            <a:r>
              <a:rPr lang="zh-CN" altLang="en-US" sz="2799" b="0" i="0" dirty="0">
                <a:solidFill>
                  <a:srgbClr val="FF0000">
                    <a:alpha val="100000"/>
                  </a:srgbClr>
                </a:solidFill>
                <a:latin typeface="宋体"/>
                <a:ea typeface="宋体"/>
              </a:rPr>
              <a:t>解得  EH=8(m).</a:t>
            </a:r>
          </a:p>
        </p:txBody>
      </p:sp>
      <p:pic>
        <p:nvPicPr>
          <p:cNvPr id="6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72806" y="3292583"/>
            <a:ext cx="4033437" cy="3420761"/>
          </a:xfrm>
          <a:prstGeom prst="rect">
            <a:avLst/>
          </a:prstGeom>
        </p:spPr>
      </p:pic>
      <p:sp>
        <p:nvSpPr>
          <p:cNvPr id="7" name="文本5"/>
          <p:cNvSpPr txBox="1"/>
          <p:nvPr/>
        </p:nvSpPr>
        <p:spPr>
          <a:xfrm>
            <a:off x="781298" y="2459869"/>
            <a:ext cx="4292473" cy="832749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5000"/>
              </a:lnSpc>
              <a:buFont typeface="Arial"/>
              <a:buChar char=" "/>
            </a:pPr>
            <a:r>
              <a:rPr lang="zh-CN" altLang="en-US" sz="2799" b="0" i="0" dirty="0">
                <a:solidFill>
                  <a:srgbClr val="FF0000">
                    <a:alpha val="100000"/>
                  </a:srgbClr>
                </a:solidFill>
                <a:latin typeface="楷体"/>
                <a:ea typeface="楷体"/>
              </a:rPr>
              <a:t>∴△AEH∽△CEK，</a:t>
            </a:r>
          </a:p>
        </p:txBody>
      </p:sp>
      <p:pic>
        <p:nvPicPr>
          <p:cNvPr id="8" name="图片2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3850" y="3150184"/>
            <a:ext cx="4160044" cy="731206"/>
          </a:xfrm>
          <a:prstGeom prst="rect">
            <a:avLst/>
          </a:prstGeom>
        </p:spPr>
      </p:pic>
      <p:pic>
        <p:nvPicPr>
          <p:cNvPr id="9" name="图片3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1413" y="3877923"/>
            <a:ext cx="3499561" cy="762067"/>
          </a:xfrm>
          <a:prstGeom prst="rect">
            <a:avLst/>
          </a:prstGeom>
        </p:spPr>
      </p:pic>
      <p:sp>
        <p:nvSpPr>
          <p:cNvPr id="10" name="文本6"/>
          <p:cNvSpPr txBox="1"/>
          <p:nvPr/>
        </p:nvSpPr>
        <p:spPr>
          <a:xfrm>
            <a:off x="243954" y="5088646"/>
            <a:ext cx="7662862" cy="1407319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799" b="0" i="0" dirty="0">
                <a:solidFill>
                  <a:srgbClr val="3B00FF">
                    <a:alpha val="100000"/>
                  </a:srgbClr>
                </a:solidFill>
                <a:latin typeface="宋体"/>
                <a:ea typeface="宋体"/>
              </a:rPr>
              <a:t>  由此可知，如果观察者继续前进，当她与左边的树的距离小于8m时，由于这棵树的遮挡，就看不到右边树的顶端 C.</a:t>
            </a:r>
          </a:p>
        </p:txBody>
      </p:sp>
      <p:sp>
        <p:nvSpPr>
          <p:cNvPr id="11" name="形状1"/>
          <p:cNvSpPr txBox="1"/>
          <p:nvPr/>
        </p:nvSpPr>
        <p:spPr>
          <a:xfrm>
            <a:off x="14383" y="14040"/>
            <a:ext cx="2001660" cy="489880"/>
          </a:xfrm>
          <a:prstGeom prst="rect"/>
          <a:solidFill>
            <a:srgbClr val="FFEE00">
              <a:alpha val="100000"/>
            </a:srgbClr>
          </a:solidFill>
          <a:ln w="28575">
            <a:solidFill>
              <a:srgbClr val="FFFFFF">
                <a:alpha val="0"/>
              </a:srgbClr>
            </a:solidFill>
            <a:prstDash val="solid"/>
          </a:ln>
        </p:spPr>
        <p:txBody>
          <a:bodyPr anchor="ctr"/>
          <a:lstStyle/>
          <a:p>
            <a:pPr marL="0" algn="l"/>
            <a:r>
              <a:rPr lang="zh-CN" altLang="en-US" sz="3399" b="1" i="0" dirty="0">
                <a:solidFill>
                  <a:srgbClr val="FF0000">
                    <a:alpha val="100000"/>
                  </a:srgbClr>
                </a:solidFill>
                <a:latin typeface="楷体"/>
                <a:ea typeface="楷体"/>
              </a:rPr>
              <a:t>例题解析</a:t>
            </a:r>
          </a:p>
        </p:txBody>
      </p:sp>
      <p:pic>
        <p:nvPicPr>
          <p:cNvPr id="12" name="图片4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0" t="7835" r="0" b="0"/>
          <a:stretch>
            <a:fillRect/>
          </a:stretch>
        </p:blipFill>
        <p:spPr>
          <a:xfrm>
            <a:off x="7906350" y="-591"/>
            <a:ext cx="4099865" cy="3270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6" fill="hold">
                      <p:stCondLst>
                        <p:cond delay="indefinite"/>
                      </p:stCondLst>
                      <p:childTnLst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" dur="3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" dur="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3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3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3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 animBg="1"/>
      <p:bldP spid="3" grpId="0" animBg="1"/>
      <p:bldP spid="4" grpId="0" animBg="1"/>
      <p:bldP spid="7" grpId="0" animBg="1"/>
      <p:bldP spid="8" grpId="0" animBg="1"/>
      <p:bldP spid="9" grpId="0" animBg="1"/>
      <p:bldP spid="5" grpId="0" animBg="1"/>
      <p:bldP spid="10" grpId="0" animBg="1"/>
    </p:bldLst>
  </p:timing>
</p:sld>
</file>

<file path=ppt/slides/slide14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5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14249" y="13887"/>
            <a:ext cx="2001660" cy="489880"/>
          </a:xfrm>
          <a:prstGeom prst="rect"/>
          <a:solidFill>
            <a:srgbClr val="FFEE00">
              <a:alpha val="100000"/>
            </a:srgbClr>
          </a:solidFill>
          <a:ln w="28575">
            <a:solidFill>
              <a:srgbClr val="FFFFFF">
                <a:alpha val="0"/>
              </a:srgbClr>
            </a:solidFill>
            <a:prstDash val="solid"/>
          </a:ln>
        </p:spPr>
        <p:txBody>
          <a:bodyPr anchor="ctr"/>
          <a:lstStyle/>
          <a:p>
            <a:pPr marL="0" algn="l"/>
            <a:r>
              <a:rPr lang="zh-CN" altLang="en-US" sz="3399" b="1" i="0" dirty="0">
                <a:solidFill>
                  <a:srgbClr val="FF0000">
                    <a:alpha val="100000"/>
                  </a:srgbClr>
                </a:solidFill>
                <a:latin typeface="楷体"/>
                <a:ea typeface="楷体"/>
              </a:rPr>
              <a:t>练一练</a:t>
            </a:r>
          </a:p>
        </p:txBody>
      </p:sp>
      <p:sp>
        <p:nvSpPr>
          <p:cNvPr id="3" name="形状2"/>
          <p:cNvSpPr txBox="1"/>
          <p:nvPr/>
        </p:nvSpPr>
        <p:spPr>
          <a:xfrm>
            <a:off x="298980" y="517998"/>
            <a:ext cx="11734800" cy="1878016"/>
          </a:xfrm>
          <a:prstGeom prst="rect"/>
          <a:solidFill>
            <a:srgbClr val="FFFFFF">
              <a:alpha val="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t"/>
          <a:lstStyle/>
          <a:p>
            <a:pPr marL="0" algn="l">
              <a:lnSpc>
                <a:spcPts val="4600"/>
              </a:lnSpc>
            </a:pPr>
            <a:r>
              <a:rPr lang="zh-CN" altLang="en-US" sz="2999" b="0" i="0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    如图，某一时刻一根2m长的竹竿EF的影长GE为1.2m，此时，小红测得一棵被风吹斜的柏树与地面成30°角，树顶端B在地面上的影子点D与B到垂直地面的落点C的距离是3.6m，求树AB的长。</a:t>
            </a:r>
          </a:p>
        </p:txBody>
      </p:sp>
      <p:pic>
        <p:nvPicPr>
          <p:cNvPr id="4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08182" y="2823420"/>
            <a:ext cx="5721982" cy="2929766"/>
          </a:xfrm>
          <a:prstGeom prst="rect">
            <a:avLst/>
          </a:prstGeom>
        </p:spPr>
      </p:pic>
      <p:grpSp>
        <p:nvGrpSpPr>
          <p:cNvPr id="5" name="组合1"/>
          <p:cNvGrpSpPr/>
          <p:nvPr/>
        </p:nvGrpSpPr>
        <p:grpSpPr>
          <a:xfrm>
            <a:off x="441550" y="2512990"/>
            <a:ext cx="8288341" cy="3990975"/>
            <a:chOff x="0" y="0"/>
            <a:chExt cx="8288341" cy="3990975"/>
          </a:xfrm>
        </p:grpSpPr>
        <p:sp>
          <p:nvSpPr>
            <p:cNvPr id="6" name="形状3"/>
            <p:cNvSpPr txBox="1"/>
            <p:nvPr/>
          </p:nvSpPr>
          <p:spPr>
            <a:xfrm>
              <a:off x="0" y="0"/>
              <a:ext cx="9525" cy="9525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7" name="形状4"/>
            <p:cNvSpPr txBox="1"/>
            <p:nvPr/>
          </p:nvSpPr>
          <p:spPr>
            <a:xfrm>
              <a:off x="0" y="0"/>
              <a:ext cx="9525" cy="9525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8" name="形状5"/>
            <p:cNvSpPr txBox="1"/>
            <p:nvPr/>
          </p:nvSpPr>
          <p:spPr>
            <a:xfrm>
              <a:off x="0" y="0"/>
              <a:ext cx="8288341" cy="3990975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t"/>
            <a:lstStyle/>
            <a:p>
              <a:pPr marL="0" algn="l">
                <a:lnSpc>
                  <a:spcPts val="5200"/>
                </a:lnSpc>
              </a:pPr>
              <a:r>
                <a:rPr lang="zh-CN" altLang="en-US" sz="2699" b="0" i="0" dirty="0">
                  <a:solidFill>
                    <a:srgbClr val="3B00FF">
                      <a:alpha val="100000"/>
                    </a:srgbClr>
                  </a:solidFill>
                  <a:latin typeface="楷体"/>
                  <a:ea typeface="楷体"/>
                </a:rPr>
                <a:t>解：如图，CD＝3.6m，∵△BDC∽△FGE，</a:t>
              </a:r>
            </a:p>
            <a:p>
              <a:pPr marL="0" algn="l">
                <a:lnSpc>
                  <a:spcPts val="5200"/>
                </a:lnSpc>
              </a:pPr>
              <a:r>
                <a:rPr lang="zh-CN" altLang="en-US" sz="2699" b="0" i="0" dirty="0">
                  <a:solidFill>
                    <a:srgbClr val="3B00FF">
                      <a:alpha val="100000"/>
                    </a:srgbClr>
                  </a:solidFill>
                  <a:latin typeface="楷体"/>
                  <a:ea typeface="楷体"/>
                </a:rPr>
                <a:t>∴           ，</a:t>
              </a:r>
            </a:p>
            <a:p>
              <a:pPr marL="0" algn="l">
                <a:lnSpc>
                  <a:spcPts val="5200"/>
                </a:lnSpc>
              </a:pPr>
              <a:r>
                <a:rPr lang="zh-CN" altLang="en-US" sz="2699" b="0" i="0" dirty="0">
                  <a:solidFill>
                    <a:srgbClr val="3B00FF">
                      <a:alpha val="100000"/>
                    </a:srgbClr>
                  </a:solidFill>
                  <a:latin typeface="楷体"/>
                  <a:ea typeface="楷体"/>
                </a:rPr>
                <a:t>即             ，∴BC＝6m</a:t>
              </a:r>
            </a:p>
            <a:p>
              <a:pPr marL="0" algn="l">
                <a:lnSpc>
                  <a:spcPts val="5200"/>
                </a:lnSpc>
              </a:pPr>
              <a:r>
                <a:rPr lang="zh-CN" altLang="en-US" sz="2699" b="0" i="0" dirty="0">
                  <a:solidFill>
                    <a:srgbClr val="3B00FF">
                      <a:alpha val="100000"/>
                    </a:srgbClr>
                  </a:solidFill>
                  <a:latin typeface="楷体"/>
                  <a:ea typeface="楷体"/>
                </a:rPr>
                <a:t>在Rt△ABC中，</a:t>
              </a:r>
            </a:p>
            <a:p>
              <a:pPr marL="0" algn="l">
                <a:lnSpc>
                  <a:spcPts val="5200"/>
                </a:lnSpc>
              </a:pPr>
              <a:r>
                <a:rPr lang="zh-CN" altLang="en-US" sz="2699" b="0" i="0" dirty="0">
                  <a:solidFill>
                    <a:srgbClr val="3B00FF">
                      <a:alpha val="100000"/>
                    </a:srgbClr>
                  </a:solidFill>
                  <a:latin typeface="楷体"/>
                  <a:ea typeface="楷体"/>
                </a:rPr>
                <a:t>∵∠A＝30°，∴AB＝2BC＝12m，</a:t>
              </a:r>
            </a:p>
            <a:p>
              <a:pPr marL="0" algn="l">
                <a:lnSpc>
                  <a:spcPts val="5200"/>
                </a:lnSpc>
              </a:pPr>
              <a:r>
                <a:rPr lang="zh-CN" altLang="en-US" sz="2699" b="0" i="0" dirty="0">
                  <a:solidFill>
                    <a:srgbClr val="3B00FF">
                      <a:alpha val="100000"/>
                    </a:srgbClr>
                  </a:solidFill>
                  <a:latin typeface="楷体"/>
                  <a:ea typeface="楷体"/>
                </a:rPr>
                <a:t>即树长AB是12m。</a:t>
              </a:r>
            </a:p>
          </p:txBody>
        </p:sp>
        <p:pic>
          <p:nvPicPr>
            <p:cNvPr id="9" name="公式1"/>
            <p:cNvPicPr>
              <a:picLocks noChangeAspect="1"/>
            </p:cNvPicPr>
            <p:nvPr/>
          </p:nvPicPr>
          <p:blipFill>
            <a:fillRect/>
            <a:blip r:embed="rId3"/>
            <a:stretch/>
          </p:blipFill>
          <p:spPr>
            <a:xfrm>
              <a:off x="611382" y="658721"/>
              <a:ext cx="1482938" cy="854516"/>
            </a:xfrm>
            <a:prstGeom prst="rect">
              <a:avLst/>
            </a:prstGeom>
          </p:spPr>
        </p:pic>
        <p:pic>
          <p:nvPicPr>
            <p:cNvPr id="10" name="公式2"/>
            <p:cNvPicPr>
              <a:picLocks noChangeAspect="1"/>
            </p:cNvPicPr>
            <p:nvPr/>
          </p:nvPicPr>
          <p:blipFill>
            <a:fillRect/>
            <a:blip r:embed="rId4"/>
            <a:stretch/>
          </p:blipFill>
          <p:spPr>
            <a:xfrm>
              <a:off x="546669" y="1400156"/>
              <a:ext cx="1433249" cy="85451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6" fill="hold">
                      <p:stCondLst>
                        <p:cond delay="indefinite"/>
                      </p:stCondLst>
                      <p:childTnLst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5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14383" y="14040"/>
            <a:ext cx="2001660" cy="489880"/>
          </a:xfrm>
          <a:prstGeom prst="rect"/>
          <a:solidFill>
            <a:srgbClr val="FFEE00">
              <a:alpha val="100000"/>
            </a:srgbClr>
          </a:solidFill>
          <a:ln w="28575">
            <a:solidFill>
              <a:srgbClr val="FFFFFF">
                <a:alpha val="0"/>
              </a:srgbClr>
            </a:solidFill>
            <a:prstDash val="solid"/>
          </a:ln>
        </p:spPr>
        <p:txBody>
          <a:bodyPr anchor="ctr"/>
          <a:lstStyle/>
          <a:p>
            <a:pPr marL="0" algn="l"/>
            <a:r>
              <a:rPr lang="zh-CN" altLang="en-US" sz="3399" b="1" i="0" dirty="0">
                <a:solidFill>
                  <a:srgbClr val="FF0000">
                    <a:alpha val="100000"/>
                  </a:srgbClr>
                </a:solidFill>
                <a:latin typeface="楷体"/>
                <a:ea typeface="楷体"/>
              </a:rPr>
              <a:t>课堂练习</a:t>
            </a:r>
          </a:p>
        </p:txBody>
      </p:sp>
      <p:sp>
        <p:nvSpPr>
          <p:cNvPr id="3" name="文本1"/>
          <p:cNvSpPr txBox="1"/>
          <p:nvPr/>
        </p:nvSpPr>
        <p:spPr>
          <a:xfrm>
            <a:off x="582025" y="599961"/>
            <a:ext cx="10550528" cy="1059624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999" b="0" i="0" dirty="0">
                <a:solidFill>
                  <a:srgbClr val="000000">
                    <a:alpha val="100000"/>
                  </a:srgbClr>
                </a:solidFill>
                <a:latin typeface="宋体"/>
                <a:ea typeface="宋体"/>
              </a:rPr>
              <a:t>1、如图，利用标杆BE测量建筑物的高度，如果标杆长1.2m，测得AB=1.6m，BC=12.4m，楼高为多少？</a:t>
            </a:r>
          </a:p>
        </p:txBody>
      </p:sp>
      <p:pic>
        <p:nvPicPr>
          <p:cNvPr id="4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7412536" y="408489"/>
            <a:ext cx="3167158" cy="5799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16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1"/>
          <p:cNvSpPr txBox="1"/>
          <p:nvPr/>
        </p:nvSpPr>
        <p:spPr>
          <a:xfrm>
            <a:off x="677266" y="517931"/>
            <a:ext cx="10966447" cy="2218563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3499" b="0" i="0" dirty="0">
                <a:solidFill>
                  <a:srgbClr val="000000">
                    <a:alpha val="100000"/>
                  </a:srgbClr>
                </a:solidFill>
                <a:latin typeface="宋体"/>
                <a:ea typeface="宋体"/>
              </a:rPr>
              <a:t>2.如图，某时刻垂直于地面的标杆AB在阳光下的影子一部分落在地面上的BC处，一部分落在高楼的墙上CD处。已知AB=3m，BC=3m，CD=1m，若无墙阻挡，标杆AB落在地面上的影子有多长？</a:t>
            </a:r>
          </a:p>
        </p:txBody>
      </p:sp>
      <p:grpSp>
        <p:nvGrpSpPr>
          <p:cNvPr id="3" name="组合1"/>
          <p:cNvGrpSpPr/>
          <p:nvPr/>
        </p:nvGrpSpPr>
        <p:grpSpPr>
          <a:xfrm>
            <a:off x="7205469" y="2910240"/>
            <a:ext cx="3882002" cy="3368227"/>
            <a:chOff x="0" y="0"/>
            <a:chExt cx="3882002" cy="3368227"/>
          </a:xfrm>
        </p:grpSpPr>
        <p:sp>
          <p:nvSpPr>
            <p:cNvPr id="4" name="形状2"/>
            <p:cNvSpPr txBox="1"/>
            <p:nvPr/>
          </p:nvSpPr>
          <p:spPr>
            <a:xfrm>
              <a:off x="503188" y="2919514"/>
              <a:ext cx="2057990" cy="23382"/>
            </a:xfrm>
            <a:prstGeom prst="line"/>
            <a:ln w="47625">
              <a:solidFill>
                <a:srgbClr val="000000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5" name="形状3"/>
            <p:cNvSpPr txBox="1"/>
            <p:nvPr/>
          </p:nvSpPr>
          <p:spPr>
            <a:xfrm flipV="1">
              <a:off x="2589269" y="1958468"/>
              <a:ext cx="23069" cy="990691"/>
            </a:xfrm>
            <a:prstGeom prst="line"/>
            <a:ln w="47625">
              <a:solidFill>
                <a:srgbClr val="000000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6" name="形状4"/>
            <p:cNvSpPr txBox="1"/>
            <p:nvPr/>
          </p:nvSpPr>
          <p:spPr>
            <a:xfrm>
              <a:off x="531574" y="583214"/>
              <a:ext cx="23069" cy="2485660"/>
            </a:xfrm>
            <a:prstGeom prst="line"/>
            <a:ln w="19050">
              <a:solidFill>
                <a:srgbClr val="5C81CC">
                  <a:alpha val="10000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7" name="形状5"/>
            <p:cNvSpPr txBox="1"/>
            <p:nvPr/>
          </p:nvSpPr>
          <p:spPr>
            <a:xfrm>
              <a:off x="51443" y="270364"/>
              <a:ext cx="2537835" cy="1703293"/>
            </a:xfrm>
            <a:prstGeom prst="line"/>
            <a:ln w="19050">
              <a:solidFill>
                <a:srgbClr val="5C81CC">
                  <a:alpha val="100000"/>
                </a:srgbClr>
              </a:solidFill>
              <a:prstDash val="solid"/>
              <a:tailEnd type="arrow" w="sm" len="sm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8" name="形状6"/>
            <p:cNvSpPr txBox="1"/>
            <p:nvPr/>
          </p:nvSpPr>
          <p:spPr>
            <a:xfrm>
              <a:off x="109388" y="2942530"/>
              <a:ext cx="3772614" cy="23382"/>
            </a:xfrm>
            <a:prstGeom prst="line"/>
            <a:ln w="19050">
              <a:solidFill>
                <a:srgbClr val="5C81CC">
                  <a:alpha val="10000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9" name="形状7"/>
            <p:cNvSpPr txBox="1"/>
            <p:nvPr/>
          </p:nvSpPr>
          <p:spPr>
            <a:xfrm flipV="1">
              <a:off x="2623419" y="0"/>
              <a:ext cx="23069" cy="2722170"/>
            </a:xfrm>
            <a:prstGeom prst="line"/>
            <a:ln w="19050">
              <a:solidFill>
                <a:srgbClr val="000000">
                  <a:alpha val="10000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0" name="形状8"/>
            <p:cNvSpPr txBox="1"/>
            <p:nvPr/>
          </p:nvSpPr>
          <p:spPr>
            <a:xfrm flipV="1">
              <a:off x="2660029" y="331221"/>
              <a:ext cx="274361" cy="243328"/>
            </a:xfrm>
            <a:prstGeom prst="line"/>
            <a:ln w="19050">
              <a:solidFill>
                <a:srgbClr val="000000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1" name="形状9"/>
            <p:cNvSpPr txBox="1"/>
            <p:nvPr/>
          </p:nvSpPr>
          <p:spPr>
            <a:xfrm flipV="1">
              <a:off x="2659868" y="804864"/>
              <a:ext cx="274361" cy="243328"/>
            </a:xfrm>
            <a:prstGeom prst="line"/>
            <a:ln w="19050">
              <a:solidFill>
                <a:srgbClr val="000000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2" name="形状10"/>
            <p:cNvSpPr txBox="1"/>
            <p:nvPr/>
          </p:nvSpPr>
          <p:spPr>
            <a:xfrm flipV="1">
              <a:off x="2642093" y="1239587"/>
              <a:ext cx="274361" cy="243328"/>
            </a:xfrm>
            <a:prstGeom prst="line"/>
            <a:ln w="19050">
              <a:solidFill>
                <a:srgbClr val="000000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3" name="形状11"/>
            <p:cNvSpPr txBox="1"/>
            <p:nvPr/>
          </p:nvSpPr>
          <p:spPr>
            <a:xfrm flipV="1">
              <a:off x="2659810" y="1704111"/>
              <a:ext cx="274361" cy="243328"/>
            </a:xfrm>
            <a:prstGeom prst="line"/>
            <a:ln w="19050">
              <a:solidFill>
                <a:srgbClr val="000000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4" name="形状12"/>
            <p:cNvSpPr txBox="1"/>
            <p:nvPr/>
          </p:nvSpPr>
          <p:spPr>
            <a:xfrm flipV="1">
              <a:off x="2660421" y="2161281"/>
              <a:ext cx="274361" cy="243328"/>
            </a:xfrm>
            <a:prstGeom prst="line"/>
            <a:ln w="19050">
              <a:solidFill>
                <a:srgbClr val="000000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5" name="形状13"/>
            <p:cNvSpPr txBox="1"/>
            <p:nvPr/>
          </p:nvSpPr>
          <p:spPr>
            <a:xfrm flipV="1">
              <a:off x="2641574" y="8488"/>
              <a:ext cx="274361" cy="243328"/>
            </a:xfrm>
            <a:prstGeom prst="line"/>
            <a:ln w="19050">
              <a:solidFill>
                <a:srgbClr val="000000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6" name="文本2"/>
            <p:cNvSpPr txBox="1"/>
            <p:nvPr/>
          </p:nvSpPr>
          <p:spPr>
            <a:xfrm>
              <a:off x="0" y="289945"/>
              <a:ext cx="522893" cy="909453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3199" b="0" i="0" dirty="0">
                  <a:solidFill>
                    <a:srgbClr val="FF0000">
                      <a:alpha val="100000"/>
                    </a:srgbClr>
                  </a:solidFill>
                  <a:latin typeface="宋体"/>
                  <a:ea typeface="宋体"/>
                </a:rPr>
                <a:t>A</a:t>
              </a:r>
            </a:p>
          </p:txBody>
        </p:sp>
        <p:sp>
          <p:nvSpPr>
            <p:cNvPr id="17" name="文本3"/>
            <p:cNvSpPr txBox="1"/>
            <p:nvPr/>
          </p:nvSpPr>
          <p:spPr>
            <a:xfrm>
              <a:off x="103514" y="2400100"/>
              <a:ext cx="522893" cy="909453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3199" b="0" i="0" dirty="0">
                  <a:solidFill>
                    <a:srgbClr val="FF0000">
                      <a:alpha val="100000"/>
                    </a:srgbClr>
                  </a:solidFill>
                  <a:latin typeface="宋体"/>
                  <a:ea typeface="宋体"/>
                </a:rPr>
                <a:t>B</a:t>
              </a:r>
            </a:p>
          </p:txBody>
        </p:sp>
        <p:sp>
          <p:nvSpPr>
            <p:cNvPr id="18" name="文本4"/>
            <p:cNvSpPr txBox="1"/>
            <p:nvPr/>
          </p:nvSpPr>
          <p:spPr>
            <a:xfrm>
              <a:off x="2732626" y="1496902"/>
              <a:ext cx="522893" cy="909453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3199" b="0" i="0" dirty="0">
                  <a:solidFill>
                    <a:srgbClr val="FF0000">
                      <a:alpha val="100000"/>
                    </a:srgbClr>
                  </a:solidFill>
                  <a:latin typeface="宋体"/>
                  <a:ea typeface="宋体"/>
                </a:rPr>
                <a:t>D</a:t>
              </a:r>
            </a:p>
          </p:txBody>
        </p:sp>
        <p:sp>
          <p:nvSpPr>
            <p:cNvPr id="19" name="文本5"/>
            <p:cNvSpPr txBox="1"/>
            <p:nvPr/>
          </p:nvSpPr>
          <p:spPr>
            <a:xfrm>
              <a:off x="2612584" y="2458774"/>
              <a:ext cx="522893" cy="909453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3199" b="0" i="0" dirty="0">
                  <a:solidFill>
                    <a:srgbClr val="FF0000">
                      <a:alpha val="100000"/>
                    </a:srgbClr>
                  </a:solidFill>
                  <a:latin typeface="宋体"/>
                  <a:ea typeface="宋体"/>
                </a:rPr>
                <a:t>C</a:t>
              </a:r>
            </a:p>
          </p:txBody>
        </p:sp>
      </p:grpSp>
      <p:sp>
        <p:nvSpPr>
          <p:cNvPr id="20" name="形状1"/>
          <p:cNvSpPr txBox="1"/>
          <p:nvPr/>
        </p:nvSpPr>
        <p:spPr>
          <a:xfrm>
            <a:off x="14383" y="14040"/>
            <a:ext cx="2001660" cy="489880"/>
          </a:xfrm>
          <a:prstGeom prst="rect"/>
          <a:solidFill>
            <a:srgbClr val="FFEE00">
              <a:alpha val="100000"/>
            </a:srgbClr>
          </a:solidFill>
          <a:ln w="28575">
            <a:solidFill>
              <a:srgbClr val="FFFFFF">
                <a:alpha val="0"/>
              </a:srgbClr>
            </a:solidFill>
            <a:prstDash val="solid"/>
          </a:ln>
        </p:spPr>
        <p:txBody>
          <a:bodyPr anchor="ctr"/>
          <a:lstStyle/>
          <a:p>
            <a:pPr marL="0" algn="l"/>
            <a:r>
              <a:rPr lang="zh-CN" altLang="en-US" sz="3399" b="1" i="0" dirty="0">
                <a:solidFill>
                  <a:srgbClr val="FF0000">
                    <a:alpha val="100000"/>
                  </a:srgbClr>
                </a:solidFill>
                <a:latin typeface="楷体"/>
                <a:ea typeface="楷体"/>
              </a:rPr>
              <a:t>课堂练习</a:t>
            </a:r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17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13802" y="-21222"/>
            <a:ext cx="2001660" cy="489880"/>
          </a:xfrm>
          <a:prstGeom prst="rect"/>
          <a:solidFill>
            <a:srgbClr val="FFEE00">
              <a:alpha val="100000"/>
            </a:srgbClr>
          </a:solidFill>
          <a:ln w="28575">
            <a:solidFill>
              <a:srgbClr val="FFFFFF">
                <a:alpha val="0"/>
              </a:srgbClr>
            </a:solidFill>
            <a:prstDash val="solid"/>
          </a:ln>
        </p:spPr>
        <p:txBody>
          <a:bodyPr anchor="ctr"/>
          <a:lstStyle/>
          <a:p>
            <a:pPr marL="0" algn="l"/>
            <a:r>
              <a:rPr lang="zh-CN" altLang="en-US" sz="3399" b="1" i="0" dirty="0">
                <a:solidFill>
                  <a:srgbClr val="FF0000">
                    <a:alpha val="100000"/>
                  </a:srgbClr>
                </a:solidFill>
                <a:latin typeface="楷体"/>
                <a:ea typeface="楷体"/>
              </a:rPr>
              <a:t>课堂小结</a:t>
            </a:r>
          </a:p>
        </p:txBody>
      </p:sp>
      <p:sp>
        <p:nvSpPr>
          <p:cNvPr id="3" name="文本1"/>
          <p:cNvSpPr txBox="1"/>
          <p:nvPr/>
        </p:nvSpPr>
        <p:spPr>
          <a:xfrm>
            <a:off x="308029" y="422729"/>
            <a:ext cx="10492191" cy="625062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999" b="0" i="0" dirty="0">
                <a:solidFill>
                  <a:srgbClr val="000000">
                    <a:alpha val="100000"/>
                  </a:srgbClr>
                </a:solidFill>
                <a:latin typeface="宋体"/>
                <a:ea typeface="宋体"/>
              </a:rPr>
              <a:t>一、相似三角形的应用主要有两个方面：</a:t>
            </a:r>
          </a:p>
        </p:txBody>
      </p:sp>
      <p:sp>
        <p:nvSpPr>
          <p:cNvPr id="4" name="文本2"/>
          <p:cNvSpPr txBox="1"/>
          <p:nvPr/>
        </p:nvSpPr>
        <p:spPr>
          <a:xfrm>
            <a:off x="1254652" y="3371669"/>
            <a:ext cx="12437926" cy="625062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999" b="0" i="0" dirty="0">
                <a:solidFill>
                  <a:srgbClr val="000000">
                    <a:alpha val="100000"/>
                  </a:srgbClr>
                </a:solidFill>
                <a:latin typeface="宋体"/>
                <a:ea typeface="宋体"/>
              </a:rPr>
              <a:t>测量不能到达两点间的距离,常常构造相似三角形求解.</a:t>
            </a:r>
          </a:p>
        </p:txBody>
      </p:sp>
      <p:sp>
        <p:nvSpPr>
          <p:cNvPr id="5" name="文本3"/>
          <p:cNvSpPr txBox="1"/>
          <p:nvPr/>
        </p:nvSpPr>
        <p:spPr>
          <a:xfrm>
            <a:off x="438302" y="1683791"/>
            <a:ext cx="11268022" cy="1066228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999" b="0" i="0" dirty="0">
                <a:solidFill>
                  <a:srgbClr val="000000">
                    <a:alpha val="100000"/>
                  </a:srgbClr>
                </a:solidFill>
                <a:latin typeface="宋体"/>
                <a:ea typeface="宋体"/>
              </a:rPr>
              <a:t>    测量不能到达顶部的物体的高度，通常可以用“在同一时刻物</a:t>
            </a:r>
            <a:r>
              <a:rPr lang="zh-CN" altLang="en-US" sz="2999" b="0" i="0" dirty="0">
                <a:solidFill>
                  <a:srgbClr val="000000">
                    <a:alpha val="100000"/>
                  </a:srgbClr>
                </a:solidFill>
                <a:latin typeface="Arial"/>
                <a:ea typeface="Arial"/>
              </a:rPr>
              <a:t>        </a:t>
            </a:r>
            <a:r>
              <a:rPr lang="zh-CN" altLang="en-US" sz="2999" b="0" i="0" dirty="0">
                <a:solidFill>
                  <a:srgbClr val="000000">
                    <a:alpha val="100000"/>
                  </a:srgbClr>
                </a:solidFill>
                <a:latin typeface="宋体"/>
                <a:ea typeface="宋体"/>
              </a:rPr>
              <a:t>高与影长成正比例”的原理解决.</a:t>
            </a:r>
          </a:p>
        </p:txBody>
      </p:sp>
      <p:sp>
        <p:nvSpPr>
          <p:cNvPr id="6" name="文本4"/>
          <p:cNvSpPr txBox="1"/>
          <p:nvPr/>
        </p:nvSpPr>
        <p:spPr>
          <a:xfrm>
            <a:off x="629650" y="2806427"/>
            <a:ext cx="7536644" cy="625062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999" b="0" i="0" dirty="0">
                <a:solidFill>
                  <a:srgbClr val="000000">
                    <a:alpha val="100000"/>
                  </a:srgbClr>
                </a:solidFill>
                <a:latin typeface="宋体"/>
                <a:ea typeface="宋体"/>
              </a:rPr>
              <a:t>2、测距（不能直接测量的两点间的距离）</a:t>
            </a:r>
          </a:p>
        </p:txBody>
      </p:sp>
      <p:sp>
        <p:nvSpPr>
          <p:cNvPr id="7" name="文本5"/>
          <p:cNvSpPr txBox="1"/>
          <p:nvPr/>
        </p:nvSpPr>
        <p:spPr>
          <a:xfrm>
            <a:off x="247421" y="4064718"/>
            <a:ext cx="11649780" cy="625062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999" b="0" i="0" dirty="0">
                <a:solidFill>
                  <a:srgbClr val="000000">
                    <a:alpha val="100000"/>
                  </a:srgbClr>
                </a:solidFill>
                <a:latin typeface="宋体"/>
                <a:ea typeface="宋体"/>
              </a:rPr>
              <a:t>二、解决实际问题时（如测高、测距），一般有以下步骤：</a:t>
            </a:r>
          </a:p>
        </p:txBody>
      </p:sp>
      <p:sp>
        <p:nvSpPr>
          <p:cNvPr id="8" name="文本6"/>
          <p:cNvSpPr txBox="1"/>
          <p:nvPr/>
        </p:nvSpPr>
        <p:spPr>
          <a:xfrm>
            <a:off x="1254804" y="4775549"/>
            <a:ext cx="5824890" cy="625062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999" b="0" i="0" dirty="0">
                <a:solidFill>
                  <a:srgbClr val="000000">
                    <a:alpha val="100000"/>
                  </a:srgbClr>
                </a:solidFill>
                <a:latin typeface="宋体"/>
                <a:ea typeface="宋体"/>
              </a:rPr>
              <a:t>1、审题；</a:t>
            </a:r>
          </a:p>
        </p:txBody>
      </p:sp>
      <p:sp>
        <p:nvSpPr>
          <p:cNvPr id="9" name="文本7"/>
          <p:cNvSpPr txBox="1"/>
          <p:nvPr/>
        </p:nvSpPr>
        <p:spPr>
          <a:xfrm>
            <a:off x="629488" y="1116216"/>
            <a:ext cx="8374049" cy="625062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999" b="0" i="0" dirty="0">
                <a:solidFill>
                  <a:srgbClr val="000000">
                    <a:alpha val="100000"/>
                  </a:srgbClr>
                </a:solidFill>
                <a:latin typeface="宋体"/>
                <a:ea typeface="宋体"/>
              </a:rPr>
              <a:t>1、测高（不能直接使用皮尺或刻度尺量的）</a:t>
            </a:r>
          </a:p>
        </p:txBody>
      </p:sp>
      <p:sp>
        <p:nvSpPr>
          <p:cNvPr id="10" name="文本8"/>
          <p:cNvSpPr txBox="1"/>
          <p:nvPr/>
        </p:nvSpPr>
        <p:spPr>
          <a:xfrm>
            <a:off x="1254604" y="5313683"/>
            <a:ext cx="4260913" cy="625062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999" b="0" i="0" dirty="0">
                <a:solidFill>
                  <a:srgbClr val="000000">
                    <a:alpha val="100000"/>
                  </a:srgbClr>
                </a:solidFill>
                <a:latin typeface="宋体"/>
                <a:ea typeface="宋体"/>
              </a:rPr>
              <a:t>2、构建图形；</a:t>
            </a:r>
          </a:p>
        </p:txBody>
      </p:sp>
      <p:sp>
        <p:nvSpPr>
          <p:cNvPr id="11" name="文本9"/>
          <p:cNvSpPr txBox="1"/>
          <p:nvPr/>
        </p:nvSpPr>
        <p:spPr>
          <a:xfrm>
            <a:off x="1254576" y="5890422"/>
            <a:ext cx="5221466" cy="625062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999" b="0" i="0" dirty="0">
                <a:solidFill>
                  <a:srgbClr val="000000">
                    <a:alpha val="100000"/>
                  </a:srgbClr>
                </a:solidFill>
                <a:latin typeface="宋体"/>
                <a:ea typeface="宋体"/>
              </a:rPr>
              <a:t>3、利用相似解决问题.</a:t>
            </a:r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18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4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5437" y="-210"/>
            <a:ext cx="12257484" cy="1143238"/>
          </a:xfrm>
          <a:prstGeom prst="rect">
            <a:avLst/>
          </a:prstGeom>
        </p:spPr>
      </p:pic>
      <p:sp>
        <p:nvSpPr>
          <p:cNvPr id="3" name="形状1"/>
          <p:cNvSpPr txBox="1"/>
          <p:nvPr/>
        </p:nvSpPr>
        <p:spPr>
          <a:xfrm>
            <a:off x="8727577" y="667350"/>
            <a:ext cx="2017724" cy="961274"/>
          </a:xfrm>
          <a:prstGeom prst="rect"/>
          <a:solidFill>
            <a:srgbClr val="FFFFFF">
              <a:alpha val="10000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</a:p>
        </p:txBody>
      </p:sp>
      <p:pic>
        <p:nvPicPr>
          <p:cNvPr id="4" name="图片2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2883" y="1323089"/>
            <a:ext cx="5391150" cy="3944741"/>
          </a:xfrm>
          <a:prstGeom prst="rect">
            <a:avLst/>
          </a:prstGeom>
        </p:spPr>
      </p:pic>
      <p:sp>
        <p:nvSpPr>
          <p:cNvPr id="5" name="文本1"/>
          <p:cNvSpPr txBox="1"/>
          <p:nvPr/>
        </p:nvSpPr>
        <p:spPr>
          <a:xfrm>
            <a:off x="6329153" y="2742171"/>
            <a:ext cx="5049583" cy="2363470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3000" b="1" i="0" dirty="0">
                <a:solidFill>
                  <a:srgbClr val="FF0000">
                    <a:alpha val="100000"/>
                  </a:srgbClr>
                </a:solidFill>
                <a:latin typeface="楷体"/>
                <a:ea typeface="楷体"/>
              </a:rPr>
              <a:t>作业：</a:t>
            </a:r>
          </a:p>
          <a:p>
            <a:pPr marL="0" algn="l"/>
            <a:r>
              <a:rPr lang="zh-CN" altLang="en-US" sz="3000" b="1" i="0" dirty="0">
                <a:solidFill>
                  <a:srgbClr val="FF0000">
                    <a:alpha val="100000"/>
                  </a:srgbClr>
                </a:solidFill>
                <a:latin typeface="楷体"/>
                <a:ea typeface="楷体"/>
              </a:rPr>
              <a:t>（1）《勤》P45、P47；</a:t>
            </a:r>
          </a:p>
          <a:p>
            <a:pPr marL="0" algn="l"/>
            <a:r>
              <a:rPr lang="zh-CN" altLang="en-US" sz="3000" b="1" i="0" dirty="0">
                <a:solidFill>
                  <a:srgbClr val="FF0000">
                    <a:alpha val="100000"/>
                  </a:srgbClr>
                </a:solidFill>
                <a:latin typeface="楷体"/>
                <a:ea typeface="楷体"/>
              </a:rPr>
              <a:t>（2）完成思考题，</a:t>
            </a:r>
          </a:p>
          <a:p>
            <a:pPr marL="0" algn="l"/>
            <a:r>
              <a:rPr lang="zh-CN" altLang="en-US" sz="3000" b="1" i="0" dirty="0">
                <a:solidFill>
                  <a:srgbClr val="FF0000">
                    <a:alpha val="100000"/>
                  </a:srgbClr>
                </a:solidFill>
                <a:latin typeface="楷体"/>
                <a:ea typeface="楷体"/>
              </a:rPr>
              <a:t>     订正《勤》P65、P66；</a:t>
            </a:r>
          </a:p>
          <a:p>
            <a:pPr marL="0" algn="l"/>
            <a:r>
              <a:rPr lang="zh-CN" altLang="en-US" sz="3000" b="1" i="0" dirty="0">
                <a:solidFill>
                  <a:srgbClr val="FF0000">
                    <a:alpha val="100000"/>
                  </a:srgbClr>
                </a:solidFill>
                <a:latin typeface="楷体"/>
                <a:ea typeface="楷体"/>
              </a:rPr>
              <a:t>（3）写200字反思。</a:t>
            </a:r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6" fill="hold">
                      <p:stCondLst>
                        <p:cond delay="indefinite"/>
                      </p:stCondLst>
                      <p:childTnLst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theme/theme1.xml><?xml version="1.0" encoding="utf-8"?>
<a:theme xmlns:thm15="http://schemas.microsoft.com/office/thememl/2012/main"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ap:Properties xmlns:vt="http://schemas.openxmlformats.org/officeDocument/2006/docPropsVTypes" xmlns:ap="http://schemas.openxmlformats.org/officeDocument/2006/extended-properties">
  <ap:TotalTime>0</ap:TotalTime>
  <ap:Words>0</ap:Words>
  <ap:Application>Microsoft Office PowerPoint</ap:Application>
  <ap:PresentationFormat>宽屏</ap:PresentationFormat>
  <ap:Paragraphs>0</ap:Paragraphs>
  <ap:Slides>1</ap:Slides>
  <ap:Notes>0</ap:Notes>
  <ap:HiddenSlides>0</ap:HiddenSlides>
  <ap:MMClips>0</ap:MMClips>
  <ap:ScaleCrop>false</ap:ScaleCrop>
  <ap:HeadingPairs>
    <vt:vector baseType="variant" size="6">
      <vt:variant>
        <vt:lpstr>已用的字体</vt:lpstr>
      </vt:variant>
      <vt:variant>
        <vt:i4>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ap:HeadingPairs>
  <ap:TitlesOfParts>
    <vt:vector baseType="lpstr" size="3">
      <vt:lpstr>Arial</vt:lpstr>
      <vt:lpstr>Office 主题​​</vt:lpstr>
      <vt:lpstr>PowerPoint 演示文稿</vt:lpstr>
    </vt:vector>
  </ap:TitlesOfParts>
  <ap:Company/>
  <ap:LinksUpToDate>false</ap:LinksUpToDate>
  <ap:SharedDoc>false</ap:SharedDoc>
  <ap:HyperlinksChanged>false</ap:HyperlinksChanged>
  <ap:AppVersion>16.0000</ap:AppVersion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李老师</dc:creator>
  <dc:title>1230相似三角形应用举例</dc:title>
  <revision>1</revision>
  <dcterms:created xsi:type="dcterms:W3CDTF">2026-01-26T03:36:30.9166264Z</dcterms:created>
  <dcterms:modified xsi:type="dcterms:W3CDTF">2026-01-26T03:36:30.9166317Z</dcterms:modified>
  <lastModifiedBy>李老师</lastModifiedBy>
</coreProperties>
</file>

<file path=docProps/custom.xml><?xml version="1.0" encoding="utf-8"?>
<op:Properties xmlns:vt="http://schemas.openxmlformats.org/officeDocument/2006/docPropsVTypes" xmlns:op="http://schemas.openxmlformats.org/officeDocument/2006/custom-properties">
  <op:property fmtid="{D5CDD505-2E9C-101B-9397-08002B2CF9AE}" pid="2" name="ApplicationName">
    <vt:lpwstr>EasiNote5</vt:lpwstr>
  </op:property>
  <op:property fmtid="{D5CDD505-2E9C-101B-9397-08002B2CF9AE}" pid="3" name="ApplicationVersion">
    <vt:lpwstr>5.2.4.9158</vt:lpwstr>
  </op:property>
  <op:property fmtid="{D5CDD505-2E9C-101B-9397-08002B2CF9AE}" pid="4" name="EasiNoteCoursewareInfo">
    <vt:lpwstr/>
  </op:property>
  <op:property fmtid="{D5CDD505-2E9C-101B-9397-08002B2CF9AE}" pid="5" name="EasiNoteDocumentName">
    <vt:lpwstr>1230相似三角形应用举例</vt:lpwstr>
  </op:property>
  <op:property fmtid="{D5CDD505-2E9C-101B-9397-08002B2CF9AE}" pid="6" name="EasiNoteAuthor">
    <vt:lpwstr>39f89cce3e664588ad1932ed3c94d622</vt:lpwstr>
  </op:property>
  <op:property fmtid="{D5CDD505-2E9C-101B-9397-08002B2CF9AE}" pid="7" name="EasiNoteUpstreamCoursewareInfo_0">
    <vt:lpwstr>31f42d68-db82-4504-bc62-0bf4dfdc0b4c</vt:lpwstr>
  </op:property>
  <op:property fmtid="{D5CDD505-2E9C-101B-9397-08002B2CF9AE}" pid="8" name="EasiNoteUpstreamCoursewareInfo_1">
    <vt:lpwstr>2288e8e1-147e-4241-9a5a-7a5951c9c8d0</vt:lpwstr>
  </op:property>
  <op:property fmtid="{D5CDD505-2E9C-101B-9397-08002B2CF9AE}" pid="9" name="EasiNoteUpstreamCoursewareInfo_2">
    <vt:lpwstr>cc7c90b9-62ff-4255-9c11-86884340228c</vt:lpwstr>
  </op:property>
</op:Properties>
</file>