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61" r:id="rId4"/>
    <p:sldId id="260" r:id="rId5"/>
    <p:sldId id="262" r:id="rId6"/>
    <p:sldId id="263" r:id="rId7"/>
    <p:sldId id="264" r:id="rId8"/>
    <p:sldId id="259" r:id="rId9"/>
    <p:sldId id="258" r:id="rId10"/>
    <p:sldId id="257" r:id="rId11"/>
    <p:sldId id="268" r:id="rId12"/>
    <p:sldId id="265" r:id="rId13"/>
    <p:sldId id="266" r:id="rId14"/>
    <p:sldId id="267" r:id="rId15"/>
    <p:sldId id="270" r:id="rId16"/>
    <p:sldId id="271" r:id="rId17"/>
    <p:sldId id="273" r:id="rId18"/>
    <p:sldId id="274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2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22276" name="Picture 4" descr="20091227165153475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00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45855" y="2132856"/>
            <a:ext cx="59866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Language points</a:t>
            </a:r>
            <a:endParaRPr lang="zh-CN" altLang="en-U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00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83568" y="692696"/>
            <a:ext cx="8236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/>
              <a:t>1. My motto is: live one day </a:t>
            </a:r>
            <a:r>
              <a:rPr lang="en-US" altLang="zh-CN" sz="3600" b="1" dirty="0" smtClean="0">
                <a:solidFill>
                  <a:srgbClr val="0066FF"/>
                </a:solidFill>
              </a:rPr>
              <a:t>at a time</a:t>
            </a:r>
            <a:r>
              <a:rPr lang="en-US" altLang="zh-CN" sz="3600" b="1" dirty="0" smtClean="0"/>
              <a:t>. (L6)</a:t>
            </a:r>
            <a:endParaRPr lang="en-US" altLang="zh-CN" sz="3600" b="1" dirty="0"/>
          </a:p>
        </p:txBody>
      </p:sp>
      <p:sp>
        <p:nvSpPr>
          <p:cNvPr id="6" name="矩形 5"/>
          <p:cNvSpPr/>
          <p:nvPr/>
        </p:nvSpPr>
        <p:spPr>
          <a:xfrm>
            <a:off x="1331640" y="1412776"/>
            <a:ext cx="58160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/>
              <a:t> </a:t>
            </a:r>
            <a:r>
              <a:rPr lang="zh-CN" altLang="en-US" sz="3200" b="1" dirty="0" smtClean="0"/>
              <a:t>我的座右铭是</a:t>
            </a:r>
            <a:r>
              <a:rPr lang="en-US" altLang="zh-CN" sz="3200" b="1" dirty="0" smtClean="0"/>
              <a:t>: </a:t>
            </a:r>
            <a:r>
              <a:rPr lang="zh-CN" altLang="en-US" sz="3200" b="1" dirty="0" smtClean="0"/>
              <a:t>活一天算一天。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27584" y="2132856"/>
            <a:ext cx="74168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e.g. The girl often eats one apple </a:t>
            </a:r>
            <a:r>
              <a:rPr lang="en-US" altLang="zh-CN" sz="3600" b="1" dirty="0" smtClean="0">
                <a:solidFill>
                  <a:srgbClr val="0066FF"/>
                </a:solidFill>
              </a:rPr>
              <a:t>at a time</a:t>
            </a:r>
            <a:r>
              <a:rPr lang="en-US" altLang="zh-CN" sz="3600" b="1" dirty="0" smtClean="0"/>
              <a:t> now, but </a:t>
            </a:r>
            <a:r>
              <a:rPr lang="en-US" altLang="zh-CN" sz="3600" b="1" dirty="0" smtClean="0">
                <a:solidFill>
                  <a:srgbClr val="0066FF"/>
                </a:solidFill>
              </a:rPr>
              <a:t>at one time</a:t>
            </a:r>
            <a:r>
              <a:rPr lang="en-US" altLang="zh-CN" sz="3600" b="1" dirty="0" smtClean="0"/>
              <a:t> she ate several apples in an hour. </a:t>
            </a:r>
          </a:p>
          <a:p>
            <a:endParaRPr lang="zh-CN" altLang="en-US" sz="2000" dirty="0"/>
          </a:p>
        </p:txBody>
      </p:sp>
      <p:sp>
        <p:nvSpPr>
          <p:cNvPr id="8" name="矩形 7"/>
          <p:cNvSpPr/>
          <p:nvPr/>
        </p:nvSpPr>
        <p:spPr>
          <a:xfrm>
            <a:off x="611560" y="4077072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 </a:t>
            </a:r>
            <a:r>
              <a:rPr lang="en-US" altLang="zh-CN" sz="3200" b="1" dirty="0" smtClean="0">
                <a:solidFill>
                  <a:srgbClr val="0066FF"/>
                </a:solidFill>
              </a:rPr>
              <a:t>at a time</a:t>
            </a:r>
            <a:r>
              <a:rPr lang="en-US" altLang="zh-CN" sz="3200" b="1" dirty="0" smtClean="0"/>
              <a:t> </a:t>
            </a:r>
            <a:r>
              <a:rPr lang="zh-CN" altLang="en-US" sz="3200" b="1" dirty="0" smtClean="0"/>
              <a:t>一次</a:t>
            </a:r>
            <a:r>
              <a:rPr lang="en-US" altLang="zh-CN" sz="3200" b="1" dirty="0" smtClean="0"/>
              <a:t>, </a:t>
            </a:r>
            <a:r>
              <a:rPr lang="zh-CN" altLang="en-US" sz="3200" b="1" dirty="0" smtClean="0"/>
              <a:t>每次</a:t>
            </a:r>
          </a:p>
          <a:p>
            <a:r>
              <a:rPr lang="zh-CN" altLang="en-US" sz="3200" b="1" dirty="0" smtClean="0"/>
              <a:t>    常与表示数量的词语搭配使用</a:t>
            </a:r>
            <a:r>
              <a:rPr lang="en-US" altLang="zh-CN" sz="3200" b="1" dirty="0" smtClean="0"/>
              <a:t>;</a:t>
            </a:r>
          </a:p>
          <a:p>
            <a:r>
              <a:rPr lang="en-US" altLang="zh-CN" sz="3200" b="1" dirty="0" smtClean="0"/>
              <a:t> </a:t>
            </a:r>
            <a:r>
              <a:rPr lang="en-US" altLang="zh-CN" sz="3200" b="1" dirty="0" smtClean="0">
                <a:solidFill>
                  <a:srgbClr val="0066FF"/>
                </a:solidFill>
              </a:rPr>
              <a:t>at one time</a:t>
            </a:r>
            <a:r>
              <a:rPr lang="en-US" altLang="zh-CN" sz="3200" b="1" dirty="0" smtClean="0"/>
              <a:t> (</a:t>
            </a:r>
            <a:r>
              <a:rPr lang="zh-CN" altLang="en-US" sz="3200" b="1" dirty="0" smtClean="0"/>
              <a:t>过去</a:t>
            </a:r>
            <a:r>
              <a:rPr lang="en-US" altLang="zh-CN" sz="3200" b="1" dirty="0" smtClean="0"/>
              <a:t>)</a:t>
            </a:r>
            <a:r>
              <a:rPr lang="zh-CN" altLang="en-US" sz="3200" b="1" dirty="0" smtClean="0"/>
              <a:t>有个时期</a:t>
            </a:r>
            <a:r>
              <a:rPr lang="en-US" altLang="zh-CN" sz="3200" b="1" dirty="0" smtClean="0"/>
              <a:t>, </a:t>
            </a:r>
            <a:r>
              <a:rPr lang="zh-CN" altLang="en-US" sz="3200" b="1" dirty="0" smtClean="0"/>
              <a:t>一度</a:t>
            </a:r>
            <a:r>
              <a:rPr lang="en-US" altLang="zh-CN" sz="3200" b="1" dirty="0" smtClean="0"/>
              <a:t>, </a:t>
            </a:r>
            <a:r>
              <a:rPr lang="zh-CN" altLang="en-US" sz="3200" b="1" dirty="0" smtClean="0"/>
              <a:t>曾经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00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71600" y="1196752"/>
            <a:ext cx="7272808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 smtClean="0"/>
              <a:t>at times       </a:t>
            </a:r>
            <a:r>
              <a:rPr lang="zh-CN" altLang="en-US" sz="3200" b="1" dirty="0" smtClean="0"/>
              <a:t>有时     </a:t>
            </a:r>
            <a:endParaRPr lang="en-US" altLang="zh-CN" sz="3200" b="1" dirty="0" smtClean="0"/>
          </a:p>
          <a:p>
            <a:pPr>
              <a:lnSpc>
                <a:spcPct val="130000"/>
              </a:lnSpc>
            </a:pPr>
            <a:r>
              <a:rPr lang="en-US" altLang="zh-CN" sz="3200" b="1" dirty="0" smtClean="0"/>
              <a:t>at the same time  </a:t>
            </a:r>
            <a:r>
              <a:rPr lang="zh-CN" altLang="en-US" sz="3200" b="1" dirty="0" smtClean="0"/>
              <a:t>同时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 smtClean="0"/>
              <a:t>at any time  </a:t>
            </a:r>
            <a:r>
              <a:rPr lang="zh-CN" altLang="en-US" sz="3200" b="1" dirty="0" smtClean="0"/>
              <a:t>随时        </a:t>
            </a:r>
            <a:endParaRPr lang="en-US" altLang="zh-CN" sz="3200" b="1" dirty="0" smtClean="0"/>
          </a:p>
          <a:p>
            <a:pPr>
              <a:lnSpc>
                <a:spcPct val="130000"/>
              </a:lnSpc>
            </a:pPr>
            <a:r>
              <a:rPr lang="en-US" altLang="zh-CN" sz="3200" b="1" dirty="0" smtClean="0"/>
              <a:t>all the time  </a:t>
            </a:r>
            <a:r>
              <a:rPr lang="zh-CN" altLang="en-US" sz="3200" b="1" dirty="0" smtClean="0"/>
              <a:t>一直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 smtClean="0"/>
              <a:t>in time         </a:t>
            </a:r>
            <a:r>
              <a:rPr lang="zh-CN" altLang="en-US" sz="3200" b="1" dirty="0" smtClean="0"/>
              <a:t>及时              </a:t>
            </a:r>
            <a:r>
              <a:rPr lang="en-US" altLang="zh-CN" sz="3200" b="1" dirty="0" smtClean="0"/>
              <a:t>on time  </a:t>
            </a:r>
            <a:r>
              <a:rPr lang="zh-CN" altLang="en-US" sz="3200" b="1" dirty="0" smtClean="0"/>
              <a:t>准时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 smtClean="0"/>
              <a:t>in no time    </a:t>
            </a:r>
            <a:r>
              <a:rPr lang="zh-CN" altLang="en-US" sz="3200" b="1" dirty="0" smtClean="0"/>
              <a:t>立刻       </a:t>
            </a:r>
            <a:endParaRPr lang="en-US" altLang="zh-CN" sz="3200" b="1" dirty="0" smtClean="0"/>
          </a:p>
          <a:p>
            <a:pPr>
              <a:lnSpc>
                <a:spcPct val="130000"/>
              </a:lnSpc>
            </a:pPr>
            <a:r>
              <a:rPr lang="zh-CN" altLang="en-US" sz="3200" b="1" dirty="0" smtClean="0"/>
              <a:t> </a:t>
            </a:r>
            <a:r>
              <a:rPr lang="en-US" altLang="zh-CN" sz="3200" b="1" dirty="0" smtClean="0"/>
              <a:t>ahead of time </a:t>
            </a:r>
            <a:r>
              <a:rPr lang="zh-CN" altLang="en-US" sz="3200" b="1" dirty="0" smtClean="0"/>
              <a:t>提前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 smtClean="0"/>
              <a:t>from time to time </a:t>
            </a:r>
            <a:r>
              <a:rPr lang="zh-CN" altLang="en-US" sz="3200" b="1" dirty="0" smtClean="0"/>
              <a:t>时不时</a:t>
            </a:r>
            <a:endParaRPr lang="zh-CN" altLang="en-US" sz="3200" b="1" dirty="0"/>
          </a:p>
        </p:txBody>
      </p:sp>
      <p:sp>
        <p:nvSpPr>
          <p:cNvPr id="6" name="矩形 5"/>
          <p:cNvSpPr/>
          <p:nvPr/>
        </p:nvSpPr>
        <p:spPr>
          <a:xfrm>
            <a:off x="1043608" y="404664"/>
            <a:ext cx="3028393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dirty="0" smtClean="0">
                <a:solidFill>
                  <a:srgbClr val="0066FF"/>
                </a:solidFill>
              </a:rPr>
              <a:t>更多</a:t>
            </a:r>
            <a:r>
              <a:rPr lang="en-US" altLang="zh-CN" sz="3200" b="1" dirty="0" smtClean="0">
                <a:solidFill>
                  <a:srgbClr val="0066FF"/>
                </a:solidFill>
              </a:rPr>
              <a:t>time</a:t>
            </a:r>
            <a:r>
              <a:rPr lang="zh-CN" altLang="en-US" sz="3200" b="1" dirty="0" smtClean="0">
                <a:solidFill>
                  <a:srgbClr val="0066FF"/>
                </a:solidFill>
              </a:rPr>
              <a:t>短语：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92" name="Rectangle 4"/>
          <p:cNvSpPr>
            <a:spLocks noChangeArrowheads="1"/>
          </p:cNvSpPr>
          <p:nvPr/>
        </p:nvSpPr>
        <p:spPr bwMode="auto">
          <a:xfrm>
            <a:off x="468313" y="1412875"/>
            <a:ext cx="84963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chemeClr val="tx1"/>
                </a:solidFill>
              </a:rPr>
              <a:t>___________ I </a:t>
            </a:r>
            <a:r>
              <a:rPr lang="en-US" altLang="zh-CN" sz="3600" b="1" dirty="0" smtClean="0"/>
              <a:t>intended </a:t>
            </a:r>
            <a:r>
              <a:rPr lang="en-US" altLang="zh-CN" sz="3600" b="1" dirty="0" smtClean="0">
                <a:solidFill>
                  <a:schemeClr val="tx1"/>
                </a:solidFill>
              </a:rPr>
              <a:t>to </a:t>
            </a:r>
            <a:r>
              <a:rPr lang="en-US" altLang="zh-CN" sz="3600" b="1" dirty="0">
                <a:solidFill>
                  <a:schemeClr val="tx1"/>
                </a:solidFill>
              </a:rPr>
              <a:t>study law.</a:t>
            </a:r>
          </a:p>
          <a:p>
            <a:r>
              <a:rPr lang="zh-CN" altLang="en-US" sz="3600" b="1" dirty="0">
                <a:solidFill>
                  <a:schemeClr val="tx1"/>
                </a:solidFill>
              </a:rPr>
              <a:t>我曾经想学法律。 </a:t>
            </a:r>
          </a:p>
          <a:p>
            <a:r>
              <a:rPr lang="en-US" altLang="zh-CN" sz="3600" b="1" dirty="0">
                <a:solidFill>
                  <a:schemeClr val="tx1"/>
                </a:solidFill>
              </a:rPr>
              <a:t>You can borrow only two books _________.</a:t>
            </a:r>
            <a:endParaRPr lang="zh-CN" altLang="en-US" sz="3600" b="1" dirty="0">
              <a:solidFill>
                <a:schemeClr val="tx1"/>
              </a:solidFill>
            </a:endParaRPr>
          </a:p>
          <a:p>
            <a:r>
              <a:rPr lang="zh-CN" altLang="en-US" sz="3600" b="1" dirty="0">
                <a:solidFill>
                  <a:schemeClr val="tx1"/>
                </a:solidFill>
              </a:rPr>
              <a:t>你一次只可以借两本书。</a:t>
            </a:r>
          </a:p>
          <a:p>
            <a:r>
              <a:rPr lang="en-US" altLang="zh-CN" sz="3600" b="1" dirty="0">
                <a:solidFill>
                  <a:schemeClr val="tx1"/>
                </a:solidFill>
              </a:rPr>
              <a:t>___________, we watch TV.</a:t>
            </a:r>
          </a:p>
          <a:p>
            <a:r>
              <a:rPr lang="zh-CN" altLang="en-US" sz="3600" b="1" dirty="0">
                <a:solidFill>
                  <a:schemeClr val="tx1"/>
                </a:solidFill>
              </a:rPr>
              <a:t>有时我们看电视。</a:t>
            </a:r>
          </a:p>
        </p:txBody>
      </p:sp>
      <p:sp>
        <p:nvSpPr>
          <p:cNvPr id="805893" name="Text Box 5"/>
          <p:cNvSpPr txBox="1">
            <a:spLocks noChangeArrowheads="1"/>
          </p:cNvSpPr>
          <p:nvPr/>
        </p:nvSpPr>
        <p:spPr bwMode="auto">
          <a:xfrm>
            <a:off x="539750" y="1412776"/>
            <a:ext cx="25209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600">
                <a:solidFill>
                  <a:srgbClr val="A50021"/>
                </a:solidFill>
              </a:rPr>
              <a:t>At one time</a:t>
            </a:r>
          </a:p>
        </p:txBody>
      </p:sp>
      <p:sp>
        <p:nvSpPr>
          <p:cNvPr id="805894" name="Text Box 6"/>
          <p:cNvSpPr txBox="1">
            <a:spLocks noChangeArrowheads="1"/>
          </p:cNvSpPr>
          <p:nvPr/>
        </p:nvSpPr>
        <p:spPr bwMode="auto">
          <a:xfrm>
            <a:off x="6623050" y="2492896"/>
            <a:ext cx="25209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600" dirty="0">
                <a:solidFill>
                  <a:srgbClr val="A50021"/>
                </a:solidFill>
              </a:rPr>
              <a:t>at a time</a:t>
            </a:r>
          </a:p>
        </p:txBody>
      </p:sp>
      <p:sp>
        <p:nvSpPr>
          <p:cNvPr id="805895" name="Text Box 7"/>
          <p:cNvSpPr txBox="1">
            <a:spLocks noChangeArrowheads="1"/>
          </p:cNvSpPr>
          <p:nvPr/>
        </p:nvSpPr>
        <p:spPr bwMode="auto">
          <a:xfrm>
            <a:off x="899592" y="3636313"/>
            <a:ext cx="25193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600" dirty="0">
                <a:solidFill>
                  <a:srgbClr val="A50021"/>
                </a:solidFill>
              </a:rPr>
              <a:t>At times</a:t>
            </a:r>
          </a:p>
        </p:txBody>
      </p:sp>
      <p:sp>
        <p:nvSpPr>
          <p:cNvPr id="805896" name="WordArt 8"/>
          <p:cNvSpPr>
            <a:spLocks noChangeArrowheads="1" noChangeShapeType="1" noTextEdit="1"/>
          </p:cNvSpPr>
          <p:nvPr/>
        </p:nvSpPr>
        <p:spPr bwMode="auto">
          <a:xfrm>
            <a:off x="900113" y="260350"/>
            <a:ext cx="2143125" cy="9080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613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altLang="zh-CN" sz="4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Comic Sans MS"/>
              </a:rPr>
              <a:t>Practice</a:t>
            </a:r>
            <a:endParaRPr lang="zh-CN" altLang="en-US" sz="4400" kern="1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Comic Sans MS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589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589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5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0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05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05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05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05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05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05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05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5892" grpId="0" autoUpdateAnimBg="0"/>
      <p:bldP spid="805893" grpId="0" autoUpdateAnimBg="0"/>
      <p:bldP spid="805894" grpId="0" autoUpdateAnimBg="0"/>
      <p:bldP spid="805895" grpId="0" autoUpdateAnimBg="0"/>
      <p:bldP spid="80589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901" cy="6858000"/>
          </a:xfrm>
          <a:prstGeom prst="rect">
            <a:avLst/>
          </a:prstGeom>
        </p:spPr>
      </p:pic>
      <p:sp>
        <p:nvSpPr>
          <p:cNvPr id="7946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620713"/>
            <a:ext cx="8208963" cy="339407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zh-CN" sz="3600" b="1" dirty="0" smtClean="0"/>
              <a:t>2</a:t>
            </a:r>
            <a:r>
              <a:rPr lang="en-US" altLang="zh-CN" sz="3600" b="1" dirty="0" smtClean="0">
                <a:solidFill>
                  <a:srgbClr val="FF0066"/>
                </a:solidFill>
              </a:rPr>
              <a:t>. </a:t>
            </a:r>
            <a:r>
              <a:rPr lang="en-US" altLang="zh-CN" sz="3600" b="1" dirty="0">
                <a:solidFill>
                  <a:srgbClr val="FF0066"/>
                </a:solidFill>
              </a:rPr>
              <a:t>In fact</a:t>
            </a:r>
            <a:r>
              <a:rPr lang="en-US" altLang="zh-CN" sz="3600" b="1" dirty="0"/>
              <a:t>, I used to </a:t>
            </a:r>
            <a:r>
              <a:rPr lang="en-US" altLang="zh-CN" sz="3600" b="1" dirty="0">
                <a:solidFill>
                  <a:srgbClr val="FF0066"/>
                </a:solidFill>
              </a:rPr>
              <a:t>dream about</a:t>
            </a:r>
            <a:r>
              <a:rPr lang="en-US" altLang="zh-CN" sz="3600" b="1" dirty="0"/>
              <a:t> playing professional football and possibly </a:t>
            </a:r>
            <a:r>
              <a:rPr lang="en-US" altLang="zh-CN" sz="3600" b="1" dirty="0">
                <a:solidFill>
                  <a:srgbClr val="FF0066"/>
                </a:solidFill>
              </a:rPr>
              <a:t>representing</a:t>
            </a:r>
            <a:r>
              <a:rPr lang="en-US" altLang="zh-CN" sz="3600" b="1" dirty="0"/>
              <a:t> my country in the World Cup.(</a:t>
            </a:r>
            <a:r>
              <a:rPr lang="en-US" altLang="zh-CN" sz="3600" b="1" dirty="0">
                <a:solidFill>
                  <a:srgbClr val="FF0066"/>
                </a:solidFill>
              </a:rPr>
              <a:t>L8</a:t>
            </a:r>
            <a:r>
              <a:rPr lang="en-US" altLang="zh-CN" sz="3600" b="1" dirty="0"/>
              <a:t>)</a:t>
            </a:r>
          </a:p>
        </p:txBody>
      </p:sp>
      <p:sp>
        <p:nvSpPr>
          <p:cNvPr id="794628" name="Text Box 4"/>
          <p:cNvSpPr txBox="1">
            <a:spLocks noChangeArrowheads="1"/>
          </p:cNvSpPr>
          <p:nvPr/>
        </p:nvSpPr>
        <p:spPr bwMode="auto">
          <a:xfrm>
            <a:off x="683568" y="3212976"/>
            <a:ext cx="7561263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</a:rPr>
              <a:t>事实上，我曾经梦想过成为专业足球队员，还想过有可能会代表国家参加世界杯呢。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9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9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0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268413"/>
            <a:ext cx="7558087" cy="3394075"/>
          </a:xfrm>
        </p:spPr>
        <p:txBody>
          <a:bodyPr/>
          <a:lstStyle/>
          <a:p>
            <a:pPr marL="0" indent="0">
              <a:buFontTx/>
              <a:buNone/>
            </a:pPr>
            <a:endParaRPr lang="zh-CN" altLang="en-US" sz="3600"/>
          </a:p>
        </p:txBody>
      </p:sp>
      <p:pic>
        <p:nvPicPr>
          <p:cNvPr id="814084" name="Picture 4" descr="ffa21bd8a5e4ac1232fa1cc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4085" name="Text Box 5"/>
          <p:cNvSpPr txBox="1">
            <a:spLocks noChangeArrowheads="1"/>
          </p:cNvSpPr>
          <p:nvPr/>
        </p:nvSpPr>
        <p:spPr bwMode="auto">
          <a:xfrm>
            <a:off x="539750" y="116632"/>
            <a:ext cx="8856786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/>
              <a:t>stand for: </a:t>
            </a:r>
            <a:r>
              <a:rPr lang="zh-CN" altLang="en-US" sz="3200" b="1" dirty="0">
                <a:solidFill>
                  <a:schemeClr val="tx1"/>
                </a:solidFill>
              </a:rPr>
              <a:t>代表</a:t>
            </a:r>
            <a:r>
              <a:rPr lang="zh-CN" altLang="en-US" sz="3200" b="1" dirty="0" smtClean="0">
                <a:solidFill>
                  <a:schemeClr val="tx1"/>
                </a:solidFill>
              </a:rPr>
              <a:t>；象</a:t>
            </a:r>
            <a:r>
              <a:rPr lang="zh-CN" altLang="en-US" sz="3200" b="1" dirty="0">
                <a:solidFill>
                  <a:schemeClr val="tx1"/>
                </a:solidFill>
              </a:rPr>
              <a:t>征</a:t>
            </a:r>
            <a:r>
              <a:rPr lang="zh-CN" altLang="en-US" sz="3200" b="1" dirty="0"/>
              <a:t> </a:t>
            </a:r>
            <a:r>
              <a:rPr lang="en-US" altLang="zh-CN" sz="3200" b="1" dirty="0" smtClean="0"/>
              <a:t>; </a:t>
            </a:r>
            <a:r>
              <a:rPr lang="zh-CN" altLang="en-US" sz="3200" b="1" dirty="0" smtClean="0"/>
              <a:t>是</a:t>
            </a:r>
            <a:r>
              <a:rPr lang="en-US" altLang="zh-CN" sz="3200" b="1" dirty="0" smtClean="0"/>
              <a:t>…</a:t>
            </a:r>
            <a:r>
              <a:rPr lang="zh-CN" altLang="en-US" sz="3200" b="1" dirty="0" smtClean="0"/>
              <a:t>的简称</a:t>
            </a:r>
            <a:r>
              <a:rPr lang="zh-CN" altLang="en-US" sz="3200" b="1" dirty="0"/>
              <a:t/>
            </a:r>
            <a:br>
              <a:rPr lang="zh-CN" altLang="en-US" sz="3200" b="1" dirty="0"/>
            </a:br>
            <a:r>
              <a:rPr lang="en-US" altLang="zh-CN" sz="3200" b="1" dirty="0"/>
              <a:t/>
            </a:r>
            <a:br>
              <a:rPr lang="en-US" altLang="zh-CN" sz="3200" b="1" dirty="0"/>
            </a:br>
            <a:endParaRPr lang="en-US" altLang="zh-CN" sz="3200" b="1" dirty="0"/>
          </a:p>
        </p:txBody>
      </p:sp>
      <p:sp>
        <p:nvSpPr>
          <p:cNvPr id="814087" name="Text Box 7"/>
          <p:cNvSpPr txBox="1">
            <a:spLocks noChangeArrowheads="1"/>
          </p:cNvSpPr>
          <p:nvPr/>
        </p:nvSpPr>
        <p:spPr bwMode="auto">
          <a:xfrm>
            <a:off x="539552" y="836712"/>
            <a:ext cx="860444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/>
              <a:t>PRC </a:t>
            </a:r>
            <a:r>
              <a:rPr lang="en-US" altLang="zh-CN" sz="3200" b="1" dirty="0">
                <a:solidFill>
                  <a:srgbClr val="FF0000"/>
                </a:solidFill>
              </a:rPr>
              <a:t>stands for </a:t>
            </a:r>
            <a:r>
              <a:rPr lang="en-US" altLang="zh-CN" sz="3200" b="1" dirty="0"/>
              <a:t>the People's Republic of China. </a:t>
            </a:r>
          </a:p>
        </p:txBody>
      </p:sp>
      <p:sp>
        <p:nvSpPr>
          <p:cNvPr id="814088" name="Text Box 8"/>
          <p:cNvSpPr txBox="1">
            <a:spLocks noChangeArrowheads="1"/>
          </p:cNvSpPr>
          <p:nvPr/>
        </p:nvSpPr>
        <p:spPr bwMode="auto">
          <a:xfrm>
            <a:off x="539552" y="1700808"/>
            <a:ext cx="8352928" cy="152041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dirty="0"/>
              <a:t>represent: </a:t>
            </a:r>
            <a:r>
              <a:rPr lang="zh-CN" altLang="en-US" sz="3200" b="1" dirty="0">
                <a:solidFill>
                  <a:schemeClr val="tx1"/>
                </a:solidFill>
              </a:rPr>
              <a:t>代表；代理；代言 </a:t>
            </a: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</a:rPr>
              <a:t/>
            </a:r>
            <a:br>
              <a:rPr lang="en-US" altLang="zh-CN" sz="3200" b="1" dirty="0">
                <a:solidFill>
                  <a:schemeClr val="tx1"/>
                </a:solidFill>
              </a:rPr>
            </a:br>
            <a:endParaRPr lang="en-US" altLang="zh-CN" sz="3200" b="1" dirty="0">
              <a:solidFill>
                <a:schemeClr val="tx1"/>
              </a:solidFill>
            </a:endParaRPr>
          </a:p>
        </p:txBody>
      </p:sp>
      <p:sp>
        <p:nvSpPr>
          <p:cNvPr id="814089" name="Rectangle 9"/>
          <p:cNvSpPr>
            <a:spLocks noChangeArrowheads="1"/>
          </p:cNvSpPr>
          <p:nvPr/>
        </p:nvSpPr>
        <p:spPr bwMode="auto">
          <a:xfrm>
            <a:off x="395536" y="2204864"/>
            <a:ext cx="8748464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3200" b="1" dirty="0"/>
              <a:t>Our Party </a:t>
            </a:r>
            <a:r>
              <a:rPr lang="en-US" altLang="zh-CN" sz="3200" b="1" dirty="0">
                <a:solidFill>
                  <a:srgbClr val="FF0000"/>
                </a:solidFill>
              </a:rPr>
              <a:t>represents</a:t>
            </a:r>
            <a:r>
              <a:rPr lang="en-US" altLang="zh-CN" sz="3200" b="1" dirty="0"/>
              <a:t> the interests of </a:t>
            </a:r>
            <a:r>
              <a:rPr lang="en-US" altLang="zh-CN" sz="3200" b="1" dirty="0" smtClean="0"/>
              <a:t>people</a:t>
            </a:r>
            <a:r>
              <a:rPr lang="en-US" altLang="zh-CN" sz="3200" b="1" dirty="0"/>
              <a:t>.</a:t>
            </a:r>
            <a:br>
              <a:rPr lang="en-US" altLang="zh-CN" sz="3200" b="1" dirty="0"/>
            </a:br>
            <a:r>
              <a:rPr lang="zh-CN" altLang="en-US" sz="3200" b="1" dirty="0"/>
              <a:t/>
            </a:r>
            <a:br>
              <a:rPr lang="zh-CN" altLang="en-US" sz="3200" b="1" dirty="0"/>
            </a:br>
            <a:r>
              <a:rPr lang="zh-CN" altLang="en-US" sz="3200" b="1" dirty="0"/>
              <a:t/>
            </a:r>
            <a:br>
              <a:rPr lang="zh-CN" altLang="en-US" sz="3200" b="1" dirty="0"/>
            </a:br>
            <a:r>
              <a:rPr lang="zh-CN" altLang="en-US" sz="3200" b="1" dirty="0"/>
              <a:t/>
            </a:r>
            <a:br>
              <a:rPr lang="zh-CN" altLang="en-US" sz="3200" b="1" dirty="0"/>
            </a:br>
            <a:endParaRPr lang="zh-CN" altLang="en-US" sz="3200" b="1" dirty="0"/>
          </a:p>
        </p:txBody>
      </p:sp>
      <p:sp>
        <p:nvSpPr>
          <p:cNvPr id="8" name="矩形 7"/>
          <p:cNvSpPr/>
          <p:nvPr/>
        </p:nvSpPr>
        <p:spPr>
          <a:xfrm>
            <a:off x="395536" y="3140968"/>
            <a:ext cx="8532440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 smtClean="0"/>
              <a:t>on behalf of:</a:t>
            </a:r>
            <a:r>
              <a:rPr lang="zh-CN" altLang="en-US" sz="3200" b="1" dirty="0" smtClean="0"/>
              <a:t>代表</a:t>
            </a:r>
            <a:r>
              <a:rPr lang="en-US" altLang="zh-CN" sz="3200" b="1" dirty="0" smtClean="0"/>
              <a:t>…</a:t>
            </a:r>
            <a:r>
              <a:rPr lang="zh-CN" altLang="en-US" sz="3200" b="1" dirty="0" smtClean="0"/>
              <a:t>一方；代表</a:t>
            </a:r>
            <a:r>
              <a:rPr lang="en-US" altLang="zh-CN" sz="3200" b="1" dirty="0" smtClean="0"/>
              <a:t>(</a:t>
            </a:r>
            <a:r>
              <a:rPr lang="zh-CN" altLang="en-US" sz="3200" b="1" dirty="0" smtClean="0"/>
              <a:t>或为</a:t>
            </a:r>
            <a:r>
              <a:rPr lang="en-US" altLang="zh-CN" sz="3200" b="1" dirty="0" smtClean="0"/>
              <a:t>)…</a:t>
            </a:r>
            <a:r>
              <a:rPr lang="zh-CN" altLang="en-US" sz="3200" b="1" dirty="0" smtClean="0"/>
              <a:t>说话，作为</a:t>
            </a:r>
            <a:r>
              <a:rPr lang="en-US" altLang="zh-CN" sz="3200" b="1" dirty="0" smtClean="0"/>
              <a:t>…</a:t>
            </a:r>
            <a:r>
              <a:rPr lang="zh-CN" altLang="en-US" sz="3200" b="1" dirty="0" smtClean="0"/>
              <a:t>的代表</a:t>
            </a:r>
            <a:r>
              <a:rPr lang="en-US" altLang="zh-CN" sz="3200" b="1" dirty="0" smtClean="0"/>
              <a:t>(</a:t>
            </a:r>
            <a:r>
              <a:rPr lang="zh-CN" altLang="en-US" sz="3200" b="1" dirty="0" smtClean="0"/>
              <a:t>或代言人</a:t>
            </a:r>
            <a:r>
              <a:rPr lang="en-US" altLang="zh-CN" sz="3200" b="1" dirty="0" smtClean="0"/>
              <a:t>)</a:t>
            </a:r>
            <a:endParaRPr lang="zh-CN" alt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4653136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On behalf of </a:t>
            </a:r>
            <a:r>
              <a:rPr lang="en-US" altLang="zh-CN" sz="3200" b="1" dirty="0" smtClean="0"/>
              <a:t>our company, I must thank you again for your generous help.</a:t>
            </a:r>
            <a:endParaRPr lang="zh-CN" altLang="en-US" sz="3200" b="1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4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4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4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4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14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00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1072" y="1916832"/>
            <a:ext cx="79573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1. We usually use “u” to ___________ “you” in We-chat.</a:t>
            </a:r>
          </a:p>
          <a:p>
            <a:r>
              <a:rPr lang="en-US" altLang="zh-CN" sz="3600" b="1" dirty="0" smtClean="0"/>
              <a:t>2. The lawyer will accept the award ______________  my friend.</a:t>
            </a:r>
          </a:p>
          <a:p>
            <a:r>
              <a:rPr lang="en-US" altLang="zh-CN" sz="3600" b="1" dirty="0" smtClean="0"/>
              <a:t>3. Your idea doesn't ___________ the majority’s, okay?</a:t>
            </a:r>
          </a:p>
          <a:p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31640" y="692696"/>
            <a:ext cx="651723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represent, stand for, on behalf of</a:t>
            </a:r>
            <a:endParaRPr lang="zh-CN" alt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724128" y="1916832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stand for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7624" y="3501008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on behalf of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032" y="4077072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represent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00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11560" y="404664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/>
              <a:t>3. I think I had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at least </a:t>
            </a:r>
            <a:r>
              <a:rPr lang="en-US" altLang="zh-CN" sz="3600" b="1" dirty="0" smtClean="0"/>
              <a:t>a billion tests,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including</a:t>
            </a:r>
            <a:r>
              <a:rPr lang="en-US" altLang="zh-CN" sz="3600" b="1" dirty="0" smtClean="0"/>
              <a:t> one 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in which </a:t>
            </a:r>
            <a:r>
              <a:rPr lang="en-US" altLang="zh-CN" sz="3600" b="1" dirty="0" smtClean="0"/>
              <a:t>they cut out a piece of muscle from my leg and looked at it under a microscope.(L11)</a:t>
            </a:r>
            <a:endParaRPr lang="en-US" altLang="zh-CN" sz="3600" b="1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83270" y="3357563"/>
            <a:ext cx="7777162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</a:rPr>
              <a:t>我想我至少做了十亿次测试，包括有一次他们切下我腿上一块肉，然后在显微镜下观察。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5085184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There is a situation 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in which </a:t>
            </a:r>
            <a:r>
              <a:rPr lang="en-US" altLang="zh-CN" sz="4000" b="1" dirty="0" smtClean="0"/>
              <a:t>I am in a dilemma. 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095"/>
            <a:ext cx="9144000" cy="68700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5576" y="1380832"/>
            <a:ext cx="78843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1. He added many names in the blacklist, _____________ me.</a:t>
            </a:r>
          </a:p>
          <a:p>
            <a:r>
              <a:rPr lang="en-US" altLang="zh-CN" sz="3600" b="1" dirty="0" smtClean="0"/>
              <a:t>2. He added many names in the blacklist, me _______________.</a:t>
            </a:r>
          </a:p>
          <a:p>
            <a:r>
              <a:rPr lang="en-US" altLang="zh-CN" sz="3600" b="1" dirty="0" smtClean="0"/>
              <a:t>3. His blacklist ______________ my name.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31640" y="1916832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including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696" y="2996952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included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51920" y="3573016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err="1" smtClean="0">
                <a:solidFill>
                  <a:srgbClr val="FF0000"/>
                </a:solidFill>
              </a:rPr>
              <a:t>includs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3" name="Text Box 5"/>
          <p:cNvSpPr txBox="1">
            <a:spLocks noChangeArrowheads="1"/>
          </p:cNvSpPr>
          <p:nvPr/>
        </p:nvSpPr>
        <p:spPr bwMode="auto">
          <a:xfrm>
            <a:off x="179388" y="785813"/>
            <a:ext cx="8640762" cy="4948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65175" indent="-765175">
              <a:lnSpc>
                <a:spcPct val="130000"/>
              </a:lnSpc>
            </a:pPr>
            <a:r>
              <a:rPr lang="en-US" altLang="zh-CN" sz="3500" b="1" dirty="0">
                <a:solidFill>
                  <a:schemeClr val="tx1"/>
                </a:solidFill>
              </a:rPr>
              <a:t>e.g. These flies are </a:t>
            </a:r>
            <a:r>
              <a:rPr lang="en-US" altLang="zh-CN" sz="3500" b="1" dirty="0">
                <a:solidFill>
                  <a:srgbClr val="FF5050"/>
                </a:solidFill>
              </a:rPr>
              <a:t>_________</a:t>
            </a:r>
            <a:r>
              <a:rPr lang="en-US" altLang="zh-CN" sz="3500" b="1" dirty="0">
                <a:solidFill>
                  <a:schemeClr val="tx1"/>
                </a:solidFill>
              </a:rPr>
              <a:t> me.                 </a:t>
            </a:r>
          </a:p>
          <a:p>
            <a:pPr marL="765175" indent="-765175">
              <a:lnSpc>
                <a:spcPct val="130000"/>
              </a:lnSpc>
            </a:pPr>
            <a:r>
              <a:rPr lang="zh-CN" altLang="en-US" sz="3500" b="1" dirty="0">
                <a:solidFill>
                  <a:schemeClr val="tx1"/>
                </a:solidFill>
              </a:rPr>
              <a:t>       这些苍蝇真使我心烦。</a:t>
            </a:r>
          </a:p>
          <a:p>
            <a:pPr marL="765175" indent="-765175">
              <a:lnSpc>
                <a:spcPct val="130000"/>
              </a:lnSpc>
            </a:pPr>
            <a:r>
              <a:rPr lang="en-US" altLang="zh-CN" sz="3500" b="1" dirty="0">
                <a:solidFill>
                  <a:schemeClr val="tx1"/>
                </a:solidFill>
              </a:rPr>
              <a:t>	She looked </a:t>
            </a:r>
            <a:r>
              <a:rPr lang="en-US" altLang="zh-CN" sz="3500" b="1" dirty="0">
                <a:solidFill>
                  <a:srgbClr val="FF5050"/>
                </a:solidFill>
              </a:rPr>
              <a:t>________</a:t>
            </a:r>
            <a:r>
              <a:rPr lang="en-US" altLang="zh-CN" sz="3500" b="1" dirty="0">
                <a:solidFill>
                  <a:schemeClr val="tx1"/>
                </a:solidFill>
              </a:rPr>
              <a:t>.  </a:t>
            </a:r>
            <a:r>
              <a:rPr lang="zh-CN" altLang="en-US" sz="3500" b="1" dirty="0">
                <a:solidFill>
                  <a:schemeClr val="tx1"/>
                </a:solidFill>
              </a:rPr>
              <a:t>她看样子很烦恼。</a:t>
            </a:r>
            <a:br>
              <a:rPr lang="zh-CN" altLang="en-US" sz="3500" b="1" dirty="0">
                <a:solidFill>
                  <a:schemeClr val="tx1"/>
                </a:solidFill>
              </a:rPr>
            </a:br>
            <a:r>
              <a:rPr lang="en-US" altLang="zh-CN" sz="3500" b="1" dirty="0">
                <a:solidFill>
                  <a:schemeClr val="tx1"/>
                </a:solidFill>
              </a:rPr>
              <a:t>Dorian </a:t>
            </a:r>
            <a:r>
              <a:rPr lang="en-US" altLang="zh-CN" sz="3500" b="1" dirty="0">
                <a:solidFill>
                  <a:srgbClr val="FF5050"/>
                </a:solidFill>
              </a:rPr>
              <a:t>is</a:t>
            </a:r>
            <a:r>
              <a:rPr lang="en-US" altLang="zh-CN" sz="3500" b="1" dirty="0">
                <a:solidFill>
                  <a:schemeClr val="tx1"/>
                </a:solidFill>
              </a:rPr>
              <a:t> never </a:t>
            </a:r>
            <a:r>
              <a:rPr lang="en-US" altLang="zh-CN" sz="3500" b="1" dirty="0">
                <a:solidFill>
                  <a:srgbClr val="FF5050"/>
                </a:solidFill>
              </a:rPr>
              <a:t>________ with</a:t>
            </a:r>
            <a:r>
              <a:rPr lang="en-US" altLang="zh-CN" sz="3500" b="1" dirty="0">
                <a:solidFill>
                  <a:schemeClr val="tx1"/>
                </a:solidFill>
              </a:rPr>
              <a:t> me.         </a:t>
            </a:r>
            <a:r>
              <a:rPr lang="zh-CN" altLang="en-US" sz="3500" b="1" dirty="0">
                <a:solidFill>
                  <a:schemeClr val="tx1"/>
                </a:solidFill>
              </a:rPr>
              <a:t>多丽安从不跟我生气。</a:t>
            </a:r>
            <a:r>
              <a:rPr lang="en-US" altLang="zh-CN" sz="3500" b="1" dirty="0">
                <a:solidFill>
                  <a:schemeClr val="tx1"/>
                </a:solidFill>
              </a:rPr>
              <a:t> </a:t>
            </a:r>
          </a:p>
          <a:p>
            <a:pPr marL="765175" indent="-765175">
              <a:lnSpc>
                <a:spcPct val="130000"/>
              </a:lnSpc>
            </a:pPr>
            <a:r>
              <a:rPr lang="en-US" altLang="zh-CN" sz="3500" b="1" dirty="0">
                <a:solidFill>
                  <a:schemeClr val="tx1"/>
                </a:solidFill>
              </a:rPr>
              <a:t>	He </a:t>
            </a:r>
            <a:r>
              <a:rPr lang="en-US" altLang="zh-CN" sz="3500" b="1" dirty="0">
                <a:solidFill>
                  <a:srgbClr val="FF5050"/>
                </a:solidFill>
              </a:rPr>
              <a:t>was ________ about</a:t>
            </a:r>
            <a:r>
              <a:rPr lang="en-US" altLang="zh-CN" sz="3500" b="1" dirty="0">
                <a:solidFill>
                  <a:schemeClr val="tx1"/>
                </a:solidFill>
              </a:rPr>
              <a:t> the matter.           </a:t>
            </a:r>
            <a:r>
              <a:rPr lang="zh-CN" altLang="en-US" sz="3500" b="1" dirty="0">
                <a:solidFill>
                  <a:schemeClr val="tx1"/>
                </a:solidFill>
              </a:rPr>
              <a:t>他为此事很恼火。</a:t>
            </a:r>
            <a:endParaRPr lang="en-US" altLang="zh-CN" sz="3500" b="1" dirty="0">
              <a:solidFill>
                <a:schemeClr val="tx1"/>
              </a:solidFill>
            </a:endParaRPr>
          </a:p>
        </p:txBody>
      </p:sp>
      <p:sp>
        <p:nvSpPr>
          <p:cNvPr id="775177" name="Text Box 9"/>
          <p:cNvSpPr txBox="1">
            <a:spLocks noChangeArrowheads="1"/>
          </p:cNvSpPr>
          <p:nvPr/>
        </p:nvSpPr>
        <p:spPr bwMode="auto">
          <a:xfrm>
            <a:off x="3924300" y="836613"/>
            <a:ext cx="216058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annoying</a:t>
            </a:r>
          </a:p>
        </p:txBody>
      </p:sp>
      <p:sp>
        <p:nvSpPr>
          <p:cNvPr id="775178" name="Text Box 10"/>
          <p:cNvSpPr txBox="1">
            <a:spLocks noChangeArrowheads="1"/>
          </p:cNvSpPr>
          <p:nvPr/>
        </p:nvSpPr>
        <p:spPr bwMode="auto">
          <a:xfrm>
            <a:off x="3203848" y="2276872"/>
            <a:ext cx="244792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annoyed</a:t>
            </a:r>
          </a:p>
        </p:txBody>
      </p:sp>
      <p:sp>
        <p:nvSpPr>
          <p:cNvPr id="775179" name="Text Box 11"/>
          <p:cNvSpPr txBox="1">
            <a:spLocks noChangeArrowheads="1"/>
          </p:cNvSpPr>
          <p:nvPr/>
        </p:nvSpPr>
        <p:spPr bwMode="auto">
          <a:xfrm>
            <a:off x="3995936" y="2924944"/>
            <a:ext cx="237648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annoyed</a:t>
            </a:r>
          </a:p>
        </p:txBody>
      </p:sp>
      <p:sp>
        <p:nvSpPr>
          <p:cNvPr id="775180" name="Text Box 12"/>
          <p:cNvSpPr txBox="1">
            <a:spLocks noChangeArrowheads="1"/>
          </p:cNvSpPr>
          <p:nvPr/>
        </p:nvSpPr>
        <p:spPr bwMode="auto">
          <a:xfrm>
            <a:off x="2627784" y="4365104"/>
            <a:ext cx="216058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annoyed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47864" y="188640"/>
            <a:ext cx="252028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annoy(L21)</a:t>
            </a:r>
            <a:endParaRPr lang="zh-CN" altLang="en-US" sz="36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75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775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775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775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775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775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77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77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5179" grpId="0"/>
      <p:bldP spid="7751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00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75856" y="260648"/>
            <a:ext cx="324036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as well as(L28)</a:t>
            </a:r>
            <a:endParaRPr lang="zh-CN" altLang="en-US" sz="3600" b="1" dirty="0"/>
          </a:p>
        </p:txBody>
      </p:sp>
      <p:sp>
        <p:nvSpPr>
          <p:cNvPr id="6" name="矩形 5"/>
          <p:cNvSpPr/>
          <p:nvPr/>
        </p:nvSpPr>
        <p:spPr>
          <a:xfrm>
            <a:off x="971600" y="1412776"/>
            <a:ext cx="7704856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sz="3600" b="1" dirty="0" smtClean="0"/>
              <a:t>His wife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as well as </a:t>
            </a:r>
            <a:r>
              <a:rPr lang="en-US" altLang="zh-CN" sz="3600" b="1" dirty="0" smtClean="0"/>
              <a:t>his children was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600" b="1" dirty="0" smtClean="0"/>
              <a:t>invited to the party.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600" b="1" dirty="0" smtClean="0"/>
              <a:t>Air,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as well as </a:t>
            </a:r>
            <a:r>
              <a:rPr lang="en-US" altLang="zh-CN" sz="3600" b="1" dirty="0" smtClean="0"/>
              <a:t>water, is needed to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3600" b="1" dirty="0" smtClean="0"/>
              <a:t>make plants grow. </a:t>
            </a:r>
            <a:endParaRPr lang="en-US" altLang="zh-CN" sz="3600" b="1" dirty="0"/>
          </a:p>
        </p:txBody>
      </p:sp>
      <p:sp>
        <p:nvSpPr>
          <p:cNvPr id="7" name="矩形 6"/>
          <p:cNvSpPr/>
          <p:nvPr/>
        </p:nvSpPr>
        <p:spPr>
          <a:xfrm>
            <a:off x="683568" y="4149080"/>
            <a:ext cx="6984776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3200" b="1" dirty="0" smtClean="0"/>
              <a:t>当 </a:t>
            </a:r>
            <a:r>
              <a:rPr lang="en-US" altLang="zh-CN" sz="3200" b="1" dirty="0" smtClean="0"/>
              <a:t>A as well as B</a:t>
            </a:r>
            <a:r>
              <a:rPr lang="zh-CN" altLang="en-US" sz="3200" b="1" dirty="0" smtClean="0"/>
              <a:t>的短语为主语时</a:t>
            </a:r>
            <a:r>
              <a:rPr lang="en-US" altLang="zh-CN" sz="3200" b="1" dirty="0" smtClean="0"/>
              <a:t>,</a:t>
            </a:r>
            <a:r>
              <a:rPr lang="zh-CN" altLang="en-US" sz="3200" b="1" dirty="0" smtClean="0"/>
              <a:t>谓语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200" b="1" dirty="0" smtClean="0"/>
              <a:t>动词与</a:t>
            </a:r>
            <a:r>
              <a:rPr lang="en-US" altLang="zh-CN" sz="3200" b="1" dirty="0" smtClean="0"/>
              <a:t>A</a:t>
            </a:r>
            <a:r>
              <a:rPr lang="zh-CN" altLang="en-US" sz="3200" b="1" dirty="0" smtClean="0"/>
              <a:t>保持一致。</a:t>
            </a:r>
            <a:endParaRPr lang="en-US" altLang="zh-CN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732240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was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032" y="2348880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is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095"/>
            <a:ext cx="9144000" cy="68700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55576" y="908720"/>
            <a:ext cx="82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/>
              <a:t>Women today go to work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as well as </a:t>
            </a:r>
            <a:r>
              <a:rPr lang="en-US" altLang="zh-CN" sz="3600" b="1" u="sng" dirty="0" smtClean="0"/>
              <a:t>look </a:t>
            </a:r>
            <a:r>
              <a:rPr lang="en-US" altLang="zh-CN" sz="3600" b="1" dirty="0" smtClean="0"/>
              <a:t>after their babies and do housework .</a:t>
            </a:r>
          </a:p>
        </p:txBody>
      </p:sp>
      <p:sp>
        <p:nvSpPr>
          <p:cNvPr id="7" name="矩形 6"/>
          <p:cNvSpPr/>
          <p:nvPr/>
        </p:nvSpPr>
        <p:spPr>
          <a:xfrm>
            <a:off x="683568" y="3573016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FF0000"/>
                </a:solidFill>
              </a:rPr>
              <a:t>As well as </a:t>
            </a:r>
            <a:r>
              <a:rPr lang="en-US" altLang="zh-CN" sz="3600" b="1" u="sng" dirty="0" smtClean="0"/>
              <a:t>looking</a:t>
            </a:r>
            <a:r>
              <a:rPr lang="en-US" altLang="zh-CN" sz="3600" b="1" dirty="0" smtClean="0"/>
              <a:t> after their babies and doing housework, women today have to go to work.</a:t>
            </a:r>
          </a:p>
        </p:txBody>
      </p:sp>
      <p:sp>
        <p:nvSpPr>
          <p:cNvPr id="8" name="矩形 7"/>
          <p:cNvSpPr/>
          <p:nvPr/>
        </p:nvSpPr>
        <p:spPr>
          <a:xfrm>
            <a:off x="539552" y="2204864"/>
            <a:ext cx="9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/>
              <a:t>Women today go to work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as well as </a:t>
            </a:r>
            <a:r>
              <a:rPr lang="en-US" altLang="zh-CN" sz="3600" b="1" u="sng" dirty="0" smtClean="0"/>
              <a:t>looking </a:t>
            </a:r>
            <a:r>
              <a:rPr lang="en-US" altLang="zh-CN" sz="3600" b="1" dirty="0" smtClean="0"/>
              <a:t>after their babies and do housework .</a:t>
            </a:r>
          </a:p>
        </p:txBody>
      </p:sp>
      <p:sp>
        <p:nvSpPr>
          <p:cNvPr id="9" name="矩形 8"/>
          <p:cNvSpPr/>
          <p:nvPr/>
        </p:nvSpPr>
        <p:spPr>
          <a:xfrm>
            <a:off x="1043608" y="5373216"/>
            <a:ext cx="7632848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200" b="1" dirty="0" smtClean="0"/>
              <a:t>as well as</a:t>
            </a:r>
            <a:r>
              <a:rPr lang="zh-CN" altLang="en-US" sz="3200" b="1" dirty="0" smtClean="0"/>
              <a:t>放开头连接动词时，动词一般用</a:t>
            </a:r>
            <a:r>
              <a:rPr lang="en-US" altLang="zh-CN" sz="3200" b="1" dirty="0" err="1" smtClean="0"/>
              <a:t>ing</a:t>
            </a:r>
            <a:r>
              <a:rPr lang="zh-CN" altLang="en-US" sz="3200" b="1" dirty="0" smtClean="0"/>
              <a:t>形式，相当于“除了</a:t>
            </a:r>
            <a:r>
              <a:rPr lang="en-US" altLang="zh-CN" sz="3200" b="1" dirty="0" smtClean="0"/>
              <a:t>…</a:t>
            </a:r>
            <a:r>
              <a:rPr lang="zh-CN" altLang="en-US" sz="3200" b="1" dirty="0" smtClean="0"/>
              <a:t>以外”。</a:t>
            </a:r>
            <a:endParaRPr lang="zh-CN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56176" y="548680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and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64088" y="1916832"/>
            <a:ext cx="377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apart from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321471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apart from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095"/>
            <a:ext cx="9144000" cy="68700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11560" y="620688"/>
            <a:ext cx="7956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/>
              <a:t>4. To look after my pets properly takes a lot of time but I find it worthwhile.(L30)</a:t>
            </a:r>
            <a:endParaRPr lang="en-US" altLang="zh-CN" sz="3600" b="1" dirty="0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55576" y="1844824"/>
            <a:ext cx="7488237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/>
              <a:t>= It takes a lot of time to look after my pets properly…</a:t>
            </a:r>
          </a:p>
        </p:txBody>
      </p:sp>
      <p:sp>
        <p:nvSpPr>
          <p:cNvPr id="7" name="矩形 6"/>
          <p:cNvSpPr/>
          <p:nvPr/>
        </p:nvSpPr>
        <p:spPr>
          <a:xfrm>
            <a:off x="755576" y="314096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/>
              <a:t>= Looking after my pets properly takes a lot of…</a:t>
            </a:r>
            <a:endParaRPr lang="en-US" altLang="zh-CN" sz="3600" b="1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1115616" y="1196752"/>
            <a:ext cx="57606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2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21252" name="Picture 4" descr="20091227165153475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144000" cy="6858000"/>
          </a:xfrm>
          <a:prstGeom prst="rect">
            <a:avLst/>
          </a:prstGeom>
          <a:noFill/>
        </p:spPr>
      </p:pic>
      <p:sp>
        <p:nvSpPr>
          <p:cNvPr id="821253" name="Text Box 5"/>
          <p:cNvSpPr txBox="1">
            <a:spLocks noChangeArrowheads="1"/>
          </p:cNvSpPr>
          <p:nvPr/>
        </p:nvSpPr>
        <p:spPr bwMode="auto">
          <a:xfrm>
            <a:off x="827088" y="549275"/>
            <a:ext cx="8066087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tx1"/>
                </a:solidFill>
              </a:rPr>
              <a:t>5</a:t>
            </a:r>
            <a:r>
              <a:rPr lang="en-US" altLang="zh-CN" sz="3600" b="1" dirty="0">
                <a:solidFill>
                  <a:schemeClr val="tx1"/>
                </a:solidFill>
              </a:rPr>
              <a:t>. Having a disability does not</a:t>
            </a:r>
            <a:r>
              <a:rPr lang="en-US" altLang="zh-CN" sz="3600" b="1" dirty="0">
                <a:solidFill>
                  <a:srgbClr val="FF0000"/>
                </a:solidFill>
              </a:rPr>
              <a:t> mean </a:t>
            </a:r>
            <a:r>
              <a:rPr lang="en-US" altLang="zh-CN" sz="3600" b="1" dirty="0">
                <a:solidFill>
                  <a:schemeClr val="tx1"/>
                </a:solidFill>
              </a:rPr>
              <a:t>your life is not </a:t>
            </a:r>
            <a:r>
              <a:rPr lang="en-US" altLang="zh-CN" sz="3600" b="1" dirty="0">
                <a:solidFill>
                  <a:srgbClr val="FF0000"/>
                </a:solidFill>
              </a:rPr>
              <a:t>satisfying</a:t>
            </a:r>
            <a:r>
              <a:rPr lang="en-US" altLang="zh-CN" sz="3600" b="1" dirty="0">
                <a:solidFill>
                  <a:schemeClr val="tx1"/>
                </a:solidFill>
              </a:rPr>
              <a:t>.(</a:t>
            </a:r>
            <a:r>
              <a:rPr lang="en-US" altLang="zh-CN" sz="3600" b="1" dirty="0"/>
              <a:t>L35</a:t>
            </a:r>
            <a:r>
              <a:rPr lang="en-US" altLang="zh-CN" sz="3600" b="1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821254" name="Text Box 6"/>
          <p:cNvSpPr txBox="1">
            <a:spLocks noChangeArrowheads="1"/>
          </p:cNvSpPr>
          <p:nvPr/>
        </p:nvSpPr>
        <p:spPr bwMode="auto">
          <a:xfrm>
            <a:off x="684213" y="1989138"/>
            <a:ext cx="7416800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</a:rPr>
              <a:t>残疾并不是意味着生活就不尽如人意。</a:t>
            </a:r>
          </a:p>
        </p:txBody>
      </p:sp>
      <p:sp>
        <p:nvSpPr>
          <p:cNvPr id="821255" name="Text Box 7"/>
          <p:cNvSpPr txBox="1">
            <a:spLocks noChangeArrowheads="1"/>
          </p:cNvSpPr>
          <p:nvPr/>
        </p:nvSpPr>
        <p:spPr bwMode="auto">
          <a:xfrm>
            <a:off x="755650" y="3429000"/>
            <a:ext cx="720090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/>
              <a:t>Do you know what I </a:t>
            </a:r>
            <a:r>
              <a:rPr lang="en-US" altLang="zh-CN" sz="3600" b="1" dirty="0">
                <a:solidFill>
                  <a:srgbClr val="FF0000"/>
                </a:solidFill>
              </a:rPr>
              <a:t>mean</a:t>
            </a:r>
            <a:r>
              <a:rPr lang="en-US" altLang="zh-CN" sz="3600" b="1" dirty="0"/>
              <a:t>?</a:t>
            </a:r>
          </a:p>
        </p:txBody>
      </p:sp>
      <p:sp>
        <p:nvSpPr>
          <p:cNvPr id="821256" name="Text Box 8"/>
          <p:cNvSpPr txBox="1">
            <a:spLocks noChangeArrowheads="1"/>
          </p:cNvSpPr>
          <p:nvPr/>
        </p:nvSpPr>
        <p:spPr bwMode="auto">
          <a:xfrm>
            <a:off x="971600" y="4077072"/>
            <a:ext cx="7127875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</a:rPr>
              <a:t>你知道我是什么意思吗？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21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21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2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8180" name="Picture 4" descr="20091227163958492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8181" name="Text Box 5"/>
          <p:cNvSpPr txBox="1">
            <a:spLocks noChangeArrowheads="1"/>
          </p:cNvSpPr>
          <p:nvPr/>
        </p:nvSpPr>
        <p:spPr bwMode="auto">
          <a:xfrm>
            <a:off x="323850" y="476250"/>
            <a:ext cx="84248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/>
              <a:t>I don’t </a:t>
            </a:r>
            <a:r>
              <a:rPr lang="en-US" altLang="zh-CN" sz="3600" b="1" dirty="0">
                <a:solidFill>
                  <a:srgbClr val="FF0000"/>
                </a:solidFill>
              </a:rPr>
              <a:t>mean</a:t>
            </a:r>
            <a:r>
              <a:rPr lang="en-US" altLang="zh-CN" sz="3600" b="1" dirty="0"/>
              <a:t> this one; I </a:t>
            </a:r>
            <a:r>
              <a:rPr lang="en-US" altLang="zh-CN" sz="3600" b="1" dirty="0">
                <a:solidFill>
                  <a:srgbClr val="FF0000"/>
                </a:solidFill>
              </a:rPr>
              <a:t>mean</a:t>
            </a:r>
            <a:r>
              <a:rPr lang="en-US" altLang="zh-CN" sz="3600" b="1" dirty="0"/>
              <a:t> that one.</a:t>
            </a:r>
          </a:p>
        </p:txBody>
      </p:sp>
      <p:sp>
        <p:nvSpPr>
          <p:cNvPr id="818182" name="Text Box 6"/>
          <p:cNvSpPr txBox="1">
            <a:spLocks noChangeArrowheads="1"/>
          </p:cNvSpPr>
          <p:nvPr/>
        </p:nvSpPr>
        <p:spPr bwMode="auto">
          <a:xfrm>
            <a:off x="539552" y="1124744"/>
            <a:ext cx="748982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</a:rPr>
              <a:t>我说的不是这个，我说的是那个。</a:t>
            </a:r>
          </a:p>
        </p:txBody>
      </p:sp>
      <p:sp>
        <p:nvSpPr>
          <p:cNvPr id="818183" name="Text Box 7"/>
          <p:cNvSpPr txBox="1">
            <a:spLocks noChangeArrowheads="1"/>
          </p:cNvSpPr>
          <p:nvPr/>
        </p:nvSpPr>
        <p:spPr bwMode="auto">
          <a:xfrm>
            <a:off x="755576" y="1988840"/>
            <a:ext cx="7273925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4000" b="1" dirty="0"/>
              <a:t>I did not </a:t>
            </a:r>
            <a:r>
              <a:rPr lang="en-US" altLang="zh-CN" sz="4000" b="1" dirty="0">
                <a:solidFill>
                  <a:srgbClr val="FF0000"/>
                </a:solidFill>
              </a:rPr>
              <a:t>mean to</a:t>
            </a:r>
            <a:r>
              <a:rPr lang="en-US" altLang="zh-CN" sz="4000" b="1" dirty="0"/>
              <a:t> annoy you.</a:t>
            </a:r>
          </a:p>
        </p:txBody>
      </p:sp>
      <p:sp>
        <p:nvSpPr>
          <p:cNvPr id="818184" name="Text Box 8"/>
          <p:cNvSpPr txBox="1">
            <a:spLocks noChangeArrowheads="1"/>
          </p:cNvSpPr>
          <p:nvPr/>
        </p:nvSpPr>
        <p:spPr bwMode="auto">
          <a:xfrm>
            <a:off x="899592" y="2852936"/>
            <a:ext cx="69119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</a:rPr>
              <a:t>我不是有意想烦你。</a:t>
            </a:r>
          </a:p>
        </p:txBody>
      </p:sp>
      <p:sp>
        <p:nvSpPr>
          <p:cNvPr id="818185" name="Text Box 9"/>
          <p:cNvSpPr txBox="1">
            <a:spLocks noChangeArrowheads="1"/>
          </p:cNvSpPr>
          <p:nvPr/>
        </p:nvSpPr>
        <p:spPr bwMode="auto">
          <a:xfrm>
            <a:off x="755576" y="3645024"/>
            <a:ext cx="799306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/>
              <a:t>He is always </a:t>
            </a:r>
            <a:r>
              <a:rPr lang="en-US" altLang="zh-CN" sz="3600" b="1" dirty="0">
                <a:solidFill>
                  <a:srgbClr val="FF0000"/>
                </a:solidFill>
              </a:rPr>
              <a:t>mean </a:t>
            </a:r>
            <a:r>
              <a:rPr lang="en-US" altLang="zh-CN" sz="3600" b="1" dirty="0"/>
              <a:t>with his money.</a:t>
            </a:r>
          </a:p>
        </p:txBody>
      </p:sp>
      <p:sp>
        <p:nvSpPr>
          <p:cNvPr id="818186" name="Text Box 10"/>
          <p:cNvSpPr txBox="1">
            <a:spLocks noChangeArrowheads="1"/>
          </p:cNvSpPr>
          <p:nvPr/>
        </p:nvSpPr>
        <p:spPr bwMode="auto">
          <a:xfrm>
            <a:off x="827584" y="4437112"/>
            <a:ext cx="813593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</a:rPr>
              <a:t>他对钱总是很吝啬。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8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8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18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8183" grpId="0"/>
      <p:bldP spid="8181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2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24324" name="Picture 4" descr="20091227165153475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4327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8064500" cy="28623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</a:rPr>
              <a:t>To my __________, he was _________ with my work and said that my work was really __________. It was unbelievable! Because he used to be very hard to </a:t>
            </a:r>
            <a:r>
              <a:rPr lang="en-US" altLang="zh-CN" sz="3600" b="1" dirty="0" smtClean="0">
                <a:solidFill>
                  <a:schemeClr val="tx1"/>
                </a:solidFill>
              </a:rPr>
              <a:t>_________.</a:t>
            </a:r>
            <a:r>
              <a:rPr lang="en-US" altLang="zh-CN" sz="3600" b="1" dirty="0" smtClean="0"/>
              <a:t> </a:t>
            </a:r>
            <a:endParaRPr lang="en-US" altLang="zh-CN" sz="3600" b="1" dirty="0"/>
          </a:p>
        </p:txBody>
      </p:sp>
      <p:sp>
        <p:nvSpPr>
          <p:cNvPr id="824328" name="Text Box 8"/>
          <p:cNvSpPr txBox="1">
            <a:spLocks noChangeArrowheads="1"/>
          </p:cNvSpPr>
          <p:nvPr/>
        </p:nvSpPr>
        <p:spPr bwMode="auto">
          <a:xfrm>
            <a:off x="1835696" y="764704"/>
            <a:ext cx="266541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</a:rPr>
              <a:t>satisfaction</a:t>
            </a:r>
          </a:p>
        </p:txBody>
      </p:sp>
      <p:sp>
        <p:nvSpPr>
          <p:cNvPr id="824329" name="Text Box 9"/>
          <p:cNvSpPr txBox="1">
            <a:spLocks noChangeArrowheads="1"/>
          </p:cNvSpPr>
          <p:nvPr/>
        </p:nvSpPr>
        <p:spPr bwMode="auto">
          <a:xfrm>
            <a:off x="5940152" y="764704"/>
            <a:ext cx="244951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</a:rPr>
              <a:t>satisfied</a:t>
            </a:r>
          </a:p>
        </p:txBody>
      </p:sp>
      <p:sp>
        <p:nvSpPr>
          <p:cNvPr id="824330" name="Text Box 10"/>
          <p:cNvSpPr txBox="1">
            <a:spLocks noChangeArrowheads="1"/>
          </p:cNvSpPr>
          <p:nvPr/>
        </p:nvSpPr>
        <p:spPr bwMode="auto">
          <a:xfrm>
            <a:off x="2843213" y="1844824"/>
            <a:ext cx="2232025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</a:rPr>
              <a:t>satisfying</a:t>
            </a:r>
          </a:p>
        </p:txBody>
      </p:sp>
      <p:sp>
        <p:nvSpPr>
          <p:cNvPr id="824331" name="Text Box 11"/>
          <p:cNvSpPr txBox="1">
            <a:spLocks noChangeArrowheads="1"/>
          </p:cNvSpPr>
          <p:nvPr/>
        </p:nvSpPr>
        <p:spPr bwMode="auto">
          <a:xfrm>
            <a:off x="3347864" y="2988241"/>
            <a:ext cx="2376487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</a:rPr>
              <a:t>satisfy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15816" y="188640"/>
            <a:ext cx="18002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6.satisfy</a:t>
            </a:r>
            <a:endParaRPr lang="zh-CN" altLang="en-US" sz="3600" b="1" dirty="0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971601" y="3789040"/>
            <a:ext cx="5184576" cy="2594365"/>
          </a:xfrm>
          <a:prstGeom prst="rect">
            <a:avLst/>
          </a:prstGeom>
          <a:solidFill>
            <a:srgbClr val="FFFF00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ct val="7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</a:rPr>
              <a:t>satisfy: </a:t>
            </a:r>
            <a:r>
              <a:rPr lang="zh-CN" altLang="en-US" sz="3600" b="1" dirty="0">
                <a:solidFill>
                  <a:schemeClr val="tx1"/>
                </a:solidFill>
              </a:rPr>
              <a:t>使</a:t>
            </a:r>
            <a:r>
              <a:rPr lang="en-US" altLang="zh-CN" sz="3600" b="1" dirty="0">
                <a:solidFill>
                  <a:schemeClr val="tx1"/>
                </a:solidFill>
              </a:rPr>
              <a:t>…</a:t>
            </a:r>
            <a:r>
              <a:rPr lang="zh-CN" altLang="en-US" sz="3600" b="1" dirty="0">
                <a:solidFill>
                  <a:schemeClr val="tx1"/>
                </a:solidFill>
              </a:rPr>
              <a:t>满意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</a:rPr>
              <a:t>satisfied: </a:t>
            </a:r>
            <a:r>
              <a:rPr lang="zh-CN" altLang="en-US" sz="3600" b="1" dirty="0">
                <a:solidFill>
                  <a:schemeClr val="tx1"/>
                </a:solidFill>
              </a:rPr>
              <a:t>感到么满意的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</a:rPr>
              <a:t>satisfying: </a:t>
            </a:r>
            <a:r>
              <a:rPr lang="zh-CN" altLang="en-US" sz="3600" b="1" dirty="0">
                <a:solidFill>
                  <a:schemeClr val="tx1"/>
                </a:solidFill>
              </a:rPr>
              <a:t>令人满意的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</a:rPr>
              <a:t>satisfaction: </a:t>
            </a:r>
            <a:r>
              <a:rPr lang="zh-CN" altLang="en-US" sz="3600" b="1" dirty="0">
                <a:solidFill>
                  <a:schemeClr val="tx1"/>
                </a:solidFill>
              </a:rPr>
              <a:t>满意，称心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24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24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24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24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330" grpId="0"/>
      <p:bldP spid="8243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20091227165153475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9093" name="Text Box 5"/>
          <p:cNvSpPr txBox="1">
            <a:spLocks noChangeArrowheads="1"/>
          </p:cNvSpPr>
          <p:nvPr/>
        </p:nvSpPr>
        <p:spPr bwMode="auto">
          <a:xfrm>
            <a:off x="755576" y="980728"/>
            <a:ext cx="7848872" cy="2132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755650" indent="-755650">
              <a:lnSpc>
                <a:spcPct val="130000"/>
              </a:lnSpc>
            </a:pPr>
            <a:r>
              <a:rPr lang="en-US" altLang="zh-CN" sz="3400" b="1" dirty="0" smtClean="0">
                <a:solidFill>
                  <a:srgbClr val="003300"/>
                </a:solidFill>
              </a:rPr>
              <a:t>7 </a:t>
            </a:r>
            <a:r>
              <a:rPr lang="en-US" altLang="zh-CN" sz="3400" b="1" dirty="0">
                <a:solidFill>
                  <a:srgbClr val="003300"/>
                </a:solidFill>
              </a:rPr>
              <a:t>. Just accept them for who they are, and give them encouragement to </a:t>
            </a:r>
            <a:r>
              <a:rPr lang="en-US" altLang="zh-CN" sz="3400" b="1" dirty="0">
                <a:solidFill>
                  <a:srgbClr val="FF0000"/>
                </a:solidFill>
              </a:rPr>
              <a:t>live as rich and full a life as you do</a:t>
            </a:r>
            <a:r>
              <a:rPr lang="en-US" altLang="zh-CN" sz="3400" b="1" dirty="0">
                <a:solidFill>
                  <a:schemeClr val="tx1"/>
                </a:solidFill>
              </a:rPr>
              <a:t>.(</a:t>
            </a:r>
            <a:r>
              <a:rPr lang="en-US" altLang="zh-CN" sz="3400" b="1" dirty="0"/>
              <a:t>L37</a:t>
            </a:r>
            <a:r>
              <a:rPr lang="en-US" altLang="zh-CN" sz="3400" b="1" dirty="0">
                <a:solidFill>
                  <a:schemeClr val="tx1"/>
                </a:solidFill>
              </a:rPr>
              <a:t>)</a:t>
            </a:r>
            <a:endParaRPr lang="zh-CN" altLang="en-US" sz="34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328498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</a:rPr>
              <a:t>=live as a rich and full life as you do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962</Words>
  <Application>Microsoft Office PowerPoint</Application>
  <PresentationFormat>全屏显示(4:3)</PresentationFormat>
  <Paragraphs>101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Administrator</cp:lastModifiedBy>
  <cp:revision>32</cp:revision>
  <dcterms:modified xsi:type="dcterms:W3CDTF">2015-04-17T07:25:51Z</dcterms:modified>
</cp:coreProperties>
</file>