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1"/>
  </p:notesMasterIdLst>
  <p:handoutMasterIdLst>
    <p:handoutMasterId r:id="rId92"/>
  </p:handoutMasterIdLst>
  <p:sldIdLst>
    <p:sldId id="300" r:id="rId2"/>
    <p:sldId id="260" r:id="rId3"/>
    <p:sldId id="265" r:id="rId4"/>
    <p:sldId id="286" r:id="rId5"/>
    <p:sldId id="301" r:id="rId6"/>
    <p:sldId id="302" r:id="rId7"/>
    <p:sldId id="303" r:id="rId8"/>
    <p:sldId id="304" r:id="rId9"/>
    <p:sldId id="305" r:id="rId10"/>
    <p:sldId id="306" r:id="rId11"/>
    <p:sldId id="297" r:id="rId12"/>
    <p:sldId id="307" r:id="rId13"/>
    <p:sldId id="308" r:id="rId14"/>
    <p:sldId id="309" r:id="rId15"/>
    <p:sldId id="310" r:id="rId16"/>
    <p:sldId id="311" r:id="rId17"/>
    <p:sldId id="312" r:id="rId18"/>
    <p:sldId id="313" r:id="rId19"/>
    <p:sldId id="314" r:id="rId20"/>
    <p:sldId id="315" r:id="rId21"/>
    <p:sldId id="316" r:id="rId22"/>
    <p:sldId id="317" r:id="rId23"/>
    <p:sldId id="318" r:id="rId24"/>
    <p:sldId id="319" r:id="rId25"/>
    <p:sldId id="320" r:id="rId26"/>
    <p:sldId id="321" r:id="rId27"/>
    <p:sldId id="322" r:id="rId28"/>
    <p:sldId id="323" r:id="rId29"/>
    <p:sldId id="324" r:id="rId30"/>
    <p:sldId id="325" r:id="rId31"/>
    <p:sldId id="326" r:id="rId32"/>
    <p:sldId id="327" r:id="rId33"/>
    <p:sldId id="328" r:id="rId34"/>
    <p:sldId id="329" r:id="rId35"/>
    <p:sldId id="330" r:id="rId36"/>
    <p:sldId id="331" r:id="rId37"/>
    <p:sldId id="332" r:id="rId38"/>
    <p:sldId id="333" r:id="rId39"/>
    <p:sldId id="334" r:id="rId40"/>
    <p:sldId id="335" r:id="rId41"/>
    <p:sldId id="727" r:id="rId42"/>
    <p:sldId id="336" r:id="rId43"/>
    <p:sldId id="337" r:id="rId44"/>
    <p:sldId id="338" r:id="rId45"/>
    <p:sldId id="339" r:id="rId46"/>
    <p:sldId id="340" r:id="rId47"/>
    <p:sldId id="341" r:id="rId48"/>
    <p:sldId id="342" r:id="rId49"/>
    <p:sldId id="343" r:id="rId50"/>
    <p:sldId id="344" r:id="rId51"/>
    <p:sldId id="345" r:id="rId52"/>
    <p:sldId id="346" r:id="rId53"/>
    <p:sldId id="347" r:id="rId54"/>
    <p:sldId id="348" r:id="rId55"/>
    <p:sldId id="349" r:id="rId56"/>
    <p:sldId id="350" r:id="rId57"/>
    <p:sldId id="351" r:id="rId58"/>
    <p:sldId id="352" r:id="rId59"/>
    <p:sldId id="353" r:id="rId60"/>
    <p:sldId id="354" r:id="rId61"/>
    <p:sldId id="355" r:id="rId62"/>
    <p:sldId id="356" r:id="rId63"/>
    <p:sldId id="357" r:id="rId64"/>
    <p:sldId id="358" r:id="rId65"/>
    <p:sldId id="359" r:id="rId66"/>
    <p:sldId id="360" r:id="rId67"/>
    <p:sldId id="361" r:id="rId68"/>
    <p:sldId id="362" r:id="rId69"/>
    <p:sldId id="363" r:id="rId70"/>
    <p:sldId id="364" r:id="rId71"/>
    <p:sldId id="365" r:id="rId72"/>
    <p:sldId id="366" r:id="rId73"/>
    <p:sldId id="728" r:id="rId74"/>
    <p:sldId id="367" r:id="rId75"/>
    <p:sldId id="368" r:id="rId76"/>
    <p:sldId id="369" r:id="rId77"/>
    <p:sldId id="370" r:id="rId78"/>
    <p:sldId id="371" r:id="rId79"/>
    <p:sldId id="372" r:id="rId80"/>
    <p:sldId id="373" r:id="rId81"/>
    <p:sldId id="374" r:id="rId82"/>
    <p:sldId id="375" r:id="rId83"/>
    <p:sldId id="376" r:id="rId84"/>
    <p:sldId id="377" r:id="rId85"/>
    <p:sldId id="378" r:id="rId86"/>
    <p:sldId id="379" r:id="rId87"/>
    <p:sldId id="380" r:id="rId88"/>
    <p:sldId id="381" r:id="rId89"/>
    <p:sldId id="382" r:id="rId90"/>
  </p:sldIdLst>
  <p:sldSz cx="23763288" cy="13322300"/>
  <p:notesSz cx="6858000" cy="9144000"/>
  <p:defaultTextStyle>
    <a:defPPr>
      <a:defRPr lang="zh-CN"/>
    </a:defPPr>
    <a:lvl1pPr algn="l" defTabSz="2117725" rtl="0" fontAlgn="base">
      <a:spcBef>
        <a:spcPct val="0"/>
      </a:spcBef>
      <a:spcAft>
        <a:spcPct val="0"/>
      </a:spcAft>
      <a:defRPr sz="4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1058863" indent="-601663" algn="l" defTabSz="2117725" rtl="0" fontAlgn="base">
      <a:spcBef>
        <a:spcPct val="0"/>
      </a:spcBef>
      <a:spcAft>
        <a:spcPct val="0"/>
      </a:spcAft>
      <a:defRPr sz="4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2117725" indent="-1203325" algn="l" defTabSz="2117725" rtl="0" fontAlgn="base">
      <a:spcBef>
        <a:spcPct val="0"/>
      </a:spcBef>
      <a:spcAft>
        <a:spcPct val="0"/>
      </a:spcAft>
      <a:defRPr sz="4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3178175" indent="-1806575" algn="l" defTabSz="2117725" rtl="0" fontAlgn="base">
      <a:spcBef>
        <a:spcPct val="0"/>
      </a:spcBef>
      <a:spcAft>
        <a:spcPct val="0"/>
      </a:spcAft>
      <a:defRPr sz="4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4237038" indent="-2408238" algn="l" defTabSz="2117725" rtl="0" fontAlgn="base">
      <a:spcBef>
        <a:spcPct val="0"/>
      </a:spcBef>
      <a:spcAft>
        <a:spcPct val="0"/>
      </a:spcAft>
      <a:defRPr sz="4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4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4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4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4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196">
          <p15:clr>
            <a:srgbClr val="A4A3A4"/>
          </p15:clr>
        </p15:guide>
        <p15:guide id="2" pos="748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6690"/>
    <a:srgbClr val="4DA9CF"/>
    <a:srgbClr val="CAE4F1"/>
    <a:srgbClr val="CC0000"/>
    <a:srgbClr val="8D80BB"/>
    <a:srgbClr val="FFFFFF"/>
    <a:srgbClr val="000000"/>
    <a:srgbClr val="00A7B4"/>
    <a:srgbClr val="DC6690"/>
    <a:srgbClr val="3F3F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C89EF96-8CEA-46FF-86C4-4CE0E7609802}" styleName="浅色样式 3 - 强调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中度样式 4 - 强调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10A1B5D5-9B99-4C35-A422-299274C87663}" styleName="中度样式 1 - 强调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E8B1032C-EA38-4F05-BA0D-38AFFFC7BED3}" styleName="浅色样式 3 - 强调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6D9F66E-5EB9-4882-86FB-DCBF35E3C3E4}" styleName="中度样式 4 - 强调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41" autoAdjust="0"/>
    <p:restoredTop sz="94660"/>
  </p:normalViewPr>
  <p:slideViewPr>
    <p:cSldViewPr>
      <p:cViewPr varScale="1">
        <p:scale>
          <a:sx n="44" d="100"/>
          <a:sy n="44" d="100"/>
        </p:scale>
        <p:origin x="318" y="78"/>
      </p:cViewPr>
      <p:guideLst>
        <p:guide orient="horz" pos="4196"/>
        <p:guide pos="7485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8" d="100"/>
          <a:sy n="68" d="100"/>
        </p:scale>
        <p:origin x="-2856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notesMaster" Target="notesMasters/notesMaster1.xml"/><Relationship Id="rId9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3931F0-0F06-4D43-84F3-9562F0EEE9E7}" type="datetimeFigureOut">
              <a:rPr lang="zh-CN" altLang="en-US" smtClean="0"/>
              <a:pPr/>
              <a:t>2019/11/4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C85A7E-BC9E-4B02-A88E-93F2C7987CD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741045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7255D1F0-0559-45E3-AA3F-653AFB4BCBF4}" type="datetimeFigureOut">
              <a:rPr lang="zh-CN" altLang="en-US"/>
              <a:pPr>
                <a:defRPr/>
              </a:pPr>
              <a:t>2019/11/4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71475" y="685800"/>
            <a:ext cx="61150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09E6B5E2-414F-4B9B-AAB9-9B87664B65D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332297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9E6B5E2-414F-4B9B-AAB9-9B87664B65D6}" type="slidenum">
              <a:rPr lang="zh-CN" altLang="en-US" smtClean="0"/>
              <a:pPr>
                <a:defRPr/>
              </a:pPr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62498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9E6B5E2-414F-4B9B-AAB9-9B87664B65D6}" type="slidenum">
              <a:rPr lang="zh-CN" altLang="en-US" smtClean="0"/>
              <a:pPr>
                <a:defRPr/>
              </a:pPr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01567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 userDrawn="1"/>
        </p:nvSpPr>
        <p:spPr>
          <a:xfrm>
            <a:off x="7881116" y="5173950"/>
            <a:ext cx="814393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sz="10000" b="1" dirty="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TextBox 8"/>
          <p:cNvSpPr txBox="1"/>
          <p:nvPr userDrawn="1"/>
        </p:nvSpPr>
        <p:spPr>
          <a:xfrm>
            <a:off x="7921204" y="7589844"/>
            <a:ext cx="13249472" cy="8254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 userDrawn="1"/>
        </p:nvSpPr>
        <p:spPr>
          <a:xfrm>
            <a:off x="7881116" y="4238094"/>
            <a:ext cx="13289560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sz="6000" b="1" dirty="0">
              <a:solidFill>
                <a:srgbClr val="339B6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7881116" y="5173950"/>
            <a:ext cx="814393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sz="10000" b="1" dirty="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TextBox 8"/>
          <p:cNvSpPr txBox="1"/>
          <p:nvPr userDrawn="1"/>
        </p:nvSpPr>
        <p:spPr>
          <a:xfrm>
            <a:off x="7921204" y="7589844"/>
            <a:ext cx="13249472" cy="8254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</p:sldLayoutIdLst>
  <p:txStyles>
    <p:titleStyle>
      <a:lvl1pPr algn="ctr" defTabSz="2117725" rtl="0" eaLnBrk="0" fontAlgn="base" hangingPunct="0">
        <a:spcBef>
          <a:spcPct val="0"/>
        </a:spcBef>
        <a:spcAft>
          <a:spcPct val="0"/>
        </a:spcAft>
        <a:defRPr sz="102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2117725" rtl="0" eaLnBrk="0" fontAlgn="base" hangingPunct="0">
        <a:spcBef>
          <a:spcPct val="0"/>
        </a:spcBef>
        <a:spcAft>
          <a:spcPct val="0"/>
        </a:spcAft>
        <a:defRPr sz="10200">
          <a:solidFill>
            <a:schemeClr val="tx1"/>
          </a:solidFill>
          <a:latin typeface="Calibri" pitchFamily="34" charset="0"/>
          <a:ea typeface="宋体" charset="-122"/>
        </a:defRPr>
      </a:lvl2pPr>
      <a:lvl3pPr algn="ctr" defTabSz="2117725" rtl="0" eaLnBrk="0" fontAlgn="base" hangingPunct="0">
        <a:spcBef>
          <a:spcPct val="0"/>
        </a:spcBef>
        <a:spcAft>
          <a:spcPct val="0"/>
        </a:spcAft>
        <a:defRPr sz="10200">
          <a:solidFill>
            <a:schemeClr val="tx1"/>
          </a:solidFill>
          <a:latin typeface="Calibri" pitchFamily="34" charset="0"/>
          <a:ea typeface="宋体" charset="-122"/>
        </a:defRPr>
      </a:lvl3pPr>
      <a:lvl4pPr algn="ctr" defTabSz="2117725" rtl="0" eaLnBrk="0" fontAlgn="base" hangingPunct="0">
        <a:spcBef>
          <a:spcPct val="0"/>
        </a:spcBef>
        <a:spcAft>
          <a:spcPct val="0"/>
        </a:spcAft>
        <a:defRPr sz="10200">
          <a:solidFill>
            <a:schemeClr val="tx1"/>
          </a:solidFill>
          <a:latin typeface="Calibri" pitchFamily="34" charset="0"/>
          <a:ea typeface="宋体" charset="-122"/>
        </a:defRPr>
      </a:lvl4pPr>
      <a:lvl5pPr algn="ctr" defTabSz="2117725" rtl="0" eaLnBrk="0" fontAlgn="base" hangingPunct="0">
        <a:spcBef>
          <a:spcPct val="0"/>
        </a:spcBef>
        <a:spcAft>
          <a:spcPct val="0"/>
        </a:spcAft>
        <a:defRPr sz="102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defTabSz="2117725" rtl="0" fontAlgn="base">
        <a:spcBef>
          <a:spcPct val="0"/>
        </a:spcBef>
        <a:spcAft>
          <a:spcPct val="0"/>
        </a:spcAft>
        <a:defRPr sz="102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defTabSz="2117725" rtl="0" fontAlgn="base">
        <a:spcBef>
          <a:spcPct val="0"/>
        </a:spcBef>
        <a:spcAft>
          <a:spcPct val="0"/>
        </a:spcAft>
        <a:defRPr sz="102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defTabSz="2117725" rtl="0" fontAlgn="base">
        <a:spcBef>
          <a:spcPct val="0"/>
        </a:spcBef>
        <a:spcAft>
          <a:spcPct val="0"/>
        </a:spcAft>
        <a:defRPr sz="102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defTabSz="2117725" rtl="0" fontAlgn="base">
        <a:spcBef>
          <a:spcPct val="0"/>
        </a:spcBef>
        <a:spcAft>
          <a:spcPct val="0"/>
        </a:spcAft>
        <a:defRPr sz="102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793750" indent="-793750" algn="l" defTabSz="2117725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7400" kern="1200">
          <a:solidFill>
            <a:schemeClr val="tx1"/>
          </a:solidFill>
          <a:latin typeface="+mn-lt"/>
          <a:ea typeface="+mn-ea"/>
          <a:cs typeface="+mn-cs"/>
        </a:defRPr>
      </a:lvl1pPr>
      <a:lvl2pPr marL="1720850" indent="-661988" algn="l" defTabSz="2117725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6500" kern="1200">
          <a:solidFill>
            <a:schemeClr val="tx1"/>
          </a:solidFill>
          <a:latin typeface="+mn-lt"/>
          <a:ea typeface="+mn-ea"/>
          <a:cs typeface="+mn-cs"/>
        </a:defRPr>
      </a:lvl2pPr>
      <a:lvl3pPr marL="2647950" indent="-528638" algn="l" defTabSz="2117725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5600" kern="1200">
          <a:solidFill>
            <a:schemeClr val="tx1"/>
          </a:solidFill>
          <a:latin typeface="+mn-lt"/>
          <a:ea typeface="+mn-ea"/>
          <a:cs typeface="+mn-cs"/>
        </a:defRPr>
      </a:lvl3pPr>
      <a:lvl4pPr marL="3708400" indent="-528638" algn="l" defTabSz="2117725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4600" kern="1200">
          <a:solidFill>
            <a:schemeClr val="tx1"/>
          </a:solidFill>
          <a:latin typeface="+mn-lt"/>
          <a:ea typeface="+mn-ea"/>
          <a:cs typeface="+mn-cs"/>
        </a:defRPr>
      </a:lvl4pPr>
      <a:lvl5pPr marL="4767263" indent="-528638" algn="l" defTabSz="2117725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4600" kern="1200">
          <a:solidFill>
            <a:schemeClr val="tx1"/>
          </a:solidFill>
          <a:latin typeface="+mn-lt"/>
          <a:ea typeface="+mn-ea"/>
          <a:cs typeface="+mn-cs"/>
        </a:defRPr>
      </a:lvl5pPr>
      <a:lvl6pPr marL="5827586" indent="-529781" algn="l" defTabSz="2119122" rtl="0" eaLnBrk="1" latinLnBrk="0" hangingPunct="1">
        <a:spcBef>
          <a:spcPct val="20000"/>
        </a:spcBef>
        <a:buFont typeface="Arial" pitchFamily="34" charset="0"/>
        <a:buChar char="•"/>
        <a:defRPr sz="4600" kern="1200">
          <a:solidFill>
            <a:schemeClr val="tx1"/>
          </a:solidFill>
          <a:latin typeface="+mn-lt"/>
          <a:ea typeface="+mn-ea"/>
          <a:cs typeface="+mn-cs"/>
        </a:defRPr>
      </a:lvl6pPr>
      <a:lvl7pPr marL="6887147" indent="-529781" algn="l" defTabSz="2119122" rtl="0" eaLnBrk="1" latinLnBrk="0" hangingPunct="1">
        <a:spcBef>
          <a:spcPct val="20000"/>
        </a:spcBef>
        <a:buFont typeface="Arial" pitchFamily="34" charset="0"/>
        <a:buChar char="•"/>
        <a:defRPr sz="4600" kern="1200">
          <a:solidFill>
            <a:schemeClr val="tx1"/>
          </a:solidFill>
          <a:latin typeface="+mn-lt"/>
          <a:ea typeface="+mn-ea"/>
          <a:cs typeface="+mn-cs"/>
        </a:defRPr>
      </a:lvl7pPr>
      <a:lvl8pPr marL="7946708" indent="-529781" algn="l" defTabSz="2119122" rtl="0" eaLnBrk="1" latinLnBrk="0" hangingPunct="1">
        <a:spcBef>
          <a:spcPct val="20000"/>
        </a:spcBef>
        <a:buFont typeface="Arial" pitchFamily="34" charset="0"/>
        <a:buChar char="•"/>
        <a:defRPr sz="4600" kern="1200">
          <a:solidFill>
            <a:schemeClr val="tx1"/>
          </a:solidFill>
          <a:latin typeface="+mn-lt"/>
          <a:ea typeface="+mn-ea"/>
          <a:cs typeface="+mn-cs"/>
        </a:defRPr>
      </a:lvl8pPr>
      <a:lvl9pPr marL="9006269" indent="-529781" algn="l" defTabSz="2119122" rtl="0" eaLnBrk="1" latinLnBrk="0" hangingPunct="1">
        <a:spcBef>
          <a:spcPct val="20000"/>
        </a:spcBef>
        <a:buFont typeface="Arial" pitchFamily="34" charset="0"/>
        <a:buChar char="•"/>
        <a:defRPr sz="4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2119122" rtl="0" eaLnBrk="1" latinLnBrk="0" hangingPunct="1"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59561" algn="l" defTabSz="2119122" rtl="0" eaLnBrk="1" latinLnBrk="0" hangingPunct="1">
        <a:defRPr sz="4200" kern="1200">
          <a:solidFill>
            <a:schemeClr val="tx1"/>
          </a:solidFill>
          <a:latin typeface="+mn-lt"/>
          <a:ea typeface="+mn-ea"/>
          <a:cs typeface="+mn-cs"/>
        </a:defRPr>
      </a:lvl2pPr>
      <a:lvl3pPr marL="2119122" algn="l" defTabSz="2119122" rtl="0" eaLnBrk="1" latinLnBrk="0" hangingPunct="1">
        <a:defRPr sz="4200" kern="1200">
          <a:solidFill>
            <a:schemeClr val="tx1"/>
          </a:solidFill>
          <a:latin typeface="+mn-lt"/>
          <a:ea typeface="+mn-ea"/>
          <a:cs typeface="+mn-cs"/>
        </a:defRPr>
      </a:lvl3pPr>
      <a:lvl4pPr marL="3178683" algn="l" defTabSz="2119122" rtl="0" eaLnBrk="1" latinLnBrk="0" hangingPunct="1">
        <a:defRPr sz="4200" kern="1200">
          <a:solidFill>
            <a:schemeClr val="tx1"/>
          </a:solidFill>
          <a:latin typeface="+mn-lt"/>
          <a:ea typeface="+mn-ea"/>
          <a:cs typeface="+mn-cs"/>
        </a:defRPr>
      </a:lvl4pPr>
      <a:lvl5pPr marL="4238244" algn="l" defTabSz="2119122" rtl="0" eaLnBrk="1" latinLnBrk="0" hangingPunct="1">
        <a:defRPr sz="4200" kern="1200">
          <a:solidFill>
            <a:schemeClr val="tx1"/>
          </a:solidFill>
          <a:latin typeface="+mn-lt"/>
          <a:ea typeface="+mn-ea"/>
          <a:cs typeface="+mn-cs"/>
        </a:defRPr>
      </a:lvl5pPr>
      <a:lvl6pPr marL="5297805" algn="l" defTabSz="2119122" rtl="0" eaLnBrk="1" latinLnBrk="0" hangingPunct="1">
        <a:defRPr sz="4200" kern="1200">
          <a:solidFill>
            <a:schemeClr val="tx1"/>
          </a:solidFill>
          <a:latin typeface="+mn-lt"/>
          <a:ea typeface="+mn-ea"/>
          <a:cs typeface="+mn-cs"/>
        </a:defRPr>
      </a:lvl6pPr>
      <a:lvl7pPr marL="6357366" algn="l" defTabSz="2119122" rtl="0" eaLnBrk="1" latinLnBrk="0" hangingPunct="1">
        <a:defRPr sz="4200" kern="1200">
          <a:solidFill>
            <a:schemeClr val="tx1"/>
          </a:solidFill>
          <a:latin typeface="+mn-lt"/>
          <a:ea typeface="+mn-ea"/>
          <a:cs typeface="+mn-cs"/>
        </a:defRPr>
      </a:lvl7pPr>
      <a:lvl8pPr marL="7416927" algn="l" defTabSz="2119122" rtl="0" eaLnBrk="1" latinLnBrk="0" hangingPunct="1">
        <a:defRPr sz="4200" kern="1200">
          <a:solidFill>
            <a:schemeClr val="tx1"/>
          </a:solidFill>
          <a:latin typeface="+mn-lt"/>
          <a:ea typeface="+mn-ea"/>
          <a:cs typeface="+mn-cs"/>
        </a:defRPr>
      </a:lvl8pPr>
      <a:lvl9pPr marL="8476488" algn="l" defTabSz="2119122" rtl="0" eaLnBrk="1" latinLnBrk="0" hangingPunct="1">
        <a:defRPr sz="4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canpointgz.cn/faq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slide" Target="slide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slide" Target="slide79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46.xml"/><Relationship Id="rId5" Type="http://schemas.openxmlformats.org/officeDocument/2006/relationships/slide" Target="slide39.xml"/><Relationship Id="rId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4"/>
          <p:cNvSpPr txBox="1"/>
          <p:nvPr/>
        </p:nvSpPr>
        <p:spPr>
          <a:xfrm>
            <a:off x="2358160" y="910332"/>
            <a:ext cx="93074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200" b="1" dirty="0">
                <a:solidFill>
                  <a:srgbClr val="DD6690"/>
                </a:solidFill>
                <a:latin typeface="微软雅黑" pitchFamily="34" charset="-122"/>
                <a:ea typeface="微软雅黑" pitchFamily="34" charset="-122"/>
              </a:rPr>
              <a:t>课件编辑说明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9441" y="1150496"/>
            <a:ext cx="726923" cy="720000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1152452" y="2700710"/>
            <a:ext cx="21458384" cy="94179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 </a:t>
            </a:r>
            <a:r>
              <a:rPr lang="zh-CN" altLang="zh-CN" sz="4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本课件需用</a:t>
            </a:r>
            <a:r>
              <a:rPr lang="en-US" altLang="zh-CN" sz="4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office2010</a:t>
            </a:r>
            <a:r>
              <a:rPr lang="zh-CN" altLang="zh-CN" sz="4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及以上版本打开，如果您的电脑是</a:t>
            </a:r>
            <a:r>
              <a:rPr lang="en-US" altLang="zh-CN" sz="4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office2007</a:t>
            </a:r>
            <a:r>
              <a:rPr lang="zh-CN" altLang="zh-CN" sz="4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及以下版本或者</a:t>
            </a:r>
            <a:r>
              <a:rPr lang="en-US" altLang="zh-CN" sz="4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WPS</a:t>
            </a:r>
            <a:r>
              <a:rPr lang="zh-CN" altLang="zh-CN" sz="4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软件，可能会出现不可编辑的文档，建议您安装</a:t>
            </a:r>
            <a:r>
              <a:rPr lang="en-US" altLang="zh-CN" sz="4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office2010</a:t>
            </a:r>
            <a:r>
              <a:rPr lang="zh-CN" altLang="zh-CN" sz="4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及以上版本。</a:t>
            </a:r>
          </a:p>
          <a:p>
            <a:pPr>
              <a:lnSpc>
                <a:spcPct val="150000"/>
              </a:lnSpc>
            </a:pPr>
            <a:r>
              <a:rPr lang="en-US" altLang="zh-CN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2. </a:t>
            </a:r>
            <a:r>
              <a:rPr lang="zh-CN" altLang="zh-CN" sz="4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因为课件中存在一些特殊符号，所以个别幻灯片在制作时插入了文档。如您需要修改课件，请双击插入的文档，即可进入编辑状态。如您在使用过程中遇到公式不显示或者乱码的情况，可能是因为您的电脑缺少字体，请</a:t>
            </a:r>
            <a:r>
              <a:rPr lang="zh-CN" altLang="en-US" sz="4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打开网页</a:t>
            </a:r>
            <a:r>
              <a:rPr lang="en-US" altLang="zh-CN" sz="4000" u="sng" dirty="0">
                <a:latin typeface="微软雅黑" panose="020B0503020204020204" pitchFamily="34" charset="-122"/>
                <a:ea typeface="微软雅黑" panose="020B0503020204020204" pitchFamily="34" charset="-122"/>
                <a:hlinkClick r:id="rId4"/>
              </a:rPr>
              <a:t>www.canpointgz.cn/faq</a:t>
            </a:r>
            <a:r>
              <a:rPr lang="zh-CN" altLang="zh-CN" sz="4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下载。 </a:t>
            </a:r>
          </a:p>
          <a:p>
            <a:pPr>
              <a:lnSpc>
                <a:spcPct val="150000"/>
              </a:lnSpc>
            </a:pPr>
            <a:r>
              <a:rPr lang="en-US" altLang="zh-CN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3. </a:t>
            </a:r>
            <a:r>
              <a:rPr lang="zh-CN" altLang="zh-CN" sz="4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本课件显示比例为</a:t>
            </a:r>
            <a:r>
              <a:rPr lang="en-US" altLang="zh-CN" sz="4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16:9</a:t>
            </a:r>
            <a:r>
              <a:rPr lang="zh-CN" altLang="zh-CN" sz="4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，如您的电脑显示器分辨率为</a:t>
            </a:r>
            <a:r>
              <a:rPr lang="en-US" altLang="zh-CN" sz="4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4:3</a:t>
            </a:r>
            <a:r>
              <a:rPr lang="zh-CN" altLang="zh-CN" sz="4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，课件显示效果可能比较差，建议您将电脑显示器分辨率更改为</a:t>
            </a:r>
            <a:r>
              <a:rPr lang="en-US" altLang="zh-CN" sz="4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16:9</a:t>
            </a:r>
            <a:r>
              <a:rPr lang="zh-CN" altLang="zh-CN" sz="4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。如您不知如何更改，请</a:t>
            </a:r>
            <a:r>
              <a:rPr lang="en-US" altLang="zh-CN" sz="4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4000" dirty="0">
                <a:solidFill>
                  <a:srgbClr val="1865D6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360</a:t>
            </a:r>
            <a:r>
              <a:rPr lang="zh-CN" altLang="en-US" sz="4000" dirty="0">
                <a:solidFill>
                  <a:srgbClr val="1865D6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搜索“全品文教高中”</a:t>
            </a:r>
            <a:r>
              <a:rPr lang="zh-CN" altLang="zh-CN" sz="4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或</a:t>
            </a:r>
            <a:r>
              <a:rPr lang="zh-CN" altLang="en-US" sz="4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直接打开网页</a:t>
            </a:r>
            <a:r>
              <a:rPr lang="en-US" altLang="zh-CN" sz="4000" u="sng" dirty="0">
                <a:latin typeface="微软雅黑" panose="020B0503020204020204" pitchFamily="34" charset="-122"/>
                <a:ea typeface="微软雅黑" panose="020B0503020204020204" pitchFamily="34" charset="-122"/>
                <a:hlinkClick r:id="rId4"/>
              </a:rPr>
              <a:t>www.canpointgz.cn/faq</a:t>
            </a:r>
            <a:r>
              <a:rPr lang="zh-CN" altLang="zh-CN" sz="4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，点击</a:t>
            </a:r>
            <a:r>
              <a:rPr lang="zh-CN" altLang="en-US" sz="4000" dirty="0">
                <a:solidFill>
                  <a:srgbClr val="1865D6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“常见问题” </a:t>
            </a:r>
            <a:r>
              <a:rPr lang="zh-CN" altLang="zh-CN" sz="4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 </a:t>
            </a:r>
          </a:p>
          <a:p>
            <a:pPr>
              <a:lnSpc>
                <a:spcPct val="150000"/>
              </a:lnSpc>
            </a:pPr>
            <a:r>
              <a:rPr lang="en-US" altLang="zh-CN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4. </a:t>
            </a:r>
            <a:r>
              <a:rPr lang="zh-CN" altLang="zh-CN" sz="4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如您遇到有关课件技术方面的问题，请</a:t>
            </a:r>
            <a:r>
              <a:rPr lang="zh-CN" altLang="en-US" sz="4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打开网页</a:t>
            </a:r>
            <a:r>
              <a:rPr lang="en-US" altLang="zh-CN" sz="4000" u="sng" dirty="0">
                <a:latin typeface="微软雅黑" panose="020B0503020204020204" pitchFamily="34" charset="-122"/>
                <a:ea typeface="微软雅黑" panose="020B0503020204020204" pitchFamily="34" charset="-122"/>
                <a:hlinkClick r:id="rId4"/>
              </a:rPr>
              <a:t>www.canpointgz.cn/faq</a:t>
            </a:r>
            <a:r>
              <a:rPr lang="zh-CN" altLang="zh-CN" sz="4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，点击</a:t>
            </a:r>
            <a:r>
              <a:rPr lang="zh-CN" altLang="en-US" sz="4000" dirty="0">
                <a:solidFill>
                  <a:srgbClr val="1865D6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“常见问题”</a:t>
            </a:r>
            <a:r>
              <a:rPr lang="zh-CN" altLang="zh-CN" sz="4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，或致电</a:t>
            </a:r>
            <a:r>
              <a:rPr lang="en-US" altLang="zh-CN" sz="4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010-58818058</a:t>
            </a:r>
            <a:r>
              <a:rPr lang="zh-CN" altLang="zh-CN" sz="4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；有关内容方面的问题，请致电</a:t>
            </a:r>
            <a:r>
              <a:rPr lang="en-US" altLang="zh-CN" sz="4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010-58818084</a:t>
            </a:r>
            <a:r>
              <a:rPr lang="zh-CN" altLang="zh-CN" sz="4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zh-CN" sz="40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61365651"/>
      </p:ext>
    </p:extLst>
  </p:cSld>
  <p:clrMapOvr>
    <a:masterClrMapping/>
  </p:clrMapOvr>
  <p:transition>
    <p:circl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83220" y="5553366"/>
            <a:ext cx="455099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9000" i="1" spc="-150" dirty="0">
                <a:solidFill>
                  <a:schemeClr val="bg1"/>
                </a:solidFill>
                <a:latin typeface="方正粗黑宋简体" pitchFamily="2" charset="-122"/>
                <a:ea typeface="方正粗黑宋简体" pitchFamily="2" charset="-122"/>
              </a:rPr>
              <a:t>PART 01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46873" y="6877174"/>
            <a:ext cx="2223687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5000" b="1" i="1" spc="3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专题一</a:t>
            </a:r>
          </a:p>
        </p:txBody>
      </p:sp>
      <p:sp>
        <p:nvSpPr>
          <p:cNvPr id="10" name="矩形 9"/>
          <p:cNvSpPr/>
          <p:nvPr/>
        </p:nvSpPr>
        <p:spPr>
          <a:xfrm>
            <a:off x="9845867" y="3852838"/>
            <a:ext cx="1237644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200" b="1" spc="300" dirty="0">
                <a:solidFill>
                  <a:srgbClr val="DD6690"/>
                </a:solidFill>
                <a:latin typeface="微软雅黑" pitchFamily="34" charset="-122"/>
                <a:ea typeface="微软雅黑" pitchFamily="34" charset="-122"/>
              </a:rPr>
              <a:t>专题一</a:t>
            </a:r>
            <a:endParaRPr lang="en-US" altLang="zh-CN" sz="7200" b="1" spc="300" dirty="0">
              <a:solidFill>
                <a:srgbClr val="DD669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9600" b="1" spc="300" dirty="0">
                <a:latin typeface="微软雅黑" pitchFamily="34" charset="-122"/>
                <a:ea typeface="微软雅黑" pitchFamily="34" charset="-122"/>
              </a:rPr>
              <a:t>语法填空</a:t>
            </a:r>
          </a:p>
        </p:txBody>
      </p:sp>
      <p:sp>
        <p:nvSpPr>
          <p:cNvPr id="13" name="矩形 12"/>
          <p:cNvSpPr/>
          <p:nvPr/>
        </p:nvSpPr>
        <p:spPr>
          <a:xfrm>
            <a:off x="9845867" y="6733158"/>
            <a:ext cx="12376444" cy="4706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7300"/>
              </a:lnSpc>
            </a:pPr>
            <a:r>
              <a:rPr lang="zh-CN" altLang="en-US" sz="5500" dirty="0">
                <a:latin typeface="微软雅黑" pitchFamily="34" charset="-122"/>
                <a:ea typeface="微软雅黑" pitchFamily="34" charset="-122"/>
                <a:hlinkClick r:id="rId4" action="ppaction://hlinksldjump"/>
              </a:rPr>
              <a:t>第</a:t>
            </a:r>
            <a:r>
              <a:rPr lang="en-US" altLang="zh-CN" sz="5500" dirty="0">
                <a:latin typeface="微软雅黑" pitchFamily="34" charset="-122"/>
                <a:ea typeface="微软雅黑" pitchFamily="34" charset="-122"/>
                <a:hlinkClick r:id="rId4" action="ppaction://hlinksldjump"/>
              </a:rPr>
              <a:t>1</a:t>
            </a:r>
            <a:r>
              <a:rPr lang="zh-CN" altLang="en-US" sz="5500" dirty="0">
                <a:latin typeface="微软雅黑" pitchFamily="34" charset="-122"/>
                <a:ea typeface="微软雅黑" pitchFamily="34" charset="-122"/>
                <a:hlinkClick r:id="rId4" action="ppaction://hlinksldjump"/>
              </a:rPr>
              <a:t>讲　谓语动词的变化</a:t>
            </a:r>
            <a:r>
              <a:rPr lang="zh-CN" altLang="en-US" sz="5500" dirty="0">
                <a:latin typeface="微软雅黑" pitchFamily="34" charset="-122"/>
                <a:ea typeface="微软雅黑" pitchFamily="34" charset="-122"/>
              </a:rPr>
              <a:t>	</a:t>
            </a:r>
          </a:p>
          <a:p>
            <a:pPr>
              <a:lnSpc>
                <a:spcPts val="7300"/>
              </a:lnSpc>
            </a:pPr>
            <a:r>
              <a:rPr lang="zh-CN" altLang="en-US" sz="5500" dirty="0"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5500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5500" dirty="0">
                <a:latin typeface="微软雅黑" pitchFamily="34" charset="-122"/>
                <a:ea typeface="微软雅黑" pitchFamily="34" charset="-122"/>
              </a:rPr>
              <a:t>讲　非谓语动词的变化	</a:t>
            </a:r>
          </a:p>
          <a:p>
            <a:pPr>
              <a:lnSpc>
                <a:spcPts val="7300"/>
              </a:lnSpc>
            </a:pPr>
            <a:r>
              <a:rPr lang="zh-CN" altLang="en-US" sz="5500" dirty="0"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5500" dirty="0"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5500" dirty="0">
                <a:latin typeface="微软雅黑" pitchFamily="34" charset="-122"/>
                <a:ea typeface="微软雅黑" pitchFamily="34" charset="-122"/>
              </a:rPr>
              <a:t>讲　名词、形容词和副词	</a:t>
            </a:r>
          </a:p>
          <a:p>
            <a:pPr>
              <a:lnSpc>
                <a:spcPts val="7300"/>
              </a:lnSpc>
            </a:pPr>
            <a:r>
              <a:rPr lang="zh-CN" altLang="en-US" sz="5500" dirty="0"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5500" dirty="0">
                <a:latin typeface="微软雅黑" pitchFamily="34" charset="-122"/>
                <a:ea typeface="微软雅黑" pitchFamily="34" charset="-122"/>
              </a:rPr>
              <a:t>4</a:t>
            </a:r>
            <a:r>
              <a:rPr lang="zh-CN" altLang="en-US" sz="5500" dirty="0">
                <a:latin typeface="微软雅黑" pitchFamily="34" charset="-122"/>
                <a:ea typeface="微软雅黑" pitchFamily="34" charset="-122"/>
              </a:rPr>
              <a:t>讲　冠词、介词和代词	</a:t>
            </a:r>
          </a:p>
          <a:p>
            <a:pPr>
              <a:lnSpc>
                <a:spcPts val="7300"/>
              </a:lnSpc>
            </a:pPr>
            <a:r>
              <a:rPr lang="zh-CN" altLang="en-US" sz="5500" dirty="0"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5500" dirty="0"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5500" dirty="0">
                <a:latin typeface="微软雅黑" pitchFamily="34" charset="-122"/>
                <a:ea typeface="微软雅黑" pitchFamily="34" charset="-122"/>
              </a:rPr>
              <a:t>讲　并列结构和三大从句</a:t>
            </a:r>
          </a:p>
        </p:txBody>
      </p:sp>
    </p:spTree>
  </p:cSld>
  <p:clrMapOvr>
    <a:masterClrMapping/>
  </p:clrMapOvr>
  <p:transition>
    <p:pull dir="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1512492" y="1345332"/>
            <a:ext cx="5785908" cy="769441"/>
            <a:chOff x="1512492" y="2497460"/>
            <a:chExt cx="5785908" cy="769441"/>
          </a:xfrm>
        </p:grpSpPr>
        <p:sp>
          <p:nvSpPr>
            <p:cNvPr id="11" name="TextBox 75"/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考情分析</a:t>
              </a:r>
            </a:p>
          </p:txBody>
        </p:sp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  <p:sp>
        <p:nvSpPr>
          <p:cNvPr id="6" name="矩形 5">
            <a:extLst>
              <a:ext uri="{FF2B5EF4-FFF2-40B4-BE49-F238E27FC236}">
                <a16:creationId xmlns:a16="http://schemas.microsoft.com/office/drawing/2014/main" id="{5BCF39B3-0D01-4069-85DD-BCBC28179AD0}"/>
              </a:ext>
            </a:extLst>
          </p:cNvPr>
          <p:cNvSpPr/>
          <p:nvPr/>
        </p:nvSpPr>
        <p:spPr>
          <a:xfrm>
            <a:off x="1425285" y="1980630"/>
            <a:ext cx="20912718" cy="5727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【考纲解读】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语法填空题是在一篇 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200 </a:t>
            </a: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词左右的短文中留出 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10 </a:t>
            </a: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个空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部分空的后面给出单词的基本形式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要求考生根据上下文在空白处填写 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1 </a:t>
            </a: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个适当的单词或所给单词的正确形式。该题型强调在语篇环境中考查考生加工处理语言信息、分析句子结构、熟练运用语法知识和词汇知识的能力。</a:t>
            </a:r>
          </a:p>
        </p:txBody>
      </p:sp>
    </p:spTree>
    <p:extLst>
      <p:ext uri="{BB962C8B-B14F-4D97-AF65-F5344CB8AC3E}">
        <p14:creationId xmlns:p14="http://schemas.microsoft.com/office/powerpoint/2010/main" val="1016800460"/>
      </p:ext>
    </p:extLst>
  </p:cSld>
  <p:clrMapOvr>
    <a:masterClrMapping/>
  </p:clrMapOvr>
  <p:transition>
    <p:pull dir="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5BCF39B3-0D01-4069-85DD-BCBC28179AD0}"/>
              </a:ext>
            </a:extLst>
          </p:cNvPr>
          <p:cNvSpPr/>
          <p:nvPr/>
        </p:nvSpPr>
        <p:spPr>
          <a:xfrm>
            <a:off x="843846" y="1716957"/>
            <a:ext cx="20912718" cy="1110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【</a:t>
            </a:r>
            <a:r>
              <a:rPr lang="zh-CN" altLang="en-US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命题透视</a:t>
            </a: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】</a:t>
            </a:r>
          </a:p>
        </p:txBody>
      </p:sp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ABFF10F0-2C9F-4655-977D-5C1E705E0D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6353487"/>
              </p:ext>
            </p:extLst>
          </p:nvPr>
        </p:nvGraphicFramePr>
        <p:xfrm>
          <a:off x="1450130" y="3204766"/>
          <a:ext cx="20941759" cy="8059965"/>
        </p:xfrm>
        <a:graphic>
          <a:graphicData uri="http://schemas.openxmlformats.org/drawingml/2006/table">
            <a:tbl>
              <a:tblPr firstRow="1" firstCol="1" bandRow="1"/>
              <a:tblGrid>
                <a:gridCol w="1301967">
                  <a:extLst>
                    <a:ext uri="{9D8B030D-6E8A-4147-A177-3AD203B41FA5}">
                      <a16:colId xmlns:a16="http://schemas.microsoft.com/office/drawing/2014/main" val="2985299911"/>
                    </a:ext>
                  </a:extLst>
                </a:gridCol>
                <a:gridCol w="1301967">
                  <a:extLst>
                    <a:ext uri="{9D8B030D-6E8A-4147-A177-3AD203B41FA5}">
                      <a16:colId xmlns:a16="http://schemas.microsoft.com/office/drawing/2014/main" val="1313577242"/>
                    </a:ext>
                  </a:extLst>
                </a:gridCol>
                <a:gridCol w="3124721">
                  <a:extLst>
                    <a:ext uri="{9D8B030D-6E8A-4147-A177-3AD203B41FA5}">
                      <a16:colId xmlns:a16="http://schemas.microsoft.com/office/drawing/2014/main" val="1248779105"/>
                    </a:ext>
                  </a:extLst>
                </a:gridCol>
                <a:gridCol w="3124721">
                  <a:extLst>
                    <a:ext uri="{9D8B030D-6E8A-4147-A177-3AD203B41FA5}">
                      <a16:colId xmlns:a16="http://schemas.microsoft.com/office/drawing/2014/main" val="1107944750"/>
                    </a:ext>
                  </a:extLst>
                </a:gridCol>
                <a:gridCol w="650984">
                  <a:extLst>
                    <a:ext uri="{9D8B030D-6E8A-4147-A177-3AD203B41FA5}">
                      <a16:colId xmlns:a16="http://schemas.microsoft.com/office/drawing/2014/main" val="3739986748"/>
                    </a:ext>
                  </a:extLst>
                </a:gridCol>
                <a:gridCol w="1041574">
                  <a:extLst>
                    <a:ext uri="{9D8B030D-6E8A-4147-A177-3AD203B41FA5}">
                      <a16:colId xmlns:a16="http://schemas.microsoft.com/office/drawing/2014/main" val="4132647938"/>
                    </a:ext>
                  </a:extLst>
                </a:gridCol>
                <a:gridCol w="1041574">
                  <a:extLst>
                    <a:ext uri="{9D8B030D-6E8A-4147-A177-3AD203B41FA5}">
                      <a16:colId xmlns:a16="http://schemas.microsoft.com/office/drawing/2014/main" val="2702398831"/>
                    </a:ext>
                  </a:extLst>
                </a:gridCol>
                <a:gridCol w="911377">
                  <a:extLst>
                    <a:ext uri="{9D8B030D-6E8A-4147-A177-3AD203B41FA5}">
                      <a16:colId xmlns:a16="http://schemas.microsoft.com/office/drawing/2014/main" val="100670845"/>
                    </a:ext>
                  </a:extLst>
                </a:gridCol>
                <a:gridCol w="693871">
                  <a:extLst>
                    <a:ext uri="{9D8B030D-6E8A-4147-A177-3AD203B41FA5}">
                      <a16:colId xmlns:a16="http://schemas.microsoft.com/office/drawing/2014/main" val="3795347998"/>
                    </a:ext>
                  </a:extLst>
                </a:gridCol>
                <a:gridCol w="693871">
                  <a:extLst>
                    <a:ext uri="{9D8B030D-6E8A-4147-A177-3AD203B41FA5}">
                      <a16:colId xmlns:a16="http://schemas.microsoft.com/office/drawing/2014/main" val="1475462402"/>
                    </a:ext>
                  </a:extLst>
                </a:gridCol>
                <a:gridCol w="695404">
                  <a:extLst>
                    <a:ext uri="{9D8B030D-6E8A-4147-A177-3AD203B41FA5}">
                      <a16:colId xmlns:a16="http://schemas.microsoft.com/office/drawing/2014/main" val="2667271041"/>
                    </a:ext>
                  </a:extLst>
                </a:gridCol>
                <a:gridCol w="695404">
                  <a:extLst>
                    <a:ext uri="{9D8B030D-6E8A-4147-A177-3AD203B41FA5}">
                      <a16:colId xmlns:a16="http://schemas.microsoft.com/office/drawing/2014/main" val="1503968089"/>
                    </a:ext>
                  </a:extLst>
                </a:gridCol>
                <a:gridCol w="2832162">
                  <a:extLst>
                    <a:ext uri="{9D8B030D-6E8A-4147-A177-3AD203B41FA5}">
                      <a16:colId xmlns:a16="http://schemas.microsoft.com/office/drawing/2014/main" val="2497293117"/>
                    </a:ext>
                  </a:extLst>
                </a:gridCol>
                <a:gridCol w="2832162">
                  <a:extLst>
                    <a:ext uri="{9D8B030D-6E8A-4147-A177-3AD203B41FA5}">
                      <a16:colId xmlns:a16="http://schemas.microsoft.com/office/drawing/2014/main" val="3990001981"/>
                    </a:ext>
                  </a:extLst>
                </a:gridCol>
              </a:tblGrid>
              <a:tr h="691460">
                <a:tc gridSpan="14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4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2017—2019</a:t>
                      </a:r>
                      <a:r>
                        <a:rPr lang="zh-CN" sz="44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年高考全国卷语法填空试题分析表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5779999"/>
                  </a:ext>
                </a:extLst>
              </a:tr>
              <a:tr h="1097715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44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卷别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44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年份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44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体裁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44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题材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44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提示型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44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无提示型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49413269"/>
                  </a:ext>
                </a:extLst>
              </a:tr>
              <a:tr h="6074901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44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动词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44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非谓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44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语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44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名词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44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形容词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44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副词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44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代词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44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冠词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44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介词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44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连词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44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代词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44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关系词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75742228"/>
                  </a:ext>
                </a:extLst>
              </a:tr>
            </a:tbl>
          </a:graphicData>
        </a:graphic>
      </p:graphicFrame>
      <p:grpSp>
        <p:nvGrpSpPr>
          <p:cNvPr id="5" name="组合 4">
            <a:extLst>
              <a:ext uri="{FF2B5EF4-FFF2-40B4-BE49-F238E27FC236}">
                <a16:creationId xmlns:a16="http://schemas.microsoft.com/office/drawing/2014/main" id="{16FFA83C-8EEE-4B0E-85C9-5C3F2C3D3F40}"/>
              </a:ext>
            </a:extLst>
          </p:cNvPr>
          <p:cNvGrpSpPr/>
          <p:nvPr/>
        </p:nvGrpSpPr>
        <p:grpSpPr>
          <a:xfrm>
            <a:off x="879196" y="1049209"/>
            <a:ext cx="5785908" cy="769441"/>
            <a:chOff x="1512492" y="2497460"/>
            <a:chExt cx="5785908" cy="769441"/>
          </a:xfrm>
        </p:grpSpPr>
        <p:sp>
          <p:nvSpPr>
            <p:cNvPr id="7" name="TextBox 75">
              <a:extLst>
                <a:ext uri="{FF2B5EF4-FFF2-40B4-BE49-F238E27FC236}">
                  <a16:creationId xmlns:a16="http://schemas.microsoft.com/office/drawing/2014/main" id="{9D6D10CD-8116-4D05-AC89-AE588B765CB0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考情分析</a:t>
              </a:r>
            </a:p>
          </p:txBody>
        </p:sp>
        <p:pic>
          <p:nvPicPr>
            <p:cNvPr id="8" name="图片 7">
              <a:extLst>
                <a:ext uri="{FF2B5EF4-FFF2-40B4-BE49-F238E27FC236}">
                  <a16:creationId xmlns:a16="http://schemas.microsoft.com/office/drawing/2014/main" id="{604C39FB-3B3D-4534-B2C9-FCAA85C71D7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46033023"/>
      </p:ext>
    </p:extLst>
  </p:cSld>
  <p:clrMapOvr>
    <a:masterClrMapping/>
  </p:clrMapOvr>
  <p:transition>
    <p:pull dir="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84D6ED34-20EF-4B8B-949C-9B113E2B6B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8895152"/>
              </p:ext>
            </p:extLst>
          </p:nvPr>
        </p:nvGraphicFramePr>
        <p:xfrm>
          <a:off x="1296468" y="3119991"/>
          <a:ext cx="20496213" cy="8856977"/>
        </p:xfrm>
        <a:graphic>
          <a:graphicData uri="http://schemas.openxmlformats.org/drawingml/2006/table">
            <a:tbl>
              <a:tblPr firstRow="1" firstCol="1" bandRow="1"/>
              <a:tblGrid>
                <a:gridCol w="1274267">
                  <a:extLst>
                    <a:ext uri="{9D8B030D-6E8A-4147-A177-3AD203B41FA5}">
                      <a16:colId xmlns:a16="http://schemas.microsoft.com/office/drawing/2014/main" val="3701434305"/>
                    </a:ext>
                  </a:extLst>
                </a:gridCol>
                <a:gridCol w="2205088">
                  <a:extLst>
                    <a:ext uri="{9D8B030D-6E8A-4147-A177-3AD203B41FA5}">
                      <a16:colId xmlns:a16="http://schemas.microsoft.com/office/drawing/2014/main" val="4132765204"/>
                    </a:ext>
                  </a:extLst>
                </a:gridCol>
                <a:gridCol w="2127420">
                  <a:extLst>
                    <a:ext uri="{9D8B030D-6E8A-4147-A177-3AD203B41FA5}">
                      <a16:colId xmlns:a16="http://schemas.microsoft.com/office/drawing/2014/main" val="1140584584"/>
                    </a:ext>
                  </a:extLst>
                </a:gridCol>
                <a:gridCol w="3058241">
                  <a:extLst>
                    <a:ext uri="{9D8B030D-6E8A-4147-A177-3AD203B41FA5}">
                      <a16:colId xmlns:a16="http://schemas.microsoft.com/office/drawing/2014/main" val="860242116"/>
                    </a:ext>
                  </a:extLst>
                </a:gridCol>
                <a:gridCol w="863011">
                  <a:extLst>
                    <a:ext uri="{9D8B030D-6E8A-4147-A177-3AD203B41FA5}">
                      <a16:colId xmlns:a16="http://schemas.microsoft.com/office/drawing/2014/main" val="4166012525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2101234916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3396000342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4164409133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950689437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645209012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3933767739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2383394655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4121085434"/>
                    </a:ext>
                  </a:extLst>
                </a:gridCol>
                <a:gridCol w="1607146">
                  <a:extLst>
                    <a:ext uri="{9D8B030D-6E8A-4147-A177-3AD203B41FA5}">
                      <a16:colId xmlns:a16="http://schemas.microsoft.com/office/drawing/2014/main" val="413085899"/>
                    </a:ext>
                  </a:extLst>
                </a:gridCol>
              </a:tblGrid>
              <a:tr h="3454124">
                <a:tc rowSpan="3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全国卷</a:t>
                      </a: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Ⅰ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2019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50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说明文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50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北极熊的生存现状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2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2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1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2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1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1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1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06122660"/>
                  </a:ext>
                </a:extLst>
              </a:tr>
              <a:tr h="3454124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2018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说明文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跑步的好处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2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2(3)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1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2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1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(1)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1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7583793"/>
                  </a:ext>
                </a:extLst>
              </a:tr>
              <a:tr h="1948729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2017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说明文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50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健康饮食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2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2</a:t>
                      </a:r>
                      <a:endParaRPr lang="zh-CN" sz="5000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1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2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1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1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1</a:t>
                      </a:r>
                      <a:endParaRPr lang="zh-CN" sz="5000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8827674"/>
                  </a:ext>
                </a:extLst>
              </a:tr>
            </a:tbl>
          </a:graphicData>
        </a:graphic>
      </p:graphicFrame>
      <p:grpSp>
        <p:nvGrpSpPr>
          <p:cNvPr id="4" name="组合 3">
            <a:extLst>
              <a:ext uri="{FF2B5EF4-FFF2-40B4-BE49-F238E27FC236}">
                <a16:creationId xmlns:a16="http://schemas.microsoft.com/office/drawing/2014/main" id="{9ADC82F1-585F-4E50-BF88-DE34E538EFAB}"/>
              </a:ext>
            </a:extLst>
          </p:cNvPr>
          <p:cNvGrpSpPr/>
          <p:nvPr/>
        </p:nvGrpSpPr>
        <p:grpSpPr>
          <a:xfrm>
            <a:off x="1512492" y="1345332"/>
            <a:ext cx="5785908" cy="769441"/>
            <a:chOff x="1512492" y="2497460"/>
            <a:chExt cx="5785908" cy="769441"/>
          </a:xfrm>
        </p:grpSpPr>
        <p:sp>
          <p:nvSpPr>
            <p:cNvPr id="6" name="TextBox 75">
              <a:extLst>
                <a:ext uri="{FF2B5EF4-FFF2-40B4-BE49-F238E27FC236}">
                  <a16:creationId xmlns:a16="http://schemas.microsoft.com/office/drawing/2014/main" id="{A864150E-75F1-4AC3-B780-D7620478B409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考情分析</a:t>
              </a:r>
            </a:p>
          </p:txBody>
        </p:sp>
        <p:pic>
          <p:nvPicPr>
            <p:cNvPr id="7" name="图片 6">
              <a:extLst>
                <a:ext uri="{FF2B5EF4-FFF2-40B4-BE49-F238E27FC236}">
                  <a16:creationId xmlns:a16="http://schemas.microsoft.com/office/drawing/2014/main" id="{986296E0-985A-4F84-9AFE-E96E3176534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  <p:sp>
        <p:nvSpPr>
          <p:cNvPr id="3" name="矩形 2">
            <a:extLst>
              <a:ext uri="{FF2B5EF4-FFF2-40B4-BE49-F238E27FC236}">
                <a16:creationId xmlns:a16="http://schemas.microsoft.com/office/drawing/2014/main" id="{3F89DA01-CD60-4BBD-BFF2-82C6AF4A9EF3}"/>
              </a:ext>
            </a:extLst>
          </p:cNvPr>
          <p:cNvSpPr/>
          <p:nvPr/>
        </p:nvSpPr>
        <p:spPr>
          <a:xfrm>
            <a:off x="3516097" y="1980630"/>
            <a:ext cx="13508826" cy="11104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2119122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2017—2019</a:t>
            </a:r>
            <a:r>
              <a:rPr lang="zh-CN" altLang="en-US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年高考全国卷语法填空试题分析表</a:t>
            </a:r>
          </a:p>
        </p:txBody>
      </p:sp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461F4587-C3DE-4D67-B1FB-27EBE00C4A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2024525"/>
              </p:ext>
            </p:extLst>
          </p:nvPr>
        </p:nvGraphicFramePr>
        <p:xfrm>
          <a:off x="1296467" y="2264229"/>
          <a:ext cx="20496213" cy="849085"/>
        </p:xfrm>
        <a:graphic>
          <a:graphicData uri="http://schemas.openxmlformats.org/drawingml/2006/table">
            <a:tbl>
              <a:tblPr/>
              <a:tblGrid>
                <a:gridCol w="20496213">
                  <a:extLst>
                    <a:ext uri="{9D8B030D-6E8A-4147-A177-3AD203B41FA5}">
                      <a16:colId xmlns:a16="http://schemas.microsoft.com/office/drawing/2014/main" val="3331710698"/>
                    </a:ext>
                  </a:extLst>
                </a:gridCol>
              </a:tblGrid>
              <a:tr h="849085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064264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7807477"/>
      </p:ext>
    </p:extLst>
  </p:cSld>
  <p:clrMapOvr>
    <a:masterClrMapping/>
  </p:clrMapOvr>
  <p:transition>
    <p:pull dir="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graphicFrame>
        <p:nvGraphicFramePr>
          <p:cNvPr id="3" name="表格 2">
            <a:extLst>
              <a:ext uri="{FF2B5EF4-FFF2-40B4-BE49-F238E27FC236}">
                <a16:creationId xmlns:a16="http://schemas.microsoft.com/office/drawing/2014/main" id="{D65D6DFA-7240-4F57-BD86-C2BDA0365A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503738"/>
              </p:ext>
            </p:extLst>
          </p:nvPr>
        </p:nvGraphicFramePr>
        <p:xfrm>
          <a:off x="1738726" y="3878426"/>
          <a:ext cx="21072277" cy="7788808"/>
        </p:xfrm>
        <a:graphic>
          <a:graphicData uri="http://schemas.openxmlformats.org/drawingml/2006/table">
            <a:tbl>
              <a:tblPr firstRow="1" firstCol="1" bandRow="1"/>
              <a:tblGrid>
                <a:gridCol w="1850331">
                  <a:extLst>
                    <a:ext uri="{9D8B030D-6E8A-4147-A177-3AD203B41FA5}">
                      <a16:colId xmlns:a16="http://schemas.microsoft.com/office/drawing/2014/main" val="3939482989"/>
                    </a:ext>
                  </a:extLst>
                </a:gridCol>
                <a:gridCol w="1822077">
                  <a:extLst>
                    <a:ext uri="{9D8B030D-6E8A-4147-A177-3AD203B41FA5}">
                      <a16:colId xmlns:a16="http://schemas.microsoft.com/office/drawing/2014/main" val="3360713609"/>
                    </a:ext>
                  </a:extLst>
                </a:gridCol>
                <a:gridCol w="2510431">
                  <a:extLst>
                    <a:ext uri="{9D8B030D-6E8A-4147-A177-3AD203B41FA5}">
                      <a16:colId xmlns:a16="http://schemas.microsoft.com/office/drawing/2014/main" val="1903949297"/>
                    </a:ext>
                  </a:extLst>
                </a:gridCol>
                <a:gridCol w="3058241">
                  <a:extLst>
                    <a:ext uri="{9D8B030D-6E8A-4147-A177-3AD203B41FA5}">
                      <a16:colId xmlns:a16="http://schemas.microsoft.com/office/drawing/2014/main" val="2278066340"/>
                    </a:ext>
                  </a:extLst>
                </a:gridCol>
                <a:gridCol w="1128072">
                  <a:extLst>
                    <a:ext uri="{9D8B030D-6E8A-4147-A177-3AD203B41FA5}">
                      <a16:colId xmlns:a16="http://schemas.microsoft.com/office/drawing/2014/main" val="1112287946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4125457400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903515578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4217537446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2342005177"/>
                    </a:ext>
                  </a:extLst>
                </a:gridCol>
                <a:gridCol w="1512168">
                  <a:extLst>
                    <a:ext uri="{9D8B030D-6E8A-4147-A177-3AD203B41FA5}">
                      <a16:colId xmlns:a16="http://schemas.microsoft.com/office/drawing/2014/main" val="3470249159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2243587487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3933785264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981525774"/>
                    </a:ext>
                  </a:extLst>
                </a:gridCol>
                <a:gridCol w="1918149">
                  <a:extLst>
                    <a:ext uri="{9D8B030D-6E8A-4147-A177-3AD203B41FA5}">
                      <a16:colId xmlns:a16="http://schemas.microsoft.com/office/drawing/2014/main" val="1134118661"/>
                    </a:ext>
                  </a:extLst>
                </a:gridCol>
              </a:tblGrid>
              <a:tr h="2206224">
                <a:tc rowSpan="3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全国卷</a:t>
                      </a: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Ⅱ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2019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记叙文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50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人物介绍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2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3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2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1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1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1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37135336"/>
                  </a:ext>
                </a:extLst>
              </a:tr>
              <a:tr h="337636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2018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说明文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50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农作物种植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2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2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1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2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1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1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1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8044170"/>
                  </a:ext>
                </a:extLst>
              </a:tr>
              <a:tr h="2206224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2017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说明文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英国地铁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2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1</a:t>
                      </a:r>
                      <a:endParaRPr lang="zh-CN" sz="5000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2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2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1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1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1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5000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88659225"/>
                  </a:ext>
                </a:extLst>
              </a:tr>
            </a:tbl>
          </a:graphicData>
        </a:graphic>
      </p:graphicFrame>
      <p:grpSp>
        <p:nvGrpSpPr>
          <p:cNvPr id="4" name="组合 3">
            <a:extLst>
              <a:ext uri="{FF2B5EF4-FFF2-40B4-BE49-F238E27FC236}">
                <a16:creationId xmlns:a16="http://schemas.microsoft.com/office/drawing/2014/main" id="{17E655E5-7A6E-4139-ADB1-27A253C1AC54}"/>
              </a:ext>
            </a:extLst>
          </p:cNvPr>
          <p:cNvGrpSpPr/>
          <p:nvPr/>
        </p:nvGrpSpPr>
        <p:grpSpPr>
          <a:xfrm>
            <a:off x="1512492" y="1345332"/>
            <a:ext cx="5785908" cy="769441"/>
            <a:chOff x="1512492" y="2497460"/>
            <a:chExt cx="5785908" cy="769441"/>
          </a:xfrm>
        </p:grpSpPr>
        <p:sp>
          <p:nvSpPr>
            <p:cNvPr id="5" name="TextBox 75">
              <a:extLst>
                <a:ext uri="{FF2B5EF4-FFF2-40B4-BE49-F238E27FC236}">
                  <a16:creationId xmlns:a16="http://schemas.microsoft.com/office/drawing/2014/main" id="{8DFC2099-419C-46C1-9421-1B6F618D6A7D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考情分析</a:t>
              </a:r>
            </a:p>
          </p:txBody>
        </p:sp>
        <p:pic>
          <p:nvPicPr>
            <p:cNvPr id="6" name="图片 5">
              <a:extLst>
                <a:ext uri="{FF2B5EF4-FFF2-40B4-BE49-F238E27FC236}">
                  <a16:creationId xmlns:a16="http://schemas.microsoft.com/office/drawing/2014/main" id="{F14DE2DC-C1AA-4DDB-BFA2-E5C4093DE97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  <p:sp>
        <p:nvSpPr>
          <p:cNvPr id="2" name="矩形 1">
            <a:extLst>
              <a:ext uri="{FF2B5EF4-FFF2-40B4-BE49-F238E27FC236}">
                <a16:creationId xmlns:a16="http://schemas.microsoft.com/office/drawing/2014/main" id="{FC960B1D-E74A-4B0C-BD2F-963B174EA659}"/>
              </a:ext>
            </a:extLst>
          </p:cNvPr>
          <p:cNvSpPr/>
          <p:nvPr/>
        </p:nvSpPr>
        <p:spPr>
          <a:xfrm>
            <a:off x="4068829" y="2543142"/>
            <a:ext cx="13508826" cy="11104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2017—2019</a:t>
            </a: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年高考全国卷语法填空试题分析表</a:t>
            </a:r>
          </a:p>
        </p:txBody>
      </p:sp>
      <p:graphicFrame>
        <p:nvGraphicFramePr>
          <p:cNvPr id="7" name="表格 6">
            <a:extLst>
              <a:ext uri="{FF2B5EF4-FFF2-40B4-BE49-F238E27FC236}">
                <a16:creationId xmlns:a16="http://schemas.microsoft.com/office/drawing/2014/main" id="{3D406C7B-8BEC-4BF8-B49F-588879E49C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4001251"/>
              </p:ext>
            </p:extLst>
          </p:nvPr>
        </p:nvGraphicFramePr>
        <p:xfrm>
          <a:off x="1738726" y="2605734"/>
          <a:ext cx="21052971" cy="1272692"/>
        </p:xfrm>
        <a:graphic>
          <a:graphicData uri="http://schemas.openxmlformats.org/drawingml/2006/table">
            <a:tbl>
              <a:tblPr/>
              <a:tblGrid>
                <a:gridCol w="21052971">
                  <a:extLst>
                    <a:ext uri="{9D8B030D-6E8A-4147-A177-3AD203B41FA5}">
                      <a16:colId xmlns:a16="http://schemas.microsoft.com/office/drawing/2014/main" val="790283747"/>
                    </a:ext>
                  </a:extLst>
                </a:gridCol>
              </a:tblGrid>
              <a:tr h="1272692">
                <a:tc>
                  <a:txBody>
                    <a:bodyPr/>
                    <a:lstStyle/>
                    <a:p>
                      <a:r>
                        <a:rPr lang="en-US" altLang="zh-CN" dirty="0"/>
                        <a:t>   </a:t>
                      </a:r>
                      <a:endParaRPr lang="zh-CN" altLang="en-US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78329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38667698"/>
      </p:ext>
    </p:extLst>
  </p:cSld>
  <p:clrMapOvr>
    <a:masterClrMapping/>
  </p:clrMapOvr>
  <p:transition>
    <p:pull dir="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D61557F3-59C2-43D9-AE5A-DF3F4C71F4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7333721"/>
              </p:ext>
            </p:extLst>
          </p:nvPr>
        </p:nvGraphicFramePr>
        <p:xfrm>
          <a:off x="1745837" y="3322098"/>
          <a:ext cx="20496213" cy="8712968"/>
        </p:xfrm>
        <a:graphic>
          <a:graphicData uri="http://schemas.openxmlformats.org/drawingml/2006/table">
            <a:tbl>
              <a:tblPr firstRow="1" firstCol="1" bandRow="1"/>
              <a:tblGrid>
                <a:gridCol w="1274267">
                  <a:extLst>
                    <a:ext uri="{9D8B030D-6E8A-4147-A177-3AD203B41FA5}">
                      <a16:colId xmlns:a16="http://schemas.microsoft.com/office/drawing/2014/main" val="3058772652"/>
                    </a:ext>
                  </a:extLst>
                </a:gridCol>
                <a:gridCol w="1629024">
                  <a:extLst>
                    <a:ext uri="{9D8B030D-6E8A-4147-A177-3AD203B41FA5}">
                      <a16:colId xmlns:a16="http://schemas.microsoft.com/office/drawing/2014/main" val="2882970514"/>
                    </a:ext>
                  </a:extLst>
                </a:gridCol>
                <a:gridCol w="2703484">
                  <a:extLst>
                    <a:ext uri="{9D8B030D-6E8A-4147-A177-3AD203B41FA5}">
                      <a16:colId xmlns:a16="http://schemas.microsoft.com/office/drawing/2014/main" val="2300111207"/>
                    </a:ext>
                  </a:extLst>
                </a:gridCol>
                <a:gridCol w="3058241">
                  <a:extLst>
                    <a:ext uri="{9D8B030D-6E8A-4147-A177-3AD203B41FA5}">
                      <a16:colId xmlns:a16="http://schemas.microsoft.com/office/drawing/2014/main" val="1308704670"/>
                    </a:ext>
                  </a:extLst>
                </a:gridCol>
                <a:gridCol w="1007027">
                  <a:extLst>
                    <a:ext uri="{9D8B030D-6E8A-4147-A177-3AD203B41FA5}">
                      <a16:colId xmlns:a16="http://schemas.microsoft.com/office/drawing/2014/main" val="655497129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1439172555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3917927230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2050561990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4079030682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229121376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val="278400689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1158292422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3730350810"/>
                    </a:ext>
                  </a:extLst>
                </a:gridCol>
                <a:gridCol w="1679154">
                  <a:extLst>
                    <a:ext uri="{9D8B030D-6E8A-4147-A177-3AD203B41FA5}">
                      <a16:colId xmlns:a16="http://schemas.microsoft.com/office/drawing/2014/main" val="1232034165"/>
                    </a:ext>
                  </a:extLst>
                </a:gridCol>
              </a:tblGrid>
              <a:tr h="2724356">
                <a:tc rowSpan="3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全国卷</a:t>
                      </a: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Ⅲ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2019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记叙文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50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度假经历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2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2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1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3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1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1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09061699"/>
                  </a:ext>
                </a:extLst>
              </a:tr>
              <a:tr h="3912328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2018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50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记叙文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偶遇大猩猩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1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2</a:t>
                      </a:r>
                      <a:endParaRPr lang="zh-CN" sz="5000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1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2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1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1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1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1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60240562"/>
                  </a:ext>
                </a:extLst>
              </a:tr>
              <a:tr h="2076284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2017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记叙文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人物介绍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2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2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2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1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1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1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500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50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1</a:t>
                      </a:r>
                      <a:endParaRPr lang="zh-CN" sz="5000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1750037"/>
                  </a:ext>
                </a:extLst>
              </a:tr>
            </a:tbl>
          </a:graphicData>
        </a:graphic>
      </p:graphicFrame>
      <p:grpSp>
        <p:nvGrpSpPr>
          <p:cNvPr id="4" name="组合 3">
            <a:extLst>
              <a:ext uri="{FF2B5EF4-FFF2-40B4-BE49-F238E27FC236}">
                <a16:creationId xmlns:a16="http://schemas.microsoft.com/office/drawing/2014/main" id="{776CFCAF-969D-4B5C-91CE-EC834B1ADDDB}"/>
              </a:ext>
            </a:extLst>
          </p:cNvPr>
          <p:cNvGrpSpPr/>
          <p:nvPr/>
        </p:nvGrpSpPr>
        <p:grpSpPr>
          <a:xfrm>
            <a:off x="1512492" y="1345332"/>
            <a:ext cx="5785908" cy="769441"/>
            <a:chOff x="1512492" y="2497460"/>
            <a:chExt cx="5785908" cy="769441"/>
          </a:xfrm>
        </p:grpSpPr>
        <p:sp>
          <p:nvSpPr>
            <p:cNvPr id="5" name="TextBox 75">
              <a:extLst>
                <a:ext uri="{FF2B5EF4-FFF2-40B4-BE49-F238E27FC236}">
                  <a16:creationId xmlns:a16="http://schemas.microsoft.com/office/drawing/2014/main" id="{0F6C61E8-6533-4444-9915-0483025FE200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考情分析</a:t>
              </a:r>
            </a:p>
          </p:txBody>
        </p:sp>
        <p:pic>
          <p:nvPicPr>
            <p:cNvPr id="6" name="图片 5">
              <a:extLst>
                <a:ext uri="{FF2B5EF4-FFF2-40B4-BE49-F238E27FC236}">
                  <a16:creationId xmlns:a16="http://schemas.microsoft.com/office/drawing/2014/main" id="{9EBDFEA4-5CA5-473A-AAF4-C43639D7D9B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  <p:sp>
        <p:nvSpPr>
          <p:cNvPr id="3" name="矩形 2">
            <a:extLst>
              <a:ext uri="{FF2B5EF4-FFF2-40B4-BE49-F238E27FC236}">
                <a16:creationId xmlns:a16="http://schemas.microsoft.com/office/drawing/2014/main" id="{35720616-54FE-4668-989F-A3E382A8B075}"/>
              </a:ext>
            </a:extLst>
          </p:cNvPr>
          <p:cNvSpPr/>
          <p:nvPr/>
        </p:nvSpPr>
        <p:spPr>
          <a:xfrm>
            <a:off x="3780797" y="1980630"/>
            <a:ext cx="13508826" cy="11104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2017—2019</a:t>
            </a: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年高考全国卷语法填空试题分析表</a:t>
            </a:r>
          </a:p>
        </p:txBody>
      </p:sp>
      <p:graphicFrame>
        <p:nvGraphicFramePr>
          <p:cNvPr id="7" name="表格 6">
            <a:extLst>
              <a:ext uri="{FF2B5EF4-FFF2-40B4-BE49-F238E27FC236}">
                <a16:creationId xmlns:a16="http://schemas.microsoft.com/office/drawing/2014/main" id="{540D9BD0-F4F8-40DC-819B-694AD8F49A8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1791647"/>
              </p:ext>
            </p:extLst>
          </p:nvPr>
        </p:nvGraphicFramePr>
        <p:xfrm>
          <a:off x="1732418" y="2124646"/>
          <a:ext cx="20496212" cy="1184611"/>
        </p:xfrm>
        <a:graphic>
          <a:graphicData uri="http://schemas.openxmlformats.org/drawingml/2006/table">
            <a:tbl>
              <a:tblPr/>
              <a:tblGrid>
                <a:gridCol w="20496212">
                  <a:extLst>
                    <a:ext uri="{9D8B030D-6E8A-4147-A177-3AD203B41FA5}">
                      <a16:colId xmlns:a16="http://schemas.microsoft.com/office/drawing/2014/main" val="1797627928"/>
                    </a:ext>
                  </a:extLst>
                </a:gridCol>
              </a:tblGrid>
              <a:tr h="1184611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36115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24164343"/>
      </p:ext>
    </p:extLst>
  </p:cSld>
  <p:clrMapOvr>
    <a:masterClrMapping/>
  </p:clrMapOvr>
  <p:transition>
    <p:pull dir="d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graphicFrame>
        <p:nvGraphicFramePr>
          <p:cNvPr id="3" name="表格 2">
            <a:extLst>
              <a:ext uri="{FF2B5EF4-FFF2-40B4-BE49-F238E27FC236}">
                <a16:creationId xmlns:a16="http://schemas.microsoft.com/office/drawing/2014/main" id="{B1CC1023-E3FC-4BB7-8B9B-A62F4AE628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8935084"/>
              </p:ext>
            </p:extLst>
          </p:nvPr>
        </p:nvGraphicFramePr>
        <p:xfrm>
          <a:off x="1954137" y="3708822"/>
          <a:ext cx="20496212" cy="8031158"/>
        </p:xfrm>
        <a:graphic>
          <a:graphicData uri="http://schemas.openxmlformats.org/drawingml/2006/table">
            <a:tbl>
              <a:tblPr firstRow="1" firstCol="1" bandRow="1"/>
              <a:tblGrid>
                <a:gridCol w="1430563">
                  <a:extLst>
                    <a:ext uri="{9D8B030D-6E8A-4147-A177-3AD203B41FA5}">
                      <a16:colId xmlns:a16="http://schemas.microsoft.com/office/drawing/2014/main" val="1502099882"/>
                    </a:ext>
                  </a:extLst>
                </a:gridCol>
                <a:gridCol w="19065649">
                  <a:extLst>
                    <a:ext uri="{9D8B030D-6E8A-4147-A177-3AD203B41FA5}">
                      <a16:colId xmlns:a16="http://schemas.microsoft.com/office/drawing/2014/main" val="1427548942"/>
                    </a:ext>
                  </a:extLst>
                </a:gridCol>
              </a:tblGrid>
              <a:tr h="803115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命题规律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50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　</a:t>
                      </a:r>
                      <a:r>
                        <a:rPr lang="en-US" sz="50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1. </a:t>
                      </a:r>
                      <a:r>
                        <a:rPr lang="zh-CN" sz="50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选材特点</a:t>
                      </a:r>
                      <a:r>
                        <a:rPr lang="en-US" sz="50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lang="zh-CN" sz="50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一般是选取</a:t>
                      </a:r>
                      <a:r>
                        <a:rPr lang="en-US" sz="50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200</a:t>
                      </a:r>
                      <a:r>
                        <a:rPr lang="zh-CN" sz="50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词左右的记叙文或说明文</a:t>
                      </a:r>
                      <a:r>
                        <a:rPr lang="en-US" sz="50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zh-CN" sz="50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选材自国外网站进行改编</a:t>
                      </a:r>
                      <a:r>
                        <a:rPr lang="en-US" sz="50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zh-CN" sz="50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凸显原汁原味</a:t>
                      </a:r>
                      <a:r>
                        <a:rPr lang="en-US" sz="50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;</a:t>
                      </a:r>
                      <a:endParaRPr lang="zh-CN" sz="5000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50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　</a:t>
                      </a:r>
                      <a:r>
                        <a:rPr lang="en-US" sz="50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2. </a:t>
                      </a:r>
                      <a:r>
                        <a:rPr lang="zh-CN" sz="50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考点设置</a:t>
                      </a:r>
                      <a:r>
                        <a:rPr lang="en-US" sz="50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lang="zh-CN" sz="50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提示型设空一般为</a:t>
                      </a:r>
                      <a:r>
                        <a:rPr lang="en-US" sz="50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7</a:t>
                      </a:r>
                      <a:r>
                        <a:rPr lang="zh-CN" sz="50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个</a:t>
                      </a:r>
                      <a:r>
                        <a:rPr lang="en-US" sz="50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zh-CN" sz="50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无提示型一般为</a:t>
                      </a:r>
                      <a:r>
                        <a:rPr lang="en-US" sz="50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zh-CN" sz="50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个</a:t>
                      </a:r>
                      <a:r>
                        <a:rPr lang="en-US" sz="50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;</a:t>
                      </a:r>
                      <a:r>
                        <a:rPr lang="zh-CN" sz="50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提示词多为实词</a:t>
                      </a:r>
                      <a:r>
                        <a:rPr lang="en-US" sz="50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zh-CN" sz="50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无提示词处多考查虚词的用法</a:t>
                      </a:r>
                      <a:r>
                        <a:rPr lang="en-US" sz="50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;</a:t>
                      </a:r>
                      <a:endParaRPr lang="zh-CN" sz="5000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50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　</a:t>
                      </a:r>
                      <a:r>
                        <a:rPr lang="en-US" sz="50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3. </a:t>
                      </a:r>
                      <a:r>
                        <a:rPr lang="zh-CN" sz="50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命题重点</a:t>
                      </a:r>
                      <a:r>
                        <a:rPr lang="en-US" sz="50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:(1) </a:t>
                      </a:r>
                      <a:r>
                        <a:rPr lang="zh-CN" sz="50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语篇中的句子结构和常见的语法形式</a:t>
                      </a:r>
                      <a:r>
                        <a:rPr lang="en-US" sz="50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;(2) </a:t>
                      </a:r>
                      <a:r>
                        <a:rPr lang="zh-CN" sz="50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考查构词法</a:t>
                      </a:r>
                      <a:r>
                        <a:rPr lang="en-US" sz="50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zh-CN" sz="50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以实词为主。</a:t>
                      </a:r>
                    </a:p>
                  </a:txBody>
                  <a:tcPr marL="53975" marR="539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25215981"/>
                  </a:ext>
                </a:extLst>
              </a:tr>
            </a:tbl>
          </a:graphicData>
        </a:graphic>
      </p:graphicFrame>
      <p:grpSp>
        <p:nvGrpSpPr>
          <p:cNvPr id="4" name="组合 3">
            <a:extLst>
              <a:ext uri="{FF2B5EF4-FFF2-40B4-BE49-F238E27FC236}">
                <a16:creationId xmlns:a16="http://schemas.microsoft.com/office/drawing/2014/main" id="{036586EA-9E06-4A75-8522-33FC1D7F86DF}"/>
              </a:ext>
            </a:extLst>
          </p:cNvPr>
          <p:cNvGrpSpPr/>
          <p:nvPr/>
        </p:nvGrpSpPr>
        <p:grpSpPr>
          <a:xfrm>
            <a:off x="1368476" y="1116534"/>
            <a:ext cx="5785908" cy="769441"/>
            <a:chOff x="1512492" y="2497460"/>
            <a:chExt cx="5785908" cy="769441"/>
          </a:xfrm>
        </p:grpSpPr>
        <p:sp>
          <p:nvSpPr>
            <p:cNvPr id="5" name="TextBox 75">
              <a:extLst>
                <a:ext uri="{FF2B5EF4-FFF2-40B4-BE49-F238E27FC236}">
                  <a16:creationId xmlns:a16="http://schemas.microsoft.com/office/drawing/2014/main" id="{2DEBE8D1-A403-447E-A9C8-76DC926AAFDA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考情分析</a:t>
              </a:r>
            </a:p>
          </p:txBody>
        </p:sp>
        <p:pic>
          <p:nvPicPr>
            <p:cNvPr id="6" name="图片 5">
              <a:extLst>
                <a:ext uri="{FF2B5EF4-FFF2-40B4-BE49-F238E27FC236}">
                  <a16:creationId xmlns:a16="http://schemas.microsoft.com/office/drawing/2014/main" id="{93B78ABC-41D2-485C-9F45-FB6A3C03F81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  <p:sp>
        <p:nvSpPr>
          <p:cNvPr id="2" name="矩形 1">
            <a:extLst>
              <a:ext uri="{FF2B5EF4-FFF2-40B4-BE49-F238E27FC236}">
                <a16:creationId xmlns:a16="http://schemas.microsoft.com/office/drawing/2014/main" id="{C388F083-068A-4B22-B6B8-E69FBB6043A3}"/>
              </a:ext>
            </a:extLst>
          </p:cNvPr>
          <p:cNvSpPr/>
          <p:nvPr/>
        </p:nvSpPr>
        <p:spPr>
          <a:xfrm>
            <a:off x="5447830" y="2447259"/>
            <a:ext cx="13508826" cy="11104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2017—2019</a:t>
            </a: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年高考全国卷语法填空试题分析表</a:t>
            </a:r>
          </a:p>
        </p:txBody>
      </p:sp>
      <p:graphicFrame>
        <p:nvGraphicFramePr>
          <p:cNvPr id="8" name="表格 7">
            <a:extLst>
              <a:ext uri="{FF2B5EF4-FFF2-40B4-BE49-F238E27FC236}">
                <a16:creationId xmlns:a16="http://schemas.microsoft.com/office/drawing/2014/main" id="{ED175298-DD0C-4A3B-A839-84320C7DDF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2790126"/>
              </p:ext>
            </p:extLst>
          </p:nvPr>
        </p:nvGraphicFramePr>
        <p:xfrm>
          <a:off x="1954137" y="2155371"/>
          <a:ext cx="20496212" cy="1567543"/>
        </p:xfrm>
        <a:graphic>
          <a:graphicData uri="http://schemas.openxmlformats.org/drawingml/2006/table">
            <a:tbl>
              <a:tblPr/>
              <a:tblGrid>
                <a:gridCol w="20496212">
                  <a:extLst>
                    <a:ext uri="{9D8B030D-6E8A-4147-A177-3AD203B41FA5}">
                      <a16:colId xmlns:a16="http://schemas.microsoft.com/office/drawing/2014/main" val="3755202263"/>
                    </a:ext>
                  </a:extLst>
                </a:gridCol>
              </a:tblGrid>
              <a:tr h="1567543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174195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85347676"/>
      </p:ext>
    </p:extLst>
  </p:cSld>
  <p:clrMapOvr>
    <a:masterClrMapping/>
  </p:clrMapOvr>
  <p:transition>
    <p:pull dir="d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E8DF5A3E-3857-4ED4-A48F-07BD415B63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3426" y="2151364"/>
            <a:ext cx="18002000" cy="9499067"/>
          </a:xfrm>
          <a:prstGeom prst="rect">
            <a:avLst/>
          </a:prstGeom>
        </p:spPr>
      </p:pic>
      <p:grpSp>
        <p:nvGrpSpPr>
          <p:cNvPr id="5" name="组合 4">
            <a:extLst>
              <a:ext uri="{FF2B5EF4-FFF2-40B4-BE49-F238E27FC236}">
                <a16:creationId xmlns:a16="http://schemas.microsoft.com/office/drawing/2014/main" id="{29F31D28-08B4-4350-983B-96F55E595696}"/>
              </a:ext>
            </a:extLst>
          </p:cNvPr>
          <p:cNvGrpSpPr/>
          <p:nvPr/>
        </p:nvGrpSpPr>
        <p:grpSpPr>
          <a:xfrm>
            <a:off x="1512492" y="1345332"/>
            <a:ext cx="5785908" cy="769441"/>
            <a:chOff x="1512492" y="2497460"/>
            <a:chExt cx="5785908" cy="769441"/>
          </a:xfrm>
        </p:grpSpPr>
        <p:sp>
          <p:nvSpPr>
            <p:cNvPr id="6" name="TextBox 75">
              <a:extLst>
                <a:ext uri="{FF2B5EF4-FFF2-40B4-BE49-F238E27FC236}">
                  <a16:creationId xmlns:a16="http://schemas.microsoft.com/office/drawing/2014/main" id="{597D4969-C0AA-443C-B3A2-B688CA085FD3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题型探究</a:t>
              </a:r>
            </a:p>
          </p:txBody>
        </p:sp>
        <p:pic>
          <p:nvPicPr>
            <p:cNvPr id="7" name="图片 6">
              <a:extLst>
                <a:ext uri="{FF2B5EF4-FFF2-40B4-BE49-F238E27FC236}">
                  <a16:creationId xmlns:a16="http://schemas.microsoft.com/office/drawing/2014/main" id="{9226ED87-7131-4ACA-A3F5-F25C8A97C02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58772276"/>
      </p:ext>
    </p:extLst>
  </p:cSld>
  <p:clrMapOvr>
    <a:masterClrMapping/>
  </p:clrMapOvr>
  <p:transition>
    <p:pull dir="d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8281244" y="5322322"/>
            <a:ext cx="1237644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200" b="1" spc="300" dirty="0">
                <a:solidFill>
                  <a:srgbClr val="DD6690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7200" b="1" spc="300" dirty="0">
                <a:solidFill>
                  <a:srgbClr val="DD6690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7200" b="1" spc="300" dirty="0">
                <a:solidFill>
                  <a:srgbClr val="DD6690"/>
                </a:solidFill>
                <a:latin typeface="微软雅黑" pitchFamily="34" charset="-122"/>
                <a:ea typeface="微软雅黑" pitchFamily="34" charset="-122"/>
              </a:rPr>
              <a:t>讲</a:t>
            </a:r>
            <a:endParaRPr lang="en-US" altLang="zh-CN" sz="7200" b="1" spc="300" dirty="0">
              <a:solidFill>
                <a:srgbClr val="DD669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9600" b="1" spc="300" dirty="0">
                <a:latin typeface="微软雅黑" pitchFamily="34" charset="-122"/>
                <a:ea typeface="微软雅黑" pitchFamily="34" charset="-122"/>
              </a:rPr>
              <a:t>谓语动词的变化</a:t>
            </a:r>
          </a:p>
        </p:txBody>
      </p:sp>
      <p:sp>
        <p:nvSpPr>
          <p:cNvPr id="13" name="矩形 12"/>
          <p:cNvSpPr/>
          <p:nvPr/>
        </p:nvSpPr>
        <p:spPr>
          <a:xfrm>
            <a:off x="8281244" y="8944982"/>
            <a:ext cx="11880850" cy="377077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7300"/>
              </a:lnSpc>
            </a:pPr>
            <a:r>
              <a:rPr lang="zh-CN" altLang="en-US" sz="55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hlinkClick r:id="rId4" action="ppaction://hlinksldjump"/>
              </a:rPr>
              <a:t>专题导读</a:t>
            </a:r>
            <a:endParaRPr lang="en-US" altLang="zh-CN" sz="55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ts val="7300"/>
              </a:lnSpc>
            </a:pPr>
            <a:r>
              <a:rPr lang="zh-CN" altLang="en-US" sz="55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hlinkClick r:id="rId5" action="ppaction://hlinksldjump"/>
              </a:rPr>
              <a:t>真题典例</a:t>
            </a:r>
            <a:endParaRPr lang="en-US" altLang="zh-CN" sz="55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ts val="7300"/>
              </a:lnSpc>
            </a:pPr>
            <a:r>
              <a:rPr lang="zh-CN" altLang="en-US" sz="55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hlinkClick r:id="rId6" action="ppaction://hlinksldjump"/>
              </a:rPr>
              <a:t>模拟演练</a:t>
            </a:r>
            <a:endParaRPr lang="en-US" altLang="zh-CN" sz="55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ts val="7300"/>
              </a:lnSpc>
            </a:pPr>
            <a:r>
              <a:rPr lang="zh-CN" altLang="en-US" sz="55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hlinkClick r:id="rId7" action="ppaction://hlinksldjump"/>
              </a:rPr>
              <a:t>教师备用习题</a:t>
            </a:r>
            <a:endParaRPr lang="zh-CN" altLang="en-US" sz="55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>
    <p:pull dir="d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1512492" y="1345332"/>
            <a:ext cx="5785908" cy="769441"/>
            <a:chOff x="1512492" y="2497460"/>
            <a:chExt cx="5785908" cy="769441"/>
          </a:xfrm>
        </p:grpSpPr>
        <p:sp>
          <p:nvSpPr>
            <p:cNvPr id="11" name="TextBox 75"/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专题导读</a:t>
              </a:r>
            </a:p>
          </p:txBody>
        </p:sp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AB2DDFB4-E299-4776-B182-31C980FE9CE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6964658"/>
              </p:ext>
            </p:extLst>
          </p:nvPr>
        </p:nvGraphicFramePr>
        <p:xfrm>
          <a:off x="2952652" y="2484686"/>
          <a:ext cx="14689632" cy="6153374"/>
        </p:xfrm>
        <a:graphic>
          <a:graphicData uri="http://schemas.openxmlformats.org/drawingml/2006/table">
            <a:tbl>
              <a:tblPr firstRow="1" firstCol="1" bandRow="1"/>
              <a:tblGrid>
                <a:gridCol w="2682823">
                  <a:extLst>
                    <a:ext uri="{9D8B030D-6E8A-4147-A177-3AD203B41FA5}">
                      <a16:colId xmlns:a16="http://schemas.microsoft.com/office/drawing/2014/main" val="2727303844"/>
                    </a:ext>
                  </a:extLst>
                </a:gridCol>
                <a:gridCol w="12006809">
                  <a:extLst>
                    <a:ext uri="{9D8B030D-6E8A-4147-A177-3AD203B41FA5}">
                      <a16:colId xmlns:a16="http://schemas.microsoft.com/office/drawing/2014/main" val="1425504766"/>
                    </a:ext>
                  </a:extLst>
                </a:gridCol>
              </a:tblGrid>
              <a:tr h="307668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知考向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50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　谓语动词的变化主要体现在动词的时态、语态和主谓一致</a:t>
                      </a:r>
                    </a:p>
                  </a:txBody>
                  <a:tcPr marL="66675" marR="66675" marT="0" marB="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98400"/>
                  </a:ext>
                </a:extLst>
              </a:tr>
              <a:tr h="307668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500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定考点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50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　若句中无谓语动词时</a:t>
                      </a:r>
                      <a:r>
                        <a:rPr lang="en-US" sz="50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zh-CN" sz="50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则所给动词应该为谓语</a:t>
                      </a:r>
                    </a:p>
                  </a:txBody>
                  <a:tcPr marL="66675" marR="66675" marT="0" marB="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86595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4104720"/>
      </p:ext>
    </p:extLst>
  </p:cSld>
  <p:clrMapOvr>
    <a:masterClrMapping/>
  </p:clrMapOvr>
  <p:transition>
    <p:pull dir="d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5BCF39B3-0D01-4069-85DD-BCBC28179AD0}"/>
              </a:ext>
            </a:extLst>
          </p:cNvPr>
          <p:cNvSpPr/>
          <p:nvPr/>
        </p:nvSpPr>
        <p:spPr>
          <a:xfrm>
            <a:off x="879552" y="2206364"/>
            <a:ext cx="20912718" cy="1110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zh-CN" sz="5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考点一　动词的时态和语态</a:t>
            </a: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8777D22E-0D56-486E-94BD-F8BBC3FF4CB9}"/>
              </a:ext>
            </a:extLst>
          </p:cNvPr>
          <p:cNvSpPr/>
          <p:nvPr/>
        </p:nvSpPr>
        <p:spPr>
          <a:xfrm>
            <a:off x="525543" y="3175600"/>
            <a:ext cx="20912718" cy="1110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【高考体验】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853717" y="4228463"/>
            <a:ext cx="10411076" cy="5727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1. </a:t>
            </a:r>
            <a:r>
              <a:rPr lang="en-US" altLang="zh-CN" sz="5000" b="1" dirty="0">
                <a:solidFill>
                  <a:srgbClr val="4C4C4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en-US" altLang="zh-CN" sz="5000" dirty="0">
                <a:solidFill>
                  <a:srgbClr val="4C4C4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2019·</a:t>
            </a:r>
            <a:r>
              <a:rPr lang="zh-CN" altLang="zh-CN" sz="5000" dirty="0">
                <a:solidFill>
                  <a:srgbClr val="4C4C4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全国卷</a:t>
            </a:r>
            <a:r>
              <a:rPr lang="en-US" altLang="zh-CN" sz="5000" dirty="0">
                <a:solidFill>
                  <a:srgbClr val="4C4C4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Ⅱ</a:t>
            </a:r>
            <a:r>
              <a:rPr lang="en-US" altLang="zh-CN" sz="5000" b="1" dirty="0">
                <a:solidFill>
                  <a:srgbClr val="4C4C4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 Picking up her “Lifetime Achievement” award, proud Irene </a:t>
            </a:r>
            <a:r>
              <a:rPr lang="zh-CN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 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(declare) she had no plans to retire from her 36-year-old business.  </a:t>
            </a: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81644" y="4271275"/>
            <a:ext cx="10411076" cy="5727138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4651401" y="6721727"/>
            <a:ext cx="2815707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declared</a:t>
            </a:r>
            <a:endParaRPr lang="zh-CN" altLang="en-US" sz="50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B9204FA-9E7C-4F61-BA97-DFA5CBCCC003}"/>
              </a:ext>
            </a:extLst>
          </p:cNvPr>
          <p:cNvSpPr/>
          <p:nvPr/>
        </p:nvSpPr>
        <p:spPr>
          <a:xfrm>
            <a:off x="11861940" y="4271275"/>
            <a:ext cx="9576321" cy="5727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en-US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考查一般过去时。分析句子结构可知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en-US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该句主语为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Irene,</a:t>
            </a:r>
            <a:r>
              <a:rPr lang="zh-CN" altLang="en-US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空格处为谓语成分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en-US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根据后文当中的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had</a:t>
            </a:r>
            <a:r>
              <a:rPr lang="zh-CN" altLang="en-US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可知此处用一般过去时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en-US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故填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declared</a:t>
            </a:r>
            <a:r>
              <a:rPr lang="zh-CN" altLang="en-US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en-US" sz="5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FC1E2E14-1154-4F73-8405-35BFB6721C0C}"/>
              </a:ext>
            </a:extLst>
          </p:cNvPr>
          <p:cNvGrpSpPr/>
          <p:nvPr/>
        </p:nvGrpSpPr>
        <p:grpSpPr>
          <a:xfrm>
            <a:off x="960827" y="1469137"/>
            <a:ext cx="5785908" cy="769441"/>
            <a:chOff x="1512492" y="2497460"/>
            <a:chExt cx="5785908" cy="769441"/>
          </a:xfrm>
        </p:grpSpPr>
        <p:sp>
          <p:nvSpPr>
            <p:cNvPr id="12" name="TextBox 75">
              <a:extLst>
                <a:ext uri="{FF2B5EF4-FFF2-40B4-BE49-F238E27FC236}">
                  <a16:creationId xmlns:a16="http://schemas.microsoft.com/office/drawing/2014/main" id="{0D4024DB-1D05-478E-BEBD-BE264217887D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专题导读</a:t>
              </a:r>
            </a:p>
          </p:txBody>
        </p:sp>
        <p:pic>
          <p:nvPicPr>
            <p:cNvPr id="13" name="图片 12">
              <a:extLst>
                <a:ext uri="{FF2B5EF4-FFF2-40B4-BE49-F238E27FC236}">
                  <a16:creationId xmlns:a16="http://schemas.microsoft.com/office/drawing/2014/main" id="{A92A02A9-2700-4B92-A3DD-9B0F057D27C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91609226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1022390" y="2155521"/>
            <a:ext cx="10411076" cy="6881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2. </a:t>
            </a:r>
            <a:r>
              <a:rPr lang="en-US" altLang="zh-CN" sz="5000" b="1" dirty="0">
                <a:solidFill>
                  <a:srgbClr val="4C4C4C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[</a:t>
            </a:r>
            <a:r>
              <a:rPr lang="en-US" altLang="zh-CN" sz="5000" dirty="0">
                <a:solidFill>
                  <a:srgbClr val="4C4C4C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2019·</a:t>
            </a:r>
            <a:r>
              <a:rPr lang="zh-CN" altLang="zh-CN" sz="5000" dirty="0">
                <a:solidFill>
                  <a:srgbClr val="4C4C4C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江苏卷改编</a:t>
            </a:r>
            <a:r>
              <a:rPr lang="en-US" altLang="zh-CN" sz="5000" b="1" dirty="0">
                <a:solidFill>
                  <a:srgbClr val="4C4C4C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 A few months after he had arrived in China, </a:t>
            </a:r>
            <a:r>
              <a:rPr lang="en-US" altLang="zh-CN" sz="5000" dirty="0" err="1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Mr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 Smith </a:t>
            </a:r>
            <a:r>
              <a:rPr lang="zh-CN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(fall) in love with the people and culture there. </a:t>
            </a:r>
            <a:endParaRPr lang="zh-CN" altLang="zh-CN" sz="50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 </a:t>
            </a: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58590" y="2240905"/>
            <a:ext cx="10411076" cy="7430252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7198473" y="4658606"/>
            <a:ext cx="1111202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fell</a:t>
            </a:r>
            <a:endParaRPr lang="zh-CN" altLang="en-US" sz="50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B9204FA-9E7C-4F61-BA97-DFA5CBCCC003}"/>
              </a:ext>
            </a:extLst>
          </p:cNvPr>
          <p:cNvSpPr/>
          <p:nvPr/>
        </p:nvSpPr>
        <p:spPr>
          <a:xfrm>
            <a:off x="11868836" y="2114773"/>
            <a:ext cx="9576321" cy="68750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5000" b="1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5000" b="1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5000" b="1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5000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考查一般过去时。句意</a:t>
            </a:r>
            <a:r>
              <a:rPr lang="en-US" altLang="zh-CN" sz="5000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:</a:t>
            </a:r>
            <a:r>
              <a:rPr lang="zh-CN" altLang="zh-CN" sz="5000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在他到中国几个月后</a:t>
            </a:r>
            <a:r>
              <a:rPr lang="en-US" altLang="zh-CN" sz="5000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史密斯先生就爱上了那里的人和文化。事情发生在过去</a:t>
            </a:r>
            <a:r>
              <a:rPr lang="en-US" altLang="zh-CN" sz="5000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到达中国在前</a:t>
            </a:r>
            <a:r>
              <a:rPr lang="en-US" altLang="zh-CN" sz="5000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所以用过去完成时</a:t>
            </a:r>
            <a:r>
              <a:rPr lang="en-US" altLang="zh-CN" sz="5000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爱上中国的人和文化在后</a:t>
            </a:r>
            <a:r>
              <a:rPr lang="en-US" altLang="zh-CN" sz="5000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所以用一般过去时</a:t>
            </a:r>
            <a:r>
              <a:rPr lang="en-US" altLang="zh-CN" sz="5000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故填</a:t>
            </a:r>
            <a:r>
              <a:rPr lang="en-US" altLang="zh-CN" sz="5000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fell</a:t>
            </a:r>
            <a:r>
              <a:rPr lang="zh-CN" altLang="zh-CN" sz="5000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50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86630EC8-88CE-4FC7-9CA9-B8FFA2E5B4D7}"/>
              </a:ext>
            </a:extLst>
          </p:cNvPr>
          <p:cNvGrpSpPr/>
          <p:nvPr/>
        </p:nvGrpSpPr>
        <p:grpSpPr>
          <a:xfrm>
            <a:off x="1412565" y="1345332"/>
            <a:ext cx="5785908" cy="769441"/>
            <a:chOff x="1512492" y="2497460"/>
            <a:chExt cx="5785908" cy="769441"/>
          </a:xfrm>
        </p:grpSpPr>
        <p:sp>
          <p:nvSpPr>
            <p:cNvPr id="10" name="TextBox 75">
              <a:extLst>
                <a:ext uri="{FF2B5EF4-FFF2-40B4-BE49-F238E27FC236}">
                  <a16:creationId xmlns:a16="http://schemas.microsoft.com/office/drawing/2014/main" id="{2563D595-A37D-4F15-9555-6889377754D9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专题导读</a:t>
              </a:r>
            </a:p>
          </p:txBody>
        </p: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3A37030D-D908-40D5-92C4-0898F1C39F7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15954832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925154" y="1999214"/>
            <a:ext cx="11014512" cy="45666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3. </a:t>
            </a:r>
            <a:r>
              <a:rPr lang="en-US" altLang="zh-CN" sz="5000" b="1" dirty="0">
                <a:solidFill>
                  <a:srgbClr val="4C4C4C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[</a:t>
            </a:r>
            <a:r>
              <a:rPr lang="en-US" altLang="zh-CN" sz="5000" dirty="0">
                <a:solidFill>
                  <a:srgbClr val="4C4C4C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2019·</a:t>
            </a:r>
            <a:r>
              <a:rPr lang="zh-CN" altLang="zh-CN" sz="5000" dirty="0">
                <a:solidFill>
                  <a:srgbClr val="4C4C4C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全国卷</a:t>
            </a:r>
            <a:r>
              <a:rPr lang="en-US" altLang="zh-CN" sz="5000" dirty="0">
                <a:solidFill>
                  <a:srgbClr val="4C4C4C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II</a:t>
            </a:r>
            <a:r>
              <a:rPr lang="en-US" altLang="zh-CN" sz="5000" b="1" dirty="0">
                <a:solidFill>
                  <a:srgbClr val="4C4C4C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 I love coming here and seeing my family and all the friends I </a:t>
            </a:r>
            <a:r>
              <a:rPr lang="zh-CN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       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(make) over the years.  </a:t>
            </a:r>
            <a:endParaRPr lang="zh-CN" altLang="zh-CN" sz="50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23623" y="2304960"/>
            <a:ext cx="10411076" cy="3965444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5164092" y="4457714"/>
            <a:ext cx="3548536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have made</a:t>
            </a:r>
            <a:endParaRPr lang="zh-CN" altLang="en-US" sz="50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B9204FA-9E7C-4F61-BA97-DFA5CBCCC003}"/>
              </a:ext>
            </a:extLst>
          </p:cNvPr>
          <p:cNvSpPr/>
          <p:nvPr/>
        </p:nvSpPr>
        <p:spPr>
          <a:xfrm>
            <a:off x="11939666" y="2151119"/>
            <a:ext cx="9576321" cy="3412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en-US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考查现在完成时。根据该句中的时间状语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over the years</a:t>
            </a:r>
            <a:r>
              <a:rPr lang="zh-CN" altLang="en-US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可知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en-US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此处用现在完成时。</a:t>
            </a: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FB644A6C-372A-4C33-AD48-C228B7CDEA50}"/>
              </a:ext>
            </a:extLst>
          </p:cNvPr>
          <p:cNvGrpSpPr/>
          <p:nvPr/>
        </p:nvGrpSpPr>
        <p:grpSpPr>
          <a:xfrm>
            <a:off x="1152452" y="1265652"/>
            <a:ext cx="5785908" cy="769441"/>
            <a:chOff x="1512492" y="2497460"/>
            <a:chExt cx="5785908" cy="769441"/>
          </a:xfrm>
        </p:grpSpPr>
        <p:sp>
          <p:nvSpPr>
            <p:cNvPr id="10" name="TextBox 75">
              <a:extLst>
                <a:ext uri="{FF2B5EF4-FFF2-40B4-BE49-F238E27FC236}">
                  <a16:creationId xmlns:a16="http://schemas.microsoft.com/office/drawing/2014/main" id="{17C371ED-5E17-4946-B05B-3B73BEE5FA3A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专题导读</a:t>
              </a:r>
            </a:p>
          </p:txBody>
        </p: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1B4CA60E-4CEB-4EF3-95B0-02F518573C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37305868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818459" y="2114773"/>
            <a:ext cx="10411076" cy="80291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4.</a:t>
            </a:r>
            <a:r>
              <a:rPr lang="en-US" altLang="zh-CN" sz="5000" b="1" dirty="0">
                <a:solidFill>
                  <a:srgbClr val="4C4C4C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[</a:t>
            </a:r>
            <a:r>
              <a:rPr lang="en-US" altLang="zh-CN" sz="5000" dirty="0">
                <a:solidFill>
                  <a:srgbClr val="4C4C4C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2019·</a:t>
            </a:r>
            <a:r>
              <a:rPr lang="zh-CN" altLang="zh-CN" sz="5000" dirty="0">
                <a:solidFill>
                  <a:srgbClr val="4C4C4C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全国卷</a:t>
            </a:r>
            <a:r>
              <a:rPr lang="en-US" altLang="zh-CN" sz="5000" dirty="0">
                <a:solidFill>
                  <a:srgbClr val="4C4C4C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I</a:t>
            </a:r>
            <a:r>
              <a:rPr lang="en-US" altLang="zh-CN" sz="5000" b="1" dirty="0">
                <a:solidFill>
                  <a:srgbClr val="4C4C4C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 In recent years some Inuit people in Nunavut </a:t>
            </a:r>
            <a:r>
              <a:rPr lang="zh-CN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______________    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(report) increases in bear sightings around human settlements, leading to a belief that populations are increasing.  </a:t>
            </a:r>
            <a:endParaRPr lang="zh-CN" altLang="zh-CN" sz="50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07757" y="2572036"/>
            <a:ext cx="10411076" cy="4575505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1516032" y="4527396"/>
            <a:ext cx="4507965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have reported</a:t>
            </a:r>
            <a:endParaRPr lang="zh-CN" altLang="en-US" sz="50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B9204FA-9E7C-4F61-BA97-DFA5CBCCC003}"/>
              </a:ext>
            </a:extLst>
          </p:cNvPr>
          <p:cNvSpPr/>
          <p:nvPr/>
        </p:nvSpPr>
        <p:spPr>
          <a:xfrm>
            <a:off x="11438224" y="2240905"/>
            <a:ext cx="9576321" cy="4572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考查现在完成时。根据上下文语境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尤其是时间状语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in recent years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可知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此处用现在完成时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故填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have reported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8E947474-203C-4B20-845D-2E97A78AD380}"/>
              </a:ext>
            </a:extLst>
          </p:cNvPr>
          <p:cNvGrpSpPr/>
          <p:nvPr/>
        </p:nvGrpSpPr>
        <p:grpSpPr>
          <a:xfrm>
            <a:off x="1080444" y="1345332"/>
            <a:ext cx="5785908" cy="769441"/>
            <a:chOff x="1512492" y="2497460"/>
            <a:chExt cx="5785908" cy="769441"/>
          </a:xfrm>
        </p:grpSpPr>
        <p:sp>
          <p:nvSpPr>
            <p:cNvPr id="10" name="TextBox 75">
              <a:extLst>
                <a:ext uri="{FF2B5EF4-FFF2-40B4-BE49-F238E27FC236}">
                  <a16:creationId xmlns:a16="http://schemas.microsoft.com/office/drawing/2014/main" id="{15D36D29-9A1A-4FE2-B634-31C15CBD3B2A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专题导读</a:t>
              </a:r>
            </a:p>
          </p:txBody>
        </p: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6410C8E5-7E90-4ABF-9572-0D8C69A621F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06192893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891982" y="2072394"/>
            <a:ext cx="8973438" cy="74176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5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5. </a:t>
            </a:r>
            <a:r>
              <a:rPr lang="en-US" altLang="zh-CN" sz="5400" b="1" dirty="0">
                <a:solidFill>
                  <a:srgbClr val="4C4C4C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[</a:t>
            </a:r>
            <a:r>
              <a:rPr lang="en-US" altLang="zh-CN" sz="5400" dirty="0">
                <a:solidFill>
                  <a:srgbClr val="4C4C4C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2019·</a:t>
            </a:r>
            <a:r>
              <a:rPr lang="zh-CN" altLang="zh-CN" sz="5400" dirty="0">
                <a:solidFill>
                  <a:srgbClr val="4C4C4C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天津卷改编</a:t>
            </a:r>
            <a:r>
              <a:rPr lang="en-US" altLang="zh-CN" sz="5400" b="1" dirty="0">
                <a:solidFill>
                  <a:srgbClr val="4C4C4C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en-US" altLang="zh-CN" sz="5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  I </a:t>
            </a:r>
          </a:p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zh-CN" altLang="zh-CN" sz="5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5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             </a:t>
            </a:r>
            <a:r>
              <a:rPr lang="en-US" altLang="zh-CN" sz="5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(hope) to send Peter a gift to congratulate him on his marriage, but I couldn’t manage it. </a:t>
            </a:r>
            <a:endParaRPr lang="zh-CN" altLang="zh-CN" sz="20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42200" y="2439093"/>
            <a:ext cx="10411076" cy="4757531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1868202" y="3528630"/>
            <a:ext cx="3517310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had hoped</a:t>
            </a:r>
            <a:endParaRPr lang="zh-CN" altLang="en-US" sz="50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B9204FA-9E7C-4F61-BA97-DFA5CBCCC003}"/>
              </a:ext>
            </a:extLst>
          </p:cNvPr>
          <p:cNvSpPr/>
          <p:nvPr/>
        </p:nvSpPr>
        <p:spPr>
          <a:xfrm>
            <a:off x="11939666" y="2114773"/>
            <a:ext cx="9576321" cy="5727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考查过去完成时。第二个分句中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couldn’t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用的是一般过去时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它之前的动作用过去完成时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故填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had hoped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89A9C9A0-E831-4719-AB03-FCB526B7C36F}"/>
              </a:ext>
            </a:extLst>
          </p:cNvPr>
          <p:cNvGrpSpPr/>
          <p:nvPr/>
        </p:nvGrpSpPr>
        <p:grpSpPr>
          <a:xfrm>
            <a:off x="891982" y="1345332"/>
            <a:ext cx="5785908" cy="769441"/>
            <a:chOff x="1512492" y="2497460"/>
            <a:chExt cx="5785908" cy="769441"/>
          </a:xfrm>
        </p:grpSpPr>
        <p:sp>
          <p:nvSpPr>
            <p:cNvPr id="10" name="TextBox 75">
              <a:extLst>
                <a:ext uri="{FF2B5EF4-FFF2-40B4-BE49-F238E27FC236}">
                  <a16:creationId xmlns:a16="http://schemas.microsoft.com/office/drawing/2014/main" id="{765A20FA-5082-4917-8C4A-A75BD5E997AC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专题导读</a:t>
              </a:r>
            </a:p>
          </p:txBody>
        </p: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9E60FF69-2FFE-4CAF-8B91-B6D52DFF166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02413722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617100" y="1994449"/>
            <a:ext cx="10444248" cy="61711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5400" b="1" dirty="0">
                <a:solidFill>
                  <a:srgbClr val="4C4C4C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6. [</a:t>
            </a:r>
            <a:r>
              <a:rPr lang="en-US" altLang="zh-CN" sz="5400" dirty="0">
                <a:solidFill>
                  <a:srgbClr val="4C4C4C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2018·</a:t>
            </a:r>
            <a:r>
              <a:rPr lang="zh-CN" altLang="zh-CN" sz="5400" dirty="0">
                <a:solidFill>
                  <a:srgbClr val="4C4C4C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北京卷改编</a:t>
            </a:r>
            <a:r>
              <a:rPr lang="en-US" altLang="zh-CN" sz="5400" b="1" dirty="0">
                <a:solidFill>
                  <a:srgbClr val="4C4C4C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en-US" altLang="zh-CN" sz="5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 Susan had quit her well-paid job and</a:t>
            </a:r>
            <a:r>
              <a:rPr lang="zh-CN" altLang="zh-CN" sz="5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　　　　</a:t>
            </a:r>
            <a:r>
              <a:rPr lang="en-US" altLang="zh-CN" sz="5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____________</a:t>
            </a:r>
            <a:r>
              <a:rPr lang="en-US" altLang="zh-CN" sz="5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(work) as a volunteer in a </a:t>
            </a:r>
            <a:r>
              <a:rPr lang="en-US" altLang="zh-CN" sz="5400" dirty="0" err="1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neighbourhood</a:t>
            </a:r>
            <a:r>
              <a:rPr lang="en-US" altLang="zh-CN" sz="5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 when I visited her last year. </a:t>
            </a:r>
            <a:endParaRPr lang="zh-CN" altLang="zh-CN" sz="20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09796" y="2226966"/>
            <a:ext cx="10411076" cy="5981665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770652" y="4649150"/>
            <a:ext cx="4653582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was working</a:t>
            </a:r>
            <a:r>
              <a:rPr lang="zh-CN" altLang="en-US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endParaRPr lang="zh-CN" altLang="en-US" sz="50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B9204FA-9E7C-4F61-BA97-DFA5CBCCC003}"/>
              </a:ext>
            </a:extLst>
          </p:cNvPr>
          <p:cNvSpPr/>
          <p:nvPr/>
        </p:nvSpPr>
        <p:spPr>
          <a:xfrm>
            <a:off x="11881644" y="2070270"/>
            <a:ext cx="9576321" cy="6881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考查过去进行时。根据语境去年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“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我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”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去拜访苏珊时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苏珊已经辞去了她的高薪工作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正在社区做志愿者可知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空格处应用过去进行时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故填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was working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19C79175-DA31-49CE-A0FC-B65E1E3771B9}"/>
              </a:ext>
            </a:extLst>
          </p:cNvPr>
          <p:cNvGrpSpPr/>
          <p:nvPr/>
        </p:nvGrpSpPr>
        <p:grpSpPr>
          <a:xfrm>
            <a:off x="617100" y="1225007"/>
            <a:ext cx="5785908" cy="769441"/>
            <a:chOff x="1512492" y="2497460"/>
            <a:chExt cx="5785908" cy="769441"/>
          </a:xfrm>
        </p:grpSpPr>
        <p:sp>
          <p:nvSpPr>
            <p:cNvPr id="10" name="TextBox 75">
              <a:extLst>
                <a:ext uri="{FF2B5EF4-FFF2-40B4-BE49-F238E27FC236}">
                  <a16:creationId xmlns:a16="http://schemas.microsoft.com/office/drawing/2014/main" id="{AB629217-1887-4DC4-B526-1BBE388D8ADF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专题导读</a:t>
              </a:r>
            </a:p>
          </p:txBody>
        </p: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619B9DAB-A95F-48C9-B85A-C66E686F32E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76531948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987522" y="2114773"/>
            <a:ext cx="10444248" cy="61711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5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7. </a:t>
            </a:r>
            <a:r>
              <a:rPr lang="en-US" altLang="zh-CN" sz="5400" b="1" dirty="0">
                <a:solidFill>
                  <a:srgbClr val="4C4C4C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[</a:t>
            </a:r>
            <a:r>
              <a:rPr lang="en-US" altLang="zh-CN" sz="5400" dirty="0">
                <a:solidFill>
                  <a:srgbClr val="4C4C4C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2018·</a:t>
            </a:r>
            <a:r>
              <a:rPr lang="zh-CN" altLang="zh-CN" sz="5400" dirty="0">
                <a:solidFill>
                  <a:srgbClr val="4C4C4C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全国卷</a:t>
            </a:r>
            <a:r>
              <a:rPr lang="en-US" altLang="zh-CN" sz="5400" dirty="0">
                <a:solidFill>
                  <a:srgbClr val="4C4C4C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II</a:t>
            </a:r>
            <a:r>
              <a:rPr lang="en-US" altLang="zh-CN" sz="5400" b="1" dirty="0">
                <a:solidFill>
                  <a:srgbClr val="4C4C4C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en-US" altLang="zh-CN" sz="5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  Diets have changed in China—and so too has its top crop. Since 2011,the country ___________ </a:t>
            </a:r>
            <a:r>
              <a:rPr lang="zh-CN" altLang="zh-CN" sz="5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5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    (grow) more corn than rice.  </a:t>
            </a:r>
            <a:endParaRPr lang="zh-CN" altLang="zh-CN" sz="20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23623" y="2408838"/>
            <a:ext cx="10411076" cy="3821425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6930844" y="6119839"/>
            <a:ext cx="3373552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has grown</a:t>
            </a:r>
            <a:endParaRPr lang="zh-CN" altLang="en-US" sz="50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B9204FA-9E7C-4F61-BA97-DFA5CBCCC003}"/>
              </a:ext>
            </a:extLst>
          </p:cNvPr>
          <p:cNvSpPr/>
          <p:nvPr/>
        </p:nvSpPr>
        <p:spPr>
          <a:xfrm>
            <a:off x="11939666" y="2206537"/>
            <a:ext cx="9576321" cy="3418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考查现在完成时。根据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since 2011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可知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本句应使用现在完成时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故填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has grown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745B6EE8-5BF6-428C-8B1F-01B58E2F70AA}"/>
              </a:ext>
            </a:extLst>
          </p:cNvPr>
          <p:cNvGrpSpPr/>
          <p:nvPr/>
        </p:nvGrpSpPr>
        <p:grpSpPr>
          <a:xfrm>
            <a:off x="1127184" y="1345332"/>
            <a:ext cx="5785908" cy="769441"/>
            <a:chOff x="1512492" y="2497460"/>
            <a:chExt cx="5785908" cy="769441"/>
          </a:xfrm>
        </p:grpSpPr>
        <p:sp>
          <p:nvSpPr>
            <p:cNvPr id="10" name="TextBox 75">
              <a:extLst>
                <a:ext uri="{FF2B5EF4-FFF2-40B4-BE49-F238E27FC236}">
                  <a16:creationId xmlns:a16="http://schemas.microsoft.com/office/drawing/2014/main" id="{A810A630-E786-4DB5-A8CB-4A131ADD4FC5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专题导读</a:t>
              </a:r>
            </a:p>
          </p:txBody>
        </p: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E29ACD1A-199C-4F6C-9099-EE8AAFFAF70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26368730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1108159" y="2145182"/>
            <a:ext cx="10444248" cy="5720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8. </a:t>
            </a:r>
            <a:r>
              <a:rPr lang="en-US" altLang="zh-CN" sz="5000" b="1" dirty="0">
                <a:solidFill>
                  <a:srgbClr val="4C4C4C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[</a:t>
            </a:r>
            <a:r>
              <a:rPr lang="en-US" altLang="zh-CN" sz="5000" dirty="0">
                <a:solidFill>
                  <a:srgbClr val="4C4C4C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2017·</a:t>
            </a:r>
            <a:r>
              <a:rPr lang="zh-CN" altLang="zh-CN" sz="5000" dirty="0">
                <a:solidFill>
                  <a:srgbClr val="4C4C4C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全国卷</a:t>
            </a:r>
            <a:r>
              <a:rPr lang="en-US" altLang="zh-CN" sz="5000" dirty="0">
                <a:solidFill>
                  <a:srgbClr val="4C4C4C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III</a:t>
            </a:r>
            <a:r>
              <a:rPr lang="en-US" altLang="zh-CN" sz="5000" b="1" dirty="0">
                <a:solidFill>
                  <a:srgbClr val="4C4C4C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  Sarah </a:t>
            </a:r>
            <a:r>
              <a:rPr lang="en-US" altLang="zh-CN" sz="5000" dirty="0" err="1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says,“My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 dad thinks I should take the offer now. But at the moment, school</a:t>
            </a:r>
            <a:r>
              <a:rPr lang="zh-CN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 (come) first.” </a:t>
            </a:r>
            <a:endParaRPr lang="zh-CN" altLang="zh-CN" sz="50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074" y="2597534"/>
            <a:ext cx="10411076" cy="4575501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6365515" y="5810879"/>
            <a:ext cx="2175596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comes</a:t>
            </a:r>
            <a:endParaRPr lang="zh-CN" altLang="en-US" sz="50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B9204FA-9E7C-4F61-BA97-DFA5CBCCC003}"/>
              </a:ext>
            </a:extLst>
          </p:cNvPr>
          <p:cNvSpPr/>
          <p:nvPr/>
        </p:nvSpPr>
        <p:spPr>
          <a:xfrm>
            <a:off x="12187134" y="2499111"/>
            <a:ext cx="9576321" cy="5727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考查一般现在时。根据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at the moment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可知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此处应用一般现在时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而且主语是第三人称单数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故填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comes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391EFA1E-A349-4FDB-836F-DC8A73730CDF}"/>
              </a:ext>
            </a:extLst>
          </p:cNvPr>
          <p:cNvGrpSpPr/>
          <p:nvPr/>
        </p:nvGrpSpPr>
        <p:grpSpPr>
          <a:xfrm>
            <a:off x="1111459" y="1375741"/>
            <a:ext cx="5785908" cy="769441"/>
            <a:chOff x="1512492" y="2497460"/>
            <a:chExt cx="5785908" cy="769441"/>
          </a:xfrm>
        </p:grpSpPr>
        <p:sp>
          <p:nvSpPr>
            <p:cNvPr id="10" name="TextBox 75">
              <a:extLst>
                <a:ext uri="{FF2B5EF4-FFF2-40B4-BE49-F238E27FC236}">
                  <a16:creationId xmlns:a16="http://schemas.microsoft.com/office/drawing/2014/main" id="{D1E2B01D-DEBF-477A-AA98-B285D5F034B9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专题导读</a:t>
              </a:r>
            </a:p>
          </p:txBody>
        </p: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0B75D35E-9C94-4219-B2FF-D329B68FCEF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84065341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891982" y="2114773"/>
            <a:ext cx="10444248" cy="3412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9. I’m busy right now. </a:t>
            </a:r>
          </a:p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I</a:t>
            </a:r>
            <a:r>
              <a:rPr lang="zh-CN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    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(fill) in an application form for a new job. </a:t>
            </a:r>
            <a:endParaRPr lang="zh-CN" altLang="zh-CN" sz="50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65620" y="2483392"/>
            <a:ext cx="10411076" cy="4541507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1462916" y="3428608"/>
            <a:ext cx="3036409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am filling</a:t>
            </a:r>
            <a:endParaRPr lang="zh-CN" altLang="en-US" sz="50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B9204FA-9E7C-4F61-BA97-DFA5CBCCC003}"/>
              </a:ext>
            </a:extLst>
          </p:cNvPr>
          <p:cNvSpPr/>
          <p:nvPr/>
        </p:nvSpPr>
        <p:spPr>
          <a:xfrm>
            <a:off x="11881644" y="2412678"/>
            <a:ext cx="9576321" cy="5727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考查现在进行时。根据前面一句中的时间状语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right now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可知本句用现在进行时。故填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am filling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6566A98D-4652-4031-88E3-7F34315E4F2C}"/>
              </a:ext>
            </a:extLst>
          </p:cNvPr>
          <p:cNvGrpSpPr/>
          <p:nvPr/>
        </p:nvGrpSpPr>
        <p:grpSpPr>
          <a:xfrm>
            <a:off x="891982" y="1312179"/>
            <a:ext cx="5785908" cy="769441"/>
            <a:chOff x="1512492" y="2497460"/>
            <a:chExt cx="5785908" cy="769441"/>
          </a:xfrm>
        </p:grpSpPr>
        <p:sp>
          <p:nvSpPr>
            <p:cNvPr id="10" name="TextBox 75">
              <a:extLst>
                <a:ext uri="{FF2B5EF4-FFF2-40B4-BE49-F238E27FC236}">
                  <a16:creationId xmlns:a16="http://schemas.microsoft.com/office/drawing/2014/main" id="{FA3B5F85-0AB5-4A04-B00B-82FEE838041B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专题导读</a:t>
              </a:r>
            </a:p>
          </p:txBody>
        </p: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1A10D6D1-EEBF-4D69-806C-D545CBCC26F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56063989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987522" y="1980630"/>
            <a:ext cx="10444248" cy="45666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10. If their marketing plans succeed, they _____________  </a:t>
            </a:r>
            <a:r>
              <a:rPr lang="zh-CN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(increase) their sales by 20 per cent. </a:t>
            </a:r>
            <a:endParaRPr lang="zh-CN" altLang="zh-CN" sz="50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46502" y="2340485"/>
            <a:ext cx="10411076" cy="3893429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5302998" y="3425425"/>
            <a:ext cx="4080476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will increase </a:t>
            </a:r>
            <a:endParaRPr lang="zh-CN" altLang="en-US" sz="50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B9204FA-9E7C-4F61-BA97-DFA5CBCCC003}"/>
              </a:ext>
            </a:extLst>
          </p:cNvPr>
          <p:cNvSpPr/>
          <p:nvPr/>
        </p:nvSpPr>
        <p:spPr>
          <a:xfrm>
            <a:off x="12047921" y="2340485"/>
            <a:ext cx="9576321" cy="5727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5000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考查一般将来时。在条件状语从句中</a:t>
            </a:r>
            <a:r>
              <a:rPr lang="en-US" altLang="zh-CN" sz="5000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从句用一般现在时</a:t>
            </a:r>
            <a:r>
              <a:rPr lang="en-US" altLang="zh-CN" sz="5000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主句用一般将来时。</a:t>
            </a:r>
            <a:endParaRPr lang="zh-CN" altLang="zh-CN" sz="50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C12BE43A-09FF-455A-8FB1-9CDE3BE6957E}"/>
              </a:ext>
            </a:extLst>
          </p:cNvPr>
          <p:cNvGrpSpPr/>
          <p:nvPr/>
        </p:nvGrpSpPr>
        <p:grpSpPr>
          <a:xfrm>
            <a:off x="990822" y="1247068"/>
            <a:ext cx="5785908" cy="769441"/>
            <a:chOff x="1512492" y="2497460"/>
            <a:chExt cx="5785908" cy="769441"/>
          </a:xfrm>
        </p:grpSpPr>
        <p:sp>
          <p:nvSpPr>
            <p:cNvPr id="10" name="TextBox 75">
              <a:extLst>
                <a:ext uri="{FF2B5EF4-FFF2-40B4-BE49-F238E27FC236}">
                  <a16:creationId xmlns:a16="http://schemas.microsoft.com/office/drawing/2014/main" id="{59C21C00-5566-48C1-A816-0AF66499FE19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专题导读</a:t>
              </a:r>
            </a:p>
          </p:txBody>
        </p: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ECBE1358-2FF1-47EA-8574-C7678BB378E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79494699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739912" y="1906957"/>
            <a:ext cx="22283464" cy="108054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答题技巧揭秘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120650" indent="609600">
              <a:lnSpc>
                <a:spcPct val="150000"/>
              </a:lnSpc>
              <a:spcAft>
                <a:spcPts val="0"/>
              </a:spcAft>
            </a:pP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技巧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1</a:t>
            </a: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利用时间标志解题</a:t>
            </a:r>
          </a:p>
          <a:p>
            <a:pPr marL="120650" indent="609600">
              <a:lnSpc>
                <a:spcPct val="150000"/>
              </a:lnSpc>
              <a:spcAft>
                <a:spcPts val="0"/>
              </a:spcAft>
            </a:pP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①</a:t>
            </a: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一般现在时的时间标志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:always, often, seldom, sometimes, usually</a:t>
            </a: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等。</a:t>
            </a:r>
          </a:p>
          <a:p>
            <a:pPr marL="120650" indent="609600">
              <a:lnSpc>
                <a:spcPct val="150000"/>
              </a:lnSpc>
              <a:spcAft>
                <a:spcPts val="0"/>
              </a:spcAft>
            </a:pP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②</a:t>
            </a: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一般过去时的时间标志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:yesterday, last night, a few days ago, the other day</a:t>
            </a: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等。</a:t>
            </a:r>
          </a:p>
          <a:p>
            <a:pPr marL="120650" indent="609600">
              <a:lnSpc>
                <a:spcPct val="150000"/>
              </a:lnSpc>
              <a:spcAft>
                <a:spcPts val="0"/>
              </a:spcAft>
            </a:pP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③</a:t>
            </a: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一般将来时的时间标志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:tomorrow, next year</a:t>
            </a: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等。</a:t>
            </a:r>
            <a:endParaRPr lang="en-US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120650" indent="609600">
              <a:lnSpc>
                <a:spcPct val="150000"/>
              </a:lnSpc>
              <a:spcAft>
                <a:spcPts val="0"/>
              </a:spcAft>
            </a:pP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④</a:t>
            </a: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现在进行时的时间标志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:now, at present</a:t>
            </a: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等。</a:t>
            </a:r>
            <a:endParaRPr lang="en-US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120650" indent="609600">
              <a:lnSpc>
                <a:spcPct val="150000"/>
              </a:lnSpc>
              <a:spcAft>
                <a:spcPts val="0"/>
              </a:spcAft>
            </a:pP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⑤</a:t>
            </a: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过去进行时的时间标志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:at that </a:t>
            </a:r>
            <a:r>
              <a:rPr lang="en-US" altLang="zh-CN" sz="5000" dirty="0" err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time,then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 at six o’clock yesterday</a:t>
            </a: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等。</a:t>
            </a:r>
          </a:p>
          <a:p>
            <a:pPr marL="120650" indent="609600">
              <a:lnSpc>
                <a:spcPct val="150000"/>
              </a:lnSpc>
              <a:spcAft>
                <a:spcPts val="0"/>
              </a:spcAft>
            </a:pPr>
            <a:endParaRPr lang="zh-CN" altLang="zh-CN" sz="20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  <a:p>
            <a:pPr marL="120650" indent="609600">
              <a:lnSpc>
                <a:spcPct val="150000"/>
              </a:lnSpc>
              <a:spcAft>
                <a:spcPts val="0"/>
              </a:spcAft>
            </a:pP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id="{373ED35E-1117-4B9B-AF5A-1B1D2EAEB024}"/>
              </a:ext>
            </a:extLst>
          </p:cNvPr>
          <p:cNvGrpSpPr/>
          <p:nvPr/>
        </p:nvGrpSpPr>
        <p:grpSpPr>
          <a:xfrm>
            <a:off x="1008436" y="1110091"/>
            <a:ext cx="5785908" cy="769441"/>
            <a:chOff x="1512492" y="2497460"/>
            <a:chExt cx="5785908" cy="769441"/>
          </a:xfrm>
        </p:grpSpPr>
        <p:sp>
          <p:nvSpPr>
            <p:cNvPr id="5" name="TextBox 75">
              <a:extLst>
                <a:ext uri="{FF2B5EF4-FFF2-40B4-BE49-F238E27FC236}">
                  <a16:creationId xmlns:a16="http://schemas.microsoft.com/office/drawing/2014/main" id="{232BE841-AA43-4619-BA14-757344A146F5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专题导读</a:t>
              </a:r>
            </a:p>
          </p:txBody>
        </p:sp>
        <p:pic>
          <p:nvPicPr>
            <p:cNvPr id="6" name="图片 5">
              <a:extLst>
                <a:ext uri="{FF2B5EF4-FFF2-40B4-BE49-F238E27FC236}">
                  <a16:creationId xmlns:a16="http://schemas.microsoft.com/office/drawing/2014/main" id="{D0A222DB-7776-4726-A130-71194FFA46A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56038771"/>
      </p:ext>
    </p:extLst>
  </p:cSld>
  <p:clrMapOvr>
    <a:masterClrMapping/>
  </p:clrMapOvr>
  <p:transition>
    <p:pull dir="d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576388" y="1891651"/>
            <a:ext cx="20339248" cy="91833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 indent="609600">
              <a:lnSpc>
                <a:spcPct val="150000"/>
              </a:lnSpc>
              <a:spcAft>
                <a:spcPts val="0"/>
              </a:spcAft>
            </a:pP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⑥</a:t>
            </a: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过去完成时的时间标志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:</a:t>
            </a:r>
            <a:r>
              <a:rPr lang="en-US" altLang="zh-CN" sz="5000" dirty="0" err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by,until,before,by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the end of</a:t>
            </a: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等。</a:t>
            </a:r>
          </a:p>
          <a:p>
            <a:pPr marL="120650" indent="609600">
              <a:lnSpc>
                <a:spcPct val="150000"/>
              </a:lnSpc>
              <a:spcAft>
                <a:spcPts val="0"/>
              </a:spcAft>
            </a:pP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⑦</a:t>
            </a: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现在完成时的时间标志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:since, so far, up to now, in the last/past few years</a:t>
            </a: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等。</a:t>
            </a:r>
          </a:p>
          <a:p>
            <a:pPr marL="120650" indent="609600">
              <a:lnSpc>
                <a:spcPct val="150000"/>
              </a:lnSpc>
              <a:spcAft>
                <a:spcPts val="0"/>
              </a:spcAft>
            </a:pP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技巧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利用固定句式解题</a:t>
            </a:r>
          </a:p>
          <a:p>
            <a:pPr marL="120650" indent="609600">
              <a:lnSpc>
                <a:spcPct val="150000"/>
              </a:lnSpc>
              <a:spcAft>
                <a:spcPts val="0"/>
              </a:spcAft>
            </a:pP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①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This/It is the first/second time that…</a:t>
            </a: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意为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“</a:t>
            </a: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这是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……</a:t>
            </a: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第几次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……”,</a:t>
            </a: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从句一般用现在完成时。</a:t>
            </a:r>
          </a:p>
          <a:p>
            <a:pPr marL="120650" indent="609600">
              <a:lnSpc>
                <a:spcPct val="150000"/>
              </a:lnSpc>
              <a:spcAft>
                <a:spcPts val="0"/>
              </a:spcAft>
            </a:pP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②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It is/has been+</a:t>
            </a: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时间段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+since…</a:t>
            </a: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意为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“</a:t>
            </a: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自从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……</a:t>
            </a: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以来已经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……”,</a:t>
            </a: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主句用现在完成时或一般现在时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从句用一般过去时。</a:t>
            </a: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id="{9481ED5B-42B8-422C-B8AA-632193F50B7C}"/>
              </a:ext>
            </a:extLst>
          </p:cNvPr>
          <p:cNvGrpSpPr/>
          <p:nvPr/>
        </p:nvGrpSpPr>
        <p:grpSpPr>
          <a:xfrm>
            <a:off x="864420" y="1256353"/>
            <a:ext cx="5785908" cy="769441"/>
            <a:chOff x="1512492" y="2497460"/>
            <a:chExt cx="5785908" cy="769441"/>
          </a:xfrm>
        </p:grpSpPr>
        <p:sp>
          <p:nvSpPr>
            <p:cNvPr id="5" name="TextBox 75">
              <a:extLst>
                <a:ext uri="{FF2B5EF4-FFF2-40B4-BE49-F238E27FC236}">
                  <a16:creationId xmlns:a16="http://schemas.microsoft.com/office/drawing/2014/main" id="{72022EF9-B600-407F-99D7-703DF0E292E9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专题导读</a:t>
              </a:r>
            </a:p>
          </p:txBody>
        </p:sp>
        <p:pic>
          <p:nvPicPr>
            <p:cNvPr id="6" name="图片 5">
              <a:extLst>
                <a:ext uri="{FF2B5EF4-FFF2-40B4-BE49-F238E27FC236}">
                  <a16:creationId xmlns:a16="http://schemas.microsoft.com/office/drawing/2014/main" id="{4D465AB6-4DF4-474A-B0F3-0CC59A297E8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53385886"/>
      </p:ext>
    </p:extLst>
  </p:cSld>
  <p:clrMapOvr>
    <a:masterClrMapping/>
  </p:clrMapOvr>
  <p:transition>
    <p:pull dir="d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648396" y="1940507"/>
            <a:ext cx="20339248" cy="91136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 indent="609600">
              <a:lnSpc>
                <a:spcPct val="150000"/>
              </a:lnSpc>
              <a:spcAft>
                <a:spcPts val="0"/>
              </a:spcAft>
            </a:pP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③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be doing…when…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意为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“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正在做某事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这时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……”,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主句常用过去进行时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从句常用一般过去时。</a:t>
            </a:r>
          </a:p>
          <a:p>
            <a:pPr marL="120650" indent="609600">
              <a:lnSpc>
                <a:spcPct val="150000"/>
              </a:lnSpc>
              <a:spcAft>
                <a:spcPts val="0"/>
              </a:spcAft>
            </a:pP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④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Hardly/Scarcely had +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主语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+done…when…; </a:t>
            </a:r>
            <a:endParaRPr lang="zh-CN" altLang="zh-CN" sz="4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120650" indent="609600">
              <a:lnSpc>
                <a:spcPct val="150000"/>
              </a:lnSpc>
              <a:spcAft>
                <a:spcPts val="0"/>
              </a:spcAft>
            </a:pP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No sooner had +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主语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+done…than…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意为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“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一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……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就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……”,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从句用一般过去时。</a:t>
            </a:r>
          </a:p>
          <a:p>
            <a:pPr marL="120650" indent="609600">
              <a:lnSpc>
                <a:spcPct val="150000"/>
              </a:lnSpc>
              <a:spcAft>
                <a:spcPts val="0"/>
              </a:spcAft>
            </a:pP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⑤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It will be+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时间段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+before…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意为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“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做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……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还需要多久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”,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从句用一般现在时。</a:t>
            </a:r>
          </a:p>
          <a:p>
            <a:pPr marL="120650" indent="609600">
              <a:lnSpc>
                <a:spcPct val="150000"/>
              </a:lnSpc>
              <a:spcAft>
                <a:spcPts val="0"/>
              </a:spcAft>
            </a:pP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⑥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祈使句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+and/or+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陈述句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陈述句常用一般将来时。</a:t>
            </a:r>
          </a:p>
          <a:p>
            <a:pPr marL="120650" indent="609600">
              <a:lnSpc>
                <a:spcPct val="150000"/>
              </a:lnSpc>
              <a:spcAft>
                <a:spcPts val="0"/>
              </a:spcAft>
            </a:pP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技巧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3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利用句子语境解题</a:t>
            </a:r>
          </a:p>
          <a:p>
            <a:pPr marL="120650" indent="609600">
              <a:lnSpc>
                <a:spcPct val="150000"/>
              </a:lnSpc>
              <a:spcAft>
                <a:spcPts val="0"/>
              </a:spcAft>
            </a:pP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除根据各个时态的不同用法和特点来分析外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还要充分根据句子本身所提供的语境来分析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不仅要使所填时态语法正确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而且要使句子意思通顺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合情合理。</a:t>
            </a: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id="{68427440-B103-418F-8597-B74B6A7A4BCD}"/>
              </a:ext>
            </a:extLst>
          </p:cNvPr>
          <p:cNvGrpSpPr/>
          <p:nvPr/>
        </p:nvGrpSpPr>
        <p:grpSpPr>
          <a:xfrm>
            <a:off x="1512492" y="1171066"/>
            <a:ext cx="5785908" cy="769441"/>
            <a:chOff x="1512492" y="2497460"/>
            <a:chExt cx="5785908" cy="769441"/>
          </a:xfrm>
        </p:grpSpPr>
        <p:sp>
          <p:nvSpPr>
            <p:cNvPr id="5" name="TextBox 75">
              <a:extLst>
                <a:ext uri="{FF2B5EF4-FFF2-40B4-BE49-F238E27FC236}">
                  <a16:creationId xmlns:a16="http://schemas.microsoft.com/office/drawing/2014/main" id="{ED78FDAE-7314-46D2-9FEC-9458D7EF05A4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专题导读</a:t>
              </a:r>
            </a:p>
          </p:txBody>
        </p:sp>
        <p:pic>
          <p:nvPicPr>
            <p:cNvPr id="6" name="图片 5">
              <a:extLst>
                <a:ext uri="{FF2B5EF4-FFF2-40B4-BE49-F238E27FC236}">
                  <a16:creationId xmlns:a16="http://schemas.microsoft.com/office/drawing/2014/main" id="{C34AD082-B7D8-4F69-8800-F1E4BDBFD74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72967344"/>
      </p:ext>
    </p:extLst>
  </p:cSld>
  <p:clrMapOvr>
    <a:masterClrMapping/>
  </p:clrMapOvr>
  <p:transition>
    <p:pull dir="d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5BCF39B3-0D01-4069-85DD-BCBC28179AD0}"/>
              </a:ext>
            </a:extLst>
          </p:cNvPr>
          <p:cNvSpPr/>
          <p:nvPr/>
        </p:nvSpPr>
        <p:spPr>
          <a:xfrm>
            <a:off x="819137" y="1812898"/>
            <a:ext cx="20912718" cy="1110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zh-CN" sz="5000" dirty="0">
                <a:solidFill>
                  <a:srgbClr val="000000"/>
                </a:solidFill>
                <a:ea typeface="微软雅黑" panose="020B0503020204020204" pitchFamily="34" charset="-122"/>
                <a:cs typeface="Times New Roman" panose="02020603050405020304" pitchFamily="18" charset="0"/>
              </a:rPr>
              <a:t>考点二　被动语态</a:t>
            </a: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8777D22E-0D56-486E-94BD-F8BBC3FF4CB9}"/>
              </a:ext>
            </a:extLst>
          </p:cNvPr>
          <p:cNvSpPr/>
          <p:nvPr/>
        </p:nvSpPr>
        <p:spPr>
          <a:xfrm>
            <a:off x="474804" y="2762012"/>
            <a:ext cx="20912718" cy="1110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【高考体验】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864420" y="3797577"/>
            <a:ext cx="10411076" cy="74176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5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1.</a:t>
            </a:r>
            <a:r>
              <a:rPr lang="en-US" altLang="zh-CN" sz="5400" b="1" dirty="0">
                <a:solidFill>
                  <a:srgbClr val="4C4C4C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[</a:t>
            </a:r>
            <a:r>
              <a:rPr lang="en-US" altLang="zh-CN" sz="5400" dirty="0">
                <a:solidFill>
                  <a:srgbClr val="4C4C4C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2019·</a:t>
            </a:r>
            <a:r>
              <a:rPr lang="zh-CN" altLang="zh-CN" sz="5400" dirty="0">
                <a:solidFill>
                  <a:srgbClr val="4C4C4C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全国卷</a:t>
            </a:r>
            <a:r>
              <a:rPr lang="en-US" altLang="zh-CN" sz="5400" dirty="0">
                <a:solidFill>
                  <a:srgbClr val="4C4C4C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III</a:t>
            </a:r>
            <a:r>
              <a:rPr lang="en-US" altLang="zh-CN" sz="5400" b="1" dirty="0">
                <a:solidFill>
                  <a:srgbClr val="4C4C4C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en-US" altLang="zh-CN" sz="5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 On the last day of our week-long stay,</a:t>
            </a:r>
          </a:p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5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we </a:t>
            </a:r>
            <a:r>
              <a:rPr lang="zh-CN" altLang="zh-CN" sz="5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5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        </a:t>
            </a:r>
            <a:r>
              <a:rPr lang="en-US" altLang="zh-CN" sz="5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 (invite) to attend a private concert on a beautiful farm on the North Shore… </a:t>
            </a:r>
            <a:endParaRPr lang="zh-CN" altLang="zh-CN" sz="20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81644" y="4271275"/>
            <a:ext cx="10411076" cy="6134287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2390007" y="6623428"/>
            <a:ext cx="3919406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were invited</a:t>
            </a:r>
            <a:endParaRPr lang="zh-CN" altLang="en-US" sz="50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B9204FA-9E7C-4F61-BA97-DFA5CBCCC003}"/>
              </a:ext>
            </a:extLst>
          </p:cNvPr>
          <p:cNvSpPr/>
          <p:nvPr/>
        </p:nvSpPr>
        <p:spPr>
          <a:xfrm>
            <a:off x="11811201" y="4402887"/>
            <a:ext cx="9576321" cy="6881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考查一般过去时的被动语态。由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on the last day of our week-long stay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可知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句子时态为一般过去时。主语为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we,“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我们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”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是被邀请的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故填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were invited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zh-CN" altLang="en-US" sz="5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AF46CE12-A136-4355-8BBA-7F526BF2D681}"/>
              </a:ext>
            </a:extLst>
          </p:cNvPr>
          <p:cNvGrpSpPr/>
          <p:nvPr/>
        </p:nvGrpSpPr>
        <p:grpSpPr>
          <a:xfrm>
            <a:off x="819137" y="1222030"/>
            <a:ext cx="5785908" cy="769441"/>
            <a:chOff x="1512492" y="2497460"/>
            <a:chExt cx="5785908" cy="769441"/>
          </a:xfrm>
        </p:grpSpPr>
        <p:sp>
          <p:nvSpPr>
            <p:cNvPr id="12" name="TextBox 75">
              <a:extLst>
                <a:ext uri="{FF2B5EF4-FFF2-40B4-BE49-F238E27FC236}">
                  <a16:creationId xmlns:a16="http://schemas.microsoft.com/office/drawing/2014/main" id="{B0A019CE-2FFF-4656-A912-6D4F6F5B0A2F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专题导读</a:t>
              </a:r>
            </a:p>
          </p:txBody>
        </p:sp>
        <p:pic>
          <p:nvPicPr>
            <p:cNvPr id="13" name="图片 12">
              <a:extLst>
                <a:ext uri="{FF2B5EF4-FFF2-40B4-BE49-F238E27FC236}">
                  <a16:creationId xmlns:a16="http://schemas.microsoft.com/office/drawing/2014/main" id="{BAE580EE-98E5-4D9A-916D-1C4D2C5865E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28787967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635813" y="2036611"/>
            <a:ext cx="10411076" cy="45666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2. </a:t>
            </a:r>
            <a:r>
              <a:rPr lang="en-US" altLang="zh-CN" sz="5000" b="1" dirty="0">
                <a:solidFill>
                  <a:srgbClr val="4C4C4C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[</a:t>
            </a:r>
            <a:r>
              <a:rPr lang="en-US" altLang="zh-CN" sz="5000" dirty="0">
                <a:solidFill>
                  <a:srgbClr val="4C4C4C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2018·</a:t>
            </a:r>
            <a:r>
              <a:rPr lang="zh-CN" altLang="zh-CN" sz="5000" dirty="0">
                <a:solidFill>
                  <a:srgbClr val="4C4C4C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天津卷改编</a:t>
            </a:r>
            <a:r>
              <a:rPr lang="en-US" altLang="zh-CN" sz="5000" b="1" dirty="0">
                <a:solidFill>
                  <a:srgbClr val="4C4C4C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 My washing machine</a:t>
            </a:r>
            <a:r>
              <a:rPr lang="zh-CN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lang="en-US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_________</a:t>
            </a:r>
            <a:r>
              <a:rPr lang="zh-CN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(repair) this week, so I have to wash my clothes by hand. </a:t>
            </a:r>
            <a:endParaRPr lang="zh-CN" altLang="zh-CN" sz="50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64266" y="2052638"/>
            <a:ext cx="10411076" cy="5981667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3457795" y="3441803"/>
            <a:ext cx="5952207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is being repaired</a:t>
            </a:r>
            <a:r>
              <a:rPr lang="zh-CN" altLang="en-US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endParaRPr lang="zh-CN" altLang="en-US" sz="50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B9204FA-9E7C-4F61-BA97-DFA5CBCCC003}"/>
              </a:ext>
            </a:extLst>
          </p:cNvPr>
          <p:cNvSpPr/>
          <p:nvPr/>
        </p:nvSpPr>
        <p:spPr>
          <a:xfrm>
            <a:off x="11534010" y="2052638"/>
            <a:ext cx="9576321" cy="6881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考查被动语态。根据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“…so I have to wash my clothes by hand.”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可知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上半句的意思是洗衣机正在被修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故此处应用现在进行时的被动语态。</a:t>
            </a: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750C34E7-A164-46AB-9E45-FE03CF7F77D9}"/>
              </a:ext>
            </a:extLst>
          </p:cNvPr>
          <p:cNvGrpSpPr/>
          <p:nvPr/>
        </p:nvGrpSpPr>
        <p:grpSpPr>
          <a:xfrm>
            <a:off x="673529" y="1201044"/>
            <a:ext cx="5785908" cy="769441"/>
            <a:chOff x="1512492" y="2497460"/>
            <a:chExt cx="5785908" cy="769441"/>
          </a:xfrm>
        </p:grpSpPr>
        <p:sp>
          <p:nvSpPr>
            <p:cNvPr id="10" name="TextBox 75">
              <a:extLst>
                <a:ext uri="{FF2B5EF4-FFF2-40B4-BE49-F238E27FC236}">
                  <a16:creationId xmlns:a16="http://schemas.microsoft.com/office/drawing/2014/main" id="{41A6D5A3-20E8-47AF-9871-BBB81EC26FE4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专题导读</a:t>
              </a:r>
            </a:p>
          </p:txBody>
        </p: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6B19E32D-7F41-4531-B6A9-6C5ECF8510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49205911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838326" y="1977859"/>
            <a:ext cx="10411076" cy="5720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3. </a:t>
            </a:r>
            <a:r>
              <a:rPr lang="en-US" altLang="zh-CN" sz="5000" b="1" dirty="0">
                <a:solidFill>
                  <a:srgbClr val="4C4C4C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[</a:t>
            </a:r>
            <a:r>
              <a:rPr lang="en-US" altLang="zh-CN" sz="5000" dirty="0">
                <a:solidFill>
                  <a:srgbClr val="4C4C4C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2018·</a:t>
            </a:r>
            <a:r>
              <a:rPr lang="zh-CN" altLang="zh-CN" sz="5000" dirty="0">
                <a:solidFill>
                  <a:srgbClr val="4C4C4C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江苏卷改编</a:t>
            </a:r>
            <a:r>
              <a:rPr lang="en-US" altLang="zh-CN" sz="5000" b="1" dirty="0">
                <a:solidFill>
                  <a:srgbClr val="4C4C4C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  I was sent to the village last month to see how the development plan </a:t>
            </a:r>
          </a:p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zh-CN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                    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(carry) out in the past two years. </a:t>
            </a:r>
            <a:endParaRPr lang="zh-CN" altLang="zh-CN" sz="50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46775" y="2148070"/>
            <a:ext cx="10411076" cy="8069891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1241781" y="5601627"/>
            <a:ext cx="5363969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had been carried</a:t>
            </a:r>
            <a:endParaRPr lang="zh-CN" altLang="en-US" sz="50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B9204FA-9E7C-4F61-BA97-DFA5CBCCC003}"/>
              </a:ext>
            </a:extLst>
          </p:cNvPr>
          <p:cNvSpPr/>
          <p:nvPr/>
        </p:nvSpPr>
        <p:spPr>
          <a:xfrm>
            <a:off x="11990446" y="2014780"/>
            <a:ext cx="9576321" cy="80354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考查过去完成时的被动语态。根据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in the past two years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并结合语境可知实施计划发生在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“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我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”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被派到村里之前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表示发生在过去的动作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故用过去完成时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所以空处应填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had been carried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55B9531F-E356-4B7D-918D-F70A8ECA1291}"/>
              </a:ext>
            </a:extLst>
          </p:cNvPr>
          <p:cNvGrpSpPr/>
          <p:nvPr/>
        </p:nvGrpSpPr>
        <p:grpSpPr>
          <a:xfrm>
            <a:off x="1008436" y="1208418"/>
            <a:ext cx="5785908" cy="769441"/>
            <a:chOff x="1512492" y="2497460"/>
            <a:chExt cx="5785908" cy="769441"/>
          </a:xfrm>
        </p:grpSpPr>
        <p:sp>
          <p:nvSpPr>
            <p:cNvPr id="10" name="TextBox 75">
              <a:extLst>
                <a:ext uri="{FF2B5EF4-FFF2-40B4-BE49-F238E27FC236}">
                  <a16:creationId xmlns:a16="http://schemas.microsoft.com/office/drawing/2014/main" id="{61D6AEC3-8FFC-4E1D-94D9-84F4DADDD373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专题导读</a:t>
              </a:r>
            </a:p>
          </p:txBody>
        </p: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5704917B-BC77-4AFF-9B80-403CD8EE0FD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79692035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936428" y="1999920"/>
            <a:ext cx="9106000" cy="68750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4.</a:t>
            </a:r>
            <a:r>
              <a:rPr lang="en-US" altLang="zh-CN" sz="5000" b="1" dirty="0">
                <a:solidFill>
                  <a:srgbClr val="4C4C4C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[</a:t>
            </a:r>
            <a:r>
              <a:rPr lang="en-US" altLang="zh-CN" sz="5000" dirty="0">
                <a:solidFill>
                  <a:srgbClr val="4C4C4C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2018·</a:t>
            </a:r>
            <a:r>
              <a:rPr lang="zh-CN" altLang="zh-CN" sz="5000" dirty="0">
                <a:solidFill>
                  <a:srgbClr val="4C4C4C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北京卷改编</a:t>
            </a:r>
            <a:r>
              <a:rPr lang="en-US" altLang="zh-CN" sz="5000" b="1" dirty="0">
                <a:solidFill>
                  <a:srgbClr val="4C4C4C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 A rescue worker risked his life saving two tourists who</a:t>
            </a:r>
            <a:r>
              <a:rPr lang="zh-CN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             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 ________________________(trap) in the mountains for two days. </a:t>
            </a:r>
            <a:endParaRPr lang="zh-CN" altLang="zh-CN" sz="50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4511" y="1870117"/>
            <a:ext cx="10411076" cy="9582065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1224460" y="5568191"/>
            <a:ext cx="5682966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had been trapped</a:t>
            </a:r>
            <a:endParaRPr lang="zh-CN" altLang="en-US" sz="50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B9204FA-9E7C-4F61-BA97-DFA5CBCCC003}"/>
              </a:ext>
            </a:extLst>
          </p:cNvPr>
          <p:cNvSpPr/>
          <p:nvPr/>
        </p:nvSpPr>
        <p:spPr>
          <a:xfrm>
            <a:off x="11851889" y="1792365"/>
            <a:ext cx="9576321" cy="103437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考查过去完成时的被动语态。根据句意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“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一名救援人员冒着生命危险救了两名游客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这两名游客已经在山上被困了两天了。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”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可知救援发生在被困之后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救援这一动作发生在过去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所以描述两名游客被困应用过去完成时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故填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had been trapped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C61016B2-1825-4B01-BAFA-1918505EF7ED}"/>
              </a:ext>
            </a:extLst>
          </p:cNvPr>
          <p:cNvGrpSpPr/>
          <p:nvPr/>
        </p:nvGrpSpPr>
        <p:grpSpPr>
          <a:xfrm>
            <a:off x="936428" y="1407644"/>
            <a:ext cx="5785908" cy="769441"/>
            <a:chOff x="1512492" y="2497460"/>
            <a:chExt cx="5785908" cy="769441"/>
          </a:xfrm>
        </p:grpSpPr>
        <p:sp>
          <p:nvSpPr>
            <p:cNvPr id="10" name="TextBox 75">
              <a:extLst>
                <a:ext uri="{FF2B5EF4-FFF2-40B4-BE49-F238E27FC236}">
                  <a16:creationId xmlns:a16="http://schemas.microsoft.com/office/drawing/2014/main" id="{A5482ED8-B525-438A-B637-FB67525F8787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专题导读</a:t>
              </a:r>
            </a:p>
          </p:txBody>
        </p: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026A3D33-2902-41DF-8449-698850F3881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80770850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1078041" y="1980630"/>
            <a:ext cx="10444248" cy="49246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5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5. </a:t>
            </a:r>
            <a:r>
              <a:rPr lang="en-US" altLang="zh-CN" sz="5400" b="1" dirty="0">
                <a:solidFill>
                  <a:srgbClr val="4C4C4C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[</a:t>
            </a:r>
            <a:r>
              <a:rPr lang="en-US" altLang="zh-CN" sz="5400" dirty="0">
                <a:solidFill>
                  <a:srgbClr val="4C4C4C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2017·</a:t>
            </a:r>
            <a:r>
              <a:rPr lang="zh-CN" altLang="zh-CN" sz="5400" dirty="0">
                <a:solidFill>
                  <a:srgbClr val="4C4C4C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全国卷</a:t>
            </a:r>
            <a:r>
              <a:rPr lang="en-US" altLang="zh-CN" sz="5400" dirty="0">
                <a:solidFill>
                  <a:srgbClr val="4C4C4C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I</a:t>
            </a:r>
            <a:r>
              <a:rPr lang="en-US" altLang="zh-CN" sz="5400" b="1" dirty="0">
                <a:solidFill>
                  <a:srgbClr val="4C4C4C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en-US" altLang="zh-CN" sz="5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  When fat and salt </a:t>
            </a:r>
            <a:r>
              <a:rPr lang="zh-CN" altLang="zh-CN" sz="5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5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       </a:t>
            </a:r>
            <a:r>
              <a:rPr lang="en-US" altLang="zh-CN" sz="5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 (remove) from food, the food tastes as if it is missing something.  </a:t>
            </a:r>
            <a:endParaRPr lang="zh-CN" altLang="zh-CN" sz="20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22289" y="2196654"/>
            <a:ext cx="10411076" cy="5727135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4032772" y="3530372"/>
            <a:ext cx="4043286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are removed</a:t>
            </a:r>
            <a:endParaRPr lang="zh-CN" altLang="en-US" sz="50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B9204FA-9E7C-4F61-BA97-DFA5CBCCC003}"/>
              </a:ext>
            </a:extLst>
          </p:cNvPr>
          <p:cNvSpPr/>
          <p:nvPr/>
        </p:nvSpPr>
        <p:spPr>
          <a:xfrm>
            <a:off x="11939666" y="1980630"/>
            <a:ext cx="9576321" cy="5727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考查一般现在时的被动语态。分析可知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fat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和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salt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和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remove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之间是被动关系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所以用被动语态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再根据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tastes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可知此处用一般现在时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故填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are removed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2CCB345E-671D-4CF4-8180-35D3D2339274}"/>
              </a:ext>
            </a:extLst>
          </p:cNvPr>
          <p:cNvGrpSpPr/>
          <p:nvPr/>
        </p:nvGrpSpPr>
        <p:grpSpPr>
          <a:xfrm>
            <a:off x="1440484" y="1211189"/>
            <a:ext cx="5785908" cy="769441"/>
            <a:chOff x="1512492" y="2497460"/>
            <a:chExt cx="5785908" cy="769441"/>
          </a:xfrm>
        </p:grpSpPr>
        <p:sp>
          <p:nvSpPr>
            <p:cNvPr id="10" name="TextBox 75">
              <a:extLst>
                <a:ext uri="{FF2B5EF4-FFF2-40B4-BE49-F238E27FC236}">
                  <a16:creationId xmlns:a16="http://schemas.microsoft.com/office/drawing/2014/main" id="{2351AD33-9967-4891-B921-7E6DD76694F0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专题导读</a:t>
              </a:r>
            </a:p>
          </p:txBody>
        </p: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D617C2A8-FE03-4FA2-97C6-1D26707C83C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68337917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976488" y="1980630"/>
            <a:ext cx="8948099" cy="5720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6. The students have been working hard on their lessons and their efforts </a:t>
            </a:r>
          </a:p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zh-CN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                  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(reward) with success in the end. </a:t>
            </a:r>
            <a:endParaRPr lang="zh-CN" altLang="zh-CN" sz="50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22289" y="1255545"/>
            <a:ext cx="10411076" cy="10342497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1157894" y="5541737"/>
            <a:ext cx="5874750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will be rewarded</a:t>
            </a:r>
            <a:r>
              <a:rPr lang="zh-CN" altLang="en-US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endParaRPr lang="zh-CN" altLang="en-US" sz="50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B9204FA-9E7C-4F61-BA97-DFA5CBCCC003}"/>
              </a:ext>
            </a:extLst>
          </p:cNvPr>
          <p:cNvSpPr/>
          <p:nvPr/>
        </p:nvSpPr>
        <p:spPr>
          <a:xfrm>
            <a:off x="11894407" y="1258068"/>
            <a:ext cx="9576321" cy="103425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考查一般将来时的被动语态。句意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: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学生们一直在努力学习功课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他们的付出最终会换来成功。根据题干内容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前半句用现在完成进行时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表示学生们一直在努力学习功课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后半句中的时间状语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in the end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是一般将来时的标志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且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efforts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与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reward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为被动关系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故填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will be rewarded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37D1E2AE-538F-4933-95EC-85479C56AF98}"/>
              </a:ext>
            </a:extLst>
          </p:cNvPr>
          <p:cNvGrpSpPr/>
          <p:nvPr/>
        </p:nvGrpSpPr>
        <p:grpSpPr>
          <a:xfrm>
            <a:off x="1157894" y="1255545"/>
            <a:ext cx="5785908" cy="769441"/>
            <a:chOff x="1512492" y="2497460"/>
            <a:chExt cx="5785908" cy="769441"/>
          </a:xfrm>
        </p:grpSpPr>
        <p:sp>
          <p:nvSpPr>
            <p:cNvPr id="10" name="TextBox 75">
              <a:extLst>
                <a:ext uri="{FF2B5EF4-FFF2-40B4-BE49-F238E27FC236}">
                  <a16:creationId xmlns:a16="http://schemas.microsoft.com/office/drawing/2014/main" id="{A526903D-C83E-4B77-B6DB-4D2314C033AA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专题导读</a:t>
              </a:r>
            </a:p>
          </p:txBody>
        </p: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8FE7B207-280D-4A6C-9745-4622BD442D2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66442447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919932" y="1751832"/>
            <a:ext cx="21923424" cy="11139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知识素养必备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endParaRPr lang="zh-CN" altLang="zh-CN" sz="4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120650" indent="609600" algn="ctr">
              <a:lnSpc>
                <a:spcPct val="150000"/>
              </a:lnSpc>
              <a:spcAft>
                <a:spcPts val="0"/>
              </a:spcAft>
            </a:pP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被动语态的使用规则</a:t>
            </a:r>
          </a:p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1. 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被动语态的构成方式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:be+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过去分词或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get/become+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过去分词。</a:t>
            </a:r>
          </a:p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2.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只有及物动词或相当于及物动词的短语才有被动语态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不及物动词或短语无被动语态。常考的不及物动词或短语有</a:t>
            </a:r>
            <a:r>
              <a:rPr lang="en-US" altLang="zh-CN" sz="4400" dirty="0" err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last,cost,spread,happen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(to),take </a:t>
            </a:r>
            <a:r>
              <a:rPr lang="en-US" altLang="zh-CN" sz="4400" dirty="0" err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place,belong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4400" dirty="0" err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to,break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4400" dirty="0" err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out,go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4400" dirty="0" err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out,run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4400" dirty="0" err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out,work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out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</a:p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3. 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主动形式表示被动含义</a:t>
            </a:r>
          </a:p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①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表示感受、感官的系动词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如</a:t>
            </a:r>
            <a:r>
              <a:rPr lang="en-US" altLang="zh-CN" sz="4400" dirty="0" err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feel,sound,taste,look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等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后面跟形容词、名词构成系表结构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常常以主动形式表示被动意义。</a:t>
            </a:r>
          </a:p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②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当</a:t>
            </a:r>
            <a:r>
              <a:rPr lang="en-US" altLang="zh-CN" sz="4400" dirty="0" err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sell,read,draw,wash,write,open,wear,run,burn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等不及物动词后有状语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(well/easily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等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) 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修饰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用来表示主语内在的品质或性能时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用主动形式表示被动含义。</a:t>
            </a: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id="{9244DCD0-0FCE-4439-BFEC-E4CDBF04D8D9}"/>
              </a:ext>
            </a:extLst>
          </p:cNvPr>
          <p:cNvGrpSpPr/>
          <p:nvPr/>
        </p:nvGrpSpPr>
        <p:grpSpPr>
          <a:xfrm>
            <a:off x="1152452" y="1116534"/>
            <a:ext cx="5785908" cy="769441"/>
            <a:chOff x="1512492" y="2497460"/>
            <a:chExt cx="5785908" cy="769441"/>
          </a:xfrm>
        </p:grpSpPr>
        <p:sp>
          <p:nvSpPr>
            <p:cNvPr id="5" name="TextBox 75">
              <a:extLst>
                <a:ext uri="{FF2B5EF4-FFF2-40B4-BE49-F238E27FC236}">
                  <a16:creationId xmlns:a16="http://schemas.microsoft.com/office/drawing/2014/main" id="{4C1D3682-AAE0-4FDD-B29C-79E1302FF83D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专题导读</a:t>
              </a:r>
            </a:p>
          </p:txBody>
        </p:sp>
        <p:pic>
          <p:nvPicPr>
            <p:cNvPr id="6" name="图片 5">
              <a:extLst>
                <a:ext uri="{FF2B5EF4-FFF2-40B4-BE49-F238E27FC236}">
                  <a16:creationId xmlns:a16="http://schemas.microsoft.com/office/drawing/2014/main" id="{76CA3782-1370-483B-B9CD-A87DB894AB5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82603714"/>
      </p:ext>
    </p:extLst>
  </p:cSld>
  <p:clrMapOvr>
    <a:masterClrMapping/>
  </p:clrMapOvr>
  <p:transition>
    <p:pull dir="d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5BCF39B3-0D01-4069-85DD-BCBC28179AD0}"/>
              </a:ext>
            </a:extLst>
          </p:cNvPr>
          <p:cNvSpPr/>
          <p:nvPr/>
        </p:nvSpPr>
        <p:spPr>
          <a:xfrm>
            <a:off x="864420" y="1621895"/>
            <a:ext cx="20912718" cy="1110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zh-CN" sz="5000" dirty="0">
                <a:solidFill>
                  <a:srgbClr val="000000"/>
                </a:solidFill>
                <a:ea typeface="微软雅黑" panose="020B0503020204020204" pitchFamily="34" charset="-122"/>
                <a:cs typeface="Times New Roman" panose="02020603050405020304" pitchFamily="18" charset="0"/>
              </a:rPr>
              <a:t>考点</a:t>
            </a:r>
            <a:r>
              <a:rPr lang="zh-CN" altLang="en-US" sz="5000" dirty="0">
                <a:solidFill>
                  <a:srgbClr val="000000"/>
                </a:solidFill>
                <a:ea typeface="微软雅黑" panose="020B0503020204020204" pitchFamily="34" charset="-122"/>
                <a:cs typeface="Times New Roman" panose="02020603050405020304" pitchFamily="18" charset="0"/>
              </a:rPr>
              <a:t>三</a:t>
            </a:r>
            <a:r>
              <a:rPr lang="zh-CN" altLang="zh-CN" sz="5000" dirty="0">
                <a:solidFill>
                  <a:srgbClr val="000000"/>
                </a:solidFill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lang="zh-CN" altLang="en-US" sz="5000" dirty="0">
                <a:solidFill>
                  <a:srgbClr val="000000"/>
                </a:solidFill>
                <a:ea typeface="微软雅黑" panose="020B0503020204020204" pitchFamily="34" charset="-122"/>
                <a:cs typeface="Times New Roman" panose="02020603050405020304" pitchFamily="18" charset="0"/>
              </a:rPr>
              <a:t>主谓一致</a:t>
            </a: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8777D22E-0D56-486E-94BD-F8BBC3FF4CB9}"/>
              </a:ext>
            </a:extLst>
          </p:cNvPr>
          <p:cNvSpPr/>
          <p:nvPr/>
        </p:nvSpPr>
        <p:spPr>
          <a:xfrm>
            <a:off x="864420" y="2832139"/>
            <a:ext cx="20912718" cy="1110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【高考体验】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864420" y="3797577"/>
            <a:ext cx="10411076" cy="68750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1. </a:t>
            </a:r>
            <a:r>
              <a:rPr lang="en-US" altLang="zh-CN" sz="5000" b="1" dirty="0">
                <a:solidFill>
                  <a:srgbClr val="4C4C4C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[</a:t>
            </a:r>
            <a:r>
              <a:rPr lang="en-US" altLang="zh-CN" sz="5000" dirty="0">
                <a:solidFill>
                  <a:srgbClr val="4C4C4C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2019·</a:t>
            </a:r>
            <a:r>
              <a:rPr lang="zh-CN" altLang="zh-CN" sz="5000" dirty="0">
                <a:solidFill>
                  <a:srgbClr val="4C4C4C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全国卷</a:t>
            </a:r>
            <a:r>
              <a:rPr lang="en-US" altLang="zh-CN" sz="5000" dirty="0">
                <a:solidFill>
                  <a:srgbClr val="4C4C4C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I</a:t>
            </a:r>
            <a:r>
              <a:rPr lang="en-US" altLang="zh-CN" sz="5000" b="1" dirty="0">
                <a:solidFill>
                  <a:srgbClr val="4C4C4C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  Of the nineteen recognized polar bear subpopulations, three are declining, six </a:t>
            </a:r>
            <a:r>
              <a:rPr lang="zh-CN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(be) stable, one is increasing, and nine lack enough data. </a:t>
            </a:r>
            <a:endParaRPr lang="zh-CN" altLang="zh-CN" sz="50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81644" y="4271275"/>
            <a:ext cx="10411076" cy="5990269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5500475" y="7412653"/>
            <a:ext cx="1138966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are</a:t>
            </a:r>
            <a:endParaRPr lang="zh-CN" altLang="en-US" sz="50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B9204FA-9E7C-4F61-BA97-DFA5CBCCC003}"/>
              </a:ext>
            </a:extLst>
          </p:cNvPr>
          <p:cNvSpPr/>
          <p:nvPr/>
        </p:nvSpPr>
        <p:spPr>
          <a:xfrm>
            <a:off x="11811201" y="4402887"/>
            <a:ext cx="9576321" cy="5727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考查时态和主谓一致。此句当中数词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six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作主语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指代前文中的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“polar bear subpopulations”,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语境的时态是一般现在时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故填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are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 </a:t>
            </a: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zh-CN" altLang="en-US" sz="5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1E908A08-B868-4E30-AAEC-A6B414630BE8}"/>
              </a:ext>
            </a:extLst>
          </p:cNvPr>
          <p:cNvGrpSpPr/>
          <p:nvPr/>
        </p:nvGrpSpPr>
        <p:grpSpPr>
          <a:xfrm>
            <a:off x="853533" y="981476"/>
            <a:ext cx="5785908" cy="769441"/>
            <a:chOff x="1512492" y="2497460"/>
            <a:chExt cx="5785908" cy="769441"/>
          </a:xfrm>
        </p:grpSpPr>
        <p:sp>
          <p:nvSpPr>
            <p:cNvPr id="12" name="TextBox 75">
              <a:extLst>
                <a:ext uri="{FF2B5EF4-FFF2-40B4-BE49-F238E27FC236}">
                  <a16:creationId xmlns:a16="http://schemas.microsoft.com/office/drawing/2014/main" id="{0DB03D3D-6787-4D05-8618-EA52BC19AA34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专题导读</a:t>
              </a:r>
            </a:p>
          </p:txBody>
        </p:sp>
        <p:pic>
          <p:nvPicPr>
            <p:cNvPr id="13" name="图片 12">
              <a:extLst>
                <a:ext uri="{FF2B5EF4-FFF2-40B4-BE49-F238E27FC236}">
                  <a16:creationId xmlns:a16="http://schemas.microsoft.com/office/drawing/2014/main" id="{69EED9F7-65C1-45BC-ACCF-B30E7728114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19564132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678516" y="1763444"/>
            <a:ext cx="10411076" cy="5720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2. </a:t>
            </a:r>
            <a:r>
              <a:rPr lang="en-US" altLang="zh-CN" sz="5000" b="1" dirty="0">
                <a:solidFill>
                  <a:srgbClr val="4C4C4C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[</a:t>
            </a:r>
            <a:r>
              <a:rPr lang="en-US" altLang="zh-CN" sz="5000" dirty="0">
                <a:solidFill>
                  <a:srgbClr val="4C4C4C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2019·</a:t>
            </a:r>
            <a:r>
              <a:rPr lang="zh-CN" altLang="zh-CN" sz="5000" dirty="0">
                <a:solidFill>
                  <a:srgbClr val="4C4C4C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江苏卷改编</a:t>
            </a:r>
            <a:r>
              <a:rPr lang="en-US" altLang="zh-CN" sz="5000" b="1" dirty="0">
                <a:solidFill>
                  <a:srgbClr val="4C4C4C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  The musician along with his band members </a:t>
            </a:r>
            <a:r>
              <a:rPr lang="zh-CN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      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(give) ten performances in the last three months. </a:t>
            </a:r>
            <a:endParaRPr lang="zh-CN" altLang="zh-CN" sz="50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22289" y="1255545"/>
            <a:ext cx="10411076" cy="9438043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4016383" y="4192987"/>
            <a:ext cx="3090077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has given</a:t>
            </a:r>
            <a:endParaRPr lang="zh-CN" altLang="en-US" sz="50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B9204FA-9E7C-4F61-BA97-DFA5CBCCC003}"/>
              </a:ext>
            </a:extLst>
          </p:cNvPr>
          <p:cNvSpPr/>
          <p:nvPr/>
        </p:nvSpPr>
        <p:spPr>
          <a:xfrm>
            <a:off x="11894407" y="1258068"/>
            <a:ext cx="9576321" cy="9189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考查现在完成时与主谓一致。由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in the last three months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可知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此处用现在完成时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;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本句主语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the musician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为第三人称单数形式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句中的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along with his band members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是附加成分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故谓语动词要用第三人称单数形式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故填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has given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B4BBF21A-C412-43C3-85A0-2AB25501DB5D}"/>
              </a:ext>
            </a:extLst>
          </p:cNvPr>
          <p:cNvGrpSpPr/>
          <p:nvPr/>
        </p:nvGrpSpPr>
        <p:grpSpPr>
          <a:xfrm>
            <a:off x="851786" y="994003"/>
            <a:ext cx="5785908" cy="769441"/>
            <a:chOff x="1512492" y="2497460"/>
            <a:chExt cx="5785908" cy="769441"/>
          </a:xfrm>
        </p:grpSpPr>
        <p:sp>
          <p:nvSpPr>
            <p:cNvPr id="10" name="TextBox 75">
              <a:extLst>
                <a:ext uri="{FF2B5EF4-FFF2-40B4-BE49-F238E27FC236}">
                  <a16:creationId xmlns:a16="http://schemas.microsoft.com/office/drawing/2014/main" id="{8140BEB9-0BD1-44AA-BD87-AB4AE7BC2C33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专题导读</a:t>
              </a:r>
            </a:p>
          </p:txBody>
        </p: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68358C3E-A780-4DCB-8896-C3BB35DC877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80464150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648576" y="1583135"/>
            <a:ext cx="10411076" cy="45666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3. Waiting on both sides of the street </a:t>
            </a:r>
            <a:r>
              <a:rPr lang="zh-CN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 (be) excited fans who wanted to see the leading actor in the play.  </a:t>
            </a:r>
            <a:endParaRPr lang="zh-CN" altLang="zh-CN" sz="50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22289" y="1255545"/>
            <a:ext cx="10411076" cy="6989781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3240684" y="2891177"/>
            <a:ext cx="2292872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were</a:t>
            </a:r>
            <a:r>
              <a:rPr lang="zh-CN" altLang="en-US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endParaRPr lang="zh-CN" altLang="en-US" sz="50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B9204FA-9E7C-4F61-BA97-DFA5CBCCC003}"/>
              </a:ext>
            </a:extLst>
          </p:cNvPr>
          <p:cNvSpPr/>
          <p:nvPr/>
        </p:nvSpPr>
        <p:spPr>
          <a:xfrm>
            <a:off x="11894407" y="1258068"/>
            <a:ext cx="9576321" cy="80354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考查倒装句中的主谓一致。此句是一个全部倒装句。句子的主语是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excited fans,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因此谓语动词需用复数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再结合语境的时态可知填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were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。此句易受倒装结构的影响而误填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was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78B972D8-D162-4B94-8134-E43536DE5AEE}"/>
              </a:ext>
            </a:extLst>
          </p:cNvPr>
          <p:cNvGrpSpPr/>
          <p:nvPr/>
        </p:nvGrpSpPr>
        <p:grpSpPr>
          <a:xfrm>
            <a:off x="936428" y="947837"/>
            <a:ext cx="5785908" cy="769441"/>
            <a:chOff x="1512492" y="2497460"/>
            <a:chExt cx="5785908" cy="769441"/>
          </a:xfrm>
        </p:grpSpPr>
        <p:sp>
          <p:nvSpPr>
            <p:cNvPr id="10" name="TextBox 75">
              <a:extLst>
                <a:ext uri="{FF2B5EF4-FFF2-40B4-BE49-F238E27FC236}">
                  <a16:creationId xmlns:a16="http://schemas.microsoft.com/office/drawing/2014/main" id="{3677B488-F691-4343-A664-C7564298CDE4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专题导读</a:t>
              </a:r>
            </a:p>
          </p:txBody>
        </p: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432DC6EB-B38C-49CD-B3B3-F3ED794CD19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11327755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749587" y="2094451"/>
            <a:ext cx="9106000" cy="45666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4. It is her efforts rather than her intelligence that  </a:t>
            </a:r>
          </a:p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zh-CN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          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  (be) the key to her achieving success.  </a:t>
            </a:r>
            <a:endParaRPr lang="zh-CN" altLang="zh-CN" sz="50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22289" y="2367574"/>
            <a:ext cx="10411076" cy="8037992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2664620" y="4644926"/>
            <a:ext cx="1138966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are</a:t>
            </a:r>
            <a:endParaRPr lang="zh-CN" altLang="en-US" sz="50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B9204FA-9E7C-4F61-BA97-DFA5CBCCC003}"/>
              </a:ext>
            </a:extLst>
          </p:cNvPr>
          <p:cNvSpPr/>
          <p:nvPr/>
        </p:nvSpPr>
        <p:spPr>
          <a:xfrm>
            <a:off x="11894407" y="2370096"/>
            <a:ext cx="9576321" cy="80354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考查强调句中的主谓一致。此句是一个强调句型。被强调的成分是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her efforts rather than her intelligence;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根据主谓一致的原则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谓语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be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在语法上应和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her efforts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的数保持一致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故填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are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。此句易受强调结构的影响而误填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is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6E2E461D-CC79-4854-8E1C-CD0DCCDCC4EB}"/>
              </a:ext>
            </a:extLst>
          </p:cNvPr>
          <p:cNvGrpSpPr/>
          <p:nvPr/>
        </p:nvGrpSpPr>
        <p:grpSpPr>
          <a:xfrm>
            <a:off x="773197" y="1223610"/>
            <a:ext cx="5785908" cy="769441"/>
            <a:chOff x="1512492" y="2497460"/>
            <a:chExt cx="5785908" cy="769441"/>
          </a:xfrm>
        </p:grpSpPr>
        <p:sp>
          <p:nvSpPr>
            <p:cNvPr id="10" name="TextBox 75">
              <a:extLst>
                <a:ext uri="{FF2B5EF4-FFF2-40B4-BE49-F238E27FC236}">
                  <a16:creationId xmlns:a16="http://schemas.microsoft.com/office/drawing/2014/main" id="{A7FAFC5F-E4E9-4A6B-AD13-5B4168DDE3E9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专题导读</a:t>
              </a:r>
            </a:p>
          </p:txBody>
        </p: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331113A7-2504-4E52-B383-0A407C157E2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47367169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811920" y="2124646"/>
            <a:ext cx="22139448" cy="10129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知识素养必备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endParaRPr lang="zh-CN" altLang="zh-CN" sz="4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1. 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语法一致</a:t>
            </a:r>
          </a:p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①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主语后跟</a:t>
            </a:r>
            <a:r>
              <a:rPr lang="en-US" altLang="zh-CN" sz="4400" dirty="0" err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with,together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4400" dirty="0" err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with,as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well </a:t>
            </a:r>
            <a:r>
              <a:rPr lang="en-US" altLang="zh-CN" sz="4400" dirty="0" err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as,like,but,except,along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4400" dirty="0" err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with,rather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4400" dirty="0" err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than,including,in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addition to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等词或短语时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谓语动词的单复数形式要与前面的主语保持一致。</a:t>
            </a:r>
          </a:p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②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在定语从句中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关系代词</a:t>
            </a:r>
            <a:r>
              <a:rPr lang="en-US" altLang="zh-CN" sz="4400" dirty="0" err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that,who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 which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等作主语时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其谓语动词的数应与句中先行词的数保持一致。</a:t>
            </a:r>
          </a:p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2. 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就近一致</a:t>
            </a:r>
          </a:p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①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由</a:t>
            </a:r>
            <a:r>
              <a:rPr lang="en-US" altLang="zh-CN" sz="4400" dirty="0" err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or,either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…or…,neither…nor…,not only…but also…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等连接的并列主语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谓语动词常与最近的主语在单复数上保持一致。</a:t>
            </a: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id="{DA5803D0-D640-449C-A5B1-2C8BE111AF6D}"/>
              </a:ext>
            </a:extLst>
          </p:cNvPr>
          <p:cNvGrpSpPr/>
          <p:nvPr/>
        </p:nvGrpSpPr>
        <p:grpSpPr>
          <a:xfrm>
            <a:off x="811920" y="1179179"/>
            <a:ext cx="5785908" cy="769441"/>
            <a:chOff x="1512492" y="2497460"/>
            <a:chExt cx="5785908" cy="769441"/>
          </a:xfrm>
        </p:grpSpPr>
        <p:sp>
          <p:nvSpPr>
            <p:cNvPr id="5" name="TextBox 75">
              <a:extLst>
                <a:ext uri="{FF2B5EF4-FFF2-40B4-BE49-F238E27FC236}">
                  <a16:creationId xmlns:a16="http://schemas.microsoft.com/office/drawing/2014/main" id="{56203323-B40B-4C48-9C15-E99632E3358F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专题导读</a:t>
              </a:r>
            </a:p>
          </p:txBody>
        </p:sp>
        <p:pic>
          <p:nvPicPr>
            <p:cNvPr id="6" name="图片 5">
              <a:extLst>
                <a:ext uri="{FF2B5EF4-FFF2-40B4-BE49-F238E27FC236}">
                  <a16:creationId xmlns:a16="http://schemas.microsoft.com/office/drawing/2014/main" id="{4631BB6C-D855-4535-97BB-1588B32BB78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09211599"/>
      </p:ext>
    </p:extLst>
  </p:cSld>
  <p:clrMapOvr>
    <a:masterClrMapping/>
  </p:clrMapOvr>
  <p:transition>
    <p:pull dir="d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982423" y="2052638"/>
            <a:ext cx="20339248" cy="80354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②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there be</a:t>
            </a: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句型的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be</a:t>
            </a: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动词的单复数取决于其后的主语。如果其后是由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and</a:t>
            </a: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连接的两个主语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则应与靠近的那个主语保持一致。</a:t>
            </a:r>
          </a:p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3. </a:t>
            </a: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意义一致</a:t>
            </a:r>
          </a:p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①</a:t>
            </a: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非谓语动词、名词性从句作主语时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谓语动词一般用单数。</a:t>
            </a:r>
          </a:p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②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“half/most/part/the rest/</a:t>
            </a: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分数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/</a:t>
            </a: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百分数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+of+</a:t>
            </a: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名词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”</a:t>
            </a: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作主语时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谓语动词的形式根据名词的数来确定。如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:half of the books+</a:t>
            </a: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复数谓语动词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;most of the money+</a:t>
            </a:r>
            <a:r>
              <a:rPr lang="zh-CN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单数谓语动词。</a:t>
            </a: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id="{A3A91C93-4B20-4CC6-BDFC-CF7195C010FE}"/>
              </a:ext>
            </a:extLst>
          </p:cNvPr>
          <p:cNvGrpSpPr/>
          <p:nvPr/>
        </p:nvGrpSpPr>
        <p:grpSpPr>
          <a:xfrm>
            <a:off x="982423" y="1283197"/>
            <a:ext cx="5785908" cy="769441"/>
            <a:chOff x="1512492" y="2497460"/>
            <a:chExt cx="5785908" cy="769441"/>
          </a:xfrm>
        </p:grpSpPr>
        <p:sp>
          <p:nvSpPr>
            <p:cNvPr id="5" name="TextBox 75">
              <a:extLst>
                <a:ext uri="{FF2B5EF4-FFF2-40B4-BE49-F238E27FC236}">
                  <a16:creationId xmlns:a16="http://schemas.microsoft.com/office/drawing/2014/main" id="{E07E52FB-86E0-4A01-BB7F-9716C0C6B8CC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专题导读</a:t>
              </a:r>
            </a:p>
          </p:txBody>
        </p:sp>
        <p:pic>
          <p:nvPicPr>
            <p:cNvPr id="6" name="图片 5">
              <a:extLst>
                <a:ext uri="{FF2B5EF4-FFF2-40B4-BE49-F238E27FC236}">
                  <a16:creationId xmlns:a16="http://schemas.microsoft.com/office/drawing/2014/main" id="{F4EC005C-CF13-4B5A-AA82-95B71497F00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44470069"/>
      </p:ext>
    </p:extLst>
  </p:cSld>
  <p:clrMapOvr>
    <a:masterClrMapping/>
  </p:clrMapOvr>
  <p:transition>
    <p:pull dir="d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1024892" y="2127167"/>
            <a:ext cx="20001768" cy="4572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5000" b="1" dirty="0">
                <a:solidFill>
                  <a:srgbClr val="4C4C4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en-US" altLang="zh-CN" sz="5000" dirty="0">
                <a:solidFill>
                  <a:srgbClr val="4C4C4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2019·</a:t>
            </a:r>
            <a:r>
              <a:rPr lang="zh-CN" altLang="zh-CN" sz="5000" dirty="0">
                <a:solidFill>
                  <a:srgbClr val="4C4C4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全国卷</a:t>
            </a:r>
            <a:r>
              <a:rPr lang="en-US" altLang="zh-CN" sz="5000" dirty="0">
                <a:solidFill>
                  <a:srgbClr val="4C4C4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Ⅰ</a:t>
            </a:r>
            <a:r>
              <a:rPr lang="en-US" altLang="zh-CN" sz="5000" b="1" dirty="0">
                <a:solidFill>
                  <a:srgbClr val="4C4C4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    The polar bear is found in the Arctic Circle and some big land masses as far south as Newfoundland. While they are rare north of 88°,there is evidence 1. </a:t>
            </a:r>
            <a:r>
              <a:rPr lang="zh-CN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they</a:t>
            </a: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892" y="6846688"/>
            <a:ext cx="21297912" cy="5359076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9639816" y="5557614"/>
            <a:ext cx="1410964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that</a:t>
            </a:r>
            <a:endParaRPr lang="zh-CN" altLang="en-US" sz="50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B9204FA-9E7C-4F61-BA97-DFA5CBCCC003}"/>
              </a:ext>
            </a:extLst>
          </p:cNvPr>
          <p:cNvSpPr/>
          <p:nvPr/>
        </p:nvSpPr>
        <p:spPr>
          <a:xfrm>
            <a:off x="1033609" y="6636057"/>
            <a:ext cx="20802866" cy="6881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文章大意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 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本文为科普类说明文。文章向我们介绍了目前北极熊的生存现状。近年来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在人类居住的地方看到北极熊的次数有所增加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这导致人们错误地认为北极熊的数量在增加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可事实并非如此。</a:t>
            </a:r>
            <a:endParaRPr lang="en-US" altLang="zh-CN" sz="5000" dirty="0">
              <a:solidFill>
                <a:srgbClr val="A5002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 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考查名词性从句。分析句子结构可知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主句为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there be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句型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且结构完整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空格后为同位语从句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解释说明中心词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evidence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的内容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故填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that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1BE93F9C-B7C3-46DE-8802-05E056291C1C}"/>
              </a:ext>
            </a:extLst>
          </p:cNvPr>
          <p:cNvGrpSpPr/>
          <p:nvPr/>
        </p:nvGrpSpPr>
        <p:grpSpPr>
          <a:xfrm>
            <a:off x="1512492" y="1345332"/>
            <a:ext cx="5785908" cy="769441"/>
            <a:chOff x="1512492" y="2497460"/>
            <a:chExt cx="5785908" cy="769441"/>
          </a:xfrm>
        </p:grpSpPr>
        <p:sp>
          <p:nvSpPr>
            <p:cNvPr id="12" name="TextBox 75">
              <a:extLst>
                <a:ext uri="{FF2B5EF4-FFF2-40B4-BE49-F238E27FC236}">
                  <a16:creationId xmlns:a16="http://schemas.microsoft.com/office/drawing/2014/main" id="{51AD3848-B1CE-4400-B177-DEB669F647A7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真题典例</a:t>
              </a:r>
            </a:p>
          </p:txBody>
        </p:sp>
        <p:pic>
          <p:nvPicPr>
            <p:cNvPr id="13" name="图片 12">
              <a:extLst>
                <a:ext uri="{FF2B5EF4-FFF2-40B4-BE49-F238E27FC236}">
                  <a16:creationId xmlns:a16="http://schemas.microsoft.com/office/drawing/2014/main" id="{BA763CD6-D24E-4778-AE52-CF0945E6A40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33177665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 uiExpand="1" build="allAtOnce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752768" y="2206629"/>
            <a:ext cx="20561924" cy="3684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 indent="609600">
              <a:lnSpc>
                <a:spcPct val="150000"/>
              </a:lnSpc>
              <a:spcAft>
                <a:spcPts val="0"/>
              </a:spcAft>
            </a:pPr>
            <a:r>
              <a:rPr lang="en-US" altLang="zh-CN" sz="5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has been 2. </a:t>
            </a:r>
            <a:r>
              <a:rPr lang="zh-CN" altLang="zh-CN" sz="5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5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(poor) studied; however, biologists calculate that there are about 20,000—25,000 polar bears worldwide. 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9339" y="6088179"/>
            <a:ext cx="20940479" cy="2319400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5688956" y="2403196"/>
            <a:ext cx="2803973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poorly</a:t>
            </a:r>
            <a:r>
              <a:rPr lang="zh-CN" altLang="en-US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endParaRPr lang="zh-CN" altLang="en-US" sz="50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B9204FA-9E7C-4F61-BA97-DFA5CBCCC003}"/>
              </a:ext>
            </a:extLst>
          </p:cNvPr>
          <p:cNvSpPr/>
          <p:nvPr/>
        </p:nvSpPr>
        <p:spPr>
          <a:xfrm>
            <a:off x="939339" y="6017266"/>
            <a:ext cx="20561923" cy="2264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 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考查副词。分析句子结构可知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此处用副词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poorly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修饰谓语动词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has been studied,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故填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poorly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9123F818-8C0A-455C-BBFA-D0AF13A11EBE}"/>
              </a:ext>
            </a:extLst>
          </p:cNvPr>
          <p:cNvGrpSpPr/>
          <p:nvPr/>
        </p:nvGrpSpPr>
        <p:grpSpPr>
          <a:xfrm>
            <a:off x="1047802" y="1457633"/>
            <a:ext cx="5785908" cy="769441"/>
            <a:chOff x="1512492" y="2497460"/>
            <a:chExt cx="5785908" cy="769441"/>
          </a:xfrm>
        </p:grpSpPr>
        <p:sp>
          <p:nvSpPr>
            <p:cNvPr id="12" name="TextBox 75">
              <a:extLst>
                <a:ext uri="{FF2B5EF4-FFF2-40B4-BE49-F238E27FC236}">
                  <a16:creationId xmlns:a16="http://schemas.microsoft.com/office/drawing/2014/main" id="{D1A24A15-8B01-4ECA-84EB-04110CD7BB10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真题典例</a:t>
              </a:r>
            </a:p>
          </p:txBody>
        </p:sp>
        <p:pic>
          <p:nvPicPr>
            <p:cNvPr id="13" name="图片 12">
              <a:extLst>
                <a:ext uri="{FF2B5EF4-FFF2-40B4-BE49-F238E27FC236}">
                  <a16:creationId xmlns:a16="http://schemas.microsoft.com/office/drawing/2014/main" id="{31491C49-D910-4FAA-9472-B35D14D92C6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37061132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752768" y="2206629"/>
            <a:ext cx="20561924" cy="2258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 indent="609600">
              <a:lnSpc>
                <a:spcPct val="150000"/>
              </a:lnSpc>
              <a:spcAft>
                <a:spcPts val="0"/>
              </a:spcAft>
            </a:pP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Modern methods 3.____________ tracking polar bear populations have been employed only since</a:t>
            </a:r>
            <a:endParaRPr lang="zh-CN" altLang="zh-CN" sz="50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0444" y="4579304"/>
            <a:ext cx="20561924" cy="4026060"/>
          </a:xfrm>
          <a:prstGeom prst="rect">
            <a:avLst/>
          </a:prstGeom>
        </p:spPr>
      </p:pic>
      <p:sp>
        <p:nvSpPr>
          <p:cNvPr id="14" name="矩形 13">
            <a:extLst>
              <a:ext uri="{FF2B5EF4-FFF2-40B4-BE49-F238E27FC236}">
                <a16:creationId xmlns:a16="http://schemas.microsoft.com/office/drawing/2014/main" id="{C0796D45-9086-4507-8088-E73938030962}"/>
              </a:ext>
            </a:extLst>
          </p:cNvPr>
          <p:cNvSpPr/>
          <p:nvPr/>
        </p:nvSpPr>
        <p:spPr>
          <a:xfrm>
            <a:off x="8137228" y="2206629"/>
            <a:ext cx="1951496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of/for</a:t>
            </a:r>
            <a:endParaRPr lang="zh-CN" altLang="en-US" sz="5000" dirty="0"/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162B0510-D4E8-415B-B91D-B5C750E897E2}"/>
              </a:ext>
            </a:extLst>
          </p:cNvPr>
          <p:cNvSpPr/>
          <p:nvPr/>
        </p:nvSpPr>
        <p:spPr>
          <a:xfrm>
            <a:off x="1391704" y="4579304"/>
            <a:ext cx="19922988" cy="3418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 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考查介词。此处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tracking polar bear populations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作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modern methods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的定语。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methods of/for doing </a:t>
            </a:r>
            <a:r>
              <a:rPr lang="en-US" altLang="zh-CN" sz="5000" dirty="0" err="1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sth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意为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“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做某事的方法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”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。故填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of/for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9123F818-8C0A-455C-BBFA-D0AF13A11EBE}"/>
              </a:ext>
            </a:extLst>
          </p:cNvPr>
          <p:cNvGrpSpPr/>
          <p:nvPr/>
        </p:nvGrpSpPr>
        <p:grpSpPr>
          <a:xfrm>
            <a:off x="1512492" y="1345332"/>
            <a:ext cx="5785908" cy="769441"/>
            <a:chOff x="1512492" y="2497460"/>
            <a:chExt cx="5785908" cy="769441"/>
          </a:xfrm>
        </p:grpSpPr>
        <p:sp>
          <p:nvSpPr>
            <p:cNvPr id="12" name="TextBox 75">
              <a:extLst>
                <a:ext uri="{FF2B5EF4-FFF2-40B4-BE49-F238E27FC236}">
                  <a16:creationId xmlns:a16="http://schemas.microsoft.com/office/drawing/2014/main" id="{D1A24A15-8B01-4ECA-84EB-04110CD7BB10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真题典例</a:t>
              </a:r>
            </a:p>
          </p:txBody>
        </p:sp>
        <p:pic>
          <p:nvPicPr>
            <p:cNvPr id="13" name="图片 12">
              <a:extLst>
                <a:ext uri="{FF2B5EF4-FFF2-40B4-BE49-F238E27FC236}">
                  <a16:creationId xmlns:a16="http://schemas.microsoft.com/office/drawing/2014/main" id="{31491C49-D910-4FAA-9472-B35D14D92C6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10354298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866726" y="2250500"/>
            <a:ext cx="19367845" cy="3418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 indent="609600">
              <a:lnSpc>
                <a:spcPct val="150000"/>
              </a:lnSpc>
              <a:spcAft>
                <a:spcPts val="0"/>
              </a:spcAft>
            </a:pP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the mid-1980s,and are expensive 4. </a:t>
            </a:r>
            <a:r>
              <a:rPr lang="zh-CN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微软雅黑" panose="020B0503020204020204" pitchFamily="34" charset="-122"/>
                <a:cs typeface="Times New Roman" panose="02020603050405020304" pitchFamily="18" charset="0"/>
              </a:rPr>
              <a:t>        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(perform) consistently over a large area. In recent years some Inuit people in Nunavut 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8793" y="5939191"/>
            <a:ext cx="19975899" cy="4844395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12889756" y="2538709"/>
            <a:ext cx="3520644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to perform</a:t>
            </a:r>
            <a:endParaRPr lang="zh-CN" altLang="en-US" sz="50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B9204FA-9E7C-4F61-BA97-DFA5CBCCC003}"/>
              </a:ext>
            </a:extLst>
          </p:cNvPr>
          <p:cNvSpPr/>
          <p:nvPr/>
        </p:nvSpPr>
        <p:spPr>
          <a:xfrm>
            <a:off x="1416960" y="5939191"/>
            <a:ext cx="19897732" cy="4572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 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考查非谓语动词。主系表结构之后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常用不定式作原因或目的状语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(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主语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+</a:t>
            </a:r>
            <a:r>
              <a:rPr lang="en-US" altLang="zh-CN" sz="5000" dirty="0" err="1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be+</a:t>
            </a:r>
            <a:r>
              <a:rPr lang="en-US" altLang="zh-CN" sz="5000" i="1" dirty="0" err="1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adj</a:t>
            </a:r>
            <a:r>
              <a:rPr lang="en-US" altLang="zh-CN" sz="5000" i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.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+to do)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。跟踪北极熊的现代方法只是在二十世纪八十年代中期开始采用。在如此巨大的区域内持续采用这些方法是很昂贵的。故填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to perform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D456628A-4E1E-453C-89A6-1556837550DC}"/>
              </a:ext>
            </a:extLst>
          </p:cNvPr>
          <p:cNvGrpSpPr/>
          <p:nvPr/>
        </p:nvGrpSpPr>
        <p:grpSpPr>
          <a:xfrm>
            <a:off x="1512492" y="1345332"/>
            <a:ext cx="5785908" cy="769441"/>
            <a:chOff x="1512492" y="2497460"/>
            <a:chExt cx="5785908" cy="769441"/>
          </a:xfrm>
        </p:grpSpPr>
        <p:sp>
          <p:nvSpPr>
            <p:cNvPr id="10" name="TextBox 75">
              <a:extLst>
                <a:ext uri="{FF2B5EF4-FFF2-40B4-BE49-F238E27FC236}">
                  <a16:creationId xmlns:a16="http://schemas.microsoft.com/office/drawing/2014/main" id="{0FAEFC25-D6CE-4304-BE5D-B6A99016FA2F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真题典例</a:t>
              </a:r>
            </a:p>
          </p:txBody>
        </p: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E610FEFB-2C3D-48BD-B671-B2715A989D5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91477306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603994" y="2552270"/>
            <a:ext cx="21496763" cy="3418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 indent="609600">
              <a:lnSpc>
                <a:spcPct val="150000"/>
              </a:lnSpc>
              <a:spcAft>
                <a:spcPts val="0"/>
              </a:spcAft>
            </a:pP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5. </a:t>
            </a:r>
            <a:r>
              <a:rPr lang="zh-CN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微软雅黑" panose="020B0503020204020204" pitchFamily="34" charset="-122"/>
                <a:cs typeface="Times New Roman" panose="02020603050405020304" pitchFamily="18" charset="0"/>
              </a:rPr>
              <a:t>               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(report) increases in bear sightings around human settlements, leading to a 6. </a:t>
            </a:r>
            <a:r>
              <a:rPr lang="zh-CN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(believe) that populations are increasing. 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727" y="6388714"/>
            <a:ext cx="21496763" cy="4952955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2436930" y="2598330"/>
            <a:ext cx="4507965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have reported</a:t>
            </a:r>
            <a:endParaRPr lang="zh-CN" altLang="en-US" sz="50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B9204FA-9E7C-4F61-BA97-DFA5CBCCC003}"/>
              </a:ext>
            </a:extLst>
          </p:cNvPr>
          <p:cNvSpPr/>
          <p:nvPr/>
        </p:nvSpPr>
        <p:spPr>
          <a:xfrm>
            <a:off x="1414251" y="6234697"/>
            <a:ext cx="20686505" cy="2264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5.[</a:t>
            </a:r>
            <a:r>
              <a:rPr lang="zh-CN" altLang="en-US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 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考查动词时态。根据上下文语境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尤其是时间状语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in recent years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可知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句中需用现在完成时。故填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have reported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AAE6D10B-A645-4D65-A941-2D2C1DC9BDF4}"/>
              </a:ext>
            </a:extLst>
          </p:cNvPr>
          <p:cNvSpPr/>
          <p:nvPr/>
        </p:nvSpPr>
        <p:spPr>
          <a:xfrm>
            <a:off x="11733807" y="3830793"/>
            <a:ext cx="1883849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belief</a:t>
            </a:r>
            <a:endParaRPr lang="zh-CN" altLang="en-US" sz="5000" dirty="0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6AFC4F2F-7D04-4642-9E8E-8794B7EBBED5}"/>
              </a:ext>
            </a:extLst>
          </p:cNvPr>
          <p:cNvSpPr/>
          <p:nvPr/>
        </p:nvSpPr>
        <p:spPr>
          <a:xfrm>
            <a:off x="1398727" y="8369343"/>
            <a:ext cx="20965834" cy="24316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5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6.[</a:t>
            </a:r>
            <a:r>
              <a:rPr lang="zh-CN" altLang="en-US" sz="5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5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 </a:t>
            </a:r>
            <a:r>
              <a:rPr lang="zh-CN" altLang="zh-CN" sz="5400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考查词形转换。由其空前的不定冠词和其后</a:t>
            </a:r>
            <a:r>
              <a:rPr lang="en-US" altLang="zh-CN" sz="5400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that</a:t>
            </a:r>
            <a:r>
              <a:rPr lang="zh-CN" altLang="zh-CN" sz="5400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引导的同位语从句可知</a:t>
            </a:r>
            <a:r>
              <a:rPr lang="en-US" altLang="zh-CN" sz="5400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400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空处需填名词形式。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故填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belief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:a16="http://schemas.microsoft.com/office/drawing/2014/main" id="{09FC17FB-B322-4555-8711-AFF53560B6BD}"/>
              </a:ext>
            </a:extLst>
          </p:cNvPr>
          <p:cNvGrpSpPr/>
          <p:nvPr/>
        </p:nvGrpSpPr>
        <p:grpSpPr>
          <a:xfrm>
            <a:off x="1512492" y="1345332"/>
            <a:ext cx="5785908" cy="769441"/>
            <a:chOff x="1512492" y="2497460"/>
            <a:chExt cx="5785908" cy="769441"/>
          </a:xfrm>
        </p:grpSpPr>
        <p:sp>
          <p:nvSpPr>
            <p:cNvPr id="16" name="TextBox 75">
              <a:extLst>
                <a:ext uri="{FF2B5EF4-FFF2-40B4-BE49-F238E27FC236}">
                  <a16:creationId xmlns:a16="http://schemas.microsoft.com/office/drawing/2014/main" id="{C00C029D-0C8F-4770-A3DA-63FCFD19CBB8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真题典例</a:t>
              </a:r>
            </a:p>
          </p:txBody>
        </p:sp>
        <p:pic>
          <p:nvPicPr>
            <p:cNvPr id="17" name="图片 16">
              <a:extLst>
                <a:ext uri="{FF2B5EF4-FFF2-40B4-BE49-F238E27FC236}">
                  <a16:creationId xmlns:a16="http://schemas.microsoft.com/office/drawing/2014/main" id="{50650012-F5B0-4657-B03B-48F37A94439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31642716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8" grpId="0"/>
      <p:bldP spid="10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864420" y="2219789"/>
            <a:ext cx="20450272" cy="3417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 indent="609600">
              <a:lnSpc>
                <a:spcPct val="150000"/>
              </a:lnSpc>
              <a:spcAft>
                <a:spcPts val="0"/>
              </a:spcAft>
            </a:pP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  Scientists have responded by 7. </a:t>
            </a:r>
            <a:r>
              <a:rPr lang="zh-CN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(note) that hungry bears may be congregating(</a:t>
            </a:r>
            <a:r>
              <a:rPr lang="zh-CN" altLang="zh-CN" sz="5000" dirty="0">
                <a:solidFill>
                  <a:srgbClr val="000000"/>
                </a:solidFill>
                <a:ea typeface="微软雅黑" panose="020B0503020204020204" pitchFamily="34" charset="-122"/>
                <a:cs typeface="Times New Roman" panose="02020603050405020304" pitchFamily="18" charset="0"/>
              </a:rPr>
              <a:t>聚集</a:t>
            </a:r>
            <a:r>
              <a:rPr lang="en-US" altLang="zh-CN" sz="5000" dirty="0">
                <a:solidFill>
                  <a:srgbClr val="000000"/>
                </a:solidFill>
                <a:ea typeface="微软雅黑" panose="020B0503020204020204" pitchFamily="34" charset="-122"/>
                <a:cs typeface="Times New Roman" panose="02020603050405020304" pitchFamily="18" charset="0"/>
              </a:rPr>
              <a:t>) around human settlements, leading to the illusion(</a:t>
            </a:r>
            <a:r>
              <a:rPr lang="zh-CN" altLang="zh-CN" sz="5000" dirty="0">
                <a:solidFill>
                  <a:srgbClr val="000000"/>
                </a:solidFill>
                <a:ea typeface="微软雅黑" panose="020B0503020204020204" pitchFamily="34" charset="-122"/>
                <a:cs typeface="Times New Roman" panose="02020603050405020304" pitchFamily="18" charset="0"/>
              </a:rPr>
              <a:t>错觉</a:t>
            </a:r>
            <a:r>
              <a:rPr lang="en-US" altLang="zh-CN" sz="5000" dirty="0">
                <a:solidFill>
                  <a:srgbClr val="000000"/>
                </a:solidFill>
                <a:ea typeface="微软雅黑" panose="020B0503020204020204" pitchFamily="34" charset="-122"/>
                <a:cs typeface="Times New Roman" panose="02020603050405020304" pitchFamily="18" charset="0"/>
              </a:rPr>
              <a:t>) that populations are 8. </a:t>
            </a:r>
            <a:r>
              <a:rPr lang="zh-CN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5000" dirty="0">
                <a:solidFill>
                  <a:srgbClr val="000000"/>
                </a:solidFill>
                <a:ea typeface="微软雅黑" panose="020B0503020204020204" pitchFamily="34" charset="-122"/>
                <a:cs typeface="Times New Roman" panose="02020603050405020304" pitchFamily="18" charset="0"/>
              </a:rPr>
              <a:t>(high) than </a:t>
            </a:r>
            <a:endParaRPr lang="en-US" altLang="zh-CN" sz="5000" dirty="0">
              <a:solidFill>
                <a:srgbClr val="000000"/>
              </a:solidFill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4420" y="5742343"/>
            <a:ext cx="21026336" cy="5533045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11881644" y="2387777"/>
            <a:ext cx="2199641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noting</a:t>
            </a:r>
            <a:endParaRPr lang="zh-CN" altLang="en-US" sz="50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B9204FA-9E7C-4F61-BA97-DFA5CBCCC003}"/>
              </a:ext>
            </a:extLst>
          </p:cNvPr>
          <p:cNvSpPr/>
          <p:nvPr/>
        </p:nvSpPr>
        <p:spPr>
          <a:xfrm>
            <a:off x="1175140" y="5645801"/>
            <a:ext cx="20450272" cy="3418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7.[</a:t>
            </a:r>
            <a:r>
              <a:rPr lang="zh-CN" altLang="en-US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 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考查非谓语动词。对此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科学家们的回应是饥饿的北极熊可能正聚集在人类聚居地的周围。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note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在此处为动词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意为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“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指出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”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。介词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by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后填动名词形式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此处表示主动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故填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noting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AAE6D10B-A645-4D65-A941-2D2C1DC9BDF4}"/>
              </a:ext>
            </a:extLst>
          </p:cNvPr>
          <p:cNvSpPr/>
          <p:nvPr/>
        </p:nvSpPr>
        <p:spPr>
          <a:xfrm>
            <a:off x="13249796" y="4616039"/>
            <a:ext cx="2162772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higher</a:t>
            </a:r>
            <a:endParaRPr lang="zh-CN" altLang="en-US" sz="5000" dirty="0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6AFC4F2F-7D04-4642-9E8E-8794B7EBBED5}"/>
              </a:ext>
            </a:extLst>
          </p:cNvPr>
          <p:cNvSpPr/>
          <p:nvPr/>
        </p:nvSpPr>
        <p:spPr>
          <a:xfrm>
            <a:off x="1152452" y="9010730"/>
            <a:ext cx="20450272" cy="2264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8.[</a:t>
            </a:r>
            <a:r>
              <a:rPr lang="zh-CN" altLang="en-US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 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考查形容词比较级。根据其后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than they actually are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可知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此处需用形容词的比较级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故填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higher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97CEEED5-FE27-4F1D-8AD7-84540355C01B}"/>
              </a:ext>
            </a:extLst>
          </p:cNvPr>
          <p:cNvGrpSpPr/>
          <p:nvPr/>
        </p:nvGrpSpPr>
        <p:grpSpPr>
          <a:xfrm>
            <a:off x="1512492" y="1345332"/>
            <a:ext cx="5785908" cy="769441"/>
            <a:chOff x="1512492" y="2497460"/>
            <a:chExt cx="5785908" cy="769441"/>
          </a:xfrm>
        </p:grpSpPr>
        <p:sp>
          <p:nvSpPr>
            <p:cNvPr id="13" name="TextBox 75">
              <a:extLst>
                <a:ext uri="{FF2B5EF4-FFF2-40B4-BE49-F238E27FC236}">
                  <a16:creationId xmlns:a16="http://schemas.microsoft.com/office/drawing/2014/main" id="{BC12665F-7D88-4AD6-B4E4-0512004772DD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真题典例</a:t>
              </a:r>
            </a:p>
          </p:txBody>
        </p:sp>
        <p:pic>
          <p:nvPicPr>
            <p:cNvPr id="14" name="图片 13">
              <a:extLst>
                <a:ext uri="{FF2B5EF4-FFF2-40B4-BE49-F238E27FC236}">
                  <a16:creationId xmlns:a16="http://schemas.microsoft.com/office/drawing/2014/main" id="{D10DDDBC-535D-40BF-9084-A28D22C8E30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34411967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8" grpId="0"/>
      <p:bldP spid="10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695744" y="1994700"/>
            <a:ext cx="21524107" cy="36781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 indent="609600">
              <a:lnSpc>
                <a:spcPct val="150000"/>
              </a:lnSpc>
              <a:spcAft>
                <a:spcPts val="0"/>
              </a:spcAft>
            </a:pPr>
            <a:r>
              <a:rPr lang="en-US" altLang="zh-CN" sz="5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they actually are. Of 9. </a:t>
            </a:r>
            <a:r>
              <a:rPr lang="zh-CN" altLang="zh-CN" sz="5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5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nineteen recognized polar bear subpopulations, three are declining, six 10. </a:t>
            </a:r>
            <a:r>
              <a:rPr lang="zh-CN" altLang="zh-CN" sz="5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5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(be) stable, one is increasing, and nine lack enough data. </a:t>
            </a:r>
            <a:endParaRPr lang="zh-CN" altLang="zh-CN" sz="20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6728" y="6026461"/>
            <a:ext cx="21524107" cy="4811150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9649396" y="2191708"/>
            <a:ext cx="1181734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the</a:t>
            </a:r>
            <a:endParaRPr lang="zh-CN" altLang="en-US" sz="50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B9204FA-9E7C-4F61-BA97-DFA5CBCCC003}"/>
              </a:ext>
            </a:extLst>
          </p:cNvPr>
          <p:cNvSpPr/>
          <p:nvPr/>
        </p:nvSpPr>
        <p:spPr>
          <a:xfrm>
            <a:off x="1543436" y="5825799"/>
            <a:ext cx="20419328" cy="2437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9.[</a:t>
            </a:r>
            <a:r>
              <a:rPr lang="zh-CN" altLang="en-US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 </a:t>
            </a:r>
            <a:r>
              <a:rPr lang="zh-CN" altLang="zh-CN" sz="5400" dirty="0">
                <a:solidFill>
                  <a:srgbClr val="A50021"/>
                </a:solidFill>
                <a:ea typeface="微软雅黑" panose="020B0503020204020204" pitchFamily="34" charset="-122"/>
                <a:cs typeface="Times New Roman" panose="02020603050405020304" pitchFamily="18" charset="0"/>
              </a:rPr>
              <a:t>考查定冠词。此处特指</a:t>
            </a:r>
            <a:r>
              <a:rPr lang="en-US" altLang="zh-CN" sz="5400" dirty="0">
                <a:solidFill>
                  <a:srgbClr val="A50021"/>
                </a:solidFill>
                <a:ea typeface="微软雅黑" panose="020B0503020204020204" pitchFamily="34" charset="-122"/>
                <a:cs typeface="Times New Roman" panose="02020603050405020304" pitchFamily="18" charset="0"/>
              </a:rPr>
              <a:t>“</a:t>
            </a:r>
            <a:r>
              <a:rPr lang="zh-CN" altLang="zh-CN" sz="5400" dirty="0">
                <a:solidFill>
                  <a:srgbClr val="A50021"/>
                </a:solidFill>
                <a:ea typeface="微软雅黑" panose="020B0503020204020204" pitchFamily="34" charset="-122"/>
                <a:cs typeface="Times New Roman" panose="02020603050405020304" pitchFamily="18" charset="0"/>
              </a:rPr>
              <a:t>在已知的</a:t>
            </a:r>
            <a:r>
              <a:rPr lang="en-US" altLang="zh-CN" sz="5400" dirty="0">
                <a:solidFill>
                  <a:srgbClr val="A50021"/>
                </a:solidFill>
                <a:ea typeface="微软雅黑" panose="020B0503020204020204" pitchFamily="34" charset="-122"/>
                <a:cs typeface="Times New Roman" panose="02020603050405020304" pitchFamily="18" charset="0"/>
              </a:rPr>
              <a:t>19</a:t>
            </a:r>
            <a:r>
              <a:rPr lang="zh-CN" altLang="zh-CN" sz="5400" dirty="0">
                <a:solidFill>
                  <a:srgbClr val="A50021"/>
                </a:solidFill>
                <a:ea typeface="微软雅黑" panose="020B0503020204020204" pitchFamily="34" charset="-122"/>
                <a:cs typeface="Times New Roman" panose="02020603050405020304" pitchFamily="18" charset="0"/>
              </a:rPr>
              <a:t>个北极熊亚种群中</a:t>
            </a:r>
            <a:r>
              <a:rPr lang="en-US" altLang="zh-CN" sz="5400" dirty="0">
                <a:solidFill>
                  <a:srgbClr val="A50021"/>
                </a:solidFill>
                <a:ea typeface="微软雅黑" panose="020B0503020204020204" pitchFamily="34" charset="-122"/>
                <a:cs typeface="Times New Roman" panose="02020603050405020304" pitchFamily="18" charset="0"/>
              </a:rPr>
              <a:t>”</a:t>
            </a:r>
            <a:r>
              <a:rPr lang="zh-CN" altLang="zh-CN" sz="5400" dirty="0">
                <a:solidFill>
                  <a:srgbClr val="A50021"/>
                </a:solidFill>
                <a:ea typeface="微软雅黑" panose="020B0503020204020204" pitchFamily="34" charset="-122"/>
                <a:cs typeface="Times New Roman" panose="02020603050405020304" pitchFamily="18" charset="0"/>
              </a:rPr>
              <a:t>。故填定冠词</a:t>
            </a:r>
            <a:r>
              <a:rPr lang="en-US" altLang="zh-CN" sz="5400" dirty="0">
                <a:solidFill>
                  <a:srgbClr val="A50021"/>
                </a:solidFill>
                <a:ea typeface="微软雅黑" panose="020B0503020204020204" pitchFamily="34" charset="-122"/>
                <a:cs typeface="Times New Roman" panose="02020603050405020304" pitchFamily="18" charset="0"/>
              </a:rPr>
              <a:t>the</a:t>
            </a:r>
            <a:r>
              <a:rPr lang="zh-CN" altLang="zh-CN" sz="5400" dirty="0">
                <a:solidFill>
                  <a:srgbClr val="A50021"/>
                </a:solidFill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AAE6D10B-A645-4D65-A941-2D2C1DC9BDF4}"/>
              </a:ext>
            </a:extLst>
          </p:cNvPr>
          <p:cNvSpPr/>
          <p:nvPr/>
        </p:nvSpPr>
        <p:spPr>
          <a:xfrm>
            <a:off x="15554052" y="3402906"/>
            <a:ext cx="1138966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are</a:t>
            </a:r>
            <a:endParaRPr lang="zh-CN" altLang="en-US" sz="5000" dirty="0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6AFC4F2F-7D04-4642-9E8E-8794B7EBBED5}"/>
              </a:ext>
            </a:extLst>
          </p:cNvPr>
          <p:cNvSpPr/>
          <p:nvPr/>
        </p:nvSpPr>
        <p:spPr>
          <a:xfrm>
            <a:off x="1543436" y="8369075"/>
            <a:ext cx="20419328" cy="2264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10.[</a:t>
            </a:r>
            <a:r>
              <a:rPr lang="zh-CN" altLang="en-US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 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考查主谓一致和时态。根据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three are declining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可知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six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后需用复数形式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时态为一般现在时。故填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are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34318078-3381-40F2-9BAC-3E34D72E31FF}"/>
              </a:ext>
            </a:extLst>
          </p:cNvPr>
          <p:cNvGrpSpPr/>
          <p:nvPr/>
        </p:nvGrpSpPr>
        <p:grpSpPr>
          <a:xfrm>
            <a:off x="1543436" y="1359402"/>
            <a:ext cx="5785908" cy="769441"/>
            <a:chOff x="1512492" y="2497460"/>
            <a:chExt cx="5785908" cy="769441"/>
          </a:xfrm>
        </p:grpSpPr>
        <p:sp>
          <p:nvSpPr>
            <p:cNvPr id="13" name="TextBox 75">
              <a:extLst>
                <a:ext uri="{FF2B5EF4-FFF2-40B4-BE49-F238E27FC236}">
                  <a16:creationId xmlns:a16="http://schemas.microsoft.com/office/drawing/2014/main" id="{F2EDB7E2-9968-4097-9C3D-9256A99F5F65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真题典例</a:t>
              </a:r>
            </a:p>
          </p:txBody>
        </p:sp>
        <p:pic>
          <p:nvPicPr>
            <p:cNvPr id="14" name="图片 13">
              <a:extLst>
                <a:ext uri="{FF2B5EF4-FFF2-40B4-BE49-F238E27FC236}">
                  <a16:creationId xmlns:a16="http://schemas.microsoft.com/office/drawing/2014/main" id="{5F69009B-7EEB-42F0-A5D1-DF493B4104C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44315987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8" grpId="0"/>
      <p:bldP spid="10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1024892" y="2127167"/>
            <a:ext cx="10280688" cy="5720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Ⅰ.</a:t>
            </a:r>
            <a:r>
              <a:rPr lang="zh-CN" altLang="zh-CN" sz="5000" dirty="0">
                <a:solidFill>
                  <a:srgbClr val="000000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单句语法填空</a:t>
            </a:r>
            <a:endParaRPr lang="zh-CN" altLang="zh-CN" sz="50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1. China’s high-speed railways</a:t>
            </a:r>
          </a:p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 </a:t>
            </a:r>
            <a:r>
              <a:rPr lang="zh-CN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         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(grow) from 9,000 to 25,000 </a:t>
            </a:r>
            <a:r>
              <a:rPr lang="en-US" altLang="zh-CN" sz="5000" dirty="0" err="1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kilometres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 in the past few years. </a:t>
            </a:r>
            <a:endParaRPr lang="zh-CN" altLang="zh-CN" sz="50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69676" y="2265199"/>
            <a:ext cx="9635223" cy="4572984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1544036" y="4519429"/>
            <a:ext cx="3773469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have grown</a:t>
            </a:r>
            <a:endParaRPr lang="zh-CN" altLang="en-US" sz="50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B9204FA-9E7C-4F61-BA97-DFA5CBCCC003}"/>
              </a:ext>
            </a:extLst>
          </p:cNvPr>
          <p:cNvSpPr/>
          <p:nvPr/>
        </p:nvSpPr>
        <p:spPr>
          <a:xfrm>
            <a:off x="12169676" y="2114773"/>
            <a:ext cx="9510186" cy="4572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考查动词的时态和主谓一致。主语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high-speed railways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为复数形式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时间状语为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in the past few years,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故填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have grown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1BE93F9C-B7C3-46DE-8802-05E056291C1C}"/>
              </a:ext>
            </a:extLst>
          </p:cNvPr>
          <p:cNvGrpSpPr/>
          <p:nvPr/>
        </p:nvGrpSpPr>
        <p:grpSpPr>
          <a:xfrm>
            <a:off x="1512492" y="1345332"/>
            <a:ext cx="5785908" cy="769441"/>
            <a:chOff x="1512492" y="2497460"/>
            <a:chExt cx="5785908" cy="769441"/>
          </a:xfrm>
        </p:grpSpPr>
        <p:sp>
          <p:nvSpPr>
            <p:cNvPr id="12" name="TextBox 75">
              <a:extLst>
                <a:ext uri="{FF2B5EF4-FFF2-40B4-BE49-F238E27FC236}">
                  <a16:creationId xmlns:a16="http://schemas.microsoft.com/office/drawing/2014/main" id="{51AD3848-B1CE-4400-B177-DEB669F647A7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模拟演练</a:t>
              </a:r>
            </a:p>
          </p:txBody>
        </p:sp>
        <p:pic>
          <p:nvPicPr>
            <p:cNvPr id="13" name="图片 12">
              <a:extLst>
                <a:ext uri="{FF2B5EF4-FFF2-40B4-BE49-F238E27FC236}">
                  <a16:creationId xmlns:a16="http://schemas.microsoft.com/office/drawing/2014/main" id="{BA763CD6-D24E-4778-AE52-CF0945E6A40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74320987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792412" y="1980630"/>
            <a:ext cx="10280688" cy="3412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2. I </a:t>
            </a:r>
            <a:r>
              <a:rPr lang="zh-CN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         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(drive) down to London when I suddenly found that I was on the wrong road. </a:t>
            </a:r>
            <a:endParaRPr lang="zh-CN" altLang="zh-CN" sz="50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56607" y="1822057"/>
            <a:ext cx="9635223" cy="5548080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2056850" y="2114773"/>
            <a:ext cx="3857146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 was driving</a:t>
            </a:r>
            <a:endParaRPr lang="zh-CN" altLang="en-US" sz="50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B9204FA-9E7C-4F61-BA97-DFA5CBCCC003}"/>
              </a:ext>
            </a:extLst>
          </p:cNvPr>
          <p:cNvSpPr/>
          <p:nvPr/>
        </p:nvSpPr>
        <p:spPr>
          <a:xfrm>
            <a:off x="11881644" y="1619618"/>
            <a:ext cx="9510186" cy="6881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考查动词时态。根据句中的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found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可知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事情发生在过去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此处为固定句型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:…be doing </a:t>
            </a:r>
            <a:r>
              <a:rPr lang="en-US" altLang="zh-CN" sz="5000" dirty="0" err="1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sth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when…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正在做某事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这时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……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。故填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was driving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DF91A6FB-8592-469E-B9B6-FDFA318CA036}"/>
              </a:ext>
            </a:extLst>
          </p:cNvPr>
          <p:cNvGrpSpPr/>
          <p:nvPr/>
        </p:nvGrpSpPr>
        <p:grpSpPr>
          <a:xfrm>
            <a:off x="1224460" y="1216834"/>
            <a:ext cx="5785908" cy="769441"/>
            <a:chOff x="1512492" y="2497460"/>
            <a:chExt cx="5785908" cy="769441"/>
          </a:xfrm>
        </p:grpSpPr>
        <p:sp>
          <p:nvSpPr>
            <p:cNvPr id="10" name="TextBox 75">
              <a:extLst>
                <a:ext uri="{FF2B5EF4-FFF2-40B4-BE49-F238E27FC236}">
                  <a16:creationId xmlns:a16="http://schemas.microsoft.com/office/drawing/2014/main" id="{CCFCAE66-60DC-4506-97D3-6428E38AB0DF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模拟演练</a:t>
              </a:r>
            </a:p>
          </p:txBody>
        </p: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FB5F6F06-1B74-4604-8B18-71AE6958744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88408459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782989" y="2117473"/>
            <a:ext cx="9510186" cy="5720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3. Nowadays, cycling, along with jogging and swimming, </a:t>
            </a:r>
          </a:p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zh-CN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      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(regard) as one of the best all-round forms of exercise. </a:t>
            </a:r>
            <a:endParaRPr lang="zh-CN" altLang="zh-CN" sz="50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47278" y="1980630"/>
            <a:ext cx="9635223" cy="8212370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1074883" y="4547016"/>
            <a:ext cx="4456092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is regarded </a:t>
            </a:r>
            <a:r>
              <a:rPr lang="zh-CN" altLang="en-US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endParaRPr lang="zh-CN" altLang="en-US" sz="50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B9204FA-9E7C-4F61-BA97-DFA5CBCCC003}"/>
              </a:ext>
            </a:extLst>
          </p:cNvPr>
          <p:cNvSpPr/>
          <p:nvPr/>
        </p:nvSpPr>
        <p:spPr>
          <a:xfrm>
            <a:off x="11863365" y="1730052"/>
            <a:ext cx="9510186" cy="9189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考查动词的时态、语态和主谓一致。根据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nowadays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可知时态为一般现在时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动词短语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regard…as…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和主语之间是被动关系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故用被动语态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最后分析句子结构可知主语是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cycling,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所以谓语动词应该用单数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故填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is regarded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F4A41B2F-2467-4C33-BD1F-B1624621DA1A}"/>
              </a:ext>
            </a:extLst>
          </p:cNvPr>
          <p:cNvGrpSpPr/>
          <p:nvPr/>
        </p:nvGrpSpPr>
        <p:grpSpPr>
          <a:xfrm>
            <a:off x="1512492" y="1345332"/>
            <a:ext cx="5785908" cy="769441"/>
            <a:chOff x="1512492" y="2497460"/>
            <a:chExt cx="5785908" cy="769441"/>
          </a:xfrm>
        </p:grpSpPr>
        <p:sp>
          <p:nvSpPr>
            <p:cNvPr id="10" name="TextBox 75">
              <a:extLst>
                <a:ext uri="{FF2B5EF4-FFF2-40B4-BE49-F238E27FC236}">
                  <a16:creationId xmlns:a16="http://schemas.microsoft.com/office/drawing/2014/main" id="{944081BF-DD0C-470C-9D46-E0D50A2BEB21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模拟演练</a:t>
              </a:r>
            </a:p>
          </p:txBody>
        </p: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07E09DE0-1C8F-46BA-B82C-EF1B32F35D1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35166627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936428" y="1967263"/>
            <a:ext cx="10280688" cy="45666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4. More efforts, as reported, </a:t>
            </a:r>
          </a:p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zh-CN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             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(make) in the years ahead to accelerate the supply-side structural reform. </a:t>
            </a:r>
            <a:endParaRPr lang="zh-CN" altLang="zh-CN" sz="50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49164" y="1967263"/>
            <a:ext cx="9867703" cy="5836111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1354004" y="3220261"/>
            <a:ext cx="4722768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will be made</a:t>
            </a:r>
            <a:r>
              <a:rPr lang="zh-CN" altLang="en-US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endParaRPr lang="zh-CN" altLang="en-US" sz="50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B9204FA-9E7C-4F61-BA97-DFA5CBCCC003}"/>
              </a:ext>
            </a:extLst>
          </p:cNvPr>
          <p:cNvSpPr/>
          <p:nvPr/>
        </p:nvSpPr>
        <p:spPr>
          <a:xfrm>
            <a:off x="11881644" y="1780713"/>
            <a:ext cx="9510186" cy="6881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考查动词的时态和语态。根据本句的时间状语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in the years ahead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可知用一般将来时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,more efforts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与动词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make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构成被动关系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故用一般将来时的被动语态。</a:t>
            </a: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9EDFE6BD-2736-4036-AE0F-0D2CD518C8D6}"/>
              </a:ext>
            </a:extLst>
          </p:cNvPr>
          <p:cNvGrpSpPr/>
          <p:nvPr/>
        </p:nvGrpSpPr>
        <p:grpSpPr>
          <a:xfrm>
            <a:off x="1512492" y="1345332"/>
            <a:ext cx="5785908" cy="769441"/>
            <a:chOff x="1512492" y="2497460"/>
            <a:chExt cx="5785908" cy="769441"/>
          </a:xfrm>
        </p:grpSpPr>
        <p:sp>
          <p:nvSpPr>
            <p:cNvPr id="10" name="TextBox 75">
              <a:extLst>
                <a:ext uri="{FF2B5EF4-FFF2-40B4-BE49-F238E27FC236}">
                  <a16:creationId xmlns:a16="http://schemas.microsoft.com/office/drawing/2014/main" id="{D5D86E72-D1A8-49BB-9ADC-FE3B457D6E5B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模拟演练</a:t>
              </a:r>
            </a:p>
          </p:txBody>
        </p: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FFDEBCEB-148F-46D1-A8A9-29A513B123F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65860293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1008436" y="1980630"/>
            <a:ext cx="10280688" cy="45666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5. Amy, as well as her brothers,</a:t>
            </a:r>
          </a:p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 </a:t>
            </a:r>
            <a:r>
              <a:rPr lang="zh-CN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       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(give) a warm welcome when returning to the village last week. </a:t>
            </a:r>
            <a:endParaRPr lang="zh-CN" altLang="zh-CN" sz="50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24567" y="1750482"/>
            <a:ext cx="9635223" cy="8942320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1745837" y="3344012"/>
            <a:ext cx="3843488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was given</a:t>
            </a:r>
            <a:r>
              <a:rPr lang="zh-CN" altLang="en-US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endParaRPr lang="zh-CN" altLang="en-US" sz="50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B9204FA-9E7C-4F61-BA97-DFA5CBCCC003}"/>
              </a:ext>
            </a:extLst>
          </p:cNvPr>
          <p:cNvSpPr/>
          <p:nvPr/>
        </p:nvSpPr>
        <p:spPr>
          <a:xfrm>
            <a:off x="11852462" y="1550743"/>
            <a:ext cx="9510186" cy="103437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考查动词的时态、语态和主谓一致。根据时间状语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last week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可知用一般过去时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 as well as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连接并列主语时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谓语动词的数与前面的主语保持一致。且主语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Amy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与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give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之间是被动关系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故用一般过去时的被动语态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故填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was given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2FAC2314-21A8-4BF1-8FB2-ED2CB788D697}"/>
              </a:ext>
            </a:extLst>
          </p:cNvPr>
          <p:cNvGrpSpPr/>
          <p:nvPr/>
        </p:nvGrpSpPr>
        <p:grpSpPr>
          <a:xfrm>
            <a:off x="1512492" y="1345332"/>
            <a:ext cx="5785908" cy="769441"/>
            <a:chOff x="1512492" y="2497460"/>
            <a:chExt cx="5785908" cy="769441"/>
          </a:xfrm>
        </p:grpSpPr>
        <p:sp>
          <p:nvSpPr>
            <p:cNvPr id="10" name="TextBox 75">
              <a:extLst>
                <a:ext uri="{FF2B5EF4-FFF2-40B4-BE49-F238E27FC236}">
                  <a16:creationId xmlns:a16="http://schemas.microsoft.com/office/drawing/2014/main" id="{1FA1CC0E-BE42-46E9-91E8-1A48EE0A6C51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模拟演练</a:t>
              </a:r>
            </a:p>
          </p:txBody>
        </p: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74465A02-01D7-4F1B-BC26-FFC4D836651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21385413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1349772" y="2112002"/>
            <a:ext cx="9019704" cy="68750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6. For many years, whisky has been one of the most popular drinks all over the world, and Scotland </a:t>
            </a:r>
            <a:r>
              <a:rPr lang="zh-CN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</a:t>
            </a:r>
            <a:endParaRPr lang="en-US" altLang="zh-CN" sz="5000" u="sng" dirty="0">
              <a:solidFill>
                <a:srgbClr val="000000"/>
              </a:solidFill>
              <a:uFill>
                <a:solidFill>
                  <a:srgbClr val="000000"/>
                </a:solidFill>
              </a:uFill>
              <a:latin typeface="NEU-B4-S92" panose="02020503000000020003" pitchFamily="18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zh-CN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</a:t>
            </a:r>
            <a:r>
              <a:rPr lang="en-US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                   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(produce) more and more of it so far. </a:t>
            </a:r>
            <a:endParaRPr lang="zh-CN" altLang="zh-CN" sz="50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48599" y="2112002"/>
            <a:ext cx="9635223" cy="5582829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1512492" y="6833057"/>
            <a:ext cx="4372223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has produced</a:t>
            </a:r>
            <a:endParaRPr lang="zh-CN" altLang="en-US" sz="50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B9204FA-9E7C-4F61-BA97-DFA5CBCCC003}"/>
              </a:ext>
            </a:extLst>
          </p:cNvPr>
          <p:cNvSpPr/>
          <p:nvPr/>
        </p:nvSpPr>
        <p:spPr>
          <a:xfrm>
            <a:off x="12364114" y="1909947"/>
            <a:ext cx="9510186" cy="6881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考查动词的时态和语态。根据时间状语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so far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可知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此处应用现在完成时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,Scotland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与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produce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之间是主动关系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故填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has produced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A4C15555-139B-4DCE-9B58-032C46CB1F65}"/>
              </a:ext>
            </a:extLst>
          </p:cNvPr>
          <p:cNvGrpSpPr/>
          <p:nvPr/>
        </p:nvGrpSpPr>
        <p:grpSpPr>
          <a:xfrm>
            <a:off x="1512492" y="1345332"/>
            <a:ext cx="5785908" cy="769441"/>
            <a:chOff x="1512492" y="2497460"/>
            <a:chExt cx="5785908" cy="769441"/>
          </a:xfrm>
        </p:grpSpPr>
        <p:sp>
          <p:nvSpPr>
            <p:cNvPr id="10" name="TextBox 75">
              <a:extLst>
                <a:ext uri="{FF2B5EF4-FFF2-40B4-BE49-F238E27FC236}">
                  <a16:creationId xmlns:a16="http://schemas.microsoft.com/office/drawing/2014/main" id="{C7A2C770-7234-4E90-B383-1EBA5A878ECD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模拟演练</a:t>
              </a:r>
            </a:p>
          </p:txBody>
        </p: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8D27D115-A298-405F-B825-DBF479B0359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75661472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1133115" y="1820223"/>
            <a:ext cx="11019747" cy="49246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5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7. Lauren posted a picture of the present on Twitter, and by now the tweet </a:t>
            </a:r>
            <a:r>
              <a:rPr lang="zh-CN" altLang="zh-CN" sz="5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</a:t>
            </a:r>
            <a:r>
              <a:rPr lang="en-US" altLang="zh-CN" sz="5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           </a:t>
            </a:r>
            <a:r>
              <a:rPr lang="en-US" altLang="zh-CN" sz="5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(receive) more than 600,000 likes. </a:t>
            </a:r>
            <a:endParaRPr lang="zh-CN" altLang="zh-CN" sz="20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36564" y="2084588"/>
            <a:ext cx="9635223" cy="4395949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4690913" y="4376586"/>
            <a:ext cx="3981859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has received</a:t>
            </a:r>
            <a:endParaRPr lang="zh-CN" altLang="en-US" sz="50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B9204FA-9E7C-4F61-BA97-DFA5CBCCC003}"/>
              </a:ext>
            </a:extLst>
          </p:cNvPr>
          <p:cNvSpPr/>
          <p:nvPr/>
        </p:nvSpPr>
        <p:spPr>
          <a:xfrm>
            <a:off x="12561601" y="1877581"/>
            <a:ext cx="9510186" cy="5727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考查动词的时态。根据语境可知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这个推特到目前已经收到了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600 000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多人的点赞。由此可知空格处应用现在完成时。</a:t>
            </a: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09CF9A77-E94F-4DCB-8680-09C28D3FCC15}"/>
              </a:ext>
            </a:extLst>
          </p:cNvPr>
          <p:cNvGrpSpPr/>
          <p:nvPr/>
        </p:nvGrpSpPr>
        <p:grpSpPr>
          <a:xfrm>
            <a:off x="1368476" y="1108140"/>
            <a:ext cx="5785908" cy="769441"/>
            <a:chOff x="1512492" y="2497460"/>
            <a:chExt cx="5785908" cy="769441"/>
          </a:xfrm>
        </p:grpSpPr>
        <p:sp>
          <p:nvSpPr>
            <p:cNvPr id="10" name="TextBox 75">
              <a:extLst>
                <a:ext uri="{FF2B5EF4-FFF2-40B4-BE49-F238E27FC236}">
                  <a16:creationId xmlns:a16="http://schemas.microsoft.com/office/drawing/2014/main" id="{523B41BD-B36D-444B-873F-65A3F8F39E40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模拟演练</a:t>
              </a:r>
            </a:p>
          </p:txBody>
        </p: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7872103C-1413-42D0-9839-E6CB30A831D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4750592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1173348" y="1983330"/>
            <a:ext cx="10568722" cy="5720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8. In Tsinghua, he met his wife Yang Jiang, who was to become a successful playwright and translator, and </a:t>
            </a:r>
            <a:r>
              <a:rPr lang="zh-CN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 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(marry) her in 1935.  </a:t>
            </a:r>
            <a:endParaRPr lang="zh-CN" altLang="zh-CN" sz="50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36080" y="2185487"/>
            <a:ext cx="9635223" cy="4422555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6011028" y="5509022"/>
            <a:ext cx="2574744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married</a:t>
            </a:r>
            <a:endParaRPr lang="zh-CN" altLang="en-US" sz="50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B9204FA-9E7C-4F61-BA97-DFA5CBCCC003}"/>
              </a:ext>
            </a:extLst>
          </p:cNvPr>
          <p:cNvSpPr/>
          <p:nvPr/>
        </p:nvSpPr>
        <p:spPr>
          <a:xfrm>
            <a:off x="12171854" y="2114773"/>
            <a:ext cx="9510186" cy="4572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考查动词的时态。分析句子结构可知此处与前面的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met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并列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空格处需用一般过去时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故填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married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BCE61E17-2E5D-46E3-8BFE-5EAAC7A3E459}"/>
              </a:ext>
            </a:extLst>
          </p:cNvPr>
          <p:cNvGrpSpPr/>
          <p:nvPr/>
        </p:nvGrpSpPr>
        <p:grpSpPr>
          <a:xfrm>
            <a:off x="1512492" y="1345332"/>
            <a:ext cx="5785908" cy="769441"/>
            <a:chOff x="1512492" y="2497460"/>
            <a:chExt cx="5785908" cy="769441"/>
          </a:xfrm>
        </p:grpSpPr>
        <p:sp>
          <p:nvSpPr>
            <p:cNvPr id="10" name="TextBox 75">
              <a:extLst>
                <a:ext uri="{FF2B5EF4-FFF2-40B4-BE49-F238E27FC236}">
                  <a16:creationId xmlns:a16="http://schemas.microsoft.com/office/drawing/2014/main" id="{A3041EC4-3F50-4FF4-8844-4D26D53C900F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模拟演练</a:t>
              </a:r>
            </a:p>
          </p:txBody>
        </p: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2D4A3808-380F-44DB-B3B8-1161984D999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29921358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1024892" y="2213196"/>
            <a:ext cx="9510186" cy="5720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9.The problem is that once something</a:t>
            </a:r>
          </a:p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 </a:t>
            </a:r>
            <a:r>
              <a:rPr lang="zh-CN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                         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(put) on the Internet, it can be difficult to remove. </a:t>
            </a:r>
            <a:endParaRPr lang="zh-CN" altLang="zh-CN" sz="50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81644" y="1980630"/>
            <a:ext cx="9635223" cy="9796552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1593605" y="4642739"/>
            <a:ext cx="6793848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is put/has been put</a:t>
            </a:r>
            <a:r>
              <a:rPr lang="zh-CN" altLang="en-US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endParaRPr lang="zh-CN" altLang="en-US" sz="50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B9204FA-9E7C-4F61-BA97-DFA5CBCCC003}"/>
              </a:ext>
            </a:extLst>
          </p:cNvPr>
          <p:cNvSpPr/>
          <p:nvPr/>
        </p:nvSpPr>
        <p:spPr>
          <a:xfrm>
            <a:off x="12076179" y="1774525"/>
            <a:ext cx="9510186" cy="103437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考查动词的时态和语态。由句意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“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某些东西一旦被传到网上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就很难删除了。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”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可知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此空既可指客观事实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也可指在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“…can be difficult to remove.”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之前发生的动作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又因为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something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与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put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之间是动宾关系。故填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is put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或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has been put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E6573E8E-5959-4411-9A92-EFF0AEA9B140}"/>
              </a:ext>
            </a:extLst>
          </p:cNvPr>
          <p:cNvGrpSpPr/>
          <p:nvPr/>
        </p:nvGrpSpPr>
        <p:grpSpPr>
          <a:xfrm>
            <a:off x="1512492" y="1345332"/>
            <a:ext cx="5785908" cy="769441"/>
            <a:chOff x="1512492" y="2497460"/>
            <a:chExt cx="5785908" cy="769441"/>
          </a:xfrm>
        </p:grpSpPr>
        <p:sp>
          <p:nvSpPr>
            <p:cNvPr id="10" name="TextBox 75">
              <a:extLst>
                <a:ext uri="{FF2B5EF4-FFF2-40B4-BE49-F238E27FC236}">
                  <a16:creationId xmlns:a16="http://schemas.microsoft.com/office/drawing/2014/main" id="{E4363BCF-8638-4F09-A500-144B64E0754A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模拟演练</a:t>
              </a:r>
            </a:p>
          </p:txBody>
        </p: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39CB8ADF-09EB-4F5C-BA82-66DF6A47854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59400856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874356" y="1931260"/>
            <a:ext cx="11019747" cy="45666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10. The sales figures (two million copies) </a:t>
            </a:r>
            <a:r>
              <a:rPr lang="zh-CN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               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(announce) by Penguin Random House last Friday. </a:t>
            </a:r>
            <a:endParaRPr lang="zh-CN" altLang="zh-CN" sz="50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82918" y="2027980"/>
            <a:ext cx="9635223" cy="5620088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3240684" y="3156422"/>
            <a:ext cx="5276060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were announced</a:t>
            </a:r>
            <a:endParaRPr lang="zh-CN" altLang="en-US" sz="50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B9204FA-9E7C-4F61-BA97-DFA5CBCCC003}"/>
              </a:ext>
            </a:extLst>
          </p:cNvPr>
          <p:cNvSpPr/>
          <p:nvPr/>
        </p:nvSpPr>
        <p:spPr>
          <a:xfrm>
            <a:off x="12532239" y="1980630"/>
            <a:ext cx="9510186" cy="6881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考查动词的时态和语态。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sales figures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与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announce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之间是被动关系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所以要用被动语态。根据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last Friday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可知此处用一般过去时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故填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were announced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D490D929-EC15-49F9-A044-B0B138B1A74B}"/>
              </a:ext>
            </a:extLst>
          </p:cNvPr>
          <p:cNvGrpSpPr/>
          <p:nvPr/>
        </p:nvGrpSpPr>
        <p:grpSpPr>
          <a:xfrm>
            <a:off x="1512492" y="1345332"/>
            <a:ext cx="5785908" cy="769441"/>
            <a:chOff x="1512492" y="2497460"/>
            <a:chExt cx="5785908" cy="769441"/>
          </a:xfrm>
        </p:grpSpPr>
        <p:sp>
          <p:nvSpPr>
            <p:cNvPr id="10" name="TextBox 75">
              <a:extLst>
                <a:ext uri="{FF2B5EF4-FFF2-40B4-BE49-F238E27FC236}">
                  <a16:creationId xmlns:a16="http://schemas.microsoft.com/office/drawing/2014/main" id="{4CD02A1F-859F-4392-929F-B018E11A1D5A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模拟演练</a:t>
              </a:r>
            </a:p>
          </p:txBody>
        </p: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44B4053F-4591-4A28-94CE-908597B4A4E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1395123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1173174" y="1980630"/>
            <a:ext cx="10708470" cy="68750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11. China has led other developing countries and even some developed ones in this field since the first high-speed train</a:t>
            </a:r>
          </a:p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 </a:t>
            </a:r>
            <a:r>
              <a:rPr lang="zh-CN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        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(come) into use in 2008. </a:t>
            </a:r>
            <a:endParaRPr lang="zh-CN" altLang="zh-CN" sz="50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80149" y="2193761"/>
            <a:ext cx="9635223" cy="4467389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2592612" y="6661150"/>
            <a:ext cx="1826141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came</a:t>
            </a:r>
            <a:endParaRPr lang="zh-CN" altLang="en-US" sz="50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B9204FA-9E7C-4F61-BA97-DFA5CBCCC003}"/>
              </a:ext>
            </a:extLst>
          </p:cNvPr>
          <p:cNvSpPr/>
          <p:nvPr/>
        </p:nvSpPr>
        <p:spPr>
          <a:xfrm>
            <a:off x="12280149" y="2114773"/>
            <a:ext cx="9510186" cy="5727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考查动词的时态。根据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in 2008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可知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从句陈述的是过去发生的事情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故用一般过去时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故填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came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come into use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投入使用。</a:t>
            </a: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DB8861DA-27CB-4416-AE41-566EEAF94E2A}"/>
              </a:ext>
            </a:extLst>
          </p:cNvPr>
          <p:cNvGrpSpPr/>
          <p:nvPr/>
        </p:nvGrpSpPr>
        <p:grpSpPr>
          <a:xfrm>
            <a:off x="1512492" y="1345332"/>
            <a:ext cx="5785908" cy="769441"/>
            <a:chOff x="1512492" y="2497460"/>
            <a:chExt cx="5785908" cy="769441"/>
          </a:xfrm>
        </p:grpSpPr>
        <p:sp>
          <p:nvSpPr>
            <p:cNvPr id="10" name="TextBox 75">
              <a:extLst>
                <a:ext uri="{FF2B5EF4-FFF2-40B4-BE49-F238E27FC236}">
                  <a16:creationId xmlns:a16="http://schemas.microsoft.com/office/drawing/2014/main" id="{512A7B02-0F32-4CC6-B3CE-E55086AF9C6C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模拟演练</a:t>
              </a:r>
            </a:p>
          </p:txBody>
        </p: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800D0A54-9AA5-4ADF-B1FD-7067D03D40D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15339900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938073" y="2100883"/>
            <a:ext cx="11019747" cy="6869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12. Since alcohol could increase warm blood flow in the skin, last month, the researchers in a study</a:t>
            </a:r>
          </a:p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zh-CN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     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(suggest) that people should reach for booze(</a:t>
            </a:r>
            <a:r>
              <a:rPr lang="zh-CN" altLang="zh-CN" sz="5000" dirty="0">
                <a:solidFill>
                  <a:srgbClr val="000000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豪饮</a:t>
            </a:r>
            <a:r>
              <a:rPr lang="en-US" altLang="zh-CN" sz="5000" dirty="0">
                <a:solidFill>
                  <a:srgbClr val="000000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) when it’s cold outside.  </a:t>
            </a:r>
            <a:endParaRPr lang="zh-CN" altLang="zh-CN" sz="50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69676" y="2550092"/>
            <a:ext cx="9635223" cy="3462015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938073" y="5535766"/>
            <a:ext cx="3364511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suggested</a:t>
            </a:r>
            <a:endParaRPr lang="zh-CN" altLang="en-US" sz="50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B9204FA-9E7C-4F61-BA97-DFA5CBCCC003}"/>
              </a:ext>
            </a:extLst>
          </p:cNvPr>
          <p:cNvSpPr/>
          <p:nvPr/>
        </p:nvSpPr>
        <p:spPr>
          <a:xfrm>
            <a:off x="12601724" y="2550092"/>
            <a:ext cx="9510186" cy="4572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考查动词的时态。根据时间状语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last month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可知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此处用一般过去时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故填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suggested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28FF89BE-D468-4CBA-B5FC-3844B9F7666A}"/>
              </a:ext>
            </a:extLst>
          </p:cNvPr>
          <p:cNvGrpSpPr/>
          <p:nvPr/>
        </p:nvGrpSpPr>
        <p:grpSpPr>
          <a:xfrm>
            <a:off x="1512492" y="1345332"/>
            <a:ext cx="5785908" cy="769441"/>
            <a:chOff x="1512492" y="2497460"/>
            <a:chExt cx="5785908" cy="769441"/>
          </a:xfrm>
        </p:grpSpPr>
        <p:sp>
          <p:nvSpPr>
            <p:cNvPr id="10" name="TextBox 75">
              <a:extLst>
                <a:ext uri="{FF2B5EF4-FFF2-40B4-BE49-F238E27FC236}">
                  <a16:creationId xmlns:a16="http://schemas.microsoft.com/office/drawing/2014/main" id="{CA396DDA-B656-455C-84CE-ECB3C3A7B9CA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模拟演练</a:t>
              </a:r>
            </a:p>
          </p:txBody>
        </p: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2D9F24E5-39BB-4D0E-8969-A03F21CA498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77837391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982378" y="2086032"/>
            <a:ext cx="11019747" cy="45666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13. There’s just one big problem: smart-watches are unprotected and can </a:t>
            </a:r>
            <a:r>
              <a:rPr lang="en-US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       </a:t>
            </a:r>
            <a:r>
              <a:rPr lang="zh-CN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(damage) easily. </a:t>
            </a:r>
            <a:endParaRPr lang="zh-CN" altLang="zh-CN" sz="50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24062" y="2161243"/>
            <a:ext cx="9635223" cy="5548076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3643542" y="4504394"/>
            <a:ext cx="4051109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be damaged</a:t>
            </a:r>
            <a:endParaRPr lang="zh-CN" altLang="en-US" sz="50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B9204FA-9E7C-4F61-BA97-DFA5CBCCC003}"/>
              </a:ext>
            </a:extLst>
          </p:cNvPr>
          <p:cNvSpPr/>
          <p:nvPr/>
        </p:nvSpPr>
        <p:spPr>
          <a:xfrm>
            <a:off x="12449099" y="2102360"/>
            <a:ext cx="9510186" cy="6881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考查被动语态。分析句子可知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,damage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与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smart-watches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之间为动宾关系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故用被动语态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且空前有情态动词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故填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be damaged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07CEB3F2-A247-40F8-B7FB-E16E760181E4}"/>
              </a:ext>
            </a:extLst>
          </p:cNvPr>
          <p:cNvGrpSpPr/>
          <p:nvPr/>
        </p:nvGrpSpPr>
        <p:grpSpPr>
          <a:xfrm>
            <a:off x="1512492" y="1345332"/>
            <a:ext cx="5785908" cy="769441"/>
            <a:chOff x="1512492" y="2497460"/>
            <a:chExt cx="5785908" cy="769441"/>
          </a:xfrm>
        </p:grpSpPr>
        <p:sp>
          <p:nvSpPr>
            <p:cNvPr id="10" name="TextBox 75">
              <a:extLst>
                <a:ext uri="{FF2B5EF4-FFF2-40B4-BE49-F238E27FC236}">
                  <a16:creationId xmlns:a16="http://schemas.microsoft.com/office/drawing/2014/main" id="{0AAC7116-0040-4CF5-9BAD-5C352F3F5494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模拟演练</a:t>
              </a:r>
            </a:p>
          </p:txBody>
        </p: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B9DF3314-5BEB-4893-84D4-2D82E892396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02231819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749141" y="1980630"/>
            <a:ext cx="11019747" cy="3412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14. But even more than 600 years after it </a:t>
            </a:r>
            <a:r>
              <a:rPr lang="zh-CN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</a:t>
            </a:r>
            <a:r>
              <a:rPr lang="en-US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       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(build),it’s still managing to serve up surprises. </a:t>
            </a:r>
            <a:endParaRPr lang="zh-CN" altLang="zh-CN" sz="50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92889" y="1980630"/>
            <a:ext cx="9635223" cy="5548079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3234424" y="3214801"/>
            <a:ext cx="2912977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was built</a:t>
            </a:r>
            <a:endParaRPr lang="zh-CN" altLang="en-US" sz="50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B9204FA-9E7C-4F61-BA97-DFA5CBCCC003}"/>
              </a:ext>
            </a:extLst>
          </p:cNvPr>
          <p:cNvSpPr/>
          <p:nvPr/>
        </p:nvSpPr>
        <p:spPr>
          <a:xfrm>
            <a:off x="12119437" y="1730052"/>
            <a:ext cx="9510186" cy="6881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考查时态和语态。根据句意可知此处应使用被动语态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再根据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even more than 600 years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可知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应使用一般过去时。故填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was built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E5AD62AF-D251-447B-911E-941BA8383805}"/>
              </a:ext>
            </a:extLst>
          </p:cNvPr>
          <p:cNvGrpSpPr/>
          <p:nvPr/>
        </p:nvGrpSpPr>
        <p:grpSpPr>
          <a:xfrm>
            <a:off x="1512492" y="1345332"/>
            <a:ext cx="5785908" cy="769441"/>
            <a:chOff x="1512492" y="2497460"/>
            <a:chExt cx="5785908" cy="769441"/>
          </a:xfrm>
        </p:grpSpPr>
        <p:sp>
          <p:nvSpPr>
            <p:cNvPr id="10" name="TextBox 75">
              <a:extLst>
                <a:ext uri="{FF2B5EF4-FFF2-40B4-BE49-F238E27FC236}">
                  <a16:creationId xmlns:a16="http://schemas.microsoft.com/office/drawing/2014/main" id="{73DF44E4-2594-406F-9524-68BFD35AC0F6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模拟演练</a:t>
              </a:r>
            </a:p>
          </p:txBody>
        </p: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CF4C215F-EC95-4605-96AF-AB733DDAD0E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6224384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905712" y="2100883"/>
            <a:ext cx="11019747" cy="5720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15. Up to </a:t>
            </a:r>
            <a:r>
              <a:rPr lang="en-US" altLang="zh-CN" sz="5000" dirty="0" err="1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now,over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 2,500,000 photos posted by 3,500 people from over 40 countries </a:t>
            </a:r>
            <a:r>
              <a:rPr lang="zh-CN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</a:t>
            </a:r>
            <a:r>
              <a:rPr lang="en-US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 ______________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(find) their way to </a:t>
            </a:r>
            <a:r>
              <a:rPr lang="en-US" altLang="zh-CN" sz="5000" dirty="0" err="1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Litterati’s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 digital landfill. </a:t>
            </a:r>
            <a:endParaRPr lang="zh-CN" altLang="zh-CN" sz="50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81644" y="2130526"/>
            <a:ext cx="9635223" cy="3459848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1512492" y="5590374"/>
            <a:ext cx="3647922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have found</a:t>
            </a:r>
            <a:endParaRPr lang="zh-CN" altLang="en-US" sz="50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B9204FA-9E7C-4F61-BA97-DFA5CBCCC003}"/>
              </a:ext>
            </a:extLst>
          </p:cNvPr>
          <p:cNvSpPr/>
          <p:nvPr/>
        </p:nvSpPr>
        <p:spPr>
          <a:xfrm>
            <a:off x="12029703" y="1980630"/>
            <a:ext cx="9510186" cy="4572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考查动词的时态。时间状语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up to now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通常与现在完成时连用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故填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have found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8AEC2CB6-34D7-49C7-BF70-4D889436CE2C}"/>
              </a:ext>
            </a:extLst>
          </p:cNvPr>
          <p:cNvGrpSpPr/>
          <p:nvPr/>
        </p:nvGrpSpPr>
        <p:grpSpPr>
          <a:xfrm>
            <a:off x="1512492" y="1345332"/>
            <a:ext cx="5785908" cy="769441"/>
            <a:chOff x="1512492" y="2497460"/>
            <a:chExt cx="5785908" cy="769441"/>
          </a:xfrm>
        </p:grpSpPr>
        <p:sp>
          <p:nvSpPr>
            <p:cNvPr id="10" name="TextBox 75">
              <a:extLst>
                <a:ext uri="{FF2B5EF4-FFF2-40B4-BE49-F238E27FC236}">
                  <a16:creationId xmlns:a16="http://schemas.microsoft.com/office/drawing/2014/main" id="{3A8A9298-63B5-4E5D-B4B3-91909870DDED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模拟演练</a:t>
              </a:r>
            </a:p>
          </p:txBody>
        </p: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320BEE40-B2D3-4D74-9295-BFAFDB1FA54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88544389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971863" y="1999920"/>
            <a:ext cx="8893558" cy="61711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5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16. Believe it or not, my six-year-old nephew </a:t>
            </a:r>
          </a:p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zh-CN" altLang="zh-CN" sz="5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5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               </a:t>
            </a:r>
            <a:r>
              <a:rPr lang="en-US" altLang="zh-CN" sz="5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 (learn) 1500 English words by the end of this month. </a:t>
            </a:r>
            <a:endParaRPr lang="zh-CN" altLang="zh-CN" sz="20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45374" y="1980630"/>
            <a:ext cx="9131167" cy="5620082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1125778" y="4701688"/>
            <a:ext cx="5324984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will have learned</a:t>
            </a:r>
            <a:endParaRPr lang="zh-CN" altLang="en-US" sz="50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B9204FA-9E7C-4F61-BA97-DFA5CBCCC003}"/>
              </a:ext>
            </a:extLst>
          </p:cNvPr>
          <p:cNvSpPr/>
          <p:nvPr/>
        </p:nvSpPr>
        <p:spPr>
          <a:xfrm>
            <a:off x="13070411" y="1691922"/>
            <a:ext cx="9006130" cy="6881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考查动词的时态和语态。根据句意以及时间状语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by the end of this month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可知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空格处应用将来完成时且应使用被动语态。</a:t>
            </a: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FDFE97D4-0F23-4D0A-8895-1D4198EE4525}"/>
              </a:ext>
            </a:extLst>
          </p:cNvPr>
          <p:cNvGrpSpPr/>
          <p:nvPr/>
        </p:nvGrpSpPr>
        <p:grpSpPr>
          <a:xfrm>
            <a:off x="1512492" y="1345332"/>
            <a:ext cx="5785908" cy="769441"/>
            <a:chOff x="1512492" y="2497460"/>
            <a:chExt cx="5785908" cy="769441"/>
          </a:xfrm>
        </p:grpSpPr>
        <p:sp>
          <p:nvSpPr>
            <p:cNvPr id="10" name="TextBox 75">
              <a:extLst>
                <a:ext uri="{FF2B5EF4-FFF2-40B4-BE49-F238E27FC236}">
                  <a16:creationId xmlns:a16="http://schemas.microsoft.com/office/drawing/2014/main" id="{D2CAE3A3-4BEA-4140-B31A-0754C14A7450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模拟演练</a:t>
              </a:r>
            </a:p>
          </p:txBody>
        </p: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D70D62DA-3820-4B1F-A71C-198A660D7D8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96689543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1033576" y="2152714"/>
            <a:ext cx="11432817" cy="49246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5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17.This was the first time that I </a:t>
            </a:r>
            <a:r>
              <a:rPr lang="zh-CN" altLang="zh-CN" sz="5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5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_______________  </a:t>
            </a:r>
            <a:r>
              <a:rPr lang="en-US" altLang="zh-CN" sz="5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(experience) sandstorms and I don’t ever want to be in one again. </a:t>
            </a:r>
            <a:endParaRPr lang="zh-CN" altLang="zh-CN" sz="20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21494" y="2114773"/>
            <a:ext cx="9131167" cy="6772213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1236863" y="3635106"/>
            <a:ext cx="5324984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had experienced</a:t>
            </a:r>
            <a:endParaRPr lang="zh-CN" altLang="en-US" sz="50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B9204FA-9E7C-4F61-BA97-DFA5CBCCC003}"/>
              </a:ext>
            </a:extLst>
          </p:cNvPr>
          <p:cNvSpPr/>
          <p:nvPr/>
        </p:nvSpPr>
        <p:spPr>
          <a:xfrm>
            <a:off x="12546531" y="1980630"/>
            <a:ext cx="9006130" cy="80354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考查动词时态。句意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: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这是我第一次经历沙尘暴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我再也不想经历第二次。固定句型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:this/that/it was the+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序数词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+</a:t>
            </a:r>
            <a:r>
              <a:rPr lang="en-US" altLang="zh-CN" sz="5000" dirty="0" err="1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time+that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sb had done </a:t>
            </a:r>
            <a:r>
              <a:rPr lang="en-US" altLang="zh-CN" sz="5000" dirty="0" err="1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sth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某人第几次做某事。</a:t>
            </a: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1EE42958-639D-4E99-8933-3735A03792C2}"/>
              </a:ext>
            </a:extLst>
          </p:cNvPr>
          <p:cNvGrpSpPr/>
          <p:nvPr/>
        </p:nvGrpSpPr>
        <p:grpSpPr>
          <a:xfrm>
            <a:off x="1033576" y="1345332"/>
            <a:ext cx="5785908" cy="769441"/>
            <a:chOff x="1512492" y="2497460"/>
            <a:chExt cx="5785908" cy="769441"/>
          </a:xfrm>
        </p:grpSpPr>
        <p:sp>
          <p:nvSpPr>
            <p:cNvPr id="10" name="TextBox 75">
              <a:extLst>
                <a:ext uri="{FF2B5EF4-FFF2-40B4-BE49-F238E27FC236}">
                  <a16:creationId xmlns:a16="http://schemas.microsoft.com/office/drawing/2014/main" id="{40DE90DD-ED02-4B43-B610-E09D3435BE51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模拟演练</a:t>
              </a:r>
            </a:p>
          </p:txBody>
        </p: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6438DB4F-10BA-4F07-B1AC-8375B2140E1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34063089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569519" y="2190890"/>
            <a:ext cx="10289215" cy="45666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18.John, as well as the other children who have no parents</a:t>
            </a:r>
          </a:p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zh-CN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          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 (take) good care of in the city now. </a:t>
            </a:r>
            <a:endParaRPr lang="zh-CN" altLang="zh-CN" sz="50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02711" y="1750482"/>
            <a:ext cx="9131167" cy="7996348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609202" y="4497396"/>
            <a:ext cx="5104924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is being taken</a:t>
            </a:r>
            <a:r>
              <a:rPr lang="zh-CN" altLang="en-US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endParaRPr lang="zh-CN" altLang="en-US" sz="50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B9204FA-9E7C-4F61-BA97-DFA5CBCCC003}"/>
              </a:ext>
            </a:extLst>
          </p:cNvPr>
          <p:cNvSpPr/>
          <p:nvPr/>
        </p:nvSpPr>
        <p:spPr>
          <a:xfrm>
            <a:off x="12407555" y="1520334"/>
            <a:ext cx="9006130" cy="9189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考查动词的时态、语态和主谓一致。句子的主语是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John,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谓语动词用单数形式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;John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与动词短语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take care of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之间是被动关系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并根据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now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可知此处用现在进行时的被动语态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故填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is being taken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ED477181-781A-4EC6-8D8B-AE0EBE5D0678}"/>
              </a:ext>
            </a:extLst>
          </p:cNvPr>
          <p:cNvGrpSpPr/>
          <p:nvPr/>
        </p:nvGrpSpPr>
        <p:grpSpPr>
          <a:xfrm>
            <a:off x="864420" y="1421449"/>
            <a:ext cx="5785908" cy="769441"/>
            <a:chOff x="1512492" y="2497460"/>
            <a:chExt cx="5785908" cy="769441"/>
          </a:xfrm>
        </p:grpSpPr>
        <p:sp>
          <p:nvSpPr>
            <p:cNvPr id="10" name="TextBox 75">
              <a:extLst>
                <a:ext uri="{FF2B5EF4-FFF2-40B4-BE49-F238E27FC236}">
                  <a16:creationId xmlns:a16="http://schemas.microsoft.com/office/drawing/2014/main" id="{5E051AB6-F9A8-4D1B-B300-62896D952836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模拟演练</a:t>
              </a:r>
            </a:p>
          </p:txBody>
        </p: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E79480D4-0903-4CFF-90FB-31B1B2DCCFD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42707131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1" grpId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648396" y="2204972"/>
            <a:ext cx="11432817" cy="45666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19. The water supply has been cut off temporarily because the workers</a:t>
            </a:r>
          </a:p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zh-CN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            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 (repair) one of the main pipes. </a:t>
            </a:r>
            <a:endParaRPr lang="zh-CN" altLang="zh-CN" sz="50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14638" y="2204972"/>
            <a:ext cx="9131167" cy="5576720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922768" y="4562445"/>
            <a:ext cx="4071884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are repairing</a:t>
            </a:r>
            <a:endParaRPr lang="zh-CN" altLang="en-US" sz="50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B9204FA-9E7C-4F61-BA97-DFA5CBCCC003}"/>
              </a:ext>
            </a:extLst>
          </p:cNvPr>
          <p:cNvSpPr/>
          <p:nvPr/>
        </p:nvSpPr>
        <p:spPr>
          <a:xfrm>
            <a:off x="12677157" y="1980630"/>
            <a:ext cx="9006130" cy="5727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考查动词的时态。根据句意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“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供水被暂时切断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因为工人们正在维修其中一个主管道。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”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可知空格处用现在进行时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故填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are repairing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7ED79B4D-3DD1-4475-91D2-1F68E5A23F48}"/>
              </a:ext>
            </a:extLst>
          </p:cNvPr>
          <p:cNvGrpSpPr/>
          <p:nvPr/>
        </p:nvGrpSpPr>
        <p:grpSpPr>
          <a:xfrm>
            <a:off x="663528" y="1435531"/>
            <a:ext cx="5785908" cy="769441"/>
            <a:chOff x="1512492" y="2497460"/>
            <a:chExt cx="5785908" cy="769441"/>
          </a:xfrm>
        </p:grpSpPr>
        <p:sp>
          <p:nvSpPr>
            <p:cNvPr id="10" name="TextBox 75">
              <a:extLst>
                <a:ext uri="{FF2B5EF4-FFF2-40B4-BE49-F238E27FC236}">
                  <a16:creationId xmlns:a16="http://schemas.microsoft.com/office/drawing/2014/main" id="{D15729C1-C3A2-4F55-97EA-AD3BE27A1B02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模拟演练</a:t>
              </a:r>
            </a:p>
          </p:txBody>
        </p: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63F0837E-59C5-4485-95EF-0AE1E1B36FD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94610678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824408" y="1928837"/>
            <a:ext cx="8392940" cy="5720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20. It is reported that a space station</a:t>
            </a:r>
          </a:p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zh-CN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           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 (build) on the moon in years to come. </a:t>
            </a:r>
            <a:endParaRPr lang="zh-CN" altLang="zh-CN" sz="50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26754" y="2450551"/>
            <a:ext cx="9131167" cy="6730879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1510607" y="4411527"/>
            <a:ext cx="3733714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will be built</a:t>
            </a:r>
            <a:endParaRPr lang="zh-CN" altLang="en-US" sz="50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B9204FA-9E7C-4F61-BA97-DFA5CBCCC003}"/>
              </a:ext>
            </a:extLst>
          </p:cNvPr>
          <p:cNvSpPr/>
          <p:nvPr/>
        </p:nvSpPr>
        <p:spPr>
          <a:xfrm>
            <a:off x="12961764" y="2253368"/>
            <a:ext cx="9006130" cy="5727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考查动词的时态和语态。根据句意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“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据报道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未来几年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一个空间站将在月球上被建造。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”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可知空格处用一般将来时的被动语态。故填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will be built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3FAFAD7D-A08D-4FD3-ADCC-225A505BA84C}"/>
              </a:ext>
            </a:extLst>
          </p:cNvPr>
          <p:cNvGrpSpPr/>
          <p:nvPr/>
        </p:nvGrpSpPr>
        <p:grpSpPr>
          <a:xfrm>
            <a:off x="939673" y="1265689"/>
            <a:ext cx="5785908" cy="769441"/>
            <a:chOff x="1512492" y="2497460"/>
            <a:chExt cx="5785908" cy="769441"/>
          </a:xfrm>
        </p:grpSpPr>
        <p:sp>
          <p:nvSpPr>
            <p:cNvPr id="10" name="TextBox 75">
              <a:extLst>
                <a:ext uri="{FF2B5EF4-FFF2-40B4-BE49-F238E27FC236}">
                  <a16:creationId xmlns:a16="http://schemas.microsoft.com/office/drawing/2014/main" id="{1C223E30-AAAD-467E-B71B-516A68714219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模拟演练</a:t>
              </a:r>
            </a:p>
          </p:txBody>
        </p: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C063C941-A80B-43B8-BB5D-69C6522438B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22655879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1060032" y="1961862"/>
            <a:ext cx="21819304" cy="50454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Ⅱ.</a:t>
            </a:r>
            <a:r>
              <a:rPr lang="zh-CN" altLang="zh-CN" sz="4400" dirty="0">
                <a:solidFill>
                  <a:srgbClr val="000000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语篇语法填空</a:t>
            </a:r>
            <a:endParaRPr lang="zh-CN" altLang="zh-CN" sz="44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  <a:p>
            <a:pPr marL="120650" indent="609600" algn="ctr">
              <a:lnSpc>
                <a:spcPct val="150000"/>
              </a:lnSpc>
              <a:spcAft>
                <a:spcPts val="0"/>
              </a:spcAft>
            </a:pP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A</a:t>
            </a:r>
            <a:endParaRPr lang="zh-CN" altLang="zh-CN" sz="44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zh-CN" altLang="zh-CN" sz="4400" dirty="0">
                <a:solidFill>
                  <a:srgbClr val="000000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词数</a:t>
            </a:r>
            <a:r>
              <a:rPr lang="en-US" altLang="zh-CN" sz="4400" dirty="0">
                <a:solidFill>
                  <a:srgbClr val="000000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:219</a:t>
            </a:r>
            <a:r>
              <a:rPr lang="zh-CN" altLang="zh-CN" sz="4400" dirty="0">
                <a:solidFill>
                  <a:srgbClr val="000000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话题</a:t>
            </a:r>
            <a:r>
              <a:rPr lang="en-US" altLang="zh-CN" sz="4400" dirty="0">
                <a:solidFill>
                  <a:srgbClr val="000000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:</a:t>
            </a:r>
            <a:r>
              <a:rPr lang="zh-CN" altLang="zh-CN" sz="4400" dirty="0">
                <a:solidFill>
                  <a:srgbClr val="000000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第十二届中国艺术节　文体</a:t>
            </a:r>
            <a:r>
              <a:rPr lang="en-US" altLang="zh-CN" sz="4400" dirty="0">
                <a:solidFill>
                  <a:srgbClr val="000000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:</a:t>
            </a:r>
            <a:r>
              <a:rPr lang="zh-CN" altLang="zh-CN" sz="4400" dirty="0">
                <a:solidFill>
                  <a:srgbClr val="000000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说明文</a:t>
            </a:r>
            <a:endParaRPr lang="zh-CN" altLang="zh-CN" sz="44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       The 12th China Arts Festival will bring a series of art 1. </a:t>
            </a:r>
            <a:r>
              <a:rPr lang="zh-CN" altLang="zh-CN" sz="4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4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微软雅黑" panose="020B0503020204020204" pitchFamily="34" charset="-122"/>
                <a:cs typeface="Times New Roman" panose="02020603050405020304" pitchFamily="18" charset="0"/>
              </a:rPr>
              <a:t>    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(activity) to the Chinese economic and art </a:t>
            </a:r>
            <a:r>
              <a:rPr lang="en-US" altLang="zh-CN" sz="4400" dirty="0" err="1">
                <a:solidFill>
                  <a:srgbClr val="000000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centre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, Shanghai. </a:t>
            </a:r>
            <a:endParaRPr lang="zh-CN" altLang="zh-CN" sz="44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8291" y="7157439"/>
            <a:ext cx="21731045" cy="2908584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16994212" y="5112195"/>
            <a:ext cx="253146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activities</a:t>
            </a:r>
            <a:endParaRPr lang="zh-CN" altLang="en-US" sz="44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B9204FA-9E7C-4F61-BA97-DFA5CBCCC003}"/>
              </a:ext>
            </a:extLst>
          </p:cNvPr>
          <p:cNvSpPr/>
          <p:nvPr/>
        </p:nvSpPr>
        <p:spPr>
          <a:xfrm>
            <a:off x="1148291" y="6972904"/>
            <a:ext cx="17753767" cy="20040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文章大意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本文是一篇说明文。文章介绍了第十二届中国艺术节将在中国的经济和艺术中心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——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上海举办。</a:t>
            </a:r>
            <a:endParaRPr lang="zh-CN" altLang="zh-CN" sz="4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926193B9-52BC-465A-A2DC-CACFF0497128}"/>
              </a:ext>
            </a:extLst>
          </p:cNvPr>
          <p:cNvSpPr/>
          <p:nvPr/>
        </p:nvSpPr>
        <p:spPr>
          <a:xfrm>
            <a:off x="1160394" y="8939604"/>
            <a:ext cx="18670484" cy="9883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考查名词复数。空格处被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a series of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修饰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故填名词复数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activities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4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B7F1F1E4-9B15-4B85-BAC7-AAD5E0C46837}"/>
              </a:ext>
            </a:extLst>
          </p:cNvPr>
          <p:cNvGrpSpPr/>
          <p:nvPr/>
        </p:nvGrpSpPr>
        <p:grpSpPr>
          <a:xfrm>
            <a:off x="1160394" y="1178841"/>
            <a:ext cx="5785908" cy="769441"/>
            <a:chOff x="1512492" y="2497460"/>
            <a:chExt cx="5785908" cy="769441"/>
          </a:xfrm>
        </p:grpSpPr>
        <p:sp>
          <p:nvSpPr>
            <p:cNvPr id="12" name="TextBox 75">
              <a:extLst>
                <a:ext uri="{FF2B5EF4-FFF2-40B4-BE49-F238E27FC236}">
                  <a16:creationId xmlns:a16="http://schemas.microsoft.com/office/drawing/2014/main" id="{DC1DF198-8DC8-4EF6-ACD4-E55CA05F9FDE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模拟演练</a:t>
              </a:r>
            </a:p>
          </p:txBody>
        </p:sp>
        <p:pic>
          <p:nvPicPr>
            <p:cNvPr id="13" name="图片 12">
              <a:extLst>
                <a:ext uri="{FF2B5EF4-FFF2-40B4-BE49-F238E27FC236}">
                  <a16:creationId xmlns:a16="http://schemas.microsoft.com/office/drawing/2014/main" id="{DE504055-5036-484B-A7A8-1E8FAFDF805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38417763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8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881741" y="1538487"/>
            <a:ext cx="21471176" cy="50454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 indent="609600">
              <a:lnSpc>
                <a:spcPct val="150000"/>
              </a:lnSpc>
              <a:spcAft>
                <a:spcPts val="0"/>
              </a:spcAft>
            </a:pP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From May 20 to June 2, more than 50 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shows 2. </a:t>
            </a:r>
            <a:r>
              <a:rPr lang="zh-CN" altLang="zh-CN" sz="4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4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(select) nationwide will be performed in nineteen major theatres in Shanghai, and a fine selection of creative cultural products will 3. </a:t>
            </a:r>
            <a:r>
              <a:rPr lang="zh-CN" altLang="zh-CN" sz="4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4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     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(show) at the Shanghai Exhibition Centre. The festival will include 4. </a:t>
            </a:r>
            <a:r>
              <a:rPr lang="zh-CN" altLang="zh-CN" sz="4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4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 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(vary) art forms, such as opera, dancing, painting and photography. </a:t>
            </a:r>
            <a:endParaRPr lang="zh-CN" altLang="zh-CN" sz="44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3721" y="6608364"/>
            <a:ext cx="20770047" cy="5045484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14184074" y="1657930"/>
            <a:ext cx="240816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selected</a:t>
            </a:r>
            <a:endParaRPr lang="zh-CN" altLang="en-US" sz="44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B9204FA-9E7C-4F61-BA97-DFA5CBCCC003}"/>
              </a:ext>
            </a:extLst>
          </p:cNvPr>
          <p:cNvSpPr/>
          <p:nvPr/>
        </p:nvSpPr>
        <p:spPr>
          <a:xfrm>
            <a:off x="1238235" y="6419431"/>
            <a:ext cx="19860429" cy="20040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2.[</a:t>
            </a:r>
            <a:r>
              <a:rPr lang="zh-CN" altLang="en-US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考查非谓语动词。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more than 50 shows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和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select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之间是被动关系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故用过去分词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selected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作定语。</a:t>
            </a:r>
            <a:endParaRPr lang="zh-CN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C39005AD-9C5F-423E-A1BC-BEA3BD9DECB8}"/>
              </a:ext>
            </a:extLst>
          </p:cNvPr>
          <p:cNvSpPr/>
          <p:nvPr/>
        </p:nvSpPr>
        <p:spPr>
          <a:xfrm>
            <a:off x="1115086" y="8294697"/>
            <a:ext cx="19722255" cy="20040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3.[</a:t>
            </a:r>
            <a:r>
              <a:rPr lang="zh-CN" altLang="en-US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考查语态。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“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优秀创意文化产品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”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和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“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展出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”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之间是被动关系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且空格处在情态动词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will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之后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故填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be shown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4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150F9814-17B2-4C92-86B8-82F6B8464D77}"/>
              </a:ext>
            </a:extLst>
          </p:cNvPr>
          <p:cNvSpPr/>
          <p:nvPr/>
        </p:nvSpPr>
        <p:spPr>
          <a:xfrm>
            <a:off x="10449349" y="3653960"/>
            <a:ext cx="279435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be shown</a:t>
            </a:r>
            <a:endParaRPr lang="zh-CN" altLang="en-US" sz="4400" dirty="0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10ED11FF-323D-4DE9-9798-926E71765746}"/>
              </a:ext>
            </a:extLst>
          </p:cNvPr>
          <p:cNvSpPr/>
          <p:nvPr/>
        </p:nvSpPr>
        <p:spPr>
          <a:xfrm>
            <a:off x="13125835" y="4679569"/>
            <a:ext cx="211647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various</a:t>
            </a:r>
            <a:endParaRPr lang="zh-CN" altLang="en-US" sz="4400" dirty="0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E768E91D-D943-4277-8F73-C8B5674B19FC}"/>
              </a:ext>
            </a:extLst>
          </p:cNvPr>
          <p:cNvSpPr/>
          <p:nvPr/>
        </p:nvSpPr>
        <p:spPr>
          <a:xfrm>
            <a:off x="1115086" y="10274742"/>
            <a:ext cx="19722255" cy="20040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4.[</a:t>
            </a:r>
            <a:r>
              <a:rPr lang="zh-CN" altLang="en-US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考查形容词。空处修饰名词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art forms,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故用形容词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various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4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4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14" name="组合 13">
            <a:extLst>
              <a:ext uri="{FF2B5EF4-FFF2-40B4-BE49-F238E27FC236}">
                <a16:creationId xmlns:a16="http://schemas.microsoft.com/office/drawing/2014/main" id="{7D0C9160-762B-461B-B5BE-F2ED894A0A86}"/>
              </a:ext>
            </a:extLst>
          </p:cNvPr>
          <p:cNvGrpSpPr/>
          <p:nvPr/>
        </p:nvGrpSpPr>
        <p:grpSpPr>
          <a:xfrm>
            <a:off x="648396" y="933585"/>
            <a:ext cx="5785908" cy="769441"/>
            <a:chOff x="1512492" y="2497460"/>
            <a:chExt cx="5785908" cy="769441"/>
          </a:xfrm>
        </p:grpSpPr>
        <p:sp>
          <p:nvSpPr>
            <p:cNvPr id="15" name="TextBox 75">
              <a:extLst>
                <a:ext uri="{FF2B5EF4-FFF2-40B4-BE49-F238E27FC236}">
                  <a16:creationId xmlns:a16="http://schemas.microsoft.com/office/drawing/2014/main" id="{78A23925-D62B-4D67-B4AA-5C1D9FD211C9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模拟演练</a:t>
              </a:r>
            </a:p>
          </p:txBody>
        </p:sp>
        <p:pic>
          <p:nvPicPr>
            <p:cNvPr id="16" name="图片 15">
              <a:extLst>
                <a:ext uri="{FF2B5EF4-FFF2-40B4-BE49-F238E27FC236}">
                  <a16:creationId xmlns:a16="http://schemas.microsoft.com/office/drawing/2014/main" id="{6BE1178D-E91F-4C38-8AB7-34D7CB2A51D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96518103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8" grpId="0"/>
      <p:bldP spid="10" grpId="0"/>
      <p:bldP spid="12" grpId="0"/>
      <p:bldP spid="13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1152452" y="1991394"/>
            <a:ext cx="21250988" cy="30141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63600" indent="-742950">
              <a:lnSpc>
                <a:spcPct val="150000"/>
              </a:lnSpc>
              <a:spcAft>
                <a:spcPts val="0"/>
              </a:spcAft>
              <a:buAutoNum type="arabicPeriod" startAt="5"/>
            </a:pP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_____________2019 edition is co-organized by the Ministry of Culture and Tourism and the Shanghai municipal government(</a:t>
            </a:r>
            <a:r>
              <a:rPr lang="zh-CN" altLang="zh-CN" sz="4400" dirty="0">
                <a:solidFill>
                  <a:srgbClr val="000000"/>
                </a:solidFill>
                <a:ea typeface="微软雅黑" panose="020B0503020204020204" pitchFamily="34" charset="-122"/>
                <a:cs typeface="Times New Roman" panose="02020603050405020304" pitchFamily="18" charset="0"/>
              </a:rPr>
              <a:t>市政府</a:t>
            </a:r>
            <a:r>
              <a:rPr lang="en-US" altLang="zh-CN" sz="4400" dirty="0">
                <a:solidFill>
                  <a:srgbClr val="000000"/>
                </a:solidFill>
                <a:ea typeface="微软雅黑" panose="020B0503020204020204" pitchFamily="34" charset="-122"/>
                <a:cs typeface="Times New Roman" panose="02020603050405020304" pitchFamily="18" charset="0"/>
              </a:rPr>
              <a:t>). Since </a:t>
            </a:r>
          </a:p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en-US" altLang="zh-CN" sz="4400" dirty="0">
                <a:solidFill>
                  <a:srgbClr val="000000"/>
                </a:solidFill>
                <a:ea typeface="微软雅黑" panose="020B0503020204020204" pitchFamily="34" charset="-122"/>
                <a:cs typeface="Times New Roman" panose="02020603050405020304" pitchFamily="18" charset="0"/>
              </a:rPr>
              <a:t>6. </a:t>
            </a:r>
            <a:r>
              <a:rPr lang="zh-CN" altLang="zh-CN" sz="4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4400" dirty="0">
                <a:solidFill>
                  <a:srgbClr val="000000"/>
                </a:solidFill>
                <a:ea typeface="微软雅黑" panose="020B0503020204020204" pitchFamily="34" charset="-122"/>
                <a:cs typeface="Times New Roman" panose="02020603050405020304" pitchFamily="18" charset="0"/>
              </a:rPr>
              <a:t>(it) beginning in 1987, </a:t>
            </a:r>
            <a:endParaRPr lang="zh-CN" altLang="zh-CN" sz="44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4595" y="5282903"/>
            <a:ext cx="20718127" cy="4035335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2790410" y="2021340"/>
            <a:ext cx="117692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The</a:t>
            </a:r>
            <a:endParaRPr lang="zh-CN" altLang="en-US" sz="44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B9204FA-9E7C-4F61-BA97-DFA5CBCCC003}"/>
              </a:ext>
            </a:extLst>
          </p:cNvPr>
          <p:cNvSpPr/>
          <p:nvPr/>
        </p:nvSpPr>
        <p:spPr>
          <a:xfrm>
            <a:off x="1630566" y="5119531"/>
            <a:ext cx="20502156" cy="9883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5.[</a:t>
            </a:r>
            <a:r>
              <a:rPr lang="zh-CN" altLang="en-US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考查冠词。根据语境可知此处表示特指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故用定冠词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故填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The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C39005AD-9C5F-423E-A1BC-BEA3BD9DECB8}"/>
              </a:ext>
            </a:extLst>
          </p:cNvPr>
          <p:cNvSpPr/>
          <p:nvPr/>
        </p:nvSpPr>
        <p:spPr>
          <a:xfrm>
            <a:off x="1630566" y="6101477"/>
            <a:ext cx="20502156" cy="40353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6.[</a:t>
            </a:r>
            <a:r>
              <a:rPr lang="zh-CN" altLang="en-US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考查代词。句意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: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自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1987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年中国艺术节开始以来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每一届艺术节的主办城市都在变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在过去的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30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多年里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主办城市有北京、四川、江苏、浙江和湖北等地。此处表示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“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它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(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中国艺术节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)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的开始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”, 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故填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its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4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150F9814-17B2-4C92-86B8-82F6B8464D77}"/>
              </a:ext>
            </a:extLst>
          </p:cNvPr>
          <p:cNvSpPr/>
          <p:nvPr/>
        </p:nvSpPr>
        <p:spPr>
          <a:xfrm>
            <a:off x="2790410" y="4134883"/>
            <a:ext cx="80663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its</a:t>
            </a:r>
            <a:endParaRPr lang="zh-CN" altLang="en-US" sz="4400" dirty="0"/>
          </a:p>
        </p:txBody>
      </p: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6EC03312-BEA2-4202-A00C-BFB48C56485F}"/>
              </a:ext>
            </a:extLst>
          </p:cNvPr>
          <p:cNvGrpSpPr/>
          <p:nvPr/>
        </p:nvGrpSpPr>
        <p:grpSpPr>
          <a:xfrm>
            <a:off x="919107" y="1221954"/>
            <a:ext cx="5655715" cy="769441"/>
            <a:chOff x="2376093" y="2991447"/>
            <a:chExt cx="5655715" cy="769441"/>
          </a:xfrm>
        </p:grpSpPr>
        <p:sp>
          <p:nvSpPr>
            <p:cNvPr id="13" name="TextBox 75">
              <a:extLst>
                <a:ext uri="{FF2B5EF4-FFF2-40B4-BE49-F238E27FC236}">
                  <a16:creationId xmlns:a16="http://schemas.microsoft.com/office/drawing/2014/main" id="{83175AD3-CC45-44C1-AA49-E96B5165CD94}"/>
                </a:ext>
              </a:extLst>
            </p:cNvPr>
            <p:cNvSpPr txBox="1"/>
            <p:nvPr/>
          </p:nvSpPr>
          <p:spPr>
            <a:xfrm>
              <a:off x="2816834" y="2991447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模拟演练</a:t>
              </a:r>
            </a:p>
          </p:txBody>
        </p:sp>
        <p:pic>
          <p:nvPicPr>
            <p:cNvPr id="14" name="图片 13">
              <a:extLst>
                <a:ext uri="{FF2B5EF4-FFF2-40B4-BE49-F238E27FC236}">
                  <a16:creationId xmlns:a16="http://schemas.microsoft.com/office/drawing/2014/main" id="{276A4FED-6590-4441-96AB-7D04BFFD21F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376093" y="3146019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76040982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8" grpId="0"/>
      <p:bldP spid="10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1391069" y="2130069"/>
            <a:ext cx="21435791" cy="60611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 indent="609600">
              <a:lnSpc>
                <a:spcPct val="150000"/>
              </a:lnSpc>
              <a:spcAft>
                <a:spcPts val="0"/>
              </a:spcAft>
            </a:pP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the festival 7. </a:t>
            </a:r>
            <a:r>
              <a:rPr lang="zh-CN" altLang="zh-CN" sz="4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4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         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(change) host cities in each edition, travelling to areas including Beijing, Sichuan, Jiangsu, Zhejiang and Hubei over the past three decades. </a:t>
            </a:r>
            <a:endParaRPr lang="zh-CN" altLang="zh-CN" sz="16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     Sales of tickets have opened online, with tickets priced from no cost </a:t>
            </a:r>
          </a:p>
          <a:p>
            <a:pPr algn="just">
              <a:lnSpc>
                <a:spcPct val="150000"/>
              </a:lnSpc>
            </a:pP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8. </a:t>
            </a:r>
            <a:r>
              <a:rPr lang="zh-CN" altLang="zh-CN" sz="4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微软雅黑" panose="020B0503020204020204" pitchFamily="34" charset="-122"/>
                <a:cs typeface="Times New Roman" panose="02020603050405020304" pitchFamily="18" charset="0"/>
              </a:rPr>
              <a:t>　　</a:t>
            </a:r>
            <a:r>
              <a:rPr lang="en-US" altLang="zh-CN" sz="4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微软雅黑" panose="020B0503020204020204" pitchFamily="34" charset="-122"/>
                <a:cs typeface="Times New Roman" panose="02020603050405020304" pitchFamily="18" charset="0"/>
              </a:rPr>
              <a:t>       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380 </a:t>
            </a:r>
            <a:r>
              <a:rPr lang="en-US" altLang="zh-CN" sz="4400" i="1" dirty="0">
                <a:solidFill>
                  <a:srgbClr val="000000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yuan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, according to the organizers. To allow a larger audience to access the </a:t>
            </a:r>
            <a:endParaRPr lang="zh-CN" altLang="zh-CN" sz="44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1069" y="7344092"/>
            <a:ext cx="20981150" cy="3019673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5760964" y="2306562"/>
            <a:ext cx="417133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has changed</a:t>
            </a:r>
            <a:r>
              <a:rPr lang="zh-CN" altLang="en-US" sz="44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endParaRPr lang="zh-CN" altLang="en-US" sz="44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B9204FA-9E7C-4F61-BA97-DFA5CBCCC003}"/>
              </a:ext>
            </a:extLst>
          </p:cNvPr>
          <p:cNvSpPr/>
          <p:nvPr/>
        </p:nvSpPr>
        <p:spPr>
          <a:xfrm>
            <a:off x="1427013" y="7324992"/>
            <a:ext cx="20945205" cy="30196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7.[</a:t>
            </a:r>
            <a:r>
              <a:rPr lang="zh-CN" altLang="en-US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考查主谓一致和时态。根据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“Since…beginning in 1987…”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可知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此处用现在完成时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;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根据主语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the festival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可知填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has changed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4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4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C39005AD-9C5F-423E-A1BC-BEA3BD9DECB8}"/>
              </a:ext>
            </a:extLst>
          </p:cNvPr>
          <p:cNvSpPr/>
          <p:nvPr/>
        </p:nvSpPr>
        <p:spPr>
          <a:xfrm>
            <a:off x="1391068" y="9305621"/>
            <a:ext cx="20945205" cy="20040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8.[</a:t>
            </a:r>
            <a:r>
              <a:rPr lang="zh-CN" altLang="en-US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考查介词。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from…to… 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从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……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到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……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4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150F9814-17B2-4C92-86B8-82F6B8464D77}"/>
              </a:ext>
            </a:extLst>
          </p:cNvPr>
          <p:cNvSpPr/>
          <p:nvPr/>
        </p:nvSpPr>
        <p:spPr>
          <a:xfrm>
            <a:off x="2952652" y="6360026"/>
            <a:ext cx="74905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to</a:t>
            </a:r>
            <a:endParaRPr lang="zh-CN" altLang="en-US" sz="4400" dirty="0"/>
          </a:p>
        </p:txBody>
      </p: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AA71E3D3-4ED6-4C24-8600-26AC5F8C43ED}"/>
              </a:ext>
            </a:extLst>
          </p:cNvPr>
          <p:cNvGrpSpPr/>
          <p:nvPr/>
        </p:nvGrpSpPr>
        <p:grpSpPr>
          <a:xfrm>
            <a:off x="1512492" y="1345332"/>
            <a:ext cx="5785908" cy="769441"/>
            <a:chOff x="1512492" y="2497460"/>
            <a:chExt cx="5785908" cy="769441"/>
          </a:xfrm>
        </p:grpSpPr>
        <p:sp>
          <p:nvSpPr>
            <p:cNvPr id="13" name="TextBox 75">
              <a:extLst>
                <a:ext uri="{FF2B5EF4-FFF2-40B4-BE49-F238E27FC236}">
                  <a16:creationId xmlns:a16="http://schemas.microsoft.com/office/drawing/2014/main" id="{F6DC11B4-8C96-4BA3-91C6-F3224E2785E9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模拟演练</a:t>
              </a:r>
            </a:p>
          </p:txBody>
        </p:sp>
        <p:pic>
          <p:nvPicPr>
            <p:cNvPr id="14" name="图片 13">
              <a:extLst>
                <a:ext uri="{FF2B5EF4-FFF2-40B4-BE49-F238E27FC236}">
                  <a16:creationId xmlns:a16="http://schemas.microsoft.com/office/drawing/2014/main" id="{1926BFC3-71DB-4D72-B01D-4591B75516E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17690949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8" grpId="0"/>
      <p:bldP spid="10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1212463" y="2166084"/>
            <a:ext cx="19480608" cy="4029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 indent="609600">
              <a:lnSpc>
                <a:spcPct val="150000"/>
              </a:lnSpc>
              <a:spcAft>
                <a:spcPts val="0"/>
              </a:spcAft>
            </a:pPr>
            <a:r>
              <a:rPr lang="en-US" altLang="zh-CN" sz="4400" dirty="0" err="1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programmes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, the festival will also be broadcast live online. “We will use new media to bring the shows to more ordinary people, </a:t>
            </a:r>
          </a:p>
          <a:p>
            <a:pPr marL="120650" indent="609600">
              <a:lnSpc>
                <a:spcPct val="150000"/>
              </a:lnSpc>
              <a:spcAft>
                <a:spcPts val="0"/>
              </a:spcAft>
            </a:pP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9. </a:t>
            </a:r>
            <a:r>
              <a:rPr lang="zh-CN" altLang="zh-CN" sz="4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will let them know about the modern development of Chinese arts,” said Zhu Di, head of the ministry’s arts department. </a:t>
            </a:r>
            <a:endParaRPr lang="zh-CN" altLang="zh-CN" sz="16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2492" y="6405402"/>
            <a:ext cx="19480608" cy="2199962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2930495" y="4280856"/>
            <a:ext cx="176041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which</a:t>
            </a:r>
            <a:endParaRPr lang="zh-CN" altLang="en-US" sz="44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B9204FA-9E7C-4F61-BA97-DFA5CBCCC003}"/>
              </a:ext>
            </a:extLst>
          </p:cNvPr>
          <p:cNvSpPr/>
          <p:nvPr/>
        </p:nvSpPr>
        <p:spPr>
          <a:xfrm>
            <a:off x="1512491" y="6322275"/>
            <a:ext cx="19180579" cy="30196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考查非限制性定语从句。空处引导非限制性定语从句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且关系词在从句中作主语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故填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which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4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1CAA80CA-320C-454C-94F4-09CA070DDA6C}"/>
              </a:ext>
            </a:extLst>
          </p:cNvPr>
          <p:cNvGrpSpPr/>
          <p:nvPr/>
        </p:nvGrpSpPr>
        <p:grpSpPr>
          <a:xfrm>
            <a:off x="1512492" y="1345332"/>
            <a:ext cx="5785908" cy="769441"/>
            <a:chOff x="1512492" y="2497460"/>
            <a:chExt cx="5785908" cy="769441"/>
          </a:xfrm>
        </p:grpSpPr>
        <p:sp>
          <p:nvSpPr>
            <p:cNvPr id="10" name="TextBox 75">
              <a:extLst>
                <a:ext uri="{FF2B5EF4-FFF2-40B4-BE49-F238E27FC236}">
                  <a16:creationId xmlns:a16="http://schemas.microsoft.com/office/drawing/2014/main" id="{57916747-E7EC-445A-A166-989AB6544E05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模拟演练</a:t>
              </a:r>
            </a:p>
          </p:txBody>
        </p: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385050E8-3619-4FD9-A854-DB4555BA3A1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72659818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1374976" y="1750482"/>
            <a:ext cx="20659796" cy="4029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 indent="609600">
              <a:lnSpc>
                <a:spcPct val="150000"/>
              </a:lnSpc>
              <a:spcAft>
                <a:spcPts val="0"/>
              </a:spcAft>
            </a:pP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This year’s festival is also aimed at 10. </a:t>
            </a:r>
            <a:r>
              <a:rPr lang="zh-CN" altLang="zh-CN" sz="4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4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     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(promote) tourism in Shanghai with arts. The local government has released a total of forty culture-themed travel routes to guide visitors through Shanghai’s well-known landmarks. </a:t>
            </a:r>
            <a:endParaRPr lang="zh-CN" altLang="zh-CN" sz="16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2492" y="6181787"/>
            <a:ext cx="20522280" cy="2351571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12745740" y="1767839"/>
            <a:ext cx="306846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promoting</a:t>
            </a:r>
            <a:endParaRPr lang="zh-CN" altLang="en-US" sz="44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B9204FA-9E7C-4F61-BA97-DFA5CBCCC003}"/>
              </a:ext>
            </a:extLst>
          </p:cNvPr>
          <p:cNvSpPr/>
          <p:nvPr/>
        </p:nvSpPr>
        <p:spPr>
          <a:xfrm>
            <a:off x="1450192" y="6341271"/>
            <a:ext cx="20509364" cy="30196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考查动名词。固定短语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:be aimed at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目的是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旨在。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at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是介词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介词之后用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v.-</a:t>
            </a:r>
            <a:r>
              <a:rPr lang="en-US" altLang="zh-CN" sz="4400" dirty="0" err="1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ing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故填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promoting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 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4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98F03F5F-EE3A-4A3C-8556-B83B9D5B91A1}"/>
              </a:ext>
            </a:extLst>
          </p:cNvPr>
          <p:cNvGrpSpPr/>
          <p:nvPr/>
        </p:nvGrpSpPr>
        <p:grpSpPr>
          <a:xfrm>
            <a:off x="1279147" y="1082821"/>
            <a:ext cx="5915009" cy="769441"/>
            <a:chOff x="1416663" y="2358404"/>
            <a:chExt cx="5915009" cy="769441"/>
          </a:xfrm>
        </p:grpSpPr>
        <p:sp>
          <p:nvSpPr>
            <p:cNvPr id="10" name="TextBox 75">
              <a:extLst>
                <a:ext uri="{FF2B5EF4-FFF2-40B4-BE49-F238E27FC236}">
                  <a16:creationId xmlns:a16="http://schemas.microsoft.com/office/drawing/2014/main" id="{F1FDC42A-93E8-4DE5-AB53-7F3E5C1273E9}"/>
                </a:ext>
              </a:extLst>
            </p:cNvPr>
            <p:cNvSpPr txBox="1"/>
            <p:nvPr/>
          </p:nvSpPr>
          <p:spPr>
            <a:xfrm>
              <a:off x="2116698" y="2358404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模拟演练</a:t>
              </a:r>
            </a:p>
          </p:txBody>
        </p: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BCAF98AB-2B7E-41CD-90D3-79240462192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16663" y="247935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44979037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1368476" y="1342918"/>
            <a:ext cx="21242360" cy="40353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 indent="609600" algn="ctr">
              <a:lnSpc>
                <a:spcPct val="150000"/>
              </a:lnSpc>
              <a:spcAft>
                <a:spcPts val="0"/>
              </a:spcAft>
            </a:pP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B</a:t>
            </a:r>
            <a:endParaRPr lang="zh-CN" altLang="zh-CN" sz="16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  <a:p>
            <a:pPr marL="120650">
              <a:lnSpc>
                <a:spcPct val="150000"/>
              </a:lnSpc>
              <a:spcAft>
                <a:spcPts val="0"/>
              </a:spcAft>
            </a:pPr>
            <a:r>
              <a:rPr lang="zh-CN" altLang="zh-CN" sz="4400" dirty="0">
                <a:solidFill>
                  <a:srgbClr val="000000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词数</a:t>
            </a:r>
            <a:r>
              <a:rPr lang="en-US" altLang="zh-CN" sz="4400" dirty="0">
                <a:solidFill>
                  <a:srgbClr val="000000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:239</a:t>
            </a:r>
            <a:r>
              <a:rPr lang="zh-CN" altLang="zh-CN" sz="4400" dirty="0">
                <a:solidFill>
                  <a:srgbClr val="000000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话题</a:t>
            </a:r>
            <a:r>
              <a:rPr lang="en-US" altLang="zh-CN" sz="4400" dirty="0">
                <a:solidFill>
                  <a:srgbClr val="000000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:</a:t>
            </a:r>
            <a:r>
              <a:rPr lang="zh-CN" altLang="zh-CN" sz="4400" dirty="0">
                <a:solidFill>
                  <a:srgbClr val="000000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饮食习惯决定寿命长短　文体</a:t>
            </a:r>
            <a:r>
              <a:rPr lang="en-US" altLang="zh-CN" sz="4400" dirty="0">
                <a:solidFill>
                  <a:srgbClr val="000000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: </a:t>
            </a:r>
            <a:r>
              <a:rPr lang="zh-CN" altLang="zh-CN" sz="4400" dirty="0">
                <a:solidFill>
                  <a:srgbClr val="000000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说明文 </a:t>
            </a:r>
            <a:endParaRPr lang="zh-CN" altLang="zh-CN" sz="16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     In 2017, eleven million deaths worldwide 11. </a:t>
            </a:r>
            <a:r>
              <a:rPr lang="zh-CN" altLang="zh-CN" sz="4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4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微软雅黑" panose="020B0503020204020204" pitchFamily="34" charset="-122"/>
                <a:cs typeface="Times New Roman" panose="02020603050405020304" pitchFamily="18" charset="0"/>
              </a:rPr>
              <a:t>        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(link) to people eating diets high in sugar, salt and processed meat. Those foods were 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2107" y="5378253"/>
            <a:ext cx="20995126" cy="4035334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14329916" y="3360585"/>
            <a:ext cx="326813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were linked</a:t>
            </a:r>
            <a:endParaRPr lang="zh-CN" altLang="en-US" sz="44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B9204FA-9E7C-4F61-BA97-DFA5CBCCC003}"/>
              </a:ext>
            </a:extLst>
          </p:cNvPr>
          <p:cNvSpPr/>
          <p:nvPr/>
        </p:nvSpPr>
        <p:spPr>
          <a:xfrm>
            <a:off x="1575511" y="5244110"/>
            <a:ext cx="20995125" cy="19984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4400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4400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文章大意</a:t>
            </a:r>
            <a:r>
              <a:rPr lang="en-US" altLang="zh-CN" sz="4400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4400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本文是一篇说明文。</a:t>
            </a:r>
            <a:r>
              <a:rPr lang="en-US" altLang="zh-CN" sz="4400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2017</a:t>
            </a:r>
            <a:r>
              <a:rPr lang="zh-CN" altLang="zh-CN" sz="4400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年</a:t>
            </a:r>
            <a:r>
              <a:rPr lang="en-US" altLang="zh-CN" sz="4400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全球有</a:t>
            </a:r>
            <a:r>
              <a:rPr lang="en-US" altLang="zh-CN" sz="4400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1100</a:t>
            </a:r>
            <a:r>
              <a:rPr lang="zh-CN" altLang="zh-CN" sz="4400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万人因食用高糖、高盐的食物和加工肉类而死亡。专家建议人们多吃坚果少吃肉和糖。</a:t>
            </a:r>
            <a:endParaRPr lang="zh-CN" altLang="zh-CN" sz="14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CE77430D-0F84-4D56-AC22-F4E88FFA250F}"/>
              </a:ext>
            </a:extLst>
          </p:cNvPr>
          <p:cNvSpPr/>
          <p:nvPr/>
        </p:nvSpPr>
        <p:spPr>
          <a:xfrm>
            <a:off x="1636407" y="7242606"/>
            <a:ext cx="20551369" cy="20040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考查时态和语态。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be linked to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与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……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有联系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与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……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有关。主语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eleven million deaths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是复数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根据时间状语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in 2017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可知填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were linked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A3ADAC4F-DCE2-443E-AC9A-E187A7B7AF03}"/>
              </a:ext>
            </a:extLst>
          </p:cNvPr>
          <p:cNvGrpSpPr/>
          <p:nvPr/>
        </p:nvGrpSpPr>
        <p:grpSpPr>
          <a:xfrm>
            <a:off x="1512492" y="1345332"/>
            <a:ext cx="5785908" cy="769441"/>
            <a:chOff x="1512492" y="2497460"/>
            <a:chExt cx="5785908" cy="769441"/>
          </a:xfrm>
        </p:grpSpPr>
        <p:sp>
          <p:nvSpPr>
            <p:cNvPr id="14" name="TextBox 75">
              <a:extLst>
                <a:ext uri="{FF2B5EF4-FFF2-40B4-BE49-F238E27FC236}">
                  <a16:creationId xmlns:a16="http://schemas.microsoft.com/office/drawing/2014/main" id="{D846AB67-BBEA-4DF6-A152-08A447F075AC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模拟演练</a:t>
              </a:r>
            </a:p>
          </p:txBody>
        </p:sp>
        <p:pic>
          <p:nvPicPr>
            <p:cNvPr id="15" name="图片 14">
              <a:extLst>
                <a:ext uri="{FF2B5EF4-FFF2-40B4-BE49-F238E27FC236}">
                  <a16:creationId xmlns:a16="http://schemas.microsoft.com/office/drawing/2014/main" id="{3608CCCA-9D9F-4451-8D0D-4106705D530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53116711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8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1080444" y="2500460"/>
            <a:ext cx="22394812" cy="19984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12. </a:t>
            </a:r>
            <a:r>
              <a:rPr lang="zh-CN" altLang="zh-CN" sz="4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4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微软雅黑" panose="020B0503020204020204" pitchFamily="34" charset="-122"/>
                <a:cs typeface="Times New Roman" panose="02020603050405020304" pitchFamily="18" charset="0"/>
              </a:rPr>
              <a:t>    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(part) to blame for heart disease, cancer and diabetes, a new study found, </a:t>
            </a:r>
            <a:endParaRPr lang="zh-CN" altLang="zh-CN" sz="16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0444" y="4936395"/>
            <a:ext cx="21602400" cy="2491127"/>
          </a:xfrm>
          <a:prstGeom prst="rect">
            <a:avLst/>
          </a:prstGeom>
        </p:spPr>
      </p:pic>
      <p:sp>
        <p:nvSpPr>
          <p:cNvPr id="10" name="矩形 9">
            <a:extLst>
              <a:ext uri="{FF2B5EF4-FFF2-40B4-BE49-F238E27FC236}">
                <a16:creationId xmlns:a16="http://schemas.microsoft.com/office/drawing/2014/main" id="{3E229C09-9392-4CFA-964C-39525481EEAD}"/>
              </a:ext>
            </a:extLst>
          </p:cNvPr>
          <p:cNvSpPr/>
          <p:nvPr/>
        </p:nvSpPr>
        <p:spPr>
          <a:xfrm>
            <a:off x="2770085" y="2658176"/>
            <a:ext cx="190789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partly </a:t>
            </a:r>
            <a:endParaRPr lang="zh-CN" altLang="en-US" sz="4400" dirty="0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A1665CC9-F671-49E9-A684-C7A44B37D46C}"/>
              </a:ext>
            </a:extLst>
          </p:cNvPr>
          <p:cNvSpPr/>
          <p:nvPr/>
        </p:nvSpPr>
        <p:spPr>
          <a:xfrm>
            <a:off x="1080444" y="5018786"/>
            <a:ext cx="21602400" cy="24087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考查副词。一项新研究发现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那些食品对心脏病、癌症和糖尿病负有部分责任。修饰动词应用副词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故填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partly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A3ADAC4F-DCE2-443E-AC9A-E187A7B7AF03}"/>
              </a:ext>
            </a:extLst>
          </p:cNvPr>
          <p:cNvGrpSpPr/>
          <p:nvPr/>
        </p:nvGrpSpPr>
        <p:grpSpPr>
          <a:xfrm>
            <a:off x="1512492" y="1345332"/>
            <a:ext cx="5785908" cy="769441"/>
            <a:chOff x="1512492" y="2497460"/>
            <a:chExt cx="5785908" cy="769441"/>
          </a:xfrm>
        </p:grpSpPr>
        <p:sp>
          <p:nvSpPr>
            <p:cNvPr id="14" name="TextBox 75">
              <a:extLst>
                <a:ext uri="{FF2B5EF4-FFF2-40B4-BE49-F238E27FC236}">
                  <a16:creationId xmlns:a16="http://schemas.microsoft.com/office/drawing/2014/main" id="{D846AB67-BBEA-4DF6-A152-08A447F075AC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模拟演练</a:t>
              </a:r>
            </a:p>
          </p:txBody>
        </p:sp>
        <p:pic>
          <p:nvPicPr>
            <p:cNvPr id="15" name="图片 14">
              <a:extLst>
                <a:ext uri="{FF2B5EF4-FFF2-40B4-BE49-F238E27FC236}">
                  <a16:creationId xmlns:a16="http://schemas.microsoft.com/office/drawing/2014/main" id="{3608CCCA-9D9F-4451-8D0D-4106705D530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59017618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1600324" y="1809719"/>
            <a:ext cx="20413045" cy="40353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 indent="609600">
              <a:lnSpc>
                <a:spcPct val="150000"/>
              </a:lnSpc>
              <a:spcAft>
                <a:spcPts val="0"/>
              </a:spcAft>
            </a:pP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13. </a:t>
            </a:r>
            <a:r>
              <a:rPr lang="zh-CN" altLang="zh-CN" sz="4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followed eating trends in 195 countries from 1990 to 2017. The findings were reported in the publication </a:t>
            </a:r>
            <a:r>
              <a:rPr lang="en-US" altLang="zh-CN" sz="4400" i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The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4400" i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Lancet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. Researchers </a:t>
            </a:r>
          </a:p>
          <a:p>
            <a:pPr marL="120650" indent="609600">
              <a:lnSpc>
                <a:spcPct val="150000"/>
              </a:lnSpc>
              <a:spcAft>
                <a:spcPts val="0"/>
              </a:spcAft>
            </a:pP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14. </a:t>
            </a:r>
            <a:r>
              <a:rPr lang="zh-CN" altLang="zh-CN" sz="4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lang="en-US" altLang="zh-CN" sz="4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                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(consider) 15 dietary elements (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因素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), such as diets low in </a:t>
            </a:r>
            <a:endParaRPr lang="zh-CN" altLang="zh-CN" sz="16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9918" y="5221611"/>
            <a:ext cx="20263451" cy="4589736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3236894" y="1817217"/>
            <a:ext cx="176041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which</a:t>
            </a:r>
            <a:endParaRPr lang="zh-CN" altLang="en-US" sz="4400" dirty="0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CE77430D-0F84-4D56-AC22-F4E88FFA250F}"/>
              </a:ext>
            </a:extLst>
          </p:cNvPr>
          <p:cNvSpPr/>
          <p:nvPr/>
        </p:nvSpPr>
        <p:spPr>
          <a:xfrm>
            <a:off x="1749918" y="5102983"/>
            <a:ext cx="19420185" cy="24087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13.[</a:t>
            </a:r>
            <a:r>
              <a:rPr lang="zh-CN" altLang="en-US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考查定语从句。空处引导非限制性定语从句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从句缺少主语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故用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which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引导定语从句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指代先行词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a new study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3E229C09-9392-4CFA-964C-39525481EEAD}"/>
              </a:ext>
            </a:extLst>
          </p:cNvPr>
          <p:cNvSpPr/>
          <p:nvPr/>
        </p:nvSpPr>
        <p:spPr>
          <a:xfrm>
            <a:off x="3418995" y="3783933"/>
            <a:ext cx="315663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considered</a:t>
            </a:r>
            <a:endParaRPr lang="zh-CN" altLang="en-US" sz="4400" dirty="0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A1665CC9-F671-49E9-A684-C7A44B37D46C}"/>
              </a:ext>
            </a:extLst>
          </p:cNvPr>
          <p:cNvSpPr/>
          <p:nvPr/>
        </p:nvSpPr>
        <p:spPr>
          <a:xfrm>
            <a:off x="1751614" y="7402611"/>
            <a:ext cx="20261755" cy="24087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14.[</a:t>
            </a:r>
            <a:r>
              <a:rPr lang="zh-CN" altLang="en-US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考查动词时态。根据上文当中的时间状语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from 1990 to 2017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以及本文的整体时态可知此处用一般过去时。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9A8A51B0-A8A6-4B7E-BA46-98D9E7C227FA}"/>
              </a:ext>
            </a:extLst>
          </p:cNvPr>
          <p:cNvGrpSpPr/>
          <p:nvPr/>
        </p:nvGrpSpPr>
        <p:grpSpPr>
          <a:xfrm>
            <a:off x="1178984" y="1040278"/>
            <a:ext cx="5785908" cy="769441"/>
            <a:chOff x="1512492" y="2497460"/>
            <a:chExt cx="5785908" cy="769441"/>
          </a:xfrm>
        </p:grpSpPr>
        <p:sp>
          <p:nvSpPr>
            <p:cNvPr id="13" name="TextBox 75">
              <a:extLst>
                <a:ext uri="{FF2B5EF4-FFF2-40B4-BE49-F238E27FC236}">
                  <a16:creationId xmlns:a16="http://schemas.microsoft.com/office/drawing/2014/main" id="{612DB5A6-D032-417E-9A61-1051EA9AF974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模拟演练</a:t>
              </a:r>
            </a:p>
          </p:txBody>
        </p:sp>
        <p:pic>
          <p:nvPicPr>
            <p:cNvPr id="14" name="图片 13">
              <a:extLst>
                <a:ext uri="{FF2B5EF4-FFF2-40B4-BE49-F238E27FC236}">
                  <a16:creationId xmlns:a16="http://schemas.microsoft.com/office/drawing/2014/main" id="{B7BF9F57-AC71-4712-BB12-277C2075BFB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97624858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10" grpId="0"/>
      <p:bldP spid="12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756408" y="2123692"/>
            <a:ext cx="22250472" cy="5050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 indent="609600">
              <a:lnSpc>
                <a:spcPct val="150000"/>
              </a:lnSpc>
              <a:spcAft>
                <a:spcPts val="0"/>
              </a:spcAft>
            </a:pP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fruits, vegetables, whole grains and milk. They also looked at diets high in red meat, processed meat, and sugar-sweetened drinks. </a:t>
            </a:r>
            <a:endParaRPr lang="zh-CN" altLang="zh-CN" sz="16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  “Poor diet is responsible 15. </a:t>
            </a:r>
            <a:r>
              <a:rPr lang="zh-CN" altLang="zh-CN" sz="4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more deaths than any other risk factor in the world,” said Chris Murray, director of the Institute for Health Metrics(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指标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) and 16. </a:t>
            </a:r>
            <a:r>
              <a:rPr lang="zh-CN" altLang="zh-CN" sz="4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4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   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(evaluate) at the University of Washington, which led the work.</a:t>
            </a:r>
            <a:endParaRPr lang="zh-CN" altLang="zh-CN" sz="16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6428" y="7213453"/>
            <a:ext cx="21530392" cy="3336129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9937428" y="4264470"/>
            <a:ext cx="95410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for</a:t>
            </a:r>
            <a:endParaRPr lang="zh-CN" altLang="en-US" sz="4400" dirty="0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CE77430D-0F84-4D56-AC22-F4E88FFA250F}"/>
              </a:ext>
            </a:extLst>
          </p:cNvPr>
          <p:cNvSpPr/>
          <p:nvPr/>
        </p:nvSpPr>
        <p:spPr>
          <a:xfrm>
            <a:off x="936428" y="7219500"/>
            <a:ext cx="21530392" cy="9883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15.[</a:t>
            </a:r>
            <a:r>
              <a:rPr lang="zh-CN" altLang="en-US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考查介词。固定短语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:be responsible for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对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……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负责。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3E229C09-9392-4CFA-964C-39525481EEAD}"/>
              </a:ext>
            </a:extLst>
          </p:cNvPr>
          <p:cNvSpPr/>
          <p:nvPr/>
        </p:nvSpPr>
        <p:spPr>
          <a:xfrm>
            <a:off x="2808636" y="6276429"/>
            <a:ext cx="297248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Evaluation</a:t>
            </a:r>
            <a:endParaRPr lang="zh-CN" altLang="en-US" sz="4400" dirty="0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A1665CC9-F671-49E9-A684-C7A44B37D46C}"/>
              </a:ext>
            </a:extLst>
          </p:cNvPr>
          <p:cNvSpPr/>
          <p:nvPr/>
        </p:nvSpPr>
        <p:spPr>
          <a:xfrm>
            <a:off x="914104" y="8146656"/>
            <a:ext cx="21530392" cy="20040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16.[</a:t>
            </a:r>
            <a:r>
              <a:rPr lang="zh-CN" altLang="en-US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考查词形转化。此处用名词与前面的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Health Metrics 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并列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且此处特指华盛顿大学卫生计量与评估研究所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为专有名词。故填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Evaluation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314343BB-A708-475F-B2C3-97CADFE1EF45}"/>
              </a:ext>
            </a:extLst>
          </p:cNvPr>
          <p:cNvGrpSpPr/>
          <p:nvPr/>
        </p:nvGrpSpPr>
        <p:grpSpPr>
          <a:xfrm>
            <a:off x="1512492" y="1345332"/>
            <a:ext cx="5785908" cy="769441"/>
            <a:chOff x="1512492" y="2497460"/>
            <a:chExt cx="5785908" cy="769441"/>
          </a:xfrm>
        </p:grpSpPr>
        <p:sp>
          <p:nvSpPr>
            <p:cNvPr id="13" name="TextBox 75">
              <a:extLst>
                <a:ext uri="{FF2B5EF4-FFF2-40B4-BE49-F238E27FC236}">
                  <a16:creationId xmlns:a16="http://schemas.microsoft.com/office/drawing/2014/main" id="{CAA7ADAA-AC90-40B6-A229-30C186EFE960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模拟演练</a:t>
              </a:r>
            </a:p>
          </p:txBody>
        </p:sp>
        <p:pic>
          <p:nvPicPr>
            <p:cNvPr id="14" name="图片 13">
              <a:extLst>
                <a:ext uri="{FF2B5EF4-FFF2-40B4-BE49-F238E27FC236}">
                  <a16:creationId xmlns:a16="http://schemas.microsoft.com/office/drawing/2014/main" id="{9452F726-BFF7-4E83-951A-02FA315D483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56403087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10" grpId="0"/>
      <p:bldP spid="12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720404" y="1982776"/>
            <a:ext cx="19946216" cy="4029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 indent="609600">
              <a:lnSpc>
                <a:spcPct val="150000"/>
              </a:lnSpc>
              <a:spcAft>
                <a:spcPts val="0"/>
              </a:spcAft>
            </a:pP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The study found people ate only 12 per cent of the recommended quantity of nuts and seeds—an average intake of 3 grams a day. For good health, 17. </a:t>
            </a:r>
            <a:r>
              <a:rPr lang="zh-CN" altLang="zh-CN" sz="4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(expert) say, you should eat 21 grams of nuts and seeds every day. </a:t>
            </a:r>
            <a:endParaRPr lang="zh-CN" altLang="zh-CN" sz="16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2451" y="6224055"/>
            <a:ext cx="19298145" cy="1855983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5328916" y="4050217"/>
            <a:ext cx="217559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experts</a:t>
            </a:r>
            <a:endParaRPr lang="zh-CN" altLang="en-US" sz="4400" dirty="0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CE77430D-0F84-4D56-AC22-F4E88FFA250F}"/>
              </a:ext>
            </a:extLst>
          </p:cNvPr>
          <p:cNvSpPr/>
          <p:nvPr/>
        </p:nvSpPr>
        <p:spPr>
          <a:xfrm>
            <a:off x="1149390" y="6142846"/>
            <a:ext cx="19517230" cy="24087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考查名词复数。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expert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是可数名词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根据句意以及后面的谓语动词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say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可知此处用复数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experts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 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9F94C96A-1305-4668-A3BB-D4C3A5D72D97}"/>
              </a:ext>
            </a:extLst>
          </p:cNvPr>
          <p:cNvGrpSpPr/>
          <p:nvPr/>
        </p:nvGrpSpPr>
        <p:grpSpPr>
          <a:xfrm>
            <a:off x="1512492" y="1345332"/>
            <a:ext cx="5785908" cy="769441"/>
            <a:chOff x="1512492" y="2497460"/>
            <a:chExt cx="5785908" cy="769441"/>
          </a:xfrm>
        </p:grpSpPr>
        <p:sp>
          <p:nvSpPr>
            <p:cNvPr id="11" name="TextBox 75">
              <a:extLst>
                <a:ext uri="{FF2B5EF4-FFF2-40B4-BE49-F238E27FC236}">
                  <a16:creationId xmlns:a16="http://schemas.microsoft.com/office/drawing/2014/main" id="{887246F7-C549-45C9-99EA-7DC9632353C7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模拟演练</a:t>
              </a:r>
            </a:p>
          </p:txBody>
        </p: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E2A3DF1A-9609-4F35-90D7-2B49FCF9529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22060976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695890" y="1696466"/>
            <a:ext cx="20762819" cy="50454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 indent="609600">
              <a:lnSpc>
                <a:spcPct val="150000"/>
              </a:lnSpc>
              <a:spcAft>
                <a:spcPts val="0"/>
              </a:spcAft>
            </a:pP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The study also found that people drank more than 10 times the recommended amount of sugary drinks. Another study 18. ___________</a:t>
            </a:r>
            <a:r>
              <a:rPr lang="zh-CN" altLang="zh-CN" sz="4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(publish) in January suggested </a:t>
            </a:r>
          </a:p>
          <a:p>
            <a:pPr marL="120650" indent="609600">
              <a:lnSpc>
                <a:spcPct val="150000"/>
              </a:lnSpc>
              <a:spcAft>
                <a:spcPts val="0"/>
              </a:spcAft>
            </a:pP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19. </a:t>
            </a:r>
            <a:r>
              <a:rPr lang="zh-CN" altLang="zh-CN" sz="4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“perfect diet” for the health of people and the planet would include a doubling of the consumption of nuts, fruits, and vegetables. </a:t>
            </a:r>
            <a:endParaRPr lang="zh-CN" altLang="zh-CN" sz="44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7612" y="6814547"/>
            <a:ext cx="20762819" cy="4023065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16778188" y="2731955"/>
            <a:ext cx="284565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published</a:t>
            </a:r>
            <a:endParaRPr lang="zh-CN" altLang="en-US" sz="4400" dirty="0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CE77430D-0F84-4D56-AC22-F4E88FFA250F}"/>
              </a:ext>
            </a:extLst>
          </p:cNvPr>
          <p:cNvSpPr/>
          <p:nvPr/>
        </p:nvSpPr>
        <p:spPr>
          <a:xfrm>
            <a:off x="1128349" y="6858040"/>
            <a:ext cx="20762818" cy="24087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18.[</a:t>
            </a:r>
            <a:r>
              <a:rPr lang="zh-CN" altLang="en-US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考查非谓语。分析句子结构可知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publish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与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another study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之间是动宾关系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表示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“1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月发表的另一项研究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”,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故用过去分词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published 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作定语。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3E229C09-9392-4CFA-964C-39525481EEAD}"/>
              </a:ext>
            </a:extLst>
          </p:cNvPr>
          <p:cNvSpPr/>
          <p:nvPr/>
        </p:nvSpPr>
        <p:spPr>
          <a:xfrm>
            <a:off x="3456708" y="4959733"/>
            <a:ext cx="49725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a</a:t>
            </a:r>
            <a:endParaRPr lang="zh-CN" altLang="en-US" sz="4400" dirty="0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A1665CC9-F671-49E9-A684-C7A44B37D46C}"/>
              </a:ext>
            </a:extLst>
          </p:cNvPr>
          <p:cNvSpPr/>
          <p:nvPr/>
        </p:nvSpPr>
        <p:spPr>
          <a:xfrm>
            <a:off x="1119282" y="8702666"/>
            <a:ext cx="20869012" cy="24087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19.[</a:t>
            </a:r>
            <a:r>
              <a:rPr lang="zh-CN" altLang="en-US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考查不定冠词。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diet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是可数名词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此处表达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“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一种理想的饮食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”,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故用不定冠词表泛指。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09F29584-FB8E-4402-BC97-89AB01DA4B0A}"/>
              </a:ext>
            </a:extLst>
          </p:cNvPr>
          <p:cNvGrpSpPr/>
          <p:nvPr/>
        </p:nvGrpSpPr>
        <p:grpSpPr>
          <a:xfrm>
            <a:off x="1133014" y="1075186"/>
            <a:ext cx="5785908" cy="769441"/>
            <a:chOff x="1512492" y="2497460"/>
            <a:chExt cx="5785908" cy="769441"/>
          </a:xfrm>
        </p:grpSpPr>
        <p:sp>
          <p:nvSpPr>
            <p:cNvPr id="13" name="TextBox 75">
              <a:extLst>
                <a:ext uri="{FF2B5EF4-FFF2-40B4-BE49-F238E27FC236}">
                  <a16:creationId xmlns:a16="http://schemas.microsoft.com/office/drawing/2014/main" id="{B6654B67-A6EC-42BC-B518-EBCE88FAFA7B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模拟演练</a:t>
              </a:r>
            </a:p>
          </p:txBody>
        </p:sp>
        <p:pic>
          <p:nvPicPr>
            <p:cNvPr id="14" name="图片 13">
              <a:extLst>
                <a:ext uri="{FF2B5EF4-FFF2-40B4-BE49-F238E27FC236}">
                  <a16:creationId xmlns:a16="http://schemas.microsoft.com/office/drawing/2014/main" id="{D5B76E6A-6F4C-48BC-A673-5AF20492DC7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46658443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10" grpId="0"/>
      <p:bldP spid="12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720404" y="1857017"/>
            <a:ext cx="20306256" cy="2258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0" indent="609600">
              <a:lnSpc>
                <a:spcPct val="150000"/>
              </a:lnSpc>
              <a:spcAft>
                <a:spcPts val="0"/>
              </a:spcAft>
            </a:pP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Such a diet would also include 20. </a:t>
            </a:r>
            <a:r>
              <a:rPr lang="zh-CN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50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      </a:t>
            </a:r>
            <a:r>
              <a:rPr lang="en-US" altLang="zh-CN" sz="50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(drop) by half the amount of meat and sugar consumed. </a:t>
            </a:r>
            <a:endParaRPr lang="zh-CN" altLang="zh-CN" sz="50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2813" y="4987019"/>
            <a:ext cx="19503847" cy="2258375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12219570" y="1980630"/>
            <a:ext cx="3030510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dropping</a:t>
            </a:r>
            <a:endParaRPr lang="zh-CN" altLang="en-US" sz="5000" dirty="0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CE77430D-0F84-4D56-AC22-F4E88FFA250F}"/>
              </a:ext>
            </a:extLst>
          </p:cNvPr>
          <p:cNvSpPr/>
          <p:nvPr/>
        </p:nvSpPr>
        <p:spPr>
          <a:xfrm>
            <a:off x="1512492" y="4927007"/>
            <a:ext cx="19503846" cy="3418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50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考查非谓语。此外健康的饮食还包括减少一半的肉类和糖分的摄入量。故填</a:t>
            </a:r>
            <a:r>
              <a:rPr lang="en-US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dropping</a:t>
            </a:r>
            <a:r>
              <a:rPr lang="zh-CN" altLang="zh-CN" sz="50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5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E35F3DDC-1DBF-4722-8BEF-146B2BD91F3F}"/>
              </a:ext>
            </a:extLst>
          </p:cNvPr>
          <p:cNvGrpSpPr/>
          <p:nvPr/>
        </p:nvGrpSpPr>
        <p:grpSpPr>
          <a:xfrm>
            <a:off x="1512492" y="1345332"/>
            <a:ext cx="5785908" cy="769441"/>
            <a:chOff x="1512492" y="2497460"/>
            <a:chExt cx="5785908" cy="769441"/>
          </a:xfrm>
        </p:grpSpPr>
        <p:sp>
          <p:nvSpPr>
            <p:cNvPr id="11" name="TextBox 75">
              <a:extLst>
                <a:ext uri="{FF2B5EF4-FFF2-40B4-BE49-F238E27FC236}">
                  <a16:creationId xmlns:a16="http://schemas.microsoft.com/office/drawing/2014/main" id="{0D01322E-01AE-4367-8AED-E2DE7B9B7594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模拟演练</a:t>
              </a:r>
            </a:p>
          </p:txBody>
        </p: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46930313-8CCD-4F40-9F4F-6EF9456B01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41971766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720404" y="1459907"/>
            <a:ext cx="20596973" cy="40353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A</a:t>
            </a:r>
            <a:endParaRPr lang="zh-CN" altLang="zh-CN" sz="4400" dirty="0">
              <a:solidFill>
                <a:srgbClr val="000000"/>
              </a:solidFill>
              <a:latin typeface="微软雅黑" panose="020B0503020204020204" pitchFamily="34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  <a:p>
            <a:pPr indent="660400">
              <a:lnSpc>
                <a:spcPct val="150000"/>
              </a:lnSpc>
              <a:spcAft>
                <a:spcPts val="0"/>
              </a:spcAft>
            </a:pP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Have you ever heard the term “dark ride” and wondered </a:t>
            </a:r>
          </a:p>
          <a:p>
            <a:pPr indent="660400">
              <a:lnSpc>
                <a:spcPct val="150000"/>
              </a:lnSpc>
              <a:spcAft>
                <a:spcPts val="0"/>
              </a:spcAft>
            </a:pP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1. ____________it meant? How about “flat ride”? Let’s explore some of the more common 2. ___________(type) of rides. </a:t>
            </a:r>
            <a:endParaRPr lang="zh-CN" altLang="zh-CN" sz="4400" dirty="0">
              <a:solidFill>
                <a:srgbClr val="000000"/>
              </a:solidFill>
              <a:latin typeface="微软雅黑" panose="020B0503020204020204" pitchFamily="34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3746" y="5796138"/>
            <a:ext cx="20224584" cy="5076567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2712809" y="3408324"/>
            <a:ext cx="206498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what</a:t>
            </a:r>
            <a:r>
              <a:rPr lang="zh-CN" altLang="en-US" sz="44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endParaRPr lang="zh-CN" altLang="en-US" sz="4400" dirty="0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CE77430D-0F84-4D56-AC22-F4E88FFA250F}"/>
              </a:ext>
            </a:extLst>
          </p:cNvPr>
          <p:cNvSpPr/>
          <p:nvPr/>
        </p:nvSpPr>
        <p:spPr>
          <a:xfrm>
            <a:off x="711984" y="7526161"/>
            <a:ext cx="20028108" cy="24087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1.[</a:t>
            </a:r>
            <a:r>
              <a:rPr lang="zh-CN" altLang="en-US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考查连接词。设空处引导的从句作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wondered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的宾语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且空处在从句中作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meant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的宾语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表示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“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什么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”,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故填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what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4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9C4B71B4-9E88-4FE2-AFB7-4C92CCAF4A41}"/>
              </a:ext>
            </a:extLst>
          </p:cNvPr>
          <p:cNvGrpSpPr/>
          <p:nvPr/>
        </p:nvGrpSpPr>
        <p:grpSpPr>
          <a:xfrm>
            <a:off x="797047" y="1075186"/>
            <a:ext cx="5785908" cy="769441"/>
            <a:chOff x="1512492" y="2497460"/>
            <a:chExt cx="5785908" cy="769441"/>
          </a:xfrm>
        </p:grpSpPr>
        <p:sp>
          <p:nvSpPr>
            <p:cNvPr id="11" name="TextBox 75">
              <a:extLst>
                <a:ext uri="{FF2B5EF4-FFF2-40B4-BE49-F238E27FC236}">
                  <a16:creationId xmlns:a16="http://schemas.microsoft.com/office/drawing/2014/main" id="{3B37C94D-9043-44D7-9BF1-C04B7B781C5F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教师备用习题</a:t>
              </a:r>
            </a:p>
          </p:txBody>
        </p: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B12B8CDD-8612-4FB9-9707-1D1D4D8094B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  <p:sp>
        <p:nvSpPr>
          <p:cNvPr id="13" name="矩形 12">
            <a:extLst>
              <a:ext uri="{FF2B5EF4-FFF2-40B4-BE49-F238E27FC236}">
                <a16:creationId xmlns:a16="http://schemas.microsoft.com/office/drawing/2014/main" id="{F6E3C978-486F-4642-9B07-867D1AEE73EC}"/>
              </a:ext>
            </a:extLst>
          </p:cNvPr>
          <p:cNvSpPr/>
          <p:nvPr/>
        </p:nvSpPr>
        <p:spPr>
          <a:xfrm>
            <a:off x="6995210" y="4578629"/>
            <a:ext cx="180209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 types</a:t>
            </a:r>
            <a:endParaRPr lang="zh-CN" altLang="en-US" sz="4400" dirty="0"/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193D64BF-249E-42AB-B2D6-B3FD7B379FB6}"/>
              </a:ext>
            </a:extLst>
          </p:cNvPr>
          <p:cNvSpPr/>
          <p:nvPr/>
        </p:nvSpPr>
        <p:spPr>
          <a:xfrm>
            <a:off x="651000" y="9479648"/>
            <a:ext cx="19833257" cy="13930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2.[</a:t>
            </a:r>
            <a:r>
              <a:rPr lang="zh-CN" altLang="en-US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考查名词复数。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type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意为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“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种类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”,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是可数名词且在此表泛指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故填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types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4E1EC104-5537-484B-B2FF-F6C1096E425C}"/>
              </a:ext>
            </a:extLst>
          </p:cNvPr>
          <p:cNvSpPr/>
          <p:nvPr/>
        </p:nvSpPr>
        <p:spPr>
          <a:xfrm>
            <a:off x="674037" y="5629680"/>
            <a:ext cx="19833257" cy="24087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文章大意</a:t>
            </a: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en-US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本文是一篇说明文，主要介绍了什么是“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dark ride</a:t>
            </a:r>
            <a:r>
              <a:rPr lang="zh-CN" altLang="en-US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”“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flat ride</a:t>
            </a:r>
            <a:r>
              <a:rPr lang="zh-CN" altLang="en-US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”和“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motion simulator ride</a:t>
            </a:r>
            <a:r>
              <a:rPr lang="zh-CN" altLang="en-US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”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.</a:t>
            </a:r>
            <a:endParaRPr lang="zh-CN" altLang="zh-CN" sz="4400" dirty="0">
              <a:solidFill>
                <a:srgbClr val="A5002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3309078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13" grpId="0"/>
      <p:bldP spid="15" grpId="0"/>
      <p:bldP spid="14" grpId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1021324" y="1844627"/>
            <a:ext cx="20437383" cy="40341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  A “dark ride” is an industry term for any amusement park or theme park ride that uses vehicles to send passengers into an indoor environment and through 3. </a:t>
            </a:r>
            <a:r>
              <a:rPr lang="zh-CN" altLang="zh-CN" sz="4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series of scenes. Ride vehicles take many forms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4. </a:t>
            </a:r>
            <a:r>
              <a:rPr lang="zh-CN" altLang="zh-CN" sz="4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4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微软雅黑" panose="020B0503020204020204" pitchFamily="34" charset="-122"/>
                <a:cs typeface="Times New Roman" panose="02020603050405020304" pitchFamily="18" charset="0"/>
              </a:rPr>
              <a:t>    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(include) cars on a track, trackless </a:t>
            </a:r>
            <a:endParaRPr lang="zh-CN" altLang="zh-CN" sz="4400" dirty="0">
              <a:solidFill>
                <a:srgbClr val="000000"/>
              </a:solidFill>
              <a:latin typeface="微软雅黑" panose="020B0503020204020204" pitchFamily="34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1324" y="6309333"/>
            <a:ext cx="20437383" cy="2080009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4824860" y="3904784"/>
            <a:ext cx="49725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a</a:t>
            </a:r>
            <a:endParaRPr lang="zh-CN" altLang="en-US" sz="4400" dirty="0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CE77430D-0F84-4D56-AC22-F4E88FFA250F}"/>
              </a:ext>
            </a:extLst>
          </p:cNvPr>
          <p:cNvSpPr/>
          <p:nvPr/>
        </p:nvSpPr>
        <p:spPr>
          <a:xfrm>
            <a:off x="1030392" y="6172590"/>
            <a:ext cx="20428315" cy="13930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3.[</a:t>
            </a:r>
            <a:r>
              <a:rPr lang="zh-CN" altLang="en-US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考查固定搭配。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a series of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意为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“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一系列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”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F6E3C978-486F-4642-9B07-867D1AEE73EC}"/>
              </a:ext>
            </a:extLst>
          </p:cNvPr>
          <p:cNvSpPr/>
          <p:nvPr/>
        </p:nvSpPr>
        <p:spPr>
          <a:xfrm>
            <a:off x="1800524" y="4957254"/>
            <a:ext cx="268535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including</a:t>
            </a:r>
            <a:endParaRPr lang="zh-CN" altLang="en-US" sz="4400" dirty="0"/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193D64BF-249E-42AB-B2D6-B3FD7B379FB6}"/>
              </a:ext>
            </a:extLst>
          </p:cNvPr>
          <p:cNvSpPr/>
          <p:nvPr/>
        </p:nvSpPr>
        <p:spPr>
          <a:xfrm>
            <a:off x="1030392" y="7192218"/>
            <a:ext cx="20068276" cy="9883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4.[</a:t>
            </a:r>
            <a:r>
              <a:rPr lang="zh-CN" altLang="en-US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考查介词。设空处在此意为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“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包括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”,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故填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including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F5755517-A400-47EC-B2FF-49D2130E1BDC}"/>
              </a:ext>
            </a:extLst>
          </p:cNvPr>
          <p:cNvGrpSpPr/>
          <p:nvPr/>
        </p:nvGrpSpPr>
        <p:grpSpPr>
          <a:xfrm>
            <a:off x="797047" y="1075186"/>
            <a:ext cx="5785908" cy="769441"/>
            <a:chOff x="1512492" y="2497460"/>
            <a:chExt cx="5785908" cy="769441"/>
          </a:xfrm>
        </p:grpSpPr>
        <p:sp>
          <p:nvSpPr>
            <p:cNvPr id="11" name="TextBox 75">
              <a:extLst>
                <a:ext uri="{FF2B5EF4-FFF2-40B4-BE49-F238E27FC236}">
                  <a16:creationId xmlns:a16="http://schemas.microsoft.com/office/drawing/2014/main" id="{BDB158BE-9880-4E26-A4EF-3FFC6A8920A4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教师备用习题</a:t>
              </a:r>
            </a:p>
          </p:txBody>
        </p: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54BB7B30-DC8C-41C6-96AB-68AE4F655BD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32713711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13" grpId="0"/>
      <p:bldP spid="15" grpId="0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820091" y="1896613"/>
            <a:ext cx="22005165" cy="60666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vehicles and boats5. </a:t>
            </a:r>
            <a:r>
              <a:rPr lang="zh-CN" altLang="zh-CN" sz="4400" u="sng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　　　　</a:t>
            </a:r>
            <a:r>
              <a:rPr lang="en-US" altLang="zh-CN" sz="4400" u="sng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     </a:t>
            </a:r>
            <a:r>
              <a:rPr lang="en-US" altLang="zh-CN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float in a channel of water. Some dark rides attempt to tell a story, while others are just a collection of interesting scenes. </a:t>
            </a:r>
            <a:endParaRPr lang="zh-CN" altLang="zh-CN" sz="4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 “flat ride” refers to attractions at amusement parks, carnivals, fairs and theme parks that typically spin around.</a:t>
            </a:r>
            <a:endParaRPr lang="zh-CN" altLang="zh-CN" sz="4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They 6. </a:t>
            </a:r>
            <a:r>
              <a:rPr lang="zh-CN" altLang="zh-CN" sz="4400" u="sng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　　　　</a:t>
            </a:r>
            <a:r>
              <a:rPr lang="en-US" altLang="zh-CN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(usual) include a 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circular platform and are placed on the ground. </a:t>
            </a:r>
            <a:endParaRPr lang="zh-CN" altLang="zh-CN" sz="4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5040" y="8043298"/>
            <a:ext cx="21730216" cy="2977684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6613073" y="1960809"/>
            <a:ext cx="364555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that/which</a:t>
            </a:r>
            <a:r>
              <a:rPr lang="zh-CN" altLang="en-US" sz="44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endParaRPr lang="zh-CN" altLang="en-US" sz="4400" dirty="0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CE77430D-0F84-4D56-AC22-F4E88FFA250F}"/>
              </a:ext>
            </a:extLst>
          </p:cNvPr>
          <p:cNvSpPr/>
          <p:nvPr/>
        </p:nvSpPr>
        <p:spPr>
          <a:xfrm>
            <a:off x="1214185" y="7777945"/>
            <a:ext cx="21454063" cy="34243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5.[</a:t>
            </a:r>
            <a:r>
              <a:rPr lang="zh-CN" altLang="en-US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考查关系代词。此处是限制性定语从句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先行词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boats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指物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且在从句中作主语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故填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that/which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4400" dirty="0">
              <a:solidFill>
                <a:srgbClr val="A5002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F6E3C978-486F-4642-9B07-867D1AEE73EC}"/>
              </a:ext>
            </a:extLst>
          </p:cNvPr>
          <p:cNvSpPr/>
          <p:nvPr/>
        </p:nvSpPr>
        <p:spPr>
          <a:xfrm>
            <a:off x="4093283" y="5959513"/>
            <a:ext cx="205376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usually</a:t>
            </a:r>
            <a:endParaRPr lang="zh-CN" altLang="en-US" sz="4400" dirty="0"/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193D64BF-249E-42AB-B2D6-B3FD7B379FB6}"/>
              </a:ext>
            </a:extLst>
          </p:cNvPr>
          <p:cNvSpPr/>
          <p:nvPr/>
        </p:nvSpPr>
        <p:spPr>
          <a:xfrm>
            <a:off x="1084904" y="9627907"/>
            <a:ext cx="21583344" cy="13930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6.[</a:t>
            </a:r>
            <a:r>
              <a:rPr lang="zh-CN" altLang="en-US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考查副词。副词修饰动词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故用副词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usually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修饰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include,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表示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“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通常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”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E8974B82-F29A-482B-9781-4E6DB64D01EC}"/>
              </a:ext>
            </a:extLst>
          </p:cNvPr>
          <p:cNvGrpSpPr/>
          <p:nvPr/>
        </p:nvGrpSpPr>
        <p:grpSpPr>
          <a:xfrm>
            <a:off x="797047" y="1075186"/>
            <a:ext cx="5785908" cy="769441"/>
            <a:chOff x="1512492" y="2497460"/>
            <a:chExt cx="5785908" cy="769441"/>
          </a:xfrm>
        </p:grpSpPr>
        <p:sp>
          <p:nvSpPr>
            <p:cNvPr id="11" name="TextBox 75">
              <a:extLst>
                <a:ext uri="{FF2B5EF4-FFF2-40B4-BE49-F238E27FC236}">
                  <a16:creationId xmlns:a16="http://schemas.microsoft.com/office/drawing/2014/main" id="{E82DF424-2124-4C7C-A726-11716AC872F9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教师备用习题</a:t>
              </a:r>
            </a:p>
          </p:txBody>
        </p: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EB489F6B-57F5-4A3C-87F9-945C4A61ED9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40559432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13" grpId="0"/>
      <p:bldP spid="15" grpId="0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1020435" y="1903889"/>
            <a:ext cx="20882320" cy="40353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The term is used to refer to a large number of rides. </a:t>
            </a:r>
          </a:p>
          <a:p>
            <a:pPr algn="just">
              <a:lnSpc>
                <a:spcPct val="150000"/>
              </a:lnSpc>
            </a:pP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     7. </a:t>
            </a:r>
            <a:r>
              <a:rPr lang="zh-CN" altLang="zh-CN" sz="4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4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微软雅黑" panose="020B0503020204020204" pitchFamily="34" charset="-122"/>
                <a:cs typeface="Times New Roman" panose="02020603050405020304" pitchFamily="18" charset="0"/>
              </a:rPr>
              <a:t>     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(depend) on their speed and other features, they may or may not be considered thrill rides. Generally, 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“kiddie rides”</a:t>
            </a:r>
          </a:p>
          <a:p>
            <a:pPr algn="just">
              <a:lnSpc>
                <a:spcPct val="150000"/>
              </a:lnSpc>
            </a:pPr>
            <a:endParaRPr lang="zh-CN" altLang="zh-CN" sz="4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4587" y="5174903"/>
            <a:ext cx="20558167" cy="2156433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2383525" y="3013350"/>
            <a:ext cx="318388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Depending</a:t>
            </a:r>
            <a:endParaRPr lang="zh-CN" altLang="en-US" sz="4400" dirty="0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CE77430D-0F84-4D56-AC22-F4E88FFA250F}"/>
              </a:ext>
            </a:extLst>
          </p:cNvPr>
          <p:cNvSpPr/>
          <p:nvPr/>
        </p:nvSpPr>
        <p:spPr>
          <a:xfrm>
            <a:off x="1467290" y="5174903"/>
            <a:ext cx="20435463" cy="27319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考查非谓语动词。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they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与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depend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之间是逻辑上的主谓关系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故填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Depending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7C95F1EB-1C2E-4620-BEF3-B786D1F1BA19}"/>
              </a:ext>
            </a:extLst>
          </p:cNvPr>
          <p:cNvGrpSpPr/>
          <p:nvPr/>
        </p:nvGrpSpPr>
        <p:grpSpPr>
          <a:xfrm>
            <a:off x="797047" y="1075186"/>
            <a:ext cx="5785908" cy="769441"/>
            <a:chOff x="1512492" y="2497460"/>
            <a:chExt cx="5785908" cy="769441"/>
          </a:xfrm>
        </p:grpSpPr>
        <p:sp>
          <p:nvSpPr>
            <p:cNvPr id="11" name="TextBox 75">
              <a:extLst>
                <a:ext uri="{FF2B5EF4-FFF2-40B4-BE49-F238E27FC236}">
                  <a16:creationId xmlns:a16="http://schemas.microsoft.com/office/drawing/2014/main" id="{641D3E36-33B3-434D-B13E-F46A2CB12ECB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教师备用习题</a:t>
              </a:r>
            </a:p>
          </p:txBody>
        </p: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92963FDF-83D4-4276-AF41-20E46ECE8F3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21356233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684688" y="1710484"/>
            <a:ext cx="22239153" cy="5050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660400">
              <a:lnSpc>
                <a:spcPct val="150000"/>
              </a:lnSpc>
              <a:spcAft>
                <a:spcPts val="0"/>
              </a:spcAft>
            </a:pP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8. </a:t>
            </a:r>
            <a:r>
              <a:rPr lang="zh-CN" altLang="zh-CN" sz="4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4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      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(intend) for young riders. More thrilling flat rides that include high speeds in the amusement industry are called “spin-and-spew” “spin-and-puke” or “whirl-and-hurl” rides. </a:t>
            </a:r>
            <a:endParaRPr lang="zh-CN" altLang="zh-CN" sz="4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    A “motion simulator ride” uses seats that move in sync with point-of-view media projected onto a screen 9. </a:t>
            </a:r>
            <a:r>
              <a:rPr lang="zh-CN" altLang="zh-CN" sz="4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4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        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(provide) viewers with the</a:t>
            </a:r>
            <a:endParaRPr lang="zh-CN" altLang="zh-CN" sz="4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2329" y="6920186"/>
            <a:ext cx="21731222" cy="3103557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1845030" y="1792488"/>
            <a:ext cx="360560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are intended</a:t>
            </a:r>
            <a:endParaRPr lang="zh-CN" altLang="en-US" sz="4400" dirty="0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CE77430D-0F84-4D56-AC22-F4E88FFA250F}"/>
              </a:ext>
            </a:extLst>
          </p:cNvPr>
          <p:cNvSpPr/>
          <p:nvPr/>
        </p:nvSpPr>
        <p:spPr>
          <a:xfrm>
            <a:off x="1030392" y="6915983"/>
            <a:ext cx="21487338" cy="24087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8.[</a:t>
            </a:r>
            <a:r>
              <a:rPr lang="zh-CN" altLang="en-US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考查时态和语态。由前面的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generally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可知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设空处是对一般情况的描述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应用一般现在时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又因为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kiddie rides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与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intend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之间是被动关系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故填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are intended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4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F4296D58-4296-40CC-ADF6-12C687A753B9}"/>
              </a:ext>
            </a:extLst>
          </p:cNvPr>
          <p:cNvSpPr/>
          <p:nvPr/>
        </p:nvSpPr>
        <p:spPr>
          <a:xfrm>
            <a:off x="9948955" y="5737992"/>
            <a:ext cx="297081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to provide</a:t>
            </a:r>
            <a:endParaRPr lang="zh-CN" altLang="en-US" sz="4400" dirty="0"/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7E9070FD-B2DD-4D5C-A686-E785169F2B6B}"/>
              </a:ext>
            </a:extLst>
          </p:cNvPr>
          <p:cNvSpPr/>
          <p:nvPr/>
        </p:nvSpPr>
        <p:spPr>
          <a:xfrm>
            <a:off x="1083742" y="8998385"/>
            <a:ext cx="21148396" cy="13930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9.[</a:t>
            </a:r>
            <a:r>
              <a:rPr lang="zh-CN" altLang="en-US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考查不定式。设空处在此作目的状语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故填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to provide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4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81AEB204-16D8-4F07-8BDF-1514A5FDD7A2}"/>
              </a:ext>
            </a:extLst>
          </p:cNvPr>
          <p:cNvGrpSpPr/>
          <p:nvPr/>
        </p:nvGrpSpPr>
        <p:grpSpPr>
          <a:xfrm>
            <a:off x="797047" y="1075186"/>
            <a:ext cx="5785908" cy="769441"/>
            <a:chOff x="1512492" y="2497460"/>
            <a:chExt cx="5785908" cy="769441"/>
          </a:xfrm>
        </p:grpSpPr>
        <p:sp>
          <p:nvSpPr>
            <p:cNvPr id="11" name="TextBox 75">
              <a:extLst>
                <a:ext uri="{FF2B5EF4-FFF2-40B4-BE49-F238E27FC236}">
                  <a16:creationId xmlns:a16="http://schemas.microsoft.com/office/drawing/2014/main" id="{1367C036-1CD7-4EDE-BAF4-AC5EAC8D943D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教师备用习题</a:t>
              </a:r>
            </a:p>
          </p:txBody>
        </p: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164EBAC9-2C84-47C6-B143-C973CF7FD77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66355912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13" grpId="0"/>
      <p:bldP spid="14" grpId="0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719029" y="1820197"/>
            <a:ext cx="21676278" cy="40353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660400">
              <a:lnSpc>
                <a:spcPct val="150000"/>
              </a:lnSpc>
              <a:spcAft>
                <a:spcPts val="0"/>
              </a:spcAft>
            </a:pP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illusion(</a:t>
            </a:r>
            <a:r>
              <a:rPr lang="zh-CN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错觉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) that they are moving and physically taking part in the action. Most motion simulator rides are presented in theatres of various sizes. Although viewers never move more than a few inches in any 10. </a:t>
            </a:r>
            <a:r>
              <a:rPr lang="zh-CN" altLang="zh-CN" sz="4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4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     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(direct), they can feel as if they are speeding wildly and free-falling, etc. </a:t>
            </a:r>
            <a:endParaRPr lang="zh-CN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6004" y="6501104"/>
            <a:ext cx="13937968" cy="1350596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15482044" y="3816365"/>
            <a:ext cx="313900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direction</a:t>
            </a:r>
            <a:r>
              <a:rPr lang="zh-CN" altLang="en-US" sz="44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endParaRPr lang="zh-CN" altLang="en-US" sz="4400" dirty="0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CE77430D-0F84-4D56-AC22-F4E88FFA250F}"/>
              </a:ext>
            </a:extLst>
          </p:cNvPr>
          <p:cNvSpPr/>
          <p:nvPr/>
        </p:nvSpPr>
        <p:spPr>
          <a:xfrm>
            <a:off x="1003845" y="6465341"/>
            <a:ext cx="21102935" cy="9871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4400" b="1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4400" dirty="0">
                <a:solidFill>
                  <a:srgbClr val="A50021"/>
                </a:solidFill>
                <a:ea typeface="微软雅黑" panose="020B0503020204020204" pitchFamily="34" charset="-122"/>
                <a:cs typeface="Times New Roman" panose="02020603050405020304" pitchFamily="18" charset="0"/>
              </a:rPr>
              <a:t>考查名词。</a:t>
            </a:r>
            <a:r>
              <a:rPr lang="en-US" altLang="zh-CN" sz="4400" dirty="0">
                <a:solidFill>
                  <a:srgbClr val="A50021"/>
                </a:solidFill>
                <a:ea typeface="微软雅黑" panose="020B0503020204020204" pitchFamily="34" charset="-122"/>
                <a:cs typeface="Times New Roman" panose="02020603050405020304" pitchFamily="18" charset="0"/>
              </a:rPr>
              <a:t>in any direction</a:t>
            </a:r>
            <a:r>
              <a:rPr lang="zh-CN" altLang="zh-CN" sz="4400" dirty="0">
                <a:solidFill>
                  <a:srgbClr val="A50021"/>
                </a:solidFill>
                <a:ea typeface="微软雅黑" panose="020B0503020204020204" pitchFamily="34" charset="-122"/>
                <a:cs typeface="Times New Roman" panose="02020603050405020304" pitchFamily="18" charset="0"/>
              </a:rPr>
              <a:t>意为</a:t>
            </a:r>
            <a:r>
              <a:rPr lang="en-US" altLang="zh-CN" sz="4400" dirty="0">
                <a:solidFill>
                  <a:srgbClr val="A50021"/>
                </a:solidFill>
                <a:ea typeface="微软雅黑" panose="020B0503020204020204" pitchFamily="34" charset="-122"/>
                <a:cs typeface="Times New Roman" panose="02020603050405020304" pitchFamily="18" charset="0"/>
              </a:rPr>
              <a:t>“</a:t>
            </a:r>
            <a:r>
              <a:rPr lang="zh-CN" altLang="zh-CN" sz="4400" dirty="0">
                <a:solidFill>
                  <a:srgbClr val="A50021"/>
                </a:solidFill>
                <a:ea typeface="微软雅黑" panose="020B0503020204020204" pitchFamily="34" charset="-122"/>
                <a:cs typeface="Times New Roman" panose="02020603050405020304" pitchFamily="18" charset="0"/>
              </a:rPr>
              <a:t>朝任一方向</a:t>
            </a:r>
            <a:r>
              <a:rPr lang="en-US" altLang="zh-CN" sz="4400" dirty="0">
                <a:solidFill>
                  <a:srgbClr val="A50021"/>
                </a:solidFill>
                <a:ea typeface="微软雅黑" panose="020B0503020204020204" pitchFamily="34" charset="-122"/>
                <a:cs typeface="Times New Roman" panose="02020603050405020304" pitchFamily="18" charset="0"/>
              </a:rPr>
              <a:t>”</a:t>
            </a:r>
            <a:r>
              <a:rPr lang="zh-CN" altLang="zh-CN" sz="4400" dirty="0">
                <a:solidFill>
                  <a:srgbClr val="A50021"/>
                </a:solidFill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A6863929-8FD7-40F0-8619-C0293B6D9B1F}"/>
              </a:ext>
            </a:extLst>
          </p:cNvPr>
          <p:cNvGrpSpPr/>
          <p:nvPr/>
        </p:nvGrpSpPr>
        <p:grpSpPr>
          <a:xfrm>
            <a:off x="797047" y="1075186"/>
            <a:ext cx="5785908" cy="769441"/>
            <a:chOff x="1512492" y="2497460"/>
            <a:chExt cx="5785908" cy="769441"/>
          </a:xfrm>
        </p:grpSpPr>
        <p:sp>
          <p:nvSpPr>
            <p:cNvPr id="11" name="TextBox 75">
              <a:extLst>
                <a:ext uri="{FF2B5EF4-FFF2-40B4-BE49-F238E27FC236}">
                  <a16:creationId xmlns:a16="http://schemas.microsoft.com/office/drawing/2014/main" id="{729752DA-B9F7-4BEF-9F94-0D58D5213FE7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教师备用习题</a:t>
              </a:r>
            </a:p>
          </p:txBody>
        </p: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9C223AD1-920D-4428-8DEE-25806EAE117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70902336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684688" y="1343476"/>
            <a:ext cx="21494100" cy="4029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B</a:t>
            </a:r>
            <a:endParaRPr lang="zh-CN" altLang="zh-CN" sz="14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  <a:p>
            <a:pPr indent="660400">
              <a:lnSpc>
                <a:spcPct val="150000"/>
              </a:lnSpc>
              <a:spcAft>
                <a:spcPts val="0"/>
              </a:spcAft>
            </a:pP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Wherever you look these days, something is looking back at you. There are video cameras on street 11. </a:t>
            </a:r>
            <a:r>
              <a:rPr lang="zh-CN" altLang="zh-CN" sz="4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4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         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(corner), vehicles and our own front doors. </a:t>
            </a:r>
            <a:endParaRPr lang="zh-CN" altLang="zh-CN" sz="14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688" y="5528469"/>
            <a:ext cx="21134060" cy="4166474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8653598" y="3400447"/>
            <a:ext cx="275408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corners</a:t>
            </a:r>
            <a:r>
              <a:rPr lang="zh-CN" altLang="en-US" sz="44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endParaRPr lang="zh-CN" altLang="en-US" sz="4400" dirty="0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CE77430D-0F84-4D56-AC22-F4E88FFA250F}"/>
              </a:ext>
            </a:extLst>
          </p:cNvPr>
          <p:cNvSpPr/>
          <p:nvPr/>
        </p:nvSpPr>
        <p:spPr>
          <a:xfrm>
            <a:off x="743404" y="5373297"/>
            <a:ext cx="20787312" cy="20040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文章大意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本文是一篇说明文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介绍了由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Cooler Screens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公司研发的商店陈列柜的摄像头的功能。</a:t>
            </a:r>
            <a:endParaRPr lang="zh-CN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51564155-7AAF-400B-BD0C-98A2680928B8}"/>
              </a:ext>
            </a:extLst>
          </p:cNvPr>
          <p:cNvSpPr/>
          <p:nvPr/>
        </p:nvSpPr>
        <p:spPr>
          <a:xfrm>
            <a:off x="768764" y="7696447"/>
            <a:ext cx="20545928" cy="19984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4400" b="1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4400" b="1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4400" b="1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4400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考查名词复数。根据语境可知</a:t>
            </a:r>
            <a:r>
              <a:rPr lang="en-US" altLang="zh-CN" sz="4400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摄像头遍及街头巷尾。</a:t>
            </a:r>
            <a:r>
              <a:rPr lang="en-US" altLang="zh-CN" sz="4400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corner</a:t>
            </a:r>
            <a:r>
              <a:rPr lang="zh-CN" altLang="zh-CN" sz="4400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是可数名词</a:t>
            </a:r>
            <a:r>
              <a:rPr lang="en-US" altLang="zh-CN" sz="4400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大街上的角落不止一个</a:t>
            </a:r>
            <a:r>
              <a:rPr lang="en-US" altLang="zh-CN" sz="4400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故用名词复数形式。</a:t>
            </a:r>
            <a:endParaRPr lang="zh-CN" altLang="zh-CN" sz="14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1E0BF43D-ACFC-4E0B-99C7-2F49E6EEC03E}"/>
              </a:ext>
            </a:extLst>
          </p:cNvPr>
          <p:cNvGrpSpPr/>
          <p:nvPr/>
        </p:nvGrpSpPr>
        <p:grpSpPr>
          <a:xfrm>
            <a:off x="797047" y="1075186"/>
            <a:ext cx="5785908" cy="769441"/>
            <a:chOff x="1512492" y="2497460"/>
            <a:chExt cx="5785908" cy="769441"/>
          </a:xfrm>
        </p:grpSpPr>
        <p:sp>
          <p:nvSpPr>
            <p:cNvPr id="11" name="TextBox 75">
              <a:extLst>
                <a:ext uri="{FF2B5EF4-FFF2-40B4-BE49-F238E27FC236}">
                  <a16:creationId xmlns:a16="http://schemas.microsoft.com/office/drawing/2014/main" id="{D5490CF9-A5B6-4082-B460-8B256AC72BB8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教师备用习题</a:t>
              </a:r>
            </a:p>
          </p:txBody>
        </p: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0E63829D-5B75-42D3-A581-612778E68D6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1040723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13" grpId="0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554170" y="1871498"/>
            <a:ext cx="23078601" cy="4029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     A Chicago company 12.</a:t>
            </a:r>
            <a:r>
              <a:rPr lang="zh-CN" altLang="zh-CN" sz="4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 (call) Cooler Screens believes that you won’t mind if they put cameras into the display cases(</a:t>
            </a:r>
            <a:r>
              <a:rPr lang="zh-CN" altLang="zh-CN" sz="4400" dirty="0">
                <a:solidFill>
                  <a:srgbClr val="000000"/>
                </a:solidFill>
                <a:ea typeface="微软雅黑" panose="020B0503020204020204" pitchFamily="34" charset="-122"/>
                <a:cs typeface="Times New Roman" panose="02020603050405020304" pitchFamily="18" charset="0"/>
              </a:rPr>
              <a:t>展柜</a:t>
            </a:r>
            <a:r>
              <a:rPr lang="en-US" altLang="zh-CN" sz="4400" dirty="0">
                <a:solidFill>
                  <a:srgbClr val="000000"/>
                </a:solidFill>
                <a:ea typeface="微软雅黑" panose="020B0503020204020204" pitchFamily="34" charset="-122"/>
                <a:cs typeface="Times New Roman" panose="02020603050405020304" pitchFamily="18" charset="0"/>
              </a:rPr>
              <a:t>) in stores. The cameras aren’t placed there 13.</a:t>
            </a:r>
            <a:r>
              <a:rPr lang="zh-CN" altLang="zh-CN" sz="4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4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微软雅黑" panose="020B0503020204020204" pitchFamily="34" charset="-122"/>
                <a:cs typeface="Times New Roman" panose="02020603050405020304" pitchFamily="18" charset="0"/>
              </a:rPr>
              <a:t>     </a:t>
            </a:r>
            <a:r>
              <a:rPr lang="en-US" altLang="zh-CN" sz="4400" dirty="0">
                <a:solidFill>
                  <a:srgbClr val="000000"/>
                </a:solidFill>
                <a:ea typeface="微软雅黑" panose="020B0503020204020204" pitchFamily="34" charset="-122"/>
                <a:cs typeface="Times New Roman" panose="02020603050405020304" pitchFamily="18" charset="0"/>
              </a:rPr>
              <a:t> (prevent) you from stealing. Instead, they’re part of a system that tries to guess 14. </a:t>
            </a:r>
            <a:r>
              <a:rPr lang="zh-CN" altLang="zh-CN" sz="4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4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微软雅黑" panose="020B0503020204020204" pitchFamily="34" charset="-122"/>
                <a:cs typeface="Times New Roman" panose="02020603050405020304" pitchFamily="18" charset="0"/>
              </a:rPr>
              <a:t>      </a:t>
            </a:r>
            <a:r>
              <a:rPr lang="en-US" altLang="zh-CN" sz="4400" dirty="0">
                <a:solidFill>
                  <a:srgbClr val="000000"/>
                </a:solidFill>
                <a:ea typeface="微软雅黑" panose="020B0503020204020204" pitchFamily="34" charset="-122"/>
                <a:cs typeface="Times New Roman" panose="02020603050405020304" pitchFamily="18" charset="0"/>
              </a:rPr>
              <a:t>you will buy next, based on how you look. </a:t>
            </a:r>
            <a:endParaRPr lang="zh-CN" altLang="zh-CN" sz="14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6396" y="6067519"/>
            <a:ext cx="21922066" cy="5706200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7993212" y="2012799"/>
            <a:ext cx="232788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called</a:t>
            </a:r>
            <a:r>
              <a:rPr lang="zh-CN" altLang="en-US" sz="44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endParaRPr lang="zh-CN" altLang="en-US" sz="4400" dirty="0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51564155-7AAF-400B-BD0C-98A2680928B8}"/>
              </a:ext>
            </a:extLst>
          </p:cNvPr>
          <p:cNvSpPr/>
          <p:nvPr/>
        </p:nvSpPr>
        <p:spPr>
          <a:xfrm>
            <a:off x="606396" y="5928190"/>
            <a:ext cx="20585872" cy="23995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4400" b="1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12.[</a:t>
            </a:r>
            <a:r>
              <a:rPr lang="zh-CN" altLang="en-US" sz="4400" b="1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4400" b="1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考查非谓语动词。分析句子可知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 a Chicago company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和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call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之间是被动关系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需用过去分词作后置定语。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14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688B35A8-F4B1-4BAF-B2AF-635234E900BE}"/>
              </a:ext>
            </a:extLst>
          </p:cNvPr>
          <p:cNvSpPr/>
          <p:nvPr/>
        </p:nvSpPr>
        <p:spPr>
          <a:xfrm>
            <a:off x="671495" y="7772816"/>
            <a:ext cx="19636228" cy="23995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4400" b="1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13.[</a:t>
            </a:r>
            <a:r>
              <a:rPr lang="zh-CN" altLang="en-US" sz="4400" b="1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4400" b="1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考查非谓语动词。句意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: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这些相机放在那儿不是为了防止你盗窃。此处表目的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故用动词不定式。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14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6F48961F-928F-4646-9C06-8D4FD638608B}"/>
              </a:ext>
            </a:extLst>
          </p:cNvPr>
          <p:cNvSpPr/>
          <p:nvPr/>
        </p:nvSpPr>
        <p:spPr>
          <a:xfrm>
            <a:off x="797047" y="9672609"/>
            <a:ext cx="20151873" cy="23995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4400" b="1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14.[</a:t>
            </a:r>
            <a:r>
              <a:rPr lang="zh-CN" altLang="en-US" sz="4400" b="1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4400" b="1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考查名词性从句。该空在从句中作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buy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的宾语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表示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“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买的东西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”,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需用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what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引导。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14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E2D8E7C9-2406-4546-9FDC-191BAC321369}"/>
              </a:ext>
            </a:extLst>
          </p:cNvPr>
          <p:cNvSpPr/>
          <p:nvPr/>
        </p:nvSpPr>
        <p:spPr>
          <a:xfrm>
            <a:off x="4622566" y="4118018"/>
            <a:ext cx="297523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to prevent</a:t>
            </a:r>
            <a:endParaRPr lang="zh-CN" altLang="en-US" sz="4400" dirty="0"/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41DD3FCF-6202-41DB-B498-E11193795019}"/>
              </a:ext>
            </a:extLst>
          </p:cNvPr>
          <p:cNvSpPr/>
          <p:nvPr/>
        </p:nvSpPr>
        <p:spPr>
          <a:xfrm>
            <a:off x="6776519" y="5064956"/>
            <a:ext cx="150073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what</a:t>
            </a:r>
            <a:endParaRPr lang="zh-CN" altLang="en-US" sz="4400" dirty="0"/>
          </a:p>
        </p:txBody>
      </p:sp>
      <p:grpSp>
        <p:nvGrpSpPr>
          <p:cNvPr id="15" name="组合 14">
            <a:extLst>
              <a:ext uri="{FF2B5EF4-FFF2-40B4-BE49-F238E27FC236}">
                <a16:creationId xmlns:a16="http://schemas.microsoft.com/office/drawing/2014/main" id="{BC85A4EB-846D-4373-ACF1-D6AC941CE820}"/>
              </a:ext>
            </a:extLst>
          </p:cNvPr>
          <p:cNvGrpSpPr/>
          <p:nvPr/>
        </p:nvGrpSpPr>
        <p:grpSpPr>
          <a:xfrm>
            <a:off x="797047" y="1075186"/>
            <a:ext cx="5785908" cy="769441"/>
            <a:chOff x="1512492" y="2497460"/>
            <a:chExt cx="5785908" cy="769441"/>
          </a:xfrm>
        </p:grpSpPr>
        <p:sp>
          <p:nvSpPr>
            <p:cNvPr id="16" name="TextBox 75">
              <a:extLst>
                <a:ext uri="{FF2B5EF4-FFF2-40B4-BE49-F238E27FC236}">
                  <a16:creationId xmlns:a16="http://schemas.microsoft.com/office/drawing/2014/main" id="{E900E85C-FB94-4325-BB48-91760C30EFFB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教师备用习题</a:t>
              </a:r>
            </a:p>
          </p:txBody>
        </p:sp>
        <p:pic>
          <p:nvPicPr>
            <p:cNvPr id="17" name="图片 16">
              <a:extLst>
                <a:ext uri="{FF2B5EF4-FFF2-40B4-BE49-F238E27FC236}">
                  <a16:creationId xmlns:a16="http://schemas.microsoft.com/office/drawing/2014/main" id="{5382297A-A3A1-4D7E-B65E-BE133462B17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2442332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3" grpId="0"/>
      <p:bldP spid="10" grpId="0"/>
      <p:bldP spid="11" grpId="0"/>
      <p:bldP spid="12" grpId="0"/>
      <p:bldP spid="14" grpId="0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594534" y="1898922"/>
            <a:ext cx="22574219" cy="4029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660400">
              <a:lnSpc>
                <a:spcPct val="150000"/>
              </a:lnSpc>
              <a:spcAft>
                <a:spcPts val="0"/>
              </a:spcAft>
            </a:pP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The doors on the cases 15.</a:t>
            </a:r>
            <a:r>
              <a:rPr lang="zh-CN" altLang="zh-CN" sz="4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 (be) video screens that show images of the goods, so a customer can see what’s available inside. The screens also show vivid ads. They decide which ads to show by 16.</a:t>
            </a:r>
            <a:r>
              <a:rPr lang="zh-CN" altLang="zh-CN" sz="4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 (study) video images of the customers. </a:t>
            </a:r>
            <a:endParaRPr lang="zh-CN" altLang="zh-CN" sz="14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7047" y="6117181"/>
            <a:ext cx="21201602" cy="3667482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9145340" y="2049579"/>
            <a:ext cx="102463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are</a:t>
            </a:r>
            <a:endParaRPr lang="zh-CN" altLang="en-US" sz="4400" dirty="0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51564155-7AAF-400B-BD0C-98A2680928B8}"/>
              </a:ext>
            </a:extLst>
          </p:cNvPr>
          <p:cNvSpPr/>
          <p:nvPr/>
        </p:nvSpPr>
        <p:spPr>
          <a:xfrm>
            <a:off x="1030392" y="6018075"/>
            <a:ext cx="20932372" cy="23995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4400" b="1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15.[</a:t>
            </a:r>
            <a:r>
              <a:rPr lang="zh-CN" altLang="en-US" sz="4400" b="1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4400" b="1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考查时态和主谓一致。结合上下文可知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该句是对展柜的门的客观介绍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因此该句应用一般现在时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且主语为复数名词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the doors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。故填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are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 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14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688B35A8-F4B1-4BAF-B2AF-635234E900BE}"/>
              </a:ext>
            </a:extLst>
          </p:cNvPr>
          <p:cNvSpPr/>
          <p:nvPr/>
        </p:nvSpPr>
        <p:spPr>
          <a:xfrm>
            <a:off x="1248246" y="8363042"/>
            <a:ext cx="20714518" cy="1383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4400" b="1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16.[</a:t>
            </a:r>
            <a:r>
              <a:rPr lang="zh-CN" altLang="en-US" sz="4400" b="1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4400" b="1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考查动名词。该空作介词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by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的宾语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需用动名词。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14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E2D8E7C9-2406-4546-9FDC-191BAC321369}"/>
              </a:ext>
            </a:extLst>
          </p:cNvPr>
          <p:cNvSpPr/>
          <p:nvPr/>
        </p:nvSpPr>
        <p:spPr>
          <a:xfrm>
            <a:off x="11881643" y="4048542"/>
            <a:ext cx="252184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studying</a:t>
            </a:r>
            <a:endParaRPr lang="zh-CN" altLang="en-US" sz="4400" dirty="0"/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85E7CD84-8AAF-4C40-BC63-97095E329BD5}"/>
              </a:ext>
            </a:extLst>
          </p:cNvPr>
          <p:cNvGrpSpPr/>
          <p:nvPr/>
        </p:nvGrpSpPr>
        <p:grpSpPr>
          <a:xfrm>
            <a:off x="797047" y="1075186"/>
            <a:ext cx="5785908" cy="769441"/>
            <a:chOff x="1512492" y="2497460"/>
            <a:chExt cx="5785908" cy="769441"/>
          </a:xfrm>
        </p:grpSpPr>
        <p:sp>
          <p:nvSpPr>
            <p:cNvPr id="14" name="TextBox 75">
              <a:extLst>
                <a:ext uri="{FF2B5EF4-FFF2-40B4-BE49-F238E27FC236}">
                  <a16:creationId xmlns:a16="http://schemas.microsoft.com/office/drawing/2014/main" id="{59920579-63EA-4D8C-B121-003F3E822844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教师备用习题</a:t>
              </a:r>
            </a:p>
          </p:txBody>
        </p:sp>
        <p:pic>
          <p:nvPicPr>
            <p:cNvPr id="15" name="图片 14">
              <a:extLst>
                <a:ext uri="{FF2B5EF4-FFF2-40B4-BE49-F238E27FC236}">
                  <a16:creationId xmlns:a16="http://schemas.microsoft.com/office/drawing/2014/main" id="{754630B3-83F3-4490-9DAF-777A225070C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1371287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3" grpId="0"/>
      <p:bldP spid="10" grpId="0"/>
      <p:bldP spid="12" grpId="0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540673" y="1657768"/>
            <a:ext cx="22393911" cy="4029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660400">
              <a:lnSpc>
                <a:spcPct val="150000"/>
              </a:lnSpc>
              <a:spcAft>
                <a:spcPts val="0"/>
              </a:spcAft>
            </a:pP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A camera feeds images of each customer into a computer 17.______________</a:t>
            </a:r>
            <a:r>
              <a:rPr lang="zh-CN" altLang="zh-CN" sz="4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 guesses his or her sex and age. In addition, the system tracks 18. </a:t>
            </a:r>
            <a:r>
              <a:rPr lang="zh-CN" altLang="zh-CN" sz="4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(exact) where the customer is looking. Do the eyes come to rest 19. </a:t>
            </a:r>
            <a:r>
              <a:rPr lang="zh-CN" altLang="zh-CN" sz="4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ea typeface="微软雅黑" panose="020B0503020204020204" pitchFamily="34" charset="-122"/>
                <a:cs typeface="Times New Roman" panose="02020603050405020304" pitchFamily="18" charset="0"/>
              </a:rPr>
              <a:t>　　　　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a bottle of Red Bull, or does the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 shopper fancy Coca Cola? </a:t>
            </a:r>
            <a:endParaRPr lang="zh-CN" altLang="zh-CN" sz="14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688" y="5789060"/>
            <a:ext cx="21456070" cy="5932998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17819640" y="1854339"/>
            <a:ext cx="308129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that/which</a:t>
            </a:r>
            <a:endParaRPr lang="zh-CN" altLang="en-US" sz="4400" dirty="0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51564155-7AAF-400B-BD0C-98A2680928B8}"/>
              </a:ext>
            </a:extLst>
          </p:cNvPr>
          <p:cNvSpPr/>
          <p:nvPr/>
        </p:nvSpPr>
        <p:spPr>
          <a:xfrm>
            <a:off x="828704" y="5598077"/>
            <a:ext cx="21168038" cy="27226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4400" b="1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17.[</a:t>
            </a:r>
            <a:r>
              <a:rPr lang="zh-CN" altLang="en-US" sz="4400" b="1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4400" b="1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考查定语从句。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“…guesses his or her sex and age.”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是定语从句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修饰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a computer,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引导词在从句中作主语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指物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需用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that/which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14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14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688B35A8-F4B1-4BAF-B2AF-635234E900BE}"/>
              </a:ext>
            </a:extLst>
          </p:cNvPr>
          <p:cNvSpPr/>
          <p:nvPr/>
        </p:nvSpPr>
        <p:spPr>
          <a:xfrm>
            <a:off x="828704" y="7422042"/>
            <a:ext cx="20899847" cy="30458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4400" b="1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18.[</a:t>
            </a:r>
            <a:r>
              <a:rPr lang="zh-CN" altLang="en-US" sz="4400" b="1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4400" b="1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考查副词。句意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: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此外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系统还会准确地跟踪客户正在看的位置。该空修饰动词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tracks,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故用副词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exactly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14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14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14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E2D8E7C9-2406-4546-9FDC-191BAC321369}"/>
              </a:ext>
            </a:extLst>
          </p:cNvPr>
          <p:cNvSpPr/>
          <p:nvPr/>
        </p:nvSpPr>
        <p:spPr>
          <a:xfrm>
            <a:off x="18002324" y="2775842"/>
            <a:ext cx="261001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exactly</a:t>
            </a:r>
            <a:r>
              <a:rPr lang="zh-CN" altLang="zh-CN" sz="4400" dirty="0">
                <a:solidFill>
                  <a:srgbClr val="A50021"/>
                </a:solidFill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endParaRPr lang="zh-CN" altLang="en-US" sz="44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25AA6423-8574-4403-99E7-9399F7B23F41}"/>
              </a:ext>
            </a:extLst>
          </p:cNvPr>
          <p:cNvSpPr/>
          <p:nvPr/>
        </p:nvSpPr>
        <p:spPr>
          <a:xfrm>
            <a:off x="16490156" y="3849407"/>
            <a:ext cx="261001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on/upon</a:t>
            </a:r>
            <a:endParaRPr lang="zh-CN" altLang="en-US" sz="4400" dirty="0"/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695AFE83-8C3D-41C5-B291-2700971C52B5}"/>
              </a:ext>
            </a:extLst>
          </p:cNvPr>
          <p:cNvSpPr/>
          <p:nvPr/>
        </p:nvSpPr>
        <p:spPr>
          <a:xfrm>
            <a:off x="684688" y="9241807"/>
            <a:ext cx="20521994" cy="30458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4400" b="1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19.[</a:t>
            </a:r>
            <a:r>
              <a:rPr lang="zh-CN" altLang="en-US" sz="4400" b="1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4400" b="1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考查介词。根据语境可知这里的意思是系统会追踪顾客的目光。表示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“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目光停留在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……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上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”,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应该用介词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on/upon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14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14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14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grpSp>
        <p:nvGrpSpPr>
          <p:cNvPr id="15" name="组合 14">
            <a:extLst>
              <a:ext uri="{FF2B5EF4-FFF2-40B4-BE49-F238E27FC236}">
                <a16:creationId xmlns:a16="http://schemas.microsoft.com/office/drawing/2014/main" id="{A7521945-530D-4FEE-9449-C70324CCD25D}"/>
              </a:ext>
            </a:extLst>
          </p:cNvPr>
          <p:cNvGrpSpPr/>
          <p:nvPr/>
        </p:nvGrpSpPr>
        <p:grpSpPr>
          <a:xfrm>
            <a:off x="844014" y="1007668"/>
            <a:ext cx="5681664" cy="769441"/>
            <a:chOff x="1512492" y="2363317"/>
            <a:chExt cx="5681664" cy="769441"/>
          </a:xfrm>
        </p:grpSpPr>
        <p:sp>
          <p:nvSpPr>
            <p:cNvPr id="16" name="TextBox 75">
              <a:extLst>
                <a:ext uri="{FF2B5EF4-FFF2-40B4-BE49-F238E27FC236}">
                  <a16:creationId xmlns:a16="http://schemas.microsoft.com/office/drawing/2014/main" id="{A01068AA-7EB8-406B-B133-E23C3636C77B}"/>
                </a:ext>
              </a:extLst>
            </p:cNvPr>
            <p:cNvSpPr txBox="1"/>
            <p:nvPr/>
          </p:nvSpPr>
          <p:spPr>
            <a:xfrm>
              <a:off x="1979182" y="2363317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教师备用习题</a:t>
              </a:r>
            </a:p>
          </p:txBody>
        </p:sp>
        <p:pic>
          <p:nvPicPr>
            <p:cNvPr id="17" name="图片 16">
              <a:extLst>
                <a:ext uri="{FF2B5EF4-FFF2-40B4-BE49-F238E27FC236}">
                  <a16:creationId xmlns:a16="http://schemas.microsoft.com/office/drawing/2014/main" id="{92D8340F-54A9-4D99-8204-6B7BA153934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502068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03802017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3" grpId="0"/>
      <p:bldP spid="10" grpId="0"/>
      <p:bldP spid="12" grpId="0"/>
      <p:bldP spid="11" grpId="0"/>
      <p:bldP spid="14" grpId="0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37632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893826-FFC0-4DD0-BC1C-C803557B02A7}"/>
              </a:ext>
            </a:extLst>
          </p:cNvPr>
          <p:cNvSpPr/>
          <p:nvPr/>
        </p:nvSpPr>
        <p:spPr>
          <a:xfrm>
            <a:off x="701238" y="1769181"/>
            <a:ext cx="20469438" cy="19984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660400">
              <a:lnSpc>
                <a:spcPct val="150000"/>
              </a:lnSpc>
              <a:spcAft>
                <a:spcPts val="0"/>
              </a:spcAft>
            </a:pP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The Cooler Screens system instantly 20.________________(</a:t>
            </a:r>
            <a:r>
              <a:rPr lang="en-US" altLang="zh-CN" sz="4400" dirty="0" err="1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analyse</a:t>
            </a:r>
            <a:r>
              <a:rPr lang="en-US" altLang="zh-CN" sz="4400" dirty="0">
                <a:solidFill>
                  <a:srgbClr val="000000"/>
                </a:solidFill>
                <a:latin typeface="微软雅黑" panose="020B0503020204020204" pitchFamily="34" charset="-122"/>
                <a:ea typeface="NEU-B4-S92" panose="02020503000000020003" pitchFamily="18" charset="-122"/>
                <a:cs typeface="Times New Roman" panose="02020603050405020304" pitchFamily="18" charset="0"/>
              </a:rPr>
              <a:t>) the data, and then starts showing ads on the cooler door. </a:t>
            </a:r>
            <a:endParaRPr lang="zh-CN" altLang="zh-CN" sz="14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852C2-8ABC-4ACF-9AC9-5F5AF1151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0392" y="4010521"/>
            <a:ext cx="20469438" cy="3298702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CF88EFA4-758F-48DA-9B53-95F9F1A61A33}"/>
              </a:ext>
            </a:extLst>
          </p:cNvPr>
          <p:cNvSpPr/>
          <p:nvPr/>
        </p:nvSpPr>
        <p:spPr>
          <a:xfrm>
            <a:off x="12651960" y="1844627"/>
            <a:ext cx="244971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cs typeface="Times New Roman" panose="02020603050405020304" pitchFamily="18" charset="0"/>
              </a:rPr>
              <a:t>analyses</a:t>
            </a:r>
            <a:endParaRPr lang="zh-CN" altLang="en-US" sz="4400" dirty="0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51564155-7AAF-400B-BD0C-98A2680928B8}"/>
              </a:ext>
            </a:extLst>
          </p:cNvPr>
          <p:cNvSpPr/>
          <p:nvPr/>
        </p:nvSpPr>
        <p:spPr>
          <a:xfrm>
            <a:off x="1248010" y="4010520"/>
            <a:ext cx="20251819" cy="3738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4400" b="1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[</a:t>
            </a:r>
            <a:r>
              <a:rPr lang="zh-CN" altLang="en-US" sz="4400" b="1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lang="en-US" altLang="zh-CN" sz="4400" b="1" dirty="0">
                <a:solidFill>
                  <a:srgbClr val="A50021"/>
                </a:solidFill>
                <a:latin typeface="NEU-B4-S92" panose="02020503000000020003" pitchFamily="18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]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考查时态和主谓一致。该句是对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the Cooler Screens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系统的客观介绍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因此该句用一般现在时。且主语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the Cooler Screens system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为单数名词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根据主谓一致原则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谓语动词应用第三人称单数形式。故填</a:t>
            </a:r>
            <a:r>
              <a:rPr lang="en-US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analyses</a:t>
            </a:r>
            <a:r>
              <a:rPr lang="zh-CN" altLang="zh-CN" sz="4400" dirty="0">
                <a:solidFill>
                  <a:srgbClr val="A500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 </a:t>
            </a:r>
            <a:endParaRPr lang="zh-CN" altLang="zh-CN" sz="4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14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1400" dirty="0">
              <a:solidFill>
                <a:srgbClr val="000000"/>
              </a:solidFill>
              <a:latin typeface="NEU-B4-S92" panose="02020503000000020003" pitchFamily="18" charset="-122"/>
              <a:ea typeface="NEU-B4-S92" panose="02020503000000020003" pitchFamily="18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287C00EF-4A20-4D10-99D1-DC49A55763F9}"/>
              </a:ext>
            </a:extLst>
          </p:cNvPr>
          <p:cNvGrpSpPr/>
          <p:nvPr/>
        </p:nvGrpSpPr>
        <p:grpSpPr>
          <a:xfrm>
            <a:off x="797047" y="1075186"/>
            <a:ext cx="5785908" cy="769441"/>
            <a:chOff x="1512492" y="2497460"/>
            <a:chExt cx="5785908" cy="769441"/>
          </a:xfrm>
        </p:grpSpPr>
        <p:sp>
          <p:nvSpPr>
            <p:cNvPr id="10" name="TextBox 75">
              <a:extLst>
                <a:ext uri="{FF2B5EF4-FFF2-40B4-BE49-F238E27FC236}">
                  <a16:creationId xmlns:a16="http://schemas.microsoft.com/office/drawing/2014/main" id="{61B2E101-39FB-48C5-9585-B94EC777391E}"/>
                </a:ext>
              </a:extLst>
            </p:cNvPr>
            <p:cNvSpPr txBox="1"/>
            <p:nvPr/>
          </p:nvSpPr>
          <p:spPr>
            <a:xfrm>
              <a:off x="2083426" y="2497460"/>
              <a:ext cx="521497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b="1" dirty="0">
                  <a:solidFill>
                    <a:srgbClr val="DD6690"/>
                  </a:solidFill>
                  <a:latin typeface="微软雅黑" pitchFamily="34" charset="-122"/>
                  <a:ea typeface="微软雅黑" pitchFamily="34" charset="-122"/>
                </a:rPr>
                <a:t>教师备用习题</a:t>
              </a:r>
            </a:p>
          </p:txBody>
        </p:sp>
        <p:pic>
          <p:nvPicPr>
            <p:cNvPr id="11" name="图片 10">
              <a:extLst>
                <a:ext uri="{FF2B5EF4-FFF2-40B4-BE49-F238E27FC236}">
                  <a16:creationId xmlns:a16="http://schemas.microsoft.com/office/drawing/2014/main" id="{136B9B7F-0F5B-4823-B1EB-625817CE9A0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2492" y="2672462"/>
              <a:ext cx="466690" cy="4602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61027609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3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4422</TotalTime>
  <Words>8084</Words>
  <Application>Microsoft Office PowerPoint</Application>
  <PresentationFormat>自定义</PresentationFormat>
  <Paragraphs>603</Paragraphs>
  <Slides>89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89</vt:i4>
      </vt:variant>
    </vt:vector>
  </HeadingPairs>
  <TitlesOfParts>
    <vt:vector size="96" baseType="lpstr">
      <vt:lpstr>NEU-B4-S92</vt:lpstr>
      <vt:lpstr>方正粗黑宋简体</vt:lpstr>
      <vt:lpstr>华文行楷</vt:lpstr>
      <vt:lpstr>微软雅黑</vt:lpstr>
      <vt:lpstr>Arial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Administrator</cp:lastModifiedBy>
  <cp:revision>643</cp:revision>
  <dcterms:created xsi:type="dcterms:W3CDTF">2016-01-31T01:38:40Z</dcterms:created>
  <dcterms:modified xsi:type="dcterms:W3CDTF">2019-11-04T07:32:30Z</dcterms:modified>
</cp:coreProperties>
</file>