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259" r:id="rId5"/>
    <p:sldId id="291" r:id="rId6"/>
    <p:sldId id="261" r:id="rId7"/>
    <p:sldId id="263" r:id="rId8"/>
    <p:sldId id="266" r:id="rId9"/>
    <p:sldId id="264" r:id="rId10"/>
    <p:sldId id="265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89" r:id="rId20"/>
    <p:sldId id="290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9" d="100"/>
          <a:sy n="89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796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幻灯片图像占位符 552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5299" name="文本占位符 55298"/>
          <p:cNvSpPr/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4819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5843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6867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7891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8915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9939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3250" name="标题 5324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3251" name="文本占位符 5325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3252" name="日期占位符 5325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3253" name="页脚占位符 5325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3254" name="灯片编号占位符 5325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53255" name="图片 53254" descr="未标题-1 拷贝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Text Box 2"/>
          <p:cNvSpPr txBox="1"/>
          <p:nvPr/>
        </p:nvSpPr>
        <p:spPr>
          <a:xfrm>
            <a:off x="250825" y="642938"/>
            <a:ext cx="72739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dirty="0">
                <a:latin typeface="Arial" panose="020B0604020202020204" pitchFamily="34" charset="0"/>
                <a:ea typeface="微软雅黑" panose="020B0503020204020204" pitchFamily="34" charset="-122"/>
              </a:rPr>
              <a:t>作图与思考</a:t>
            </a:r>
            <a:endParaRPr lang="zh-CN" altLang="en-US" sz="54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9" name="Text Box 3"/>
          <p:cNvSpPr txBox="1"/>
          <p:nvPr/>
        </p:nvSpPr>
        <p:spPr>
          <a:xfrm>
            <a:off x="250825" y="1989138"/>
            <a:ext cx="82804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>
                <a:latin typeface="Arial" panose="020B0604020202020204" pitchFamily="34" charset="0"/>
                <a:ea typeface="微软雅黑" panose="020B0503020204020204" pitchFamily="34" charset="-122"/>
              </a:rPr>
              <a:t>1.</a:t>
            </a:r>
            <a:r>
              <a:rPr lang="zh-CN" altLang="en-US" sz="4800" dirty="0">
                <a:latin typeface="Arial" panose="020B0604020202020204" pitchFamily="34" charset="0"/>
                <a:ea typeface="微软雅黑" panose="020B0503020204020204" pitchFamily="34" charset="-122"/>
              </a:rPr>
              <a:t>在练习本上画两条直线</a:t>
            </a:r>
            <a:endParaRPr lang="zh-CN" altLang="en-US" sz="48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00" name="Text Box 4"/>
          <p:cNvSpPr txBox="1"/>
          <p:nvPr/>
        </p:nvSpPr>
        <p:spPr>
          <a:xfrm>
            <a:off x="250825" y="3357563"/>
            <a:ext cx="828040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>
                <a:latin typeface="Arial" panose="020B0604020202020204" pitchFamily="34" charset="0"/>
                <a:ea typeface="微软雅黑" panose="020B0503020204020204" pitchFamily="34" charset="-122"/>
              </a:rPr>
              <a:t>2.</a:t>
            </a:r>
            <a:r>
              <a:rPr lang="zh-CN" altLang="en-US" sz="4800" dirty="0">
                <a:latin typeface="Arial" panose="020B0604020202020204" pitchFamily="34" charset="0"/>
                <a:ea typeface="微软雅黑" panose="020B0503020204020204" pitchFamily="34" charset="-122"/>
              </a:rPr>
              <a:t>观察这两条直线有怎样的位置关系</a:t>
            </a:r>
            <a:endParaRPr lang="zh-CN" altLang="en-US" sz="48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Text Box 2"/>
          <p:cNvSpPr txBox="1"/>
          <p:nvPr/>
        </p:nvSpPr>
        <p:spPr>
          <a:xfrm>
            <a:off x="323850" y="549275"/>
            <a:ext cx="67691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latin typeface="Arial" panose="020B0604020202020204" pitchFamily="34" charset="0"/>
                <a:ea typeface="微软雅黑" panose="020B0503020204020204" pitchFamily="34" charset="-122"/>
              </a:rPr>
              <a:t>知识与生活</a:t>
            </a:r>
            <a:endParaRPr lang="zh-CN" altLang="en-US" sz="48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75" name="Text Box 3"/>
          <p:cNvSpPr txBox="1"/>
          <p:nvPr/>
        </p:nvSpPr>
        <p:spPr>
          <a:xfrm>
            <a:off x="395288" y="1844675"/>
            <a:ext cx="82804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latin typeface="Arial" panose="020B0604020202020204" pitchFamily="34" charset="0"/>
                <a:ea typeface="微软雅黑" panose="020B0503020204020204" pitchFamily="34" charset="-122"/>
              </a:rPr>
              <a:t>举出一些相交与平行的例子</a:t>
            </a:r>
            <a:endParaRPr lang="zh-CN" altLang="en-US" sz="48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2"/>
          <p:cNvSpPr txBox="1"/>
          <p:nvPr/>
        </p:nvSpPr>
        <p:spPr>
          <a:xfrm>
            <a:off x="250825" y="-100012"/>
            <a:ext cx="57610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环节一图片欣赏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50179" name="Picture 3" descr="200852713030203_2"/>
          <p:cNvPicPr>
            <a:picLocks noChangeAspect="1"/>
          </p:cNvPicPr>
          <p:nvPr/>
        </p:nvPicPr>
        <p:blipFill>
          <a:blip r:embed="rId1"/>
          <a:srcRect l="3694" t="6618" r="6966"/>
          <a:stretch>
            <a:fillRect/>
          </a:stretch>
        </p:blipFill>
        <p:spPr>
          <a:xfrm>
            <a:off x="0" y="765175"/>
            <a:ext cx="8893175" cy="6092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页脚占位符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7170" name="Rectangle 2"/>
          <p:cNvSpPr>
            <a:spLocks noGrp="1"/>
          </p:cNvSpPr>
          <p:nvPr>
            <p:ph type="ctrTitle"/>
          </p:nvPr>
        </p:nvSpPr>
        <p:spPr>
          <a:xfrm>
            <a:off x="2700338" y="333375"/>
            <a:ext cx="3276600" cy="569913"/>
          </a:xfrm>
          <a:ln/>
        </p:spPr>
        <p:txBody>
          <a:bodyPr vert="horz" wrap="square" lIns="91440" tIns="45720" rIns="91440" bIns="45720" anchor="ctr"/>
          <a:lstStyle>
            <a:lvl1pPr lvl="0">
              <a:defRPr/>
            </a:lvl1pPr>
          </a:lstStyle>
          <a:p>
            <a:pPr lvl="0" eaLnBrk="1" hangingPunct="1"/>
            <a:r>
              <a:rPr lang="en-US" altLang="zh-CN" b="1" dirty="0">
                <a:solidFill>
                  <a:srgbClr val="FF0000"/>
                </a:solidFill>
                <a:ea typeface="楷体_GB2312" pitchFamily="49" charset="-122"/>
              </a:rPr>
              <a:t>§</a:t>
            </a:r>
            <a:r>
              <a:rPr lang="en-US" altLang="zh-CN" sz="3600" dirty="0">
                <a:solidFill>
                  <a:srgbClr val="FF0000"/>
                </a:solidFill>
                <a:ea typeface="楷体_GB2312" pitchFamily="49" charset="-122"/>
              </a:rPr>
              <a:t>5.1</a:t>
            </a:r>
            <a:r>
              <a:rPr lang="zh-CN" altLang="en-US" b="1" dirty="0">
                <a:solidFill>
                  <a:srgbClr val="FF0000"/>
                </a:solidFill>
                <a:ea typeface="隶书" panose="02010509060101010101" pitchFamily="49" charset="-122"/>
              </a:rPr>
              <a:t>相交线</a:t>
            </a:r>
            <a:endParaRPr lang="zh-CN" altLang="en-US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250825" y="2924175"/>
            <a:ext cx="6324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Times New Roman" panose="02020603050405020304" pitchFamily="18" charset="0"/>
              </a:rPr>
              <a:t>观察：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两条直线相交组成几个角？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1331913" y="5013325"/>
            <a:ext cx="73088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每对角中两个角的位置有怎样的关系？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3" name="Text Box 5"/>
          <p:cNvSpPr txBox="1"/>
          <p:nvPr/>
        </p:nvSpPr>
        <p:spPr>
          <a:xfrm>
            <a:off x="1331913" y="3644900"/>
            <a:ext cx="6629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将这些角两两相配能得到几对角？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4" name="Text Box 6"/>
          <p:cNvSpPr txBox="1"/>
          <p:nvPr/>
        </p:nvSpPr>
        <p:spPr>
          <a:xfrm>
            <a:off x="179388" y="4365625"/>
            <a:ext cx="8610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Arial" panose="020B0604020202020204" pitchFamily="34" charset="0"/>
              </a:rPr>
              <a:t>讨论：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试根据它们的位置关系将这几对角进行分类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128" name="Group 7"/>
          <p:cNvGrpSpPr/>
          <p:nvPr/>
        </p:nvGrpSpPr>
        <p:grpSpPr>
          <a:xfrm>
            <a:off x="5580063" y="1412875"/>
            <a:ext cx="2905125" cy="1474788"/>
            <a:chOff x="3509" y="832"/>
            <a:chExt cx="1830" cy="929"/>
          </a:xfrm>
        </p:grpSpPr>
        <p:sp>
          <p:nvSpPr>
            <p:cNvPr id="5131" name="Rectangle 8"/>
            <p:cNvSpPr/>
            <p:nvPr/>
          </p:nvSpPr>
          <p:spPr>
            <a:xfrm>
              <a:off x="5219" y="832"/>
              <a:ext cx="120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32" name="Line 9"/>
            <p:cNvSpPr/>
            <p:nvPr/>
          </p:nvSpPr>
          <p:spPr>
            <a:xfrm flipV="1">
              <a:off x="3697" y="888"/>
              <a:ext cx="1504" cy="721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3" name="Line 10"/>
            <p:cNvSpPr/>
            <p:nvPr/>
          </p:nvSpPr>
          <p:spPr>
            <a:xfrm>
              <a:off x="3755" y="1007"/>
              <a:ext cx="1368" cy="56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4" name="Rectangle 11"/>
            <p:cNvSpPr/>
            <p:nvPr/>
          </p:nvSpPr>
          <p:spPr>
            <a:xfrm>
              <a:off x="3509" y="1559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35" name="Rectangle 12"/>
            <p:cNvSpPr/>
            <p:nvPr/>
          </p:nvSpPr>
          <p:spPr>
            <a:xfrm>
              <a:off x="3580" y="858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36" name="Rectangle 13"/>
            <p:cNvSpPr/>
            <p:nvPr/>
          </p:nvSpPr>
          <p:spPr>
            <a:xfrm>
              <a:off x="5194" y="1542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37" name="Rectangle 14"/>
            <p:cNvSpPr/>
            <p:nvPr/>
          </p:nvSpPr>
          <p:spPr>
            <a:xfrm>
              <a:off x="4486" y="917"/>
              <a:ext cx="132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O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38" name="Arc 15"/>
            <p:cNvSpPr/>
            <p:nvPr/>
          </p:nvSpPr>
          <p:spPr>
            <a:xfrm>
              <a:off x="4311" y="1286"/>
              <a:ext cx="187" cy="102"/>
            </a:xfrm>
            <a:custGeom>
              <a:avLst/>
              <a:gdLst>
                <a:gd name="txL" fmla="*/ 0 w 40907"/>
                <a:gd name="txT" fmla="*/ 0 h 21600"/>
                <a:gd name="txR" fmla="*/ 40907 w 40907"/>
                <a:gd name="txB" fmla="*/ 21600 h 21600"/>
              </a:gdLst>
              <a:ahLst/>
              <a:cxnLst>
                <a:cxn ang="0">
                  <a:pos x="187" y="34"/>
                </a:cxn>
                <a:cxn ang="0">
                  <a:pos x="0" y="31"/>
                </a:cxn>
                <a:cxn ang="0">
                  <a:pos x="94" y="0"/>
                </a:cxn>
              </a:cxnLst>
              <a:rect l="txL" t="txT" r="txR" b="txB"/>
              <a:pathLst>
                <a:path w="40907" h="21600" fill="none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</a:path>
                <a:path w="40907" h="21600" stroke="0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  <a:lnTo>
                    <a:pt x="20572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39" name="Arc 16"/>
            <p:cNvSpPr/>
            <p:nvPr/>
          </p:nvSpPr>
          <p:spPr>
            <a:xfrm>
              <a:off x="4314" y="1183"/>
              <a:ext cx="177" cy="103"/>
            </a:xfrm>
            <a:custGeom>
              <a:avLst/>
              <a:gdLst>
                <a:gd name="txL" fmla="*/ 0 w 38535"/>
                <a:gd name="txT" fmla="*/ 0 h 21600"/>
                <a:gd name="txR" fmla="*/ 38535 w 38535"/>
                <a:gd name="txB" fmla="*/ 21600 h 21600"/>
              </a:gdLst>
              <a:ahLst/>
              <a:cxnLst>
                <a:cxn ang="0">
                  <a:pos x="0" y="63"/>
                </a:cxn>
                <a:cxn ang="0">
                  <a:pos x="177" y="51"/>
                </a:cxn>
                <a:cxn ang="0">
                  <a:pos x="91" y="103"/>
                </a:cxn>
              </a:cxnLst>
              <a:rect l="txL" t="txT" r="txR" b="txB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40" name="Arc 17"/>
            <p:cNvSpPr/>
            <p:nvPr/>
          </p:nvSpPr>
          <p:spPr>
            <a:xfrm>
              <a:off x="4552" y="1211"/>
              <a:ext cx="64" cy="131"/>
            </a:xfrm>
            <a:custGeom>
              <a:avLst/>
              <a:gdLst>
                <a:gd name="txL" fmla="*/ 0 w 21600"/>
                <a:gd name="txT" fmla="*/ 0 h 42330"/>
                <a:gd name="txR" fmla="*/ 21600 w 21600"/>
                <a:gd name="txB" fmla="*/ 42330 h 42330"/>
              </a:gdLst>
              <a:ahLst/>
              <a:cxnLst>
                <a:cxn ang="0">
                  <a:pos x="12" y="0"/>
                </a:cxn>
                <a:cxn ang="0">
                  <a:pos x="14" y="131"/>
                </a:cxn>
                <a:cxn ang="0">
                  <a:pos x="0" y="66"/>
                </a:cxn>
              </a:cxnLst>
              <a:rect l="txL" t="txT" r="txR" b="txB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41" name="Arc 18"/>
            <p:cNvSpPr/>
            <p:nvPr/>
          </p:nvSpPr>
          <p:spPr>
            <a:xfrm>
              <a:off x="4185" y="1213"/>
              <a:ext cx="73" cy="139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8" y="139"/>
                </a:cxn>
                <a:cxn ang="0">
                  <a:pos x="52" y="0"/>
                </a:cxn>
                <a:cxn ang="0">
                  <a:pos x="73" y="73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42" name="Rectangle 19"/>
            <p:cNvSpPr/>
            <p:nvPr/>
          </p:nvSpPr>
          <p:spPr>
            <a:xfrm>
              <a:off x="3987" y="1166"/>
              <a:ext cx="92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43" name="Rectangle 20"/>
            <p:cNvSpPr/>
            <p:nvPr/>
          </p:nvSpPr>
          <p:spPr>
            <a:xfrm>
              <a:off x="4306" y="954"/>
              <a:ext cx="94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44" name="Rectangle 21"/>
            <p:cNvSpPr/>
            <p:nvPr/>
          </p:nvSpPr>
          <p:spPr>
            <a:xfrm>
              <a:off x="4650" y="1149"/>
              <a:ext cx="94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145" name="Rectangle 22"/>
            <p:cNvSpPr/>
            <p:nvPr/>
          </p:nvSpPr>
          <p:spPr>
            <a:xfrm>
              <a:off x="4348" y="137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5129" name="Text Box 24"/>
          <p:cNvSpPr txBox="1"/>
          <p:nvPr/>
        </p:nvSpPr>
        <p:spPr>
          <a:xfrm>
            <a:off x="179388" y="1125538"/>
            <a:ext cx="23764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微软雅黑" panose="020B0503020204020204" pitchFamily="34" charset="-122"/>
              </a:rPr>
              <a:t>深入探究一</a:t>
            </a:r>
            <a:endParaRPr lang="zh-CN" altLang="en-US" sz="32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30" name="Rectangle 28"/>
          <p:cNvSpPr/>
          <p:nvPr/>
        </p:nvSpPr>
        <p:spPr>
          <a:xfrm>
            <a:off x="2843213" y="6165850"/>
            <a:ext cx="3313112" cy="57626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7173" grpId="0"/>
      <p:bldP spid="71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页脚占位符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graphicFrame>
        <p:nvGraphicFramePr>
          <p:cNvPr id="14410" name="Group 74"/>
          <p:cNvGraphicFramePr>
            <a:graphicFrameLocks noGrp="1"/>
          </p:cNvGraphicFramePr>
          <p:nvPr/>
        </p:nvGraphicFramePr>
        <p:xfrm>
          <a:off x="228600" y="1371600"/>
          <a:ext cx="8686800" cy="4800600"/>
        </p:xfrm>
        <a:graphic>
          <a:graphicData uri="http://schemas.openxmlformats.org/drawingml/2006/table">
            <a:tbl>
              <a:tblPr/>
              <a:tblGrid>
                <a:gridCol w="2590800"/>
                <a:gridCol w="1536700"/>
                <a:gridCol w="2806700"/>
                <a:gridCol w="838200"/>
                <a:gridCol w="914400"/>
              </a:tblGrid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812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6172" name="Group 27"/>
          <p:cNvGrpSpPr/>
          <p:nvPr/>
        </p:nvGrpSpPr>
        <p:grpSpPr>
          <a:xfrm>
            <a:off x="304800" y="3200400"/>
            <a:ext cx="2455863" cy="1252538"/>
            <a:chOff x="192" y="2667"/>
            <a:chExt cx="1547" cy="789"/>
          </a:xfrm>
        </p:grpSpPr>
        <p:sp>
          <p:nvSpPr>
            <p:cNvPr id="6197" name="Rectangle 28"/>
            <p:cNvSpPr/>
            <p:nvPr/>
          </p:nvSpPr>
          <p:spPr>
            <a:xfrm>
              <a:off x="1618" y="2667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198" name="Line 29"/>
            <p:cNvSpPr/>
            <p:nvPr/>
          </p:nvSpPr>
          <p:spPr>
            <a:xfrm flipV="1">
              <a:off x="318" y="2721"/>
              <a:ext cx="1254" cy="58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9" name="Line 30"/>
            <p:cNvSpPr/>
            <p:nvPr/>
          </p:nvSpPr>
          <p:spPr>
            <a:xfrm>
              <a:off x="379" y="2808"/>
              <a:ext cx="1141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0" name="Rectangle 31"/>
            <p:cNvSpPr/>
            <p:nvPr/>
          </p:nvSpPr>
          <p:spPr>
            <a:xfrm>
              <a:off x="192" y="3254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201" name="Rectangle 32"/>
            <p:cNvSpPr/>
            <p:nvPr/>
          </p:nvSpPr>
          <p:spPr>
            <a:xfrm>
              <a:off x="251" y="2688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202" name="Rectangle 33"/>
            <p:cNvSpPr/>
            <p:nvPr/>
          </p:nvSpPr>
          <p:spPr>
            <a:xfrm>
              <a:off x="1597" y="3240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203" name="Rectangle 34"/>
            <p:cNvSpPr/>
            <p:nvPr/>
          </p:nvSpPr>
          <p:spPr>
            <a:xfrm>
              <a:off x="1007" y="2736"/>
              <a:ext cx="13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O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204" name="Arc 35"/>
            <p:cNvSpPr/>
            <p:nvPr/>
          </p:nvSpPr>
          <p:spPr>
            <a:xfrm>
              <a:off x="842" y="3035"/>
              <a:ext cx="154" cy="82"/>
            </a:xfrm>
            <a:custGeom>
              <a:avLst/>
              <a:gdLst>
                <a:gd name="txL" fmla="*/ 0 w 40907"/>
                <a:gd name="txT" fmla="*/ 0 h 21600"/>
                <a:gd name="txR" fmla="*/ 40907 w 40907"/>
                <a:gd name="txB" fmla="*/ 21600 h 21600"/>
              </a:gdLst>
              <a:ahLst/>
              <a:cxnLst>
                <a:cxn ang="0">
                  <a:pos x="154" y="28"/>
                </a:cxn>
                <a:cxn ang="0">
                  <a:pos x="0" y="25"/>
                </a:cxn>
                <a:cxn ang="0">
                  <a:pos x="77" y="0"/>
                </a:cxn>
              </a:cxnLst>
              <a:rect l="txL" t="txT" r="txR" b="txB"/>
              <a:pathLst>
                <a:path w="40907" h="21600" fill="none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</a:path>
                <a:path w="40907" h="21600" stroke="0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  <a:lnTo>
                    <a:pt x="20572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205" name="Arc 36"/>
            <p:cNvSpPr/>
            <p:nvPr/>
          </p:nvSpPr>
          <p:spPr>
            <a:xfrm>
              <a:off x="845" y="2953"/>
              <a:ext cx="145" cy="82"/>
            </a:xfrm>
            <a:custGeom>
              <a:avLst/>
              <a:gdLst>
                <a:gd name="txL" fmla="*/ 0 w 38535"/>
                <a:gd name="txT" fmla="*/ 0 h 21600"/>
                <a:gd name="txR" fmla="*/ 38535 w 38535"/>
                <a:gd name="txB" fmla="*/ 21600 h 21600"/>
              </a:gdLst>
              <a:ahLst/>
              <a:cxnLst>
                <a:cxn ang="0">
                  <a:pos x="0" y="50"/>
                </a:cxn>
                <a:cxn ang="0">
                  <a:pos x="145" y="41"/>
                </a:cxn>
                <a:cxn ang="0">
                  <a:pos x="75" y="82"/>
                </a:cxn>
              </a:cxnLst>
              <a:rect l="txL" t="txT" r="txR" b="txB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206" name="Arc 37"/>
            <p:cNvSpPr/>
            <p:nvPr/>
          </p:nvSpPr>
          <p:spPr>
            <a:xfrm>
              <a:off x="1040" y="2975"/>
              <a:ext cx="53" cy="105"/>
            </a:xfrm>
            <a:custGeom>
              <a:avLst/>
              <a:gdLst>
                <a:gd name="txL" fmla="*/ 0 w 21600"/>
                <a:gd name="txT" fmla="*/ 0 h 42330"/>
                <a:gd name="txR" fmla="*/ 21600 w 21600"/>
                <a:gd name="txB" fmla="*/ 42330 h 42330"/>
              </a:gdLst>
              <a:ahLst/>
              <a:cxnLst>
                <a:cxn ang="0">
                  <a:pos x="10" y="0"/>
                </a:cxn>
                <a:cxn ang="0">
                  <a:pos x="11" y="105"/>
                </a:cxn>
                <a:cxn ang="0">
                  <a:pos x="0" y="53"/>
                </a:cxn>
              </a:cxnLst>
              <a:rect l="txL" t="txT" r="txR" b="txB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207" name="Arc 38"/>
            <p:cNvSpPr/>
            <p:nvPr/>
          </p:nvSpPr>
          <p:spPr>
            <a:xfrm>
              <a:off x="739" y="2977"/>
              <a:ext cx="60" cy="111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1" y="111"/>
                </a:cxn>
                <a:cxn ang="0">
                  <a:pos x="43" y="0"/>
                </a:cxn>
                <a:cxn ang="0">
                  <a:pos x="60" y="58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208" name="Rectangle 39"/>
            <p:cNvSpPr/>
            <p:nvPr/>
          </p:nvSpPr>
          <p:spPr>
            <a:xfrm>
              <a:off x="576" y="2939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209" name="Rectangle 40"/>
            <p:cNvSpPr/>
            <p:nvPr/>
          </p:nvSpPr>
          <p:spPr>
            <a:xfrm>
              <a:off x="838" y="2769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210" name="Rectangle 41"/>
            <p:cNvSpPr/>
            <p:nvPr/>
          </p:nvSpPr>
          <p:spPr>
            <a:xfrm>
              <a:off x="1121" y="2925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211" name="Rectangle 42"/>
            <p:cNvSpPr/>
            <p:nvPr/>
          </p:nvSpPr>
          <p:spPr>
            <a:xfrm>
              <a:off x="873" y="3109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173" name="Rectangle 43"/>
          <p:cNvSpPr/>
          <p:nvPr/>
        </p:nvSpPr>
        <p:spPr>
          <a:xfrm>
            <a:off x="7239000" y="1328738"/>
            <a:ext cx="8382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4381" name="Text Box 45"/>
          <p:cNvSpPr txBox="1"/>
          <p:nvPr/>
        </p:nvSpPr>
        <p:spPr>
          <a:xfrm>
            <a:off x="4427538" y="4292600"/>
            <a:ext cx="2514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有公共顶点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5" name="Text Box 46"/>
          <p:cNvSpPr txBox="1"/>
          <p:nvPr/>
        </p:nvSpPr>
        <p:spPr>
          <a:xfrm>
            <a:off x="2987675" y="1484313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分类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4385" name="Text Box 49"/>
          <p:cNvSpPr txBox="1"/>
          <p:nvPr/>
        </p:nvSpPr>
        <p:spPr>
          <a:xfrm>
            <a:off x="4284663" y="2420938"/>
            <a:ext cx="2438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有公共顶点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6" name="Text Box 50"/>
          <p:cNvSpPr txBox="1"/>
          <p:nvPr/>
        </p:nvSpPr>
        <p:spPr>
          <a:xfrm>
            <a:off x="4833938" y="1547813"/>
            <a:ext cx="1981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位置关系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4387" name="Text Box 51"/>
          <p:cNvSpPr txBox="1"/>
          <p:nvPr/>
        </p:nvSpPr>
        <p:spPr>
          <a:xfrm>
            <a:off x="7372350" y="2667000"/>
            <a:ext cx="573088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宋体" panose="02010600030101010101" pitchFamily="2" charset="-122"/>
              </a:rPr>
              <a:t>邻补角</a:t>
            </a: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8" name="Text Box 52"/>
          <p:cNvSpPr txBox="1"/>
          <p:nvPr/>
        </p:nvSpPr>
        <p:spPr>
          <a:xfrm>
            <a:off x="7353300" y="4581525"/>
            <a:ext cx="6096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宋体" panose="02010600030101010101" pitchFamily="2" charset="-122"/>
              </a:rPr>
              <a:t>对顶角</a:t>
            </a: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9" name="Text Box 53"/>
          <p:cNvSpPr txBox="1"/>
          <p:nvPr/>
        </p:nvSpPr>
        <p:spPr>
          <a:xfrm>
            <a:off x="4284663" y="2924175"/>
            <a:ext cx="2438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有一条公共边</a:t>
            </a:r>
            <a:endParaRPr lang="zh-CN" altLang="en-US" sz="32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90" name="Text Box 54"/>
          <p:cNvSpPr txBox="1"/>
          <p:nvPr/>
        </p:nvSpPr>
        <p:spPr>
          <a:xfrm>
            <a:off x="4284663" y="3284538"/>
            <a:ext cx="3200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另一边互为反向延长线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32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91" name="Text Box 55"/>
          <p:cNvSpPr txBox="1"/>
          <p:nvPr/>
        </p:nvSpPr>
        <p:spPr>
          <a:xfrm>
            <a:off x="4427538" y="4797425"/>
            <a:ext cx="2667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没有公共边</a:t>
            </a:r>
            <a:endParaRPr lang="zh-CN" altLang="en-US" sz="32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3" name="Text Box 56"/>
          <p:cNvSpPr txBox="1"/>
          <p:nvPr/>
        </p:nvSpPr>
        <p:spPr>
          <a:xfrm>
            <a:off x="609600" y="1524000"/>
            <a:ext cx="213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两直线相交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93" name="Text Box 57"/>
          <p:cNvSpPr txBox="1"/>
          <p:nvPr/>
        </p:nvSpPr>
        <p:spPr>
          <a:xfrm>
            <a:off x="4427538" y="5229225"/>
            <a:ext cx="2895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两边互为反向延长线</a:t>
            </a:r>
            <a:endParaRPr lang="zh-CN" altLang="en-US" sz="20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4394" name="Text Box 58"/>
          <p:cNvSpPr txBox="1"/>
          <p:nvPr/>
        </p:nvSpPr>
        <p:spPr>
          <a:xfrm>
            <a:off x="7086600" y="15240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ahoma" panose="020B0604030504040204" pitchFamily="34" charset="0"/>
              </a:rPr>
              <a:t>名称</a:t>
            </a:r>
            <a:endParaRPr lang="zh-CN" altLang="en-US" sz="2800" b="1" dirty="0">
              <a:solidFill>
                <a:srgbClr val="000099"/>
              </a:solidFill>
              <a:latin typeface="Tahoma" panose="020B0604030504040204" pitchFamily="34" charset="0"/>
            </a:endParaRPr>
          </a:p>
        </p:txBody>
      </p:sp>
      <p:grpSp>
        <p:nvGrpSpPr>
          <p:cNvPr id="3" name="Group 59"/>
          <p:cNvGrpSpPr/>
          <p:nvPr/>
        </p:nvGrpSpPr>
        <p:grpSpPr>
          <a:xfrm>
            <a:off x="914400" y="3371850"/>
            <a:ext cx="657225" cy="590550"/>
            <a:chOff x="576" y="1728"/>
            <a:chExt cx="414" cy="372"/>
          </a:xfrm>
        </p:grpSpPr>
        <p:sp>
          <p:nvSpPr>
            <p:cNvPr id="6193" name="Arc 60"/>
            <p:cNvSpPr/>
            <p:nvPr/>
          </p:nvSpPr>
          <p:spPr>
            <a:xfrm>
              <a:off x="845" y="1912"/>
              <a:ext cx="145" cy="82"/>
            </a:xfrm>
            <a:custGeom>
              <a:avLst/>
              <a:gdLst>
                <a:gd name="txL" fmla="*/ 0 w 38535"/>
                <a:gd name="txT" fmla="*/ 0 h 21600"/>
                <a:gd name="txR" fmla="*/ 38535 w 38535"/>
                <a:gd name="txB" fmla="*/ 21600 h 21600"/>
              </a:gdLst>
              <a:ahLst/>
              <a:cxnLst>
                <a:cxn ang="0">
                  <a:pos x="0" y="50"/>
                </a:cxn>
                <a:cxn ang="0">
                  <a:pos x="145" y="41"/>
                </a:cxn>
                <a:cxn ang="0">
                  <a:pos x="75" y="82"/>
                </a:cxn>
              </a:cxnLst>
              <a:rect l="txL" t="txT" r="txR" b="txB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94" name="Arc 61"/>
            <p:cNvSpPr/>
            <p:nvPr/>
          </p:nvSpPr>
          <p:spPr>
            <a:xfrm>
              <a:off x="739" y="1936"/>
              <a:ext cx="60" cy="111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1" y="111"/>
                </a:cxn>
                <a:cxn ang="0">
                  <a:pos x="43" y="0"/>
                </a:cxn>
                <a:cxn ang="0">
                  <a:pos x="60" y="58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95" name="Rectangle 62"/>
            <p:cNvSpPr/>
            <p:nvPr/>
          </p:nvSpPr>
          <p:spPr>
            <a:xfrm>
              <a:off x="576" y="189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96" name="Rectangle 63"/>
            <p:cNvSpPr/>
            <p:nvPr/>
          </p:nvSpPr>
          <p:spPr>
            <a:xfrm>
              <a:off x="838" y="172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" name="Group 64"/>
          <p:cNvGrpSpPr/>
          <p:nvPr/>
        </p:nvGrpSpPr>
        <p:grpSpPr>
          <a:xfrm>
            <a:off x="914400" y="3619500"/>
            <a:ext cx="1012825" cy="342900"/>
            <a:chOff x="576" y="2808"/>
            <a:chExt cx="638" cy="216"/>
          </a:xfrm>
        </p:grpSpPr>
        <p:sp>
          <p:nvSpPr>
            <p:cNvPr id="6189" name="Arc 65"/>
            <p:cNvSpPr/>
            <p:nvPr/>
          </p:nvSpPr>
          <p:spPr>
            <a:xfrm>
              <a:off x="1040" y="2858"/>
              <a:ext cx="53" cy="105"/>
            </a:xfrm>
            <a:custGeom>
              <a:avLst/>
              <a:gdLst>
                <a:gd name="txL" fmla="*/ 0 w 21600"/>
                <a:gd name="txT" fmla="*/ 0 h 42330"/>
                <a:gd name="txR" fmla="*/ 21600 w 21600"/>
                <a:gd name="txB" fmla="*/ 42330 h 42330"/>
              </a:gdLst>
              <a:ahLst/>
              <a:cxnLst>
                <a:cxn ang="0">
                  <a:pos x="10" y="0"/>
                </a:cxn>
                <a:cxn ang="0">
                  <a:pos x="11" y="105"/>
                </a:cxn>
                <a:cxn ang="0">
                  <a:pos x="0" y="53"/>
                </a:cxn>
              </a:cxnLst>
              <a:rect l="txL" t="txT" r="txR" b="txB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close/>
                </a:path>
              </a:pathLst>
            </a:custGeom>
            <a:noFill/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90" name="Arc 66"/>
            <p:cNvSpPr/>
            <p:nvPr/>
          </p:nvSpPr>
          <p:spPr>
            <a:xfrm>
              <a:off x="739" y="2860"/>
              <a:ext cx="60" cy="111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1" y="111"/>
                </a:cxn>
                <a:cxn ang="0">
                  <a:pos x="43" y="0"/>
                </a:cxn>
                <a:cxn ang="0">
                  <a:pos x="60" y="58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91" name="Rectangle 67"/>
            <p:cNvSpPr/>
            <p:nvPr/>
          </p:nvSpPr>
          <p:spPr>
            <a:xfrm>
              <a:off x="576" y="2822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solidFill>
                  <a:srgbClr val="008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92" name="Rectangle 68"/>
            <p:cNvSpPr/>
            <p:nvPr/>
          </p:nvSpPr>
          <p:spPr>
            <a:xfrm>
              <a:off x="1121" y="280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dirty="0">
                <a:solidFill>
                  <a:srgbClr val="008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188" name="Rectangle 75"/>
          <p:cNvSpPr/>
          <p:nvPr/>
        </p:nvSpPr>
        <p:spPr>
          <a:xfrm>
            <a:off x="3059113" y="6308725"/>
            <a:ext cx="3025775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1" grpId="0"/>
      <p:bldP spid="14385" grpId="0"/>
      <p:bldP spid="14386" grpId="0"/>
      <p:bldP spid="14387" grpId="0"/>
      <p:bldP spid="14388" grpId="0"/>
      <p:bldP spid="14389" grpId="0"/>
      <p:bldP spid="14390" grpId="0"/>
      <p:bldP spid="14391" grpId="0"/>
      <p:bldP spid="14393" grpId="0"/>
      <p:bldP spid="143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Line 2"/>
          <p:cNvSpPr/>
          <p:nvPr/>
        </p:nvSpPr>
        <p:spPr>
          <a:xfrm flipV="1">
            <a:off x="6180138" y="1347788"/>
            <a:ext cx="1944687" cy="12969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1" name="Line 3"/>
          <p:cNvSpPr/>
          <p:nvPr/>
        </p:nvSpPr>
        <p:spPr>
          <a:xfrm>
            <a:off x="6251575" y="1347788"/>
            <a:ext cx="1873250" cy="136842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2" name="Text Box 4"/>
          <p:cNvSpPr txBox="1"/>
          <p:nvPr/>
        </p:nvSpPr>
        <p:spPr>
          <a:xfrm>
            <a:off x="7069138" y="1203325"/>
            <a:ext cx="55086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3" name="Text Box 5"/>
          <p:cNvSpPr txBox="1"/>
          <p:nvPr/>
        </p:nvSpPr>
        <p:spPr>
          <a:xfrm>
            <a:off x="5819775" y="2500313"/>
            <a:ext cx="49530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4" name="Text Box 6"/>
          <p:cNvSpPr txBox="1"/>
          <p:nvPr/>
        </p:nvSpPr>
        <p:spPr>
          <a:xfrm>
            <a:off x="8124825" y="987425"/>
            <a:ext cx="52228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5" name="Text Box 7"/>
          <p:cNvSpPr txBox="1"/>
          <p:nvPr/>
        </p:nvSpPr>
        <p:spPr>
          <a:xfrm>
            <a:off x="5768975" y="1017588"/>
            <a:ext cx="52228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6" name="Text Box 8"/>
          <p:cNvSpPr txBox="1"/>
          <p:nvPr/>
        </p:nvSpPr>
        <p:spPr>
          <a:xfrm>
            <a:off x="8124825" y="2428875"/>
            <a:ext cx="55086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7" name="Text Box 9"/>
          <p:cNvSpPr txBox="1"/>
          <p:nvPr/>
        </p:nvSpPr>
        <p:spPr>
          <a:xfrm>
            <a:off x="7331075" y="1665288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8" name="Text Box 10"/>
          <p:cNvSpPr txBox="1"/>
          <p:nvPr/>
        </p:nvSpPr>
        <p:spPr>
          <a:xfrm>
            <a:off x="6324600" y="165100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9" name="Text Box 11"/>
          <p:cNvSpPr txBox="1"/>
          <p:nvPr/>
        </p:nvSpPr>
        <p:spPr>
          <a:xfrm>
            <a:off x="6310313" y="1665288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0" name="Text Box 12"/>
          <p:cNvSpPr txBox="1"/>
          <p:nvPr/>
        </p:nvSpPr>
        <p:spPr>
          <a:xfrm>
            <a:off x="7548563" y="1708150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1" name="Text Box 13"/>
          <p:cNvSpPr txBox="1"/>
          <p:nvPr/>
        </p:nvSpPr>
        <p:spPr>
          <a:xfrm>
            <a:off x="6899275" y="2284413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2" name="Text Box 14"/>
          <p:cNvSpPr txBox="1"/>
          <p:nvPr/>
        </p:nvSpPr>
        <p:spPr>
          <a:xfrm>
            <a:off x="6770688" y="1174750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3" name="Text Box 15"/>
          <p:cNvSpPr txBox="1"/>
          <p:nvPr/>
        </p:nvSpPr>
        <p:spPr>
          <a:xfrm>
            <a:off x="6811963" y="1966913"/>
            <a:ext cx="733425" cy="687387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84" name="Text Box 16"/>
          <p:cNvSpPr txBox="1"/>
          <p:nvPr/>
        </p:nvSpPr>
        <p:spPr>
          <a:xfrm>
            <a:off x="6829425" y="1304925"/>
            <a:ext cx="733425" cy="7207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9473" name="Line 17"/>
          <p:cNvSpPr/>
          <p:nvPr/>
        </p:nvSpPr>
        <p:spPr>
          <a:xfrm flipV="1">
            <a:off x="6108700" y="4652963"/>
            <a:ext cx="1944688" cy="12969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4" name="Line 18"/>
          <p:cNvSpPr/>
          <p:nvPr/>
        </p:nvSpPr>
        <p:spPr>
          <a:xfrm>
            <a:off x="6180138" y="4652963"/>
            <a:ext cx="1873250" cy="136842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5" name="Text Box 19"/>
          <p:cNvSpPr txBox="1"/>
          <p:nvPr/>
        </p:nvSpPr>
        <p:spPr>
          <a:xfrm>
            <a:off x="6997700" y="4508500"/>
            <a:ext cx="55086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76" name="Text Box 20"/>
          <p:cNvSpPr txBox="1"/>
          <p:nvPr/>
        </p:nvSpPr>
        <p:spPr>
          <a:xfrm>
            <a:off x="5748338" y="5805488"/>
            <a:ext cx="49530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77" name="Text Box 21"/>
          <p:cNvSpPr txBox="1"/>
          <p:nvPr/>
        </p:nvSpPr>
        <p:spPr>
          <a:xfrm>
            <a:off x="8053388" y="4292600"/>
            <a:ext cx="52228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78" name="Text Box 22"/>
          <p:cNvSpPr txBox="1"/>
          <p:nvPr/>
        </p:nvSpPr>
        <p:spPr>
          <a:xfrm>
            <a:off x="5697538" y="4322763"/>
            <a:ext cx="52228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79" name="Text Box 23"/>
          <p:cNvSpPr txBox="1"/>
          <p:nvPr/>
        </p:nvSpPr>
        <p:spPr>
          <a:xfrm>
            <a:off x="8053388" y="5734050"/>
            <a:ext cx="55086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endParaRPr lang="en-US" altLang="zh-CN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80" name="Text Box 24"/>
          <p:cNvSpPr txBox="1"/>
          <p:nvPr/>
        </p:nvSpPr>
        <p:spPr>
          <a:xfrm>
            <a:off x="7259638" y="4970463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81" name="Text Box 25"/>
          <p:cNvSpPr txBox="1"/>
          <p:nvPr/>
        </p:nvSpPr>
        <p:spPr>
          <a:xfrm>
            <a:off x="6253163" y="495617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82" name="Text Box 26"/>
          <p:cNvSpPr txBox="1"/>
          <p:nvPr/>
        </p:nvSpPr>
        <p:spPr>
          <a:xfrm>
            <a:off x="6238875" y="4970463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83" name="Text Box 27"/>
          <p:cNvSpPr txBox="1"/>
          <p:nvPr/>
        </p:nvSpPr>
        <p:spPr>
          <a:xfrm>
            <a:off x="7477125" y="5013325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84" name="Text Box 28"/>
          <p:cNvSpPr txBox="1"/>
          <p:nvPr/>
        </p:nvSpPr>
        <p:spPr>
          <a:xfrm>
            <a:off x="6827838" y="5589588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85" name="Text Box 29"/>
          <p:cNvSpPr txBox="1"/>
          <p:nvPr/>
        </p:nvSpPr>
        <p:spPr>
          <a:xfrm>
            <a:off x="6699250" y="4479925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486" name="Text Box 30"/>
          <p:cNvSpPr txBox="1"/>
          <p:nvPr/>
        </p:nvSpPr>
        <p:spPr>
          <a:xfrm>
            <a:off x="6740525" y="5272088"/>
            <a:ext cx="733425" cy="687387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9487" name="Text Box 31"/>
          <p:cNvSpPr txBox="1"/>
          <p:nvPr/>
        </p:nvSpPr>
        <p:spPr>
          <a:xfrm>
            <a:off x="6757988" y="4610100"/>
            <a:ext cx="733425" cy="7207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9488" name="Text Box 32"/>
          <p:cNvSpPr txBox="1">
            <a:spLocks noChangeArrowheads="1"/>
          </p:cNvSpPr>
          <p:nvPr/>
        </p:nvSpPr>
        <p:spPr bwMode="auto">
          <a:xfrm>
            <a:off x="466725" y="188913"/>
            <a:ext cx="27368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</a:t>
            </a:r>
            <a:r>
              <a:rPr kumimoji="0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有关概念：</a:t>
            </a:r>
            <a:endParaRPr kumimoji="0" lang="zh-CN" altLang="en-US" sz="3600" b="1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323850" y="779463"/>
            <a:ext cx="5400675" cy="2289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邻补角：</a:t>
            </a:r>
            <a:r>
              <a:rPr kumimoji="0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如果两个角有一条公共边，它们的另一边互为反向延长线，那么这</a:t>
            </a:r>
            <a:r>
              <a:rPr kumimoji="0" lang="zh-CN" altLang="en-US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两个角互为</a:t>
            </a:r>
            <a:r>
              <a:rPr kumimoji="0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邻补角。</a:t>
            </a:r>
            <a:endParaRPr kumimoji="0" lang="zh-CN" altLang="en-US" sz="3600" b="1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9490" name="Text Box 34"/>
          <p:cNvSpPr txBox="1">
            <a:spLocks noChangeArrowheads="1"/>
          </p:cNvSpPr>
          <p:nvPr/>
        </p:nvSpPr>
        <p:spPr bwMode="auto">
          <a:xfrm>
            <a:off x="323850" y="3803650"/>
            <a:ext cx="5400675" cy="2289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对顶角：</a:t>
            </a:r>
            <a:r>
              <a:rPr kumimoji="0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有一个公共顶点一个角的两边是另一个角的两边的反向延长线，那么这</a:t>
            </a:r>
            <a:r>
              <a:rPr kumimoji="0" lang="zh-CN" altLang="en-US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两个角互为</a:t>
            </a:r>
            <a:r>
              <a:rPr kumimoji="0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对顶角。</a:t>
            </a:r>
            <a:endParaRPr kumimoji="0" lang="zh-CN" altLang="en-US" sz="3600" b="1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9491" name="Line 35"/>
          <p:cNvSpPr/>
          <p:nvPr/>
        </p:nvSpPr>
        <p:spPr>
          <a:xfrm>
            <a:off x="7078663" y="5314950"/>
            <a:ext cx="920750" cy="677863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92" name="Line 36"/>
          <p:cNvSpPr/>
          <p:nvPr/>
        </p:nvSpPr>
        <p:spPr>
          <a:xfrm flipV="1">
            <a:off x="7092950" y="4652963"/>
            <a:ext cx="935038" cy="633412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19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1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20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000"/>
                                        <p:tgtEl>
                                          <p:spTgt spid="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000"/>
                                        <p:tgtEl>
                                          <p:spTgt spid="19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5" grpId="0"/>
      <p:bldP spid="19476" grpId="0"/>
      <p:bldP spid="19477" grpId="0"/>
      <p:bldP spid="19478" grpId="0"/>
      <p:bldP spid="19479" grpId="0"/>
      <p:bldP spid="19480" grpId="0"/>
      <p:bldP spid="19481" grpId="0"/>
      <p:bldP spid="19482" grpId="0"/>
      <p:bldP spid="19483" grpId="0"/>
      <p:bldP spid="19484" grpId="0"/>
      <p:bldP spid="19485" grpId="0"/>
      <p:bldP spid="19486" grpId="0"/>
      <p:bldP spid="19487" grpId="0"/>
      <p:bldP spid="19489" grpId="0"/>
      <p:bldP spid="194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页脚占位符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8195" name="Rectangle 2"/>
          <p:cNvSpPr>
            <a:spLocks noGrp="1"/>
          </p:cNvSpPr>
          <p:nvPr>
            <p:ph type="ctrTitle"/>
          </p:nvPr>
        </p:nvSpPr>
        <p:spPr>
          <a:xfrm>
            <a:off x="323850" y="1252538"/>
            <a:ext cx="8820150" cy="576262"/>
          </a:xfrm>
          <a:ln/>
        </p:spPr>
        <p:txBody>
          <a:bodyPr vert="horz" wrap="square" lIns="91440" tIns="45720" rIns="91440" bIns="45720" anchor="ctr"/>
          <a:lstStyle>
            <a:lvl1pPr lvl="0">
              <a:defRPr/>
            </a:lvl1pPr>
          </a:lstStyle>
          <a:p>
            <a:pPr lvl="0" eaLnBrk="1" hangingPunct="1"/>
            <a:r>
              <a:rPr lang="zh-CN" altLang="en-US" sz="3200" b="1" dirty="0">
                <a:solidFill>
                  <a:srgbClr val="FF00FF"/>
                </a:solidFill>
              </a:rPr>
              <a:t>练习：</a:t>
            </a:r>
            <a:r>
              <a:rPr lang="en-US" altLang="zh-CN" sz="3200" b="1" dirty="0">
                <a:solidFill>
                  <a:schemeClr val="bg2"/>
                </a:solidFill>
              </a:rPr>
              <a:t>1.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下列图中，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与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是对顶角吗？为什么？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1066800" y="3900488"/>
            <a:ext cx="1143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Text Box 4"/>
          <p:cNvSpPr txBox="1"/>
          <p:nvPr/>
        </p:nvSpPr>
        <p:spPr>
          <a:xfrm>
            <a:off x="3124200" y="3900488"/>
            <a:ext cx="1143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4876800" y="3900488"/>
            <a:ext cx="1143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9" name="Text Box 6"/>
          <p:cNvSpPr txBox="1"/>
          <p:nvPr/>
        </p:nvSpPr>
        <p:spPr>
          <a:xfrm>
            <a:off x="914400" y="35052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0" name="Text Box 7"/>
          <p:cNvSpPr txBox="1"/>
          <p:nvPr/>
        </p:nvSpPr>
        <p:spPr>
          <a:xfrm>
            <a:off x="3048000" y="35052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1" name="Text Box 8"/>
          <p:cNvSpPr txBox="1"/>
          <p:nvPr/>
        </p:nvSpPr>
        <p:spPr>
          <a:xfrm>
            <a:off x="4648200" y="35052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2" name="Text Box 9"/>
          <p:cNvSpPr txBox="1"/>
          <p:nvPr/>
        </p:nvSpPr>
        <p:spPr>
          <a:xfrm>
            <a:off x="6858000" y="35052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203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2209800"/>
            <a:ext cx="1828800" cy="777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4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2057400"/>
            <a:ext cx="1828800" cy="1123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5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2209800"/>
            <a:ext cx="1600200" cy="747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6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2057400"/>
            <a:ext cx="730250" cy="144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7" name="Rectangle 14"/>
          <p:cNvSpPr/>
          <p:nvPr/>
        </p:nvSpPr>
        <p:spPr>
          <a:xfrm>
            <a:off x="3059113" y="6237288"/>
            <a:ext cx="2952750" cy="620712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页脚占位符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9219" name="Rectangle 2"/>
          <p:cNvSpPr/>
          <p:nvPr/>
        </p:nvSpPr>
        <p:spPr>
          <a:xfrm>
            <a:off x="381000" y="1022350"/>
            <a:ext cx="5518150" cy="17589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just">
              <a:lnSpc>
                <a:spcPct val="130000"/>
              </a:lnSpc>
            </a:pP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，三条直线ＡＢ、ＣＤ、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ＥＦ两两相交，在这个图形中，有</a:t>
            </a:r>
            <a:b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</a:b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对顶角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_____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对，邻补角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____ 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对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Rectangle 3"/>
          <p:cNvSpPr/>
          <p:nvPr/>
        </p:nvSpPr>
        <p:spPr>
          <a:xfrm>
            <a:off x="468313" y="2852738"/>
            <a:ext cx="5181600" cy="3425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30000"/>
              </a:lnSpc>
            </a:pP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，直线ＡＢ、ＣＤ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相交于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O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，ＯＥ是射线。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则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的对顶角是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_____________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 algn="just" eaLnBrk="0" hangingPunct="0">
              <a:lnSpc>
                <a:spcPct val="13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的对顶角是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_____________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 algn="just" eaLnBrk="0" hangingPunct="0">
              <a:lnSpc>
                <a:spcPct val="13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的邻补角是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_____________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的邻补角是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_____________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Text Box 4"/>
          <p:cNvSpPr txBox="1"/>
          <p:nvPr/>
        </p:nvSpPr>
        <p:spPr>
          <a:xfrm>
            <a:off x="395288" y="404813"/>
            <a:ext cx="1981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FF"/>
                </a:solidFill>
                <a:latin typeface="Times New Roman" panose="02020603050405020304" pitchFamily="18" charset="0"/>
              </a:rPr>
              <a:t>练习：</a:t>
            </a:r>
            <a:endParaRPr lang="zh-CN" altLang="en-US" sz="3200" b="1" dirty="0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222" name="Group 5"/>
          <p:cNvGrpSpPr/>
          <p:nvPr/>
        </p:nvGrpSpPr>
        <p:grpSpPr>
          <a:xfrm>
            <a:off x="6172200" y="1143000"/>
            <a:ext cx="2286000" cy="2054225"/>
            <a:chOff x="3888" y="722"/>
            <a:chExt cx="1440" cy="1294"/>
          </a:xfrm>
        </p:grpSpPr>
        <p:pic>
          <p:nvPicPr>
            <p:cNvPr id="9227" name="Picture 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88" y="722"/>
              <a:ext cx="1440" cy="11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8" name="Text Box 7"/>
            <p:cNvSpPr txBox="1"/>
            <p:nvPr/>
          </p:nvSpPr>
          <p:spPr>
            <a:xfrm>
              <a:off x="4416" y="1728"/>
              <a:ext cx="8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图</a:t>
              </a:r>
              <a:r>
                <a:rPr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223" name="Group 8"/>
          <p:cNvGrpSpPr/>
          <p:nvPr/>
        </p:nvGrpSpPr>
        <p:grpSpPr>
          <a:xfrm>
            <a:off x="6172200" y="3733800"/>
            <a:ext cx="2362200" cy="2209800"/>
            <a:chOff x="3888" y="2352"/>
            <a:chExt cx="1488" cy="1392"/>
          </a:xfrm>
        </p:grpSpPr>
        <p:pic>
          <p:nvPicPr>
            <p:cNvPr id="9225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88" y="2352"/>
              <a:ext cx="1488" cy="11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6" name="Text Box 10"/>
            <p:cNvSpPr txBox="1"/>
            <p:nvPr/>
          </p:nvSpPr>
          <p:spPr>
            <a:xfrm>
              <a:off x="4428" y="3456"/>
              <a:ext cx="7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图</a:t>
              </a:r>
              <a:r>
                <a:rPr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9224" name="Rectangle 11"/>
          <p:cNvSpPr/>
          <p:nvPr/>
        </p:nvSpPr>
        <p:spPr>
          <a:xfrm>
            <a:off x="3132138" y="6308725"/>
            <a:ext cx="2808287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6"/>
          <p:cNvSpPr txBox="1"/>
          <p:nvPr/>
        </p:nvSpPr>
        <p:spPr>
          <a:xfrm>
            <a:off x="250825" y="476250"/>
            <a:ext cx="23764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微软雅黑" panose="020B0503020204020204" pitchFamily="34" charset="-122"/>
              </a:rPr>
              <a:t>深入探究二</a:t>
            </a:r>
            <a:endParaRPr lang="zh-CN" altLang="en-US" sz="32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0243" name="Group 7"/>
          <p:cNvGrpSpPr/>
          <p:nvPr/>
        </p:nvGrpSpPr>
        <p:grpSpPr>
          <a:xfrm>
            <a:off x="5580063" y="1412875"/>
            <a:ext cx="2905125" cy="1474788"/>
            <a:chOff x="3509" y="832"/>
            <a:chExt cx="1830" cy="929"/>
          </a:xfrm>
        </p:grpSpPr>
        <p:sp>
          <p:nvSpPr>
            <p:cNvPr id="10246" name="Rectangle 8"/>
            <p:cNvSpPr/>
            <p:nvPr/>
          </p:nvSpPr>
          <p:spPr>
            <a:xfrm>
              <a:off x="5219" y="832"/>
              <a:ext cx="120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47" name="Line 9"/>
            <p:cNvSpPr/>
            <p:nvPr/>
          </p:nvSpPr>
          <p:spPr>
            <a:xfrm flipV="1">
              <a:off x="3697" y="888"/>
              <a:ext cx="1504" cy="721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8" name="Line 10"/>
            <p:cNvSpPr/>
            <p:nvPr/>
          </p:nvSpPr>
          <p:spPr>
            <a:xfrm>
              <a:off x="3755" y="1007"/>
              <a:ext cx="1368" cy="56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9" name="Rectangle 11"/>
            <p:cNvSpPr/>
            <p:nvPr/>
          </p:nvSpPr>
          <p:spPr>
            <a:xfrm>
              <a:off x="3509" y="1559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50" name="Rectangle 12"/>
            <p:cNvSpPr/>
            <p:nvPr/>
          </p:nvSpPr>
          <p:spPr>
            <a:xfrm>
              <a:off x="3580" y="858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51" name="Rectangle 13"/>
            <p:cNvSpPr/>
            <p:nvPr/>
          </p:nvSpPr>
          <p:spPr>
            <a:xfrm>
              <a:off x="5194" y="1542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52" name="Rectangle 14"/>
            <p:cNvSpPr/>
            <p:nvPr/>
          </p:nvSpPr>
          <p:spPr>
            <a:xfrm>
              <a:off x="4486" y="917"/>
              <a:ext cx="132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O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53" name="Arc 15"/>
            <p:cNvSpPr/>
            <p:nvPr/>
          </p:nvSpPr>
          <p:spPr>
            <a:xfrm>
              <a:off x="4311" y="1286"/>
              <a:ext cx="187" cy="102"/>
            </a:xfrm>
            <a:custGeom>
              <a:avLst/>
              <a:gdLst>
                <a:gd name="txL" fmla="*/ 0 w 40907"/>
                <a:gd name="txT" fmla="*/ 0 h 21600"/>
                <a:gd name="txR" fmla="*/ 40907 w 40907"/>
                <a:gd name="txB" fmla="*/ 21600 h 21600"/>
              </a:gdLst>
              <a:ahLst/>
              <a:cxnLst>
                <a:cxn ang="0">
                  <a:pos x="187" y="34"/>
                </a:cxn>
                <a:cxn ang="0">
                  <a:pos x="0" y="31"/>
                </a:cxn>
                <a:cxn ang="0">
                  <a:pos x="94" y="0"/>
                </a:cxn>
              </a:cxnLst>
              <a:rect l="txL" t="txT" r="txR" b="txB"/>
              <a:pathLst>
                <a:path w="40907" h="21600" fill="none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</a:path>
                <a:path w="40907" h="21600" stroke="0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  <a:lnTo>
                    <a:pt x="20572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4" name="Arc 16"/>
            <p:cNvSpPr/>
            <p:nvPr/>
          </p:nvSpPr>
          <p:spPr>
            <a:xfrm>
              <a:off x="4314" y="1183"/>
              <a:ext cx="177" cy="103"/>
            </a:xfrm>
            <a:custGeom>
              <a:avLst/>
              <a:gdLst>
                <a:gd name="txL" fmla="*/ 0 w 38535"/>
                <a:gd name="txT" fmla="*/ 0 h 21600"/>
                <a:gd name="txR" fmla="*/ 38535 w 38535"/>
                <a:gd name="txB" fmla="*/ 21600 h 21600"/>
              </a:gdLst>
              <a:ahLst/>
              <a:cxnLst>
                <a:cxn ang="0">
                  <a:pos x="0" y="63"/>
                </a:cxn>
                <a:cxn ang="0">
                  <a:pos x="177" y="51"/>
                </a:cxn>
                <a:cxn ang="0">
                  <a:pos x="91" y="103"/>
                </a:cxn>
              </a:cxnLst>
              <a:rect l="txL" t="txT" r="txR" b="txB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5" name="Arc 17"/>
            <p:cNvSpPr/>
            <p:nvPr/>
          </p:nvSpPr>
          <p:spPr>
            <a:xfrm>
              <a:off x="4552" y="1211"/>
              <a:ext cx="64" cy="131"/>
            </a:xfrm>
            <a:custGeom>
              <a:avLst/>
              <a:gdLst>
                <a:gd name="txL" fmla="*/ 0 w 21600"/>
                <a:gd name="txT" fmla="*/ 0 h 42330"/>
                <a:gd name="txR" fmla="*/ 21600 w 21600"/>
                <a:gd name="txB" fmla="*/ 42330 h 42330"/>
              </a:gdLst>
              <a:ahLst/>
              <a:cxnLst>
                <a:cxn ang="0">
                  <a:pos x="12" y="0"/>
                </a:cxn>
                <a:cxn ang="0">
                  <a:pos x="14" y="131"/>
                </a:cxn>
                <a:cxn ang="0">
                  <a:pos x="0" y="66"/>
                </a:cxn>
              </a:cxnLst>
              <a:rect l="txL" t="txT" r="txR" b="txB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6" name="Arc 18"/>
            <p:cNvSpPr/>
            <p:nvPr/>
          </p:nvSpPr>
          <p:spPr>
            <a:xfrm>
              <a:off x="4185" y="1213"/>
              <a:ext cx="73" cy="139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8" y="139"/>
                </a:cxn>
                <a:cxn ang="0">
                  <a:pos x="52" y="0"/>
                </a:cxn>
                <a:cxn ang="0">
                  <a:pos x="73" y="73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7" name="Rectangle 19"/>
            <p:cNvSpPr/>
            <p:nvPr/>
          </p:nvSpPr>
          <p:spPr>
            <a:xfrm>
              <a:off x="3987" y="1166"/>
              <a:ext cx="92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58" name="Rectangle 20"/>
            <p:cNvSpPr/>
            <p:nvPr/>
          </p:nvSpPr>
          <p:spPr>
            <a:xfrm>
              <a:off x="4306" y="954"/>
              <a:ext cx="94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59" name="Rectangle 21"/>
            <p:cNvSpPr/>
            <p:nvPr/>
          </p:nvSpPr>
          <p:spPr>
            <a:xfrm>
              <a:off x="4650" y="1149"/>
              <a:ext cx="94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60" name="Rectangle 22"/>
            <p:cNvSpPr/>
            <p:nvPr/>
          </p:nvSpPr>
          <p:spPr>
            <a:xfrm>
              <a:off x="4348" y="137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0244" name="Text Box 23"/>
          <p:cNvSpPr txBox="1"/>
          <p:nvPr/>
        </p:nvSpPr>
        <p:spPr>
          <a:xfrm>
            <a:off x="468313" y="1196975"/>
            <a:ext cx="5040312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如图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直线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AB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CD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相交于点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，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）写出图中所有的邻补角；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）写出图中所有的对顶角。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45" name="Text Box 24"/>
          <p:cNvSpPr txBox="1"/>
          <p:nvPr/>
        </p:nvSpPr>
        <p:spPr>
          <a:xfrm>
            <a:off x="468313" y="2852738"/>
            <a:ext cx="5399087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思考：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</a:rPr>
              <a:t>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邻补角的度数有什么关系？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）对顶角的度数有什么关系？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页脚占位符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graphicFrame>
        <p:nvGraphicFramePr>
          <p:cNvPr id="22530" name="Group 2"/>
          <p:cNvGraphicFramePr>
            <a:graphicFrameLocks noGrp="1"/>
          </p:cNvGraphicFramePr>
          <p:nvPr/>
        </p:nvGraphicFramePr>
        <p:xfrm>
          <a:off x="228600" y="1371600"/>
          <a:ext cx="8686800" cy="4800600"/>
        </p:xfrm>
        <a:graphic>
          <a:graphicData uri="http://schemas.openxmlformats.org/drawingml/2006/table">
            <a:tbl>
              <a:tblPr/>
              <a:tblGrid>
                <a:gridCol w="2590800"/>
                <a:gridCol w="1219200"/>
                <a:gridCol w="3124200"/>
                <a:gridCol w="838200"/>
                <a:gridCol w="914400"/>
              </a:tblGrid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812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92" name="Rectangle 27"/>
          <p:cNvSpPr/>
          <p:nvPr/>
        </p:nvSpPr>
        <p:spPr>
          <a:xfrm>
            <a:off x="7239000" y="1328738"/>
            <a:ext cx="8382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1293" name="Rectangle 28"/>
          <p:cNvSpPr/>
          <p:nvPr/>
        </p:nvSpPr>
        <p:spPr>
          <a:xfrm>
            <a:off x="8077200" y="1328738"/>
            <a:ext cx="9144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>
              <a:spcBef>
                <a:spcPct val="20000"/>
              </a:spcBef>
            </a:pPr>
            <a:endParaRPr lang="zh-CN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1294" name="Text Box 29"/>
          <p:cNvSpPr txBox="1"/>
          <p:nvPr/>
        </p:nvSpPr>
        <p:spPr>
          <a:xfrm>
            <a:off x="4086225" y="4333875"/>
            <a:ext cx="2514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有公共顶点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5" name="Text Box 30"/>
          <p:cNvSpPr txBox="1"/>
          <p:nvPr/>
        </p:nvSpPr>
        <p:spPr>
          <a:xfrm>
            <a:off x="2971800" y="1481138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分类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1296" name="Text Box 31"/>
          <p:cNvSpPr txBox="1"/>
          <p:nvPr/>
        </p:nvSpPr>
        <p:spPr>
          <a:xfrm>
            <a:off x="2743200" y="2266950"/>
            <a:ext cx="14859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∠1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和∠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、∠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和∠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、∠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和∠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、∠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和∠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en-US" altLang="zh-CN" sz="2000" b="1" dirty="0">
                <a:solidFill>
                  <a:srgbClr val="003366"/>
                </a:solidFill>
                <a:latin typeface="Times New Roman" panose="02020603050405020304" pitchFamily="18" charset="0"/>
              </a:rPr>
              <a:t> </a:t>
            </a:r>
            <a:endParaRPr lang="en-US" altLang="zh-CN" sz="2000" b="1" dirty="0">
              <a:solidFill>
                <a:srgbClr val="0033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7" name="Text Box 32"/>
          <p:cNvSpPr txBox="1"/>
          <p:nvPr/>
        </p:nvSpPr>
        <p:spPr>
          <a:xfrm>
            <a:off x="2724150" y="4757738"/>
            <a:ext cx="1755775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∠1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和∠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、</a:t>
            </a:r>
            <a:endParaRPr lang="zh-CN" altLang="en-US" sz="2000" b="1" dirty="0">
              <a:solidFill>
                <a:srgbClr val="000099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和∠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8" name="Text Box 33"/>
          <p:cNvSpPr txBox="1"/>
          <p:nvPr/>
        </p:nvSpPr>
        <p:spPr>
          <a:xfrm>
            <a:off x="4038600" y="2395538"/>
            <a:ext cx="2438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有公共顶点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9" name="Text Box 34"/>
          <p:cNvSpPr txBox="1"/>
          <p:nvPr/>
        </p:nvSpPr>
        <p:spPr>
          <a:xfrm>
            <a:off x="4833938" y="1547813"/>
            <a:ext cx="1981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位置关系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1300" name="Text Box 35"/>
          <p:cNvSpPr txBox="1"/>
          <p:nvPr/>
        </p:nvSpPr>
        <p:spPr>
          <a:xfrm>
            <a:off x="7372350" y="2667000"/>
            <a:ext cx="573088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宋体" panose="02010600030101010101" pitchFamily="2" charset="-122"/>
              </a:rPr>
              <a:t>邻补角</a:t>
            </a: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1" name="Text Box 36"/>
          <p:cNvSpPr txBox="1"/>
          <p:nvPr/>
        </p:nvSpPr>
        <p:spPr>
          <a:xfrm>
            <a:off x="7353300" y="4581525"/>
            <a:ext cx="6096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宋体" panose="02010600030101010101" pitchFamily="2" charset="-122"/>
              </a:rPr>
              <a:t>对顶角</a:t>
            </a: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65" name="Text Box 37"/>
          <p:cNvSpPr txBox="1"/>
          <p:nvPr/>
        </p:nvSpPr>
        <p:spPr>
          <a:xfrm>
            <a:off x="8224838" y="2305050"/>
            <a:ext cx="685800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宋体" panose="02010600030101010101" pitchFamily="2" charset="-122"/>
              </a:rPr>
              <a:t>邻补角互补</a:t>
            </a:r>
            <a:r>
              <a:rPr lang="zh-CN" altLang="en-US" sz="2400" b="1" dirty="0">
                <a:solidFill>
                  <a:srgbClr val="003366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33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3" name="Text Box 38"/>
          <p:cNvSpPr txBox="1"/>
          <p:nvPr/>
        </p:nvSpPr>
        <p:spPr>
          <a:xfrm>
            <a:off x="4062413" y="2819400"/>
            <a:ext cx="2438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有一条公共边</a:t>
            </a:r>
            <a:endParaRPr lang="zh-CN" altLang="en-US" sz="32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4" name="Text Box 39"/>
          <p:cNvSpPr txBox="1"/>
          <p:nvPr/>
        </p:nvSpPr>
        <p:spPr>
          <a:xfrm>
            <a:off x="4086225" y="3271838"/>
            <a:ext cx="3200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另一边互为反向延长线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32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5" name="Text Box 40"/>
          <p:cNvSpPr txBox="1"/>
          <p:nvPr/>
        </p:nvSpPr>
        <p:spPr>
          <a:xfrm>
            <a:off x="4095750" y="4800600"/>
            <a:ext cx="2667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没有公共边</a:t>
            </a:r>
            <a:endParaRPr lang="zh-CN" altLang="en-US" sz="32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6" name="Text Box 41"/>
          <p:cNvSpPr txBox="1"/>
          <p:nvPr/>
        </p:nvSpPr>
        <p:spPr>
          <a:xfrm>
            <a:off x="609600" y="1524000"/>
            <a:ext cx="213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两直线相交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7" name="Text Box 42"/>
          <p:cNvSpPr txBox="1"/>
          <p:nvPr/>
        </p:nvSpPr>
        <p:spPr>
          <a:xfrm>
            <a:off x="4114800" y="5229225"/>
            <a:ext cx="2895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rPr>
              <a:t>两边互为反向延长线</a:t>
            </a:r>
            <a:endParaRPr lang="zh-CN" altLang="en-US" sz="20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1308" name="Text Box 43"/>
          <p:cNvSpPr txBox="1"/>
          <p:nvPr/>
        </p:nvSpPr>
        <p:spPr>
          <a:xfrm>
            <a:off x="7086600" y="15240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ahoma" panose="020B0604030504040204" pitchFamily="34" charset="0"/>
              </a:rPr>
              <a:t>名称</a:t>
            </a:r>
            <a:endParaRPr lang="zh-CN" altLang="en-US" sz="2800" b="1" dirty="0">
              <a:solidFill>
                <a:srgbClr val="000099"/>
              </a:solidFill>
              <a:latin typeface="Tahoma" panose="020B0604030504040204" pitchFamily="34" charset="0"/>
            </a:endParaRPr>
          </a:p>
        </p:txBody>
      </p:sp>
      <p:sp>
        <p:nvSpPr>
          <p:cNvPr id="11309" name="Text Box 44"/>
          <p:cNvSpPr txBox="1"/>
          <p:nvPr/>
        </p:nvSpPr>
        <p:spPr>
          <a:xfrm>
            <a:off x="8001000" y="1371600"/>
            <a:ext cx="914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大小关系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73" name="Text Box 45"/>
          <p:cNvSpPr txBox="1"/>
          <p:nvPr/>
        </p:nvSpPr>
        <p:spPr>
          <a:xfrm>
            <a:off x="8229600" y="4191000"/>
            <a:ext cx="609600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对顶角相等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grpSp>
        <p:nvGrpSpPr>
          <p:cNvPr id="11311" name="Group 46"/>
          <p:cNvGrpSpPr/>
          <p:nvPr/>
        </p:nvGrpSpPr>
        <p:grpSpPr>
          <a:xfrm>
            <a:off x="304800" y="3200400"/>
            <a:ext cx="2455863" cy="1252538"/>
            <a:chOff x="192" y="2667"/>
            <a:chExt cx="1547" cy="789"/>
          </a:xfrm>
        </p:grpSpPr>
        <p:sp>
          <p:nvSpPr>
            <p:cNvPr id="11323" name="Rectangle 47"/>
            <p:cNvSpPr/>
            <p:nvPr/>
          </p:nvSpPr>
          <p:spPr>
            <a:xfrm>
              <a:off x="1618" y="2667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24" name="Line 48"/>
            <p:cNvSpPr/>
            <p:nvPr/>
          </p:nvSpPr>
          <p:spPr>
            <a:xfrm flipV="1">
              <a:off x="318" y="2721"/>
              <a:ext cx="1254" cy="58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5" name="Line 49"/>
            <p:cNvSpPr/>
            <p:nvPr/>
          </p:nvSpPr>
          <p:spPr>
            <a:xfrm>
              <a:off x="379" y="2808"/>
              <a:ext cx="1141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6" name="Rectangle 50"/>
            <p:cNvSpPr/>
            <p:nvPr/>
          </p:nvSpPr>
          <p:spPr>
            <a:xfrm>
              <a:off x="192" y="3254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27" name="Rectangle 51"/>
            <p:cNvSpPr/>
            <p:nvPr/>
          </p:nvSpPr>
          <p:spPr>
            <a:xfrm>
              <a:off x="251" y="2688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28" name="Rectangle 52"/>
            <p:cNvSpPr/>
            <p:nvPr/>
          </p:nvSpPr>
          <p:spPr>
            <a:xfrm>
              <a:off x="1597" y="3240"/>
              <a:ext cx="12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29" name="Rectangle 53"/>
            <p:cNvSpPr/>
            <p:nvPr/>
          </p:nvSpPr>
          <p:spPr>
            <a:xfrm>
              <a:off x="1007" y="2736"/>
              <a:ext cx="13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O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30" name="Arc 54"/>
            <p:cNvSpPr/>
            <p:nvPr/>
          </p:nvSpPr>
          <p:spPr>
            <a:xfrm>
              <a:off x="842" y="3035"/>
              <a:ext cx="154" cy="82"/>
            </a:xfrm>
            <a:custGeom>
              <a:avLst/>
              <a:gdLst>
                <a:gd name="txL" fmla="*/ 0 w 40907"/>
                <a:gd name="txT" fmla="*/ 0 h 21600"/>
                <a:gd name="txR" fmla="*/ 40907 w 40907"/>
                <a:gd name="txB" fmla="*/ 21600 h 21600"/>
              </a:gdLst>
              <a:ahLst/>
              <a:cxnLst>
                <a:cxn ang="0">
                  <a:pos x="154" y="28"/>
                </a:cxn>
                <a:cxn ang="0">
                  <a:pos x="0" y="25"/>
                </a:cxn>
                <a:cxn ang="0">
                  <a:pos x="77" y="0"/>
                </a:cxn>
              </a:cxnLst>
              <a:rect l="txL" t="txT" r="txR" b="txB"/>
              <a:pathLst>
                <a:path w="40907" h="21600" fill="none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</a:path>
                <a:path w="40907" h="21600" stroke="0">
                  <a:moveTo>
                    <a:pt x="40906" y="7283"/>
                  </a:moveTo>
                  <a:cubicBezTo>
                    <a:pt x="37831" y="15870"/>
                    <a:pt x="29693" y="21599"/>
                    <a:pt x="20572" y="21600"/>
                  </a:cubicBezTo>
                  <a:cubicBezTo>
                    <a:pt x="11178" y="21600"/>
                    <a:pt x="2862" y="15529"/>
                    <a:pt x="-1" y="6583"/>
                  </a:cubicBezTo>
                  <a:lnTo>
                    <a:pt x="20572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31" name="Arc 55"/>
            <p:cNvSpPr/>
            <p:nvPr/>
          </p:nvSpPr>
          <p:spPr>
            <a:xfrm>
              <a:off x="845" y="2953"/>
              <a:ext cx="145" cy="82"/>
            </a:xfrm>
            <a:custGeom>
              <a:avLst/>
              <a:gdLst>
                <a:gd name="txL" fmla="*/ 0 w 38535"/>
                <a:gd name="txT" fmla="*/ 0 h 21600"/>
                <a:gd name="txR" fmla="*/ 38535 w 38535"/>
                <a:gd name="txB" fmla="*/ 21600 h 21600"/>
              </a:gdLst>
              <a:ahLst/>
              <a:cxnLst>
                <a:cxn ang="0">
                  <a:pos x="0" y="50"/>
                </a:cxn>
                <a:cxn ang="0">
                  <a:pos x="145" y="41"/>
                </a:cxn>
                <a:cxn ang="0">
                  <a:pos x="75" y="82"/>
                </a:cxn>
              </a:cxnLst>
              <a:rect l="txL" t="txT" r="txR" b="txB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32" name="Arc 56"/>
            <p:cNvSpPr/>
            <p:nvPr/>
          </p:nvSpPr>
          <p:spPr>
            <a:xfrm>
              <a:off x="1040" y="2975"/>
              <a:ext cx="53" cy="105"/>
            </a:xfrm>
            <a:custGeom>
              <a:avLst/>
              <a:gdLst>
                <a:gd name="txL" fmla="*/ 0 w 21600"/>
                <a:gd name="txT" fmla="*/ 0 h 42330"/>
                <a:gd name="txR" fmla="*/ 21600 w 21600"/>
                <a:gd name="txB" fmla="*/ 42330 h 42330"/>
              </a:gdLst>
              <a:ahLst/>
              <a:cxnLst>
                <a:cxn ang="0">
                  <a:pos x="10" y="0"/>
                </a:cxn>
                <a:cxn ang="0">
                  <a:pos x="11" y="105"/>
                </a:cxn>
                <a:cxn ang="0">
                  <a:pos x="0" y="53"/>
                </a:cxn>
              </a:cxnLst>
              <a:rect l="txL" t="txT" r="txR" b="txB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33" name="Arc 57"/>
            <p:cNvSpPr/>
            <p:nvPr/>
          </p:nvSpPr>
          <p:spPr>
            <a:xfrm>
              <a:off x="739" y="2977"/>
              <a:ext cx="60" cy="111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1" y="111"/>
                </a:cxn>
                <a:cxn ang="0">
                  <a:pos x="43" y="0"/>
                </a:cxn>
                <a:cxn ang="0">
                  <a:pos x="60" y="58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34" name="Rectangle 58"/>
            <p:cNvSpPr/>
            <p:nvPr/>
          </p:nvSpPr>
          <p:spPr>
            <a:xfrm>
              <a:off x="576" y="2939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35" name="Rectangle 59"/>
            <p:cNvSpPr/>
            <p:nvPr/>
          </p:nvSpPr>
          <p:spPr>
            <a:xfrm>
              <a:off x="838" y="2769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36" name="Rectangle 60"/>
            <p:cNvSpPr/>
            <p:nvPr/>
          </p:nvSpPr>
          <p:spPr>
            <a:xfrm>
              <a:off x="1121" y="2925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1337" name="Rectangle 61"/>
            <p:cNvSpPr/>
            <p:nvPr/>
          </p:nvSpPr>
          <p:spPr>
            <a:xfrm>
              <a:off x="873" y="3109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312" name="Group 62"/>
          <p:cNvGrpSpPr/>
          <p:nvPr/>
        </p:nvGrpSpPr>
        <p:grpSpPr>
          <a:xfrm>
            <a:off x="914400" y="3619500"/>
            <a:ext cx="1012825" cy="342900"/>
            <a:chOff x="576" y="2808"/>
            <a:chExt cx="638" cy="216"/>
          </a:xfrm>
        </p:grpSpPr>
        <p:sp>
          <p:nvSpPr>
            <p:cNvPr id="11319" name="Arc 63"/>
            <p:cNvSpPr/>
            <p:nvPr/>
          </p:nvSpPr>
          <p:spPr>
            <a:xfrm>
              <a:off x="1040" y="2858"/>
              <a:ext cx="53" cy="105"/>
            </a:xfrm>
            <a:custGeom>
              <a:avLst/>
              <a:gdLst>
                <a:gd name="txL" fmla="*/ 0 w 21600"/>
                <a:gd name="txT" fmla="*/ 0 h 42330"/>
                <a:gd name="txR" fmla="*/ 21600 w 21600"/>
                <a:gd name="txB" fmla="*/ 42330 h 42330"/>
              </a:gdLst>
              <a:ahLst/>
              <a:cxnLst>
                <a:cxn ang="0">
                  <a:pos x="10" y="0"/>
                </a:cxn>
                <a:cxn ang="0">
                  <a:pos x="11" y="105"/>
                </a:cxn>
                <a:cxn ang="0">
                  <a:pos x="0" y="53"/>
                </a:cxn>
              </a:cxnLst>
              <a:rect l="txL" t="txT" r="txR" b="txB"/>
              <a:pathLst>
                <a:path w="21600" h="42330" fill="none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</a:path>
                <a:path w="21600" h="42330" stroke="0">
                  <a:moveTo>
                    <a:pt x="3969" y="-1"/>
                  </a:moveTo>
                  <a:cubicBezTo>
                    <a:pt x="14190" y="1910"/>
                    <a:pt x="21600" y="10833"/>
                    <a:pt x="21600" y="21232"/>
                  </a:cubicBezTo>
                  <a:cubicBezTo>
                    <a:pt x="21600" y="31377"/>
                    <a:pt x="14539" y="40155"/>
                    <a:pt x="4629" y="42329"/>
                  </a:cubicBezTo>
                  <a:lnTo>
                    <a:pt x="0" y="21232"/>
                  </a:lnTo>
                  <a:close/>
                </a:path>
              </a:pathLst>
            </a:custGeom>
            <a:noFill/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20" name="Arc 64"/>
            <p:cNvSpPr/>
            <p:nvPr/>
          </p:nvSpPr>
          <p:spPr>
            <a:xfrm>
              <a:off x="739" y="2860"/>
              <a:ext cx="60" cy="111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1" y="111"/>
                </a:cxn>
                <a:cxn ang="0">
                  <a:pos x="43" y="0"/>
                </a:cxn>
                <a:cxn ang="0">
                  <a:pos x="60" y="58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21" name="Rectangle 65"/>
            <p:cNvSpPr/>
            <p:nvPr/>
          </p:nvSpPr>
          <p:spPr>
            <a:xfrm>
              <a:off x="576" y="2822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solidFill>
                  <a:srgbClr val="008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322" name="Rectangle 66"/>
            <p:cNvSpPr/>
            <p:nvPr/>
          </p:nvSpPr>
          <p:spPr>
            <a:xfrm>
              <a:off x="1121" y="280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dirty="0">
                <a:solidFill>
                  <a:srgbClr val="008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313" name="Group 67"/>
          <p:cNvGrpSpPr/>
          <p:nvPr/>
        </p:nvGrpSpPr>
        <p:grpSpPr>
          <a:xfrm>
            <a:off x="914400" y="3371850"/>
            <a:ext cx="657225" cy="590550"/>
            <a:chOff x="576" y="1728"/>
            <a:chExt cx="414" cy="372"/>
          </a:xfrm>
        </p:grpSpPr>
        <p:sp>
          <p:nvSpPr>
            <p:cNvPr id="11315" name="Arc 68"/>
            <p:cNvSpPr/>
            <p:nvPr/>
          </p:nvSpPr>
          <p:spPr>
            <a:xfrm>
              <a:off x="845" y="1912"/>
              <a:ext cx="145" cy="82"/>
            </a:xfrm>
            <a:custGeom>
              <a:avLst/>
              <a:gdLst>
                <a:gd name="txL" fmla="*/ 0 w 38535"/>
                <a:gd name="txT" fmla="*/ 0 h 21600"/>
                <a:gd name="txR" fmla="*/ 38535 w 38535"/>
                <a:gd name="txB" fmla="*/ 21600 h 21600"/>
              </a:gdLst>
              <a:ahLst/>
              <a:cxnLst>
                <a:cxn ang="0">
                  <a:pos x="0" y="50"/>
                </a:cxn>
                <a:cxn ang="0">
                  <a:pos x="145" y="41"/>
                </a:cxn>
                <a:cxn ang="0">
                  <a:pos x="75" y="82"/>
                </a:cxn>
              </a:cxnLst>
              <a:rect l="txL" t="txT" r="txR" b="txB"/>
              <a:pathLst>
                <a:path w="38535" h="21600" fill="none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</a:path>
                <a:path w="38535" h="21600" stroke="0">
                  <a:moveTo>
                    <a:pt x="-1" y="13122"/>
                  </a:moveTo>
                  <a:cubicBezTo>
                    <a:pt x="3395" y="5164"/>
                    <a:pt x="11213" y="-1"/>
                    <a:pt x="19867" y="0"/>
                  </a:cubicBezTo>
                  <a:cubicBezTo>
                    <a:pt x="27556" y="0"/>
                    <a:pt x="34666" y="4088"/>
                    <a:pt x="38534" y="10734"/>
                  </a:cubicBezTo>
                  <a:lnTo>
                    <a:pt x="19867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16" name="Arc 69"/>
            <p:cNvSpPr/>
            <p:nvPr/>
          </p:nvSpPr>
          <p:spPr>
            <a:xfrm>
              <a:off x="739" y="1936"/>
              <a:ext cx="60" cy="111"/>
            </a:xfrm>
            <a:custGeom>
              <a:avLst/>
              <a:gdLst>
                <a:gd name="txL" fmla="*/ 0 w 21600"/>
                <a:gd name="txT" fmla="*/ 0 h 39645"/>
                <a:gd name="txR" fmla="*/ 21600 w 21600"/>
                <a:gd name="txB" fmla="*/ 39645 h 39645"/>
              </a:gdLst>
              <a:ahLst/>
              <a:cxnLst>
                <a:cxn ang="0">
                  <a:pos x="31" y="111"/>
                </a:cxn>
                <a:cxn ang="0">
                  <a:pos x="43" y="0"/>
                </a:cxn>
                <a:cxn ang="0">
                  <a:pos x="60" y="58"/>
                </a:cxn>
              </a:cxnLst>
              <a:rect l="txL" t="txT" r="txR" b="txB"/>
              <a:pathLst>
                <a:path w="21600" h="39645" fill="none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</a:path>
                <a:path w="21600" h="39645" stroke="0">
                  <a:moveTo>
                    <a:pt x="11219" y="39645"/>
                  </a:moveTo>
                  <a:cubicBezTo>
                    <a:pt x="4301" y="35854"/>
                    <a:pt x="0" y="28592"/>
                    <a:pt x="0" y="20703"/>
                  </a:cubicBezTo>
                  <a:cubicBezTo>
                    <a:pt x="-1" y="11146"/>
                    <a:pt x="6280" y="2725"/>
                    <a:pt x="15439" y="-1"/>
                  </a:cubicBezTo>
                  <a:lnTo>
                    <a:pt x="21600" y="20703"/>
                  </a:lnTo>
                  <a:close/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317" name="Rectangle 70"/>
            <p:cNvSpPr/>
            <p:nvPr/>
          </p:nvSpPr>
          <p:spPr>
            <a:xfrm>
              <a:off x="576" y="189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318" name="Rectangle 71"/>
            <p:cNvSpPr/>
            <p:nvPr/>
          </p:nvSpPr>
          <p:spPr>
            <a:xfrm>
              <a:off x="838" y="1728"/>
              <a:ext cx="9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1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1314" name="Rectangle 72"/>
          <p:cNvSpPr/>
          <p:nvPr/>
        </p:nvSpPr>
        <p:spPr>
          <a:xfrm>
            <a:off x="3132138" y="6308725"/>
            <a:ext cx="2808287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65" grpId="0"/>
      <p:bldP spid="225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页脚占位符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12291" name="Text Box 2"/>
          <p:cNvSpPr txBox="1"/>
          <p:nvPr/>
        </p:nvSpPr>
        <p:spPr>
          <a:xfrm>
            <a:off x="6553200" y="4419600"/>
            <a:ext cx="2057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2292" name="Text Box 3"/>
          <p:cNvSpPr txBox="1"/>
          <p:nvPr/>
        </p:nvSpPr>
        <p:spPr>
          <a:xfrm>
            <a:off x="457200" y="1311275"/>
            <a:ext cx="8464550" cy="1033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若∠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与∠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是对顶角，∠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1=16</a:t>
            </a:r>
            <a:r>
              <a:rPr lang="en-US" altLang="zh-CN" sz="2800" b="1" baseline="30000" dirty="0">
                <a:solidFill>
                  <a:srgbClr val="000099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，则∠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2=_____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；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   若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与∠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是邻补角，则∠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3+∠4 =______</a:t>
            </a:r>
            <a:endParaRPr lang="en-US" altLang="zh-CN" sz="2800" b="1" baseline="30000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2293" name="Rectangle 4"/>
          <p:cNvSpPr/>
          <p:nvPr/>
        </p:nvSpPr>
        <p:spPr>
          <a:xfrm>
            <a:off x="468313" y="2565400"/>
            <a:ext cx="7620000" cy="1203325"/>
          </a:xfrm>
          <a:prstGeom prst="rect">
            <a:avLst/>
          </a:prstGeom>
          <a:noFill/>
          <a:ln w="6350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若∠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与∠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为对顶角，∠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与∠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互补，则             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2+∠3=</a:t>
            </a:r>
            <a:r>
              <a:rPr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_____</a:t>
            </a:r>
            <a:endParaRPr lang="en-US" altLang="zh-CN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Text Box 5"/>
          <p:cNvSpPr txBox="1"/>
          <p:nvPr/>
        </p:nvSpPr>
        <p:spPr>
          <a:xfrm>
            <a:off x="1371600" y="625475"/>
            <a:ext cx="1143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CC00FF"/>
                </a:solidFill>
                <a:latin typeface="Times New Roman" panose="02020603050405020304" pitchFamily="18" charset="0"/>
              </a:rPr>
              <a:t>练习：</a:t>
            </a:r>
            <a:endParaRPr lang="zh-CN" altLang="en-US" sz="2800" b="1" dirty="0">
              <a:solidFill>
                <a:srgbClr val="CC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Text Box 6"/>
          <p:cNvSpPr txBox="1"/>
          <p:nvPr/>
        </p:nvSpPr>
        <p:spPr>
          <a:xfrm>
            <a:off x="468313" y="3860800"/>
            <a:ext cx="5638800" cy="120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图中是对顶角量角器，你能说出用它测量角的原理吗？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6" name="Picture 7" descr="图像-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4114800"/>
            <a:ext cx="1905000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7" name="Rectangle 8"/>
          <p:cNvSpPr/>
          <p:nvPr/>
        </p:nvSpPr>
        <p:spPr>
          <a:xfrm>
            <a:off x="3132138" y="6308725"/>
            <a:ext cx="2879725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页脚占位符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13315" name="Rectangle 2"/>
          <p:cNvSpPr/>
          <p:nvPr/>
        </p:nvSpPr>
        <p:spPr>
          <a:xfrm>
            <a:off x="309563" y="457200"/>
            <a:ext cx="8610600" cy="1074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30000"/>
              </a:spcBef>
            </a:pPr>
            <a:r>
              <a:rPr lang="zh-CN" altLang="en-US" sz="2800" b="1" dirty="0">
                <a:solidFill>
                  <a:srgbClr val="CC00FF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800" b="1" dirty="0">
                <a:solidFill>
                  <a:srgbClr val="CC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CC00FF"/>
                </a:solidFill>
                <a:latin typeface="Times New Roman" panose="02020603050405020304" pitchFamily="18" charset="0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直线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相交。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3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∠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1=40</a:t>
            </a:r>
            <a:r>
              <a:rPr lang="en-US" altLang="zh-CN" sz="2800" b="1" baseline="30000" dirty="0">
                <a:solidFill>
                  <a:srgbClr val="000000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求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的度数。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Text Box 3"/>
          <p:cNvSpPr txBox="1"/>
          <p:nvPr/>
        </p:nvSpPr>
        <p:spPr>
          <a:xfrm>
            <a:off x="300038" y="1600200"/>
            <a:ext cx="7162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） 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1:∠2=2:7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，求各角的度数。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13317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5963" y="2565400"/>
            <a:ext cx="2743200" cy="1504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1" name="Text Box 5"/>
          <p:cNvSpPr txBox="1"/>
          <p:nvPr/>
        </p:nvSpPr>
        <p:spPr>
          <a:xfrm>
            <a:off x="2033588" y="2795588"/>
            <a:ext cx="4724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30000"/>
              </a:spcBef>
            </a:pPr>
            <a:endParaRPr lang="en-US" altLang="zh-CN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Rectangle 6"/>
          <p:cNvSpPr/>
          <p:nvPr/>
        </p:nvSpPr>
        <p:spPr>
          <a:xfrm>
            <a:off x="3132138" y="6308725"/>
            <a:ext cx="2879725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页脚占位符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14339" name="Text Box 2"/>
          <p:cNvSpPr txBox="1"/>
          <p:nvPr/>
        </p:nvSpPr>
        <p:spPr>
          <a:xfrm>
            <a:off x="533400" y="2362200"/>
            <a:ext cx="7391400" cy="1289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已知两条直线相交成的四个角，其中一个角是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90</a:t>
            </a:r>
            <a:r>
              <a:rPr lang="en-US" altLang="zh-CN" sz="2800" b="1" baseline="30000" dirty="0">
                <a:solidFill>
                  <a:srgbClr val="000099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，其余各角是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_____</a:t>
            </a:r>
            <a:r>
              <a:rPr lang="en-US" altLang="zh-CN" sz="2800" b="1" u="sng" dirty="0">
                <a:solidFill>
                  <a:srgbClr val="000099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Text Box 3"/>
          <p:cNvSpPr txBox="1"/>
          <p:nvPr/>
        </p:nvSpPr>
        <p:spPr>
          <a:xfrm>
            <a:off x="539750" y="3860800"/>
            <a:ext cx="5638800" cy="2314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如图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，三条直线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相交于点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O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1=40</a:t>
            </a:r>
            <a:r>
              <a:rPr lang="en-US" altLang="zh-CN" sz="2800" b="1" baseline="30000" dirty="0">
                <a:solidFill>
                  <a:srgbClr val="000099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2=55</a:t>
            </a:r>
            <a:r>
              <a:rPr lang="en-US" altLang="zh-CN" sz="2800" b="1" baseline="30000" dirty="0">
                <a:solidFill>
                  <a:srgbClr val="000099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，则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3=_____.</a:t>
            </a:r>
            <a:b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</a:br>
            <a:endParaRPr lang="en-US" altLang="zh-CN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sp>
        <p:nvSpPr>
          <p:cNvPr id="14341" name="Rectangle 4"/>
          <p:cNvSpPr/>
          <p:nvPr/>
        </p:nvSpPr>
        <p:spPr>
          <a:xfrm>
            <a:off x="533400" y="457200"/>
            <a:ext cx="5410200" cy="175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如图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与∠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为邻补角，∠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1=∠2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，则∠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与∠</a:t>
            </a: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的关系为</a:t>
            </a:r>
            <a:r>
              <a:rPr lang="zh-CN" altLang="en-US" sz="2800" b="1" u="sng" dirty="0">
                <a:solidFill>
                  <a:srgbClr val="000099"/>
                </a:solidFill>
                <a:latin typeface="Times New Roman" panose="02020603050405020304" pitchFamily="18" charset="0"/>
              </a:rPr>
              <a:t>               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grpSp>
        <p:nvGrpSpPr>
          <p:cNvPr id="14342" name="Group 5"/>
          <p:cNvGrpSpPr/>
          <p:nvPr/>
        </p:nvGrpSpPr>
        <p:grpSpPr>
          <a:xfrm>
            <a:off x="5943600" y="625475"/>
            <a:ext cx="2362200" cy="1736725"/>
            <a:chOff x="3744" y="394"/>
            <a:chExt cx="1488" cy="1094"/>
          </a:xfrm>
        </p:grpSpPr>
        <p:pic>
          <p:nvPicPr>
            <p:cNvPr id="14347" name="Picture 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744" y="394"/>
              <a:ext cx="1488" cy="9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48" name="Text Box 7"/>
            <p:cNvSpPr txBox="1"/>
            <p:nvPr/>
          </p:nvSpPr>
          <p:spPr>
            <a:xfrm>
              <a:off x="4320" y="1200"/>
              <a:ext cx="6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图</a:t>
              </a:r>
              <a:r>
                <a:rPr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4343" name="Group 8"/>
          <p:cNvGrpSpPr/>
          <p:nvPr/>
        </p:nvGrpSpPr>
        <p:grpSpPr>
          <a:xfrm>
            <a:off x="6167438" y="3657600"/>
            <a:ext cx="2362200" cy="2514600"/>
            <a:chOff x="3885" y="2304"/>
            <a:chExt cx="1488" cy="1584"/>
          </a:xfrm>
        </p:grpSpPr>
        <p:pic>
          <p:nvPicPr>
            <p:cNvPr id="14345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85" y="2304"/>
              <a:ext cx="1488" cy="12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46" name="Text Box 10"/>
            <p:cNvSpPr txBox="1"/>
            <p:nvPr/>
          </p:nvSpPr>
          <p:spPr>
            <a:xfrm>
              <a:off x="4320" y="3600"/>
              <a:ext cx="9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图</a:t>
              </a:r>
              <a:r>
                <a:rPr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4344" name="Rectangle 11"/>
          <p:cNvSpPr/>
          <p:nvPr/>
        </p:nvSpPr>
        <p:spPr>
          <a:xfrm>
            <a:off x="3132138" y="6237288"/>
            <a:ext cx="2808287" cy="5048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页脚占位符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15363" name="Rectangle 2"/>
          <p:cNvSpPr/>
          <p:nvPr/>
        </p:nvSpPr>
        <p:spPr>
          <a:xfrm>
            <a:off x="381000" y="404813"/>
            <a:ext cx="8534400" cy="120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如图，已知直线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AB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CD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相交于点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O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OA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平分∠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EOC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EOC=70</a:t>
            </a:r>
            <a:r>
              <a:rPr lang="en-US" altLang="zh-CN" sz="2800" b="1" baseline="30000" dirty="0">
                <a:solidFill>
                  <a:srgbClr val="000000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，求∠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BOD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BOC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的度数。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1536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34050" y="2447925"/>
            <a:ext cx="3124200" cy="1657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5" name="Rectangle 4"/>
          <p:cNvSpPr/>
          <p:nvPr/>
        </p:nvSpPr>
        <p:spPr>
          <a:xfrm>
            <a:off x="3132138" y="6308725"/>
            <a:ext cx="2879725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页脚占位符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16387" name="Rectangle 2"/>
          <p:cNvSpPr/>
          <p:nvPr/>
        </p:nvSpPr>
        <p:spPr>
          <a:xfrm>
            <a:off x="5057775" y="4005263"/>
            <a:ext cx="838200" cy="2209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88" name="Rectangle 3"/>
          <p:cNvSpPr/>
          <p:nvPr/>
        </p:nvSpPr>
        <p:spPr>
          <a:xfrm>
            <a:off x="1933575" y="4005263"/>
            <a:ext cx="3124200" cy="2209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89" name="Rectangle 4"/>
          <p:cNvSpPr/>
          <p:nvPr/>
        </p:nvSpPr>
        <p:spPr>
          <a:xfrm>
            <a:off x="257175" y="4005263"/>
            <a:ext cx="1676400" cy="2209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0" name="Rectangle 5"/>
          <p:cNvSpPr/>
          <p:nvPr/>
        </p:nvSpPr>
        <p:spPr>
          <a:xfrm>
            <a:off x="7038975" y="2100263"/>
            <a:ext cx="18288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1" name="Rectangle 6"/>
          <p:cNvSpPr/>
          <p:nvPr/>
        </p:nvSpPr>
        <p:spPr>
          <a:xfrm>
            <a:off x="5895975" y="2100263"/>
            <a:ext cx="11430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2" name="Rectangle 7"/>
          <p:cNvSpPr/>
          <p:nvPr/>
        </p:nvSpPr>
        <p:spPr>
          <a:xfrm>
            <a:off x="5057775" y="2100263"/>
            <a:ext cx="838200" cy="1905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3" name="Rectangle 8"/>
          <p:cNvSpPr/>
          <p:nvPr/>
        </p:nvSpPr>
        <p:spPr>
          <a:xfrm>
            <a:off x="1933575" y="2100263"/>
            <a:ext cx="3124200" cy="1905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4" name="Rectangle 9"/>
          <p:cNvSpPr/>
          <p:nvPr/>
        </p:nvSpPr>
        <p:spPr>
          <a:xfrm>
            <a:off x="257175" y="2100263"/>
            <a:ext cx="1676400" cy="1905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5" name="Rectangle 10"/>
          <p:cNvSpPr/>
          <p:nvPr/>
        </p:nvSpPr>
        <p:spPr>
          <a:xfrm>
            <a:off x="7038975" y="1490663"/>
            <a:ext cx="182880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6" name="Rectangle 11"/>
          <p:cNvSpPr/>
          <p:nvPr/>
        </p:nvSpPr>
        <p:spPr>
          <a:xfrm>
            <a:off x="5895975" y="1490663"/>
            <a:ext cx="114300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7" name="Rectangle 12"/>
          <p:cNvSpPr/>
          <p:nvPr/>
        </p:nvSpPr>
        <p:spPr>
          <a:xfrm>
            <a:off x="5057775" y="1490663"/>
            <a:ext cx="83820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8" name="Rectangle 13"/>
          <p:cNvSpPr/>
          <p:nvPr/>
        </p:nvSpPr>
        <p:spPr>
          <a:xfrm>
            <a:off x="1933575" y="1490663"/>
            <a:ext cx="312420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399" name="Rectangle 14"/>
          <p:cNvSpPr/>
          <p:nvPr/>
        </p:nvSpPr>
        <p:spPr>
          <a:xfrm>
            <a:off x="257175" y="1490663"/>
            <a:ext cx="167640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latin typeface="Arial" panose="020B0604020202020204" pitchFamily="34" charset="0"/>
            </a:endParaRPr>
          </a:p>
        </p:txBody>
      </p:sp>
      <p:sp>
        <p:nvSpPr>
          <p:cNvPr id="16400" name="Line 15"/>
          <p:cNvSpPr/>
          <p:nvPr/>
        </p:nvSpPr>
        <p:spPr>
          <a:xfrm>
            <a:off x="257175" y="1490663"/>
            <a:ext cx="86106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1" name="Line 16"/>
          <p:cNvSpPr/>
          <p:nvPr/>
        </p:nvSpPr>
        <p:spPr>
          <a:xfrm>
            <a:off x="257175" y="2100263"/>
            <a:ext cx="8610600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2" name="Line 17"/>
          <p:cNvSpPr/>
          <p:nvPr/>
        </p:nvSpPr>
        <p:spPr>
          <a:xfrm>
            <a:off x="257175" y="4005263"/>
            <a:ext cx="5638800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3" name="Line 18"/>
          <p:cNvSpPr/>
          <p:nvPr/>
        </p:nvSpPr>
        <p:spPr>
          <a:xfrm>
            <a:off x="257175" y="6215063"/>
            <a:ext cx="86106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4" name="Line 19"/>
          <p:cNvSpPr/>
          <p:nvPr/>
        </p:nvSpPr>
        <p:spPr>
          <a:xfrm>
            <a:off x="257175" y="1490663"/>
            <a:ext cx="0" cy="472440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5" name="Line 20"/>
          <p:cNvSpPr/>
          <p:nvPr/>
        </p:nvSpPr>
        <p:spPr>
          <a:xfrm>
            <a:off x="1933575" y="1490663"/>
            <a:ext cx="0" cy="47244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6" name="Line 21"/>
          <p:cNvSpPr/>
          <p:nvPr/>
        </p:nvSpPr>
        <p:spPr>
          <a:xfrm>
            <a:off x="5057775" y="1490663"/>
            <a:ext cx="0" cy="47244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7" name="Line 22"/>
          <p:cNvSpPr/>
          <p:nvPr/>
        </p:nvSpPr>
        <p:spPr>
          <a:xfrm>
            <a:off x="5895975" y="1490663"/>
            <a:ext cx="0" cy="47244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8" name="Line 23"/>
          <p:cNvSpPr/>
          <p:nvPr/>
        </p:nvSpPr>
        <p:spPr>
          <a:xfrm>
            <a:off x="7038975" y="1490663"/>
            <a:ext cx="0" cy="47244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09" name="Line 24"/>
          <p:cNvSpPr/>
          <p:nvPr/>
        </p:nvSpPr>
        <p:spPr>
          <a:xfrm>
            <a:off x="8867775" y="1490663"/>
            <a:ext cx="0" cy="472440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410" name="Text Box 25"/>
          <p:cNvSpPr txBox="1"/>
          <p:nvPr/>
        </p:nvSpPr>
        <p:spPr>
          <a:xfrm>
            <a:off x="319088" y="1552575"/>
            <a:ext cx="1752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ahoma" panose="020B0604030504040204" pitchFamily="34" charset="0"/>
              </a:rPr>
              <a:t>角的名称</a:t>
            </a:r>
            <a:endParaRPr lang="zh-CN" altLang="en-US" sz="2800" b="1" dirty="0">
              <a:solidFill>
                <a:srgbClr val="000099"/>
              </a:solidFill>
              <a:latin typeface="Tahoma" panose="020B0604030504040204" pitchFamily="34" charset="0"/>
            </a:endParaRPr>
          </a:p>
        </p:txBody>
      </p:sp>
      <p:sp>
        <p:nvSpPr>
          <p:cNvPr id="32794" name="Text Box 26"/>
          <p:cNvSpPr txBox="1"/>
          <p:nvPr/>
        </p:nvSpPr>
        <p:spPr>
          <a:xfrm>
            <a:off x="557213" y="2747963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宋体" panose="02010600030101010101" pitchFamily="2" charset="-122"/>
              </a:rPr>
              <a:t>邻补角</a:t>
            </a: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95" name="Text Box 27"/>
          <p:cNvSpPr txBox="1"/>
          <p:nvPr/>
        </p:nvSpPr>
        <p:spPr>
          <a:xfrm>
            <a:off x="552450" y="4548188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宋体" panose="02010600030101010101" pitchFamily="2" charset="-122"/>
              </a:rPr>
              <a:t>对顶角</a:t>
            </a: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13" name="Text Box 28"/>
          <p:cNvSpPr txBox="1"/>
          <p:nvPr/>
        </p:nvSpPr>
        <p:spPr>
          <a:xfrm>
            <a:off x="2676525" y="1524000"/>
            <a:ext cx="1981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</a:rPr>
              <a:t>位置关系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Group 29"/>
          <p:cNvGrpSpPr/>
          <p:nvPr/>
        </p:nvGrpSpPr>
        <p:grpSpPr>
          <a:xfrm>
            <a:off x="1924050" y="2295525"/>
            <a:ext cx="3224213" cy="1306513"/>
            <a:chOff x="1212" y="1446"/>
            <a:chExt cx="2031" cy="823"/>
          </a:xfrm>
        </p:grpSpPr>
        <p:sp>
          <p:nvSpPr>
            <p:cNvPr id="16431" name="Text Box 30"/>
            <p:cNvSpPr txBox="1"/>
            <p:nvPr/>
          </p:nvSpPr>
          <p:spPr>
            <a:xfrm>
              <a:off x="1230" y="1740"/>
              <a:ext cx="153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2.</a:t>
              </a:r>
              <a:r>
                <a:rPr lang="zh-CN" altLang="en-US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有一条公共边</a:t>
              </a:r>
              <a:endParaRPr lang="zh-CN" altLang="en-US" sz="3200" dirty="0">
                <a:solidFill>
                  <a:srgbClr val="0000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432" name="Text Box 31"/>
            <p:cNvSpPr txBox="1"/>
            <p:nvPr/>
          </p:nvSpPr>
          <p:spPr>
            <a:xfrm>
              <a:off x="1227" y="2019"/>
              <a:ext cx="201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2000" b="1" dirty="0">
                  <a:solidFill>
                    <a:srgbClr val="000099"/>
                  </a:solidFill>
                  <a:latin typeface="宋体" panose="02010600030101010101" pitchFamily="2" charset="-122"/>
                </a:rPr>
                <a:t>.</a:t>
              </a:r>
              <a:r>
                <a:rPr lang="zh-CN" altLang="en-US" sz="2000" b="1" dirty="0">
                  <a:solidFill>
                    <a:srgbClr val="000099"/>
                  </a:solidFill>
                  <a:latin typeface="宋体" panose="02010600030101010101" pitchFamily="2" charset="-122"/>
                </a:rPr>
                <a:t>另一边互为反向延长线</a:t>
              </a:r>
              <a:r>
                <a:rPr lang="zh-CN" altLang="en-US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 </a:t>
              </a:r>
              <a:endParaRPr lang="zh-CN" altLang="en-US" sz="3200" dirty="0">
                <a:solidFill>
                  <a:srgbClr val="0000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433" name="Text Box 32"/>
            <p:cNvSpPr txBox="1"/>
            <p:nvPr/>
          </p:nvSpPr>
          <p:spPr>
            <a:xfrm>
              <a:off x="1212" y="1446"/>
              <a:ext cx="153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1.</a:t>
              </a:r>
              <a:r>
                <a:rPr lang="zh-CN" altLang="en-US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有公共顶点</a:t>
              </a:r>
              <a:endPara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976438" y="4152900"/>
            <a:ext cx="2947987" cy="1320800"/>
            <a:chOff x="1245" y="2616"/>
            <a:chExt cx="1857" cy="832"/>
          </a:xfrm>
        </p:grpSpPr>
        <p:sp>
          <p:nvSpPr>
            <p:cNvPr id="16428" name="Text Box 34"/>
            <p:cNvSpPr txBox="1"/>
            <p:nvPr/>
          </p:nvSpPr>
          <p:spPr>
            <a:xfrm>
              <a:off x="1245" y="2616"/>
              <a:ext cx="158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1.</a:t>
              </a:r>
              <a:r>
                <a:rPr lang="zh-CN" altLang="en-US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有公共顶点</a:t>
              </a:r>
              <a:endPara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429" name="Text Box 35"/>
            <p:cNvSpPr txBox="1"/>
            <p:nvPr/>
          </p:nvSpPr>
          <p:spPr>
            <a:xfrm>
              <a:off x="1269" y="2901"/>
              <a:ext cx="1680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2.</a:t>
              </a:r>
              <a:r>
                <a:rPr lang="zh-CN" altLang="en-US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没有公共边</a:t>
              </a:r>
              <a:endParaRPr lang="zh-CN" altLang="en-US" sz="3200" dirty="0">
                <a:solidFill>
                  <a:srgbClr val="0000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430" name="Text Box 36"/>
            <p:cNvSpPr txBox="1"/>
            <p:nvPr/>
          </p:nvSpPr>
          <p:spPr>
            <a:xfrm>
              <a:off x="1278" y="3198"/>
              <a:ext cx="182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99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2000" b="1" dirty="0">
                  <a:solidFill>
                    <a:srgbClr val="000099"/>
                  </a:solidFill>
                  <a:latin typeface="宋体" panose="02010600030101010101" pitchFamily="2" charset="-122"/>
                </a:rPr>
                <a:t>.</a:t>
              </a:r>
              <a:r>
                <a:rPr lang="zh-CN" altLang="en-US" sz="2000" b="1" dirty="0">
                  <a:solidFill>
                    <a:srgbClr val="000099"/>
                  </a:solidFill>
                  <a:latin typeface="宋体" panose="02010600030101010101" pitchFamily="2" charset="-122"/>
                </a:rPr>
                <a:t>两边互为反向延长线</a:t>
              </a:r>
              <a:endParaRPr lang="zh-CN" altLang="en-US" sz="2000" b="1" dirty="0">
                <a:solidFill>
                  <a:srgbClr val="000099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16416" name="Text Box 37"/>
          <p:cNvSpPr txBox="1"/>
          <p:nvPr/>
        </p:nvSpPr>
        <p:spPr>
          <a:xfrm>
            <a:off x="5072063" y="1547813"/>
            <a:ext cx="9001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性质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806" name="Text Box 38"/>
          <p:cNvSpPr txBox="1"/>
          <p:nvPr/>
        </p:nvSpPr>
        <p:spPr>
          <a:xfrm>
            <a:off x="5172075" y="2105025"/>
            <a:ext cx="685800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宋体" panose="02010600030101010101" pitchFamily="2" charset="-122"/>
              </a:rPr>
              <a:t>邻补角互补</a:t>
            </a:r>
            <a:r>
              <a:rPr lang="zh-CN" altLang="en-US" sz="2400" b="1" dirty="0">
                <a:solidFill>
                  <a:srgbClr val="003366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33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807" name="Text Box 39"/>
          <p:cNvSpPr txBox="1"/>
          <p:nvPr/>
        </p:nvSpPr>
        <p:spPr>
          <a:xfrm>
            <a:off x="5176838" y="4191000"/>
            <a:ext cx="609600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对顶角相等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6419" name="Text Box 40"/>
          <p:cNvSpPr txBox="1"/>
          <p:nvPr/>
        </p:nvSpPr>
        <p:spPr>
          <a:xfrm>
            <a:off x="6048375" y="2557463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420" name="Text Box 41"/>
          <p:cNvSpPr txBox="1"/>
          <p:nvPr/>
        </p:nvSpPr>
        <p:spPr>
          <a:xfrm>
            <a:off x="6200775" y="2557463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421" name="Text Box 42"/>
          <p:cNvSpPr txBox="1"/>
          <p:nvPr/>
        </p:nvSpPr>
        <p:spPr>
          <a:xfrm>
            <a:off x="6200775" y="2862263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422" name="Text Box 43"/>
          <p:cNvSpPr txBox="1"/>
          <p:nvPr/>
        </p:nvSpPr>
        <p:spPr>
          <a:xfrm>
            <a:off x="5943600" y="1538288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相同点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812" name="Text Box 44"/>
          <p:cNvSpPr txBox="1"/>
          <p:nvPr/>
        </p:nvSpPr>
        <p:spPr>
          <a:xfrm>
            <a:off x="5929313" y="2328863"/>
            <a:ext cx="11430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都有一个公共顶点，它们都是成对出现的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24" name="Text Box 45"/>
          <p:cNvSpPr txBox="1"/>
          <p:nvPr/>
        </p:nvSpPr>
        <p:spPr>
          <a:xfrm>
            <a:off x="7462838" y="1566863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不同点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814" name="Text Box 46"/>
          <p:cNvSpPr txBox="1"/>
          <p:nvPr/>
        </p:nvSpPr>
        <p:spPr>
          <a:xfrm>
            <a:off x="7086600" y="2214563"/>
            <a:ext cx="1828800" cy="2835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对顶角没有公共边而邻补角有一条公共边；两条直线相交时，一个角的对顶角只有一个，而一个角的邻补角有两个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26" name="Text Box 47"/>
          <p:cNvSpPr txBox="1"/>
          <p:nvPr/>
        </p:nvSpPr>
        <p:spPr>
          <a:xfrm>
            <a:off x="381000" y="609600"/>
            <a:ext cx="2514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FF"/>
                </a:solidFill>
                <a:latin typeface="Tunga" panose="020B0502040204020203" pitchFamily="34" charset="0"/>
                <a:ea typeface="隶书" panose="02010509060101010101" pitchFamily="49" charset="-122"/>
              </a:rPr>
              <a:t>知识回顾：</a:t>
            </a:r>
            <a:endParaRPr lang="zh-CN" altLang="en-US" sz="3200" b="1" dirty="0">
              <a:solidFill>
                <a:srgbClr val="FF00FF"/>
              </a:solidFill>
              <a:latin typeface="Tunga" panose="020B0502040204020203" pitchFamily="34" charset="0"/>
              <a:ea typeface="隶书" panose="02010509060101010101" pitchFamily="49" charset="-122"/>
            </a:endParaRPr>
          </a:p>
        </p:txBody>
      </p:sp>
      <p:sp>
        <p:nvSpPr>
          <p:cNvPr id="16427" name="Rectangle 48"/>
          <p:cNvSpPr/>
          <p:nvPr/>
        </p:nvSpPr>
        <p:spPr>
          <a:xfrm>
            <a:off x="3132138" y="6308725"/>
            <a:ext cx="2879725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2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94" grpId="0"/>
      <p:bldP spid="32795" grpId="0"/>
      <p:bldP spid="32806" grpId="0"/>
      <p:bldP spid="32807" grpId="0"/>
      <p:bldP spid="32812" grpId="0"/>
      <p:bldP spid="328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页脚占位符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 dirty="0"/>
              <a:t>新课标教学网（www.xkbw.com）--海量教学资源欢迎下载！</a:t>
            </a:r>
            <a:endParaRPr lang="en-US" altLang="zh-CN" sz="1400" dirty="0"/>
          </a:p>
        </p:txBody>
      </p:sp>
      <p:sp>
        <p:nvSpPr>
          <p:cNvPr id="17411" name="Rectangle 2"/>
          <p:cNvSpPr/>
          <p:nvPr/>
        </p:nvSpPr>
        <p:spPr>
          <a:xfrm>
            <a:off x="7239000" y="4191000"/>
            <a:ext cx="838200" cy="1981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solidFill>
                <a:srgbClr val="003366"/>
              </a:solidFill>
              <a:latin typeface="Arial" panose="020B0604020202020204" pitchFamily="34" charset="0"/>
            </a:endParaRPr>
          </a:p>
        </p:txBody>
      </p:sp>
      <p:sp>
        <p:nvSpPr>
          <p:cNvPr id="17412" name="Rectangle 3"/>
          <p:cNvSpPr/>
          <p:nvPr/>
        </p:nvSpPr>
        <p:spPr>
          <a:xfrm>
            <a:off x="7239000" y="1295400"/>
            <a:ext cx="8382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7413" name="Rectangle 4"/>
          <p:cNvSpPr/>
          <p:nvPr/>
        </p:nvSpPr>
        <p:spPr>
          <a:xfrm>
            <a:off x="2819400" y="2209800"/>
            <a:ext cx="1219200" cy="1981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endParaRPr lang="zh-CN" altLang="zh-CN" sz="2800" dirty="0">
              <a:solidFill>
                <a:srgbClr val="003366"/>
              </a:solidFill>
              <a:latin typeface="Arial" panose="020B0604020202020204" pitchFamily="34" charset="0"/>
            </a:endParaRPr>
          </a:p>
        </p:txBody>
      </p:sp>
      <p:sp>
        <p:nvSpPr>
          <p:cNvPr id="17414" name="Rectangle 5"/>
          <p:cNvSpPr/>
          <p:nvPr/>
        </p:nvSpPr>
        <p:spPr>
          <a:xfrm>
            <a:off x="8077200" y="1295400"/>
            <a:ext cx="9144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>
              <a:spcBef>
                <a:spcPct val="20000"/>
              </a:spcBef>
            </a:pPr>
            <a:endParaRPr lang="zh-CN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7415" name="Rectangle 6"/>
          <p:cNvSpPr/>
          <p:nvPr/>
        </p:nvSpPr>
        <p:spPr>
          <a:xfrm>
            <a:off x="2743200" y="1371600"/>
            <a:ext cx="12192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>
              <a:spcBef>
                <a:spcPct val="20000"/>
              </a:spcBef>
            </a:pPr>
            <a:endParaRPr lang="zh-CN" altLang="zh-CN" sz="32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7416" name="Text Box 7"/>
          <p:cNvSpPr txBox="1"/>
          <p:nvPr/>
        </p:nvSpPr>
        <p:spPr>
          <a:xfrm>
            <a:off x="6553200" y="152400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17417" name="Text Box 8"/>
          <p:cNvSpPr txBox="1"/>
          <p:nvPr/>
        </p:nvSpPr>
        <p:spPr>
          <a:xfrm>
            <a:off x="1524000" y="1143000"/>
            <a:ext cx="7162800" cy="3206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思考题：</a:t>
            </a:r>
            <a:endParaRPr lang="zh-CN" altLang="en-US" sz="3600" dirty="0">
              <a:solidFill>
                <a:srgbClr val="FF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两条直线相交于一点，有几对对顶角？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三条直线相交于一点，有几对对顶角？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四条直线相交于一点，有几对对顶角？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n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条直线相交于一点，有几对对顶角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？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7418" name="Picture 9" descr="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4900" y="1295400"/>
            <a:ext cx="419100" cy="41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9" name="Rectangle 10"/>
          <p:cNvSpPr/>
          <p:nvPr/>
        </p:nvSpPr>
        <p:spPr>
          <a:xfrm>
            <a:off x="3132138" y="6308725"/>
            <a:ext cx="2879725" cy="43338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2"/>
          <p:cNvSpPr txBox="1"/>
          <p:nvPr/>
        </p:nvSpPr>
        <p:spPr>
          <a:xfrm>
            <a:off x="250825" y="174625"/>
            <a:ext cx="8382000" cy="668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一、选择</a:t>
            </a:r>
            <a:endParaRPr lang="zh-CN" altLang="en-GB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下列说法中，正确的个数为 （  ）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⑴有公共顶点，没有公共边的两个角是对顶角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⑵相等的两个角是对顶角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⑶如果两个角是对顶角，那么这两个角相等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⑷如果一个角的两边分别是另一个角两边的反向延长线，这两个角是对顶角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⑸如果两个角不相等，那么这两个角不是对顶角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A、1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   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B、2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   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C、3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   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D、4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179388" y="549275"/>
            <a:ext cx="8245475" cy="5035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下列四个说法中，正确的说法有（  ）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⑴相等且互补的两个角都是直角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⑵两个角互补，则它们的角平分线的夹角为直角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⑶两个角互为邻补角，则它们角平分线的夹角为直角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⑷一个角的两个邻补角是对顶角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GB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A、0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   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B、1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  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C、2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     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D、3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3"/>
          <p:cNvSpPr txBox="1"/>
          <p:nvPr/>
        </p:nvSpPr>
        <p:spPr>
          <a:xfrm>
            <a:off x="458788" y="836613"/>
            <a:ext cx="83613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、一个角的对顶角有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个，邻补角最多有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r>
              <a:rPr lang="zh-CN" altLang="en-US" sz="3200" b="1" u="sng" dirty="0"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个，而补角则可以有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个。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0483" name="Text Box 4"/>
          <p:cNvSpPr txBox="1"/>
          <p:nvPr/>
        </p:nvSpPr>
        <p:spPr>
          <a:xfrm>
            <a:off x="482600" y="2873375"/>
            <a:ext cx="567372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、如图，直线</a:t>
            </a:r>
            <a:r>
              <a:rPr lang="en-US" altLang="zh-CN" sz="3200" b="1" dirty="0">
                <a:latin typeface="Times New Roman" panose="02020603050405020304" pitchFamily="18" charset="0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latin typeface="Times New Roman" panose="02020603050405020304" pitchFamily="18" charset="0"/>
              </a:rPr>
              <a:t>CD</a:t>
            </a:r>
            <a:r>
              <a:rPr lang="zh-CN" altLang="en-US" sz="3200" b="1" dirty="0">
                <a:latin typeface="Times New Roman" panose="02020603050405020304" pitchFamily="18" charset="0"/>
              </a:rPr>
              <a:t>相交于</a:t>
            </a:r>
            <a:r>
              <a:rPr lang="en-US" altLang="zh-CN" sz="3200" b="1" dirty="0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，∠</a:t>
            </a:r>
            <a:r>
              <a:rPr lang="en-US" altLang="zh-CN" sz="3200" b="1" dirty="0">
                <a:latin typeface="Times New Roman" panose="02020603050405020304" pitchFamily="18" charset="0"/>
              </a:rPr>
              <a:t>AOC=80°∠1=30°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；求∠</a:t>
            </a:r>
            <a:r>
              <a:rPr lang="en-US" altLang="zh-CN" sz="3200" b="1" dirty="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的度数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20484" name="Line 5"/>
          <p:cNvSpPr/>
          <p:nvPr/>
        </p:nvSpPr>
        <p:spPr>
          <a:xfrm>
            <a:off x="6454775" y="2955925"/>
            <a:ext cx="2438400" cy="144780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85" name="Line 6"/>
          <p:cNvSpPr/>
          <p:nvPr/>
        </p:nvSpPr>
        <p:spPr>
          <a:xfrm flipH="1">
            <a:off x="6454775" y="2574925"/>
            <a:ext cx="2057400" cy="182880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86" name="Line 7"/>
          <p:cNvSpPr/>
          <p:nvPr/>
        </p:nvSpPr>
        <p:spPr>
          <a:xfrm flipV="1">
            <a:off x="7445375" y="3336925"/>
            <a:ext cx="1447800" cy="22860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87" name="Text Box 8"/>
          <p:cNvSpPr txBox="1"/>
          <p:nvPr/>
        </p:nvSpPr>
        <p:spPr>
          <a:xfrm>
            <a:off x="6372225" y="256540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A</a:t>
            </a:r>
            <a:endParaRPr lang="en-US" altLang="zh-CN" sz="24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8" name="Text Box 9"/>
          <p:cNvSpPr txBox="1"/>
          <p:nvPr/>
        </p:nvSpPr>
        <p:spPr>
          <a:xfrm>
            <a:off x="6156325" y="39338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9" name="Text Box 10"/>
          <p:cNvSpPr txBox="1"/>
          <p:nvPr/>
        </p:nvSpPr>
        <p:spPr>
          <a:xfrm>
            <a:off x="8505825" y="42926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0" name="Text Box 11"/>
          <p:cNvSpPr txBox="1"/>
          <p:nvPr/>
        </p:nvSpPr>
        <p:spPr>
          <a:xfrm>
            <a:off x="8459788" y="24050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1" name="Text Box 12"/>
          <p:cNvSpPr txBox="1"/>
          <p:nvPr/>
        </p:nvSpPr>
        <p:spPr>
          <a:xfrm>
            <a:off x="8604250" y="334168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E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2" name="Text Box 13"/>
          <p:cNvSpPr txBox="1"/>
          <p:nvPr/>
        </p:nvSpPr>
        <p:spPr>
          <a:xfrm>
            <a:off x="7885113" y="2981325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30" name="Text Box 14"/>
          <p:cNvSpPr txBox="1"/>
          <p:nvPr/>
        </p:nvSpPr>
        <p:spPr>
          <a:xfrm>
            <a:off x="4643438" y="7778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一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4831" name="Text Box 15"/>
          <p:cNvSpPr txBox="1"/>
          <p:nvPr/>
        </p:nvSpPr>
        <p:spPr>
          <a:xfrm>
            <a:off x="684213" y="12684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4832" name="Text Box 16"/>
          <p:cNvSpPr txBox="1"/>
          <p:nvPr/>
        </p:nvSpPr>
        <p:spPr>
          <a:xfrm>
            <a:off x="5148263" y="126523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无数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0496" name="Text Box 26"/>
          <p:cNvSpPr txBox="1"/>
          <p:nvPr/>
        </p:nvSpPr>
        <p:spPr>
          <a:xfrm>
            <a:off x="468313" y="230188"/>
            <a:ext cx="212566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二、 填空</a:t>
            </a:r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0497" name="Text Box 28"/>
          <p:cNvSpPr txBox="1"/>
          <p:nvPr/>
        </p:nvSpPr>
        <p:spPr>
          <a:xfrm>
            <a:off x="468313" y="1857375"/>
            <a:ext cx="81359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、右图中∠</a:t>
            </a:r>
            <a:r>
              <a:rPr lang="en-US" altLang="zh-CN" sz="3200" b="1" dirty="0">
                <a:latin typeface="Times New Roman" panose="02020603050405020304" pitchFamily="18" charset="0"/>
              </a:rPr>
              <a:t>AOC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的对顶角是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,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邻补角是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       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34845" name="Text Box 29"/>
          <p:cNvSpPr txBox="1"/>
          <p:nvPr/>
        </p:nvSpPr>
        <p:spPr>
          <a:xfrm>
            <a:off x="6084888" y="1836738"/>
            <a:ext cx="146843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∠DOB</a:t>
            </a:r>
            <a:endParaRPr lang="en-US" altLang="zh-CN" sz="32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4846" name="Text Box 30"/>
          <p:cNvSpPr txBox="1"/>
          <p:nvPr/>
        </p:nvSpPr>
        <p:spPr>
          <a:xfrm>
            <a:off x="2339975" y="2320925"/>
            <a:ext cx="316071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∠AOD</a:t>
            </a:r>
            <a:r>
              <a:rPr lang="zh-CN" altLang="en-US" sz="32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和∠</a:t>
            </a:r>
            <a:r>
              <a:rPr lang="en-US" altLang="zh-CN" sz="32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COB</a:t>
            </a:r>
            <a:endParaRPr lang="en-US" altLang="zh-CN" sz="32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0500" name="Text Box 31"/>
          <p:cNvSpPr txBox="1"/>
          <p:nvPr/>
        </p:nvSpPr>
        <p:spPr>
          <a:xfrm>
            <a:off x="7885113" y="341471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01" name="Text Box 32"/>
          <p:cNvSpPr txBox="1"/>
          <p:nvPr/>
        </p:nvSpPr>
        <p:spPr>
          <a:xfrm>
            <a:off x="7740650" y="3321050"/>
            <a:ext cx="3032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02" name="Text Box 33"/>
          <p:cNvSpPr txBox="1"/>
          <p:nvPr/>
        </p:nvSpPr>
        <p:spPr>
          <a:xfrm>
            <a:off x="7712075" y="3046413"/>
            <a:ext cx="3032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03" name="Text Box 34"/>
          <p:cNvSpPr txBox="1"/>
          <p:nvPr/>
        </p:nvSpPr>
        <p:spPr>
          <a:xfrm>
            <a:off x="7250113" y="3557588"/>
            <a:ext cx="46037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0" grpId="0"/>
      <p:bldP spid="34831" grpId="0"/>
      <p:bldP spid="34832" grpId="0"/>
      <p:bldP spid="34845" grpId="0"/>
      <p:bldP spid="348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 txBox="1"/>
          <p:nvPr/>
        </p:nvSpPr>
        <p:spPr>
          <a:xfrm>
            <a:off x="3581400" y="0"/>
            <a:ext cx="20701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CC"/>
                </a:solidFill>
                <a:latin typeface="Times New Roman" panose="02020603050405020304" pitchFamily="18" charset="0"/>
              </a:rPr>
              <a:t>达标测试</a:t>
            </a:r>
            <a:endParaRPr lang="zh-CN" altLang="en-US" sz="3200" b="1" dirty="0">
              <a:solidFill>
                <a:srgbClr val="CC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0" y="381000"/>
            <a:ext cx="8893175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</a:rPr>
              <a:t>一、判断题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</a:rPr>
              <a:t>   </a:t>
            </a:r>
            <a:r>
              <a:rPr lang="en-US" altLang="zh-CN" sz="4000" b="1" dirty="0">
                <a:latin typeface="Times New Roman" panose="02020603050405020304" pitchFamily="18" charset="0"/>
              </a:rPr>
              <a:t>1</a:t>
            </a:r>
            <a:r>
              <a:rPr lang="zh-CN" altLang="en-US" sz="4000" b="1" dirty="0">
                <a:latin typeface="Times New Roman" panose="02020603050405020304" pitchFamily="18" charset="0"/>
              </a:rPr>
              <a:t>、有公共顶点且相等的两个角是对顶角。（            ）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</a:rPr>
              <a:t>   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35846" name="Text Box 6"/>
          <p:cNvSpPr txBox="1"/>
          <p:nvPr/>
        </p:nvSpPr>
        <p:spPr>
          <a:xfrm>
            <a:off x="5940425" y="5300663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√</a:t>
            </a:r>
            <a:endParaRPr lang="en-US" altLang="zh-CN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9" name="Text Box 7"/>
          <p:cNvSpPr txBox="1"/>
          <p:nvPr/>
        </p:nvSpPr>
        <p:spPr>
          <a:xfrm>
            <a:off x="0" y="3933825"/>
            <a:ext cx="8459788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latin typeface="Arial" panose="020B0604020202020204" pitchFamily="34" charset="0"/>
              </a:rPr>
              <a:t>3</a:t>
            </a:r>
            <a:r>
              <a:rPr lang="zh-CN" altLang="en-US" sz="4000" b="1" dirty="0">
                <a:latin typeface="Arial" panose="020B0604020202020204" pitchFamily="34" charset="0"/>
              </a:rPr>
              <a:t>、两条直线相交所构成的四个角中有一个角是直角，那么其余的三个角也是直角。                （            ）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21510" name="Text Box 8"/>
          <p:cNvSpPr txBox="1"/>
          <p:nvPr/>
        </p:nvSpPr>
        <p:spPr>
          <a:xfrm>
            <a:off x="323850" y="2492375"/>
            <a:ext cx="86423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latin typeface="Arial" panose="020B0604020202020204" pitchFamily="34" charset="0"/>
              </a:rPr>
              <a:t>2</a:t>
            </a:r>
            <a:r>
              <a:rPr lang="zh-CN" altLang="en-US" sz="4000" b="1" dirty="0">
                <a:latin typeface="Arial" panose="020B0604020202020204" pitchFamily="34" charset="0"/>
              </a:rPr>
              <a:t>、两条直线相交，有两组对顶角。            （  ）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0" y="188913"/>
            <a:ext cx="9144000" cy="3749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</a:rPr>
              <a:t>如右图直线</a:t>
            </a:r>
            <a:r>
              <a:rPr lang="en-US" altLang="zh-CN" sz="4000" b="1" dirty="0">
                <a:latin typeface="Times New Roman" panose="02020603050405020304" pitchFamily="18" charset="0"/>
              </a:rPr>
              <a:t>AB</a:t>
            </a:r>
            <a:r>
              <a:rPr lang="zh-CN" altLang="en-US" sz="4000" b="1" dirty="0">
                <a:latin typeface="Times New Roman" panose="02020603050405020304" pitchFamily="18" charset="0"/>
              </a:rPr>
              <a:t>、</a:t>
            </a:r>
            <a:r>
              <a:rPr lang="en-US" altLang="zh-CN" sz="4000" b="1" dirty="0">
                <a:latin typeface="Times New Roman" panose="02020603050405020304" pitchFamily="18" charset="0"/>
              </a:rPr>
              <a:t>CD</a:t>
            </a:r>
            <a:r>
              <a:rPr lang="zh-CN" altLang="en-US" sz="4000" b="1" dirty="0">
                <a:latin typeface="Times New Roman" panose="02020603050405020304" pitchFamily="18" charset="0"/>
              </a:rPr>
              <a:t>交于点</a:t>
            </a:r>
            <a:r>
              <a:rPr lang="en-US" altLang="zh-CN" sz="4000" b="1" dirty="0">
                <a:latin typeface="Times New Roman" panose="02020603050405020304" pitchFamily="18" charset="0"/>
              </a:rPr>
              <a:t>O</a:t>
            </a:r>
            <a:r>
              <a:rPr lang="zh-CN" altLang="en-US" sz="4000" b="1" dirty="0">
                <a:latin typeface="Times New Roman" panose="02020603050405020304" pitchFamily="18" charset="0"/>
              </a:rPr>
              <a:t>，</a:t>
            </a:r>
            <a:r>
              <a:rPr lang="en-US" altLang="zh-CN" sz="4000" b="1" dirty="0">
                <a:latin typeface="Times New Roman" panose="02020603050405020304" pitchFamily="18" charset="0"/>
              </a:rPr>
              <a:t>OE</a:t>
            </a:r>
            <a:r>
              <a:rPr lang="zh-CN" altLang="en-US" sz="4000" b="1" dirty="0">
                <a:latin typeface="Times New Roman" panose="02020603050405020304" pitchFamily="18" charset="0"/>
              </a:rPr>
              <a:t>为射线，那么（  ）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</a:rPr>
              <a:t>   </a:t>
            </a:r>
            <a:r>
              <a:rPr lang="en-US" altLang="zh-CN" sz="4000" b="1" dirty="0">
                <a:latin typeface="Times New Roman" panose="02020603050405020304" pitchFamily="18" charset="0"/>
              </a:rPr>
              <a:t>A</a:t>
            </a:r>
            <a:r>
              <a:rPr lang="zh-CN" altLang="en-US" sz="4000" b="1" dirty="0">
                <a:latin typeface="Times New Roman" panose="02020603050405020304" pitchFamily="18" charset="0"/>
              </a:rPr>
              <a:t>、∠</a:t>
            </a:r>
            <a:r>
              <a:rPr lang="en-US" altLang="zh-CN" sz="4000" b="1" dirty="0">
                <a:latin typeface="Times New Roman" panose="02020603050405020304" pitchFamily="18" charset="0"/>
              </a:rPr>
              <a:t>AOC</a:t>
            </a:r>
            <a:r>
              <a:rPr lang="zh-CN" altLang="en-US" sz="4000" b="1" dirty="0">
                <a:latin typeface="Times New Roman" panose="02020603050405020304" pitchFamily="18" charset="0"/>
              </a:rPr>
              <a:t>和∠</a:t>
            </a:r>
            <a:r>
              <a:rPr lang="en-US" altLang="zh-CN" sz="4000" b="1" dirty="0">
                <a:latin typeface="Times New Roman" panose="02020603050405020304" pitchFamily="18" charset="0"/>
              </a:rPr>
              <a:t>BOE</a:t>
            </a:r>
            <a:r>
              <a:rPr lang="zh-CN" altLang="en-US" sz="4000" b="1" dirty="0">
                <a:latin typeface="Times New Roman" panose="02020603050405020304" pitchFamily="18" charset="0"/>
              </a:rPr>
              <a:t>是对顶角；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</a:rPr>
              <a:t>   </a:t>
            </a:r>
            <a:r>
              <a:rPr lang="en-US" altLang="zh-CN" sz="4000" b="1" dirty="0">
                <a:latin typeface="Times New Roman" panose="02020603050405020304" pitchFamily="18" charset="0"/>
              </a:rPr>
              <a:t>B</a:t>
            </a:r>
            <a:r>
              <a:rPr lang="zh-CN" altLang="en-US" sz="4000" b="1" dirty="0">
                <a:latin typeface="Times New Roman" panose="02020603050405020304" pitchFamily="18" charset="0"/>
              </a:rPr>
              <a:t>、∠</a:t>
            </a:r>
            <a:r>
              <a:rPr lang="en-US" altLang="zh-CN" sz="4000" b="1" dirty="0">
                <a:latin typeface="Times New Roman" panose="02020603050405020304" pitchFamily="18" charset="0"/>
              </a:rPr>
              <a:t>COE</a:t>
            </a:r>
            <a:r>
              <a:rPr lang="zh-CN" altLang="en-US" sz="4000" b="1" dirty="0">
                <a:latin typeface="Times New Roman" panose="02020603050405020304" pitchFamily="18" charset="0"/>
              </a:rPr>
              <a:t>和∠</a:t>
            </a:r>
            <a:r>
              <a:rPr lang="en-US" altLang="zh-CN" sz="4000" b="1" dirty="0">
                <a:latin typeface="Times New Roman" panose="02020603050405020304" pitchFamily="18" charset="0"/>
              </a:rPr>
              <a:t>AOD</a:t>
            </a:r>
            <a:r>
              <a:rPr lang="zh-CN" altLang="en-US" sz="4000" b="1" dirty="0">
                <a:latin typeface="Times New Roman" panose="02020603050405020304" pitchFamily="18" charset="0"/>
              </a:rPr>
              <a:t>是对顶角；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</a:rPr>
              <a:t>   </a:t>
            </a:r>
            <a:r>
              <a:rPr lang="en-US" altLang="zh-CN" sz="4000" b="1" dirty="0">
                <a:latin typeface="Times New Roman" panose="02020603050405020304" pitchFamily="18" charset="0"/>
              </a:rPr>
              <a:t>C</a:t>
            </a:r>
            <a:r>
              <a:rPr lang="zh-CN" altLang="en-US" sz="4000" b="1" dirty="0">
                <a:latin typeface="Times New Roman" panose="02020603050405020304" pitchFamily="18" charset="0"/>
              </a:rPr>
              <a:t>、∠</a:t>
            </a:r>
            <a:r>
              <a:rPr lang="en-US" altLang="zh-CN" sz="4000" b="1" dirty="0">
                <a:latin typeface="Times New Roman" panose="02020603050405020304" pitchFamily="18" charset="0"/>
              </a:rPr>
              <a:t>BOC</a:t>
            </a:r>
            <a:r>
              <a:rPr lang="zh-CN" altLang="en-US" sz="4000" b="1" dirty="0">
                <a:latin typeface="Times New Roman" panose="02020603050405020304" pitchFamily="18" charset="0"/>
              </a:rPr>
              <a:t>和∠</a:t>
            </a:r>
            <a:r>
              <a:rPr lang="en-US" altLang="zh-CN" sz="4000" b="1" dirty="0">
                <a:latin typeface="Times New Roman" panose="02020603050405020304" pitchFamily="18" charset="0"/>
              </a:rPr>
              <a:t>AOD</a:t>
            </a:r>
            <a:r>
              <a:rPr lang="zh-CN" altLang="en-US" sz="4000" b="1" dirty="0">
                <a:latin typeface="Times New Roman" panose="02020603050405020304" pitchFamily="18" charset="0"/>
              </a:rPr>
              <a:t>是对顶角；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</a:rPr>
              <a:t>   </a:t>
            </a:r>
            <a:r>
              <a:rPr lang="en-US" altLang="zh-CN" sz="4000" b="1" dirty="0">
                <a:latin typeface="Times New Roman" panose="02020603050405020304" pitchFamily="18" charset="0"/>
              </a:rPr>
              <a:t>D</a:t>
            </a:r>
            <a:r>
              <a:rPr lang="zh-CN" altLang="en-US" sz="4000" b="1" dirty="0">
                <a:latin typeface="Times New Roman" panose="02020603050405020304" pitchFamily="18" charset="0"/>
              </a:rPr>
              <a:t>、∠</a:t>
            </a:r>
            <a:r>
              <a:rPr lang="en-US" altLang="zh-CN" sz="4000" b="1" dirty="0">
                <a:latin typeface="Times New Roman" panose="02020603050405020304" pitchFamily="18" charset="0"/>
              </a:rPr>
              <a:t>AOE</a:t>
            </a:r>
            <a:r>
              <a:rPr lang="zh-CN" altLang="en-US" sz="4000" b="1" dirty="0">
                <a:latin typeface="Times New Roman" panose="02020603050405020304" pitchFamily="18" charset="0"/>
              </a:rPr>
              <a:t>和∠</a:t>
            </a:r>
            <a:r>
              <a:rPr lang="en-US" altLang="zh-CN" sz="4000" b="1" dirty="0">
                <a:latin typeface="Times New Roman" panose="02020603050405020304" pitchFamily="18" charset="0"/>
              </a:rPr>
              <a:t>DOE</a:t>
            </a:r>
            <a:r>
              <a:rPr lang="zh-CN" altLang="en-US" sz="4000" b="1" dirty="0">
                <a:latin typeface="Times New Roman" panose="02020603050405020304" pitchFamily="18" charset="0"/>
              </a:rPr>
              <a:t>是对顶角。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22531" name="Line 3"/>
          <p:cNvSpPr/>
          <p:nvPr/>
        </p:nvSpPr>
        <p:spPr>
          <a:xfrm>
            <a:off x="6400800" y="4267200"/>
            <a:ext cx="2362200" cy="13716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2" name="Line 4"/>
          <p:cNvSpPr/>
          <p:nvPr/>
        </p:nvSpPr>
        <p:spPr>
          <a:xfrm flipH="1">
            <a:off x="6324600" y="3962400"/>
            <a:ext cx="2438400" cy="16002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3" name="Line 5"/>
          <p:cNvSpPr/>
          <p:nvPr/>
        </p:nvSpPr>
        <p:spPr>
          <a:xfrm>
            <a:off x="7391400" y="4876800"/>
            <a:ext cx="76200" cy="9906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4" name="Text Box 6"/>
          <p:cNvSpPr txBox="1"/>
          <p:nvPr/>
        </p:nvSpPr>
        <p:spPr>
          <a:xfrm>
            <a:off x="6291263" y="37893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5" name="Text Box 7"/>
          <p:cNvSpPr txBox="1"/>
          <p:nvPr/>
        </p:nvSpPr>
        <p:spPr>
          <a:xfrm>
            <a:off x="8594725" y="5084763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6" name="Text Box 8"/>
          <p:cNvSpPr txBox="1"/>
          <p:nvPr/>
        </p:nvSpPr>
        <p:spPr>
          <a:xfrm>
            <a:off x="6096000" y="50546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7" name="Text Box 9"/>
          <p:cNvSpPr txBox="1"/>
          <p:nvPr/>
        </p:nvSpPr>
        <p:spPr>
          <a:xfrm>
            <a:off x="8594725" y="39893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660066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8" name="Text Box 10"/>
          <p:cNvSpPr txBox="1"/>
          <p:nvPr/>
        </p:nvSpPr>
        <p:spPr>
          <a:xfrm>
            <a:off x="7162800" y="4368800"/>
            <a:ext cx="4603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9" name="Text Box 11"/>
          <p:cNvSpPr txBox="1"/>
          <p:nvPr/>
        </p:nvSpPr>
        <p:spPr>
          <a:xfrm>
            <a:off x="7467600" y="5283200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660066"/>
                </a:solidFill>
                <a:latin typeface="Times New Roman" panose="02020603050405020304" pitchFamily="18" charset="0"/>
              </a:rPr>
              <a:t>E</a:t>
            </a:r>
            <a:endParaRPr lang="en-US" altLang="zh-CN" sz="2800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2"/>
          <p:cNvSpPr txBox="1"/>
          <p:nvPr/>
        </p:nvSpPr>
        <p:spPr>
          <a:xfrm>
            <a:off x="392113" y="182563"/>
            <a:ext cx="7780337" cy="2166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三、填空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如图</a:t>
            </a:r>
            <a:r>
              <a:rPr lang="en-US" altLang="zh-CN" sz="3600" b="1" dirty="0">
                <a:latin typeface="Times New Roman" panose="02020603050405020304" pitchFamily="18" charset="0"/>
              </a:rPr>
              <a:t>1,</a:t>
            </a:r>
            <a:r>
              <a:rPr lang="zh-CN" altLang="en-US" sz="36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3600" b="1" dirty="0">
                <a:latin typeface="Times New Roman" panose="02020603050405020304" pitchFamily="18" charset="0"/>
              </a:rPr>
              <a:t>AB,CD</a:t>
            </a:r>
            <a:r>
              <a:rPr lang="zh-CN" altLang="en-US" sz="3600" b="1" dirty="0">
                <a:latin typeface="Times New Roman" panose="02020603050405020304" pitchFamily="18" charset="0"/>
              </a:rPr>
              <a:t>交</a:t>
            </a:r>
            <a:r>
              <a:rPr lang="en-US" altLang="zh-CN" sz="3600" b="1" dirty="0">
                <a:latin typeface="Times New Roman" panose="02020603050405020304" pitchFamily="18" charset="0"/>
              </a:rPr>
              <a:t>EF</a:t>
            </a:r>
            <a:r>
              <a:rPr lang="zh-CN" altLang="en-US" sz="3600" b="1" dirty="0">
                <a:latin typeface="Times New Roman" panose="02020603050405020304" pitchFamily="18" charset="0"/>
              </a:rPr>
              <a:t>于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点</a:t>
            </a:r>
            <a:r>
              <a:rPr lang="en-US" altLang="zh-CN" sz="3600" b="1" dirty="0">
                <a:latin typeface="Times New Roman" panose="02020603050405020304" pitchFamily="18" charset="0"/>
              </a:rPr>
              <a:t>G,H,∠2=∠3,∠1=70</a:t>
            </a:r>
            <a:r>
              <a:rPr lang="zh-CN" altLang="en-US" sz="3600" b="1" dirty="0">
                <a:latin typeface="Times New Roman" panose="02020603050405020304" pitchFamily="18" charset="0"/>
              </a:rPr>
              <a:t>度</a:t>
            </a:r>
            <a:r>
              <a:rPr lang="en-US" altLang="zh-CN" sz="3600" b="1" dirty="0">
                <a:latin typeface="Times New Roman" panose="02020603050405020304" pitchFamily="18" charset="0"/>
              </a:rPr>
              <a:t>.</a:t>
            </a:r>
            <a:endParaRPr lang="en-US" altLang="zh-CN" sz="3600" b="1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求∠</a:t>
            </a:r>
            <a:r>
              <a:rPr lang="en-US" altLang="zh-CN" sz="3600" b="1" dirty="0">
                <a:latin typeface="Times New Roman" panose="02020603050405020304" pitchFamily="18" charset="0"/>
              </a:rPr>
              <a:t>4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的度数。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3555" name="Line 3"/>
          <p:cNvSpPr/>
          <p:nvPr/>
        </p:nvSpPr>
        <p:spPr>
          <a:xfrm>
            <a:off x="5894388" y="1019175"/>
            <a:ext cx="2590800" cy="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6" name="Line 4"/>
          <p:cNvSpPr/>
          <p:nvPr/>
        </p:nvSpPr>
        <p:spPr>
          <a:xfrm>
            <a:off x="5970588" y="2009775"/>
            <a:ext cx="2362200" cy="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7" name="Line 5"/>
          <p:cNvSpPr/>
          <p:nvPr/>
        </p:nvSpPr>
        <p:spPr>
          <a:xfrm>
            <a:off x="6275388" y="257175"/>
            <a:ext cx="1905000" cy="26670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8" name="Text Box 6"/>
          <p:cNvSpPr txBox="1"/>
          <p:nvPr/>
        </p:nvSpPr>
        <p:spPr>
          <a:xfrm>
            <a:off x="5589588" y="7905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59" name="Text Box 7"/>
          <p:cNvSpPr txBox="1"/>
          <p:nvPr/>
        </p:nvSpPr>
        <p:spPr>
          <a:xfrm>
            <a:off x="5649913" y="1847850"/>
            <a:ext cx="42068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60" name="Text Box 8"/>
          <p:cNvSpPr txBox="1"/>
          <p:nvPr/>
        </p:nvSpPr>
        <p:spPr>
          <a:xfrm>
            <a:off x="8240713" y="17716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D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61" name="Text Box 9"/>
          <p:cNvSpPr txBox="1"/>
          <p:nvPr/>
        </p:nvSpPr>
        <p:spPr>
          <a:xfrm>
            <a:off x="8521700" y="71437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62" name="Text Box 10"/>
          <p:cNvSpPr txBox="1"/>
          <p:nvPr/>
        </p:nvSpPr>
        <p:spPr>
          <a:xfrm>
            <a:off x="5940425" y="173038"/>
            <a:ext cx="40163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E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7935913" y="2838450"/>
            <a:ext cx="38258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F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64" name="Text Box 12"/>
          <p:cNvSpPr txBox="1"/>
          <p:nvPr/>
        </p:nvSpPr>
        <p:spPr>
          <a:xfrm>
            <a:off x="6640513" y="4000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G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65" name="Text Box 13"/>
          <p:cNvSpPr txBox="1"/>
          <p:nvPr/>
        </p:nvSpPr>
        <p:spPr>
          <a:xfrm>
            <a:off x="7402513" y="16192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H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3566" name="Arc 14"/>
          <p:cNvSpPr/>
          <p:nvPr/>
        </p:nvSpPr>
        <p:spPr>
          <a:xfrm rot="-5761176">
            <a:off x="6357938" y="706438"/>
            <a:ext cx="295275" cy="309562"/>
          </a:xfrm>
          <a:custGeom>
            <a:avLst/>
            <a:gdLst>
              <a:gd name="txL" fmla="*/ 0 w 21022"/>
              <a:gd name="txT" fmla="*/ 0 h 21600"/>
              <a:gd name="txR" fmla="*/ 21022 w 21022"/>
              <a:gd name="txB" fmla="*/ 21600 h 21600"/>
            </a:gdLst>
            <a:ahLst/>
            <a:cxnLst>
              <a:cxn ang="0">
                <a:pos x="0" y="0"/>
              </a:cxn>
              <a:cxn ang="0">
                <a:pos x="295275" y="238406"/>
              </a:cxn>
              <a:cxn ang="0">
                <a:pos x="0" y="309562"/>
              </a:cxn>
            </a:cxnLst>
            <a:rect l="txL" t="txT" r="txR" b="txB"/>
            <a:pathLst>
              <a:path w="21022" h="21600" fill="none">
                <a:moveTo>
                  <a:pt x="-1" y="0"/>
                </a:moveTo>
                <a:cubicBezTo>
                  <a:pt x="10016" y="0"/>
                  <a:pt x="18719" y="6886"/>
                  <a:pt x="21021" y="16635"/>
                </a:cubicBezTo>
              </a:path>
              <a:path w="21022" h="21600" stroke="0">
                <a:moveTo>
                  <a:pt x="-1" y="0"/>
                </a:moveTo>
                <a:cubicBezTo>
                  <a:pt x="10016" y="0"/>
                  <a:pt x="18719" y="6886"/>
                  <a:pt x="21021" y="16635"/>
                </a:cubicBezTo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FF7C8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7" name="Text Box 15"/>
          <p:cNvSpPr txBox="1"/>
          <p:nvPr/>
        </p:nvSpPr>
        <p:spPr>
          <a:xfrm>
            <a:off x="6107113" y="5524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8" name="Arc 16"/>
          <p:cNvSpPr/>
          <p:nvPr/>
        </p:nvSpPr>
        <p:spPr>
          <a:xfrm rot="5727634">
            <a:off x="6967538" y="1011238"/>
            <a:ext cx="295275" cy="309562"/>
          </a:xfrm>
          <a:custGeom>
            <a:avLst/>
            <a:gdLst>
              <a:gd name="txL" fmla="*/ 0 w 21022"/>
              <a:gd name="txT" fmla="*/ 0 h 21600"/>
              <a:gd name="txR" fmla="*/ 21022 w 21022"/>
              <a:gd name="txB" fmla="*/ 21600 h 21600"/>
            </a:gdLst>
            <a:ahLst/>
            <a:cxnLst>
              <a:cxn ang="0">
                <a:pos x="0" y="0"/>
              </a:cxn>
              <a:cxn ang="0">
                <a:pos x="295275" y="238406"/>
              </a:cxn>
              <a:cxn ang="0">
                <a:pos x="0" y="309562"/>
              </a:cxn>
            </a:cxnLst>
            <a:rect l="txL" t="txT" r="txR" b="txB"/>
            <a:pathLst>
              <a:path w="21022" h="21600" fill="none">
                <a:moveTo>
                  <a:pt x="-1" y="0"/>
                </a:moveTo>
                <a:cubicBezTo>
                  <a:pt x="10016" y="0"/>
                  <a:pt x="18719" y="6886"/>
                  <a:pt x="21021" y="16635"/>
                </a:cubicBezTo>
              </a:path>
              <a:path w="21022" h="21600" stroke="0">
                <a:moveTo>
                  <a:pt x="-1" y="0"/>
                </a:moveTo>
                <a:cubicBezTo>
                  <a:pt x="10016" y="0"/>
                  <a:pt x="18719" y="6886"/>
                  <a:pt x="21021" y="16635"/>
                </a:cubicBezTo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FF7C8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9" name="Text Box 17"/>
          <p:cNvSpPr txBox="1"/>
          <p:nvPr/>
        </p:nvSpPr>
        <p:spPr>
          <a:xfrm>
            <a:off x="7173913" y="10096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70" name="Arc 18"/>
          <p:cNvSpPr/>
          <p:nvPr/>
        </p:nvSpPr>
        <p:spPr>
          <a:xfrm rot="-5761176">
            <a:off x="7119938" y="1697038"/>
            <a:ext cx="295275" cy="309562"/>
          </a:xfrm>
          <a:custGeom>
            <a:avLst/>
            <a:gdLst>
              <a:gd name="txL" fmla="*/ 0 w 21022"/>
              <a:gd name="txT" fmla="*/ 0 h 21600"/>
              <a:gd name="txR" fmla="*/ 21022 w 21022"/>
              <a:gd name="txB" fmla="*/ 21600 h 21600"/>
            </a:gdLst>
            <a:ahLst/>
            <a:cxnLst>
              <a:cxn ang="0">
                <a:pos x="0" y="0"/>
              </a:cxn>
              <a:cxn ang="0">
                <a:pos x="295275" y="238406"/>
              </a:cxn>
              <a:cxn ang="0">
                <a:pos x="0" y="309562"/>
              </a:cxn>
            </a:cxnLst>
            <a:rect l="txL" t="txT" r="txR" b="txB"/>
            <a:pathLst>
              <a:path w="21022" h="21600" fill="none">
                <a:moveTo>
                  <a:pt x="-1" y="0"/>
                </a:moveTo>
                <a:cubicBezTo>
                  <a:pt x="10016" y="0"/>
                  <a:pt x="18719" y="6886"/>
                  <a:pt x="21021" y="16635"/>
                </a:cubicBezTo>
              </a:path>
              <a:path w="21022" h="21600" stroke="0">
                <a:moveTo>
                  <a:pt x="-1" y="0"/>
                </a:moveTo>
                <a:cubicBezTo>
                  <a:pt x="10016" y="0"/>
                  <a:pt x="18719" y="6886"/>
                  <a:pt x="21021" y="16635"/>
                </a:cubicBezTo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FF7C8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1" name="Arc 19"/>
          <p:cNvSpPr/>
          <p:nvPr/>
        </p:nvSpPr>
        <p:spPr>
          <a:xfrm rot="10517067">
            <a:off x="7189788" y="1933575"/>
            <a:ext cx="415925" cy="309563"/>
          </a:xfrm>
          <a:custGeom>
            <a:avLst/>
            <a:gdLst>
              <a:gd name="txL" fmla="*/ 0 w 29638"/>
              <a:gd name="txT" fmla="*/ 0 h 21600"/>
              <a:gd name="txR" fmla="*/ 29638 w 29638"/>
              <a:gd name="txB" fmla="*/ 21600 h 21600"/>
            </a:gdLst>
            <a:ahLst/>
            <a:cxnLst>
              <a:cxn ang="0">
                <a:pos x="0" y="25697"/>
              </a:cxn>
              <a:cxn ang="0">
                <a:pos x="415925" y="238407"/>
              </a:cxn>
              <a:cxn ang="0">
                <a:pos x="120913" y="309563"/>
              </a:cxn>
            </a:cxnLst>
            <a:rect l="txL" t="txT" r="txR" b="txB"/>
            <a:pathLst>
              <a:path w="29638" h="21600" fill="none">
                <a:moveTo>
                  <a:pt x="-1" y="1792"/>
                </a:moveTo>
                <a:cubicBezTo>
                  <a:pt x="2718" y="610"/>
                  <a:pt x="5651" y="-1"/>
                  <a:pt x="8616" y="0"/>
                </a:cubicBezTo>
                <a:cubicBezTo>
                  <a:pt x="18632" y="0"/>
                  <a:pt x="27335" y="6886"/>
                  <a:pt x="29637" y="16635"/>
                </a:cubicBezTo>
              </a:path>
              <a:path w="29638" h="21600" stroke="0">
                <a:moveTo>
                  <a:pt x="-1" y="1792"/>
                </a:moveTo>
                <a:cubicBezTo>
                  <a:pt x="2718" y="610"/>
                  <a:pt x="5651" y="-1"/>
                  <a:pt x="8616" y="0"/>
                </a:cubicBezTo>
                <a:cubicBezTo>
                  <a:pt x="18632" y="0"/>
                  <a:pt x="27335" y="6886"/>
                  <a:pt x="29637" y="16635"/>
                </a:cubicBezTo>
                <a:lnTo>
                  <a:pt x="8616" y="21600"/>
                </a:lnTo>
                <a:close/>
              </a:path>
            </a:pathLst>
          </a:custGeom>
          <a:noFill/>
          <a:ln w="38100" cap="flat" cmpd="sng">
            <a:solidFill>
              <a:srgbClr val="CC00C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2" name="Text Box 20"/>
          <p:cNvSpPr txBox="1"/>
          <p:nvPr/>
        </p:nvSpPr>
        <p:spPr>
          <a:xfrm>
            <a:off x="6869113" y="16192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3</a:t>
            </a:r>
            <a:endParaRPr lang="en-US" altLang="zh-CN" sz="2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73" name="Text Box 21"/>
          <p:cNvSpPr txBox="1"/>
          <p:nvPr/>
        </p:nvSpPr>
        <p:spPr>
          <a:xfrm>
            <a:off x="7021513" y="21526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74" name="Text Box 22"/>
          <p:cNvSpPr txBox="1"/>
          <p:nvPr/>
        </p:nvSpPr>
        <p:spPr>
          <a:xfrm>
            <a:off x="6640513" y="2686050"/>
            <a:ext cx="7175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图</a:t>
            </a:r>
            <a:r>
              <a:rPr lang="en-US" altLang="zh-CN" sz="2800" dirty="0">
                <a:latin typeface="Times New Roman" panose="02020603050405020304" pitchFamily="18" charset="0"/>
              </a:rPr>
              <a:t>1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3"/>
          <p:cNvSpPr txBox="1"/>
          <p:nvPr/>
        </p:nvSpPr>
        <p:spPr>
          <a:xfrm>
            <a:off x="323850" y="155575"/>
            <a:ext cx="5903913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四、解答题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 直线</a:t>
            </a:r>
            <a:r>
              <a:rPr lang="en-US" altLang="zh-CN" sz="3600" b="1" dirty="0"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en-US" altLang="zh-CN" sz="3600" b="1" dirty="0">
                <a:latin typeface="Times New Roman" panose="02020603050405020304" pitchFamily="18" charset="0"/>
              </a:rPr>
              <a:t>CD</a:t>
            </a:r>
            <a:r>
              <a:rPr lang="zh-CN" altLang="en-US" sz="3600" b="1" dirty="0">
                <a:latin typeface="Times New Roman" panose="02020603050405020304" pitchFamily="18" charset="0"/>
              </a:rPr>
              <a:t>交于点</a:t>
            </a:r>
            <a:r>
              <a:rPr lang="en-US" altLang="zh-CN" sz="3600" b="1" dirty="0">
                <a:latin typeface="Times New Roman" panose="02020603050405020304" pitchFamily="18" charset="0"/>
              </a:rPr>
              <a:t>O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en-US" altLang="zh-CN" sz="3600" b="1" dirty="0">
                <a:latin typeface="Times New Roman" panose="02020603050405020304" pitchFamily="18" charset="0"/>
              </a:rPr>
              <a:t>OE</a:t>
            </a:r>
            <a:r>
              <a:rPr lang="zh-CN" altLang="en-US" sz="3600" b="1" dirty="0">
                <a:latin typeface="Times New Roman" panose="02020603050405020304" pitchFamily="18" charset="0"/>
              </a:rPr>
              <a:t>是∠</a:t>
            </a:r>
            <a:r>
              <a:rPr lang="en-US" altLang="zh-CN" sz="3600" b="1" dirty="0">
                <a:latin typeface="Times New Roman" panose="02020603050405020304" pitchFamily="18" charset="0"/>
              </a:rPr>
              <a:t>AOD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的平分线，已知∠</a:t>
            </a:r>
            <a:r>
              <a:rPr lang="en-US" altLang="zh-CN" sz="3600" b="1" dirty="0">
                <a:latin typeface="Times New Roman" panose="02020603050405020304" pitchFamily="18" charset="0"/>
              </a:rPr>
              <a:t>AOC=50</a:t>
            </a:r>
            <a:r>
              <a:rPr lang="en-US" altLang="zh-CN" sz="3600" b="1" dirty="0">
                <a:latin typeface="Arial" panose="020B0604020202020204" pitchFamily="34" charset="0"/>
              </a:rPr>
              <a:t>°</a:t>
            </a:r>
            <a:r>
              <a:rPr lang="zh-CN" altLang="en-US" sz="3600" b="1" dirty="0">
                <a:latin typeface="Times New Roman" panose="02020603050405020304" pitchFamily="18" charset="0"/>
              </a:rPr>
              <a:t>。求∠</a:t>
            </a:r>
            <a:r>
              <a:rPr lang="en-US" altLang="zh-CN" sz="3600" b="1" dirty="0">
                <a:latin typeface="Times New Roman" panose="02020603050405020304" pitchFamily="18" charset="0"/>
              </a:rPr>
              <a:t>DOE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的度数。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4579" name="Line 4"/>
          <p:cNvSpPr/>
          <p:nvPr/>
        </p:nvSpPr>
        <p:spPr>
          <a:xfrm>
            <a:off x="6537325" y="1112838"/>
            <a:ext cx="2133600" cy="1066800"/>
          </a:xfrm>
          <a:prstGeom prst="line">
            <a:avLst/>
          </a:prstGeom>
          <a:ln w="5715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0" name="Line 5"/>
          <p:cNvSpPr/>
          <p:nvPr/>
        </p:nvSpPr>
        <p:spPr>
          <a:xfrm flipH="1">
            <a:off x="6537325" y="1112838"/>
            <a:ext cx="2057400" cy="990600"/>
          </a:xfrm>
          <a:prstGeom prst="line">
            <a:avLst/>
          </a:prstGeom>
          <a:ln w="5715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1" name="Line 6"/>
          <p:cNvSpPr/>
          <p:nvPr/>
        </p:nvSpPr>
        <p:spPr>
          <a:xfrm flipV="1">
            <a:off x="7527925" y="655638"/>
            <a:ext cx="0" cy="914400"/>
          </a:xfrm>
          <a:prstGeom prst="line">
            <a:avLst/>
          </a:prstGeom>
          <a:ln w="5715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2" name="Text Box 7"/>
          <p:cNvSpPr txBox="1"/>
          <p:nvPr/>
        </p:nvSpPr>
        <p:spPr>
          <a:xfrm>
            <a:off x="6292850" y="8747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4583" name="Text Box 8"/>
          <p:cNvSpPr txBox="1"/>
          <p:nvPr/>
        </p:nvSpPr>
        <p:spPr>
          <a:xfrm>
            <a:off x="8289925" y="211772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4584" name="Text Box 9"/>
          <p:cNvSpPr txBox="1"/>
          <p:nvPr/>
        </p:nvSpPr>
        <p:spPr>
          <a:xfrm>
            <a:off x="6156325" y="172243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4585" name="Text Box 10"/>
          <p:cNvSpPr txBox="1"/>
          <p:nvPr/>
        </p:nvSpPr>
        <p:spPr>
          <a:xfrm>
            <a:off x="8289925" y="6556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D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4586" name="Text Box 11"/>
          <p:cNvSpPr txBox="1"/>
          <p:nvPr/>
        </p:nvSpPr>
        <p:spPr>
          <a:xfrm>
            <a:off x="7207250" y="17129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O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4587" name="Text Box 12"/>
          <p:cNvSpPr txBox="1"/>
          <p:nvPr/>
        </p:nvSpPr>
        <p:spPr>
          <a:xfrm>
            <a:off x="7283450" y="265113"/>
            <a:ext cx="40163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E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4588" name="Text Box 13"/>
          <p:cNvSpPr txBox="1"/>
          <p:nvPr/>
        </p:nvSpPr>
        <p:spPr>
          <a:xfrm>
            <a:off x="6842125" y="2117725"/>
            <a:ext cx="7175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图</a:t>
            </a:r>
            <a:r>
              <a:rPr lang="en-US" altLang="zh-CN" sz="2800" dirty="0">
                <a:latin typeface="Times New Roman" panose="02020603050405020304" pitchFamily="18" charset="0"/>
              </a:rPr>
              <a:t>2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0" y="0"/>
            <a:ext cx="8459788" cy="338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endParaRPr lang="zh-CN" altLang="en-GB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2.如图，直线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AB、CD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相交于点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O,</a:t>
            </a:r>
            <a:endParaRPr lang="en-GB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AOD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AOC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大40°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GB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BOD =_____ ；</a:t>
            </a:r>
            <a:endParaRPr lang="en-GB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AOD = 2∠AOC,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BOC =__；</a:t>
            </a:r>
            <a:endParaRPr lang="en-GB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AOD =∠AOC，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则∠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BOD = _____.</a:t>
            </a:r>
            <a:endParaRPr lang="en-US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3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3438" y="3716338"/>
            <a:ext cx="3276600" cy="2819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250825" y="836613"/>
            <a:ext cx="8208963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3.如图，直线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AB、CD、EF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相交于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O，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若∠1 = 20°，∠2 = 40°，则∠3 =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，∠4 =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，∠5 =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，∠6 =____.</a:t>
            </a:r>
            <a:endParaRPr lang="en-US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2667000"/>
            <a:ext cx="5943600" cy="3581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457200" y="762000"/>
            <a:ext cx="8169275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4.若直线</a:t>
            </a:r>
            <a:r>
              <a:rPr lang="en-GB" alt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AB、CD</a:t>
            </a:r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相交于</a:t>
            </a:r>
            <a:r>
              <a:rPr lang="en-GB" alt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O，∠AOC</a:t>
            </a:r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与∠</a:t>
            </a:r>
            <a:r>
              <a:rPr lang="en-GB" alt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BOD</a:t>
            </a:r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的和为220°，则∠</a:t>
            </a:r>
            <a:r>
              <a:rPr lang="en-GB" alt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BOD</a:t>
            </a:r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的度数为_____.</a:t>
            </a:r>
            <a:endParaRPr lang="zh-CN" altLang="en-GB" sz="4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endParaRPr lang="en-US" altLang="zh-CN" sz="4000" b="1" u="sng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517525" y="1011238"/>
            <a:ext cx="83216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如图，图中对顶角共有      （  ）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A、6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  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B、11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  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C、12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  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D、13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675" name="Group 3"/>
          <p:cNvGrpSpPr/>
          <p:nvPr/>
        </p:nvGrpSpPr>
        <p:grpSpPr>
          <a:xfrm>
            <a:off x="914400" y="2362200"/>
            <a:ext cx="2743200" cy="1981200"/>
            <a:chOff x="2688" y="1584"/>
            <a:chExt cx="1728" cy="1248"/>
          </a:xfrm>
        </p:grpSpPr>
        <p:sp>
          <p:nvSpPr>
            <p:cNvPr id="28676" name="Line 4"/>
            <p:cNvSpPr/>
            <p:nvPr/>
          </p:nvSpPr>
          <p:spPr>
            <a:xfrm>
              <a:off x="2688" y="2496"/>
              <a:ext cx="172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grpSp>
          <p:nvGrpSpPr>
            <p:cNvPr id="28677" name="Group 5"/>
            <p:cNvGrpSpPr/>
            <p:nvPr/>
          </p:nvGrpSpPr>
          <p:grpSpPr>
            <a:xfrm>
              <a:off x="2832" y="1584"/>
              <a:ext cx="1248" cy="1248"/>
              <a:chOff x="2832" y="1584"/>
              <a:chExt cx="1248" cy="1248"/>
            </a:xfrm>
          </p:grpSpPr>
          <p:sp>
            <p:nvSpPr>
              <p:cNvPr id="28678" name="Line 6"/>
              <p:cNvSpPr/>
              <p:nvPr/>
            </p:nvSpPr>
            <p:spPr>
              <a:xfrm flipH="1">
                <a:off x="2832" y="1584"/>
                <a:ext cx="1248" cy="1248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79" name="Line 7"/>
              <p:cNvSpPr/>
              <p:nvPr/>
            </p:nvSpPr>
            <p:spPr>
              <a:xfrm>
                <a:off x="3744" y="1584"/>
                <a:ext cx="0" cy="1248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468313" y="1125538"/>
            <a:ext cx="7940675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GB" alt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如图直线</a:t>
            </a:r>
            <a:r>
              <a:rPr lang="en-GB" alt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a、b</a:t>
            </a:r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相交，∠1=2∠2，</a:t>
            </a:r>
            <a:endParaRPr lang="zh-CN" altLang="en-US" sz="4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GB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求∠1，∠2，∠3，∠4的度数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4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9699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6400" y="3048000"/>
            <a:ext cx="4343400" cy="2971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Text Box 2"/>
          <p:cNvSpPr txBox="1"/>
          <p:nvPr/>
        </p:nvSpPr>
        <p:spPr>
          <a:xfrm>
            <a:off x="395288" y="620713"/>
            <a:ext cx="794067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7.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如图直线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AB、CD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相交于点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O，OE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平分∠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BOD，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若∠3∶∠2 = 8∶1，  求∠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AOC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的度数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23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200" y="2438400"/>
            <a:ext cx="5562600" cy="3810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Text Box 2"/>
          <p:cNvSpPr txBox="1"/>
          <p:nvPr/>
        </p:nvSpPr>
        <p:spPr>
          <a:xfrm>
            <a:off x="323850" y="549275"/>
            <a:ext cx="801687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8. 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AOD=90°,OD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BOC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的平分线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,OE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BO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的延长线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AOB=40°,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求∠</a:t>
            </a:r>
            <a:r>
              <a:rPr lang="en-GB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COE</a:t>
            </a:r>
            <a:r>
              <a:rPr lang="zh-CN" altLang="en-GB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的度数</a:t>
            </a:r>
            <a:r>
              <a:rPr lang="zh-CN" altLang="en-US" sz="3600" dirty="0">
                <a:latin typeface="Times New Roman" panose="02020603050405020304" pitchFamily="18" charset="0"/>
              </a:rPr>
              <a:t> 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pic>
        <p:nvPicPr>
          <p:cNvPr id="31747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600" y="2286000"/>
            <a:ext cx="5410200" cy="426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2"/>
          <p:cNvSpPr txBox="1"/>
          <p:nvPr/>
        </p:nvSpPr>
        <p:spPr>
          <a:xfrm>
            <a:off x="395288" y="188913"/>
            <a:ext cx="75279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观察下列各图，寻找对顶角（不含平角)</a:t>
            </a: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2771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620713"/>
            <a:ext cx="7010400" cy="198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2" name="Text Box 4"/>
          <p:cNvSpPr txBox="1"/>
          <p:nvPr/>
        </p:nvSpPr>
        <p:spPr>
          <a:xfrm>
            <a:off x="323850" y="2636838"/>
            <a:ext cx="8321675" cy="399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⑴ 如图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a，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图中共有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对对顶角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⑵ 如图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b，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图中共有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对对顶角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⑶ 如图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c，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图中共有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对对顶角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⑷ 研究⑴～⑶小题中直线条数与对顶角的对数之间的关系，若有</a:t>
            </a:r>
            <a:r>
              <a:rPr lang="en-GB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条直线相交于一点，则可形成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对对顶角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⑸ 若有2008条直线相交于一点，则可形成</a:t>
            </a:r>
            <a:r>
              <a:rPr lang="zh-CN" altLang="en-GB" sz="32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GB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对对顶角。</a:t>
            </a:r>
            <a:r>
              <a:rPr lang="zh-CN" altLang="en-US" sz="3200" dirty="0">
                <a:latin typeface="Times New Roman" panose="02020603050405020304" pitchFamily="18" charset="0"/>
              </a:rPr>
              <a:t>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www.czsx.com.cn母版</Template>
  <TotalTime>0</TotalTime>
  <Words>3222</Words>
  <Application>WPS 演示</Application>
  <PresentationFormat>在屏幕上显示</PresentationFormat>
  <Paragraphs>527</Paragraphs>
  <Slides>31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6" baseType="lpstr">
      <vt:lpstr>Arial</vt:lpstr>
      <vt:lpstr>宋体</vt:lpstr>
      <vt:lpstr>Wingdings</vt:lpstr>
      <vt:lpstr>微软雅黑</vt:lpstr>
      <vt:lpstr>楷体_GB2312</vt:lpstr>
      <vt:lpstr>隶书</vt:lpstr>
      <vt:lpstr>Times New Roman</vt:lpstr>
      <vt:lpstr>Tahoma</vt:lpstr>
      <vt:lpstr>华文中宋</vt:lpstr>
      <vt:lpstr>华文新魏</vt:lpstr>
      <vt:lpstr>Tunga</vt:lpstr>
      <vt:lpstr>黑体</vt:lpstr>
      <vt:lpstr>新宋体</vt:lpstr>
      <vt:lpstr>Arial Unicode MS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  <Manager>www.czsx.com.cn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www.czsx.com.cn; 未知用户</dc:creator>
  <dc:description>www.czsx.com.cn</dc:description>
  <cp:lastModifiedBy>一二三</cp:lastModifiedBy>
  <cp:revision>9</cp:revision>
  <dcterms:created xsi:type="dcterms:W3CDTF">2014-02-25T08:48:05Z</dcterms:created>
  <dcterms:modified xsi:type="dcterms:W3CDTF">2018-02-25T01:55:23Z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