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</p:sldMasterIdLst>
  <p:notesMasterIdLst>
    <p:notesMasterId r:id="rId15"/>
  </p:notesMasterIdLst>
  <p:sldIdLst>
    <p:sldId id="261" r:id="rId5"/>
    <p:sldId id="259" r:id="rId6"/>
    <p:sldId id="263" r:id="rId7"/>
    <p:sldId id="271" r:id="rId8"/>
    <p:sldId id="265" r:id="rId9"/>
    <p:sldId id="267" r:id="rId10"/>
    <p:sldId id="268" r:id="rId11"/>
    <p:sldId id="269" r:id="rId12"/>
    <p:sldId id="264" r:id="rId13"/>
    <p:sldId id="257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5A99D3"/>
    <a:srgbClr val="EEB88C"/>
    <a:srgbClr val="FCC296"/>
    <a:srgbClr val="E29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9" d="100"/>
          <a:sy n="69" d="100"/>
        </p:scale>
        <p:origin x="-2148" y="-9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7F9F8-1EB2-450B-A608-93D8306E2C3B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F90A28-0244-4992-9DD0-4600300098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24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F90A28-0244-4992-9DD0-46003000987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63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893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77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5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45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25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512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322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273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69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136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427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098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978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890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983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218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39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2768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255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5677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6813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197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4307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1626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6676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3311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9158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1167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580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3511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237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4175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129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2976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6304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4657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552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4520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1240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058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0903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4164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5311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43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46703-56F6-4DEC-B665-C23F52953CEE}" type="datetimeFigureOut">
              <a:rPr lang="zh-CN" altLang="en-US" smtClean="0"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A937-2DFD-4C1C-A8DB-A0ED69B20F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20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88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702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46703-56F6-4DEC-B665-C23F52953CE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A937-2DFD-4C1C-A8DB-A0ED69B20F1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889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 hidden="1"/>
          <p:cNvCxnSpPr/>
          <p:nvPr/>
        </p:nvCxnSpPr>
        <p:spPr>
          <a:xfrm>
            <a:off x="1466296" y="3521119"/>
            <a:ext cx="9971725" cy="0"/>
          </a:xfrm>
          <a:prstGeom prst="line">
            <a:avLst/>
          </a:prstGeom>
          <a:ln w="28575">
            <a:solidFill>
              <a:srgbClr val="FF5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 hidden="1"/>
          <p:cNvGrpSpPr/>
          <p:nvPr/>
        </p:nvGrpSpPr>
        <p:grpSpPr>
          <a:xfrm>
            <a:off x="2088107" y="3357349"/>
            <a:ext cx="327547" cy="327547"/>
            <a:chOff x="2088107" y="3357349"/>
            <a:chExt cx="327547" cy="327547"/>
          </a:xfrm>
        </p:grpSpPr>
        <p:sp>
          <p:nvSpPr>
            <p:cNvPr id="6" name="椭圆 5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 hidden="1"/>
          <p:cNvGrpSpPr/>
          <p:nvPr/>
        </p:nvGrpSpPr>
        <p:grpSpPr>
          <a:xfrm>
            <a:off x="4323400" y="3357349"/>
            <a:ext cx="327547" cy="327547"/>
            <a:chOff x="2088107" y="3357349"/>
            <a:chExt cx="327547" cy="327547"/>
          </a:xfrm>
        </p:grpSpPr>
        <p:sp>
          <p:nvSpPr>
            <p:cNvPr id="10" name="椭圆 9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 hidden="1"/>
          <p:cNvSpPr txBox="1"/>
          <p:nvPr/>
        </p:nvSpPr>
        <p:spPr>
          <a:xfrm>
            <a:off x="992560" y="2018522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chemeClr val="bg1"/>
                </a:solidFill>
              </a:rPr>
              <a:t>2012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文本框 12" hidden="1"/>
          <p:cNvSpPr txBox="1"/>
          <p:nvPr/>
        </p:nvSpPr>
        <p:spPr>
          <a:xfrm>
            <a:off x="3227853" y="4141614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2013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4" name="组合 13" hidden="1"/>
          <p:cNvGrpSpPr/>
          <p:nvPr/>
        </p:nvGrpSpPr>
        <p:grpSpPr>
          <a:xfrm>
            <a:off x="6558693" y="3329206"/>
            <a:ext cx="327547" cy="327547"/>
            <a:chOff x="2088107" y="3357349"/>
            <a:chExt cx="327547" cy="327547"/>
          </a:xfrm>
        </p:grpSpPr>
        <p:sp>
          <p:nvSpPr>
            <p:cNvPr id="15" name="椭圆 14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 hidden="1"/>
          <p:cNvSpPr txBox="1"/>
          <p:nvPr/>
        </p:nvSpPr>
        <p:spPr>
          <a:xfrm>
            <a:off x="5006290" y="1948790"/>
            <a:ext cx="34323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2014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8" name="组合 17" hidden="1"/>
          <p:cNvGrpSpPr/>
          <p:nvPr/>
        </p:nvGrpSpPr>
        <p:grpSpPr>
          <a:xfrm>
            <a:off x="8793986" y="3305266"/>
            <a:ext cx="327547" cy="327547"/>
            <a:chOff x="2088107" y="3357349"/>
            <a:chExt cx="327547" cy="327547"/>
          </a:xfrm>
        </p:grpSpPr>
        <p:sp>
          <p:nvSpPr>
            <p:cNvPr id="19" name="椭圆 18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 hidden="1"/>
          <p:cNvSpPr txBox="1"/>
          <p:nvPr/>
        </p:nvSpPr>
        <p:spPr>
          <a:xfrm>
            <a:off x="7076473" y="4079284"/>
            <a:ext cx="3762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2015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51880" y="3607171"/>
            <a:ext cx="82734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年双</a:t>
            </a:r>
            <a:r>
              <a:rPr lang="en-US" altLang="zh-CN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节数据统计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229125" y="1367271"/>
            <a:ext cx="100425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en-US" altLang="zh-CN" sz="96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96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图表说话</a:t>
            </a:r>
            <a:endParaRPr lang="zh-CN" altLang="en-US" sz="9600" spc="6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375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389622" y="1155831"/>
            <a:ext cx="115114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日凌晨消息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年“双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11”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正式落下帷幕。最终，阿里巴巴宣布大促成交额锁定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1682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亿元；京东也在今年首次公布双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销售数据，下单金额锁定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1271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亿元。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据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大数据公司星途数据统计显示，今年双十一全网总销售额达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2539.7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亿元，产生包裹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13.8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亿个。</a:t>
            </a:r>
          </a:p>
          <a:p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星图数据对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B2C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电商平台进行监测，在双十一销售额方面，天猫销售额占全网比例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66.23%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，京东占比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21.41%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，苏宁易购占比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4.34%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，亚马逊占比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1.95%,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唯品会占比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3.43%,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其他电商平台占比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2.64%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2009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年至今，双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已经走到了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年头。双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作为一个被造出来的节日，从最初的推广天猫的大促销，演变成了全世界参与的购物狂欢节。天猫交易额也逐年走高，从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年的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191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亿元，到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350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亿元，到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571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，到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912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再到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1207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元，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，天猫双</a:t>
            </a:r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再次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1682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元交易额刷新成交纪录，这也成为我国电商高速发展一个缩影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54640" y="381458"/>
            <a:ext cx="6981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</a:t>
            </a:r>
            <a:r>
              <a:rPr lang="en-US" altLang="zh-CN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全网销售额达</a:t>
            </a:r>
            <a:r>
              <a:rPr lang="en-US" altLang="zh-CN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2539.7</a:t>
            </a:r>
            <a:r>
              <a:rPr lang="zh-CN" altLang="en-US" sz="3200" spc="300" dirty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</a:p>
        </p:txBody>
      </p:sp>
    </p:spTree>
    <p:extLst>
      <p:ext uri="{BB962C8B-B14F-4D97-AF65-F5344CB8AC3E}">
        <p14:creationId xmlns:p14="http://schemas.microsoft.com/office/powerpoint/2010/main" val="33164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 hidden="1"/>
          <p:cNvCxnSpPr/>
          <p:nvPr/>
        </p:nvCxnSpPr>
        <p:spPr>
          <a:xfrm>
            <a:off x="1466296" y="3462013"/>
            <a:ext cx="9975736" cy="0"/>
          </a:xfrm>
          <a:prstGeom prst="line">
            <a:avLst/>
          </a:prstGeom>
          <a:ln w="28575">
            <a:solidFill>
              <a:srgbClr val="FF5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 hidden="1"/>
          <p:cNvGrpSpPr/>
          <p:nvPr/>
        </p:nvGrpSpPr>
        <p:grpSpPr>
          <a:xfrm>
            <a:off x="2088107" y="3309221"/>
            <a:ext cx="327547" cy="327547"/>
            <a:chOff x="2088107" y="3357349"/>
            <a:chExt cx="327547" cy="327547"/>
          </a:xfrm>
        </p:grpSpPr>
        <p:sp>
          <p:nvSpPr>
            <p:cNvPr id="6" name="椭圆 5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 hidden="1"/>
          <p:cNvGrpSpPr/>
          <p:nvPr/>
        </p:nvGrpSpPr>
        <p:grpSpPr>
          <a:xfrm>
            <a:off x="4323400" y="3303892"/>
            <a:ext cx="327547" cy="327547"/>
            <a:chOff x="2088107" y="3357349"/>
            <a:chExt cx="327547" cy="327547"/>
          </a:xfrm>
        </p:grpSpPr>
        <p:sp>
          <p:nvSpPr>
            <p:cNvPr id="10" name="椭圆 9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 hidden="1"/>
          <p:cNvSpPr txBox="1"/>
          <p:nvPr/>
        </p:nvSpPr>
        <p:spPr>
          <a:xfrm>
            <a:off x="992560" y="2018522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chemeClr val="bg1"/>
                </a:solidFill>
              </a:rPr>
              <a:t>2012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文本框 12" hidden="1"/>
          <p:cNvSpPr txBox="1"/>
          <p:nvPr/>
        </p:nvSpPr>
        <p:spPr>
          <a:xfrm>
            <a:off x="3227853" y="4079284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2013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4" name="组合 13" hidden="1"/>
          <p:cNvGrpSpPr/>
          <p:nvPr/>
        </p:nvGrpSpPr>
        <p:grpSpPr>
          <a:xfrm>
            <a:off x="6558693" y="3310595"/>
            <a:ext cx="327547" cy="327547"/>
            <a:chOff x="2088107" y="3357349"/>
            <a:chExt cx="327547" cy="327547"/>
          </a:xfrm>
        </p:grpSpPr>
        <p:sp>
          <p:nvSpPr>
            <p:cNvPr id="15" name="椭圆 14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 hidden="1"/>
          <p:cNvSpPr txBox="1"/>
          <p:nvPr/>
        </p:nvSpPr>
        <p:spPr>
          <a:xfrm>
            <a:off x="5006290" y="1948790"/>
            <a:ext cx="34323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2014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8" name="组合 17" hidden="1"/>
          <p:cNvGrpSpPr/>
          <p:nvPr/>
        </p:nvGrpSpPr>
        <p:grpSpPr>
          <a:xfrm>
            <a:off x="8793986" y="3305266"/>
            <a:ext cx="327547" cy="327547"/>
            <a:chOff x="2088107" y="3357349"/>
            <a:chExt cx="327547" cy="327547"/>
          </a:xfrm>
        </p:grpSpPr>
        <p:sp>
          <p:nvSpPr>
            <p:cNvPr id="19" name="椭圆 18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 hidden="1"/>
          <p:cNvSpPr txBox="1"/>
          <p:nvPr/>
        </p:nvSpPr>
        <p:spPr>
          <a:xfrm>
            <a:off x="7076473" y="4079284"/>
            <a:ext cx="3762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2015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7637" y="398547"/>
            <a:ext cx="780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年天猫双十一交易额达到</a:t>
            </a:r>
            <a:r>
              <a:rPr lang="en-US" altLang="zh-CN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1682</a:t>
            </a:r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  <a:endParaRPr lang="zh-CN" altLang="en-US" sz="3200" spc="3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7172" y="6128444"/>
            <a:ext cx="3278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</a:rPr>
              <a:t>天猫双</a:t>
            </a:r>
            <a:r>
              <a:rPr lang="en-US" altLang="zh-CN" sz="2400" dirty="0">
                <a:solidFill>
                  <a:schemeClr val="bg1"/>
                </a:solidFill>
              </a:rPr>
              <a:t>11</a:t>
            </a:r>
            <a:r>
              <a:rPr lang="zh-CN" altLang="zh-CN" sz="2400" dirty="0">
                <a:solidFill>
                  <a:schemeClr val="bg1"/>
                </a:solidFill>
              </a:rPr>
              <a:t>历年销售数据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956" y="1094159"/>
            <a:ext cx="8257195" cy="4963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93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 hidden="1"/>
          <p:cNvCxnSpPr/>
          <p:nvPr/>
        </p:nvCxnSpPr>
        <p:spPr>
          <a:xfrm>
            <a:off x="1466296" y="3462013"/>
            <a:ext cx="9975736" cy="0"/>
          </a:xfrm>
          <a:prstGeom prst="line">
            <a:avLst/>
          </a:prstGeom>
          <a:ln w="28575">
            <a:solidFill>
              <a:srgbClr val="FF5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 hidden="1"/>
          <p:cNvGrpSpPr/>
          <p:nvPr/>
        </p:nvGrpSpPr>
        <p:grpSpPr>
          <a:xfrm>
            <a:off x="2088107" y="3309221"/>
            <a:ext cx="327547" cy="327547"/>
            <a:chOff x="2088107" y="3357349"/>
            <a:chExt cx="327547" cy="327547"/>
          </a:xfrm>
        </p:grpSpPr>
        <p:sp>
          <p:nvSpPr>
            <p:cNvPr id="6" name="椭圆 5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组合 8" hidden="1"/>
          <p:cNvGrpSpPr/>
          <p:nvPr/>
        </p:nvGrpSpPr>
        <p:grpSpPr>
          <a:xfrm>
            <a:off x="4323400" y="3303892"/>
            <a:ext cx="327547" cy="327547"/>
            <a:chOff x="2088107" y="3357349"/>
            <a:chExt cx="327547" cy="327547"/>
          </a:xfrm>
        </p:grpSpPr>
        <p:sp>
          <p:nvSpPr>
            <p:cNvPr id="10" name="椭圆 9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 hidden="1"/>
          <p:cNvSpPr txBox="1"/>
          <p:nvPr/>
        </p:nvSpPr>
        <p:spPr>
          <a:xfrm>
            <a:off x="992560" y="2018522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prstClr val="white"/>
                </a:solidFill>
              </a:rPr>
              <a:t>2012</a:t>
            </a:r>
            <a:r>
              <a:rPr lang="zh-CN" altLang="en-US" sz="2000" dirty="0" smtClean="0">
                <a:solidFill>
                  <a:prstClr val="white"/>
                </a:solidFill>
              </a:rPr>
              <a:t>年记录甩在身后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sp>
        <p:nvSpPr>
          <p:cNvPr id="13" name="文本框 12" hidden="1"/>
          <p:cNvSpPr txBox="1"/>
          <p:nvPr/>
        </p:nvSpPr>
        <p:spPr>
          <a:xfrm>
            <a:off x="3227853" y="4079284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en-US" altLang="zh-CN" sz="4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prstClr val="white"/>
                </a:solidFill>
              </a:rPr>
              <a:t>2013</a:t>
            </a:r>
            <a:r>
              <a:rPr lang="zh-CN" altLang="en-US" sz="2000" dirty="0" smtClean="0">
                <a:solidFill>
                  <a:prstClr val="white"/>
                </a:solidFill>
              </a:rPr>
              <a:t>年记录甩在身后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grpSp>
        <p:nvGrpSpPr>
          <p:cNvPr id="14" name="组合 13" hidden="1"/>
          <p:cNvGrpSpPr/>
          <p:nvPr/>
        </p:nvGrpSpPr>
        <p:grpSpPr>
          <a:xfrm>
            <a:off x="6558693" y="3310595"/>
            <a:ext cx="327547" cy="327547"/>
            <a:chOff x="2088107" y="3357349"/>
            <a:chExt cx="327547" cy="327547"/>
          </a:xfrm>
        </p:grpSpPr>
        <p:sp>
          <p:nvSpPr>
            <p:cNvPr id="15" name="椭圆 14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16" hidden="1"/>
          <p:cNvSpPr txBox="1"/>
          <p:nvPr/>
        </p:nvSpPr>
        <p:spPr>
          <a:xfrm>
            <a:off x="5006290" y="1948790"/>
            <a:ext cx="34323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prstClr val="white"/>
                </a:solidFill>
              </a:rPr>
              <a:t>2014</a:t>
            </a:r>
            <a:r>
              <a:rPr lang="zh-CN" altLang="en-US" sz="2000" dirty="0" smtClean="0">
                <a:solidFill>
                  <a:prstClr val="white"/>
                </a:solidFill>
              </a:rPr>
              <a:t>年记录甩在身后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grpSp>
        <p:nvGrpSpPr>
          <p:cNvPr id="18" name="组合 17" hidden="1"/>
          <p:cNvGrpSpPr/>
          <p:nvPr/>
        </p:nvGrpSpPr>
        <p:grpSpPr>
          <a:xfrm>
            <a:off x="8793986" y="3305266"/>
            <a:ext cx="327547" cy="327547"/>
            <a:chOff x="2088107" y="3357349"/>
            <a:chExt cx="327547" cy="327547"/>
          </a:xfrm>
        </p:grpSpPr>
        <p:sp>
          <p:nvSpPr>
            <p:cNvPr id="19" name="椭圆 18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1" name="文本框 20" hidden="1"/>
          <p:cNvSpPr txBox="1"/>
          <p:nvPr/>
        </p:nvSpPr>
        <p:spPr>
          <a:xfrm>
            <a:off x="7076473" y="4079284"/>
            <a:ext cx="3762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prstClr val="white"/>
                </a:solidFill>
              </a:rPr>
              <a:t>2015</a:t>
            </a:r>
            <a:r>
              <a:rPr lang="zh-CN" altLang="en-US" sz="2000" dirty="0" smtClean="0">
                <a:solidFill>
                  <a:prstClr val="white"/>
                </a:solidFill>
              </a:rPr>
              <a:t>年记录甩在身后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61" y="0"/>
            <a:ext cx="1188278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18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 hidden="1"/>
          <p:cNvCxnSpPr/>
          <p:nvPr/>
        </p:nvCxnSpPr>
        <p:spPr>
          <a:xfrm>
            <a:off x="1466296" y="3462013"/>
            <a:ext cx="9975736" cy="0"/>
          </a:xfrm>
          <a:prstGeom prst="line">
            <a:avLst/>
          </a:prstGeom>
          <a:ln w="28575">
            <a:solidFill>
              <a:srgbClr val="FF5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 hidden="1"/>
          <p:cNvGrpSpPr/>
          <p:nvPr/>
        </p:nvGrpSpPr>
        <p:grpSpPr>
          <a:xfrm>
            <a:off x="2088107" y="3309221"/>
            <a:ext cx="327547" cy="327547"/>
            <a:chOff x="2088107" y="3357349"/>
            <a:chExt cx="327547" cy="327547"/>
          </a:xfrm>
        </p:grpSpPr>
        <p:sp>
          <p:nvSpPr>
            <p:cNvPr id="6" name="椭圆 5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 hidden="1"/>
          <p:cNvGrpSpPr/>
          <p:nvPr/>
        </p:nvGrpSpPr>
        <p:grpSpPr>
          <a:xfrm>
            <a:off x="4323400" y="3303892"/>
            <a:ext cx="327547" cy="327547"/>
            <a:chOff x="2088107" y="3357349"/>
            <a:chExt cx="327547" cy="327547"/>
          </a:xfrm>
        </p:grpSpPr>
        <p:sp>
          <p:nvSpPr>
            <p:cNvPr id="10" name="椭圆 9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 hidden="1"/>
          <p:cNvSpPr txBox="1"/>
          <p:nvPr/>
        </p:nvSpPr>
        <p:spPr>
          <a:xfrm>
            <a:off x="992560" y="2018522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chemeClr val="bg1"/>
                </a:solidFill>
              </a:rPr>
              <a:t>2012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文本框 12" hidden="1"/>
          <p:cNvSpPr txBox="1"/>
          <p:nvPr/>
        </p:nvSpPr>
        <p:spPr>
          <a:xfrm>
            <a:off x="3227853" y="4079284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2013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4" name="组合 13" hidden="1"/>
          <p:cNvGrpSpPr/>
          <p:nvPr/>
        </p:nvGrpSpPr>
        <p:grpSpPr>
          <a:xfrm>
            <a:off x="6558693" y="3310595"/>
            <a:ext cx="327547" cy="327547"/>
            <a:chOff x="2088107" y="3357349"/>
            <a:chExt cx="327547" cy="327547"/>
          </a:xfrm>
        </p:grpSpPr>
        <p:sp>
          <p:nvSpPr>
            <p:cNvPr id="15" name="椭圆 14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 hidden="1"/>
          <p:cNvSpPr txBox="1"/>
          <p:nvPr/>
        </p:nvSpPr>
        <p:spPr>
          <a:xfrm>
            <a:off x="5006290" y="1948790"/>
            <a:ext cx="34323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2014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8" name="组合 17" hidden="1"/>
          <p:cNvGrpSpPr/>
          <p:nvPr/>
        </p:nvGrpSpPr>
        <p:grpSpPr>
          <a:xfrm>
            <a:off x="8793986" y="3305266"/>
            <a:ext cx="327547" cy="327547"/>
            <a:chOff x="2088107" y="3357349"/>
            <a:chExt cx="327547" cy="327547"/>
          </a:xfrm>
        </p:grpSpPr>
        <p:sp>
          <p:nvSpPr>
            <p:cNvPr id="19" name="椭圆 18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 hidden="1"/>
          <p:cNvSpPr txBox="1"/>
          <p:nvPr/>
        </p:nvSpPr>
        <p:spPr>
          <a:xfrm>
            <a:off x="7076473" y="4079284"/>
            <a:ext cx="3762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2015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" t="12891" r="-136" b="2713"/>
          <a:stretch/>
        </p:blipFill>
        <p:spPr>
          <a:xfrm>
            <a:off x="1705969" y="566803"/>
            <a:ext cx="8673162" cy="4878653"/>
          </a:xfrm>
          <a:prstGeom prst="rect">
            <a:avLst/>
          </a:prstGeom>
          <a:ln w="127000" cap="rnd">
            <a:solidFill>
              <a:srgbClr val="FFFFFF"/>
            </a:solidFill>
          </a:ln>
          <a:effectLst/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3" name="矩形 22"/>
          <p:cNvSpPr/>
          <p:nvPr/>
        </p:nvSpPr>
        <p:spPr>
          <a:xfrm>
            <a:off x="27296" y="0"/>
            <a:ext cx="12192000" cy="6858000"/>
          </a:xfrm>
          <a:prstGeom prst="rect">
            <a:avLst/>
          </a:prstGeom>
          <a:solidFill>
            <a:schemeClr val="tx2">
              <a:lumMod val="5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481592" y="5770947"/>
            <a:ext cx="51219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让我们来制作自己的图表</a:t>
            </a:r>
            <a:endParaRPr lang="zh-CN" altLang="en-US" sz="3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94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7453739" y="1577103"/>
            <a:ext cx="453043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创建图表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914400" lvl="1" indent="-457200"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图表类型为“簇状柱形图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  <a:p>
            <a:pPr marL="914400" lvl="1" indent="-457200">
              <a:buFont typeface="Wingdings" pitchFamily="2" charset="2"/>
              <a:buChar char="u"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产生于“行”</a:t>
            </a: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AutoNum type="arabicPeriod"/>
            </a:pP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添加标题“双十一网购销售”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横坐标为“年份”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纵坐标为竖排标题“销售额”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34073" y="381458"/>
            <a:ext cx="2428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基础任务一</a:t>
            </a:r>
            <a:endParaRPr lang="zh-CN" altLang="en-US" sz="3200" spc="3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77" y="1396992"/>
            <a:ext cx="6752808" cy="4255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21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503637" y="1633023"/>
            <a:ext cx="453043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创建图表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914400" lvl="1" indent="-457200"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图表类型为“分离型饼图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  <a:p>
            <a:pPr marL="457200" indent="-457200">
              <a:buFontTx/>
              <a:buAutoNum type="arabicPeriod"/>
            </a:pP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添加标题“各网络平台</a:t>
            </a: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年销售额”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图例为“在底部显示”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数据标签为“百分比”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、图表样式用不同颜色表示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34073" y="381458"/>
            <a:ext cx="2428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基础任务二</a:t>
            </a:r>
            <a:endParaRPr lang="zh-CN" altLang="en-US" sz="3200" spc="3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073" y="1329894"/>
            <a:ext cx="6825632" cy="4516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406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7453739" y="1577103"/>
            <a:ext cx="45304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创建一图表，只需要天猫的数据，能比较直观看出每年的变化趋势。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Tx/>
              <a:buAutoNum type="arabicPeriod"/>
            </a:pP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/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图表类型为“带数据标记的折线图</a:t>
            </a:r>
            <a:r>
              <a:rPr lang="en-US" altLang="zh-CN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标题为“天猫销售趋势图”</a:t>
            </a:r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显示数据标签在上方</a:t>
            </a:r>
            <a:endParaRPr lang="en-US" altLang="zh-CN" sz="24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 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作为新工作表插入。</a:t>
            </a:r>
            <a:endParaRPr lang="en-US" altLang="zh-CN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72219" y="381457"/>
            <a:ext cx="10219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基础任务三</a:t>
            </a:r>
            <a:r>
              <a:rPr lang="zh-CN" altLang="en-US" sz="3200" i="1" spc="3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（在“逐年销售”工作表中选择数据）</a:t>
            </a:r>
            <a:r>
              <a:rPr lang="en-US" altLang="zh-CN" sz="3200" i="1" spc="3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3200" i="1" spc="3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79" y="1577102"/>
            <a:ext cx="7099442" cy="4477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7525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tx1">
                <a:alpha val="78000"/>
              </a:schemeClr>
            </a:gs>
            <a:gs pos="100000">
              <a:schemeClr val="tx1">
                <a:alpha val="78000"/>
              </a:schemeClr>
            </a:gs>
            <a:gs pos="100000">
              <a:schemeClr val="tx1">
                <a:alpha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 hidden="1"/>
          <p:cNvCxnSpPr/>
          <p:nvPr/>
        </p:nvCxnSpPr>
        <p:spPr>
          <a:xfrm>
            <a:off x="1466296" y="3462013"/>
            <a:ext cx="9975736" cy="0"/>
          </a:xfrm>
          <a:prstGeom prst="line">
            <a:avLst/>
          </a:prstGeom>
          <a:ln w="28575">
            <a:solidFill>
              <a:srgbClr val="FF5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 hidden="1"/>
          <p:cNvGrpSpPr/>
          <p:nvPr/>
        </p:nvGrpSpPr>
        <p:grpSpPr>
          <a:xfrm>
            <a:off x="2088107" y="3309221"/>
            <a:ext cx="327547" cy="327547"/>
            <a:chOff x="2088107" y="3357349"/>
            <a:chExt cx="327547" cy="327547"/>
          </a:xfrm>
        </p:grpSpPr>
        <p:sp>
          <p:nvSpPr>
            <p:cNvPr id="6" name="椭圆 5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 hidden="1"/>
          <p:cNvGrpSpPr/>
          <p:nvPr/>
        </p:nvGrpSpPr>
        <p:grpSpPr>
          <a:xfrm>
            <a:off x="4323400" y="3303892"/>
            <a:ext cx="327547" cy="327547"/>
            <a:chOff x="2088107" y="3357349"/>
            <a:chExt cx="327547" cy="327547"/>
          </a:xfrm>
        </p:grpSpPr>
        <p:sp>
          <p:nvSpPr>
            <p:cNvPr id="10" name="椭圆 9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 hidden="1"/>
          <p:cNvSpPr txBox="1"/>
          <p:nvPr/>
        </p:nvSpPr>
        <p:spPr>
          <a:xfrm>
            <a:off x="992560" y="2018522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chemeClr val="bg1"/>
                </a:solidFill>
              </a:rPr>
              <a:t>2012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文本框 12" hidden="1"/>
          <p:cNvSpPr txBox="1"/>
          <p:nvPr/>
        </p:nvSpPr>
        <p:spPr>
          <a:xfrm>
            <a:off x="3227853" y="4079284"/>
            <a:ext cx="2518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2013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4" name="组合 13" hidden="1"/>
          <p:cNvGrpSpPr/>
          <p:nvPr/>
        </p:nvGrpSpPr>
        <p:grpSpPr>
          <a:xfrm>
            <a:off x="6558693" y="3310595"/>
            <a:ext cx="327547" cy="327547"/>
            <a:chOff x="2088107" y="3357349"/>
            <a:chExt cx="327547" cy="327547"/>
          </a:xfrm>
        </p:grpSpPr>
        <p:sp>
          <p:nvSpPr>
            <p:cNvPr id="15" name="椭圆 14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 hidden="1"/>
          <p:cNvSpPr txBox="1"/>
          <p:nvPr/>
        </p:nvSpPr>
        <p:spPr>
          <a:xfrm>
            <a:off x="5006290" y="1948790"/>
            <a:ext cx="34323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2014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8" name="组合 17" hidden="1"/>
          <p:cNvGrpSpPr/>
          <p:nvPr/>
        </p:nvGrpSpPr>
        <p:grpSpPr>
          <a:xfrm>
            <a:off x="8793986" y="3305266"/>
            <a:ext cx="327547" cy="327547"/>
            <a:chOff x="2088107" y="3357349"/>
            <a:chExt cx="327547" cy="327547"/>
          </a:xfrm>
        </p:grpSpPr>
        <p:sp>
          <p:nvSpPr>
            <p:cNvPr id="19" name="椭圆 18"/>
            <p:cNvSpPr/>
            <p:nvPr/>
          </p:nvSpPr>
          <p:spPr>
            <a:xfrm>
              <a:off x="2088107" y="3357349"/>
              <a:ext cx="327547" cy="327547"/>
            </a:xfrm>
            <a:prstGeom prst="ellipse">
              <a:avLst/>
            </a:prstGeom>
            <a:solidFill>
              <a:srgbClr val="FF5050"/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136745" y="3405987"/>
              <a:ext cx="230269" cy="23026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 hidden="1"/>
          <p:cNvSpPr txBox="1"/>
          <p:nvPr/>
        </p:nvSpPr>
        <p:spPr>
          <a:xfrm>
            <a:off x="7076473" y="4079284"/>
            <a:ext cx="3762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4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2015</a:t>
            </a:r>
            <a:r>
              <a:rPr lang="zh-CN" altLang="en-US" sz="2000" dirty="0" smtClean="0">
                <a:solidFill>
                  <a:schemeClr val="bg1"/>
                </a:solidFill>
              </a:rPr>
              <a:t>年记录甩在身后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48342" y="464174"/>
            <a:ext cx="871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3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拓展任务：请选择合适的图表进行数据分析</a:t>
            </a:r>
            <a:endParaRPr lang="zh-CN" altLang="en-US" sz="3200" spc="3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66" y="1723916"/>
            <a:ext cx="8414218" cy="4305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55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838503" y="495221"/>
            <a:ext cx="49039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三种常见图表类型</a:t>
            </a:r>
            <a:endParaRPr lang="zh-CN" altLang="en-US" sz="4000" spc="6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09158" y="4411211"/>
            <a:ext cx="1954381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40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柱形图</a:t>
            </a:r>
            <a:endParaRPr lang="zh-CN" altLang="en-US" sz="4000" spc="6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483033" y="4411211"/>
            <a:ext cx="1364476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40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饼图</a:t>
            </a:r>
            <a:endParaRPr lang="zh-CN" altLang="en-US" sz="4000" spc="6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44794" y="4411211"/>
            <a:ext cx="1954381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4000" spc="600" dirty="0" smtClean="0">
                <a:solidFill>
                  <a:srgbClr val="FF5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折线图</a:t>
            </a:r>
            <a:endParaRPr lang="zh-CN" altLang="en-US" sz="4000" spc="600" dirty="0">
              <a:solidFill>
                <a:srgbClr val="FF5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07" y="1655957"/>
            <a:ext cx="3822714" cy="2409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43" y="1655956"/>
            <a:ext cx="3623548" cy="239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852" y="1655957"/>
            <a:ext cx="3802064" cy="239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5017" y="5278583"/>
            <a:ext cx="2606339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dirty="0" smtClean="0"/>
              <a:t>显示和分析一段时间内数据的变化情况</a:t>
            </a:r>
            <a:endParaRPr lang="zh-CN" altLang="en-US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4840842" y="5278583"/>
            <a:ext cx="2510315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dirty="0"/>
              <a:t>显示各部分在总体中所占的比例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78982" y="5278583"/>
            <a:ext cx="3158836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dirty="0"/>
              <a:t>分析数据在各阶段的走势情况，</a:t>
            </a:r>
            <a:r>
              <a:rPr lang="zh-CN" altLang="en-US" dirty="0" smtClean="0"/>
              <a:t>显示随时</a:t>
            </a:r>
            <a:r>
              <a:rPr lang="zh-CN" altLang="en-US" dirty="0"/>
              <a:t>间或类别而变化的发展趋势</a:t>
            </a:r>
          </a:p>
        </p:txBody>
      </p:sp>
    </p:spTree>
    <p:extLst>
      <p:ext uri="{BB962C8B-B14F-4D97-AF65-F5344CB8AC3E}">
        <p14:creationId xmlns:p14="http://schemas.microsoft.com/office/powerpoint/2010/main" val="1665000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497</Words>
  <Application>Microsoft Office PowerPoint</Application>
  <PresentationFormat>自定义</PresentationFormat>
  <Paragraphs>91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10</vt:i4>
      </vt:variant>
    </vt:vector>
  </HeadingPairs>
  <TitlesOfParts>
    <vt:vector size="14" baseType="lpstr">
      <vt:lpstr>Office 主题​​</vt:lpstr>
      <vt:lpstr>2_Office 主题​​</vt:lpstr>
      <vt:lpstr>3_Office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new</dc:creator>
  <cp:lastModifiedBy>mingko</cp:lastModifiedBy>
  <cp:revision>38</cp:revision>
  <dcterms:created xsi:type="dcterms:W3CDTF">2016-11-17T08:34:59Z</dcterms:created>
  <dcterms:modified xsi:type="dcterms:W3CDTF">2017-11-16T07:08:08Z</dcterms:modified>
</cp:coreProperties>
</file>