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tags/tag49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tags/tag38.xml" ContentType="application/vnd.openxmlformats-officedocument.presentationml.tags+xml"/>
  <Override PartName="/ppt/tags/tag56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tags/tag27.xml" ContentType="application/vnd.openxmlformats-officedocument.presentationml.tags+xml"/>
  <Override PartName="/ppt/notesSlides/notesSlide41.xml" ContentType="application/vnd.openxmlformats-officedocument.presentationml.notesSlide+xml"/>
  <Override PartName="/ppt/tags/tag45.xml" ContentType="application/vnd.openxmlformats-officedocument.presentationml.tags+xml"/>
  <Override PartName="/ppt/notesSlides/notesSlide52.xml" ContentType="application/vnd.openxmlformats-officedocument.presentationml.notesSlide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34.xml" ContentType="application/vnd.openxmlformats-officedocument.presentationml.tags+xml"/>
  <Override PartName="/ppt/tags/tag52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41.xml" ContentType="application/vnd.openxmlformats-officedocument.presentationml.tag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tags/tag39.xml" ContentType="application/vnd.openxmlformats-officedocument.presentationml.tags+xml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tags/tag1.xml" ContentType="application/vnd.openxmlformats-officedocument.presentationml.tags+xml"/>
  <Override PartName="/ppt/notesSlides/notesSlide24.xml" ContentType="application/vnd.openxmlformats-officedocument.presentationml.notesSlide+xml"/>
  <Override PartName="/ppt/tags/tag28.xml" ContentType="application/vnd.openxmlformats-officedocument.presentationml.tags+xml"/>
  <Override PartName="/ppt/notesSlides/notesSlide35.xml" ContentType="application/vnd.openxmlformats-officedocument.presentationml.notesSlide+xml"/>
  <Override PartName="/ppt/notesSlides/notesSlide53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tags/tag35.xml" ContentType="application/vnd.openxmlformats-officedocument.presentationml.tags+xml"/>
  <Override PartName="/ppt/notesSlides/notesSlide42.xml" ContentType="application/vnd.openxmlformats-officedocument.presentationml.notesSlide+xml"/>
  <Override PartName="/ppt/tags/tag46.xml" ContentType="application/vnd.openxmlformats-officedocument.presentationml.tag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notesSlides/notesSlide31.xml" ContentType="application/vnd.openxmlformats-officedocument.presentationml.notesSlide+xml"/>
  <Override PartName="/ppt/tags/tag53.xml" ContentType="application/vnd.openxmlformats-officedocument.presentationml.tags+xml"/>
  <Override PartName="/ppt/tags/tag13.xml" ContentType="application/vnd.openxmlformats-officedocument.presentationml.tags+xml"/>
  <Override PartName="/ppt/tags/tag31.xml" ContentType="application/vnd.openxmlformats-officedocument.presentationml.tags+xml"/>
  <Override PartName="/ppt/tags/tag42.xml" ContentType="application/vnd.openxmlformats-officedocument.presentationml.tags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tags/tag29.xml" ContentType="application/vnd.openxmlformats-officedocument.presentationml.tags+xml"/>
  <Override PartName="/ppt/notesSlides/notesSlide43.xml" ContentType="application/vnd.openxmlformats-officedocument.presentationml.notesSlide+xml"/>
  <Override PartName="/ppt/tags/tag47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notesSlides/notesSlide14.xml" ContentType="application/vnd.openxmlformats-officedocument.presentationml.notesSlide+xml"/>
  <Override PartName="/ppt/tags/tag18.xml" ContentType="application/vnd.openxmlformats-officedocument.presentationml.tags+xml"/>
  <Override PartName="/ppt/notesSlides/notesSlide32.xml" ContentType="application/vnd.openxmlformats-officedocument.presentationml.notesSlide+xml"/>
  <Override PartName="/ppt/tags/tag36.xml" ContentType="application/vnd.openxmlformats-officedocument.presentationml.tags+xml"/>
  <Override PartName="/ppt/tags/tag54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32.xml" ContentType="application/vnd.openxmlformats-officedocument.presentationml.tags+xml"/>
  <Override PartName="/ppt/tags/tag50.xml" ContentType="application/vnd.openxmlformats-officedocument.presentationml.tag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tags/tag3.xml" ContentType="application/vnd.openxmlformats-officedocument.presentationml.tags+xml"/>
  <Override PartName="/ppt/notesSlides/notesSlide37.xml" ContentType="application/vnd.openxmlformats-officedocument.presentationml.notesSlide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notesSlides/notesSlide26.xml" ContentType="application/vnd.openxmlformats-officedocument.presentationml.notesSlide+xml"/>
  <Override PartName="/ppt/tags/tag37.xml" ContentType="application/vnd.openxmlformats-officedocument.presentationml.tags+xml"/>
  <Override PartName="/ppt/notesSlides/notesSlide44.xml" ContentType="application/vnd.openxmlformats-officedocument.presentationml.notesSlide+xml"/>
  <Override PartName="/ppt/tags/tag48.xml" ContentType="application/vnd.openxmlformats-officedocument.presentationml.tags+xml"/>
  <Override PartName="/ppt/slides/slide20.xml" ContentType="application/vnd.openxmlformats-officedocument.presentationml.slide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notesSlides/notesSlide33.xml" ContentType="application/vnd.openxmlformats-officedocument.presentationml.notesSlide+xml"/>
  <Override PartName="/ppt/notesSlides/notesSlide51.xml" ContentType="application/vnd.openxmlformats-officedocument.presentationml.notesSlide+xml"/>
  <Override PartName="/ppt/tags/tag55.xml" ContentType="application/vnd.openxmlformats-officedocument.presentationml.tags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tags/tag33.xml" ContentType="application/vnd.openxmlformats-officedocument.presentationml.tags+xml"/>
  <Override PartName="/ppt/notesSlides/notesSlide40.xml" ContentType="application/vnd.openxmlformats-officedocument.presentationml.notesSlide+xml"/>
  <Override PartName="/ppt/tags/tag44.xml" ContentType="application/vnd.openxmlformats-officedocument.presentationml.tags+xml"/>
  <Override PartName="/ppt/notesSlides/notesSlide6.xml" ContentType="application/vnd.openxmlformats-officedocument.presentationml.notesSlide+xml"/>
  <Override PartName="/ppt/tags/tag22.xml" ContentType="application/vnd.openxmlformats-officedocument.presentationml.tags+xml"/>
  <Override PartName="/ppt/tags/tag40.xml" ContentType="application/vnd.openxmlformats-officedocument.presentationml.tags+xml"/>
  <Override PartName="/ppt/tags/tag51.xml" ContentType="application/vnd.openxmlformats-officedocument.presentationml.tags+xml"/>
  <Override PartName="/ppt/slides/slide8.xml" ContentType="application/vnd.openxmlformats-officedocument.presentationml.slide+xml"/>
  <Override PartName="/ppt/tags/tag11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55"/>
  </p:notesMasterIdLst>
  <p:sldIdLst>
    <p:sldId id="256" r:id="rId2"/>
    <p:sldId id="493" r:id="rId3"/>
    <p:sldId id="494" r:id="rId4"/>
    <p:sldId id="495" r:id="rId5"/>
    <p:sldId id="496" r:id="rId6"/>
    <p:sldId id="497" r:id="rId7"/>
    <p:sldId id="498" r:id="rId8"/>
    <p:sldId id="499" r:id="rId9"/>
    <p:sldId id="500" r:id="rId10"/>
    <p:sldId id="501" r:id="rId11"/>
    <p:sldId id="502" r:id="rId12"/>
    <p:sldId id="526" r:id="rId13"/>
    <p:sldId id="527" r:id="rId14"/>
    <p:sldId id="525" r:id="rId15"/>
    <p:sldId id="503" r:id="rId16"/>
    <p:sldId id="504" r:id="rId17"/>
    <p:sldId id="505" r:id="rId18"/>
    <p:sldId id="506" r:id="rId19"/>
    <p:sldId id="507" r:id="rId20"/>
    <p:sldId id="508" r:id="rId21"/>
    <p:sldId id="509" r:id="rId22"/>
    <p:sldId id="510" r:id="rId23"/>
    <p:sldId id="511" r:id="rId24"/>
    <p:sldId id="512" r:id="rId25"/>
    <p:sldId id="513" r:id="rId26"/>
    <p:sldId id="514" r:id="rId27"/>
    <p:sldId id="515" r:id="rId28"/>
    <p:sldId id="516" r:id="rId29"/>
    <p:sldId id="517" r:id="rId30"/>
    <p:sldId id="518" r:id="rId31"/>
    <p:sldId id="519" r:id="rId32"/>
    <p:sldId id="520" r:id="rId33"/>
    <p:sldId id="521" r:id="rId34"/>
    <p:sldId id="522" r:id="rId35"/>
    <p:sldId id="523" r:id="rId36"/>
    <p:sldId id="524" r:id="rId37"/>
    <p:sldId id="528" r:id="rId38"/>
    <p:sldId id="529" r:id="rId39"/>
    <p:sldId id="530" r:id="rId40"/>
    <p:sldId id="531" r:id="rId41"/>
    <p:sldId id="532" r:id="rId42"/>
    <p:sldId id="533" r:id="rId43"/>
    <p:sldId id="534" r:id="rId44"/>
    <p:sldId id="535" r:id="rId45"/>
    <p:sldId id="536" r:id="rId46"/>
    <p:sldId id="537" r:id="rId47"/>
    <p:sldId id="538" r:id="rId48"/>
    <p:sldId id="539" r:id="rId49"/>
    <p:sldId id="540" r:id="rId50"/>
    <p:sldId id="541" r:id="rId51"/>
    <p:sldId id="542" r:id="rId52"/>
    <p:sldId id="543" r:id="rId53"/>
    <p:sldId id="544" r:id="rId54"/>
  </p:sldIdLst>
  <p:sldSz cx="12801600" cy="9601200" type="A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C7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60" autoAdjust="0"/>
    <p:restoredTop sz="94660" autoAdjust="0"/>
  </p:normalViewPr>
  <p:slideViewPr>
    <p:cSldViewPr snapToGrid="0">
      <p:cViewPr varScale="1">
        <p:scale>
          <a:sx n="75" d="100"/>
          <a:sy n="75" d="100"/>
        </p:scale>
        <p:origin x="-1404" y="-84"/>
      </p:cViewPr>
      <p:guideLst>
        <p:guide orient="horz" pos="3024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  <a:pPr/>
              <a:t>2019/12/16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600274" y="2595879"/>
            <a:ext cx="9601646" cy="2318068"/>
          </a:xfrm>
        </p:spPr>
        <p:txBody>
          <a:bodyPr anchor="b">
            <a:normAutofit/>
          </a:bodyPr>
          <a:lstStyle>
            <a:lvl1pPr algn="ctr">
              <a:defRPr sz="1008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600274" y="5042853"/>
            <a:ext cx="9601646" cy="2318067"/>
          </a:xfrm>
        </p:spPr>
        <p:txBody>
          <a:bodyPr>
            <a:normAutofit/>
          </a:bodyPr>
          <a:lstStyle>
            <a:lvl1pPr marL="0" indent="0" algn="ctr">
              <a:buNone/>
              <a:defRPr sz="252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2019/12/16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360"/>
            </a:lvl1pPr>
            <a:lvl2pPr>
              <a:defRPr sz="2800"/>
            </a:lvl2pPr>
            <a:lvl3pPr>
              <a:defRPr sz="2520"/>
            </a:lvl3pPr>
            <a:lvl4pPr>
              <a:defRPr sz="2520"/>
            </a:lvl4pPr>
            <a:lvl5pPr>
              <a:defRPr sz="252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2019/12/16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2019/12/16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80151" y="3062420"/>
            <a:ext cx="11041893" cy="3476361"/>
          </a:xfrm>
        </p:spPr>
        <p:txBody>
          <a:bodyPr>
            <a:normAutofit/>
          </a:bodyPr>
          <a:lstStyle>
            <a:lvl1pPr algn="ctr">
              <a:defRPr sz="840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80151" y="2555875"/>
            <a:ext cx="5440933" cy="609187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481111" y="2555875"/>
            <a:ext cx="5440933" cy="609187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81818" y="511175"/>
            <a:ext cx="11041893" cy="1855788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1818" y="2442945"/>
            <a:ext cx="5415928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81818" y="3661853"/>
            <a:ext cx="5415928" cy="5003676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481111" y="2442945"/>
            <a:ext cx="5442600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481111" y="3661853"/>
            <a:ext cx="5442600" cy="5003676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400583" y="3022600"/>
            <a:ext cx="6001029" cy="1935430"/>
          </a:xfrm>
        </p:spPr>
        <p:txBody>
          <a:bodyPr anchor="b" anchorCtr="0">
            <a:normAutofit/>
          </a:bodyPr>
          <a:lstStyle>
            <a:lvl1pPr algn="ctr">
              <a:defRPr sz="112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2019/12/16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400583" y="5226481"/>
            <a:ext cx="6001029" cy="1660312"/>
          </a:xfrm>
        </p:spPr>
        <p:txBody>
          <a:bodyPr>
            <a:normAutofit/>
          </a:bodyPr>
          <a:lstStyle>
            <a:lvl1pPr marL="0" indent="0" algn="ctr">
              <a:buNone/>
              <a:defRPr sz="448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80151" y="999142"/>
            <a:ext cx="4915965" cy="1999425"/>
          </a:xfrm>
        </p:spPr>
        <p:txBody>
          <a:bodyPr anchor="t" anchorCtr="0">
            <a:normAutofit/>
          </a:bodyPr>
          <a:lstStyle>
            <a:lvl1pPr>
              <a:defRPr sz="504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924918" y="999142"/>
            <a:ext cx="5997755" cy="7565040"/>
          </a:xfrm>
        </p:spPr>
        <p:txBody>
          <a:bodyPr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80151" y="3239422"/>
            <a:ext cx="4915965" cy="5336223"/>
          </a:xfrm>
        </p:spPr>
        <p:txBody>
          <a:bodyPr>
            <a:normAutofit/>
          </a:bodyPr>
          <a:lstStyle>
            <a:lvl1pPr marL="0" indent="0">
              <a:buNone/>
              <a:defRPr sz="252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pPr/>
              <a:t>2019/12/16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967653" y="511175"/>
            <a:ext cx="954390" cy="8136573"/>
          </a:xfrm>
        </p:spPr>
        <p:txBody>
          <a:bodyPr vert="eaVert">
            <a:normAutofit/>
          </a:bodyPr>
          <a:lstStyle>
            <a:lvl1pPr>
              <a:defRPr sz="616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80150" y="511175"/>
            <a:ext cx="9919226" cy="8136573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80151" y="772160"/>
            <a:ext cx="11041893" cy="7782559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80151" y="511175"/>
            <a:ext cx="11041893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80151" y="2555875"/>
            <a:ext cx="11041893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80151" y="8898890"/>
            <a:ext cx="2880494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2019/12/16</a:t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40727" y="8898890"/>
            <a:ext cx="4320741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41550" y="8898890"/>
            <a:ext cx="2880494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9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4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Relationship Id="rId4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Relationship Id="rId4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8.xml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9.xml"/><Relationship Id="rId4" Type="http://schemas.openxmlformats.org/officeDocument/2006/relationships/image" Target="../media/image2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0.xml"/><Relationship Id="rId4" Type="http://schemas.openxmlformats.org/officeDocument/2006/relationships/image" Target="../media/image2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3.xml"/><Relationship Id="rId4" Type="http://schemas.openxmlformats.org/officeDocument/2006/relationships/image" Target="../media/image3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4.xml"/><Relationship Id="rId4" Type="http://schemas.openxmlformats.org/officeDocument/2006/relationships/image" Target="../media/image3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5.xml"/><Relationship Id="rId4" Type="http://schemas.openxmlformats.org/officeDocument/2006/relationships/image" Target="../media/image3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6.xml"/><Relationship Id="rId4" Type="http://schemas.openxmlformats.org/officeDocument/2006/relationships/image" Target="../media/image3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8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9.xml"/><Relationship Id="rId4" Type="http://schemas.openxmlformats.org/officeDocument/2006/relationships/image" Target="../media/image3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0.xml"/><Relationship Id="rId4" Type="http://schemas.openxmlformats.org/officeDocument/2006/relationships/image" Target="../media/image3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1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3.xml"/><Relationship Id="rId4" Type="http://schemas.openxmlformats.org/officeDocument/2006/relationships/image" Target="../media/image4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4.xml"/><Relationship Id="rId4" Type="http://schemas.openxmlformats.org/officeDocument/2006/relationships/image" Target="../media/image4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5.xml"/><Relationship Id="rId4" Type="http://schemas.openxmlformats.org/officeDocument/2006/relationships/image" Target="../media/image4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6.xml"/><Relationship Id="rId4" Type="http://schemas.openxmlformats.org/officeDocument/2006/relationships/image" Target="../media/image47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7.xml"/><Relationship Id="rId4" Type="http://schemas.openxmlformats.org/officeDocument/2006/relationships/image" Target="../media/image48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8.xml"/><Relationship Id="rId4" Type="http://schemas.openxmlformats.org/officeDocument/2006/relationships/image" Target="../media/image49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9.xml"/><Relationship Id="rId4" Type="http://schemas.openxmlformats.org/officeDocument/2006/relationships/image" Target="../media/image50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0.xml"/><Relationship Id="rId4" Type="http://schemas.openxmlformats.org/officeDocument/2006/relationships/image" Target="../media/image51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1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2.xml"/><Relationship Id="rId4" Type="http://schemas.openxmlformats.org/officeDocument/2006/relationships/image" Target="../media/image55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3.xml"/><Relationship Id="rId4" Type="http://schemas.openxmlformats.org/officeDocument/2006/relationships/image" Target="../media/image56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4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5.xml"/><Relationship Id="rId4" Type="http://schemas.openxmlformats.org/officeDocument/2006/relationships/image" Target="../media/image60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6.xml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2056"/>
          <p:cNvSpPr/>
          <p:nvPr/>
        </p:nvSpPr>
        <p:spPr>
          <a:xfrm>
            <a:off x="-46355" y="270510"/>
            <a:ext cx="12894945" cy="97980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t"/>
          <a:lstStyle/>
          <a:p>
            <a:endParaRPr lang="zh-CN" altLang="en-US" sz="189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矩形 2058"/>
          <p:cNvSpPr/>
          <p:nvPr/>
        </p:nvSpPr>
        <p:spPr>
          <a:xfrm>
            <a:off x="9482656" y="133352"/>
            <a:ext cx="3183566" cy="118342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normAutofit/>
          </a:bodyPr>
          <a:lstStyle/>
          <a:p>
            <a:pPr algn="ctr"/>
            <a:r>
              <a:rPr lang="zh-CN" altLang="en-US" sz="378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新势力中考</a:t>
            </a:r>
            <a:endParaRPr lang="zh-CN" altLang="en-US" sz="378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24783" y="2533134"/>
            <a:ext cx="12046617" cy="239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专题五</a:t>
            </a:r>
            <a:r>
              <a:rPr lang="en-US" altLang="zh-CN" sz="5400" b="1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抛物线上面积类综合问题的转化与探究</a:t>
            </a:r>
            <a:endParaRPr lang="zh-CN" altLang="en-US" sz="5400" b="1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35000" y="527735"/>
            <a:ext cx="11747500" cy="3370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专题导入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【导例】如图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抛物线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ax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经过点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A(0,3),B(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－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1,0).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534274" y="3373438"/>
            <a:ext cx="4367088" cy="549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6162" y="1142302"/>
            <a:ext cx="1179663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抛物线的解析式为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______________________,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对称轴为直线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__________;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313488" y="1311275"/>
            <a:ext cx="5153025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438649" y="2411413"/>
            <a:ext cx="1450413" cy="56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2300" y="832535"/>
            <a:ext cx="117094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在抛物线的对称轴上有一点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使得△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的面积是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4,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______________.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829425" y="1920874"/>
            <a:ext cx="192875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31800" y="721836"/>
            <a:ext cx="11912600" cy="6417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方法点睛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在处理相应二次函数有关的面积类综合问题时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结合相应的图形特征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学会灵活转化和计算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注意运用全等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勾股及相似等相关知识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体现数形结合及代数式的运算计巧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对于相应交点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学会联立方程组来求取点坐标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9900" y="343238"/>
            <a:ext cx="11620500" cy="6824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75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典例精讲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ts val="7500"/>
              </a:lnSpc>
            </a:pP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类型一</a:t>
            </a:r>
            <a:r>
              <a:rPr lang="en-US" altLang="zh-CN" sz="4400" b="1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由已知面积来定未知面积类问题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ts val="75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【例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】如图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在平面直角坐标系中有一直角三角形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AOB,O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为坐标原点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,OA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1,tan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BAO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3,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将此三角形绕原点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逆时针旋转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90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</a:p>
          <a:p>
            <a:pPr>
              <a:lnSpc>
                <a:spcPts val="75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得到△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DOC,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抛物线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＝－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＋</a:t>
            </a:r>
            <a:r>
              <a:rPr lang="en-US" altLang="zh-CN" sz="4400" dirty="0" err="1" smtClean="0">
                <a:latin typeface="宋体" pitchFamily="2" charset="-122"/>
                <a:ea typeface="宋体" pitchFamily="2" charset="-122"/>
              </a:rPr>
              <a:t>bx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＋</a:t>
            </a:r>
            <a:endParaRPr lang="en-US" altLang="zh-CN" sz="44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ts val="75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经过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A,B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两点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740774" y="5016500"/>
            <a:ext cx="3667126" cy="412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96900" y="901700"/>
            <a:ext cx="116967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求抛物线的解析式及顶点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G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【分析】在</a:t>
            </a:r>
            <a:r>
              <a:rPr lang="en-US" altLang="zh-CN" sz="4000" dirty="0" err="1" smtClean="0">
                <a:latin typeface="宋体" pitchFamily="2" charset="-122"/>
                <a:ea typeface="宋体" pitchFamily="2" charset="-122"/>
              </a:rPr>
              <a:t>Rt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ABO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利用解直角三角形求出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OB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的长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从而可得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A,B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的坐标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再利用待定系数法求得函数解析式和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G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点的坐标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73088" y="555623"/>
            <a:ext cx="11930400" cy="8118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71500" y="839738"/>
            <a:ext cx="11798300" cy="1964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CG,DG,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GCD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的面积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en-US" altLang="zh-CN" sz="44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【分析】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利用面积和差或铅垂法来求取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4825" y="393700"/>
            <a:ext cx="8126802" cy="84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834312" y="1357314"/>
            <a:ext cx="3709987" cy="4128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57189" y="4819650"/>
            <a:ext cx="11936412" cy="4202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40000"/>
          </a:blip>
          <a:srcRect/>
          <a:stretch>
            <a:fillRect/>
          </a:stretch>
        </p:blipFill>
        <p:spPr bwMode="auto">
          <a:xfrm>
            <a:off x="600075" y="709613"/>
            <a:ext cx="11481563" cy="283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71500" y="486538"/>
            <a:ext cx="11709400" cy="60285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在第二象限内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抛物线上存在异于点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G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使△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CDG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的面积相等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请直接写出点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【分析】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过点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G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作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CD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的平行线交抛物线于点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P,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利用两平行线之间的距离处处相等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求得直线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PG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的解析式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再与二次函数联立方程组求得答案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000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31813" y="563563"/>
            <a:ext cx="10178615" cy="666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44513" y="4392613"/>
            <a:ext cx="10263187" cy="4936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791450" y="1541463"/>
            <a:ext cx="4057650" cy="4547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09638" y="481013"/>
            <a:ext cx="10863262" cy="8663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0700" y="719435"/>
            <a:ext cx="11684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类型二</a:t>
            </a:r>
            <a:r>
              <a:rPr lang="en-US" altLang="zh-CN" sz="4400" b="1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与面积倍分有关的综合题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【例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】已知抛物线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4x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交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A,B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两点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的左侧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交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抛物线的对称轴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l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交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35000" y="650438"/>
            <a:ext cx="11493500" cy="2980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求抛物线的对称轴及点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en-US" altLang="zh-CN" sz="44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【分析】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根据抛物线解析式可求得对称轴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令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y=0,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即可求解得点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坐标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54024" y="4767263"/>
            <a:ext cx="12006793" cy="270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98500" y="496838"/>
            <a:ext cx="115824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为坐标系内一点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且以点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A,B,C,P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为顶点的四边形为平行四边形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直接写出所有满足条件的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点的坐标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【分析】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分别以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AC,AB,BC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为对角线各可求得一点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en-US" sz="40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27087" y="5770517"/>
            <a:ext cx="10652331" cy="1404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2300" y="612339"/>
            <a:ext cx="11557000" cy="6924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l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交于点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D,M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为抛物线上一点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是否存在点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使经过点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C,M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的直线恰好将四边形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DEOC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的面积平分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?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若存在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请求出直线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的解析式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若不存在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请说明理由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【分析】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 (3)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首先可求得梯形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DEOC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的面积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OE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上找点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F,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使直线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CF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把四边形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DEOC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分成面积相等的两部分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求出直线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CF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的解析式即可得解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en-US" sz="4000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17550" y="598488"/>
            <a:ext cx="11459035" cy="586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98513" y="384175"/>
            <a:ext cx="11418887" cy="8621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84200" y="655935"/>
            <a:ext cx="11722100" cy="3370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专题过关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二次函数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＝－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－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的图象与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轴交于点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A(1,0),B,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轴交于点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C.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183437" y="4103688"/>
            <a:ext cx="5018229" cy="4735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87514" y="729734"/>
            <a:ext cx="1175688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的值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57201" y="3365500"/>
            <a:ext cx="12170784" cy="187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66901" y="844034"/>
            <a:ext cx="11702899" cy="1111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47699" y="3328988"/>
            <a:ext cx="11770763" cy="285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46100" y="541634"/>
            <a:ext cx="116078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若该二次函数图象上有一点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P(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不与点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重合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满足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S</a:t>
            </a:r>
            <a:r>
              <a:rPr lang="zh-CN" altLang="zh-CN" sz="4400" baseline="-250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400" baseline="-25000" dirty="0" smtClean="0">
                <a:latin typeface="宋体" pitchFamily="2" charset="-122"/>
                <a:ea typeface="宋体" pitchFamily="2" charset="-122"/>
              </a:rPr>
              <a:t>ABP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S</a:t>
            </a:r>
            <a:r>
              <a:rPr lang="zh-CN" altLang="zh-CN" sz="4400" baseline="-250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400" baseline="-250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zh-CN" sz="44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50875" y="3660774"/>
            <a:ext cx="11624571" cy="4035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22288" y="522288"/>
            <a:ext cx="11745912" cy="80485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85800" y="503535"/>
            <a:ext cx="11684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在平面直角坐标系</a:t>
            </a:r>
            <a:r>
              <a:rPr lang="en-US" altLang="zh-CN" sz="4400" dirty="0" err="1" smtClean="0">
                <a:latin typeface="宋体" pitchFamily="2" charset="-122"/>
                <a:ea typeface="宋体" pitchFamily="2" charset="-122"/>
              </a:rPr>
              <a:t>xOy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抛物线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ax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+bx+8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轴相交于点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A(-2,0)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和点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B(4,0),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轴相交于点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顶点为点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坐标为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(0,4),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BC,BD.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0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369300" y="3808413"/>
            <a:ext cx="3619500" cy="5166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95449" y="615435"/>
            <a:ext cx="1134255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求抛物线的解析式并直接写出点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25488" y="2220913"/>
            <a:ext cx="11491912" cy="4947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68299" y="254000"/>
            <a:ext cx="1184910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为第一象限内抛物线上一点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如果△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COE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的面积相等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30212" y="2385329"/>
            <a:ext cx="11691615" cy="5179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9588" y="7684404"/>
            <a:ext cx="5938664" cy="157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6400" y="718235"/>
            <a:ext cx="116967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Q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在抛物线对称轴上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如果△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CPQ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相似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Q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33413" y="3335337"/>
            <a:ext cx="11520487" cy="1542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312274" y="4257674"/>
            <a:ext cx="2905126" cy="5043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27050" y="881063"/>
            <a:ext cx="11728450" cy="6244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04813" y="492124"/>
            <a:ext cx="11724437" cy="6861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08000" y="338435"/>
            <a:ext cx="11811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3.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在平面直角坐标系</a:t>
            </a:r>
            <a:r>
              <a:rPr lang="en-US" altLang="zh-CN" sz="4400" dirty="0" err="1" smtClean="0">
                <a:latin typeface="宋体" pitchFamily="2" charset="-122"/>
                <a:ea typeface="宋体" pitchFamily="2" charset="-122"/>
              </a:rPr>
              <a:t>xOy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已知二次函数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ax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2ax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的图象与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轴交于点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C(0,3),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轴交于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A,B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两点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－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3,0).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434264" y="3646489"/>
            <a:ext cx="4818948" cy="5141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73127" y="539234"/>
            <a:ext cx="1151727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求二次函数的解析式及顶点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23913" y="2205038"/>
            <a:ext cx="11507787" cy="5707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3400" y="451535"/>
            <a:ext cx="118237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是第二象限内抛物线上的一动点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若直线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把四边形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ACDB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分成面积为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的两部分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求出此时点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15950" y="3756024"/>
            <a:ext cx="11577499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013700" y="4600575"/>
            <a:ext cx="4191000" cy="451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19113" y="784223"/>
            <a:ext cx="11506926" cy="244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4825" y="3725863"/>
            <a:ext cx="11799404" cy="407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57213" y="431800"/>
            <a:ext cx="11672887" cy="8034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46088" y="558800"/>
            <a:ext cx="11618912" cy="5123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96900" y="540435"/>
            <a:ext cx="118237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是第二象限内抛物线上的一动点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当点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在何处时△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CPB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的面积最大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?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求出最大面积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并求出此时点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11189" y="3770313"/>
            <a:ext cx="11629130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455025" y="5521325"/>
            <a:ext cx="3762375" cy="376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133475" y="266700"/>
            <a:ext cx="9737725" cy="8384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t="5882" r="800"/>
          <a:stretch>
            <a:fillRect/>
          </a:stretch>
        </p:blipFill>
        <p:spPr bwMode="auto">
          <a:xfrm>
            <a:off x="1038225" y="8509510"/>
            <a:ext cx="7839075" cy="888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60400" y="349935"/>
            <a:ext cx="11569700" cy="1964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4.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在平面直角坐标系中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已知抛物线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endParaRPr lang="en-US" altLang="zh-CN" sz="44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＋</a:t>
            </a:r>
            <a:r>
              <a:rPr lang="en-US" altLang="zh-CN" sz="4400" dirty="0" err="1" smtClean="0">
                <a:latin typeface="宋体" pitchFamily="2" charset="-122"/>
                <a:ea typeface="宋体" pitchFamily="2" charset="-122"/>
              </a:rPr>
              <a:t>bx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经过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A(0,3),B(1,0)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两点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顶点为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909167" y="2779713"/>
            <a:ext cx="3897188" cy="449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08088" y="653534"/>
            <a:ext cx="1138391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</a:t>
            </a:r>
            <a:r>
              <a:rPr lang="en-US" altLang="zh-CN" sz="4400" dirty="0" err="1" smtClean="0">
                <a:latin typeface="宋体" pitchFamily="2" charset="-122"/>
                <a:ea typeface="宋体" pitchFamily="2" charset="-122"/>
              </a:rPr>
              <a:t>b,c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的值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11175" y="2609850"/>
            <a:ext cx="11566525" cy="3183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46100" y="300335"/>
            <a:ext cx="11988800" cy="3166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将△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绕点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顺时针旋转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90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落到点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的位置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该抛物线沿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轴上下平移后经过点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求平移后所得抛物线的解析式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57213" y="3555999"/>
            <a:ext cx="11088687" cy="5614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96900" y="452734"/>
            <a:ext cx="116967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中平移所得的抛物线与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轴的交点为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A1,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顶点为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M1,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在平移后的抛物线上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且满足△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PMM1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的面积是△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PAA1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面积的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倍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23888" y="4119563"/>
            <a:ext cx="11532304" cy="322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25500" y="511174"/>
            <a:ext cx="11277600" cy="7307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90549" y="522287"/>
            <a:ext cx="11614151" cy="7654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58800" y="502335"/>
            <a:ext cx="115443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5.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四边形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是矩形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,OA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4,OC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8,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将矩形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沿直线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折叠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使点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落在点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处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,AD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交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091238" y="3413124"/>
            <a:ext cx="6295800" cy="518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04282" y="399534"/>
            <a:ext cx="1167501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63589" y="2216150"/>
            <a:ext cx="10512866" cy="451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80530" y="399534"/>
            <a:ext cx="1167496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O,D,C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三点的抛物线的解析式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58788" y="1787524"/>
            <a:ext cx="10831512" cy="20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34988" y="5233988"/>
            <a:ext cx="9142412" cy="3998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Picture 7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534400" y="2984500"/>
            <a:ext cx="3810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66737" y="865188"/>
            <a:ext cx="11665925" cy="694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58800" y="363835"/>
            <a:ext cx="114808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O,D,C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三点的抛物线的顶点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一动点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出发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沿射线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以每秒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个单位长度的速度匀速运动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当运动时间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t(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秒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为何值时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直线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把△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FAC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分成面积之比为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的两部分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85800" y="4525963"/>
            <a:ext cx="11074400" cy="4748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51621" y="509588"/>
            <a:ext cx="12182809" cy="2118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37346" y="5622924"/>
            <a:ext cx="9022543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115300" y="1903413"/>
            <a:ext cx="3808211" cy="337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74675" y="902862"/>
            <a:ext cx="9826625" cy="6270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93738" y="723900"/>
            <a:ext cx="11235398" cy="462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1714</Words>
  <Application>Microsoft Office PowerPoint</Application>
  <PresentationFormat>A3 纸张(297x420 毫米)</PresentationFormat>
  <Paragraphs>103</Paragraphs>
  <Slides>53</Slides>
  <Notes>53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53</vt:i4>
      </vt:variant>
    </vt:vector>
  </HeadingPairs>
  <TitlesOfParts>
    <vt:vector size="54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  <vt:lpstr>幻灯片 39</vt:lpstr>
      <vt:lpstr>幻灯片 40</vt:lpstr>
      <vt:lpstr>幻灯片 41</vt:lpstr>
      <vt:lpstr>幻灯片 42</vt:lpstr>
      <vt:lpstr>幻灯片 43</vt:lpstr>
      <vt:lpstr>幻灯片 44</vt:lpstr>
      <vt:lpstr>幻灯片 45</vt:lpstr>
      <vt:lpstr>幻灯片 46</vt:lpstr>
      <vt:lpstr>幻灯片 47</vt:lpstr>
      <vt:lpstr>幻灯片 48</vt:lpstr>
      <vt:lpstr>幻灯片 49</vt:lpstr>
      <vt:lpstr>幻灯片 50</vt:lpstr>
      <vt:lpstr>幻灯片 51</vt:lpstr>
      <vt:lpstr>幻灯片 52</vt:lpstr>
      <vt:lpstr>幻灯片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12</cp:revision>
  <dcterms:created xsi:type="dcterms:W3CDTF">2018-03-01T02:03:00Z</dcterms:created>
  <dcterms:modified xsi:type="dcterms:W3CDTF">2019-12-16T08:23:06Z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