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1"/>
  </p:sldMasterIdLst>
  <p:notesMasterIdLst>
    <p:notesMasterId r:id="rId44"/>
  </p:notesMasterIdLst>
  <p:sldIdLst>
    <p:sldId id="403" r:id="rId2"/>
    <p:sldId id="404" r:id="rId3"/>
    <p:sldId id="405" r:id="rId4"/>
    <p:sldId id="436" r:id="rId5"/>
    <p:sldId id="438" r:id="rId6"/>
    <p:sldId id="435" r:id="rId7"/>
    <p:sldId id="437" r:id="rId8"/>
    <p:sldId id="439" r:id="rId9"/>
    <p:sldId id="440" r:id="rId10"/>
    <p:sldId id="441" r:id="rId11"/>
    <p:sldId id="442" r:id="rId12"/>
    <p:sldId id="443" r:id="rId13"/>
    <p:sldId id="444" r:id="rId14"/>
    <p:sldId id="445" r:id="rId15"/>
    <p:sldId id="446" r:id="rId16"/>
    <p:sldId id="448" r:id="rId17"/>
    <p:sldId id="447" r:id="rId18"/>
    <p:sldId id="424" r:id="rId19"/>
    <p:sldId id="426" r:id="rId20"/>
    <p:sldId id="449" r:id="rId21"/>
    <p:sldId id="450" r:id="rId22"/>
    <p:sldId id="451" r:id="rId23"/>
    <p:sldId id="452" r:id="rId24"/>
    <p:sldId id="453" r:id="rId25"/>
    <p:sldId id="455" r:id="rId26"/>
    <p:sldId id="454" r:id="rId27"/>
    <p:sldId id="456" r:id="rId28"/>
    <p:sldId id="431" r:id="rId29"/>
    <p:sldId id="457" r:id="rId30"/>
    <p:sldId id="458" r:id="rId31"/>
    <p:sldId id="411" r:id="rId32"/>
    <p:sldId id="419" r:id="rId33"/>
    <p:sldId id="416" r:id="rId34"/>
    <p:sldId id="459" r:id="rId35"/>
    <p:sldId id="460" r:id="rId36"/>
    <p:sldId id="417" r:id="rId37"/>
    <p:sldId id="461" r:id="rId38"/>
    <p:sldId id="462" r:id="rId39"/>
    <p:sldId id="463" r:id="rId40"/>
    <p:sldId id="464" r:id="rId41"/>
    <p:sldId id="465" r:id="rId42"/>
    <p:sldId id="418" r:id="rId43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FF99"/>
    <a:srgbClr val="99CCFF"/>
    <a:srgbClr val="FFCC99"/>
    <a:srgbClr val="FFFFFF"/>
    <a:srgbClr val="CCFFFF"/>
    <a:srgbClr val="FFCCCC"/>
    <a:srgbClr val="CC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706" autoAdjust="0"/>
  </p:normalViewPr>
  <p:slideViewPr>
    <p:cSldViewPr>
      <p:cViewPr varScale="1">
        <p:scale>
          <a:sx n="108" d="100"/>
          <a:sy n="108" d="100"/>
        </p:scale>
        <p:origin x="1710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7428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>
            <a:extLst>
              <a:ext uri="{FF2B5EF4-FFF2-40B4-BE49-F238E27FC236}">
                <a16:creationId xmlns:a16="http://schemas.microsoft.com/office/drawing/2014/main" id="{76F2F20B-63AA-4AB8-8F5F-07EFE04E24F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EE21BCDB-F0F6-4FE1-871D-B8EE05861732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幻灯片图像占位符 3">
            <a:extLst>
              <a:ext uri="{FF2B5EF4-FFF2-40B4-BE49-F238E27FC236}">
                <a16:creationId xmlns:a16="http://schemas.microsoft.com/office/drawing/2014/main" id="{8E9BC857-CC41-4D96-A7F7-A11A6450C62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>
            <a:extLst>
              <a:ext uri="{FF2B5EF4-FFF2-40B4-BE49-F238E27FC236}">
                <a16:creationId xmlns:a16="http://schemas.microsoft.com/office/drawing/2014/main" id="{232B60F4-61F6-42AA-95A6-987893CD7A0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89675511-3EAF-483C-9E5D-E78F5AFBD068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4774CC53-D87F-490F-BE4F-5973E129F65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noProof="1" dirty="0">
                <a:latin typeface="Calibri" panose="020F0502020204030204" pitchFamily="34" charset="0"/>
              </a:defRPr>
            </a:lvl1pPr>
          </a:lstStyle>
          <a:p>
            <a:fld id="{6222E49B-4C7A-450C-B303-A83B8A8AFC41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E3A929F8-C231-4F04-A026-360D34B012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9A87D5E3-5057-4B24-85E3-95DBA8E8FB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455EF309-D79F-4FB5-A283-96A9F50143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54FB4A-1CF2-4219-BB7E-076A705816F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531836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5DE8E402-D85C-433C-9DFB-AE9517E7DD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398B9029-941A-4619-9350-6910DC526C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1D0F0813-8886-439D-8D79-F3E2E01CC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A73900-A95F-41DE-9A15-F71D51BD19B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666548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1D90B64E-05D9-4A38-ADFD-21BD254CA1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6922F62F-48F4-497F-A702-41B9E0F158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7740E9C6-A5A8-47CC-9391-E2940FAEEC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6392DA-682F-491F-8932-E829F9525B8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9462562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07F0F545-984A-4B45-B29F-A35D2B8724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BFE9F630-77E7-4737-818D-E0948D78DF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45674A47-979C-4875-BB83-89D160D434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DAF23C-8A3C-49C6-9EE6-554DBED1D59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755957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1">
            <a:extLst>
              <a:ext uri="{FF2B5EF4-FFF2-40B4-BE49-F238E27FC236}">
                <a16:creationId xmlns:a16="http://schemas.microsoft.com/office/drawing/2014/main" id="{ADC4C206-915E-4703-9B33-BB37485151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页脚占位符 2">
            <a:extLst>
              <a:ext uri="{FF2B5EF4-FFF2-40B4-BE49-F238E27FC236}">
                <a16:creationId xmlns:a16="http://schemas.microsoft.com/office/drawing/2014/main" id="{C6C0E401-EB30-4143-B3D0-C434B0E382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灯片编号占位符 3">
            <a:extLst>
              <a:ext uri="{FF2B5EF4-FFF2-40B4-BE49-F238E27FC236}">
                <a16:creationId xmlns:a16="http://schemas.microsoft.com/office/drawing/2014/main" id="{BC59E899-CA02-4F66-8400-7FB7F1FD61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9485C4-7F6F-45A2-8CD4-46827E56143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558651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1">
            <a:extLst>
              <a:ext uri="{FF2B5EF4-FFF2-40B4-BE49-F238E27FC236}">
                <a16:creationId xmlns:a16="http://schemas.microsoft.com/office/drawing/2014/main" id="{FF334606-6637-44C9-831D-82BC552DB3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2">
            <a:extLst>
              <a:ext uri="{FF2B5EF4-FFF2-40B4-BE49-F238E27FC236}">
                <a16:creationId xmlns:a16="http://schemas.microsoft.com/office/drawing/2014/main" id="{140DA8E0-2B28-46DA-9AC0-9774016A39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3">
            <a:extLst>
              <a:ext uri="{FF2B5EF4-FFF2-40B4-BE49-F238E27FC236}">
                <a16:creationId xmlns:a16="http://schemas.microsoft.com/office/drawing/2014/main" id="{94B144D5-F5A3-4BAA-878D-D6BDE53A44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FC588A-BFE3-452E-8366-2C08E6A2A5D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0723576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EF72B1FE-815B-495F-9EFA-FB9C11A9E9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7D28BF48-A9AA-49C3-947E-C6D2180E86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AA08624D-8A73-4A5A-A899-B7165BD081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42D02B-0554-43E5-90E1-4F02B492B43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398635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A734ECAE-FDA7-4EEB-B4C8-9DB5DF03D0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D4CF582D-14CC-40A4-9928-49BDC3EE37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9CAD41D6-9DB5-4FE7-9A2A-6F3B5784F1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2BB4A5-5AEB-4705-81AC-628825D7827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0005512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40E1FADD-2B1A-4511-8C04-798E52AF0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550BD28B-E745-4E8A-9ECB-50E42036D9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6D8C6C17-6FA3-4956-97F5-4F2207EC21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C66DAA-1662-415C-87F0-5D47FB33CEA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205558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68DFD0E0-B80A-4DCE-AE45-E744289966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FB884554-AC38-4286-890A-5921F01B29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F8A2D52A-29A5-4BC2-9809-15F7A5F487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968F06-36F3-461D-B7CC-8CED219FE5B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3970328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DBAD2AFF-3C3B-4489-A7E0-E16A6B9BB5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0B0E6073-A2E6-4930-9319-DB4A4687EA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40DB1B5B-D6C5-4D46-89D8-8A47C5DD22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602137-D88C-4572-9049-60F6CA4F647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704614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09625" y="609600"/>
            <a:ext cx="7958138" cy="5486400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3" name="日期占位符 1026">
            <a:extLst>
              <a:ext uri="{FF2B5EF4-FFF2-40B4-BE49-F238E27FC236}">
                <a16:creationId xmlns:a16="http://schemas.microsoft.com/office/drawing/2014/main" id="{584CE509-8059-4AC6-9A57-3E31FFFFBA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1027">
            <a:extLst>
              <a:ext uri="{FF2B5EF4-FFF2-40B4-BE49-F238E27FC236}">
                <a16:creationId xmlns:a16="http://schemas.microsoft.com/office/drawing/2014/main" id="{97DC972C-9AE5-4516-B5FD-06F8B976C4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/>
          </a:p>
        </p:txBody>
      </p:sp>
      <p:sp>
        <p:nvSpPr>
          <p:cNvPr id="5" name="灯片编号占位符 1028">
            <a:extLst>
              <a:ext uri="{FF2B5EF4-FFF2-40B4-BE49-F238E27FC236}">
                <a16:creationId xmlns:a16="http://schemas.microsoft.com/office/drawing/2014/main" id="{5BB0C212-8A99-4FA5-88E5-6B7F19C68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3B373F-C6C8-47DB-9D1A-4F1F5057925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19569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027">
            <a:extLst>
              <a:ext uri="{FF2B5EF4-FFF2-40B4-BE49-F238E27FC236}">
                <a16:creationId xmlns:a16="http://schemas.microsoft.com/office/drawing/2014/main" id="{AFC8B0F9-0B26-49B5-987D-F04257B4F5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1028">
            <a:extLst>
              <a:ext uri="{FF2B5EF4-FFF2-40B4-BE49-F238E27FC236}">
                <a16:creationId xmlns:a16="http://schemas.microsoft.com/office/drawing/2014/main" id="{4918726B-3C73-4F11-BA7F-744DD75EB0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/>
          </a:p>
        </p:txBody>
      </p:sp>
      <p:sp>
        <p:nvSpPr>
          <p:cNvPr id="6" name="灯片编号占位符 1029">
            <a:extLst>
              <a:ext uri="{FF2B5EF4-FFF2-40B4-BE49-F238E27FC236}">
                <a16:creationId xmlns:a16="http://schemas.microsoft.com/office/drawing/2014/main" id="{08AFCB39-9C24-4D79-AE9B-6000BA46A6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3D70B7-729C-4367-94AF-6EBCB26CCCB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88943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>
            <a:extLst>
              <a:ext uri="{FF2B5EF4-FFF2-40B4-BE49-F238E27FC236}">
                <a16:creationId xmlns:a16="http://schemas.microsoft.com/office/drawing/2014/main" id="{1AC7B16A-291C-40B0-843E-E61F87461089}"/>
              </a:ext>
            </a:extLst>
          </p:cNvPr>
          <p:cNvSpPr/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8" name="任意多边形 7">
            <a:extLst>
              <a:ext uri="{FF2B5EF4-FFF2-40B4-BE49-F238E27FC236}">
                <a16:creationId xmlns:a16="http://schemas.microsoft.com/office/drawing/2014/main" id="{4C8A3A42-5BAD-4943-98B7-CF178B257150}"/>
              </a:ext>
            </a:extLst>
          </p:cNvPr>
          <p:cNvSpPr/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ea typeface="+mn-ea"/>
            </a:endParaRPr>
          </a:p>
        </p:txBody>
      </p:sp>
      <p:grpSp>
        <p:nvGrpSpPr>
          <p:cNvPr id="1028" name="组合 1">
            <a:extLst>
              <a:ext uri="{FF2B5EF4-FFF2-40B4-BE49-F238E27FC236}">
                <a16:creationId xmlns:a16="http://schemas.microsoft.com/office/drawing/2014/main" id="{32D21763-6ABD-44D0-AE56-199513DDD470}"/>
              </a:ext>
            </a:extLst>
          </p:cNvPr>
          <p:cNvGrpSpPr/>
          <p:nvPr/>
        </p:nvGrpSpPr>
        <p:grpSpPr>
          <a:xfrm>
            <a:off x="-19053" y="203199"/>
            <a:ext cx="9180516" cy="647701"/>
            <a:chOff x="-19045" y="216550"/>
            <a:chExt cx="9180548" cy="649224"/>
          </a:xfrm>
        </p:grpSpPr>
        <p:sp>
          <p:nvSpPr>
            <p:cNvPr id="12" name="任意多边形 11">
              <a:extLst>
                <a:ext uri="{FF2B5EF4-FFF2-40B4-BE49-F238E27FC236}">
                  <a16:creationId xmlns:a16="http://schemas.microsoft.com/office/drawing/2014/main" id="{76C14C5F-1A37-4593-9AC5-58BDA18011D1}"/>
                </a:ext>
              </a:extLst>
            </p:cNvPr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Comic Sans MS" panose="030F0702030302020204" pitchFamily="66" charset="0"/>
              </a:endParaRPr>
            </a:p>
          </p:txBody>
        </p:sp>
        <p:sp>
          <p:nvSpPr>
            <p:cNvPr id="13" name="任意多边形 12">
              <a:extLst>
                <a:ext uri="{FF2B5EF4-FFF2-40B4-BE49-F238E27FC236}">
                  <a16:creationId xmlns:a16="http://schemas.microsoft.com/office/drawing/2014/main" id="{8036E847-0400-4DC3-93CB-EBC2F7AC8727}"/>
                </a:ext>
              </a:extLst>
            </p:cNvPr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Comic Sans MS" panose="030F0702030302020204" pitchFamily="66" charset="0"/>
              </a:endParaRPr>
            </a:p>
          </p:txBody>
        </p:sp>
      </p:grpSp>
      <p:pic>
        <p:nvPicPr>
          <p:cNvPr id="1029" name="Picture 10" descr="英语周报标志">
            <a:extLst>
              <a:ext uri="{FF2B5EF4-FFF2-40B4-BE49-F238E27FC236}">
                <a16:creationId xmlns:a16="http://schemas.microsoft.com/office/drawing/2014/main" id="{51619547-40C1-411E-996F-1E20D34D94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95250"/>
            <a:ext cx="1828800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0" name="Text Box 11">
            <a:extLst>
              <a:ext uri="{FF2B5EF4-FFF2-40B4-BE49-F238E27FC236}">
                <a16:creationId xmlns:a16="http://schemas.microsoft.com/office/drawing/2014/main" id="{F56564D3-B243-4BA2-A171-9731919B05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2800" y="76200"/>
            <a:ext cx="1905000" cy="3667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zh-CN" dirty="0">
                <a:solidFill>
                  <a:srgbClr val="5F5F5F"/>
                </a:solidFill>
                <a:latin typeface="Comic Sans MS" panose="030F0702030302020204" pitchFamily="66" charset="0"/>
              </a:rPr>
              <a:t>Unit 4 Grammar</a:t>
            </a:r>
          </a:p>
        </p:txBody>
      </p:sp>
      <p:sp>
        <p:nvSpPr>
          <p:cNvPr id="1031" name="标题占位符 8">
            <a:extLst>
              <a:ext uri="{FF2B5EF4-FFF2-40B4-BE49-F238E27FC236}">
                <a16:creationId xmlns:a16="http://schemas.microsoft.com/office/drawing/2014/main" id="{B949C535-AB35-4C13-80EF-14E3C2A5B967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  <a:endParaRPr lang="en-US" altLang="zh-CN"/>
          </a:p>
        </p:txBody>
      </p:sp>
      <p:sp>
        <p:nvSpPr>
          <p:cNvPr id="1032" name="文本占位符 29">
            <a:extLst>
              <a:ext uri="{FF2B5EF4-FFF2-40B4-BE49-F238E27FC236}">
                <a16:creationId xmlns:a16="http://schemas.microsoft.com/office/drawing/2014/main" id="{895C1047-D6EB-4AAE-92D3-43DC6AA26F34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altLang="zh-CN"/>
          </a:p>
        </p:txBody>
      </p:sp>
      <p:sp>
        <p:nvSpPr>
          <p:cNvPr id="14" name="日期占位符 1">
            <a:extLst>
              <a:ext uri="{FF2B5EF4-FFF2-40B4-BE49-F238E27FC236}">
                <a16:creationId xmlns:a16="http://schemas.microsoft.com/office/drawing/2014/main" id="{2C804D18-B165-4891-A6D2-62A65A537CD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页脚占位符 2">
            <a:extLst>
              <a:ext uri="{FF2B5EF4-FFF2-40B4-BE49-F238E27FC236}">
                <a16:creationId xmlns:a16="http://schemas.microsoft.com/office/drawing/2014/main" id="{EB6AD87B-A3F9-4B03-A112-E40785E513D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灯片编号占位符 3">
            <a:extLst>
              <a:ext uri="{FF2B5EF4-FFF2-40B4-BE49-F238E27FC236}">
                <a16:creationId xmlns:a16="http://schemas.microsoft.com/office/drawing/2014/main" id="{55D1F75A-4FAF-4179-AE36-1B59D7A320E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buFont typeface="Arial" panose="020B0604020202020204" pitchFamily="34" charset="0"/>
              <a:buChar char="•"/>
              <a:defRPr sz="1200" noProof="1" dirty="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fld id="{2C1ED43D-BD8F-4CA9-A937-3623F53EC34A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0" r:id="rId2"/>
    <p:sldLayoutId id="2147483679" r:id="rId3"/>
    <p:sldLayoutId id="2147483678" r:id="rId4"/>
    <p:sldLayoutId id="2147483677" r:id="rId5"/>
    <p:sldLayoutId id="2147483676" r:id="rId6"/>
    <p:sldLayoutId id="2147483675" r:id="rId7"/>
    <p:sldLayoutId id="2147483674" r:id="rId8"/>
    <p:sldLayoutId id="2147483673" r:id="rId9"/>
    <p:sldLayoutId id="2147483672" r:id="rId10"/>
    <p:sldLayoutId id="2147483671" r:id="rId11"/>
    <p:sldLayoutId id="2147483682" r:id="rId12"/>
    <p:sldLayoutId id="2147483683" r:id="rId13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副标题 2">
            <a:extLst>
              <a:ext uri="{FF2B5EF4-FFF2-40B4-BE49-F238E27FC236}">
                <a16:creationId xmlns:a16="http://schemas.microsoft.com/office/drawing/2014/main" id="{4BBCDF98-8C95-417C-BA59-F39A7EDA3221}"/>
              </a:ext>
            </a:extLst>
          </p:cNvPr>
          <p:cNvSpPr txBox="1"/>
          <p:nvPr/>
        </p:nvSpPr>
        <p:spPr bwMode="auto">
          <a:xfrm>
            <a:off x="3347860" y="1700808"/>
            <a:ext cx="2160244" cy="576064"/>
          </a:xfrm>
          <a:prstGeom prst="rect">
            <a:avLst/>
          </a:prstGeom>
          <a:solidFill>
            <a:srgbClr val="00FFFF">
              <a:alpha val="50000"/>
            </a:srgbClr>
          </a:solidFill>
          <a:ln w="9525">
            <a:noFill/>
            <a:miter lim="800000"/>
          </a:ln>
        </p:spPr>
        <p:txBody>
          <a:bodyPr/>
          <a:lstStyle/>
          <a:p>
            <a:pPr algn="ctr">
              <a:spcBef>
                <a:spcPct val="20000"/>
              </a:spcBef>
              <a:buClr>
                <a:srgbClr val="0BD0D9"/>
              </a:buClr>
              <a:buSzPct val="95000"/>
              <a:buFontTx/>
              <a:buNone/>
              <a:defRPr/>
            </a:pPr>
            <a:r>
              <a:rPr lang="en-US" altLang="zh-CN" sz="2800" b="1" ker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latin typeface="+mn-lt"/>
                <a:ea typeface="+mn-ea"/>
                <a:cs typeface="Times New Roman" panose="02020603050405020304" pitchFamily="18" charset="0"/>
              </a:rPr>
              <a:t>Grammar</a:t>
            </a:r>
            <a:endParaRPr lang="en-US" altLang="zh-CN" sz="2800" b="1" kern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latin typeface="+mn-lt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5123" name="TextBox 4">
            <a:extLst>
              <a:ext uri="{FF2B5EF4-FFF2-40B4-BE49-F238E27FC236}">
                <a16:creationId xmlns:a16="http://schemas.microsoft.com/office/drawing/2014/main" id="{9F22450D-32D2-4EA0-ABCB-593F677ADE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03350" y="622300"/>
            <a:ext cx="6697663" cy="646113"/>
          </a:xfrm>
          <a:prstGeom prst="rect">
            <a:avLst/>
          </a:prstGeom>
          <a:solidFill>
            <a:srgbClr val="20C9F8">
              <a:alpha val="5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Times New Roman" panose="02020603050405020304" pitchFamily="18" charset="0"/>
                <a:ea typeface="微软雅黑" panose="020B0503020204020204" pitchFamily="34" charset="-122"/>
              </a:rPr>
              <a:t>Unit 4 Cartoons and comic strips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4280" name="直接连接符 8">
            <a:extLst>
              <a:ext uri="{FF2B5EF4-FFF2-40B4-BE49-F238E27FC236}">
                <a16:creationId xmlns:a16="http://schemas.microsoft.com/office/drawing/2014/main" id="{1B5C29CB-CDC9-4A8A-8765-224D166C100F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219700" y="3632200"/>
            <a:ext cx="2232025" cy="0"/>
          </a:xfrm>
          <a:prstGeom prst="line">
            <a:avLst/>
          </a:prstGeom>
          <a:noFill/>
          <a:ln w="12700">
            <a:solidFill>
              <a:srgbClr val="008000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83" name="直接连接符 8">
            <a:extLst>
              <a:ext uri="{FF2B5EF4-FFF2-40B4-BE49-F238E27FC236}">
                <a16:creationId xmlns:a16="http://schemas.microsoft.com/office/drawing/2014/main" id="{8767FD55-7AF9-4CC2-B2E7-358E6ECA4326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118100" y="5462588"/>
            <a:ext cx="2232025" cy="0"/>
          </a:xfrm>
          <a:prstGeom prst="line">
            <a:avLst/>
          </a:prstGeom>
          <a:noFill/>
          <a:ln w="12700">
            <a:solidFill>
              <a:srgbClr val="800080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86" name="直接连接符 8">
            <a:extLst>
              <a:ext uri="{FF2B5EF4-FFF2-40B4-BE49-F238E27FC236}">
                <a16:creationId xmlns:a16="http://schemas.microsoft.com/office/drawing/2014/main" id="{8EFFA5DA-2EB6-446C-B9A4-33CD1869543D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219700" y="1833563"/>
            <a:ext cx="2232025" cy="0"/>
          </a:xfrm>
          <a:prstGeom prst="line">
            <a:avLst/>
          </a:prstGeom>
          <a:noFill/>
          <a:ln w="12700">
            <a:solidFill>
              <a:srgbClr val="FF0066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89" name="直接连接符 8">
            <a:extLst>
              <a:ext uri="{FF2B5EF4-FFF2-40B4-BE49-F238E27FC236}">
                <a16:creationId xmlns:a16="http://schemas.microsoft.com/office/drawing/2014/main" id="{6CC02A9F-5CF4-4244-9EBC-5FC5507FCFC1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1187450" y="4470400"/>
            <a:ext cx="2232025" cy="0"/>
          </a:xfrm>
          <a:prstGeom prst="line">
            <a:avLst/>
          </a:prstGeom>
          <a:noFill/>
          <a:ln w="12700">
            <a:solidFill>
              <a:srgbClr val="0070C0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92" name="直接连接符 8">
            <a:extLst>
              <a:ext uri="{FF2B5EF4-FFF2-40B4-BE49-F238E27FC236}">
                <a16:creationId xmlns:a16="http://schemas.microsoft.com/office/drawing/2014/main" id="{E640323D-62E8-4435-B94E-D3F1AAAD8C54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1187450" y="2751138"/>
            <a:ext cx="2232025" cy="0"/>
          </a:xfrm>
          <a:prstGeom prst="line">
            <a:avLst/>
          </a:prstGeom>
          <a:noFill/>
          <a:ln w="12700">
            <a:solidFill>
              <a:srgbClr val="FF6600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6" name="环形箭头 15">
            <a:extLst>
              <a:ext uri="{FF2B5EF4-FFF2-40B4-BE49-F238E27FC236}">
                <a16:creationId xmlns:a16="http://schemas.microsoft.com/office/drawing/2014/main" id="{D902046D-C327-47E5-BE9F-9E99DA4AFAB2}"/>
              </a:ext>
            </a:extLst>
          </p:cNvPr>
          <p:cNvSpPr/>
          <p:nvPr/>
        </p:nvSpPr>
        <p:spPr>
          <a:xfrm rot="20563910" flipH="1">
            <a:off x="3276079" y="1919237"/>
            <a:ext cx="1625369" cy="1625367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2516529"/>
              <a:gd name="adj5" fmla="val 13011"/>
            </a:avLst>
          </a:prstGeom>
          <a:gradFill flip="none" rotWithShape="1">
            <a:gsLst>
              <a:gs pos="0">
                <a:srgbClr val="FF6600"/>
              </a:gs>
              <a:gs pos="100000">
                <a:srgbClr val="FFC00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19" name="环形箭头 18">
            <a:extLst>
              <a:ext uri="{FF2B5EF4-FFF2-40B4-BE49-F238E27FC236}">
                <a16:creationId xmlns:a16="http://schemas.microsoft.com/office/drawing/2014/main" id="{51D57C77-1B7A-4DE6-882D-4A5184787D0A}"/>
              </a:ext>
            </a:extLst>
          </p:cNvPr>
          <p:cNvSpPr/>
          <p:nvPr/>
        </p:nvSpPr>
        <p:spPr>
          <a:xfrm rot="1326258">
            <a:off x="3806723" y="2819094"/>
            <a:ext cx="1625369" cy="1625373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979516"/>
              <a:gd name="adj5" fmla="val 13011"/>
            </a:avLst>
          </a:prstGeom>
          <a:gradFill flip="none" rotWithShape="1">
            <a:gsLst>
              <a:gs pos="0">
                <a:srgbClr val="009900"/>
              </a:gs>
              <a:gs pos="100000">
                <a:srgbClr val="33CC33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0" name="环形箭头 19">
            <a:extLst>
              <a:ext uri="{FF2B5EF4-FFF2-40B4-BE49-F238E27FC236}">
                <a16:creationId xmlns:a16="http://schemas.microsoft.com/office/drawing/2014/main" id="{F478B49B-EA81-4806-A364-64F66B4DEFAD}"/>
              </a:ext>
            </a:extLst>
          </p:cNvPr>
          <p:cNvSpPr/>
          <p:nvPr/>
        </p:nvSpPr>
        <p:spPr>
          <a:xfrm rot="20563910" flipH="1">
            <a:off x="3207642" y="3657010"/>
            <a:ext cx="1625374" cy="1625367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886781"/>
              <a:gd name="adj5" fmla="val 13011"/>
            </a:avLst>
          </a:prstGeom>
          <a:gradFill flip="none" rotWithShape="1">
            <a:gsLst>
              <a:gs pos="0">
                <a:srgbClr val="0070C0"/>
              </a:gs>
              <a:gs pos="100000">
                <a:srgbClr val="00B0F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2" name="空心弧 21">
            <a:extLst>
              <a:ext uri="{FF2B5EF4-FFF2-40B4-BE49-F238E27FC236}">
                <a16:creationId xmlns:a16="http://schemas.microsoft.com/office/drawing/2014/main" id="{49B5043B-857F-4785-957A-D90335A9E375}"/>
              </a:ext>
            </a:extLst>
          </p:cNvPr>
          <p:cNvSpPr/>
          <p:nvPr/>
        </p:nvSpPr>
        <p:spPr>
          <a:xfrm rot="3375582">
            <a:off x="3853678" y="4711580"/>
            <a:ext cx="1395503" cy="1395503"/>
          </a:xfrm>
          <a:prstGeom prst="blockArc">
            <a:avLst>
              <a:gd name="adj1" fmla="val 10085559"/>
              <a:gd name="adj2" fmla="val 7052233"/>
              <a:gd name="adj3" fmla="val 11025"/>
            </a:avLst>
          </a:prstGeom>
          <a:gradFill flip="none" rotWithShape="1">
            <a:gsLst>
              <a:gs pos="0">
                <a:srgbClr val="CC0099"/>
              </a:gs>
              <a:gs pos="100000">
                <a:srgbClr val="990099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4" name="环形箭头 23">
            <a:extLst>
              <a:ext uri="{FF2B5EF4-FFF2-40B4-BE49-F238E27FC236}">
                <a16:creationId xmlns:a16="http://schemas.microsoft.com/office/drawing/2014/main" id="{F17F7AFA-EADF-4160-8B5B-B8AC8787268D}"/>
              </a:ext>
            </a:extLst>
          </p:cNvPr>
          <p:cNvSpPr/>
          <p:nvPr/>
        </p:nvSpPr>
        <p:spPr>
          <a:xfrm rot="1326258">
            <a:off x="3792605" y="997452"/>
            <a:ext cx="1625368" cy="1625369"/>
          </a:xfrm>
          <a:prstGeom prst="circularArrow">
            <a:avLst>
              <a:gd name="adj1" fmla="val 9784"/>
              <a:gd name="adj2" fmla="val 1068638"/>
              <a:gd name="adj3" fmla="val 3665794"/>
              <a:gd name="adj4" fmla="val 9633027"/>
              <a:gd name="adj5" fmla="val 13011"/>
            </a:avLst>
          </a:prstGeom>
          <a:gradFill flip="none" rotWithShape="1">
            <a:gsLst>
              <a:gs pos="0">
                <a:srgbClr val="FF0066"/>
              </a:gs>
              <a:gs pos="100000">
                <a:srgbClr val="FF6699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B7A0B9A-0D06-402C-B0FB-90641BE801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75150" y="1487488"/>
            <a:ext cx="4873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1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09D3E7F4-F80D-4945-84A9-FC13034B30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44925" y="2363788"/>
            <a:ext cx="487363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2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5666196-A15D-4064-BE1E-5680C326F8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60863" y="3230563"/>
            <a:ext cx="4889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3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31154CFC-5CBC-4936-9EB8-7CFC2F186D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76663" y="4117975"/>
            <a:ext cx="4873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4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B4F88A12-CCAA-44A1-845C-4B311B0BDE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14825" y="5072063"/>
            <a:ext cx="4873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5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6160" name="TextBox 32">
            <a:extLst>
              <a:ext uri="{FF2B5EF4-FFF2-40B4-BE49-F238E27FC236}">
                <a16:creationId xmlns:a16="http://schemas.microsoft.com/office/drawing/2014/main" id="{EC899D6D-1951-46E4-AC02-D2E53A6647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51275" y="260350"/>
            <a:ext cx="1008063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latin typeface="宋体" panose="02010600030101010101" pitchFamily="2" charset="-122"/>
              </a:rPr>
              <a:t>目录</a:t>
            </a:r>
          </a:p>
        </p:txBody>
      </p:sp>
      <p:sp>
        <p:nvSpPr>
          <p:cNvPr id="36" name="TextBox 27">
            <a:extLst>
              <a:ext uri="{FF2B5EF4-FFF2-40B4-BE49-F238E27FC236}">
                <a16:creationId xmlns:a16="http://schemas.microsoft.com/office/drawing/2014/main" id="{D0BA0F3E-93E3-4A33-8CCF-D0E0A14A94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24525" y="1320800"/>
            <a:ext cx="17272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Review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39" name="TextBox 27">
            <a:extLst>
              <a:ext uri="{FF2B5EF4-FFF2-40B4-BE49-F238E27FC236}">
                <a16:creationId xmlns:a16="http://schemas.microsoft.com/office/drawing/2014/main" id="{E807D8DF-A34F-437A-B09D-6F52627FFA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6013" y="2257425"/>
            <a:ext cx="23399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Pre-Learning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6" name="TextBox 27">
            <a:extLst>
              <a:ext uri="{FF2B5EF4-FFF2-40B4-BE49-F238E27FC236}">
                <a16:creationId xmlns:a16="http://schemas.microsoft.com/office/drawing/2014/main" id="{A4556666-FE08-4BC8-BC21-9E98BAA846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21288" y="3122613"/>
            <a:ext cx="266382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While-Learning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7" name="TextBox 27">
            <a:extLst>
              <a:ext uri="{FF2B5EF4-FFF2-40B4-BE49-F238E27FC236}">
                <a16:creationId xmlns:a16="http://schemas.microsoft.com/office/drawing/2014/main" id="{4B0D083D-10C9-4232-8161-D523B7396C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2988" y="3933825"/>
            <a:ext cx="25193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Post-Learning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9" name="TextBox 27">
            <a:extLst>
              <a:ext uri="{FF2B5EF4-FFF2-40B4-BE49-F238E27FC236}">
                <a16:creationId xmlns:a16="http://schemas.microsoft.com/office/drawing/2014/main" id="{81350443-A0E1-40FF-B82F-C33E178001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24525" y="4941888"/>
            <a:ext cx="15843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Review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4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54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54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54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9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0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29" grpId="0"/>
      <p:bldP spid="36" grpId="0"/>
      <p:bldP spid="39" grpId="0"/>
      <p:bldP spid="46" grpId="0"/>
      <p:bldP spid="47" grpId="0"/>
      <p:bldP spid="4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:a16="http://schemas.microsoft.com/office/drawing/2014/main" id="{716FE615-53C4-4247-9638-0415EE888F78}"/>
              </a:ext>
            </a:extLst>
          </p:cNvPr>
          <p:cNvSpPr/>
          <p:nvPr/>
        </p:nvSpPr>
        <p:spPr>
          <a:xfrm rot="10800000">
            <a:off x="1403649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7170" name="TextBox 4">
            <a:extLst>
              <a:ext uri="{FF2B5EF4-FFF2-40B4-BE49-F238E27FC236}">
                <a16:creationId xmlns:a16="http://schemas.microsoft.com/office/drawing/2014/main" id="{511F2E44-5665-47F2-83E7-D187D14F85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1475" y="3414713"/>
            <a:ext cx="325913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 Review</a:t>
            </a:r>
          </a:p>
        </p:txBody>
      </p:sp>
    </p:spTree>
  </p:cSld>
  <p:clrMapOvr>
    <a:masterClrMapping/>
  </p:clrMapOvr>
  <p:transition spd="slow">
    <p:blinds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Text Box 2">
            <a:extLst>
              <a:ext uri="{FF2B5EF4-FFF2-40B4-BE49-F238E27FC236}">
                <a16:creationId xmlns:a16="http://schemas.microsoft.com/office/drawing/2014/main" id="{3427E446-2DB7-4582-8533-EC4BF567C0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9138" y="765175"/>
            <a:ext cx="6084887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solidFill>
                  <a:srgbClr val="FF3300"/>
                </a:solidFill>
                <a:latin typeface="Times New Roman" panose="02020603050405020304" pitchFamily="18" charset="0"/>
              </a:rPr>
              <a:t>英语的谓语动词有两种语态</a:t>
            </a:r>
          </a:p>
        </p:txBody>
      </p:sp>
      <p:sp>
        <p:nvSpPr>
          <p:cNvPr id="8194" name="Text Box 5">
            <a:extLst>
              <a:ext uri="{FF2B5EF4-FFF2-40B4-BE49-F238E27FC236}">
                <a16:creationId xmlns:a16="http://schemas.microsoft.com/office/drawing/2014/main" id="{803B1D5C-7150-49F3-8ED2-E95D5C5B22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1485900"/>
            <a:ext cx="6119813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>
                <a:latin typeface="Times New Roman" panose="02020603050405020304" pitchFamily="18" charset="0"/>
              </a:rPr>
              <a:t>We        speak           English.</a:t>
            </a:r>
          </a:p>
        </p:txBody>
      </p:sp>
      <p:sp>
        <p:nvSpPr>
          <p:cNvPr id="4100" name="Text Box 6">
            <a:extLst>
              <a:ext uri="{FF2B5EF4-FFF2-40B4-BE49-F238E27FC236}">
                <a16:creationId xmlns:a16="http://schemas.microsoft.com/office/drawing/2014/main" id="{3D3408DF-D06D-4300-9A7D-AE84C370E8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2133600"/>
            <a:ext cx="10795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3300"/>
                </a:solidFill>
                <a:latin typeface="Times New Roman" panose="02020603050405020304" pitchFamily="18" charset="0"/>
              </a:rPr>
              <a:t>主语</a:t>
            </a:r>
          </a:p>
        </p:txBody>
      </p:sp>
      <p:sp>
        <p:nvSpPr>
          <p:cNvPr id="4101" name="Text Box 7">
            <a:extLst>
              <a:ext uri="{FF2B5EF4-FFF2-40B4-BE49-F238E27FC236}">
                <a16:creationId xmlns:a16="http://schemas.microsoft.com/office/drawing/2014/main" id="{2017C88A-9AE7-4BBC-8998-C5888AAB06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27313" y="2133600"/>
            <a:ext cx="10795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3300"/>
                </a:solidFill>
                <a:latin typeface="Times New Roman" panose="02020603050405020304" pitchFamily="18" charset="0"/>
              </a:rPr>
              <a:t>谓语</a:t>
            </a:r>
          </a:p>
        </p:txBody>
      </p:sp>
      <p:sp>
        <p:nvSpPr>
          <p:cNvPr id="4102" name="Text Box 8">
            <a:extLst>
              <a:ext uri="{FF2B5EF4-FFF2-40B4-BE49-F238E27FC236}">
                <a16:creationId xmlns:a16="http://schemas.microsoft.com/office/drawing/2014/main" id="{7F6E6885-BDCF-4691-82D1-5EBB7F6D84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76825" y="2133600"/>
            <a:ext cx="10795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3300"/>
                </a:solidFill>
                <a:latin typeface="Times New Roman" panose="02020603050405020304" pitchFamily="18" charset="0"/>
              </a:rPr>
              <a:t>宾语</a:t>
            </a:r>
          </a:p>
        </p:txBody>
      </p:sp>
      <p:sp>
        <p:nvSpPr>
          <p:cNvPr id="4103" name="Text Box 9">
            <a:extLst>
              <a:ext uri="{FF2B5EF4-FFF2-40B4-BE49-F238E27FC236}">
                <a16:creationId xmlns:a16="http://schemas.microsoft.com/office/drawing/2014/main" id="{00B38C89-4A07-43A2-840C-34A0E78DF5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088" y="3430588"/>
            <a:ext cx="6119812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English  is spoken      </a:t>
            </a:r>
            <a:r>
              <a:rPr lang="zh-CN" altLang="en-US" sz="3200" b="1">
                <a:solidFill>
                  <a:srgbClr val="FF3300"/>
                </a:solidFill>
                <a:latin typeface="Times New Roman" panose="02020603050405020304" pitchFamily="18" charset="0"/>
              </a:rPr>
              <a:t>by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 us.</a:t>
            </a:r>
          </a:p>
        </p:txBody>
      </p:sp>
      <p:sp>
        <p:nvSpPr>
          <p:cNvPr id="4104" name="Text Box 10">
            <a:extLst>
              <a:ext uri="{FF2B5EF4-FFF2-40B4-BE49-F238E27FC236}">
                <a16:creationId xmlns:a16="http://schemas.microsoft.com/office/drawing/2014/main" id="{2546AD5A-1CF8-42A2-A3EA-130FB92325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6013" y="4078288"/>
            <a:ext cx="10795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3300"/>
                </a:solidFill>
                <a:latin typeface="Times New Roman" panose="02020603050405020304" pitchFamily="18" charset="0"/>
              </a:rPr>
              <a:t>主语</a:t>
            </a:r>
          </a:p>
        </p:txBody>
      </p:sp>
      <p:sp>
        <p:nvSpPr>
          <p:cNvPr id="4105" name="Text Box 11">
            <a:extLst>
              <a:ext uri="{FF2B5EF4-FFF2-40B4-BE49-F238E27FC236}">
                <a16:creationId xmlns:a16="http://schemas.microsoft.com/office/drawing/2014/main" id="{A922529A-06DA-4737-985E-2E7048FADF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71775" y="4078288"/>
            <a:ext cx="10795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3300"/>
                </a:solidFill>
                <a:latin typeface="Times New Roman" panose="02020603050405020304" pitchFamily="18" charset="0"/>
              </a:rPr>
              <a:t>谓语</a:t>
            </a:r>
          </a:p>
        </p:txBody>
      </p:sp>
      <p:sp>
        <p:nvSpPr>
          <p:cNvPr id="4106" name="Text Box 12">
            <a:extLst>
              <a:ext uri="{FF2B5EF4-FFF2-40B4-BE49-F238E27FC236}">
                <a16:creationId xmlns:a16="http://schemas.microsoft.com/office/drawing/2014/main" id="{5570A0E0-B776-4791-B7CD-ACD0B30769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70438" y="4010025"/>
            <a:ext cx="10795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3300"/>
                </a:solidFill>
                <a:latin typeface="Times New Roman" panose="02020603050405020304" pitchFamily="18" charset="0"/>
              </a:rPr>
              <a:t>宾语</a:t>
            </a:r>
          </a:p>
        </p:txBody>
      </p:sp>
      <p:sp>
        <p:nvSpPr>
          <p:cNvPr id="4107" name="Line 13">
            <a:extLst>
              <a:ext uri="{FF2B5EF4-FFF2-40B4-BE49-F238E27FC236}">
                <a16:creationId xmlns:a16="http://schemas.microsoft.com/office/drawing/2014/main" id="{9EC1482A-DAB1-4591-BE29-6F508F45841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051050" y="2565400"/>
            <a:ext cx="3168650" cy="93662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08" name="Line 14">
            <a:extLst>
              <a:ext uri="{FF2B5EF4-FFF2-40B4-BE49-F238E27FC236}">
                <a16:creationId xmlns:a16="http://schemas.microsoft.com/office/drawing/2014/main" id="{794B4E6F-4120-4ACA-9EF7-5409DA78EFD2}"/>
              </a:ext>
            </a:extLst>
          </p:cNvPr>
          <p:cNvSpPr>
            <a:spLocks noChangeShapeType="1"/>
          </p:cNvSpPr>
          <p:nvPr/>
        </p:nvSpPr>
        <p:spPr bwMode="auto">
          <a:xfrm>
            <a:off x="3205163" y="2565400"/>
            <a:ext cx="71437" cy="1008063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09" name="Line 15">
            <a:extLst>
              <a:ext uri="{FF2B5EF4-FFF2-40B4-BE49-F238E27FC236}">
                <a16:creationId xmlns:a16="http://schemas.microsoft.com/office/drawing/2014/main" id="{321EC2BE-0BF5-4FF0-8303-8CD020243D7E}"/>
              </a:ext>
            </a:extLst>
          </p:cNvPr>
          <p:cNvSpPr>
            <a:spLocks noChangeShapeType="1"/>
          </p:cNvSpPr>
          <p:nvPr/>
        </p:nvSpPr>
        <p:spPr bwMode="auto">
          <a:xfrm>
            <a:off x="1476375" y="2638425"/>
            <a:ext cx="3959225" cy="8636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10" name="Text Box 16">
            <a:extLst>
              <a:ext uri="{FF2B5EF4-FFF2-40B4-BE49-F238E27FC236}">
                <a16:creationId xmlns:a16="http://schemas.microsoft.com/office/drawing/2014/main" id="{6B3EBF71-6F50-422F-A298-7F7A5610B9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31913" y="4870450"/>
            <a:ext cx="6913562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600" b="1">
                <a:latin typeface="Times New Roman" panose="02020603050405020304" pitchFamily="18" charset="0"/>
              </a:rPr>
              <a:t>宾变主,主变宾,前加by</a:t>
            </a:r>
          </a:p>
        </p:txBody>
      </p:sp>
      <p:sp>
        <p:nvSpPr>
          <p:cNvPr id="8206" name="Text Box 17">
            <a:extLst>
              <a:ext uri="{FF2B5EF4-FFF2-40B4-BE49-F238E27FC236}">
                <a16:creationId xmlns:a16="http://schemas.microsoft.com/office/drawing/2014/main" id="{7EE16230-D364-4123-9FB4-ABCD45F440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04025" y="1547813"/>
            <a:ext cx="18716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b="1">
                <a:latin typeface="Times New Roman" panose="02020603050405020304" pitchFamily="18" charset="0"/>
              </a:rPr>
              <a:t>主动语态</a:t>
            </a:r>
          </a:p>
        </p:txBody>
      </p:sp>
      <p:pic>
        <p:nvPicPr>
          <p:cNvPr id="8207" name="Picture 3">
            <a:extLst>
              <a:ext uri="{FF2B5EF4-FFF2-40B4-BE49-F238E27FC236}">
                <a16:creationId xmlns:a16="http://schemas.microsoft.com/office/drawing/2014/main" id="{AB81A2A4-C043-4D6D-90D3-35FDA8BF20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1363" y="4475163"/>
            <a:ext cx="1689100" cy="2211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7" dur="5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2" dur="5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2" dur="5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7" dur="50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/>
      <p:bldP spid="4101" grpId="0"/>
      <p:bldP spid="4102" grpId="0"/>
      <p:bldP spid="4103" grpId="0"/>
      <p:bldP spid="4104" grpId="0"/>
      <p:bldP spid="4105" grpId="0"/>
      <p:bldP spid="4106" grpId="0"/>
      <p:bldP spid="41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图片 9" descr="tooopen_sy_164791218695.jpg">
            <a:extLst>
              <a:ext uri="{FF2B5EF4-FFF2-40B4-BE49-F238E27FC236}">
                <a16:creationId xmlns:a16="http://schemas.microsoft.com/office/drawing/2014/main" id="{C503DD8C-4AA2-4085-AC0A-F305F9F176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4075113"/>
            <a:ext cx="1944688" cy="243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6" name="Rectangle 2">
            <a:extLst>
              <a:ext uri="{FF2B5EF4-FFF2-40B4-BE49-F238E27FC236}">
                <a16:creationId xmlns:a16="http://schemas.microsoft.com/office/drawing/2014/main" id="{CC44ED4E-BC65-4B5B-A998-057CB3139B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825" y="908050"/>
            <a:ext cx="8497888" cy="1225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zh-CN" altLang="en-US" sz="3000">
                <a:latin typeface="Times New Roman" panose="02020603050405020304" pitchFamily="18" charset="0"/>
              </a:rPr>
              <a:t> 1. </a:t>
            </a:r>
            <a:r>
              <a:rPr lang="zh-CN" altLang="en-US" sz="3000" b="1" u="sng">
                <a:solidFill>
                  <a:srgbClr val="0000FF"/>
                </a:solidFill>
                <a:latin typeface="Times New Roman" panose="02020603050405020304" pitchFamily="18" charset="0"/>
              </a:rPr>
              <a:t>Tom</a:t>
            </a:r>
            <a:r>
              <a:rPr lang="zh-CN" altLang="en-US" sz="3000" b="1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3000" b="1" u="sng">
                <a:solidFill>
                  <a:srgbClr val="FF3300"/>
                </a:solidFill>
                <a:latin typeface="Times New Roman" panose="02020603050405020304" pitchFamily="18" charset="0"/>
              </a:rPr>
              <a:t>broke</a:t>
            </a:r>
            <a:r>
              <a:rPr lang="zh-CN" altLang="en-US" sz="3000" b="1">
                <a:solidFill>
                  <a:srgbClr val="FF3300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3000" b="1" u="sng">
                <a:latin typeface="Times New Roman" panose="02020603050405020304" pitchFamily="18" charset="0"/>
              </a:rPr>
              <a:t>the window</a:t>
            </a:r>
            <a:r>
              <a:rPr lang="zh-CN" altLang="en-US" sz="3000" b="1">
                <a:latin typeface="Times New Roman" panose="02020603050405020304" pitchFamily="18" charset="0"/>
              </a:rPr>
              <a:t>. </a:t>
            </a:r>
            <a:r>
              <a:rPr lang="zh-CN" altLang="en-US" sz="3000" b="1">
                <a:solidFill>
                  <a:srgbClr val="0000FF"/>
                </a:solidFill>
                <a:latin typeface="Times New Roman" panose="02020603050405020304" pitchFamily="18" charset="0"/>
              </a:rPr>
              <a:t> </a:t>
            </a:r>
          </a:p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zh-CN" altLang="en-US" sz="3000" b="1">
                <a:solidFill>
                  <a:srgbClr val="0000FF"/>
                </a:solidFill>
                <a:latin typeface="Times New Roman" panose="02020603050405020304" pitchFamily="18" charset="0"/>
              </a:rPr>
              <a:t>  </a:t>
            </a:r>
            <a:r>
              <a:rPr lang="en-US" altLang="zh-CN" sz="3000" b="1">
                <a:solidFill>
                  <a:srgbClr val="0000FF"/>
                </a:solidFill>
                <a:latin typeface="Times New Roman" panose="02020603050405020304" pitchFamily="18" charset="0"/>
              </a:rPr>
              <a:t>   </a:t>
            </a:r>
            <a:r>
              <a:rPr lang="zh-CN" altLang="en-US" sz="3000" b="1" u="sng">
                <a:latin typeface="Times New Roman" panose="02020603050405020304" pitchFamily="18" charset="0"/>
              </a:rPr>
              <a:t>The window</a:t>
            </a:r>
            <a:r>
              <a:rPr lang="zh-CN" altLang="en-US" sz="3000" b="1">
                <a:latin typeface="Times New Roman" panose="02020603050405020304" pitchFamily="18" charset="0"/>
              </a:rPr>
              <a:t> </a:t>
            </a:r>
            <a:r>
              <a:rPr lang="zh-CN" altLang="en-US" sz="3000" b="1" u="sng">
                <a:solidFill>
                  <a:srgbClr val="0000FF"/>
                </a:solidFill>
                <a:latin typeface="Times New Roman" panose="02020603050405020304" pitchFamily="18" charset="0"/>
              </a:rPr>
              <a:t>was</a:t>
            </a:r>
            <a:r>
              <a:rPr lang="zh-CN" altLang="en-US" sz="3000" b="1" u="sng">
                <a:solidFill>
                  <a:srgbClr val="FF3300"/>
                </a:solidFill>
                <a:latin typeface="Times New Roman" panose="02020603050405020304" pitchFamily="18" charset="0"/>
              </a:rPr>
              <a:t> broken</a:t>
            </a:r>
            <a:r>
              <a:rPr lang="zh-CN" altLang="en-US" sz="3000" b="1">
                <a:latin typeface="Times New Roman" panose="02020603050405020304" pitchFamily="18" charset="0"/>
              </a:rPr>
              <a:t> </a:t>
            </a:r>
            <a:r>
              <a:rPr lang="zh-CN" altLang="en-US" sz="3000" b="1" u="sng">
                <a:latin typeface="Times New Roman" panose="02020603050405020304" pitchFamily="18" charset="0"/>
              </a:rPr>
              <a:t>by Tom</a:t>
            </a:r>
            <a:r>
              <a:rPr lang="zh-CN" altLang="en-US" sz="3000" b="1">
                <a:latin typeface="Times New Roman" panose="02020603050405020304" pitchFamily="18" charset="0"/>
              </a:rPr>
              <a:t>. </a:t>
            </a:r>
          </a:p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zh-CN" altLang="en-US" sz="3000" b="1">
                <a:latin typeface="Times New Roman" panose="02020603050405020304" pitchFamily="18" charset="0"/>
              </a:rPr>
              <a:t> </a:t>
            </a:r>
          </a:p>
        </p:txBody>
      </p:sp>
      <p:sp>
        <p:nvSpPr>
          <p:cNvPr id="6147" name="Rectangle 4">
            <a:extLst>
              <a:ext uri="{FF2B5EF4-FFF2-40B4-BE49-F238E27FC236}">
                <a16:creationId xmlns:a16="http://schemas.microsoft.com/office/drawing/2014/main" id="{47151E3D-8F68-4554-888D-67F56A8E62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413" y="2230438"/>
            <a:ext cx="8748712" cy="1198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zh-CN" altLang="en-US" sz="3000">
                <a:latin typeface="Times New Roman" panose="02020603050405020304" pitchFamily="18" charset="0"/>
              </a:rPr>
              <a:t>  2. </a:t>
            </a:r>
            <a:r>
              <a:rPr lang="zh-CN" altLang="en-US" sz="3000" b="1" u="sng">
                <a:solidFill>
                  <a:srgbClr val="0000FF"/>
                </a:solidFill>
                <a:latin typeface="Times New Roman" panose="02020603050405020304" pitchFamily="18" charset="0"/>
              </a:rPr>
              <a:t>He</a:t>
            </a:r>
            <a:r>
              <a:rPr lang="zh-CN" altLang="en-US" sz="3000" b="1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3000" b="1" u="sng">
                <a:solidFill>
                  <a:srgbClr val="FF3300"/>
                </a:solidFill>
                <a:latin typeface="Times New Roman" panose="02020603050405020304" pitchFamily="18" charset="0"/>
              </a:rPr>
              <a:t>broke</a:t>
            </a:r>
            <a:r>
              <a:rPr lang="zh-CN" altLang="en-US" sz="3000" b="1">
                <a:solidFill>
                  <a:srgbClr val="FF3300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3000" b="1" u="sng">
                <a:latin typeface="Times New Roman" panose="02020603050405020304" pitchFamily="18" charset="0"/>
              </a:rPr>
              <a:t>the windows</a:t>
            </a:r>
            <a:r>
              <a:rPr lang="zh-CN" altLang="en-US" sz="3000" b="1">
                <a:latin typeface="Times New Roman" panose="02020603050405020304" pitchFamily="18" charset="0"/>
              </a:rPr>
              <a:t>. </a:t>
            </a:r>
          </a:p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zh-CN" altLang="en-US" sz="3000" b="1">
                <a:solidFill>
                  <a:srgbClr val="0000FF"/>
                </a:solidFill>
                <a:latin typeface="Times New Roman" panose="02020603050405020304" pitchFamily="18" charset="0"/>
              </a:rPr>
              <a:t>   </a:t>
            </a:r>
            <a:r>
              <a:rPr lang="en-US" altLang="zh-CN" sz="3000" b="1">
                <a:solidFill>
                  <a:srgbClr val="0000FF"/>
                </a:solidFill>
                <a:latin typeface="Times New Roman" panose="02020603050405020304" pitchFamily="18" charset="0"/>
              </a:rPr>
              <a:t>   </a:t>
            </a:r>
            <a:r>
              <a:rPr lang="zh-CN" altLang="en-US" sz="3000" b="1" u="sng">
                <a:latin typeface="Times New Roman" panose="02020603050405020304" pitchFamily="18" charset="0"/>
              </a:rPr>
              <a:t>The windows</a:t>
            </a:r>
            <a:r>
              <a:rPr lang="zh-CN" altLang="en-US" sz="3000" b="1">
                <a:latin typeface="Times New Roman" panose="02020603050405020304" pitchFamily="18" charset="0"/>
              </a:rPr>
              <a:t> </a:t>
            </a:r>
            <a:r>
              <a:rPr lang="zh-CN" altLang="en-US" sz="3000" b="1" u="sng">
                <a:solidFill>
                  <a:srgbClr val="0000FF"/>
                </a:solidFill>
                <a:latin typeface="Times New Roman" panose="02020603050405020304" pitchFamily="18" charset="0"/>
              </a:rPr>
              <a:t>were</a:t>
            </a:r>
            <a:r>
              <a:rPr lang="zh-CN" altLang="en-US" sz="3000" b="1" u="sng">
                <a:solidFill>
                  <a:srgbClr val="FF3300"/>
                </a:solidFill>
                <a:latin typeface="Times New Roman" panose="02020603050405020304" pitchFamily="18" charset="0"/>
              </a:rPr>
              <a:t> broken</a:t>
            </a:r>
            <a:r>
              <a:rPr lang="zh-CN" altLang="en-US" sz="3000" b="1">
                <a:latin typeface="Times New Roman" panose="02020603050405020304" pitchFamily="18" charset="0"/>
              </a:rPr>
              <a:t> </a:t>
            </a:r>
            <a:r>
              <a:rPr lang="zh-CN" altLang="en-US" sz="3000" b="1" u="sng">
                <a:latin typeface="Times New Roman" panose="02020603050405020304" pitchFamily="18" charset="0"/>
              </a:rPr>
              <a:t>by </a:t>
            </a:r>
            <a:r>
              <a:rPr lang="zh-CN" altLang="en-US" sz="3000" b="1" u="sng">
                <a:solidFill>
                  <a:srgbClr val="0000FF"/>
                </a:solidFill>
                <a:latin typeface="Times New Roman" panose="02020603050405020304" pitchFamily="18" charset="0"/>
              </a:rPr>
              <a:t>him</a:t>
            </a:r>
            <a:r>
              <a:rPr lang="zh-CN" altLang="en-US" sz="3000" b="1">
                <a:solidFill>
                  <a:srgbClr val="0000FF"/>
                </a:solidFill>
                <a:latin typeface="Times New Roman" panose="02020603050405020304" pitchFamily="18" charset="0"/>
              </a:rPr>
              <a:t>.</a:t>
            </a:r>
            <a:r>
              <a:rPr lang="zh-CN" altLang="en-US" sz="3000" b="1">
                <a:latin typeface="Times New Roman" panose="02020603050405020304" pitchFamily="18" charset="0"/>
              </a:rPr>
              <a:t> </a:t>
            </a:r>
          </a:p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zh-CN" altLang="en-US" sz="3000" b="1">
                <a:latin typeface="Times New Roman" panose="02020603050405020304" pitchFamily="18" charset="0"/>
              </a:rPr>
              <a:t>   </a:t>
            </a:r>
          </a:p>
        </p:txBody>
      </p:sp>
      <p:sp>
        <p:nvSpPr>
          <p:cNvPr id="6148" name="Text Box 5">
            <a:extLst>
              <a:ext uri="{FF2B5EF4-FFF2-40B4-BE49-F238E27FC236}">
                <a16:creationId xmlns:a16="http://schemas.microsoft.com/office/drawing/2014/main" id="{852B8762-5690-4247-8E55-EC9C55A8FD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1213" y="3525838"/>
            <a:ext cx="80645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000" b="1">
                <a:solidFill>
                  <a:srgbClr val="0000FF"/>
                </a:solidFill>
                <a:latin typeface="Times New Roman" panose="02020603050405020304" pitchFamily="18" charset="0"/>
              </a:rPr>
              <a:t>be要随着主语变</a:t>
            </a:r>
          </a:p>
        </p:txBody>
      </p:sp>
      <p:sp>
        <p:nvSpPr>
          <p:cNvPr id="6149" name="Text Box 6">
            <a:extLst>
              <a:ext uri="{FF2B5EF4-FFF2-40B4-BE49-F238E27FC236}">
                <a16:creationId xmlns:a16="http://schemas.microsoft.com/office/drawing/2014/main" id="{AD480992-F1AA-4865-BFEA-735A16BAF7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27588" y="3525838"/>
            <a:ext cx="5616575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000" b="1">
                <a:latin typeface="Times New Roman" panose="02020603050405020304" pitchFamily="18" charset="0"/>
              </a:rPr>
              <a:t>逻辑主语by来引</a:t>
            </a:r>
          </a:p>
          <a:p>
            <a:pPr>
              <a:spcBef>
                <a:spcPct val="50000"/>
              </a:spcBef>
            </a:pPr>
            <a:endParaRPr lang="zh-CN" altLang="en-US" sz="3000">
              <a:latin typeface="Times New Roman" panose="02020603050405020304" pitchFamily="18" charset="0"/>
            </a:endParaRPr>
          </a:p>
        </p:txBody>
      </p:sp>
      <p:sp>
        <p:nvSpPr>
          <p:cNvPr id="6150" name="Text Box 2">
            <a:extLst>
              <a:ext uri="{FF2B5EF4-FFF2-40B4-BE49-F238E27FC236}">
                <a16:creationId xmlns:a16="http://schemas.microsoft.com/office/drawing/2014/main" id="{491ECE2B-BDD0-4763-B70D-1F1FECB0C8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0413" y="4075113"/>
            <a:ext cx="8353425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000" b="1">
                <a:latin typeface="Times New Roman" panose="02020603050405020304" pitchFamily="18" charset="0"/>
              </a:rPr>
              <a:t>被动语态的大体构成：</a:t>
            </a:r>
          </a:p>
        </p:txBody>
      </p:sp>
      <p:sp>
        <p:nvSpPr>
          <p:cNvPr id="6151" name="Text Box 3">
            <a:extLst>
              <a:ext uri="{FF2B5EF4-FFF2-40B4-BE49-F238E27FC236}">
                <a16:creationId xmlns:a16="http://schemas.microsoft.com/office/drawing/2014/main" id="{3A1018E2-95F6-4452-84E9-77F8FA922C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0413" y="4984750"/>
            <a:ext cx="7127875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000">
                <a:latin typeface="Times New Roman" panose="02020603050405020304" pitchFamily="18" charset="0"/>
              </a:rPr>
              <a:t> </a:t>
            </a:r>
            <a:r>
              <a:rPr lang="zh-CN" altLang="en-US" sz="3000" b="1">
                <a:solidFill>
                  <a:srgbClr val="0000FF"/>
                </a:solidFill>
                <a:latin typeface="Times New Roman" panose="02020603050405020304" pitchFamily="18" charset="0"/>
              </a:rPr>
              <a:t>Be + PP（过去分词）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build="p"/>
      <p:bldP spid="6147" grpId="0" build="p"/>
      <p:bldP spid="6148" grpId="0"/>
      <p:bldP spid="615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文本框 26626">
            <a:extLst>
              <a:ext uri="{FF2B5EF4-FFF2-40B4-BE49-F238E27FC236}">
                <a16:creationId xmlns:a16="http://schemas.microsoft.com/office/drawing/2014/main" id="{70621731-68F0-42F7-92B1-5F6C09C8DB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43038" y="1066800"/>
            <a:ext cx="55626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endParaRPr lang="zh-CN" altLang="en-US" sz="4000" b="1">
              <a:latin typeface="Times New Roman" panose="02020603050405020304" pitchFamily="18" charset="0"/>
            </a:endParaRPr>
          </a:p>
        </p:txBody>
      </p:sp>
      <p:sp>
        <p:nvSpPr>
          <p:cNvPr id="38916" name="Rectangle 4">
            <a:extLst>
              <a:ext uri="{FF2B5EF4-FFF2-40B4-BE49-F238E27FC236}">
                <a16:creationId xmlns:a16="http://schemas.microsoft.com/office/drawing/2014/main" id="{2E94979C-27A2-487D-BCD6-5FF9363DF0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313" y="692150"/>
            <a:ext cx="8027987" cy="560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95000"/>
              </a:lnSpc>
              <a:spcBef>
                <a:spcPct val="5000"/>
              </a:spcBef>
            </a:pPr>
            <a:r>
              <a:rPr lang="zh-CN" altLang="en-US" sz="4000" b="1" noProof="1">
                <a:solidFill>
                  <a:srgbClr val="0000FF"/>
                </a:solidFill>
                <a:latin typeface="Times New Roman" panose="02020603050405020304" pitchFamily="18" charset="0"/>
              </a:rPr>
              <a:t>一般现在时的被动语态</a:t>
            </a:r>
            <a:r>
              <a:rPr lang="zh-CN" altLang="zh-CN" sz="4000" b="1" noProof="1">
                <a:solidFill>
                  <a:srgbClr val="0000FF"/>
                </a:solidFill>
                <a:latin typeface="Times New Roman" panose="02020603050405020304" pitchFamily="18" charset="0"/>
              </a:rPr>
              <a:t>: </a:t>
            </a:r>
          </a:p>
          <a:p>
            <a:pPr>
              <a:lnSpc>
                <a:spcPct val="95000"/>
              </a:lnSpc>
              <a:spcBef>
                <a:spcPct val="5000"/>
              </a:spcBef>
            </a:pPr>
            <a:r>
              <a:rPr lang="en-US" altLang="zh-CN" sz="4000" b="1" noProof="1">
                <a:latin typeface="Times New Roman" panose="02020603050405020304" pitchFamily="18" charset="0"/>
              </a:rPr>
              <a:t>    am</a:t>
            </a:r>
            <a:r>
              <a:rPr lang="en-US" altLang="en-US" sz="4000" b="1" noProof="1">
                <a:latin typeface="Times New Roman" panose="02020603050405020304" pitchFamily="18" charset="0"/>
              </a:rPr>
              <a:t>／</a:t>
            </a:r>
            <a:r>
              <a:rPr lang="en-US" altLang="zh-CN" sz="4000" b="1" noProof="1">
                <a:latin typeface="Times New Roman" panose="02020603050405020304" pitchFamily="18" charset="0"/>
              </a:rPr>
              <a:t>is</a:t>
            </a:r>
            <a:r>
              <a:rPr lang="en-US" altLang="en-US" sz="4000" b="1" noProof="1">
                <a:latin typeface="Times New Roman" panose="02020603050405020304" pitchFamily="18" charset="0"/>
              </a:rPr>
              <a:t>／</a:t>
            </a:r>
            <a:r>
              <a:rPr lang="en-US" altLang="zh-CN" sz="4000" b="1" noProof="1">
                <a:latin typeface="Times New Roman" panose="02020603050405020304" pitchFamily="18" charset="0"/>
              </a:rPr>
              <a:t>are done</a:t>
            </a:r>
          </a:p>
          <a:p>
            <a:pPr>
              <a:lnSpc>
                <a:spcPct val="95000"/>
              </a:lnSpc>
              <a:spcBef>
                <a:spcPct val="5000"/>
              </a:spcBef>
            </a:pPr>
            <a:endParaRPr lang="en-US" altLang="zh-CN" sz="4000" b="1" noProof="1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spcBef>
                <a:spcPct val="5000"/>
              </a:spcBef>
            </a:pPr>
            <a:r>
              <a:rPr lang="zh-CN" altLang="en-US" sz="4000" b="1" noProof="1">
                <a:solidFill>
                  <a:srgbClr val="0000FF"/>
                </a:solidFill>
                <a:latin typeface="Times New Roman" panose="02020603050405020304" pitchFamily="18" charset="0"/>
              </a:rPr>
              <a:t>一般过去时的被动语态</a:t>
            </a:r>
            <a:r>
              <a:rPr lang="zh-CN" altLang="zh-CN" sz="4000" b="1" noProof="1">
                <a:solidFill>
                  <a:srgbClr val="0000FF"/>
                </a:solidFill>
                <a:latin typeface="Times New Roman" panose="02020603050405020304" pitchFamily="18" charset="0"/>
              </a:rPr>
              <a:t>:</a:t>
            </a:r>
          </a:p>
          <a:p>
            <a:pPr>
              <a:lnSpc>
                <a:spcPct val="95000"/>
              </a:lnSpc>
              <a:spcBef>
                <a:spcPct val="5000"/>
              </a:spcBef>
            </a:pPr>
            <a:r>
              <a:rPr lang="en-US" altLang="zh-CN" sz="4000" b="1" noProof="1">
                <a:latin typeface="Times New Roman" panose="02020603050405020304" pitchFamily="18" charset="0"/>
              </a:rPr>
              <a:t>    was</a:t>
            </a:r>
            <a:r>
              <a:rPr lang="en-US" altLang="en-US" sz="4000" b="1" noProof="1">
                <a:latin typeface="Times New Roman" panose="02020603050405020304" pitchFamily="18" charset="0"/>
              </a:rPr>
              <a:t>／</a:t>
            </a:r>
            <a:r>
              <a:rPr lang="en-US" altLang="zh-CN" sz="4000" b="1" noProof="1">
                <a:latin typeface="Times New Roman" panose="02020603050405020304" pitchFamily="18" charset="0"/>
              </a:rPr>
              <a:t>were done</a:t>
            </a:r>
          </a:p>
          <a:p>
            <a:pPr>
              <a:lnSpc>
                <a:spcPct val="95000"/>
              </a:lnSpc>
              <a:spcBef>
                <a:spcPct val="5000"/>
              </a:spcBef>
            </a:pPr>
            <a:endParaRPr lang="en-US" altLang="zh-CN" sz="4000" b="1" noProof="1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spcBef>
                <a:spcPct val="5000"/>
              </a:spcBef>
            </a:pPr>
            <a:r>
              <a:rPr lang="zh-CN" altLang="en-US" sz="4000" b="1" noProof="1">
                <a:solidFill>
                  <a:srgbClr val="0000FF"/>
                </a:solidFill>
                <a:latin typeface="Times New Roman" panose="02020603050405020304" pitchFamily="18" charset="0"/>
              </a:rPr>
              <a:t>一般将来时的被动语态</a:t>
            </a:r>
            <a:r>
              <a:rPr lang="zh-CN" altLang="zh-CN" sz="4000" b="1" noProof="1">
                <a:solidFill>
                  <a:srgbClr val="0000FF"/>
                </a:solidFill>
                <a:latin typeface="Times New Roman" panose="02020603050405020304" pitchFamily="18" charset="0"/>
              </a:rPr>
              <a:t>:</a:t>
            </a:r>
          </a:p>
          <a:p>
            <a:pPr>
              <a:lnSpc>
                <a:spcPct val="95000"/>
              </a:lnSpc>
              <a:spcBef>
                <a:spcPct val="5000"/>
              </a:spcBef>
            </a:pPr>
            <a:r>
              <a:rPr lang="en-US" altLang="zh-CN" sz="4000" b="1" noProof="1">
                <a:latin typeface="Times New Roman" panose="02020603050405020304" pitchFamily="18" charset="0"/>
              </a:rPr>
              <a:t>    will</a:t>
            </a:r>
            <a:r>
              <a:rPr lang="en-US" altLang="en-US" sz="4000" b="1" noProof="1">
                <a:latin typeface="Times New Roman" panose="02020603050405020304" pitchFamily="18" charset="0"/>
              </a:rPr>
              <a:t>／</a:t>
            </a:r>
            <a:r>
              <a:rPr lang="en-US" altLang="zh-CN" sz="4000" b="1" noProof="1">
                <a:latin typeface="Times New Roman" panose="02020603050405020304" pitchFamily="18" charset="0"/>
              </a:rPr>
              <a:t>shall be</a:t>
            </a:r>
            <a:r>
              <a:rPr lang="en-US" altLang="en-US" sz="4000" b="1" noProof="1">
                <a:latin typeface="Times New Roman" panose="02020603050405020304" pitchFamily="18" charset="0"/>
              </a:rPr>
              <a:t>＋</a:t>
            </a:r>
            <a:r>
              <a:rPr lang="en-US" altLang="zh-CN" sz="4000" b="1" noProof="1">
                <a:latin typeface="Times New Roman" panose="02020603050405020304" pitchFamily="18" charset="0"/>
              </a:rPr>
              <a:t>done</a:t>
            </a:r>
          </a:p>
          <a:p>
            <a:pPr>
              <a:lnSpc>
                <a:spcPct val="95000"/>
              </a:lnSpc>
              <a:spcBef>
                <a:spcPct val="5000"/>
              </a:spcBef>
            </a:pPr>
            <a:endParaRPr lang="en-US" altLang="zh-CN" sz="4000" b="1" noProof="1">
              <a:latin typeface="Times New Roman" panose="02020603050405020304" pitchFamily="18" charset="0"/>
            </a:endParaRPr>
          </a:p>
        </p:txBody>
      </p:sp>
      <p:sp>
        <p:nvSpPr>
          <p:cNvPr id="10243" name="文本框 26628">
            <a:extLst>
              <a:ext uri="{FF2B5EF4-FFF2-40B4-BE49-F238E27FC236}">
                <a16:creationId xmlns:a16="http://schemas.microsoft.com/office/drawing/2014/main" id="{0CAF00F0-32B1-4FC7-8AA4-77AF8CECB7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48038" y="4876800"/>
            <a:ext cx="31242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endParaRPr lang="zh-CN" altLang="en-US" sz="4000" b="1">
              <a:latin typeface="Times New Roman" panose="02020603050405020304" pitchFamily="18" charset="0"/>
            </a:endParaRPr>
          </a:p>
        </p:txBody>
      </p:sp>
      <p:sp>
        <p:nvSpPr>
          <p:cNvPr id="10244" name="文本框 26630">
            <a:extLst>
              <a:ext uri="{FF2B5EF4-FFF2-40B4-BE49-F238E27FC236}">
                <a16:creationId xmlns:a16="http://schemas.microsoft.com/office/drawing/2014/main" id="{21DA0868-E6BF-4736-BC9A-89A772F960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2438" y="1828800"/>
            <a:ext cx="73914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endParaRPr lang="zh-CN" altLang="en-US" sz="4000" b="1">
              <a:latin typeface="Times New Roman" panose="02020603050405020304" pitchFamily="18" charset="0"/>
            </a:endParaRPr>
          </a:p>
        </p:txBody>
      </p:sp>
      <p:sp>
        <p:nvSpPr>
          <p:cNvPr id="26632" name="文本框 26631">
            <a:extLst>
              <a:ext uri="{FF2B5EF4-FFF2-40B4-BE49-F238E27FC236}">
                <a16:creationId xmlns:a16="http://schemas.microsoft.com/office/drawing/2014/main" id="{231884E3-1A40-4A16-8ADA-27D4B42A8B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1928813"/>
            <a:ext cx="864076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 noProof="1">
                <a:solidFill>
                  <a:srgbClr val="FF0000"/>
                </a:solidFill>
                <a:latin typeface="Times New Roman" panose="02020603050405020304" pitchFamily="18" charset="0"/>
              </a:rPr>
              <a:t>Basketball </a:t>
            </a:r>
            <a:r>
              <a:rPr lang="en-US" altLang="zh-CN" sz="3200" b="1" u="sng" noProof="1">
                <a:solidFill>
                  <a:srgbClr val="FF0000"/>
                </a:solidFill>
                <a:latin typeface="Times New Roman" panose="02020603050405020304" pitchFamily="18" charset="0"/>
              </a:rPr>
              <a:t>is played</a:t>
            </a:r>
            <a:r>
              <a:rPr lang="en-US" altLang="zh-CN" sz="3200" b="1" noProof="1">
                <a:solidFill>
                  <a:srgbClr val="FF0000"/>
                </a:solidFill>
                <a:latin typeface="Times New Roman" panose="02020603050405020304" pitchFamily="18" charset="0"/>
              </a:rPr>
              <a:t> by people all over the world. </a:t>
            </a:r>
          </a:p>
        </p:txBody>
      </p:sp>
      <p:sp>
        <p:nvSpPr>
          <p:cNvPr id="26633" name="矩形 26632">
            <a:extLst>
              <a:ext uri="{FF2B5EF4-FFF2-40B4-BE49-F238E27FC236}">
                <a16:creationId xmlns:a16="http://schemas.microsoft.com/office/drawing/2014/main" id="{2624E8C1-F2DD-4DFD-BEDB-C00469BDAB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3779838"/>
            <a:ext cx="7158037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 noProof="1">
                <a:solidFill>
                  <a:srgbClr val="FF0000"/>
                </a:solidFill>
                <a:latin typeface="Times New Roman" panose="02020603050405020304" pitchFamily="18" charset="0"/>
              </a:rPr>
              <a:t>A party </a:t>
            </a:r>
            <a:r>
              <a:rPr lang="en-US" altLang="zh-CN" sz="3200" b="1" u="sng" noProof="1">
                <a:solidFill>
                  <a:srgbClr val="FF0000"/>
                </a:solidFill>
                <a:latin typeface="Times New Roman" panose="02020603050405020304" pitchFamily="18" charset="0"/>
              </a:rPr>
              <a:t>was held</a:t>
            </a:r>
            <a:r>
              <a:rPr lang="en-US" altLang="zh-CN" sz="3200" b="1" noProof="1">
                <a:solidFill>
                  <a:srgbClr val="FF0000"/>
                </a:solidFill>
                <a:latin typeface="Times New Roman" panose="02020603050405020304" pitchFamily="18" charset="0"/>
              </a:rPr>
              <a:t> (by them) last Sunday.</a:t>
            </a:r>
          </a:p>
        </p:txBody>
      </p:sp>
      <p:sp>
        <p:nvSpPr>
          <p:cNvPr id="26634" name="文本框 26633">
            <a:extLst>
              <a:ext uri="{FF2B5EF4-FFF2-40B4-BE49-F238E27FC236}">
                <a16:creationId xmlns:a16="http://schemas.microsoft.com/office/drawing/2014/main" id="{ED4242C5-DA29-4A31-AE74-02292FA9FB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0363" y="5661025"/>
            <a:ext cx="62992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 noProof="1">
                <a:solidFill>
                  <a:srgbClr val="FF0000"/>
                </a:solidFill>
                <a:latin typeface="Times New Roman" panose="02020603050405020304" pitchFamily="18" charset="0"/>
              </a:rPr>
              <a:t>You will be fined if you go wrong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89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66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89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6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89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6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3" grpId="0"/>
      <p:bldP spid="2663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Text Box 3">
            <a:extLst>
              <a:ext uri="{FF2B5EF4-FFF2-40B4-BE49-F238E27FC236}">
                <a16:creationId xmlns:a16="http://schemas.microsoft.com/office/drawing/2014/main" id="{FE434533-5A68-49D6-9BCD-4BB5345FB7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3238" y="765175"/>
            <a:ext cx="5545137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000" b="1">
                <a:solidFill>
                  <a:srgbClr val="FF0000"/>
                </a:solidFill>
                <a:latin typeface="Times New Roman" panose="02020603050405020304" pitchFamily="18" charset="0"/>
              </a:rPr>
              <a:t>主动变被动解题步骤:</a:t>
            </a:r>
          </a:p>
        </p:txBody>
      </p:sp>
      <p:sp>
        <p:nvSpPr>
          <p:cNvPr id="5123" name="Text Box 4">
            <a:extLst>
              <a:ext uri="{FF2B5EF4-FFF2-40B4-BE49-F238E27FC236}">
                <a16:creationId xmlns:a16="http://schemas.microsoft.com/office/drawing/2014/main" id="{6100DE24-842C-4CD8-9878-245B487637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1800" y="1557338"/>
            <a:ext cx="554355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000" b="1">
                <a:latin typeface="Times New Roman" panose="02020603050405020304" pitchFamily="18" charset="0"/>
              </a:rPr>
              <a:t>1. 找宾语 ----</a:t>
            </a:r>
            <a:r>
              <a:rPr lang="zh-CN" altLang="en-US" sz="3000" b="1">
                <a:solidFill>
                  <a:srgbClr val="0000FF"/>
                </a:solidFill>
                <a:latin typeface="Times New Roman" panose="02020603050405020304" pitchFamily="18" charset="0"/>
              </a:rPr>
              <a:t>即动作的承受者</a:t>
            </a:r>
          </a:p>
        </p:txBody>
      </p:sp>
      <p:sp>
        <p:nvSpPr>
          <p:cNvPr id="5124" name="Rectangle 5">
            <a:extLst>
              <a:ext uri="{FF2B5EF4-FFF2-40B4-BE49-F238E27FC236}">
                <a16:creationId xmlns:a16="http://schemas.microsoft.com/office/drawing/2014/main" id="{295551B8-EB8B-4376-B923-0BBD3571F5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9138" y="4724400"/>
            <a:ext cx="589121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000" b="1" u="sng">
                <a:latin typeface="Times New Roman" panose="02020603050405020304" pitchFamily="18" charset="0"/>
              </a:rPr>
              <a:t>They</a:t>
            </a:r>
            <a:r>
              <a:rPr lang="zh-CN" altLang="en-US" sz="3000" b="1">
                <a:latin typeface="Times New Roman" panose="02020603050405020304" pitchFamily="18" charset="0"/>
              </a:rPr>
              <a:t>  </a:t>
            </a:r>
            <a:r>
              <a:rPr lang="zh-CN" altLang="en-US" sz="3000" b="1" u="sng">
                <a:solidFill>
                  <a:srgbClr val="FF0000"/>
                </a:solidFill>
                <a:latin typeface="Times New Roman" panose="02020603050405020304" pitchFamily="18" charset="0"/>
              </a:rPr>
              <a:t>make  </a:t>
            </a:r>
            <a:r>
              <a:rPr lang="zh-CN" altLang="en-US" sz="3000" b="1">
                <a:solidFill>
                  <a:srgbClr val="990099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3000" b="1" u="sng">
                <a:solidFill>
                  <a:srgbClr val="0000FF"/>
                </a:solidFill>
                <a:latin typeface="Times New Roman" panose="02020603050405020304" pitchFamily="18" charset="0"/>
              </a:rPr>
              <a:t>shoes</a:t>
            </a:r>
            <a:r>
              <a:rPr lang="zh-CN" altLang="en-US" sz="3000" b="1">
                <a:latin typeface="Times New Roman" panose="02020603050405020304" pitchFamily="18" charset="0"/>
              </a:rPr>
              <a:t> in  that factory.</a:t>
            </a:r>
          </a:p>
        </p:txBody>
      </p:sp>
      <p:sp>
        <p:nvSpPr>
          <p:cNvPr id="5125" name="Text Box 6">
            <a:extLst>
              <a:ext uri="{FF2B5EF4-FFF2-40B4-BE49-F238E27FC236}">
                <a16:creationId xmlns:a16="http://schemas.microsoft.com/office/drawing/2014/main" id="{00544F48-7F57-4BD4-B52F-E659812254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9538" y="5732463"/>
            <a:ext cx="29511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000">
                <a:latin typeface="Times New Roman" panose="02020603050405020304" pitchFamily="18" charset="0"/>
              </a:rPr>
              <a:t> </a:t>
            </a:r>
            <a:r>
              <a:rPr lang="zh-CN" altLang="en-US" sz="3000" b="1">
                <a:solidFill>
                  <a:srgbClr val="0000FF"/>
                </a:solidFill>
                <a:latin typeface="Times New Roman" panose="02020603050405020304" pitchFamily="18" charset="0"/>
              </a:rPr>
              <a:t>Shoes</a:t>
            </a:r>
          </a:p>
        </p:txBody>
      </p:sp>
      <p:sp>
        <p:nvSpPr>
          <p:cNvPr id="5126" name="Text Box 7">
            <a:extLst>
              <a:ext uri="{FF2B5EF4-FFF2-40B4-BE49-F238E27FC236}">
                <a16:creationId xmlns:a16="http://schemas.microsoft.com/office/drawing/2014/main" id="{417178C6-E648-418E-9449-B6CD90A620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1800" y="2205038"/>
            <a:ext cx="813593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000" b="1">
                <a:latin typeface="Times New Roman" panose="02020603050405020304" pitchFamily="18" charset="0"/>
              </a:rPr>
              <a:t>2. 判断宾语的单复数 ----</a:t>
            </a:r>
            <a:r>
              <a:rPr lang="zh-CN" altLang="en-US" sz="3000" b="1">
                <a:solidFill>
                  <a:srgbClr val="0000FF"/>
                </a:solidFill>
                <a:latin typeface="Times New Roman" panose="02020603050405020304" pitchFamily="18" charset="0"/>
              </a:rPr>
              <a:t>即be动词的单复数</a:t>
            </a:r>
          </a:p>
        </p:txBody>
      </p:sp>
      <p:sp>
        <p:nvSpPr>
          <p:cNvPr id="5127" name="Text Box 8">
            <a:extLst>
              <a:ext uri="{FF2B5EF4-FFF2-40B4-BE49-F238E27FC236}">
                <a16:creationId xmlns:a16="http://schemas.microsoft.com/office/drawing/2014/main" id="{8D5B7118-E4F2-47BF-895A-719EAE5702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0225" y="5445125"/>
            <a:ext cx="1439863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000" b="1">
                <a:solidFill>
                  <a:srgbClr val="FF0000"/>
                </a:solidFill>
                <a:latin typeface="Times New Roman" panose="02020603050405020304" pitchFamily="18" charset="0"/>
              </a:rPr>
              <a:t>are</a:t>
            </a:r>
          </a:p>
          <a:p>
            <a:pPr>
              <a:spcBef>
                <a:spcPct val="50000"/>
              </a:spcBef>
            </a:pPr>
            <a:r>
              <a:rPr lang="zh-CN" altLang="en-US" sz="3000" b="1">
                <a:solidFill>
                  <a:srgbClr val="FF0000"/>
                </a:solidFill>
                <a:latin typeface="Times New Roman" panose="02020603050405020304" pitchFamily="18" charset="0"/>
              </a:rPr>
              <a:t>were</a:t>
            </a:r>
          </a:p>
        </p:txBody>
      </p:sp>
      <p:sp>
        <p:nvSpPr>
          <p:cNvPr id="5128" name="Text Box 9">
            <a:extLst>
              <a:ext uri="{FF2B5EF4-FFF2-40B4-BE49-F238E27FC236}">
                <a16:creationId xmlns:a16="http://schemas.microsoft.com/office/drawing/2014/main" id="{E026B29A-B4AE-438F-9DC0-1A6F9A7250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3388" y="2781300"/>
            <a:ext cx="8135937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000" b="1">
                <a:latin typeface="Times New Roman" panose="02020603050405020304" pitchFamily="18" charset="0"/>
              </a:rPr>
              <a:t>3. 判断动词的时态 ----</a:t>
            </a:r>
            <a:r>
              <a:rPr lang="zh-CN" altLang="en-US" sz="3000" b="1">
                <a:solidFill>
                  <a:srgbClr val="0000FF"/>
                </a:solidFill>
                <a:latin typeface="Times New Roman" panose="02020603050405020304" pitchFamily="18" charset="0"/>
              </a:rPr>
              <a:t>即be动词的时态</a:t>
            </a:r>
          </a:p>
        </p:txBody>
      </p:sp>
      <p:sp>
        <p:nvSpPr>
          <p:cNvPr id="5129" name="Text Box 10">
            <a:extLst>
              <a:ext uri="{FF2B5EF4-FFF2-40B4-BE49-F238E27FC236}">
                <a16:creationId xmlns:a16="http://schemas.microsoft.com/office/drawing/2014/main" id="{0EDC3B37-C141-4016-9704-53C88D95A7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3388" y="3357563"/>
            <a:ext cx="81708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000" b="1">
                <a:latin typeface="Times New Roman" panose="02020603050405020304" pitchFamily="18" charset="0"/>
              </a:rPr>
              <a:t>4. 修改谓语的时态 ----</a:t>
            </a:r>
            <a:r>
              <a:rPr lang="zh-CN" altLang="en-US" sz="3000" b="1">
                <a:solidFill>
                  <a:srgbClr val="0000FF"/>
                </a:solidFill>
                <a:latin typeface="Times New Roman" panose="02020603050405020304" pitchFamily="18" charset="0"/>
              </a:rPr>
              <a:t>即原句动词改为过去分词</a:t>
            </a:r>
          </a:p>
        </p:txBody>
      </p:sp>
      <p:sp>
        <p:nvSpPr>
          <p:cNvPr id="5130" name="Text Box 11">
            <a:extLst>
              <a:ext uri="{FF2B5EF4-FFF2-40B4-BE49-F238E27FC236}">
                <a16:creationId xmlns:a16="http://schemas.microsoft.com/office/drawing/2014/main" id="{21EB3BE8-5024-446D-ABC3-9C52D46630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24188" y="5732463"/>
            <a:ext cx="1512887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000" b="1">
                <a:solidFill>
                  <a:srgbClr val="FF0000"/>
                </a:solidFill>
                <a:latin typeface="Times New Roman" panose="02020603050405020304" pitchFamily="18" charset="0"/>
              </a:rPr>
              <a:t> made</a:t>
            </a:r>
          </a:p>
        </p:txBody>
      </p:sp>
      <p:sp>
        <p:nvSpPr>
          <p:cNvPr id="5131" name="Text Box 12">
            <a:extLst>
              <a:ext uri="{FF2B5EF4-FFF2-40B4-BE49-F238E27FC236}">
                <a16:creationId xmlns:a16="http://schemas.microsoft.com/office/drawing/2014/main" id="{A3CBAEBA-B7CE-4928-9E69-AAAC7094A0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3388" y="3933825"/>
            <a:ext cx="8135937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000" b="1">
                <a:latin typeface="Times New Roman" panose="02020603050405020304" pitchFamily="18" charset="0"/>
              </a:rPr>
              <a:t>5. 修改原句的主语 ----</a:t>
            </a:r>
            <a:r>
              <a:rPr lang="zh-CN" altLang="en-US" sz="3000" b="1">
                <a:solidFill>
                  <a:srgbClr val="0000FF"/>
                </a:solidFill>
                <a:latin typeface="Times New Roman" panose="02020603050405020304" pitchFamily="18" charset="0"/>
              </a:rPr>
              <a:t>即by+ 主语 / 宾语</a:t>
            </a:r>
          </a:p>
        </p:txBody>
      </p:sp>
      <p:sp>
        <p:nvSpPr>
          <p:cNvPr id="5132" name="Text Box 13">
            <a:extLst>
              <a:ext uri="{FF2B5EF4-FFF2-40B4-BE49-F238E27FC236}">
                <a16:creationId xmlns:a16="http://schemas.microsoft.com/office/drawing/2014/main" id="{159E26C9-1D85-4FB6-8ECC-9B690B3671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92613" y="5805488"/>
            <a:ext cx="4211637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000" b="1">
                <a:latin typeface="Times New Roman" panose="02020603050405020304" pitchFamily="18" charset="0"/>
              </a:rPr>
              <a:t> by them in that factory.</a:t>
            </a:r>
            <a:endParaRPr lang="zh-CN" altLang="en-US" sz="30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51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" dur="500"/>
                                        <p:tgtEl>
                                          <p:spTgt spid="51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  <p:bldP spid="5124" grpId="0"/>
      <p:bldP spid="5125" grpId="0"/>
      <p:bldP spid="5126" grpId="0"/>
      <p:bldP spid="5127" grpId="0" build="allAtOnce"/>
      <p:bldP spid="5128" grpId="0"/>
      <p:bldP spid="5129" grpId="0"/>
      <p:bldP spid="5130" grpId="0"/>
      <p:bldP spid="5131" grpId="0"/>
      <p:bldP spid="513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2" descr="c:\documents and settings\administrator\application data\360se6\User Data\temp\20150710172216_LtFrM.thumb.700_0.jpeg">
            <a:extLst>
              <a:ext uri="{FF2B5EF4-FFF2-40B4-BE49-F238E27FC236}">
                <a16:creationId xmlns:a16="http://schemas.microsoft.com/office/drawing/2014/main" id="{37F6254A-99FA-4B00-B25F-1A97A1A251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0388" y="1343025"/>
            <a:ext cx="1911350" cy="190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0" name="Text Box 4">
            <a:extLst>
              <a:ext uri="{FF2B5EF4-FFF2-40B4-BE49-F238E27FC236}">
                <a16:creationId xmlns:a16="http://schemas.microsoft.com/office/drawing/2014/main" id="{3F676EBA-0B8B-404B-BE8E-FFAB2673A5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1963738"/>
            <a:ext cx="8497888" cy="340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3200" b="1"/>
              <a:t>主动语态变被动之歌：</a:t>
            </a:r>
          </a:p>
          <a:p>
            <a:pPr>
              <a:lnSpc>
                <a:spcPct val="120000"/>
              </a:lnSpc>
              <a:spcBef>
                <a:spcPct val="20000"/>
              </a:spcBef>
            </a:pPr>
            <a:endParaRPr lang="en-US" altLang="zh-CN" sz="3200" b="1">
              <a:solidFill>
                <a:srgbClr val="0000FF"/>
              </a:solidFill>
            </a:endParaRP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3200" b="1">
                <a:solidFill>
                  <a:srgbClr val="0000FF"/>
                </a:solidFill>
              </a:rPr>
              <a:t>被动语态强调宾，be后加上过去分。</a:t>
            </a: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3200" b="1">
                <a:solidFill>
                  <a:srgbClr val="0000FF"/>
                </a:solidFill>
              </a:rPr>
              <a:t>be要随着主语变，人称时态要弄准。</a:t>
            </a: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3200" b="1">
                <a:solidFill>
                  <a:srgbClr val="0000FF"/>
                </a:solidFill>
              </a:rPr>
              <a:t>行为对象作主语， 逻辑主语by来引。</a:t>
            </a:r>
          </a:p>
        </p:txBody>
      </p:sp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1C74411F-F1FF-41AD-AFC3-21541BD91D92}"/>
              </a:ext>
            </a:extLst>
          </p:cNvPr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13314" name="TextBox 4">
            <a:extLst>
              <a:ext uri="{FF2B5EF4-FFF2-40B4-BE49-F238E27FC236}">
                <a16:creationId xmlns:a16="http://schemas.microsoft.com/office/drawing/2014/main" id="{4FDB4FE1-68BA-4D84-A9D5-8967EEFF06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51088" y="3414713"/>
            <a:ext cx="48863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II Pre-Learning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>
            <a:extLst>
              <a:ext uri="{FF2B5EF4-FFF2-40B4-BE49-F238E27FC236}">
                <a16:creationId xmlns:a16="http://schemas.microsoft.com/office/drawing/2014/main" id="{802F5C3A-52D0-46E2-BF89-0068E7491FB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0825" y="735013"/>
            <a:ext cx="8435975" cy="1541462"/>
          </a:xfrm>
        </p:spPr>
        <p:txBody>
          <a:bodyPr>
            <a:spAutoFit/>
          </a:bodyPr>
          <a:lstStyle/>
          <a:p>
            <a:pPr algn="ctr" eaLnBrk="1" hangingPunct="1">
              <a:lnSpc>
                <a:spcPct val="90000"/>
              </a:lnSpc>
            </a:pPr>
            <a:r>
              <a:rPr lang="en-US" altLang="zh-CN" sz="3600" b="1" noProof="1">
                <a:solidFill>
                  <a:srgbClr val="7030A0"/>
                </a:solidFill>
              </a:rPr>
              <a:t>A    </a:t>
            </a:r>
            <a:r>
              <a:rPr lang="en-US" altLang="en-US" sz="3600" b="1" noProof="1">
                <a:solidFill>
                  <a:srgbClr val="7030A0"/>
                </a:solidFill>
              </a:rPr>
              <a:t>T</a:t>
            </a:r>
            <a:r>
              <a:rPr lang="en-US" altLang="zh-CN" sz="3600" b="1" noProof="1">
                <a:solidFill>
                  <a:srgbClr val="7030A0"/>
                </a:solidFill>
              </a:rPr>
              <a:t>he passive voice with model verbs</a:t>
            </a:r>
            <a:br>
              <a:rPr lang="en-US" altLang="zh-CN" sz="3600" b="1" noProof="1">
                <a:solidFill>
                  <a:srgbClr val="7030A0"/>
                </a:solidFill>
              </a:rPr>
            </a:br>
            <a:br>
              <a:rPr lang="en-US" altLang="zh-CN" sz="3600" b="1" noProof="1">
                <a:solidFill>
                  <a:srgbClr val="7030A0"/>
                </a:solidFill>
              </a:rPr>
            </a:br>
            <a:r>
              <a:rPr lang="zh-CN" altLang="en-US" sz="3600" b="1" noProof="1">
                <a:solidFill>
                  <a:srgbClr val="7030A0"/>
                </a:solidFill>
              </a:rPr>
              <a:t>情态动词的被动语态</a:t>
            </a:r>
            <a:r>
              <a:rPr lang="zh-CN" altLang="zh-CN" sz="3600" b="1" noProof="1">
                <a:solidFill>
                  <a:srgbClr val="7030A0"/>
                </a:solidFill>
              </a:rPr>
              <a:t> </a:t>
            </a:r>
          </a:p>
        </p:txBody>
      </p:sp>
      <p:pic>
        <p:nvPicPr>
          <p:cNvPr id="14338" name="图片 30722">
            <a:extLst>
              <a:ext uri="{FF2B5EF4-FFF2-40B4-BE49-F238E27FC236}">
                <a16:creationId xmlns:a16="http://schemas.microsoft.com/office/drawing/2014/main" id="{C44AA5D7-6E0E-4ACF-927D-14DE246F40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1338" y="2565400"/>
            <a:ext cx="600075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ext Box 2">
            <a:extLst>
              <a:ext uri="{FF2B5EF4-FFF2-40B4-BE49-F238E27FC236}">
                <a16:creationId xmlns:a16="http://schemas.microsoft.com/office/drawing/2014/main" id="{4ACF349A-AC91-4226-89BA-CBCA4DF17E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908050"/>
            <a:ext cx="56896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000" b="1" u="sng">
                <a:latin typeface="Times New Roman" panose="02020603050405020304" pitchFamily="18" charset="0"/>
              </a:rPr>
              <a:t>Aby</a:t>
            </a:r>
            <a:r>
              <a:rPr lang="zh-CN" altLang="en-US" sz="3000" b="1">
                <a:latin typeface="Times New Roman" panose="02020603050405020304" pitchFamily="18" charset="0"/>
              </a:rPr>
              <a:t> </a:t>
            </a:r>
            <a:r>
              <a:rPr lang="zh-CN" altLang="en-US" sz="3000" b="1" u="sng">
                <a:solidFill>
                  <a:srgbClr val="0000FF"/>
                </a:solidFill>
                <a:latin typeface="Times New Roman" panose="02020603050405020304" pitchFamily="18" charset="0"/>
              </a:rPr>
              <a:t>can take good care of</a:t>
            </a:r>
            <a:r>
              <a:rPr lang="zh-CN" altLang="en-US" sz="3000" b="1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3000" b="1" u="sng">
                <a:solidFill>
                  <a:srgbClr val="FF0000"/>
                </a:solidFill>
                <a:latin typeface="Times New Roman" panose="02020603050405020304" pitchFamily="18" charset="0"/>
              </a:rPr>
              <a:t>Tina</a:t>
            </a:r>
            <a:r>
              <a:rPr lang="zh-CN" altLang="en-US" sz="3000" b="1">
                <a:latin typeface="Times New Roman" panose="02020603050405020304" pitchFamily="18" charset="0"/>
              </a:rPr>
              <a:t>．</a:t>
            </a:r>
          </a:p>
        </p:txBody>
      </p:sp>
      <p:sp>
        <p:nvSpPr>
          <p:cNvPr id="23555" name="Text Box 3">
            <a:extLst>
              <a:ext uri="{FF2B5EF4-FFF2-40B4-BE49-F238E27FC236}">
                <a16:creationId xmlns:a16="http://schemas.microsoft.com/office/drawing/2014/main" id="{D1FF5A1C-C701-4F2A-9FE1-B21DE8F917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6875" y="3095625"/>
            <a:ext cx="84963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000" b="1" u="sng">
                <a:solidFill>
                  <a:srgbClr val="FF0000"/>
                </a:solidFill>
                <a:latin typeface="Times New Roman" panose="02020603050405020304" pitchFamily="18" charset="0"/>
              </a:rPr>
              <a:t>Tina</a:t>
            </a:r>
            <a:r>
              <a:rPr lang="zh-CN" altLang="en-US" sz="3000" b="1">
                <a:latin typeface="Times New Roman" panose="02020603050405020304" pitchFamily="18" charset="0"/>
              </a:rPr>
              <a:t> </a:t>
            </a:r>
            <a:r>
              <a:rPr lang="zh-CN" altLang="en-US" sz="3000" b="1" u="sng">
                <a:solidFill>
                  <a:srgbClr val="0000FF"/>
                </a:solidFill>
                <a:latin typeface="Times New Roman" panose="02020603050405020304" pitchFamily="18" charset="0"/>
              </a:rPr>
              <a:t>can be taken good care of</a:t>
            </a:r>
            <a:r>
              <a:rPr lang="zh-CN" altLang="en-US" sz="3000" b="1">
                <a:latin typeface="Times New Roman" panose="02020603050405020304" pitchFamily="18" charset="0"/>
              </a:rPr>
              <a:t> </a:t>
            </a:r>
            <a:r>
              <a:rPr lang="zh-CN" altLang="en-US" sz="3000" b="1" u="sng">
                <a:latin typeface="Times New Roman" panose="02020603050405020304" pitchFamily="18" charset="0"/>
              </a:rPr>
              <a:t>by Aby.</a:t>
            </a:r>
            <a:endParaRPr lang="zh-CN" altLang="en-US" sz="30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3556" name="Line 4">
            <a:extLst>
              <a:ext uri="{FF2B5EF4-FFF2-40B4-BE49-F238E27FC236}">
                <a16:creationId xmlns:a16="http://schemas.microsoft.com/office/drawing/2014/main" id="{0BEA7FCD-BD0E-458A-9A33-8484A9E7BF20}"/>
              </a:ext>
            </a:extLst>
          </p:cNvPr>
          <p:cNvSpPr>
            <a:spLocks noChangeShapeType="1"/>
          </p:cNvSpPr>
          <p:nvPr/>
        </p:nvSpPr>
        <p:spPr bwMode="auto">
          <a:xfrm>
            <a:off x="1042988" y="1484313"/>
            <a:ext cx="5257800" cy="17287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57" name="Line 5">
            <a:extLst>
              <a:ext uri="{FF2B5EF4-FFF2-40B4-BE49-F238E27FC236}">
                <a16:creationId xmlns:a16="http://schemas.microsoft.com/office/drawing/2014/main" id="{973D045F-B906-4637-B54D-BC669754B51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700338" y="1628775"/>
            <a:ext cx="719137" cy="15843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58" name="Line 6">
            <a:extLst>
              <a:ext uri="{FF2B5EF4-FFF2-40B4-BE49-F238E27FC236}">
                <a16:creationId xmlns:a16="http://schemas.microsoft.com/office/drawing/2014/main" id="{34F15EBD-AC58-42F0-91BD-D3982538EA95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1187450" y="1484313"/>
            <a:ext cx="3960813" cy="15970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59" name="Text Box 7">
            <a:extLst>
              <a:ext uri="{FF2B5EF4-FFF2-40B4-BE49-F238E27FC236}">
                <a16:creationId xmlns:a16="http://schemas.microsoft.com/office/drawing/2014/main" id="{7D212F30-712A-4EB2-A66F-A8283014C8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3238" y="3860800"/>
            <a:ext cx="882015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000" b="1">
                <a:solidFill>
                  <a:srgbClr val="0000FF"/>
                </a:solidFill>
                <a:latin typeface="Times New Roman" panose="02020603050405020304" pitchFamily="18" charset="0"/>
              </a:rPr>
              <a:t>情态动词变被动：</a:t>
            </a:r>
          </a:p>
          <a:p>
            <a:endParaRPr lang="zh-CN" altLang="en-US" sz="30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3560" name="Text Box 8">
            <a:extLst>
              <a:ext uri="{FF2B5EF4-FFF2-40B4-BE49-F238E27FC236}">
                <a16:creationId xmlns:a16="http://schemas.microsoft.com/office/drawing/2014/main" id="{2DFE60E5-4BB8-4FFD-A313-E151B5E061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4825" y="4548188"/>
            <a:ext cx="8135938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000" b="1">
                <a:solidFill>
                  <a:srgbClr val="0000FF"/>
                </a:solidFill>
                <a:latin typeface="Times New Roman" panose="02020603050405020304" pitchFamily="18" charset="0"/>
              </a:rPr>
              <a:t>情态动词 + be+过去分词</a:t>
            </a:r>
          </a:p>
          <a:p>
            <a:pPr>
              <a:spcBef>
                <a:spcPct val="50000"/>
              </a:spcBef>
            </a:pPr>
            <a:endParaRPr lang="zh-CN" altLang="en-US" sz="30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build="allAtOnce"/>
      <p:bldP spid="23559" grpId="0"/>
      <p:bldP spid="2356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Text Box 3">
            <a:extLst>
              <a:ext uri="{FF2B5EF4-FFF2-40B4-BE49-F238E27FC236}">
                <a16:creationId xmlns:a16="http://schemas.microsoft.com/office/drawing/2014/main" id="{F637907E-E70B-416E-AF56-BCB07E0F6EBD}"/>
              </a:ext>
            </a:extLst>
          </p:cNvPr>
          <p:cNvSpPr txBox="1"/>
          <p:nvPr/>
        </p:nvSpPr>
        <p:spPr>
          <a:xfrm>
            <a:off x="868363" y="1008063"/>
            <a:ext cx="6583362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x-none" sz="3200" b="1" noProof="1">
                <a:latin typeface="Times New Roman" panose="02020603050405020304" pitchFamily="18" charset="0"/>
              </a:rPr>
              <a:t> 1. </a:t>
            </a:r>
            <a:r>
              <a:rPr lang="en-US" altLang="en-US" sz="3200" b="1" i="1" noProof="1"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</a:rPr>
              <a:t>He </a:t>
            </a:r>
            <a:r>
              <a:rPr lang="en-US" altLang="en-US" sz="3200" b="1" i="1" noProof="1">
                <a:solidFill>
                  <a:srgbClr val="FF3300"/>
                </a:solidFill>
                <a:latin typeface="Times New Roman" panose="02020603050405020304" pitchFamily="18" charset="0"/>
              </a:rPr>
              <a:t>may carry</a:t>
            </a:r>
            <a:r>
              <a:rPr lang="en-US" altLang="en-US" sz="3200" b="1" i="1" noProof="1">
                <a:latin typeface="Times New Roman" panose="02020603050405020304" pitchFamily="18" charset="0"/>
              </a:rPr>
              <a:t> </a:t>
            </a:r>
            <a:r>
              <a:rPr lang="en-US" altLang="en-US" sz="3200" b="1" i="1" noProof="1"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</a:rPr>
              <a:t>the basket easily.</a:t>
            </a:r>
          </a:p>
        </p:txBody>
      </p:sp>
      <p:sp>
        <p:nvSpPr>
          <p:cNvPr id="24580" name="Text Box 4">
            <a:extLst>
              <a:ext uri="{FF2B5EF4-FFF2-40B4-BE49-F238E27FC236}">
                <a16:creationId xmlns:a16="http://schemas.microsoft.com/office/drawing/2014/main" id="{A7DBDF82-CD99-4D8D-AAF6-9FE05C9B5FB8}"/>
              </a:ext>
            </a:extLst>
          </p:cNvPr>
          <p:cNvSpPr txBox="1"/>
          <p:nvPr/>
        </p:nvSpPr>
        <p:spPr>
          <a:xfrm>
            <a:off x="620712" y="4675188"/>
            <a:ext cx="7902575" cy="5857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3200" b="1" i="1" noProof="1"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</a:rPr>
              <a:t>The basket </a:t>
            </a:r>
            <a:r>
              <a:rPr lang="en-US" altLang="en-US" sz="3200" b="1" i="1" noProof="1">
                <a:solidFill>
                  <a:srgbClr val="FF3300"/>
                </a:solidFill>
                <a:latin typeface="Times New Roman" panose="02020603050405020304" pitchFamily="18" charset="0"/>
              </a:rPr>
              <a:t>may be</a:t>
            </a:r>
            <a:r>
              <a:rPr lang="en-US" altLang="en-US" sz="3200" b="1" i="1" noProof="1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200" b="1" i="1" noProof="1"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</a:rPr>
              <a:t>easily</a:t>
            </a:r>
            <a:r>
              <a:rPr lang="en-US" altLang="en-US" sz="3200" b="1" i="1" noProof="1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altLang="en-US" sz="3200" b="1" i="1" noProof="1">
                <a:solidFill>
                  <a:srgbClr val="FF3300"/>
                </a:solidFill>
                <a:latin typeface="Times New Roman" panose="02020603050405020304" pitchFamily="18" charset="0"/>
              </a:rPr>
              <a:t>carried</a:t>
            </a:r>
            <a:r>
              <a:rPr lang="en-US" altLang="en-US" sz="3200" b="1" i="1" noProof="1"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</a:rPr>
              <a:t> by him.</a:t>
            </a:r>
          </a:p>
        </p:txBody>
      </p:sp>
      <p:sp>
        <p:nvSpPr>
          <p:cNvPr id="16387" name="Rectangle 2">
            <a:extLst>
              <a:ext uri="{FF2B5EF4-FFF2-40B4-BE49-F238E27FC236}">
                <a16:creationId xmlns:a16="http://schemas.microsoft.com/office/drawing/2014/main" id="{2B2D1E09-0E1D-408A-A6A0-BACB5FEED3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27425" y="498475"/>
            <a:ext cx="2089150" cy="50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en-US" altLang="zh-CN" sz="3600" b="1" noProof="1">
                <a:solidFill>
                  <a:srgbClr val="0000FF"/>
                </a:solidFill>
                <a:latin typeface="Comic Sans MS" panose="030F0702030302020204" pitchFamily="66" charset="0"/>
              </a:rPr>
              <a:t>Exercise</a:t>
            </a:r>
          </a:p>
        </p:txBody>
      </p:sp>
      <p:pic>
        <p:nvPicPr>
          <p:cNvPr id="16388" name="Picture 2" descr="c:\documents and settings\administrator\application data\360se6\User Data\temp\u=2746075726,1130817996&amp;fm=21&amp;gp=0.jpg">
            <a:extLst>
              <a:ext uri="{FF2B5EF4-FFF2-40B4-BE49-F238E27FC236}">
                <a16:creationId xmlns:a16="http://schemas.microsoft.com/office/drawing/2014/main" id="{151D6D31-59D3-4559-A8BC-C31BD95601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1628775"/>
            <a:ext cx="1728093" cy="2535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/>
      <p:bldP spid="2458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5" name="Text Box 5">
            <a:extLst>
              <a:ext uri="{FF2B5EF4-FFF2-40B4-BE49-F238E27FC236}">
                <a16:creationId xmlns:a16="http://schemas.microsoft.com/office/drawing/2014/main" id="{71515272-CF56-47EA-B39B-88E0C5190F2A}"/>
              </a:ext>
            </a:extLst>
          </p:cNvPr>
          <p:cNvSpPr txBox="1"/>
          <p:nvPr/>
        </p:nvSpPr>
        <p:spPr>
          <a:xfrm>
            <a:off x="542925" y="747713"/>
            <a:ext cx="8018463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i="1" noProof="1"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</a:rPr>
              <a:t>2. </a:t>
            </a:r>
            <a:r>
              <a:rPr lang="en-US" altLang="en-US" sz="3200" b="1" i="1" noProof="1"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</a:rPr>
              <a:t>They </a:t>
            </a:r>
            <a:r>
              <a:rPr lang="en-US" altLang="en-US" sz="3200" b="1" i="1" noProof="1">
                <a:solidFill>
                  <a:srgbClr val="FF3300"/>
                </a:solidFill>
                <a:latin typeface="Times New Roman" panose="02020603050405020304" pitchFamily="18" charset="0"/>
              </a:rPr>
              <a:t>can sing</a:t>
            </a:r>
            <a:r>
              <a:rPr lang="en-US" altLang="en-US" sz="3200" b="1" i="1" noProof="1">
                <a:latin typeface="Times New Roman" panose="02020603050405020304" pitchFamily="18" charset="0"/>
              </a:rPr>
              <a:t> </a:t>
            </a:r>
            <a:r>
              <a:rPr lang="en-US" altLang="en-US" sz="3200" b="1" i="1" noProof="1"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</a:rPr>
              <a:t>some beautiful songs.</a:t>
            </a:r>
          </a:p>
        </p:txBody>
      </p:sp>
      <p:sp>
        <p:nvSpPr>
          <p:cNvPr id="25606" name="Text Box 6">
            <a:extLst>
              <a:ext uri="{FF2B5EF4-FFF2-40B4-BE49-F238E27FC236}">
                <a16:creationId xmlns:a16="http://schemas.microsoft.com/office/drawing/2014/main" id="{84B304A5-4993-4F84-AD97-54483C04FB5B}"/>
              </a:ext>
            </a:extLst>
          </p:cNvPr>
          <p:cNvSpPr txBox="1"/>
          <p:nvPr/>
        </p:nvSpPr>
        <p:spPr>
          <a:xfrm>
            <a:off x="395288" y="5229225"/>
            <a:ext cx="7345362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3200" b="1" i="1" noProof="1"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</a:rPr>
              <a:t>Some beautiful songs </a:t>
            </a:r>
            <a:r>
              <a:rPr lang="en-US" altLang="en-US" sz="3200" b="1" i="1" noProof="1">
                <a:solidFill>
                  <a:srgbClr val="FF3300"/>
                </a:solidFill>
                <a:latin typeface="Times New Roman" panose="02020603050405020304" pitchFamily="18" charset="0"/>
              </a:rPr>
              <a:t>can be sung</a:t>
            </a:r>
            <a:r>
              <a:rPr lang="en-US" altLang="en-US" sz="3200" b="1" i="1" noProof="1">
                <a:latin typeface="Times New Roman" panose="02020603050405020304" pitchFamily="18" charset="0"/>
              </a:rPr>
              <a:t> </a:t>
            </a:r>
            <a:r>
              <a:rPr lang="en-US" altLang="en-US" sz="3200" b="1" i="1" noProof="1"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</a:rPr>
              <a:t>by them.</a:t>
            </a:r>
          </a:p>
        </p:txBody>
      </p:sp>
      <p:pic>
        <p:nvPicPr>
          <p:cNvPr id="17411" name="Picture 4" descr="c:\documents and settings\administrator\application data\360se6\User Data\temp\57bdedf856223.jpg_600.jpg">
            <a:extLst>
              <a:ext uri="{FF2B5EF4-FFF2-40B4-BE49-F238E27FC236}">
                <a16:creationId xmlns:a16="http://schemas.microsoft.com/office/drawing/2014/main" id="{30C6C809-7F1A-434A-A8A0-D5D92A31FE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2950" y="1484313"/>
            <a:ext cx="3927475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5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5" grpId="0"/>
      <p:bldP spid="2560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9294106A-7D2F-4D04-A5B9-F754EC6610C6}"/>
              </a:ext>
            </a:extLst>
          </p:cNvPr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18434" name="TextBox 4">
            <a:extLst>
              <a:ext uri="{FF2B5EF4-FFF2-40B4-BE49-F238E27FC236}">
                <a16:creationId xmlns:a16="http://schemas.microsoft.com/office/drawing/2014/main" id="{9AB74EFE-0733-4B19-9068-7FA086392A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63713" y="3414713"/>
            <a:ext cx="56737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III While-Learning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ext Box 4">
            <a:extLst>
              <a:ext uri="{FF2B5EF4-FFF2-40B4-BE49-F238E27FC236}">
                <a16:creationId xmlns:a16="http://schemas.microsoft.com/office/drawing/2014/main" id="{7ABE2455-3BF0-431D-8E89-1110605E49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7050" y="1055688"/>
            <a:ext cx="5329238" cy="52387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00000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</a:rPr>
              <a:t> </a:t>
            </a:r>
            <a:r>
              <a:rPr lang="en-US" altLang="zh-CN" sz="2800" b="1" i="1">
                <a:latin typeface="Times New Roman" panose="02020603050405020304" pitchFamily="18" charset="0"/>
              </a:rPr>
              <a:t>A1  Read the following sentences.</a:t>
            </a:r>
          </a:p>
        </p:txBody>
      </p:sp>
      <p:graphicFrame>
        <p:nvGraphicFramePr>
          <p:cNvPr id="31748" name="表格 31747">
            <a:extLst>
              <a:ext uri="{FF2B5EF4-FFF2-40B4-BE49-F238E27FC236}">
                <a16:creationId xmlns:a16="http://schemas.microsoft.com/office/drawing/2014/main" id="{80AC0B42-B2EE-43A0-821E-861FFC16CF33}"/>
              </a:ext>
            </a:extLst>
          </p:cNvPr>
          <p:cNvGraphicFramePr/>
          <p:nvPr/>
        </p:nvGraphicFramePr>
        <p:xfrm>
          <a:off x="452438" y="1901825"/>
          <a:ext cx="8367712" cy="3694172"/>
        </p:xfrm>
        <a:graphic>
          <a:graphicData uri="http://schemas.openxmlformats.org/drawingml/2006/table">
            <a:tbl>
              <a:tblPr/>
              <a:tblGrid>
                <a:gridCol w="15128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625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9231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139660"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0" i="0" baseline="0" dirty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Each picture</a:t>
                      </a:r>
                    </a:p>
                    <a:p>
                      <a:pPr marL="0" lvl="0" indent="0" eaLnBrk="1" hangingPunct="1">
                        <a:spcBef>
                          <a:spcPct val="0"/>
                        </a:spcBef>
                        <a:buNone/>
                      </a:pPr>
                      <a:endParaRPr lang="zh-CN" altLang="en-US" sz="3200" b="0" i="0" baseline="0" dirty="0">
                        <a:solidFill>
                          <a:srgbClr val="0000FF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7" marR="91437" marT="45719" marB="45719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buNone/>
                      </a:pPr>
                      <a:r>
                        <a:rPr lang="en-US" altLang="x-none" sz="3200" b="0" i="0" baseline="0" dirty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s</a:t>
                      </a:r>
                      <a:r>
                        <a:rPr lang="zh-CN" altLang="en-US" sz="3200" b="0" i="0" baseline="0" dirty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hould be</a:t>
                      </a:r>
                    </a:p>
                    <a:p>
                      <a:pPr marL="0" lvl="0" indent="0" eaLnBrk="1" hangingPunct="1">
                        <a:buNone/>
                      </a:pPr>
                      <a:r>
                        <a:rPr lang="en-US" altLang="x-none" sz="3200" b="0" i="0" baseline="0" dirty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s</a:t>
                      </a:r>
                      <a:r>
                        <a:rPr lang="zh-CN" altLang="en-US" sz="3200" b="0" i="0" baseline="0" dirty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hould not be</a:t>
                      </a:r>
                    </a:p>
                  </a:txBody>
                  <a:tcPr marL="91437" marR="91437" marT="45719" marB="45719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buNone/>
                      </a:pPr>
                      <a:r>
                        <a:rPr lang="zh-CN" altLang="en-US" sz="3200" b="0" i="0" baseline="0" dirty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made a little different from the one before it.</a:t>
                      </a:r>
                    </a:p>
                    <a:p>
                      <a:pPr marL="0" lvl="0" indent="0" eaLnBrk="1" hangingPunct="1">
                        <a:buNone/>
                      </a:pPr>
                      <a:r>
                        <a:rPr lang="en-US" altLang="x-none" sz="3200" b="0" i="0" baseline="0" dirty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m</a:t>
                      </a:r>
                      <a:r>
                        <a:rPr lang="zh-CN" altLang="en-US" sz="3200" b="0" i="0" baseline="0" dirty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ade the same as the one before it.</a:t>
                      </a:r>
                    </a:p>
                  </a:txBody>
                  <a:tcPr marL="91437" marR="91437" marT="45719" marB="45719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54453"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0" i="0" baseline="0" dirty="0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Sound effects</a:t>
                      </a:r>
                    </a:p>
                    <a:p>
                      <a:pPr marL="0" lvl="0" indent="0" eaLnBrk="1" hangingPunct="1">
                        <a:spcBef>
                          <a:spcPct val="0"/>
                        </a:spcBef>
                        <a:buNone/>
                      </a:pPr>
                      <a:endParaRPr lang="zh-CN" altLang="en-US" sz="3200" b="0" i="0" baseline="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7" marR="91437" marT="45719" marB="45719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buNone/>
                      </a:pPr>
                      <a:r>
                        <a:rPr lang="en-US" altLang="x-none" sz="3200" b="0" i="0" baseline="0" dirty="0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m</a:t>
                      </a:r>
                      <a:r>
                        <a:rPr lang="zh-CN" altLang="en-US" sz="3200" b="0" i="0" baseline="0" dirty="0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ust be</a:t>
                      </a:r>
                    </a:p>
                    <a:p>
                      <a:pPr marL="0" lvl="0" indent="0" eaLnBrk="1" hangingPunct="1">
                        <a:buNone/>
                      </a:pPr>
                      <a:r>
                        <a:rPr lang="zh-CN" altLang="en-US" sz="3200" b="0" i="0" baseline="0" dirty="0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must not be</a:t>
                      </a:r>
                    </a:p>
                  </a:txBody>
                  <a:tcPr marL="91437" marR="91437" marT="45719" marB="45719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buNone/>
                      </a:pPr>
                      <a:r>
                        <a:rPr lang="en-US" altLang="x-none" sz="3200" b="0" i="0" baseline="0" dirty="0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a</a:t>
                      </a:r>
                      <a:r>
                        <a:rPr lang="zh-CN" altLang="en-US" sz="3200" b="0" i="0" baseline="0" dirty="0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dded.</a:t>
                      </a:r>
                    </a:p>
                    <a:p>
                      <a:pPr marL="0" lvl="0" indent="0" eaLnBrk="1" hangingPunct="1">
                        <a:buNone/>
                      </a:pPr>
                      <a:r>
                        <a:rPr lang="en-US" altLang="x-none" sz="3200" b="0" i="0" baseline="0" dirty="0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f</a:t>
                      </a:r>
                      <a:r>
                        <a:rPr lang="zh-CN" altLang="en-US" sz="3200" b="0" i="0" baseline="0" dirty="0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orgetten.</a:t>
                      </a:r>
                    </a:p>
                  </a:txBody>
                  <a:tcPr marL="91437" marR="91437" marT="45719" marB="45719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ext Box 4">
            <a:extLst>
              <a:ext uri="{FF2B5EF4-FFF2-40B4-BE49-F238E27FC236}">
                <a16:creationId xmlns:a16="http://schemas.microsoft.com/office/drawing/2014/main" id="{4AE3260D-3572-440C-AB16-FAC513861D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6725" y="620713"/>
            <a:ext cx="5329238" cy="52387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00000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</a:rPr>
              <a:t> </a:t>
            </a:r>
            <a:r>
              <a:rPr lang="en-US" altLang="zh-CN" sz="2800" b="1" i="1">
                <a:latin typeface="Times New Roman" panose="02020603050405020304" pitchFamily="18" charset="0"/>
              </a:rPr>
              <a:t>A1  Read the following sentences.</a:t>
            </a:r>
          </a:p>
        </p:txBody>
      </p:sp>
      <p:graphicFrame>
        <p:nvGraphicFramePr>
          <p:cNvPr id="31762" name="表格 31761">
            <a:extLst>
              <a:ext uri="{FF2B5EF4-FFF2-40B4-BE49-F238E27FC236}">
                <a16:creationId xmlns:a16="http://schemas.microsoft.com/office/drawing/2014/main" id="{9A6437C0-2602-4249-B7EA-53CFD7523E92}"/>
              </a:ext>
            </a:extLst>
          </p:cNvPr>
          <p:cNvGraphicFramePr/>
          <p:nvPr/>
        </p:nvGraphicFramePr>
        <p:xfrm>
          <a:off x="323850" y="1557338"/>
          <a:ext cx="8367713" cy="2133600"/>
        </p:xfrm>
        <a:graphic>
          <a:graphicData uri="http://schemas.openxmlformats.org/drawingml/2006/table">
            <a:tbl>
              <a:tblPr/>
              <a:tblGrid>
                <a:gridCol w="144010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21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92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51326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23913"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Should</a:t>
                      </a:r>
                      <a:endParaRPr lang="zh-CN" altLang="en-US" sz="32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7" marR="91437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en-US" altLang="x-none" sz="32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e</a:t>
                      </a:r>
                      <a:r>
                        <a:rPr lang="zh-CN" altLang="en-US" sz="32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ach picture</a:t>
                      </a:r>
                    </a:p>
                  </a:txBody>
                  <a:tcPr marL="91437" marR="91437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be</a:t>
                      </a:r>
                      <a:endParaRPr lang="zh-CN" altLang="en-US" sz="32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7" marR="91437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en-US" altLang="x-none" sz="32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m</a:t>
                      </a:r>
                      <a:r>
                        <a:rPr lang="zh-CN" altLang="en-US" sz="32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ade a little different from the one before it?</a:t>
                      </a:r>
                    </a:p>
                  </a:txBody>
                  <a:tcPr marL="91437" marR="91437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0" i="0" baseline="0" dirty="0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Must</a:t>
                      </a:r>
                      <a:endParaRPr lang="zh-CN" altLang="en-US" sz="3200" b="0" i="0" baseline="0" dirty="0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7" marR="91437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en-US" altLang="x-none" sz="3200" b="0" i="0" baseline="0" dirty="0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s</a:t>
                      </a:r>
                      <a:r>
                        <a:rPr lang="zh-CN" altLang="en-US" sz="3200" b="0" i="0" baseline="0" dirty="0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ound effects</a:t>
                      </a:r>
                    </a:p>
                  </a:txBody>
                  <a:tcPr marL="91437" marR="91437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0" i="0" baseline="0" dirty="0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be</a:t>
                      </a:r>
                      <a:endParaRPr lang="zh-CN" altLang="en-US" sz="3200" b="0" i="0" baseline="0" dirty="0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7" marR="91437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en-US" altLang="x-none" sz="3200" b="0" i="0" baseline="0" dirty="0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a</a:t>
                      </a:r>
                      <a:r>
                        <a:rPr lang="zh-CN" altLang="en-US" sz="3200" b="0" i="0" baseline="0" dirty="0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dded?</a:t>
                      </a:r>
                    </a:p>
                  </a:txBody>
                  <a:tcPr marL="91437" marR="91437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31779" name="表格 31778">
            <a:extLst>
              <a:ext uri="{FF2B5EF4-FFF2-40B4-BE49-F238E27FC236}">
                <a16:creationId xmlns:a16="http://schemas.microsoft.com/office/drawing/2014/main" id="{BC92C9D7-1D01-44FA-ABCF-034DBEB9B3DA}"/>
              </a:ext>
            </a:extLst>
          </p:cNvPr>
          <p:cNvGraphicFramePr/>
          <p:nvPr/>
        </p:nvGraphicFramePr>
        <p:xfrm>
          <a:off x="322263" y="4070350"/>
          <a:ext cx="8353424" cy="1158876"/>
        </p:xfrm>
        <a:graphic>
          <a:graphicData uri="http://schemas.openxmlformats.org/drawingml/2006/table">
            <a:tbl>
              <a:tblPr/>
              <a:tblGrid>
                <a:gridCol w="10810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431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9205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53714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79438"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Yes,</a:t>
                      </a:r>
                      <a:endParaRPr lang="zh-CN" altLang="en-US" sz="32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7" marR="91437" marT="45745" marB="45745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en-US" altLang="x-none" sz="32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i</a:t>
                      </a:r>
                      <a:r>
                        <a:rPr lang="zh-CN" altLang="en-US" sz="32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t should.</a:t>
                      </a:r>
                    </a:p>
                  </a:txBody>
                  <a:tcPr marL="91437" marR="91437" marT="45745" marB="45745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No ,</a:t>
                      </a:r>
                      <a:endParaRPr lang="zh-CN" altLang="en-US" sz="32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7" marR="91437" marT="45745" marB="45745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en-US" altLang="x-none" sz="32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i</a:t>
                      </a:r>
                      <a:r>
                        <a:rPr lang="zh-CN" altLang="en-US" sz="32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t should not / shouldn’t.</a:t>
                      </a:r>
                    </a:p>
                  </a:txBody>
                  <a:tcPr marL="91437" marR="91437" marT="45745" marB="45745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9438"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0" i="0" baseline="0" dirty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Yes,</a:t>
                      </a:r>
                      <a:endParaRPr lang="zh-CN" altLang="en-US" sz="3200" b="0" i="0" baseline="0" dirty="0">
                        <a:solidFill>
                          <a:srgbClr val="0000FF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7" marR="91437" marT="45745" marB="45745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en-US" altLang="x-none" sz="3200" b="0" i="0" baseline="0" dirty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t</a:t>
                      </a:r>
                      <a:r>
                        <a:rPr lang="zh-CN" altLang="en-US" sz="3200" b="0" i="0" baseline="0" dirty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hey must.</a:t>
                      </a:r>
                    </a:p>
                  </a:txBody>
                  <a:tcPr marL="91437" marR="91437" marT="45745" marB="45745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0" i="0" baseline="0" dirty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No,</a:t>
                      </a:r>
                      <a:endParaRPr lang="zh-CN" altLang="en-US" sz="3200" b="0" i="0" baseline="0" dirty="0">
                        <a:solidFill>
                          <a:srgbClr val="0000FF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7" marR="91437" marT="45745" marB="45745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en-US" altLang="x-none" sz="3200" b="0" i="0" baseline="0" dirty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t</a:t>
                      </a:r>
                      <a:r>
                        <a:rPr lang="zh-CN" altLang="en-US" sz="3200" b="0" i="0" baseline="0" dirty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hey must not / mustn’t.</a:t>
                      </a:r>
                    </a:p>
                  </a:txBody>
                  <a:tcPr marL="91437" marR="91437" marT="45745" marB="45745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>
            <a:extLst>
              <a:ext uri="{FF2B5EF4-FFF2-40B4-BE49-F238E27FC236}">
                <a16:creationId xmlns:a16="http://schemas.microsoft.com/office/drawing/2014/main" id="{77489E5F-3201-452D-ADC4-E03A42AC2F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7063" y="620713"/>
            <a:ext cx="259238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2400" b="1" i="1">
                <a:solidFill>
                  <a:srgbClr val="3333CC"/>
                </a:solidFill>
                <a:latin typeface="Times New Roman" panose="02020603050405020304" pitchFamily="18" charset="0"/>
              </a:rPr>
              <a:t>Work out the rule</a:t>
            </a:r>
          </a:p>
        </p:txBody>
      </p:sp>
      <p:sp>
        <p:nvSpPr>
          <p:cNvPr id="21506" name="Text Box 3">
            <a:extLst>
              <a:ext uri="{FF2B5EF4-FFF2-40B4-BE49-F238E27FC236}">
                <a16:creationId xmlns:a16="http://schemas.microsoft.com/office/drawing/2014/main" id="{DB4C0EEC-B2BA-4363-B779-B05055A9B6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6563" y="995363"/>
            <a:ext cx="8456612" cy="18161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To make </a:t>
            </a:r>
            <a:r>
              <a:rPr lang="en-US" altLang="zh-CN" sz="2800" b="1">
                <a:latin typeface="Times New Roman" panose="02020603050405020304" pitchFamily="18" charset="0"/>
              </a:rPr>
              <a:t>the passive voice</a:t>
            </a:r>
            <a:r>
              <a:rPr lang="en-US" altLang="zh-CN" sz="2800">
                <a:latin typeface="Times New Roman" panose="02020603050405020304" pitchFamily="18" charset="0"/>
              </a:rPr>
              <a:t> with </a:t>
            </a:r>
            <a:r>
              <a:rPr lang="en-US" altLang="zh-CN" sz="2800" b="1">
                <a:latin typeface="Times New Roman" panose="02020603050405020304" pitchFamily="18" charset="0"/>
              </a:rPr>
              <a:t>modal verbs, __ </a:t>
            </a:r>
            <a:r>
              <a:rPr lang="en-US" altLang="zh-CN" sz="2800">
                <a:latin typeface="Times New Roman" panose="02020603050405020304" pitchFamily="18" charset="0"/>
              </a:rPr>
              <a:t>is used </a:t>
            </a:r>
          </a:p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between the </a:t>
            </a:r>
            <a:r>
              <a:rPr lang="en-US" altLang="zh-CN" sz="2800" b="1">
                <a:latin typeface="Times New Roman" panose="02020603050405020304" pitchFamily="18" charset="0"/>
              </a:rPr>
              <a:t>modal verb</a:t>
            </a:r>
            <a:r>
              <a:rPr lang="en-US" altLang="zh-CN" sz="2800">
                <a:latin typeface="Times New Roman" panose="02020603050405020304" pitchFamily="18" charset="0"/>
              </a:rPr>
              <a:t> and </a:t>
            </a:r>
            <a:r>
              <a:rPr lang="zh-CN" altLang="en-US" sz="2800">
                <a:latin typeface="Times New Roman" panose="02020603050405020304" pitchFamily="18" charset="0"/>
              </a:rPr>
              <a:t>the </a:t>
            </a:r>
            <a:r>
              <a:rPr lang="en-US" altLang="zh-CN" sz="2800" b="1">
                <a:latin typeface="Times New Roman" panose="02020603050405020304" pitchFamily="18" charset="0"/>
              </a:rPr>
              <a:t>past participle</a:t>
            </a:r>
            <a:r>
              <a:rPr lang="en-US" altLang="zh-CN" sz="2800">
                <a:latin typeface="Times New Roman" panose="02020603050405020304" pitchFamily="18" charset="0"/>
              </a:rPr>
              <a:t> of the</a:t>
            </a:r>
          </a:p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main verb.</a:t>
            </a:r>
          </a:p>
        </p:txBody>
      </p:sp>
      <p:sp>
        <p:nvSpPr>
          <p:cNvPr id="32776" name="Text Box 7">
            <a:extLst>
              <a:ext uri="{FF2B5EF4-FFF2-40B4-BE49-F238E27FC236}">
                <a16:creationId xmlns:a16="http://schemas.microsoft.com/office/drawing/2014/main" id="{E1BCD795-E73A-4BF1-A90A-D2A30EC823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61200" y="981075"/>
            <a:ext cx="719138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be</a:t>
            </a:r>
          </a:p>
        </p:txBody>
      </p:sp>
      <p:sp>
        <p:nvSpPr>
          <p:cNvPr id="21508" name="矩形 9">
            <a:extLst>
              <a:ext uri="{FF2B5EF4-FFF2-40B4-BE49-F238E27FC236}">
                <a16:creationId xmlns:a16="http://schemas.microsoft.com/office/drawing/2014/main" id="{2719711F-F98F-4E07-94C4-B4919796AB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8163" y="3049588"/>
            <a:ext cx="7850187" cy="523875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</a:rPr>
              <a:t>含情态动词的被动语态——情态动词+be +PP</a:t>
            </a:r>
          </a:p>
        </p:txBody>
      </p:sp>
      <p:pic>
        <p:nvPicPr>
          <p:cNvPr id="21509" name="图片 11">
            <a:extLst>
              <a:ext uri="{FF2B5EF4-FFF2-40B4-BE49-F238E27FC236}">
                <a16:creationId xmlns:a16="http://schemas.microsoft.com/office/drawing/2014/main" id="{926B89A7-5D07-4AE2-95DC-0E2F7FF32F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10" t="98" r="710" b="4242"/>
          <a:stretch>
            <a:fillRect/>
          </a:stretch>
        </p:blipFill>
        <p:spPr bwMode="auto">
          <a:xfrm>
            <a:off x="7380288" y="4694238"/>
            <a:ext cx="1257300" cy="166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0" name="矩形 8">
            <a:extLst>
              <a:ext uri="{FF2B5EF4-FFF2-40B4-BE49-F238E27FC236}">
                <a16:creationId xmlns:a16="http://schemas.microsoft.com/office/drawing/2014/main" id="{C38F4712-2692-4A9F-839A-BC6CB0E820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87450" y="3622675"/>
            <a:ext cx="2016125" cy="304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can/could</a:t>
            </a:r>
          </a:p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 must</a:t>
            </a:r>
          </a:p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 should</a:t>
            </a:r>
          </a:p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may/might</a:t>
            </a:r>
          </a:p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 had better</a:t>
            </a:r>
          </a:p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 have to</a:t>
            </a:r>
          </a:p>
        </p:txBody>
      </p:sp>
      <p:sp>
        <p:nvSpPr>
          <p:cNvPr id="21511" name="矩形 12">
            <a:extLst>
              <a:ext uri="{FF2B5EF4-FFF2-40B4-BE49-F238E27FC236}">
                <a16:creationId xmlns:a16="http://schemas.microsoft.com/office/drawing/2014/main" id="{45F7B001-6FFF-40C4-BC64-E1EC17B76E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14925" y="4508500"/>
            <a:ext cx="14732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be done</a:t>
            </a:r>
            <a:endParaRPr lang="zh-CN" altLang="en-US" sz="3200"/>
          </a:p>
        </p:txBody>
      </p:sp>
      <p:sp>
        <p:nvSpPr>
          <p:cNvPr id="21512" name="矩形 13">
            <a:extLst>
              <a:ext uri="{FF2B5EF4-FFF2-40B4-BE49-F238E27FC236}">
                <a16:creationId xmlns:a16="http://schemas.microsoft.com/office/drawing/2014/main" id="{DFAF0BC0-F54E-4E60-BF86-FBAD653598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51275" y="4437063"/>
            <a:ext cx="4778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4000" b="1">
                <a:solidFill>
                  <a:srgbClr val="FF0000"/>
                </a:solidFill>
                <a:latin typeface="Times New Roman" panose="02020603050405020304" pitchFamily="18" charset="0"/>
              </a:rPr>
              <a:t>+</a:t>
            </a:r>
            <a:endParaRPr lang="zh-CN" altLang="en-US" sz="40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>
            <a:extLst>
              <a:ext uri="{FF2B5EF4-FFF2-40B4-BE49-F238E27FC236}">
                <a16:creationId xmlns:a16="http://schemas.microsoft.com/office/drawing/2014/main" id="{FB2B2F00-A602-4751-BA34-61E9708A69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620713"/>
            <a:ext cx="8064500" cy="600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latin typeface="Times New Roman" panose="02020603050405020304" pitchFamily="18" charset="0"/>
              </a:rPr>
              <a:t>肯定句：</a:t>
            </a:r>
            <a:endParaRPr lang="en-US" altLang="zh-CN" sz="3200" b="1">
              <a:latin typeface="Times New Roman" panose="02020603050405020304" pitchFamily="18" charset="0"/>
            </a:endParaRPr>
          </a:p>
          <a:p>
            <a:r>
              <a:rPr lang="zh-CN" altLang="en-US" sz="3200">
                <a:solidFill>
                  <a:srgbClr val="0000FF"/>
                </a:solidFill>
                <a:latin typeface="Times New Roman" panose="02020603050405020304" pitchFamily="18" charset="0"/>
              </a:rPr>
              <a:t>情态动词</a:t>
            </a:r>
            <a:r>
              <a:rPr lang="en-US" altLang="zh-CN" sz="3200">
                <a:solidFill>
                  <a:srgbClr val="0000FF"/>
                </a:solidFill>
                <a:latin typeface="Times New Roman" panose="02020603050405020304" pitchFamily="18" charset="0"/>
              </a:rPr>
              <a:t>+ be + </a:t>
            </a:r>
            <a:r>
              <a:rPr lang="zh-CN" altLang="en-US" sz="3200">
                <a:solidFill>
                  <a:srgbClr val="0000FF"/>
                </a:solidFill>
                <a:latin typeface="Times New Roman" panose="02020603050405020304" pitchFamily="18" charset="0"/>
              </a:rPr>
              <a:t>过去分词</a:t>
            </a:r>
            <a:r>
              <a:rPr lang="en-US" altLang="zh-CN" sz="3200">
                <a:solidFill>
                  <a:srgbClr val="0000FF"/>
                </a:solidFill>
                <a:latin typeface="Times New Roman" panose="02020603050405020304" pitchFamily="18" charset="0"/>
              </a:rPr>
              <a:t>			</a:t>
            </a:r>
            <a:r>
              <a:rPr lang="zh-CN" altLang="en-US" sz="3200">
                <a:latin typeface="Times New Roman" panose="02020603050405020304" pitchFamily="18" charset="0"/>
              </a:rPr>
              <a:t>如：</a:t>
            </a:r>
            <a:endParaRPr lang="en-US" altLang="zh-CN" sz="3200">
              <a:latin typeface="Times New Roman" panose="02020603050405020304" pitchFamily="18" charset="0"/>
            </a:endParaRPr>
          </a:p>
          <a:p>
            <a:r>
              <a:rPr lang="zh-CN" altLang="en-US" sz="3200">
                <a:latin typeface="Times New Roman" panose="02020603050405020304" pitchFamily="18" charset="0"/>
              </a:rPr>
              <a:t>每天应该浇花。</a:t>
            </a:r>
            <a:endParaRPr lang="en-US" altLang="zh-CN" sz="3200">
              <a:latin typeface="Times New Roman" panose="02020603050405020304" pitchFamily="18" charset="0"/>
            </a:endParaRPr>
          </a:p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The flowers should be watered every day.</a:t>
            </a:r>
          </a:p>
          <a:p>
            <a:r>
              <a:rPr lang="zh-CN" altLang="en-US" sz="3200" b="1">
                <a:latin typeface="Times New Roman" panose="02020603050405020304" pitchFamily="18" charset="0"/>
              </a:rPr>
              <a:t>否定句：</a:t>
            </a:r>
            <a:endParaRPr lang="en-US" altLang="zh-CN" sz="3200">
              <a:latin typeface="Times New Roman" panose="02020603050405020304" pitchFamily="18" charset="0"/>
            </a:endParaRPr>
          </a:p>
          <a:p>
            <a:r>
              <a:rPr lang="zh-CN" altLang="en-US" sz="3200">
                <a:solidFill>
                  <a:srgbClr val="0000FF"/>
                </a:solidFill>
                <a:latin typeface="Times New Roman" panose="02020603050405020304" pitchFamily="18" charset="0"/>
              </a:rPr>
              <a:t>情态动词</a:t>
            </a:r>
            <a:r>
              <a:rPr lang="en-US" altLang="zh-CN" sz="3200">
                <a:solidFill>
                  <a:srgbClr val="0000FF"/>
                </a:solidFill>
                <a:latin typeface="Times New Roman" panose="02020603050405020304" pitchFamily="18" charset="0"/>
              </a:rPr>
              <a:t>+ not + be +</a:t>
            </a:r>
            <a:r>
              <a:rPr lang="zh-CN" altLang="en-US" sz="3200">
                <a:solidFill>
                  <a:srgbClr val="0000FF"/>
                </a:solidFill>
                <a:latin typeface="Times New Roman" panose="02020603050405020304" pitchFamily="18" charset="0"/>
              </a:rPr>
              <a:t>过去分词</a:t>
            </a:r>
            <a:r>
              <a:rPr lang="en-US" altLang="zh-CN" sz="3200">
                <a:solidFill>
                  <a:srgbClr val="0000FF"/>
                </a:solidFill>
                <a:latin typeface="Times New Roman" panose="02020603050405020304" pitchFamily="18" charset="0"/>
              </a:rPr>
              <a:t>		</a:t>
            </a:r>
            <a:r>
              <a:rPr lang="zh-CN" altLang="en-US" sz="3200">
                <a:latin typeface="Times New Roman" panose="02020603050405020304" pitchFamily="18" charset="0"/>
              </a:rPr>
              <a:t>如：</a:t>
            </a:r>
            <a:endParaRPr lang="en-US" altLang="zh-CN" sz="320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r>
              <a:rPr lang="zh-CN" altLang="en-US" sz="3200">
                <a:latin typeface="Times New Roman" panose="02020603050405020304" pitchFamily="18" charset="0"/>
              </a:rPr>
              <a:t>这里禁止停车。</a:t>
            </a:r>
            <a:endParaRPr lang="en-US" altLang="zh-CN" sz="3200">
              <a:latin typeface="Times New Roman" panose="02020603050405020304" pitchFamily="18" charset="0"/>
            </a:endParaRPr>
          </a:p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Cars mustn't be parked here.</a:t>
            </a:r>
          </a:p>
          <a:p>
            <a:r>
              <a:rPr lang="zh-CN" altLang="en-US" sz="3200" b="1">
                <a:latin typeface="Times New Roman" panose="02020603050405020304" pitchFamily="18" charset="0"/>
              </a:rPr>
              <a:t>疑问句：</a:t>
            </a:r>
            <a:endParaRPr lang="en-US" altLang="zh-CN" sz="3200">
              <a:latin typeface="Times New Roman" panose="02020603050405020304" pitchFamily="18" charset="0"/>
            </a:endParaRPr>
          </a:p>
          <a:p>
            <a:r>
              <a:rPr lang="zh-CN" altLang="en-US" sz="3200">
                <a:solidFill>
                  <a:srgbClr val="0000FF"/>
                </a:solidFill>
                <a:latin typeface="Times New Roman" panose="02020603050405020304" pitchFamily="18" charset="0"/>
              </a:rPr>
              <a:t>情态动词</a:t>
            </a:r>
            <a:r>
              <a:rPr lang="en-US" altLang="zh-CN" sz="3200">
                <a:solidFill>
                  <a:srgbClr val="0000FF"/>
                </a:solidFill>
                <a:latin typeface="Times New Roman" panose="02020603050405020304" pitchFamily="18" charset="0"/>
              </a:rPr>
              <a:t>+ sb./sth. + be +</a:t>
            </a:r>
            <a:r>
              <a:rPr lang="zh-CN" altLang="en-US" sz="3200">
                <a:solidFill>
                  <a:srgbClr val="0000FF"/>
                </a:solidFill>
                <a:latin typeface="Times New Roman" panose="02020603050405020304" pitchFamily="18" charset="0"/>
              </a:rPr>
              <a:t>过去分词</a:t>
            </a:r>
            <a:r>
              <a:rPr lang="en-US" altLang="zh-CN" sz="3200">
                <a:solidFill>
                  <a:srgbClr val="0000FF"/>
                </a:solidFill>
                <a:latin typeface="Times New Roman" panose="02020603050405020304" pitchFamily="18" charset="0"/>
              </a:rPr>
              <a:t>	</a:t>
            </a:r>
            <a:r>
              <a:rPr lang="zh-CN" altLang="en-US" sz="3200">
                <a:latin typeface="Times New Roman" panose="02020603050405020304" pitchFamily="18" charset="0"/>
              </a:rPr>
              <a:t>如：</a:t>
            </a:r>
            <a:endParaRPr lang="en-US" altLang="zh-CN" sz="320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r>
              <a:rPr lang="zh-CN" altLang="en-US" sz="3200"/>
              <a:t>什么东西会被从卫星上扔下？</a:t>
            </a:r>
            <a:endParaRPr lang="en-US" altLang="zh-CN" sz="3200"/>
          </a:p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What could be dropped from a satellite?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9" name="Picture 7">
            <a:extLst>
              <a:ext uri="{FF2B5EF4-FFF2-40B4-BE49-F238E27FC236}">
                <a16:creationId xmlns:a16="http://schemas.microsoft.com/office/drawing/2014/main" id="{A32BFC89-31C8-4CB7-B243-176342B518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 l="11895" t="18329" r="38850" b="53125"/>
          <a:stretch>
            <a:fillRect/>
          </a:stretch>
        </p:blipFill>
        <p:spPr bwMode="auto">
          <a:xfrm>
            <a:off x="130175" y="2565400"/>
            <a:ext cx="8855075" cy="29337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8" name="矩形 21">
            <a:extLst>
              <a:ext uri="{FF2B5EF4-FFF2-40B4-BE49-F238E27FC236}">
                <a16:creationId xmlns:a16="http://schemas.microsoft.com/office/drawing/2014/main" id="{0AA8A913-8A92-47D3-8D2D-468D0E8D34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5913" y="933450"/>
            <a:ext cx="8442325" cy="95250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2800" b="1" i="1" dirty="0">
                <a:solidFill>
                  <a:schemeClr val="tx1"/>
                </a:solidFill>
              </a:rPr>
              <a:t>Complete the article below with the correct forms of the words in brackets.</a:t>
            </a:r>
            <a:endParaRPr lang="zh-CN" altLang="zh-CN" sz="2000" b="1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ext Box 3">
            <a:extLst>
              <a:ext uri="{FF2B5EF4-FFF2-40B4-BE49-F238E27FC236}">
                <a16:creationId xmlns:a16="http://schemas.microsoft.com/office/drawing/2014/main" id="{6B786CEC-92D6-4608-BD81-E80AA856B5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8538" y="622300"/>
            <a:ext cx="43910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latin typeface="Times New Roman" panose="02020603050405020304" pitchFamily="18" charset="0"/>
              </a:rPr>
              <a:t>Drawing cartoon faces</a:t>
            </a:r>
          </a:p>
        </p:txBody>
      </p:sp>
      <p:sp>
        <p:nvSpPr>
          <p:cNvPr id="24578" name="Text Box 5">
            <a:extLst>
              <a:ext uri="{FF2B5EF4-FFF2-40B4-BE49-F238E27FC236}">
                <a16:creationId xmlns:a16="http://schemas.microsoft.com/office/drawing/2014/main" id="{03D41A88-EA9A-48CE-AA73-751944AADC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1270000"/>
            <a:ext cx="8569325" cy="446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ts val="12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When we draw a cartoon face, some parts of the </a:t>
            </a:r>
          </a:p>
          <a:p>
            <a:pPr>
              <a:spcBef>
                <a:spcPts val="12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face </a:t>
            </a:r>
            <a:r>
              <a:rPr lang="zh-CN" altLang="en-US" sz="3200">
                <a:latin typeface="Times New Roman" panose="02020603050405020304" pitchFamily="18" charset="0"/>
              </a:rPr>
              <a:t>_______</a:t>
            </a:r>
            <a:r>
              <a:rPr lang="en-US" altLang="zh-CN" sz="3200">
                <a:latin typeface="Times New Roman" panose="02020603050405020304" pitchFamily="18" charset="0"/>
              </a:rPr>
              <a:t>______</a:t>
            </a:r>
            <a:r>
              <a:rPr lang="zh-CN" altLang="en-US" sz="3200">
                <a:latin typeface="Times New Roman" panose="02020603050405020304" pitchFamily="18" charset="0"/>
              </a:rPr>
              <a:t>___(should / make) bigger to </a:t>
            </a:r>
            <a:endParaRPr lang="en-US" altLang="zh-CN" sz="3200">
              <a:latin typeface="Times New Roman" panose="02020603050405020304" pitchFamily="18" charset="0"/>
            </a:endParaRPr>
          </a:p>
          <a:p>
            <a:pPr>
              <a:spcBef>
                <a:spcPts val="1200"/>
              </a:spcBef>
            </a:pPr>
            <a:r>
              <a:rPr lang="zh-CN" altLang="en-US" sz="3200">
                <a:latin typeface="Times New Roman" panose="02020603050405020304" pitchFamily="18" charset="0"/>
              </a:rPr>
              <a:t>make the face look funny. So let’s start to draw a </a:t>
            </a:r>
            <a:endParaRPr lang="en-US" altLang="zh-CN" sz="3200">
              <a:latin typeface="Times New Roman" panose="02020603050405020304" pitchFamily="18" charset="0"/>
            </a:endParaRPr>
          </a:p>
          <a:p>
            <a:pPr>
              <a:spcBef>
                <a:spcPts val="1200"/>
              </a:spcBef>
            </a:pPr>
            <a:r>
              <a:rPr lang="zh-CN" altLang="en-US" sz="3200">
                <a:latin typeface="Times New Roman" panose="02020603050405020304" pitchFamily="18" charset="0"/>
              </a:rPr>
              <a:t>cartoon face for the woman!</a:t>
            </a:r>
            <a:endParaRPr lang="en-US" altLang="zh-CN" sz="3200">
              <a:latin typeface="Times New Roman" panose="02020603050405020304" pitchFamily="18" charset="0"/>
            </a:endParaRPr>
          </a:p>
          <a:p>
            <a:pPr>
              <a:spcBef>
                <a:spcPts val="1200"/>
              </a:spcBef>
            </a:pPr>
            <a:r>
              <a:rPr lang="zh-CN" altLang="en-US" sz="3200">
                <a:latin typeface="Times New Roman" panose="02020603050405020304" pitchFamily="18" charset="0"/>
              </a:rPr>
              <a:t>A rough circle __________</a:t>
            </a:r>
            <a:r>
              <a:rPr lang="en-US" altLang="zh-CN" sz="3200">
                <a:latin typeface="Times New Roman" panose="02020603050405020304" pitchFamily="18" charset="0"/>
              </a:rPr>
              <a:t>____</a:t>
            </a:r>
            <a:r>
              <a:rPr lang="zh-CN" altLang="en-US" sz="3200">
                <a:latin typeface="Times New Roman" panose="02020603050405020304" pitchFamily="18" charset="0"/>
              </a:rPr>
              <a:t>___ (should/draw) </a:t>
            </a:r>
            <a:endParaRPr lang="en-US" altLang="zh-CN" sz="3200">
              <a:latin typeface="Times New Roman" panose="02020603050405020304" pitchFamily="18" charset="0"/>
            </a:endParaRPr>
          </a:p>
          <a:p>
            <a:pPr>
              <a:spcBef>
                <a:spcPts val="1200"/>
              </a:spcBef>
            </a:pPr>
            <a:r>
              <a:rPr lang="zh-CN" altLang="en-US" sz="3200">
                <a:latin typeface="Times New Roman" panose="02020603050405020304" pitchFamily="18" charset="0"/>
              </a:rPr>
              <a:t>first. Then a nose and big glasses ____</a:t>
            </a:r>
            <a:r>
              <a:rPr lang="en-US" altLang="zh-CN" sz="3200">
                <a:latin typeface="Times New Roman" panose="02020603050405020304" pitchFamily="18" charset="0"/>
              </a:rPr>
              <a:t>________</a:t>
            </a:r>
            <a:r>
              <a:rPr lang="zh-CN" altLang="en-US" sz="3200">
                <a:latin typeface="Times New Roman" panose="02020603050405020304" pitchFamily="18" charset="0"/>
              </a:rPr>
              <a:t>__ </a:t>
            </a:r>
            <a:endParaRPr lang="en-US" altLang="zh-CN" sz="3200">
              <a:latin typeface="Times New Roman" panose="02020603050405020304" pitchFamily="18" charset="0"/>
            </a:endParaRPr>
          </a:p>
          <a:p>
            <a:pPr>
              <a:spcBef>
                <a:spcPts val="1200"/>
              </a:spcBef>
            </a:pPr>
            <a:r>
              <a:rPr lang="zh-CN" altLang="en-US" sz="3200">
                <a:latin typeface="Times New Roman" panose="02020603050405020304" pitchFamily="18" charset="0"/>
              </a:rPr>
              <a:t>(should/add).</a:t>
            </a:r>
          </a:p>
        </p:txBody>
      </p:sp>
      <p:sp>
        <p:nvSpPr>
          <p:cNvPr id="12" name="Text Box 6">
            <a:extLst>
              <a:ext uri="{FF2B5EF4-FFF2-40B4-BE49-F238E27FC236}">
                <a16:creationId xmlns:a16="http://schemas.microsoft.com/office/drawing/2014/main" id="{B669CA36-A774-4651-B074-1AF164BC19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23963" y="1909763"/>
            <a:ext cx="29162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</a:rPr>
              <a:t>should be made</a:t>
            </a:r>
          </a:p>
        </p:txBody>
      </p:sp>
      <p:sp>
        <p:nvSpPr>
          <p:cNvPr id="13" name="Text Box 7">
            <a:extLst>
              <a:ext uri="{FF2B5EF4-FFF2-40B4-BE49-F238E27FC236}">
                <a16:creationId xmlns:a16="http://schemas.microsoft.com/office/drawing/2014/main" id="{DB1A81AD-CA6F-46C5-A76A-0F9F6CDA52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24163" y="3790950"/>
            <a:ext cx="32607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</a:rPr>
              <a:t>should be drawn</a:t>
            </a:r>
          </a:p>
        </p:txBody>
      </p:sp>
      <p:sp>
        <p:nvSpPr>
          <p:cNvPr id="14" name="Text Box 8">
            <a:extLst>
              <a:ext uri="{FF2B5EF4-FFF2-40B4-BE49-F238E27FC236}">
                <a16:creationId xmlns:a16="http://schemas.microsoft.com/office/drawing/2014/main" id="{F806C28D-BCE2-4815-97A1-06741D1007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95963" y="4430713"/>
            <a:ext cx="309721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</a:rPr>
              <a:t>should be added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ext Box 5">
            <a:extLst>
              <a:ext uri="{FF2B5EF4-FFF2-40B4-BE49-F238E27FC236}">
                <a16:creationId xmlns:a16="http://schemas.microsoft.com/office/drawing/2014/main" id="{062802F5-C0AF-4175-BA98-FB95C7F6A4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1052513"/>
            <a:ext cx="8807450" cy="4462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ts val="1200"/>
              </a:spcBef>
            </a:pPr>
            <a:r>
              <a:rPr lang="zh-CN" altLang="en-US" sz="3200">
                <a:latin typeface="Times New Roman" panose="02020603050405020304" pitchFamily="18" charset="0"/>
              </a:rPr>
              <a:t>Next ,a pair of small eyes and a smiling mouth </a:t>
            </a:r>
            <a:endParaRPr lang="en-US" altLang="zh-CN" sz="3200">
              <a:latin typeface="Times New Roman" panose="02020603050405020304" pitchFamily="18" charset="0"/>
            </a:endParaRPr>
          </a:p>
          <a:p>
            <a:pPr>
              <a:spcBef>
                <a:spcPts val="1200"/>
              </a:spcBef>
            </a:pPr>
            <a:r>
              <a:rPr lang="zh-CN" altLang="en-US" sz="3200">
                <a:latin typeface="Times New Roman" panose="02020603050405020304" pitchFamily="18" charset="0"/>
              </a:rPr>
              <a:t>_____</a:t>
            </a:r>
            <a:r>
              <a:rPr lang="en-US" altLang="zh-CN" sz="3200">
                <a:latin typeface="Times New Roman" panose="02020603050405020304" pitchFamily="18" charset="0"/>
              </a:rPr>
              <a:t>______</a:t>
            </a:r>
            <a:r>
              <a:rPr lang="zh-CN" altLang="en-US" sz="3200">
                <a:latin typeface="Times New Roman" panose="02020603050405020304" pitchFamily="18" charset="0"/>
              </a:rPr>
              <a:t>___  (must/draw). The mouth </a:t>
            </a:r>
            <a:endParaRPr lang="en-US" altLang="zh-CN" sz="3200">
              <a:latin typeface="Times New Roman" panose="02020603050405020304" pitchFamily="18" charset="0"/>
            </a:endParaRPr>
          </a:p>
          <a:p>
            <a:pPr>
              <a:spcBef>
                <a:spcPts val="1200"/>
              </a:spcBef>
            </a:pPr>
            <a:r>
              <a:rPr lang="zh-CN" altLang="en-US" sz="3200">
                <a:latin typeface="Times New Roman" panose="02020603050405020304" pitchFamily="18" charset="0"/>
              </a:rPr>
              <a:t>_____</a:t>
            </a:r>
            <a:r>
              <a:rPr lang="en-US" altLang="zh-CN" sz="3200">
                <a:latin typeface="Times New Roman" panose="02020603050405020304" pitchFamily="18" charset="0"/>
              </a:rPr>
              <a:t>___</a:t>
            </a:r>
            <a:r>
              <a:rPr lang="zh-CN" altLang="en-US" sz="3200">
                <a:latin typeface="Times New Roman" panose="02020603050405020304" pitchFamily="18" charset="0"/>
              </a:rPr>
              <a:t>______ (can/make) larger to make the </a:t>
            </a:r>
            <a:endParaRPr lang="en-US" altLang="zh-CN" sz="3200">
              <a:latin typeface="Times New Roman" panose="02020603050405020304" pitchFamily="18" charset="0"/>
            </a:endParaRPr>
          </a:p>
          <a:p>
            <a:pPr>
              <a:spcBef>
                <a:spcPts val="1200"/>
              </a:spcBef>
            </a:pPr>
            <a:r>
              <a:rPr lang="zh-CN" altLang="en-US" sz="3200">
                <a:latin typeface="Times New Roman" panose="02020603050405020304" pitchFamily="18" charset="0"/>
              </a:rPr>
              <a:t>woman look friendlier.</a:t>
            </a:r>
            <a:r>
              <a:rPr lang="en-US" altLang="zh-CN" sz="3200">
                <a:latin typeface="Times New Roman" panose="02020603050405020304" pitchFamily="18" charset="0"/>
              </a:rPr>
              <a:t> </a:t>
            </a:r>
          </a:p>
          <a:p>
            <a:pPr>
              <a:spcBef>
                <a:spcPts val="1200"/>
              </a:spcBef>
            </a:pPr>
            <a:r>
              <a:rPr lang="zh-CN" altLang="en-US" sz="3200">
                <a:latin typeface="Times New Roman" panose="02020603050405020304" pitchFamily="18" charset="0"/>
              </a:rPr>
              <a:t>Finally, some hair ________</a:t>
            </a:r>
            <a:r>
              <a:rPr lang="en-US" altLang="zh-CN" sz="3200">
                <a:latin typeface="Times New Roman" panose="02020603050405020304" pitchFamily="18" charset="0"/>
              </a:rPr>
              <a:t>__</a:t>
            </a:r>
            <a:r>
              <a:rPr lang="zh-CN" altLang="en-US" sz="3200">
                <a:latin typeface="Times New Roman" panose="02020603050405020304" pitchFamily="18" charset="0"/>
              </a:rPr>
              <a:t>___</a:t>
            </a:r>
            <a:r>
              <a:rPr lang="en-US" altLang="zh-CN" sz="3200">
                <a:latin typeface="Times New Roman" panose="02020603050405020304" pitchFamily="18" charset="0"/>
              </a:rPr>
              <a:t>_</a:t>
            </a:r>
            <a:r>
              <a:rPr lang="zh-CN" altLang="en-US" sz="3200">
                <a:latin typeface="Times New Roman" panose="02020603050405020304" pitchFamily="18" charset="0"/>
              </a:rPr>
              <a:t>_  (should/add) </a:t>
            </a:r>
            <a:endParaRPr lang="en-US" altLang="zh-CN" sz="3200">
              <a:latin typeface="Times New Roman" panose="02020603050405020304" pitchFamily="18" charset="0"/>
            </a:endParaRPr>
          </a:p>
          <a:p>
            <a:pPr>
              <a:spcBef>
                <a:spcPts val="1200"/>
              </a:spcBef>
            </a:pPr>
            <a:r>
              <a:rPr lang="zh-CN" altLang="en-US" sz="3200">
                <a:latin typeface="Times New Roman" panose="02020603050405020304" pitchFamily="18" charset="0"/>
              </a:rPr>
              <a:t>to the cartoon.</a:t>
            </a:r>
            <a:r>
              <a:rPr lang="en-US" altLang="zh-CN" sz="3200">
                <a:latin typeface="Times New Roman" panose="02020603050405020304" pitchFamily="18" charset="0"/>
              </a:rPr>
              <a:t> </a:t>
            </a:r>
            <a:r>
              <a:rPr lang="zh-CN" altLang="en-US" sz="3200">
                <a:latin typeface="Times New Roman" panose="02020603050405020304" pitchFamily="18" charset="0"/>
              </a:rPr>
              <a:t>The face </a:t>
            </a:r>
            <a:r>
              <a:rPr lang="en-US" altLang="zh-CN" sz="3200">
                <a:latin typeface="Times New Roman" panose="02020603050405020304" pitchFamily="18" charset="0"/>
              </a:rPr>
              <a:t>_</a:t>
            </a:r>
            <a:r>
              <a:rPr lang="zh-CN" altLang="en-US" sz="3200">
                <a:latin typeface="Times New Roman" panose="02020603050405020304" pitchFamily="18" charset="0"/>
              </a:rPr>
              <a:t>________</a:t>
            </a:r>
            <a:r>
              <a:rPr lang="en-US" altLang="zh-CN" sz="3200">
                <a:latin typeface="Times New Roman" panose="02020603050405020304" pitchFamily="18" charset="0"/>
              </a:rPr>
              <a:t>____ </a:t>
            </a:r>
            <a:r>
              <a:rPr lang="zh-CN" altLang="en-US" sz="3200">
                <a:latin typeface="Times New Roman" panose="02020603050405020304" pitchFamily="18" charset="0"/>
              </a:rPr>
              <a:t>(can/colour) </a:t>
            </a:r>
            <a:endParaRPr lang="en-US" altLang="zh-CN" sz="3200">
              <a:latin typeface="Times New Roman" panose="02020603050405020304" pitchFamily="18" charset="0"/>
            </a:endParaRPr>
          </a:p>
          <a:p>
            <a:pPr>
              <a:spcBef>
                <a:spcPts val="1200"/>
              </a:spcBef>
            </a:pPr>
            <a:r>
              <a:rPr lang="zh-CN" altLang="en-US" sz="3200">
                <a:latin typeface="Times New Roman" panose="02020603050405020304" pitchFamily="18" charset="0"/>
              </a:rPr>
              <a:t>with bright colours.</a:t>
            </a:r>
          </a:p>
        </p:txBody>
      </p:sp>
      <p:sp>
        <p:nvSpPr>
          <p:cNvPr id="8" name="Text Box 9">
            <a:extLst>
              <a:ext uri="{FF2B5EF4-FFF2-40B4-BE49-F238E27FC236}">
                <a16:creationId xmlns:a16="http://schemas.microsoft.com/office/drawing/2014/main" id="{427F21D8-4E6A-4F7E-A736-EB802B62B1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1628775"/>
            <a:ext cx="31337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</a:rPr>
              <a:t>must be 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d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</a:rPr>
              <a:t>rawn</a:t>
            </a:r>
          </a:p>
        </p:txBody>
      </p:sp>
      <p:sp>
        <p:nvSpPr>
          <p:cNvPr id="9" name="Text Box 10">
            <a:extLst>
              <a:ext uri="{FF2B5EF4-FFF2-40B4-BE49-F238E27FC236}">
                <a16:creationId xmlns:a16="http://schemas.microsoft.com/office/drawing/2014/main" id="{FBADE70F-FC02-42C2-B30D-260424332B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2339975"/>
            <a:ext cx="262731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</a:rPr>
              <a:t>can be made</a:t>
            </a:r>
          </a:p>
        </p:txBody>
      </p:sp>
      <p:sp>
        <p:nvSpPr>
          <p:cNvPr id="10" name="Text Box 11">
            <a:extLst>
              <a:ext uri="{FF2B5EF4-FFF2-40B4-BE49-F238E27FC236}">
                <a16:creationId xmlns:a16="http://schemas.microsoft.com/office/drawing/2014/main" id="{72E7EC8A-4AB6-466E-931A-148EA87312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19475" y="3573463"/>
            <a:ext cx="302418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</a:rPr>
              <a:t>should be added</a:t>
            </a:r>
          </a:p>
        </p:txBody>
      </p:sp>
      <p:sp>
        <p:nvSpPr>
          <p:cNvPr id="11" name="Text Box 11">
            <a:extLst>
              <a:ext uri="{FF2B5EF4-FFF2-40B4-BE49-F238E27FC236}">
                <a16:creationId xmlns:a16="http://schemas.microsoft.com/office/drawing/2014/main" id="{B2007A75-FA95-4349-9A82-77025295B7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11638" y="4292600"/>
            <a:ext cx="3024187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can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</a:rPr>
              <a:t> be 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coloured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5">
            <a:extLst>
              <a:ext uri="{FF2B5EF4-FFF2-40B4-BE49-F238E27FC236}">
                <a16:creationId xmlns:a16="http://schemas.microsoft.com/office/drawing/2014/main" id="{7F07B4D2-B9A8-4651-95CE-519AFCB1AB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3189288"/>
            <a:ext cx="7993062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After everything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has been checked</a:t>
            </a:r>
            <a:r>
              <a:rPr lang="en-US" altLang="zh-CN" sz="2800">
                <a:latin typeface="Times New Roman" panose="02020603050405020304" pitchFamily="18" charset="0"/>
              </a:rPr>
              <a:t>, it is ready to </a:t>
            </a:r>
          </a:p>
          <a:p>
            <a:pPr>
              <a:spcBef>
                <a:spcPct val="2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be played for everyone to enjoy.</a:t>
            </a:r>
          </a:p>
          <a:p>
            <a:pPr>
              <a:spcBef>
                <a:spcPct val="2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The cartoon characters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have been drawn </a:t>
            </a:r>
          </a:p>
          <a:p>
            <a:pPr>
              <a:spcBef>
                <a:spcPct val="2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carefully by the artists. </a:t>
            </a:r>
          </a:p>
        </p:txBody>
      </p:sp>
      <p:grpSp>
        <p:nvGrpSpPr>
          <p:cNvPr id="26626" name="组合 34818">
            <a:extLst>
              <a:ext uri="{FF2B5EF4-FFF2-40B4-BE49-F238E27FC236}">
                <a16:creationId xmlns:a16="http://schemas.microsoft.com/office/drawing/2014/main" id="{A03DEAE6-B0DA-4FDE-995D-7D8395FDD3AC}"/>
              </a:ext>
            </a:extLst>
          </p:cNvPr>
          <p:cNvGrpSpPr>
            <a:grpSpLocks/>
          </p:cNvGrpSpPr>
          <p:nvPr/>
        </p:nvGrpSpPr>
        <p:grpSpPr bwMode="auto">
          <a:xfrm>
            <a:off x="611188" y="3933825"/>
            <a:ext cx="8137525" cy="1881188"/>
            <a:chOff x="0" y="0"/>
            <a:chExt cx="8136904" cy="1881270"/>
          </a:xfrm>
        </p:grpSpPr>
        <p:cxnSp>
          <p:nvCxnSpPr>
            <p:cNvPr id="26627" name="直接连接符 7">
              <a:extLst>
                <a:ext uri="{FF2B5EF4-FFF2-40B4-BE49-F238E27FC236}">
                  <a16:creationId xmlns:a16="http://schemas.microsoft.com/office/drawing/2014/main" id="{EBDFD0ED-9AC5-4503-9ABA-CFDF79A32BFB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0" y="9525"/>
              <a:ext cx="0" cy="1871745"/>
            </a:xfrm>
            <a:prstGeom prst="line">
              <a:avLst/>
            </a:prstGeom>
            <a:noFill/>
            <a:ln w="76200">
              <a:solidFill>
                <a:srgbClr val="98480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6628" name="直接连接符 8">
              <a:extLst>
                <a:ext uri="{FF2B5EF4-FFF2-40B4-BE49-F238E27FC236}">
                  <a16:creationId xmlns:a16="http://schemas.microsoft.com/office/drawing/2014/main" id="{312E2C44-859C-4516-B66C-3388FC7758A4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8136904" y="0"/>
              <a:ext cx="0" cy="1871745"/>
            </a:xfrm>
            <a:prstGeom prst="line">
              <a:avLst/>
            </a:prstGeom>
            <a:noFill/>
            <a:ln w="76200">
              <a:solidFill>
                <a:srgbClr val="98480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26629" name="Rectangle 2">
            <a:extLst>
              <a:ext uri="{FF2B5EF4-FFF2-40B4-BE49-F238E27FC236}">
                <a16:creationId xmlns:a16="http://schemas.microsoft.com/office/drawing/2014/main" id="{6899CB2F-0A4F-4008-ABCE-49ACBA125A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785813"/>
            <a:ext cx="7775575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2800" b="1" noProof="1">
                <a:solidFill>
                  <a:srgbClr val="7030A0"/>
                </a:solidFill>
                <a:latin typeface="Times New Roman" panose="02020603050405020304" pitchFamily="18" charset="0"/>
              </a:rPr>
              <a:t>B   The passive voice in the  present perfect tense</a:t>
            </a:r>
          </a:p>
          <a:p>
            <a:pPr algn="ctr"/>
            <a:r>
              <a:rPr lang="zh-CN" altLang="en-US" sz="2800" b="1" noProof="1">
                <a:solidFill>
                  <a:srgbClr val="7030A0"/>
                </a:solidFill>
                <a:latin typeface="Times New Roman" panose="02020603050405020304" pitchFamily="18" charset="0"/>
              </a:rPr>
              <a:t>现在完成时的被动语态</a:t>
            </a:r>
            <a:endParaRPr lang="zh-CN" altLang="zh-CN" sz="2800" b="1" noProof="1">
              <a:solidFill>
                <a:srgbClr val="7030A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6630" name="Text Box 4">
            <a:extLst>
              <a:ext uri="{FF2B5EF4-FFF2-40B4-BE49-F238E27FC236}">
                <a16:creationId xmlns:a16="http://schemas.microsoft.com/office/drawing/2014/main" id="{A085AD7A-9AA4-4267-A837-1A5AE9387A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9713" y="1863725"/>
            <a:ext cx="8664575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noProof="1">
                <a:latin typeface="Times New Roman" panose="02020603050405020304" pitchFamily="18" charset="0"/>
              </a:rPr>
              <a:t>We use the passive voice in the present perfect tense like this</a:t>
            </a:r>
            <a:r>
              <a:rPr lang="en-US" altLang="en-US" sz="2800" noProof="1">
                <a:latin typeface="Times New Roman" panose="02020603050405020304" pitchFamily="18" charset="0"/>
              </a:rPr>
              <a:t>:</a:t>
            </a:r>
          </a:p>
        </p:txBody>
      </p:sp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2">
            <a:extLst>
              <a:ext uri="{FF2B5EF4-FFF2-40B4-BE49-F238E27FC236}">
                <a16:creationId xmlns:a16="http://schemas.microsoft.com/office/drawing/2014/main" id="{8F865134-058C-4C92-9D3C-74CB0FAE07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9438" y="912813"/>
            <a:ext cx="3271837" cy="584200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3200" b="1" i="1">
                <a:solidFill>
                  <a:srgbClr val="3333CC"/>
                </a:solidFill>
                <a:latin typeface="Times New Roman" panose="02020603050405020304" pitchFamily="18" charset="0"/>
              </a:rPr>
              <a:t>Work out the rule</a:t>
            </a:r>
          </a:p>
        </p:txBody>
      </p:sp>
      <p:sp>
        <p:nvSpPr>
          <p:cNvPr id="27650" name="Text Box 3">
            <a:extLst>
              <a:ext uri="{FF2B5EF4-FFF2-40B4-BE49-F238E27FC236}">
                <a16:creationId xmlns:a16="http://schemas.microsoft.com/office/drawing/2014/main" id="{4FE07A82-D3D9-4C77-886A-8267F8EE28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9438" y="1557338"/>
            <a:ext cx="7931150" cy="1420812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We fo</a:t>
            </a:r>
            <a:r>
              <a:rPr lang="zh-CN" altLang="en-US" sz="3200">
                <a:latin typeface="Times New Roman" panose="02020603050405020304" pitchFamily="18" charset="0"/>
              </a:rPr>
              <a:t>r</a:t>
            </a:r>
            <a:r>
              <a:rPr lang="en-US" altLang="zh-CN" sz="3200">
                <a:latin typeface="Times New Roman" panose="02020603050405020304" pitchFamily="18" charset="0"/>
              </a:rPr>
              <a:t>m </a:t>
            </a:r>
            <a:r>
              <a:rPr lang="en-US" altLang="zh-CN" sz="3200" b="1">
                <a:latin typeface="Times New Roman" panose="02020603050405020304" pitchFamily="18" charset="0"/>
              </a:rPr>
              <a:t>the passive voice</a:t>
            </a:r>
            <a:r>
              <a:rPr lang="en-US" altLang="zh-CN" sz="3200">
                <a:latin typeface="Times New Roman" panose="02020603050405020304" pitchFamily="18" charset="0"/>
              </a:rPr>
              <a:t> in </a:t>
            </a:r>
            <a:r>
              <a:rPr lang="en-US" altLang="zh-CN" sz="3200" b="1">
                <a:latin typeface="Times New Roman" panose="02020603050405020304" pitchFamily="18" charset="0"/>
              </a:rPr>
              <a:t>the present perfect tense</a:t>
            </a:r>
            <a:r>
              <a:rPr lang="en-US" altLang="zh-CN" sz="3200">
                <a:latin typeface="Times New Roman" panose="02020603050405020304" pitchFamily="18" charset="0"/>
              </a:rPr>
              <a:t> by using </a:t>
            </a:r>
            <a:r>
              <a:rPr lang="en-US" altLang="zh-CN" sz="3200" i="1">
                <a:latin typeface="Times New Roman" panose="02020603050405020304" pitchFamily="18" charset="0"/>
              </a:rPr>
              <a:t>have/has</a:t>
            </a:r>
            <a:r>
              <a:rPr lang="en-US" altLang="zh-CN" sz="3200">
                <a:latin typeface="Times New Roman" panose="02020603050405020304" pitchFamily="18" charset="0"/>
              </a:rPr>
              <a:t>+ _____ before the </a:t>
            </a:r>
            <a:r>
              <a:rPr lang="en-US" altLang="zh-CN" sz="3200" b="1">
                <a:latin typeface="Times New Roman" panose="02020603050405020304" pitchFamily="18" charset="0"/>
              </a:rPr>
              <a:t>past participle</a:t>
            </a:r>
            <a:r>
              <a:rPr lang="en-US" altLang="zh-CN" sz="3200">
                <a:latin typeface="Times New Roman" panose="02020603050405020304" pitchFamily="18" charset="0"/>
              </a:rPr>
              <a:t> of the main verb.</a:t>
            </a:r>
          </a:p>
        </p:txBody>
      </p:sp>
      <p:sp>
        <p:nvSpPr>
          <p:cNvPr id="34829" name="Text Box 7">
            <a:extLst>
              <a:ext uri="{FF2B5EF4-FFF2-40B4-BE49-F238E27FC236}">
                <a16:creationId xmlns:a16="http://schemas.microsoft.com/office/drawing/2014/main" id="{0FFCC073-B9F6-4BB1-8417-CEE08B4612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27763" y="1916113"/>
            <a:ext cx="1008062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been</a:t>
            </a:r>
          </a:p>
        </p:txBody>
      </p:sp>
      <p:sp>
        <p:nvSpPr>
          <p:cNvPr id="27652" name="矩形 9">
            <a:extLst>
              <a:ext uri="{FF2B5EF4-FFF2-40B4-BE49-F238E27FC236}">
                <a16:creationId xmlns:a16="http://schemas.microsoft.com/office/drawing/2014/main" id="{01C9423F-9892-4AC7-BFD0-12F22EDF2F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3913188"/>
            <a:ext cx="7848600" cy="523875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</a:rPr>
              <a:t>现在完成时的被动语态——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have/has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</a:rPr>
              <a:t>+be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en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</a:rPr>
              <a:t> +PP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ext Box 2">
            <a:extLst>
              <a:ext uri="{FF2B5EF4-FFF2-40B4-BE49-F238E27FC236}">
                <a16:creationId xmlns:a16="http://schemas.microsoft.com/office/drawing/2014/main" id="{08377620-AB1D-4AE9-B12F-7CA3B87930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836613"/>
            <a:ext cx="575945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000" b="1" u="sng">
                <a:latin typeface="Times New Roman" panose="02020603050405020304" pitchFamily="18" charset="0"/>
              </a:rPr>
              <a:t>We</a:t>
            </a:r>
            <a:r>
              <a:rPr lang="zh-CN" altLang="en-US" sz="3000" b="1">
                <a:latin typeface="Times New Roman" panose="02020603050405020304" pitchFamily="18" charset="0"/>
              </a:rPr>
              <a:t> </a:t>
            </a:r>
            <a:r>
              <a:rPr lang="zh-CN" altLang="en-US" sz="3000" b="1" u="sng">
                <a:solidFill>
                  <a:srgbClr val="FF3300"/>
                </a:solidFill>
                <a:latin typeface="Times New Roman" panose="02020603050405020304" pitchFamily="18" charset="0"/>
              </a:rPr>
              <a:t>have made</a:t>
            </a:r>
            <a:r>
              <a:rPr lang="zh-CN" altLang="en-US" sz="3000" b="1">
                <a:latin typeface="Times New Roman" panose="02020603050405020304" pitchFamily="18" charset="0"/>
              </a:rPr>
              <a:t> </a:t>
            </a:r>
            <a:r>
              <a:rPr lang="zh-CN" altLang="en-US" sz="3000" b="1" u="sng">
                <a:solidFill>
                  <a:srgbClr val="0000FF"/>
                </a:solidFill>
                <a:latin typeface="Times New Roman" panose="02020603050405020304" pitchFamily="18" charset="0"/>
              </a:rPr>
              <a:t>twenty keys</a:t>
            </a:r>
            <a:r>
              <a:rPr lang="zh-CN" altLang="en-US" sz="3000" b="1">
                <a:latin typeface="Times New Roman" panose="02020603050405020304" pitchFamily="18" charset="0"/>
              </a:rPr>
              <a:t>．</a:t>
            </a:r>
          </a:p>
        </p:txBody>
      </p:sp>
      <p:sp>
        <p:nvSpPr>
          <p:cNvPr id="26627" name="Text Box 3">
            <a:extLst>
              <a:ext uri="{FF2B5EF4-FFF2-40B4-BE49-F238E27FC236}">
                <a16:creationId xmlns:a16="http://schemas.microsoft.com/office/drawing/2014/main" id="{4FD1156F-7D0D-4D91-82E9-49480B06B8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2879725"/>
            <a:ext cx="8135937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000" b="1" u="sng">
                <a:solidFill>
                  <a:srgbClr val="0000FF"/>
                </a:solidFill>
                <a:latin typeface="Times New Roman" panose="02020603050405020304" pitchFamily="18" charset="0"/>
              </a:rPr>
              <a:t>Twenty keys</a:t>
            </a:r>
            <a:r>
              <a:rPr lang="zh-CN" altLang="en-US" sz="3000" b="1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3000" b="1" u="sng">
                <a:solidFill>
                  <a:srgbClr val="FF3300"/>
                </a:solidFill>
                <a:latin typeface="Times New Roman" panose="02020603050405020304" pitchFamily="18" charset="0"/>
              </a:rPr>
              <a:t>have been made</a:t>
            </a:r>
            <a:r>
              <a:rPr lang="zh-CN" altLang="en-US" sz="3000" b="1">
                <a:latin typeface="Times New Roman" panose="02020603050405020304" pitchFamily="18" charset="0"/>
              </a:rPr>
              <a:t> </a:t>
            </a:r>
            <a:r>
              <a:rPr lang="zh-CN" altLang="en-US" sz="3000" b="1" u="sng">
                <a:latin typeface="Times New Roman" panose="02020603050405020304" pitchFamily="18" charset="0"/>
              </a:rPr>
              <a:t>by us</a:t>
            </a:r>
            <a:r>
              <a:rPr lang="zh-CN" altLang="en-US" sz="3000" b="1">
                <a:latin typeface="Times New Roman" panose="02020603050405020304" pitchFamily="18" charset="0"/>
              </a:rPr>
              <a:t>.</a:t>
            </a:r>
          </a:p>
        </p:txBody>
      </p:sp>
      <p:sp>
        <p:nvSpPr>
          <p:cNvPr id="26628" name="Line 4">
            <a:extLst>
              <a:ext uri="{FF2B5EF4-FFF2-40B4-BE49-F238E27FC236}">
                <a16:creationId xmlns:a16="http://schemas.microsoft.com/office/drawing/2014/main" id="{83D02645-A959-4B9B-B17A-69FB1DA9667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971550" y="1557338"/>
            <a:ext cx="3024188" cy="13493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29" name="Line 5">
            <a:extLst>
              <a:ext uri="{FF2B5EF4-FFF2-40B4-BE49-F238E27FC236}">
                <a16:creationId xmlns:a16="http://schemas.microsoft.com/office/drawing/2014/main" id="{97481A0C-D02F-49A2-9172-E9698F556835}"/>
              </a:ext>
            </a:extLst>
          </p:cNvPr>
          <p:cNvSpPr>
            <a:spLocks noChangeShapeType="1"/>
          </p:cNvSpPr>
          <p:nvPr/>
        </p:nvSpPr>
        <p:spPr bwMode="auto">
          <a:xfrm>
            <a:off x="2339975" y="1268413"/>
            <a:ext cx="1511300" cy="18002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30" name="Line 6">
            <a:extLst>
              <a:ext uri="{FF2B5EF4-FFF2-40B4-BE49-F238E27FC236}">
                <a16:creationId xmlns:a16="http://schemas.microsoft.com/office/drawing/2014/main" id="{7ACA643D-2F1A-4B53-97D0-72A043DDC6AA}"/>
              </a:ext>
            </a:extLst>
          </p:cNvPr>
          <p:cNvSpPr>
            <a:spLocks noChangeShapeType="1"/>
          </p:cNvSpPr>
          <p:nvPr/>
        </p:nvSpPr>
        <p:spPr bwMode="auto">
          <a:xfrm>
            <a:off x="755650" y="1412875"/>
            <a:ext cx="4679950" cy="14398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31" name="Text Box 7">
            <a:extLst>
              <a:ext uri="{FF2B5EF4-FFF2-40B4-BE49-F238E27FC236}">
                <a16:creationId xmlns:a16="http://schemas.microsoft.com/office/drawing/2014/main" id="{C2E20A0E-DE4E-4FF3-A77F-76831F23E6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3238" y="3848100"/>
            <a:ext cx="8355012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000" b="1">
                <a:solidFill>
                  <a:srgbClr val="FF3300"/>
                </a:solidFill>
                <a:latin typeface="Times New Roman" panose="02020603050405020304" pitchFamily="18" charset="0"/>
              </a:rPr>
              <a:t>现在完成时被动结构：</a:t>
            </a:r>
          </a:p>
          <a:p>
            <a:endParaRPr lang="zh-CN" altLang="en-US" sz="3000" b="1">
              <a:solidFill>
                <a:srgbClr val="FF3300"/>
              </a:solidFill>
              <a:latin typeface="Times New Roman" panose="02020603050405020304" pitchFamily="18" charset="0"/>
            </a:endParaRPr>
          </a:p>
          <a:p>
            <a:r>
              <a:rPr lang="zh-CN" altLang="en-US" sz="3000" b="1">
                <a:solidFill>
                  <a:srgbClr val="FF3300"/>
                </a:solidFill>
                <a:latin typeface="Times New Roman" panose="02020603050405020304" pitchFamily="18" charset="0"/>
              </a:rPr>
              <a:t>  </a:t>
            </a:r>
            <a:endParaRPr lang="zh-CN" altLang="en-US" sz="3000">
              <a:latin typeface="Times New Roman" panose="02020603050405020304" pitchFamily="18" charset="0"/>
            </a:endParaRPr>
          </a:p>
        </p:txBody>
      </p:sp>
      <p:sp>
        <p:nvSpPr>
          <p:cNvPr id="26632" name="Text Box 8">
            <a:extLst>
              <a:ext uri="{FF2B5EF4-FFF2-40B4-BE49-F238E27FC236}">
                <a16:creationId xmlns:a16="http://schemas.microsoft.com/office/drawing/2014/main" id="{307F8200-0EBB-466A-957B-DF60F4261A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3238" y="4581525"/>
            <a:ext cx="713105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000" b="1">
                <a:solidFill>
                  <a:srgbClr val="FF3300"/>
                </a:solidFill>
                <a:latin typeface="Times New Roman" panose="02020603050405020304" pitchFamily="18" charset="0"/>
              </a:rPr>
              <a:t>have/has + been+过去分词</a:t>
            </a:r>
            <a:endParaRPr lang="zh-CN" altLang="en-US" sz="3000">
              <a:latin typeface="Times New Roman" panose="02020603050405020304" pitchFamily="18" charset="0"/>
            </a:endParaRPr>
          </a:p>
        </p:txBody>
      </p:sp>
      <p:pic>
        <p:nvPicPr>
          <p:cNvPr id="28680" name="图片 9" descr="0a32b859-1d73-4e34-befe-0c929f4992ed.jpg">
            <a:extLst>
              <a:ext uri="{FF2B5EF4-FFF2-40B4-BE49-F238E27FC236}">
                <a16:creationId xmlns:a16="http://schemas.microsoft.com/office/drawing/2014/main" id="{BE782A7E-5129-42D4-BA11-00B1BBD500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1113" y="3848100"/>
            <a:ext cx="2497137" cy="265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6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66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66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66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 build="allAtOnce"/>
      <p:bldP spid="2663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>
            <a:extLst>
              <a:ext uri="{FF2B5EF4-FFF2-40B4-BE49-F238E27FC236}">
                <a16:creationId xmlns:a16="http://schemas.microsoft.com/office/drawing/2014/main" id="{6E5180D4-A9D4-40E6-BCB5-82E2DF64F2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620713"/>
            <a:ext cx="8497888" cy="600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latin typeface="Times New Roman" panose="02020603050405020304" pitchFamily="18" charset="0"/>
              </a:rPr>
              <a:t>肯定句：</a:t>
            </a:r>
            <a:endParaRPr lang="en-US" altLang="zh-CN" sz="3200" b="1">
              <a:latin typeface="Times New Roman" panose="02020603050405020304" pitchFamily="18" charset="0"/>
            </a:endParaRPr>
          </a:p>
          <a:p>
            <a:r>
              <a:rPr lang="en-US" altLang="zh-CN" sz="3200">
                <a:solidFill>
                  <a:srgbClr val="0000FF"/>
                </a:solidFill>
                <a:latin typeface="Times New Roman" panose="02020603050405020304" pitchFamily="18" charset="0"/>
              </a:rPr>
              <a:t>have/has + been + </a:t>
            </a:r>
            <a:r>
              <a:rPr lang="zh-CN" altLang="en-US" sz="3200">
                <a:solidFill>
                  <a:srgbClr val="0000FF"/>
                </a:solidFill>
                <a:latin typeface="Times New Roman" panose="02020603050405020304" pitchFamily="18" charset="0"/>
              </a:rPr>
              <a:t>过去分词</a:t>
            </a:r>
            <a:r>
              <a:rPr lang="en-US" altLang="zh-CN" sz="3200">
                <a:solidFill>
                  <a:srgbClr val="0000FF"/>
                </a:solidFill>
                <a:latin typeface="Times New Roman" panose="02020603050405020304" pitchFamily="18" charset="0"/>
              </a:rPr>
              <a:t>			</a:t>
            </a:r>
            <a:r>
              <a:rPr lang="zh-CN" altLang="en-US" sz="3200">
                <a:latin typeface="Times New Roman" panose="02020603050405020304" pitchFamily="18" charset="0"/>
              </a:rPr>
              <a:t>如：</a:t>
            </a:r>
            <a:endParaRPr lang="en-US" altLang="zh-CN" sz="3200">
              <a:latin typeface="Times New Roman" panose="02020603050405020304" pitchFamily="18" charset="0"/>
            </a:endParaRPr>
          </a:p>
          <a:p>
            <a:r>
              <a:rPr lang="zh-CN" altLang="en-US" sz="3200"/>
              <a:t>他们的家乡建立了一座发电站。</a:t>
            </a:r>
            <a:endParaRPr lang="en-US" altLang="zh-CN" sz="3200"/>
          </a:p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A power station has been set up in their hometown.</a:t>
            </a:r>
          </a:p>
          <a:p>
            <a:r>
              <a:rPr lang="zh-CN" altLang="en-US" sz="3200" b="1">
                <a:latin typeface="Times New Roman" panose="02020603050405020304" pitchFamily="18" charset="0"/>
              </a:rPr>
              <a:t>否定句：</a:t>
            </a:r>
            <a:endParaRPr lang="en-US" altLang="zh-CN" sz="3200">
              <a:latin typeface="Times New Roman" panose="02020603050405020304" pitchFamily="18" charset="0"/>
            </a:endParaRPr>
          </a:p>
          <a:p>
            <a:r>
              <a:rPr lang="en-US" altLang="zh-CN" sz="3200">
                <a:solidFill>
                  <a:srgbClr val="0000FF"/>
                </a:solidFill>
                <a:latin typeface="Times New Roman" panose="02020603050405020304" pitchFamily="18" charset="0"/>
              </a:rPr>
              <a:t>have/has + not + been +</a:t>
            </a:r>
            <a:r>
              <a:rPr lang="zh-CN" altLang="en-US" sz="3200">
                <a:solidFill>
                  <a:srgbClr val="0000FF"/>
                </a:solidFill>
                <a:latin typeface="Times New Roman" panose="02020603050405020304" pitchFamily="18" charset="0"/>
              </a:rPr>
              <a:t>过去分词</a:t>
            </a:r>
            <a:r>
              <a:rPr lang="en-US" altLang="zh-CN" sz="3200">
                <a:solidFill>
                  <a:srgbClr val="0000FF"/>
                </a:solidFill>
                <a:latin typeface="Times New Roman" panose="02020603050405020304" pitchFamily="18" charset="0"/>
              </a:rPr>
              <a:t>		</a:t>
            </a:r>
            <a:r>
              <a:rPr lang="zh-CN" altLang="en-US" sz="3200">
                <a:latin typeface="Times New Roman" panose="02020603050405020304" pitchFamily="18" charset="0"/>
              </a:rPr>
              <a:t>如：</a:t>
            </a:r>
            <a:endParaRPr lang="en-US" altLang="zh-CN" sz="320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r>
              <a:rPr lang="zh-CN" altLang="en-US" sz="3200">
                <a:latin typeface="Times New Roman" panose="02020603050405020304" pitchFamily="18" charset="0"/>
              </a:rPr>
              <a:t>汤姆的小说还没有被出版。</a:t>
            </a:r>
            <a:endParaRPr lang="en-US" altLang="zh-CN" sz="3200">
              <a:latin typeface="Times New Roman" panose="02020603050405020304" pitchFamily="18" charset="0"/>
            </a:endParaRPr>
          </a:p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Tom’s novel has not been published. </a:t>
            </a:r>
            <a:endParaRPr lang="zh-CN" altLang="en-US" sz="32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r>
              <a:rPr lang="zh-CN" altLang="en-US" sz="3200" b="1">
                <a:latin typeface="Times New Roman" panose="02020603050405020304" pitchFamily="18" charset="0"/>
              </a:rPr>
              <a:t>疑问句：</a:t>
            </a:r>
            <a:endParaRPr lang="en-US" altLang="zh-CN" sz="3200">
              <a:latin typeface="Times New Roman" panose="02020603050405020304" pitchFamily="18" charset="0"/>
            </a:endParaRPr>
          </a:p>
          <a:p>
            <a:r>
              <a:rPr lang="en-US" altLang="zh-CN" sz="3200">
                <a:solidFill>
                  <a:srgbClr val="0000FF"/>
                </a:solidFill>
                <a:latin typeface="Times New Roman" panose="02020603050405020304" pitchFamily="18" charset="0"/>
              </a:rPr>
              <a:t>have/has + sb./sth. + been +</a:t>
            </a:r>
            <a:r>
              <a:rPr lang="zh-CN" altLang="en-US" sz="3200">
                <a:solidFill>
                  <a:srgbClr val="0000FF"/>
                </a:solidFill>
                <a:latin typeface="Times New Roman" panose="02020603050405020304" pitchFamily="18" charset="0"/>
              </a:rPr>
              <a:t>过去分词</a:t>
            </a:r>
            <a:r>
              <a:rPr lang="en-US" altLang="zh-CN" sz="3200">
                <a:solidFill>
                  <a:srgbClr val="0000FF"/>
                </a:solidFill>
                <a:latin typeface="Times New Roman" panose="02020603050405020304" pitchFamily="18" charset="0"/>
              </a:rPr>
              <a:t>		</a:t>
            </a:r>
            <a:r>
              <a:rPr lang="zh-CN" altLang="en-US" sz="3200">
                <a:latin typeface="Times New Roman" panose="02020603050405020304" pitchFamily="18" charset="0"/>
              </a:rPr>
              <a:t>如：</a:t>
            </a:r>
            <a:endParaRPr lang="en-US" altLang="zh-CN" sz="320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r>
              <a:rPr lang="zh-CN" altLang="en-US" sz="3200"/>
              <a:t>谁受到了邀请？</a:t>
            </a:r>
            <a:endParaRPr lang="en-US" altLang="zh-CN" sz="3200"/>
          </a:p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Who has been invited?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2">
            <a:extLst>
              <a:ext uri="{FF2B5EF4-FFF2-40B4-BE49-F238E27FC236}">
                <a16:creationId xmlns:a16="http://schemas.microsoft.com/office/drawing/2014/main" id="{36B86B6D-3766-43EF-B8C9-44E2A175AB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5113" y="1116013"/>
            <a:ext cx="89154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latin typeface="Times New Roman" panose="02020603050405020304" pitchFamily="18" charset="0"/>
              </a:rPr>
              <a:t> </a:t>
            </a:r>
            <a:r>
              <a:rPr lang="zh-CN" altLang="en-US" sz="3200" b="1" i="1">
                <a:latin typeface="Times New Roman" panose="02020603050405020304" pitchFamily="18" charset="0"/>
              </a:rPr>
              <a:t>Workers</a:t>
            </a:r>
            <a:r>
              <a:rPr lang="zh-CN" altLang="en-US" sz="3200" b="1" i="1">
                <a:solidFill>
                  <a:srgbClr val="000066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3200" b="1" i="1">
                <a:solidFill>
                  <a:srgbClr val="FF3300"/>
                </a:solidFill>
                <a:latin typeface="Times New Roman" panose="02020603050405020304" pitchFamily="18" charset="0"/>
              </a:rPr>
              <a:t>have built</a:t>
            </a:r>
            <a:r>
              <a:rPr lang="zh-CN" altLang="en-US" sz="3200" b="1" i="1">
                <a:latin typeface="Times New Roman" panose="02020603050405020304" pitchFamily="18" charset="0"/>
              </a:rPr>
              <a:t> the house since two years ago.</a:t>
            </a:r>
          </a:p>
        </p:txBody>
      </p:sp>
      <p:sp>
        <p:nvSpPr>
          <p:cNvPr id="27651" name="Text Box 3">
            <a:extLst>
              <a:ext uri="{FF2B5EF4-FFF2-40B4-BE49-F238E27FC236}">
                <a16:creationId xmlns:a16="http://schemas.microsoft.com/office/drawing/2014/main" id="{A0CA30DA-3E9C-4588-8667-8AEA6C44F6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6388" y="5486400"/>
            <a:ext cx="81534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 i="1">
                <a:latin typeface="Times New Roman" panose="02020603050405020304" pitchFamily="18" charset="0"/>
              </a:rPr>
              <a:t>The house </a:t>
            </a:r>
            <a:r>
              <a:rPr lang="zh-CN" altLang="en-US" sz="3200" b="1" i="1">
                <a:solidFill>
                  <a:srgbClr val="FF3300"/>
                </a:solidFill>
                <a:latin typeface="Times New Roman" panose="02020603050405020304" pitchFamily="18" charset="0"/>
              </a:rPr>
              <a:t>has been built</a:t>
            </a:r>
            <a:r>
              <a:rPr lang="zh-CN" altLang="en-US" sz="3200" b="1" i="1">
                <a:latin typeface="Times New Roman" panose="02020603050405020304" pitchFamily="18" charset="0"/>
              </a:rPr>
              <a:t> since two years ago.</a:t>
            </a:r>
          </a:p>
        </p:txBody>
      </p:sp>
      <p:sp>
        <p:nvSpPr>
          <p:cNvPr id="30723" name="Rectangle 2">
            <a:extLst>
              <a:ext uri="{FF2B5EF4-FFF2-40B4-BE49-F238E27FC236}">
                <a16:creationId xmlns:a16="http://schemas.microsoft.com/office/drawing/2014/main" id="{7B9366F4-2AC0-49C8-A046-722B82D0C9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6238" y="255588"/>
            <a:ext cx="3097212" cy="509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en-US" altLang="zh-CN" sz="3200" b="1">
                <a:solidFill>
                  <a:srgbClr val="0000FF"/>
                </a:solidFill>
                <a:latin typeface="Comic Sans MS" panose="030F0702030302020204" pitchFamily="66" charset="0"/>
              </a:rPr>
              <a:t>Exercise</a:t>
            </a:r>
          </a:p>
        </p:txBody>
      </p:sp>
      <p:pic>
        <p:nvPicPr>
          <p:cNvPr id="30724" name="Picture 2" descr="c:\documents and settings\administrator\application data\360se6\User Data\temp\2013090709393674921.jpg">
            <a:extLst>
              <a:ext uri="{FF2B5EF4-FFF2-40B4-BE49-F238E27FC236}">
                <a16:creationId xmlns:a16="http://schemas.microsoft.com/office/drawing/2014/main" id="{5DC84B28-C04D-42FB-84CD-8B2931B519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1773238"/>
            <a:ext cx="5900737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/>
      <p:bldP spid="2765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3">
            <a:extLst>
              <a:ext uri="{FF2B5EF4-FFF2-40B4-BE49-F238E27FC236}">
                <a16:creationId xmlns:a16="http://schemas.microsoft.com/office/drawing/2014/main" id="{6D3740DF-6B81-4F92-BF83-01F50ACC2574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250825" y="2205038"/>
            <a:ext cx="8421688" cy="3876675"/>
          </a:xfrm>
        </p:spPr>
        <p:txBody>
          <a:bodyPr/>
          <a:lstStyle/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US" altLang="zh-CN" sz="3200" b="1"/>
              <a:t>S1: 	</a:t>
            </a:r>
            <a:r>
              <a:rPr lang="en-US" altLang="zh-CN" sz="3200"/>
              <a:t>Now I’ve drawn a rough circle. What should 	I do next?</a:t>
            </a:r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US" altLang="zh-CN" sz="3200" b="1"/>
              <a:t>S2: 	</a:t>
            </a:r>
            <a:r>
              <a:rPr lang="en-US" altLang="zh-CN" sz="3200">
                <a:solidFill>
                  <a:srgbClr val="0000FF"/>
                </a:solidFill>
              </a:rPr>
              <a:t>After a rough circle has been drawn, you 	should add a nose and big glasses.</a:t>
            </a:r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US" altLang="zh-CN" sz="3200" b="1"/>
              <a:t>S1: 	</a:t>
            </a:r>
            <a:r>
              <a:rPr lang="en-US" altLang="zh-CN" sz="3200"/>
              <a:t>I’ve added the nose and big glasses. What 	must I do now?</a:t>
            </a:r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US" altLang="zh-CN" sz="3200"/>
              <a:t>…</a:t>
            </a:r>
          </a:p>
        </p:txBody>
      </p:sp>
      <p:sp>
        <p:nvSpPr>
          <p:cNvPr id="31746" name="Text Box 4">
            <a:extLst>
              <a:ext uri="{FF2B5EF4-FFF2-40B4-BE49-F238E27FC236}">
                <a16:creationId xmlns:a16="http://schemas.microsoft.com/office/drawing/2014/main" id="{15F47497-FE5D-4AB0-93FE-2C5FFB344F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825" y="692150"/>
            <a:ext cx="8642350" cy="138430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00000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 i="1">
                <a:latin typeface="Times New Roman" panose="02020603050405020304" pitchFamily="18" charset="0"/>
              </a:rPr>
              <a:t>B1 In pairs, read the article in A on page 56 again. Ask and answer questions about drawing cartoon faces. Follow the example.</a:t>
            </a:r>
          </a:p>
        </p:txBody>
      </p:sp>
    </p:spTree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>
            <a:extLst>
              <a:ext uri="{FF2B5EF4-FFF2-40B4-BE49-F238E27FC236}">
                <a16:creationId xmlns:a16="http://schemas.microsoft.com/office/drawing/2014/main" id="{085F116B-01E0-4F58-A506-AB7C5B788460}"/>
              </a:ext>
            </a:extLst>
          </p:cNvPr>
          <p:cNvSpPr/>
          <p:nvPr/>
        </p:nvSpPr>
        <p:spPr>
          <a:xfrm>
            <a:off x="539750" y="692150"/>
            <a:ext cx="8496300" cy="56927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ts val="3640"/>
              </a:lnSpc>
              <a:buFontTx/>
              <a:buNone/>
              <a:defRPr/>
            </a:pPr>
            <a:r>
              <a:rPr lang="en-US" altLang="zh-CN" sz="3200" i="1" dirty="0">
                <a:solidFill>
                  <a:srgbClr val="0000FF"/>
                </a:solidFill>
                <a:latin typeface="+mn-lt"/>
                <a:ea typeface="Arial Unicode MS" pitchFamily="34" charset="-122"/>
                <a:cs typeface="Arial Unicode MS" pitchFamily="34" charset="-122"/>
              </a:rPr>
              <a:t>S2: After the nose and big glasses have been added, you must draw a pair of small eyes and a   smiling mouth.</a:t>
            </a:r>
          </a:p>
          <a:p>
            <a:pPr>
              <a:lnSpc>
                <a:spcPts val="3640"/>
              </a:lnSpc>
              <a:buFontTx/>
              <a:buNone/>
              <a:defRPr/>
            </a:pPr>
            <a:r>
              <a:rPr lang="en-US" altLang="zh-CN" sz="3200" i="1" dirty="0">
                <a:latin typeface="+mn-lt"/>
                <a:ea typeface="Arial Unicode MS" pitchFamily="34" charset="-122"/>
                <a:cs typeface="Arial Unicode MS" pitchFamily="34" charset="-122"/>
              </a:rPr>
              <a:t>S1: I’ve drawn a pair of small eyes and a smiling mouth. What should I do next?</a:t>
            </a:r>
          </a:p>
          <a:p>
            <a:pPr>
              <a:lnSpc>
                <a:spcPts val="3640"/>
              </a:lnSpc>
              <a:buFontTx/>
              <a:buNone/>
              <a:defRPr/>
            </a:pPr>
            <a:r>
              <a:rPr lang="en-US" altLang="zh-CN" sz="3200" i="1" dirty="0">
                <a:solidFill>
                  <a:srgbClr val="0000FF"/>
                </a:solidFill>
                <a:latin typeface="+mn-lt"/>
                <a:ea typeface="Arial Unicode MS" pitchFamily="34" charset="-122"/>
                <a:cs typeface="Arial Unicode MS" pitchFamily="34" charset="-122"/>
              </a:rPr>
              <a:t>S2: After a pair of small eyes and a smiling 	</a:t>
            </a:r>
          </a:p>
          <a:p>
            <a:pPr>
              <a:lnSpc>
                <a:spcPts val="3640"/>
              </a:lnSpc>
              <a:buFontTx/>
              <a:buNone/>
              <a:defRPr/>
            </a:pPr>
            <a:r>
              <a:rPr lang="en-US" altLang="zh-CN" sz="3200" i="1" dirty="0">
                <a:solidFill>
                  <a:srgbClr val="0000FF"/>
                </a:solidFill>
                <a:latin typeface="+mn-lt"/>
                <a:ea typeface="Arial Unicode MS" pitchFamily="34" charset="-122"/>
                <a:cs typeface="Arial Unicode MS" pitchFamily="34" charset="-122"/>
              </a:rPr>
              <a:t>mouth have been drawn, you should add some hair to the cartoon.</a:t>
            </a:r>
          </a:p>
          <a:p>
            <a:pPr>
              <a:lnSpc>
                <a:spcPts val="3640"/>
              </a:lnSpc>
              <a:buFontTx/>
              <a:buNone/>
              <a:defRPr/>
            </a:pPr>
            <a:r>
              <a:rPr lang="en-US" altLang="zh-CN" sz="3200" i="1" dirty="0">
                <a:latin typeface="+mn-lt"/>
                <a:ea typeface="Arial Unicode MS" pitchFamily="34" charset="-122"/>
                <a:cs typeface="Arial Unicode MS" pitchFamily="34" charset="-122"/>
              </a:rPr>
              <a:t>S1: I’ve added some hair to the cartoon. What can I do next?</a:t>
            </a:r>
          </a:p>
          <a:p>
            <a:pPr>
              <a:lnSpc>
                <a:spcPts val="3640"/>
              </a:lnSpc>
              <a:buFontTx/>
              <a:buNone/>
              <a:defRPr/>
            </a:pPr>
            <a:r>
              <a:rPr lang="en-US" altLang="zh-CN" sz="3200" i="1" dirty="0">
                <a:solidFill>
                  <a:srgbClr val="0000FF"/>
                </a:solidFill>
                <a:latin typeface="+mn-lt"/>
                <a:ea typeface="Arial Unicode MS" pitchFamily="34" charset="-122"/>
                <a:cs typeface="Arial Unicode MS" pitchFamily="34" charset="-122"/>
              </a:rPr>
              <a:t>S2: After some hair has been added to the cartoon, you can </a:t>
            </a:r>
            <a:r>
              <a:rPr lang="en-US" altLang="zh-CN" sz="3200" i="1" dirty="0" err="1">
                <a:solidFill>
                  <a:srgbClr val="0000FF"/>
                </a:solidFill>
                <a:latin typeface="+mn-lt"/>
                <a:ea typeface="Arial Unicode MS" pitchFamily="34" charset="-122"/>
                <a:cs typeface="Arial Unicode MS" pitchFamily="34" charset="-122"/>
              </a:rPr>
              <a:t>colour</a:t>
            </a:r>
            <a:r>
              <a:rPr lang="en-US" altLang="zh-CN" sz="3200" i="1" dirty="0">
                <a:solidFill>
                  <a:srgbClr val="0000FF"/>
                </a:solidFill>
                <a:latin typeface="+mn-lt"/>
                <a:ea typeface="Arial Unicode MS" pitchFamily="34" charset="-122"/>
                <a:cs typeface="Arial Unicode MS" pitchFamily="34" charset="-122"/>
              </a:rPr>
              <a:t> the face with bright </a:t>
            </a:r>
            <a:r>
              <a:rPr lang="en-US" altLang="zh-CN" sz="3200" i="1" dirty="0" err="1">
                <a:solidFill>
                  <a:srgbClr val="0000FF"/>
                </a:solidFill>
                <a:latin typeface="+mn-lt"/>
                <a:ea typeface="Arial Unicode MS" pitchFamily="34" charset="-122"/>
                <a:cs typeface="Arial Unicode MS" pitchFamily="34" charset="-122"/>
              </a:rPr>
              <a:t>colours</a:t>
            </a:r>
            <a:r>
              <a:rPr lang="en-US" altLang="zh-CN" sz="3200" i="1" dirty="0">
                <a:solidFill>
                  <a:srgbClr val="0000FF"/>
                </a:solidFill>
                <a:latin typeface="+mn-lt"/>
                <a:ea typeface="Arial Unicode MS" pitchFamily="34" charset="-122"/>
                <a:cs typeface="Arial Unicode MS" pitchFamily="34" charset="-122"/>
              </a:rPr>
              <a:t>.</a:t>
            </a:r>
            <a:endParaRPr lang="zh-CN" altLang="en-US" sz="3200" i="1" dirty="0">
              <a:solidFill>
                <a:srgbClr val="0000FF"/>
              </a:solidFill>
              <a:latin typeface="+mn-lt"/>
              <a:ea typeface="Arial Unicode MS" pitchFamily="34" charset="-122"/>
              <a:cs typeface="Arial Unicode MS" pitchFamily="34" charset="-122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2">
            <a:extLst>
              <a:ext uri="{FF2B5EF4-FFF2-40B4-BE49-F238E27FC236}">
                <a16:creationId xmlns:a16="http://schemas.microsoft.com/office/drawing/2014/main" id="{E752C46C-4478-4317-9056-9545854EEC3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87450" y="1974850"/>
            <a:ext cx="6121400" cy="661988"/>
          </a:xfrm>
        </p:spPr>
        <p:txBody>
          <a:bodyPr>
            <a:spAutoFit/>
          </a:bodyPr>
          <a:lstStyle/>
          <a:p>
            <a:r>
              <a:rPr lang="en-US" altLang="zh-CN" sz="4000" b="1">
                <a:solidFill>
                  <a:srgbClr val="0000FF"/>
                </a:solidFill>
              </a:rPr>
              <a:t>How to make a comic strip</a:t>
            </a:r>
          </a:p>
        </p:txBody>
      </p:sp>
      <p:pic>
        <p:nvPicPr>
          <p:cNvPr id="33794" name="Picture 3" descr="_PYVPH9[31R8IR4C5)PJ(4S">
            <a:extLst>
              <a:ext uri="{FF2B5EF4-FFF2-40B4-BE49-F238E27FC236}">
                <a16:creationId xmlns:a16="http://schemas.microsoft.com/office/drawing/2014/main" id="{48ED58D9-05CE-431C-9E5B-3321C6A84F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0300" y="2852738"/>
            <a:ext cx="3900488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id="{E5E55ACA-B2BC-43FF-9A66-BDAC9E12E84C}"/>
              </a:ext>
            </a:extLst>
          </p:cNvPr>
          <p:cNvSpPr/>
          <p:nvPr/>
        </p:nvSpPr>
        <p:spPr>
          <a:xfrm>
            <a:off x="684213" y="819150"/>
            <a:ext cx="7272337" cy="95408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2800" b="1" i="1" dirty="0">
                <a:latin typeface="+mn-lt"/>
              </a:rPr>
              <a:t>B2 Complete the article below with the correct forms of the words in brackets.</a:t>
            </a:r>
          </a:p>
        </p:txBody>
      </p:sp>
    </p:spTree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矩形 2">
            <a:extLst>
              <a:ext uri="{FF2B5EF4-FFF2-40B4-BE49-F238E27FC236}">
                <a16:creationId xmlns:a16="http://schemas.microsoft.com/office/drawing/2014/main" id="{D5C3138D-B9CB-4D04-8316-AFC6E981D4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0" y="503238"/>
            <a:ext cx="8531225" cy="609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000" b="1">
                <a:latin typeface="Times New Roman" panose="02020603050405020304" pitchFamily="18" charset="0"/>
              </a:rPr>
              <a:t>How to make a comic strip</a:t>
            </a:r>
          </a:p>
          <a:p>
            <a:pPr>
              <a:spcBef>
                <a:spcPct val="50000"/>
              </a:spcBef>
            </a:pPr>
            <a:r>
              <a:rPr lang="en-US" altLang="zh-CN" sz="3000">
                <a:latin typeface="Times New Roman" panose="02020603050405020304" pitchFamily="18" charset="0"/>
              </a:rPr>
              <a:t> </a:t>
            </a:r>
            <a:r>
              <a:rPr lang="zh-CN" altLang="en-US" sz="3000">
                <a:latin typeface="Times New Roman" panose="02020603050405020304" pitchFamily="18" charset="0"/>
              </a:rPr>
              <a:t>To make a comic strip, first, a story  _____</a:t>
            </a:r>
            <a:r>
              <a:rPr lang="en-US" altLang="zh-CN" sz="3000">
                <a:latin typeface="Times New Roman" panose="02020603050405020304" pitchFamily="18" charset="0"/>
              </a:rPr>
              <a:t>___</a:t>
            </a:r>
            <a:r>
              <a:rPr lang="zh-CN" altLang="en-US" sz="3000">
                <a:latin typeface="Times New Roman" panose="02020603050405020304" pitchFamily="18" charset="0"/>
              </a:rPr>
              <a:t>____             (must/think) of. The story ________</a:t>
            </a:r>
            <a:r>
              <a:rPr lang="en-US" altLang="zh-CN" sz="3000">
                <a:latin typeface="Times New Roman" panose="02020603050405020304" pitchFamily="18" charset="0"/>
              </a:rPr>
              <a:t>______</a:t>
            </a:r>
            <a:r>
              <a:rPr lang="zh-CN" altLang="en-US" sz="3000">
                <a:latin typeface="Times New Roman" panose="02020603050405020304" pitchFamily="18" charset="0"/>
              </a:rPr>
              <a:t>___ (should/make) interesting with an exciting ending. After the story ________</a:t>
            </a:r>
            <a:r>
              <a:rPr lang="en-US" altLang="zh-CN" sz="3000">
                <a:latin typeface="Times New Roman" panose="02020603050405020304" pitchFamily="18" charset="0"/>
              </a:rPr>
              <a:t>______</a:t>
            </a:r>
            <a:r>
              <a:rPr lang="zh-CN" altLang="en-US" sz="3000">
                <a:latin typeface="Times New Roman" panose="02020603050405020304" pitchFamily="18" charset="0"/>
              </a:rPr>
              <a:t>____ (create), pictures __________</a:t>
            </a:r>
            <a:r>
              <a:rPr lang="en-US" altLang="zh-CN" sz="3000">
                <a:latin typeface="Times New Roman" panose="02020603050405020304" pitchFamily="18" charset="0"/>
              </a:rPr>
              <a:t>________</a:t>
            </a:r>
            <a:r>
              <a:rPr lang="zh-CN" altLang="en-US" sz="3000">
                <a:latin typeface="Times New Roman" panose="02020603050405020304" pitchFamily="18" charset="0"/>
              </a:rPr>
              <a:t>__ (must/draw).</a:t>
            </a:r>
            <a:r>
              <a:rPr lang="en-US" altLang="zh-CN" sz="3000">
                <a:latin typeface="Times New Roman" panose="02020603050405020304" pitchFamily="18" charset="0"/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zh-CN" altLang="en-US" sz="3000">
                <a:latin typeface="Times New Roman" panose="02020603050405020304" pitchFamily="18" charset="0"/>
              </a:rPr>
              <a:t>Look at the comic strip below. Speech and thought bubbles have been added so that the pictures </a:t>
            </a:r>
            <a:r>
              <a:rPr lang="en-US" altLang="zh-CN" sz="3000">
                <a:latin typeface="Times New Roman" panose="02020603050405020304" pitchFamily="18" charset="0"/>
              </a:rPr>
              <a:t>__________________</a:t>
            </a:r>
            <a:r>
              <a:rPr lang="zh-CN" altLang="en-US" sz="3000">
                <a:latin typeface="Times New Roman" panose="02020603050405020304" pitchFamily="18" charset="0"/>
              </a:rPr>
              <a:t> (can/understand) easily.  A line of words called a “caption”  ____________(put) at the top of the fifth picture to explain a change of place or time.</a:t>
            </a:r>
          </a:p>
        </p:txBody>
      </p:sp>
      <p:sp>
        <p:nvSpPr>
          <p:cNvPr id="36868" name="Text Box 4">
            <a:extLst>
              <a:ext uri="{FF2B5EF4-FFF2-40B4-BE49-F238E27FC236}">
                <a16:creationId xmlns:a16="http://schemas.microsoft.com/office/drawing/2014/main" id="{5C4846BE-C6F1-43A0-ADC6-9ECB897E4E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86450" y="1196975"/>
            <a:ext cx="29337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000">
                <a:solidFill>
                  <a:srgbClr val="FF3300"/>
                </a:solidFill>
                <a:latin typeface="Times New Roman" panose="02020603050405020304" pitchFamily="18" charset="0"/>
              </a:rPr>
              <a:t>must be thought</a:t>
            </a:r>
          </a:p>
        </p:txBody>
      </p:sp>
      <p:sp>
        <p:nvSpPr>
          <p:cNvPr id="36869" name="Text Box 5">
            <a:extLst>
              <a:ext uri="{FF2B5EF4-FFF2-40B4-BE49-F238E27FC236}">
                <a16:creationId xmlns:a16="http://schemas.microsoft.com/office/drawing/2014/main" id="{71F21327-5174-4959-BC93-3F44007E92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95800" y="1628775"/>
            <a:ext cx="259715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000">
                <a:solidFill>
                  <a:srgbClr val="FF3300"/>
                </a:solidFill>
                <a:latin typeface="Times New Roman" panose="02020603050405020304" pitchFamily="18" charset="0"/>
              </a:rPr>
              <a:t>should be made</a:t>
            </a:r>
          </a:p>
        </p:txBody>
      </p:sp>
      <p:sp>
        <p:nvSpPr>
          <p:cNvPr id="36870" name="Text Box 6">
            <a:extLst>
              <a:ext uri="{FF2B5EF4-FFF2-40B4-BE49-F238E27FC236}">
                <a16:creationId xmlns:a16="http://schemas.microsoft.com/office/drawing/2014/main" id="{77E53349-BA45-431B-A04C-6FD0AC6103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71775" y="2514600"/>
            <a:ext cx="316865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000">
                <a:solidFill>
                  <a:srgbClr val="FF3300"/>
                </a:solidFill>
                <a:latin typeface="Times New Roman" panose="02020603050405020304" pitchFamily="18" charset="0"/>
              </a:rPr>
              <a:t>has been created</a:t>
            </a:r>
          </a:p>
        </p:txBody>
      </p:sp>
      <p:sp>
        <p:nvSpPr>
          <p:cNvPr id="36871" name="Text Box 7">
            <a:extLst>
              <a:ext uri="{FF2B5EF4-FFF2-40B4-BE49-F238E27FC236}">
                <a16:creationId xmlns:a16="http://schemas.microsoft.com/office/drawing/2014/main" id="{8187B2D6-DBF7-4A24-8944-099BEF6562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4581525"/>
            <a:ext cx="3887787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000">
                <a:solidFill>
                  <a:srgbClr val="FF3300"/>
                </a:solidFill>
                <a:latin typeface="Times New Roman" panose="02020603050405020304" pitchFamily="18" charset="0"/>
              </a:rPr>
              <a:t>can be understood</a:t>
            </a:r>
            <a:endParaRPr lang="zh-CN" altLang="en-US" sz="30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6872" name="Text Box 6">
            <a:extLst>
              <a:ext uri="{FF2B5EF4-FFF2-40B4-BE49-F238E27FC236}">
                <a16:creationId xmlns:a16="http://schemas.microsoft.com/office/drawing/2014/main" id="{948A6AF1-2567-490D-9F8E-D7BBB15FA2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63713" y="2946400"/>
            <a:ext cx="316865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FF3300"/>
                </a:solidFill>
                <a:latin typeface="Times New Roman" panose="02020603050405020304" pitchFamily="18" charset="0"/>
              </a:rPr>
              <a:t>must</a:t>
            </a:r>
            <a:r>
              <a:rPr lang="zh-CN" altLang="en-US" sz="3000">
                <a:solidFill>
                  <a:srgbClr val="FF3300"/>
                </a:solidFill>
                <a:latin typeface="Times New Roman" panose="02020603050405020304" pitchFamily="18" charset="0"/>
              </a:rPr>
              <a:t> be </a:t>
            </a:r>
            <a:r>
              <a:rPr lang="en-US" altLang="zh-CN" sz="3000">
                <a:solidFill>
                  <a:srgbClr val="FF3300"/>
                </a:solidFill>
                <a:latin typeface="Times New Roman" panose="02020603050405020304" pitchFamily="18" charset="0"/>
              </a:rPr>
              <a:t>drawn</a:t>
            </a:r>
            <a:endParaRPr lang="zh-CN" altLang="en-US" sz="30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6873" name="Text Box 7">
            <a:extLst>
              <a:ext uri="{FF2B5EF4-FFF2-40B4-BE49-F238E27FC236}">
                <a16:creationId xmlns:a16="http://schemas.microsoft.com/office/drawing/2014/main" id="{CC82BF7D-0AE6-4AB8-B367-0109884453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48263" y="5106988"/>
            <a:ext cx="22320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000">
                <a:solidFill>
                  <a:srgbClr val="FF3300"/>
                </a:solidFill>
                <a:latin typeface="Times New Roman" panose="02020603050405020304" pitchFamily="18" charset="0"/>
              </a:rPr>
              <a:t>has been </a:t>
            </a:r>
            <a:r>
              <a:rPr lang="en-US" altLang="zh-CN" sz="3000">
                <a:solidFill>
                  <a:srgbClr val="FF3300"/>
                </a:solidFill>
                <a:latin typeface="Times New Roman" panose="02020603050405020304" pitchFamily="18" charset="0"/>
              </a:rPr>
              <a:t>put</a:t>
            </a:r>
            <a:endParaRPr lang="zh-CN" altLang="en-US" sz="30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68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6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68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8" grpId="0"/>
      <p:bldP spid="36869" grpId="0"/>
      <p:bldP spid="36870" grpId="0"/>
      <p:bldP spid="36871" grpId="0"/>
      <p:bldP spid="36872" grpId="0"/>
      <p:bldP spid="3687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TextBox 4">
            <a:extLst>
              <a:ext uri="{FF2B5EF4-FFF2-40B4-BE49-F238E27FC236}">
                <a16:creationId xmlns:a16="http://schemas.microsoft.com/office/drawing/2014/main" id="{106B8612-4F76-420C-8ABD-BC4F3600B0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6775" y="2312988"/>
            <a:ext cx="770413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14350" indent="-5143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latin typeface="Times New Roman" panose="02020603050405020304" pitchFamily="18" charset="0"/>
              </a:rPr>
              <a:t>Let’s learn the new words and expressions.</a:t>
            </a:r>
            <a:endParaRPr lang="zh-CN" altLang="en-US" sz="3200">
              <a:latin typeface="Times New Roman" panose="02020603050405020304" pitchFamily="18" charset="0"/>
            </a:endParaRPr>
          </a:p>
        </p:txBody>
      </p:sp>
      <p:pic>
        <p:nvPicPr>
          <p:cNvPr id="35842" name="图片 5" descr="学习.jpg">
            <a:extLst>
              <a:ext uri="{FF2B5EF4-FFF2-40B4-BE49-F238E27FC236}">
                <a16:creationId xmlns:a16="http://schemas.microsoft.com/office/drawing/2014/main" id="{E9EF05CE-5C12-4157-AE83-AD005224C4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8488" y="2979738"/>
            <a:ext cx="4799012" cy="3598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>
            <a:extLst>
              <a:ext uri="{FF2B5EF4-FFF2-40B4-BE49-F238E27FC236}">
                <a16:creationId xmlns:a16="http://schemas.microsoft.com/office/drawing/2014/main" id="{270A1F31-DDA0-4C25-A483-71F35E0DBA8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908050"/>
            <a:ext cx="8229600" cy="5138738"/>
          </a:xfrm>
        </p:spPr>
        <p:txBody>
          <a:bodyPr>
            <a:spAutoFit/>
          </a:bodyPr>
          <a:lstStyle/>
          <a:p>
            <a:pPr marL="0" indent="0" eaLnBrk="1" hangingPunct="1"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  <a:defRPr/>
            </a:pPr>
            <a:r>
              <a:rPr lang="en-US" altLang="zh-CN" sz="3200" b="1" dirty="0">
                <a:sym typeface="Arial" panose="020B0604020202020204" pitchFamily="34" charset="0"/>
              </a:rPr>
              <a:t>1.  a pair of  (P56-A)	</a:t>
            </a:r>
            <a:r>
              <a:rPr lang="zh-CN" altLang="en-US" sz="3200" b="1" dirty="0">
                <a:sym typeface="Arial" panose="020B0604020202020204" pitchFamily="34" charset="0"/>
              </a:rPr>
              <a:t>一双</a:t>
            </a:r>
            <a:r>
              <a:rPr lang="en-US" altLang="zh-CN" sz="3200" b="1" dirty="0">
                <a:sym typeface="Arial" panose="020B0604020202020204" pitchFamily="34" charset="0"/>
              </a:rPr>
              <a:t>/</a:t>
            </a:r>
            <a:r>
              <a:rPr lang="zh-CN" altLang="en-US" sz="3200" b="1" dirty="0">
                <a:sym typeface="Arial" panose="020B0604020202020204" pitchFamily="34" charset="0"/>
              </a:rPr>
              <a:t>副</a:t>
            </a:r>
            <a:r>
              <a:rPr lang="en-US" altLang="zh-CN" sz="3200" b="1" dirty="0">
                <a:sym typeface="Arial" panose="020B0604020202020204" pitchFamily="34" charset="0"/>
              </a:rPr>
              <a:t>/</a:t>
            </a:r>
            <a:r>
              <a:rPr lang="zh-CN" altLang="en-US" sz="3200" b="1" dirty="0">
                <a:sym typeface="Arial" panose="020B0604020202020204" pitchFamily="34" charset="0"/>
              </a:rPr>
              <a:t>把</a:t>
            </a:r>
            <a:r>
              <a:rPr lang="en-US" altLang="zh-CN" sz="3200" b="1" dirty="0">
                <a:sym typeface="Arial" panose="020B0604020202020204" pitchFamily="34" charset="0"/>
              </a:rPr>
              <a:t>……</a:t>
            </a:r>
            <a:endParaRPr lang="en-US" altLang="zh-CN" sz="3200" dirty="0">
              <a:sym typeface="Arial" panose="020B0604020202020204" pitchFamily="34" charset="0"/>
            </a:endParaRPr>
          </a:p>
          <a:p>
            <a:pPr eaLnBrk="1" hangingPunct="1"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  <a:defRPr/>
            </a:pPr>
            <a:r>
              <a:rPr lang="zh-CN" altLang="en-US" sz="3200" dirty="0"/>
              <a:t>后接可数名词复数。但当</a:t>
            </a:r>
            <a:r>
              <a:rPr lang="en-US" altLang="zh-CN" sz="3200" dirty="0"/>
              <a:t>a pair of</a:t>
            </a:r>
            <a:r>
              <a:rPr lang="zh-CN" altLang="en-US" sz="3200" dirty="0"/>
              <a:t>作主语时，</a:t>
            </a:r>
            <a:endParaRPr lang="en-US" altLang="zh-CN" sz="3200" dirty="0"/>
          </a:p>
          <a:p>
            <a:pPr eaLnBrk="1" hangingPunct="1"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  <a:defRPr/>
            </a:pPr>
            <a:r>
              <a:rPr lang="zh-CN" altLang="en-US" sz="3200" dirty="0"/>
              <a:t>句子的谓语动词为单数；</a:t>
            </a:r>
            <a:r>
              <a:rPr lang="en-US" altLang="zh-CN" sz="3200" dirty="0"/>
              <a:t>two/three/some… </a:t>
            </a:r>
          </a:p>
          <a:p>
            <a:pPr eaLnBrk="1" hangingPunct="1"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pairs of + </a:t>
            </a:r>
            <a:r>
              <a:rPr lang="zh-CN" altLang="en-US" sz="3200" dirty="0"/>
              <a:t>可数名词复数作主语时，谓语动词</a:t>
            </a:r>
            <a:endParaRPr lang="en-US" altLang="zh-CN" sz="3200" dirty="0"/>
          </a:p>
          <a:p>
            <a:pPr eaLnBrk="1" hangingPunct="1"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  <a:defRPr/>
            </a:pPr>
            <a:r>
              <a:rPr lang="zh-CN" altLang="en-US" sz="3200" dirty="0"/>
              <a:t>用复数。 如：</a:t>
            </a:r>
            <a:endParaRPr lang="en-US" altLang="zh-CN" sz="3200" dirty="0"/>
          </a:p>
          <a:p>
            <a:pPr eaLnBrk="1" hangingPunct="1"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  <a:defRPr/>
            </a:pPr>
            <a:r>
              <a:rPr lang="zh-CN" altLang="en-US" sz="3200" dirty="0"/>
              <a:t>床上有一条裤子。</a:t>
            </a:r>
            <a:endParaRPr lang="en-US" altLang="zh-CN" sz="3200" dirty="0"/>
          </a:p>
          <a:p>
            <a:pPr eaLnBrk="1" hangingPunct="1"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  <a:defRPr/>
            </a:pPr>
            <a:r>
              <a:rPr lang="en-US" altLang="zh-CN" sz="3200" dirty="0">
                <a:sym typeface="Arial" panose="020B0604020202020204" pitchFamily="34" charset="0"/>
              </a:rPr>
              <a:t>There _____ a pair of _______ on the bed</a:t>
            </a:r>
            <a:r>
              <a:rPr lang="zh-CN" altLang="en-US" sz="3200" dirty="0">
                <a:sym typeface="Arial" panose="020B0604020202020204" pitchFamily="34" charset="0"/>
              </a:rPr>
              <a:t>.</a:t>
            </a:r>
          </a:p>
          <a:p>
            <a:pPr eaLnBrk="1" hangingPunct="1"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  <a:defRPr/>
            </a:pPr>
            <a:r>
              <a:rPr lang="zh-CN" altLang="en-US" sz="3200" dirty="0">
                <a:sym typeface="Arial" panose="020B0604020202020204" pitchFamily="34" charset="0"/>
              </a:rPr>
              <a:t>桌上有两双筷子。</a:t>
            </a:r>
          </a:p>
          <a:p>
            <a:pPr eaLnBrk="1" hangingPunct="1"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  <a:defRPr/>
            </a:pPr>
            <a:r>
              <a:rPr lang="en-US" altLang="zh-CN" sz="3200" dirty="0">
                <a:sym typeface="Arial" panose="020B0604020202020204" pitchFamily="34" charset="0"/>
              </a:rPr>
              <a:t>There _____ two pair of ________ on the table</a:t>
            </a:r>
            <a:r>
              <a:rPr lang="zh-CN" altLang="en-US" sz="3200" dirty="0">
                <a:sym typeface="Arial" panose="020B0604020202020204" pitchFamily="34" charset="0"/>
              </a:rPr>
              <a:t>.</a:t>
            </a:r>
          </a:p>
        </p:txBody>
      </p:sp>
      <p:sp>
        <p:nvSpPr>
          <p:cNvPr id="36866" name="文本框 12291">
            <a:extLst>
              <a:ext uri="{FF2B5EF4-FFF2-40B4-BE49-F238E27FC236}">
                <a16:creationId xmlns:a16="http://schemas.microsoft.com/office/drawing/2014/main" id="{F4ECD3D0-DBE8-49DC-B361-2FCB7799EA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6238" y="115888"/>
            <a:ext cx="3240087" cy="677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800">
                <a:solidFill>
                  <a:srgbClr val="0000FF"/>
                </a:solidFill>
                <a:latin typeface="Comic Sans MS" panose="030F0702030302020204" pitchFamily="66" charset="0"/>
              </a:rPr>
              <a:t>Notes </a:t>
            </a:r>
            <a:r>
              <a:rPr lang="en-US" altLang="zh-CN" sz="3600">
                <a:latin typeface="Times New Roman" panose="02020603050405020304" pitchFamily="18" charset="0"/>
              </a:rPr>
              <a:t>P55-57</a:t>
            </a:r>
            <a:endParaRPr lang="en-US" altLang="zh-CN" sz="3800">
              <a:latin typeface="Times New Roman" panose="02020603050405020304" pitchFamily="18" charset="0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6425D81A-DB45-4E74-BE60-44A8229285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19250" y="4284663"/>
            <a:ext cx="42481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is                      trousers</a:t>
            </a:r>
            <a:endParaRPr lang="zh-CN" altLang="en-US" sz="3200">
              <a:solidFill>
                <a:srgbClr val="FF0000"/>
              </a:solidFill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B045F213-0B5B-4FE4-809C-D1EABE8E79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19250" y="5437188"/>
            <a:ext cx="511333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are                       chopsticks </a:t>
            </a:r>
            <a:endParaRPr lang="zh-CN" altLang="en-US" sz="320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575A645B-A4CA-448B-916F-5A5025061A65}"/>
              </a:ext>
            </a:extLst>
          </p:cNvPr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37890" name="TextBox 4">
            <a:extLst>
              <a:ext uri="{FF2B5EF4-FFF2-40B4-BE49-F238E27FC236}">
                <a16:creationId xmlns:a16="http://schemas.microsoft.com/office/drawing/2014/main" id="{1551AD32-EDE6-428A-BF70-82050ACD07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4075" y="3414713"/>
            <a:ext cx="51498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IV Post-Learning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21">
            <a:extLst>
              <a:ext uri="{FF2B5EF4-FFF2-40B4-BE49-F238E27FC236}">
                <a16:creationId xmlns:a16="http://schemas.microsoft.com/office/drawing/2014/main" id="{6B675FE7-1158-4E9B-96BA-DF1561FDEF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68538" y="312738"/>
            <a:ext cx="4248150" cy="5238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2800" b="1" dirty="0">
                <a:solidFill>
                  <a:srgbClr val="0000FF"/>
                </a:solidFill>
              </a:rPr>
              <a:t>Complete the table.</a:t>
            </a:r>
            <a:endParaRPr lang="zh-CN" altLang="zh-CN" sz="2800" b="1" dirty="0">
              <a:solidFill>
                <a:srgbClr val="0000FF"/>
              </a:solidFill>
            </a:endParaRPr>
          </a:p>
        </p:txBody>
      </p:sp>
      <p:graphicFrame>
        <p:nvGraphicFramePr>
          <p:cNvPr id="12" name="表格 11">
            <a:extLst>
              <a:ext uri="{FF2B5EF4-FFF2-40B4-BE49-F238E27FC236}">
                <a16:creationId xmlns:a16="http://schemas.microsoft.com/office/drawing/2014/main" id="{A091E2F5-C831-47A8-8A8B-40E1F4DD81B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0070465"/>
              </p:ext>
            </p:extLst>
          </p:nvPr>
        </p:nvGraphicFramePr>
        <p:xfrm>
          <a:off x="323850" y="1079500"/>
          <a:ext cx="8353425" cy="4917624"/>
        </p:xfrm>
        <a:graphic>
          <a:graphicData uri="http://schemas.openxmlformats.org/drawingml/2006/table">
            <a:tbl>
              <a:tblPr/>
              <a:tblGrid>
                <a:gridCol w="10081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679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17728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8855"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zh-CN" sz="2900" b="1" kern="0" baseline="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时态</a:t>
                      </a:r>
                      <a:endParaRPr lang="zh-CN" sz="2900" b="1" kern="100" baseline="0" dirty="0"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4" marR="685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zh-CN" sz="2900" b="1" kern="0" baseline="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主动语态</a:t>
                      </a:r>
                      <a:endParaRPr lang="zh-CN" sz="2900" b="1" kern="100" baseline="0" dirty="0"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4" marR="685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zh-CN" sz="2900" b="1" kern="0" baseline="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被动语态</a:t>
                      </a:r>
                      <a:endParaRPr lang="zh-CN" sz="2900" b="1" kern="100" baseline="0" dirty="0"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4" marR="685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56239">
                <a:tc>
                  <a:txBody>
                    <a:bodyPr/>
                    <a:lstStyle/>
                    <a:p>
                      <a:pPr algn="just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zh-CN" sz="2100" b="1" kern="0" baseline="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一般</a:t>
                      </a:r>
                      <a:endParaRPr lang="en-US" altLang="zh-CN" sz="2100" b="1" kern="0" baseline="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 algn="just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zh-CN" sz="2100" b="1" kern="0" baseline="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现在时</a:t>
                      </a:r>
                      <a:endParaRPr lang="zh-CN" sz="2100" b="1" kern="100" baseline="0" dirty="0"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4" marR="685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2500" kern="0" baseline="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They paint the wall.</a:t>
                      </a:r>
                      <a:endParaRPr lang="zh-CN" sz="2500" kern="100" baseline="0" dirty="0"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4" marR="685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2900" kern="0" baseline="0" dirty="0" err="1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Thewall</a:t>
                      </a:r>
                      <a:r>
                        <a:rPr lang="en-US" sz="2900" u="none" kern="0" baseline="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 </a:t>
                      </a:r>
                      <a:r>
                        <a:rPr lang="en-US" sz="2900" i="1" u="none" kern="0" baseline="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_____________</a:t>
                      </a:r>
                      <a:r>
                        <a:rPr lang="en-US" sz="2900" u="none" kern="0" baseline="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.</a:t>
                      </a:r>
                      <a:endParaRPr lang="zh-CN" sz="2900" u="none" kern="100" baseline="0" dirty="0"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4" marR="685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56239">
                <a:tc>
                  <a:txBody>
                    <a:bodyPr/>
                    <a:lstStyle/>
                    <a:p>
                      <a:pPr algn="just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zh-CN" sz="2100" b="1" kern="0" baseline="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一般</a:t>
                      </a:r>
                      <a:endParaRPr lang="en-US" altLang="zh-CN" sz="2100" b="1" kern="0" baseline="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 algn="just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zh-CN" sz="2100" b="1" kern="0" baseline="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过去时</a:t>
                      </a:r>
                      <a:endParaRPr lang="zh-CN" sz="2100" b="1" kern="100" baseline="0" dirty="0"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4" marR="685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2500" kern="0" baseline="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They painted the wall.</a:t>
                      </a:r>
                      <a:endParaRPr lang="zh-CN" sz="2500" kern="100" baseline="0" dirty="0"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4" marR="685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2900" kern="0" baseline="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The wall </a:t>
                      </a:r>
                      <a:r>
                        <a:rPr lang="en-US" sz="2900" i="1" u="none" kern="0" baseline="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_____________</a:t>
                      </a:r>
                      <a:r>
                        <a:rPr lang="en-US" sz="2900" kern="0" baseline="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.</a:t>
                      </a:r>
                      <a:endParaRPr lang="zh-CN" sz="2900" kern="100" baseline="0" dirty="0"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4" marR="685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56239">
                <a:tc>
                  <a:txBody>
                    <a:bodyPr/>
                    <a:lstStyle/>
                    <a:p>
                      <a:pPr algn="just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zh-CN" sz="2100" b="1" kern="0" baseline="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一般</a:t>
                      </a:r>
                      <a:endParaRPr lang="en-US" altLang="zh-CN" sz="2100" b="1" kern="0" baseline="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 algn="just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zh-CN" sz="2100" b="1" kern="0" baseline="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将来时</a:t>
                      </a:r>
                      <a:endParaRPr lang="zh-CN" sz="2100" b="1" kern="100" baseline="0" dirty="0"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4" marR="685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2500" kern="0" baseline="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They will paint the wall.</a:t>
                      </a:r>
                      <a:endParaRPr lang="zh-CN" sz="2500" kern="100" baseline="0" dirty="0"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4" marR="685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2900" kern="0" baseline="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The wall _____________.</a:t>
                      </a:r>
                      <a:endParaRPr lang="zh-CN" sz="2900" kern="100" baseline="0" dirty="0"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4" marR="685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37713">
                <a:tc>
                  <a:txBody>
                    <a:bodyPr/>
                    <a:lstStyle/>
                    <a:p>
                      <a:pPr algn="just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zh-CN" sz="2100" b="1" kern="0" baseline="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现在</a:t>
                      </a:r>
                      <a:endParaRPr lang="en-US" altLang="zh-CN" sz="2100" b="1" kern="0" baseline="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 algn="just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zh-CN" sz="2100" b="1" kern="0" baseline="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完成时</a:t>
                      </a:r>
                      <a:endParaRPr lang="zh-CN" sz="2100" b="1" kern="100" baseline="0" dirty="0"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4" marR="685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2500" kern="0" baseline="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They have painted the wall.</a:t>
                      </a:r>
                      <a:endParaRPr lang="zh-CN" sz="2500" kern="100" baseline="0" dirty="0"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4" marR="685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2900" kern="0" baseline="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The wall </a:t>
                      </a:r>
                      <a:r>
                        <a:rPr lang="en-US" sz="2900" i="1" u="none" kern="0" baseline="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_____________</a:t>
                      </a:r>
                      <a:r>
                        <a:rPr lang="en-US" sz="2900" kern="0" baseline="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.</a:t>
                      </a:r>
                      <a:endParaRPr lang="zh-CN" sz="2900" kern="100" baseline="0" dirty="0"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4" marR="685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56239">
                <a:tc>
                  <a:txBody>
                    <a:bodyPr/>
                    <a:lstStyle/>
                    <a:p>
                      <a:pPr algn="just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zh-CN" sz="2100" b="1" kern="0" baseline="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含情态</a:t>
                      </a:r>
                      <a:endParaRPr lang="en-US" altLang="zh-CN" sz="2100" b="1" kern="0" baseline="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 algn="just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zh-CN" sz="2100" b="1" kern="0" baseline="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动词</a:t>
                      </a:r>
                      <a:endParaRPr lang="zh-CN" sz="2100" b="1" kern="100" baseline="0" dirty="0"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4" marR="685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2500" kern="0" baseline="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They can paint the wall.</a:t>
                      </a:r>
                      <a:endParaRPr lang="zh-CN" sz="2500" kern="100" baseline="0" dirty="0"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4" marR="685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2900" kern="0" baseline="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The wall _____________.</a:t>
                      </a:r>
                      <a:endParaRPr lang="zh-CN" sz="2900" kern="100" baseline="0" dirty="0"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4" marR="685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9" name="Text Box 6">
            <a:extLst>
              <a:ext uri="{FF2B5EF4-FFF2-40B4-BE49-F238E27FC236}">
                <a16:creationId xmlns:a16="http://schemas.microsoft.com/office/drawing/2014/main" id="{5794BE5D-6B2A-4C08-BFDC-BDD0186B43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9813" y="1722438"/>
            <a:ext cx="17653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is painted</a:t>
            </a:r>
          </a:p>
        </p:txBody>
      </p:sp>
      <p:sp>
        <p:nvSpPr>
          <p:cNvPr id="10" name="Text Box 6">
            <a:extLst>
              <a:ext uri="{FF2B5EF4-FFF2-40B4-BE49-F238E27FC236}">
                <a16:creationId xmlns:a16="http://schemas.microsoft.com/office/drawing/2014/main" id="{3EE18AC2-39BC-498D-9365-984DAC6A66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9813" y="2514600"/>
            <a:ext cx="21971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was painted</a:t>
            </a:r>
          </a:p>
        </p:txBody>
      </p:sp>
      <p:sp>
        <p:nvSpPr>
          <p:cNvPr id="18" name="Text Box 6">
            <a:extLst>
              <a:ext uri="{FF2B5EF4-FFF2-40B4-BE49-F238E27FC236}">
                <a16:creationId xmlns:a16="http://schemas.microsoft.com/office/drawing/2014/main" id="{1456C805-7C12-414F-ACE7-9834A21ABD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9813" y="3284538"/>
            <a:ext cx="26289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will be painted</a:t>
            </a:r>
          </a:p>
        </p:txBody>
      </p:sp>
      <p:sp>
        <p:nvSpPr>
          <p:cNvPr id="19" name="Text Box 6">
            <a:extLst>
              <a:ext uri="{FF2B5EF4-FFF2-40B4-BE49-F238E27FC236}">
                <a16:creationId xmlns:a16="http://schemas.microsoft.com/office/drawing/2014/main" id="{9DE8921D-DDFA-41BD-9B58-B30082BF1C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9813" y="4149725"/>
            <a:ext cx="2916237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has been painted</a:t>
            </a:r>
          </a:p>
        </p:txBody>
      </p:sp>
      <p:sp>
        <p:nvSpPr>
          <p:cNvPr id="20" name="Text Box 6">
            <a:extLst>
              <a:ext uri="{FF2B5EF4-FFF2-40B4-BE49-F238E27FC236}">
                <a16:creationId xmlns:a16="http://schemas.microsoft.com/office/drawing/2014/main" id="{6B12643D-FC8D-4CA8-8B6B-5D6443AB25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56325" y="5035550"/>
            <a:ext cx="2808288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can be painted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8" grpId="0"/>
      <p:bldP spid="19" grpId="0"/>
      <p:bldP spid="20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2" descr="c:\documents and settings\administrator\application data\360se6\User Data\temp\330379-140414010F186.jpg">
            <a:extLst>
              <a:ext uri="{FF2B5EF4-FFF2-40B4-BE49-F238E27FC236}">
                <a16:creationId xmlns:a16="http://schemas.microsoft.com/office/drawing/2014/main" id="{063039B4-8E07-4415-89CA-4EC44E6DD2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6838" y="4803775"/>
            <a:ext cx="2513012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38" name="Text Box 2">
            <a:extLst>
              <a:ext uri="{FF2B5EF4-FFF2-40B4-BE49-F238E27FC236}">
                <a16:creationId xmlns:a16="http://schemas.microsoft.com/office/drawing/2014/main" id="{78C2169C-5402-4621-BE93-4E5C1EC121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825" y="804863"/>
            <a:ext cx="3744913" cy="5275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5000"/>
              </a:lnSpc>
              <a:spcBef>
                <a:spcPct val="5000"/>
              </a:spcBef>
            </a:pP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</a:rPr>
              <a:t>各种时态的被动情况：</a:t>
            </a:r>
            <a:endParaRPr lang="zh-CN" altLang="en-US" sz="280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05000"/>
              </a:lnSpc>
              <a:spcBef>
                <a:spcPct val="5000"/>
              </a:spcBef>
            </a:pPr>
            <a:r>
              <a:rPr lang="zh-CN" altLang="en-US" sz="2800">
                <a:latin typeface="Times New Roman" panose="02020603050405020304" pitchFamily="18" charset="0"/>
              </a:rPr>
              <a:t>一般现在时： </a:t>
            </a:r>
          </a:p>
          <a:p>
            <a:pPr>
              <a:lnSpc>
                <a:spcPct val="105000"/>
              </a:lnSpc>
              <a:spcBef>
                <a:spcPct val="5000"/>
              </a:spcBef>
            </a:pPr>
            <a:r>
              <a:rPr lang="zh-CN" altLang="en-US" sz="2800">
                <a:latin typeface="Times New Roman" panose="02020603050405020304" pitchFamily="18" charset="0"/>
              </a:rPr>
              <a:t>一般过去时： </a:t>
            </a:r>
          </a:p>
          <a:p>
            <a:pPr>
              <a:lnSpc>
                <a:spcPct val="105000"/>
              </a:lnSpc>
              <a:spcBef>
                <a:spcPct val="5000"/>
              </a:spcBef>
            </a:pPr>
            <a:r>
              <a:rPr lang="zh-CN" altLang="en-US" sz="2800">
                <a:latin typeface="Times New Roman" panose="02020603050405020304" pitchFamily="18" charset="0"/>
              </a:rPr>
              <a:t>现在进行时：</a:t>
            </a:r>
          </a:p>
          <a:p>
            <a:pPr>
              <a:lnSpc>
                <a:spcPct val="105000"/>
              </a:lnSpc>
              <a:spcBef>
                <a:spcPct val="5000"/>
              </a:spcBef>
            </a:pPr>
            <a:r>
              <a:rPr lang="zh-CN" altLang="en-US" sz="2800">
                <a:latin typeface="Times New Roman" panose="02020603050405020304" pitchFamily="18" charset="0"/>
              </a:rPr>
              <a:t>过去进行时：</a:t>
            </a:r>
          </a:p>
          <a:p>
            <a:pPr>
              <a:lnSpc>
                <a:spcPct val="105000"/>
              </a:lnSpc>
              <a:spcBef>
                <a:spcPct val="5000"/>
              </a:spcBef>
            </a:pPr>
            <a:r>
              <a:rPr lang="zh-CN" altLang="en-US" sz="2800">
                <a:latin typeface="Times New Roman" panose="02020603050405020304" pitchFamily="18" charset="0"/>
              </a:rPr>
              <a:t>现在完成时：</a:t>
            </a:r>
          </a:p>
          <a:p>
            <a:pPr>
              <a:lnSpc>
                <a:spcPct val="105000"/>
              </a:lnSpc>
              <a:spcBef>
                <a:spcPct val="5000"/>
              </a:spcBef>
            </a:pPr>
            <a:r>
              <a:rPr lang="zh-CN" altLang="en-US" sz="2800">
                <a:latin typeface="Times New Roman" panose="02020603050405020304" pitchFamily="18" charset="0"/>
              </a:rPr>
              <a:t>过去完成时：</a:t>
            </a:r>
          </a:p>
          <a:p>
            <a:pPr>
              <a:lnSpc>
                <a:spcPct val="105000"/>
              </a:lnSpc>
              <a:spcBef>
                <a:spcPct val="5000"/>
              </a:spcBef>
            </a:pPr>
            <a:r>
              <a:rPr lang="zh-CN" altLang="en-US" sz="2800">
                <a:latin typeface="Times New Roman" panose="02020603050405020304" pitchFamily="18" charset="0"/>
              </a:rPr>
              <a:t>一般将来时：</a:t>
            </a:r>
          </a:p>
          <a:p>
            <a:pPr>
              <a:lnSpc>
                <a:spcPct val="105000"/>
              </a:lnSpc>
              <a:spcBef>
                <a:spcPct val="5000"/>
              </a:spcBef>
            </a:pPr>
            <a:endParaRPr lang="zh-CN" altLang="en-US" sz="2800">
              <a:latin typeface="Times New Roman" panose="02020603050405020304" pitchFamily="18" charset="0"/>
            </a:endParaRPr>
          </a:p>
          <a:p>
            <a:pPr>
              <a:lnSpc>
                <a:spcPct val="105000"/>
              </a:lnSpc>
              <a:spcBef>
                <a:spcPct val="5000"/>
              </a:spcBef>
            </a:pPr>
            <a:r>
              <a:rPr lang="zh-CN" altLang="en-US" sz="2800">
                <a:latin typeface="Times New Roman" panose="02020603050405020304" pitchFamily="18" charset="0"/>
              </a:rPr>
              <a:t>过去将来时：</a:t>
            </a:r>
          </a:p>
          <a:p>
            <a:pPr>
              <a:lnSpc>
                <a:spcPct val="105000"/>
              </a:lnSpc>
              <a:spcBef>
                <a:spcPct val="5000"/>
              </a:spcBef>
            </a:pPr>
            <a:r>
              <a:rPr lang="zh-CN" altLang="en-US" sz="2800">
                <a:latin typeface="Times New Roman" panose="02020603050405020304" pitchFamily="18" charset="0"/>
              </a:rPr>
              <a:t>情态动词变被动：</a:t>
            </a:r>
          </a:p>
        </p:txBody>
      </p:sp>
      <p:sp>
        <p:nvSpPr>
          <p:cNvPr id="29699" name="Text Box 3">
            <a:extLst>
              <a:ext uri="{FF2B5EF4-FFF2-40B4-BE49-F238E27FC236}">
                <a16:creationId xmlns:a16="http://schemas.microsoft.com/office/drawing/2014/main" id="{C0D1CA26-CCB7-4469-BC2F-28E2B18062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00338" y="1196975"/>
            <a:ext cx="45354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am / is / are </a:t>
            </a:r>
            <a:r>
              <a:rPr lang="zh-CN" altLang="en-US" sz="2800" b="1">
                <a:latin typeface="Times New Roman" panose="02020603050405020304" pitchFamily="18" charset="0"/>
              </a:rPr>
              <a:t>done</a:t>
            </a:r>
          </a:p>
        </p:txBody>
      </p:sp>
      <p:sp>
        <p:nvSpPr>
          <p:cNvPr id="29700" name="Text Box 4">
            <a:extLst>
              <a:ext uri="{FF2B5EF4-FFF2-40B4-BE49-F238E27FC236}">
                <a16:creationId xmlns:a16="http://schemas.microsoft.com/office/drawing/2014/main" id="{1AFD6D70-CCC6-443D-978F-8F03C8B550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25738" y="1700213"/>
            <a:ext cx="5040312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was / were </a:t>
            </a:r>
            <a:r>
              <a:rPr lang="zh-CN" altLang="en-US" sz="2800" b="1">
                <a:latin typeface="Times New Roman" panose="02020603050405020304" pitchFamily="18" charset="0"/>
              </a:rPr>
              <a:t>done</a:t>
            </a:r>
          </a:p>
        </p:txBody>
      </p:sp>
      <p:sp>
        <p:nvSpPr>
          <p:cNvPr id="29701" name="Text Box 6">
            <a:extLst>
              <a:ext uri="{FF2B5EF4-FFF2-40B4-BE49-F238E27FC236}">
                <a16:creationId xmlns:a16="http://schemas.microsoft.com/office/drawing/2014/main" id="{4B4920E0-D0D1-4FF1-BF6A-8D644BCFC6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25738" y="2133600"/>
            <a:ext cx="3862387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>
                <a:latin typeface="Times New Roman" panose="02020603050405020304" pitchFamily="18" charset="0"/>
              </a:rPr>
              <a:t>am / is / are 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being</a:t>
            </a:r>
            <a:r>
              <a:rPr lang="zh-CN" altLang="en-US" sz="2800" b="1">
                <a:solidFill>
                  <a:srgbClr val="FF3300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2800" b="1">
                <a:latin typeface="Times New Roman" panose="02020603050405020304" pitchFamily="18" charset="0"/>
              </a:rPr>
              <a:t>done</a:t>
            </a:r>
            <a:endParaRPr lang="zh-CN" altLang="en-US" sz="2800">
              <a:latin typeface="Times New Roman" panose="02020603050405020304" pitchFamily="18" charset="0"/>
            </a:endParaRPr>
          </a:p>
        </p:txBody>
      </p:sp>
      <p:sp>
        <p:nvSpPr>
          <p:cNvPr id="29702" name="Text Box 7">
            <a:extLst>
              <a:ext uri="{FF2B5EF4-FFF2-40B4-BE49-F238E27FC236}">
                <a16:creationId xmlns:a16="http://schemas.microsoft.com/office/drawing/2014/main" id="{0351F46A-C6FD-4D4B-A746-6289484DDD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36850" y="2636838"/>
            <a:ext cx="36353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>
                <a:latin typeface="Times New Roman" panose="02020603050405020304" pitchFamily="18" charset="0"/>
              </a:rPr>
              <a:t>was / were 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being</a:t>
            </a:r>
            <a:r>
              <a:rPr lang="zh-CN" altLang="en-US" sz="2800" b="1">
                <a:latin typeface="Times New Roman" panose="02020603050405020304" pitchFamily="18" charset="0"/>
              </a:rPr>
              <a:t> done</a:t>
            </a:r>
            <a:endParaRPr lang="zh-CN" altLang="en-US" sz="2800">
              <a:latin typeface="Times New Roman" panose="02020603050405020304" pitchFamily="18" charset="0"/>
            </a:endParaRPr>
          </a:p>
        </p:txBody>
      </p:sp>
      <p:sp>
        <p:nvSpPr>
          <p:cNvPr id="29703" name="Text Box 8">
            <a:extLst>
              <a:ext uri="{FF2B5EF4-FFF2-40B4-BE49-F238E27FC236}">
                <a16:creationId xmlns:a16="http://schemas.microsoft.com/office/drawing/2014/main" id="{BBF2E29D-8582-4F16-9582-F0AF60AC9A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25738" y="3125788"/>
            <a:ext cx="561657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latin typeface="Times New Roman" panose="02020603050405020304" pitchFamily="18" charset="0"/>
              </a:rPr>
              <a:t>have / has 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been</a:t>
            </a:r>
            <a:r>
              <a:rPr lang="zh-CN" altLang="en-US" sz="2800" b="1">
                <a:latin typeface="Times New Roman" panose="02020603050405020304" pitchFamily="18" charset="0"/>
              </a:rPr>
              <a:t> done</a:t>
            </a:r>
          </a:p>
        </p:txBody>
      </p:sp>
      <p:sp>
        <p:nvSpPr>
          <p:cNvPr id="29704" name="Text Box 9">
            <a:extLst>
              <a:ext uri="{FF2B5EF4-FFF2-40B4-BE49-F238E27FC236}">
                <a16:creationId xmlns:a16="http://schemas.microsoft.com/office/drawing/2014/main" id="{9D053B11-4181-40E2-891A-AB8B4FC313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00338" y="3573463"/>
            <a:ext cx="532923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latin typeface="Times New Roman" panose="02020603050405020304" pitchFamily="18" charset="0"/>
              </a:rPr>
              <a:t>had 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been</a:t>
            </a:r>
            <a:r>
              <a:rPr lang="zh-CN" altLang="en-US" sz="2800" b="1">
                <a:latin typeface="Times New Roman" panose="02020603050405020304" pitchFamily="18" charset="0"/>
              </a:rPr>
              <a:t> done</a:t>
            </a:r>
          </a:p>
        </p:txBody>
      </p:sp>
      <p:sp>
        <p:nvSpPr>
          <p:cNvPr id="29705" name="Text Box 10">
            <a:extLst>
              <a:ext uri="{FF2B5EF4-FFF2-40B4-BE49-F238E27FC236}">
                <a16:creationId xmlns:a16="http://schemas.microsoft.com/office/drawing/2014/main" id="{97347513-2B6D-45DB-A711-8C219A7E9E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52713" y="4005263"/>
            <a:ext cx="335915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>
                <a:latin typeface="Times New Roman" panose="02020603050405020304" pitchFamily="18" charset="0"/>
              </a:rPr>
              <a:t>shall / will 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be</a:t>
            </a:r>
            <a:r>
              <a:rPr lang="zh-CN" altLang="en-US" sz="2800" b="1">
                <a:latin typeface="Times New Roman" panose="02020603050405020304" pitchFamily="18" charset="0"/>
              </a:rPr>
              <a:t> done</a:t>
            </a:r>
          </a:p>
          <a:p>
            <a:r>
              <a:rPr lang="zh-CN" altLang="en-US" sz="2800" b="1">
                <a:latin typeface="Times New Roman" panose="02020603050405020304" pitchFamily="18" charset="0"/>
              </a:rPr>
              <a:t>be going to 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be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2800" b="1">
                <a:latin typeface="Times New Roman" panose="02020603050405020304" pitchFamily="18" charset="0"/>
              </a:rPr>
              <a:t>done</a:t>
            </a:r>
            <a:endParaRPr lang="zh-CN" altLang="en-US" sz="2800">
              <a:latin typeface="Times New Roman" panose="02020603050405020304" pitchFamily="18" charset="0"/>
            </a:endParaRPr>
          </a:p>
        </p:txBody>
      </p:sp>
      <p:sp>
        <p:nvSpPr>
          <p:cNvPr id="29706" name="Text Box 12">
            <a:extLst>
              <a:ext uri="{FF2B5EF4-FFF2-40B4-BE49-F238E27FC236}">
                <a16:creationId xmlns:a16="http://schemas.microsoft.com/office/drawing/2014/main" id="{37CB473F-B8C8-4DAF-B47F-133E1C076F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3825" y="4941888"/>
            <a:ext cx="4284663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>
                <a:latin typeface="Times New Roman" panose="02020603050405020304" pitchFamily="18" charset="0"/>
              </a:rPr>
              <a:t>would/should  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be</a:t>
            </a:r>
            <a:r>
              <a:rPr lang="zh-CN" altLang="en-US" sz="2800" b="1">
                <a:latin typeface="Times New Roman" panose="02020603050405020304" pitchFamily="18" charset="0"/>
              </a:rPr>
              <a:t> done</a:t>
            </a:r>
            <a:endParaRPr lang="zh-CN" altLang="en-US" sz="2800">
              <a:latin typeface="Times New Roman" panose="02020603050405020304" pitchFamily="18" charset="0"/>
            </a:endParaRPr>
          </a:p>
        </p:txBody>
      </p:sp>
      <p:sp>
        <p:nvSpPr>
          <p:cNvPr id="29707" name="Text Box 13">
            <a:extLst>
              <a:ext uri="{FF2B5EF4-FFF2-40B4-BE49-F238E27FC236}">
                <a16:creationId xmlns:a16="http://schemas.microsoft.com/office/drawing/2014/main" id="{C63B1887-B1D5-4A46-9C62-9E65E0A0C8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59113" y="5445125"/>
            <a:ext cx="496887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>
                <a:latin typeface="Times New Roman" panose="02020603050405020304" pitchFamily="18" charset="0"/>
              </a:rPr>
              <a:t>情态动词 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be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2800" b="1">
                <a:latin typeface="Times New Roman" panose="02020603050405020304" pitchFamily="18" charset="0"/>
              </a:rPr>
              <a:t>done</a:t>
            </a:r>
            <a:endParaRPr lang="zh-CN" altLang="en-US" sz="2800">
              <a:latin typeface="Times New Roman" panose="02020603050405020304" pitchFamily="18" charset="0"/>
            </a:endParaRPr>
          </a:p>
        </p:txBody>
      </p:sp>
      <p:sp>
        <p:nvSpPr>
          <p:cNvPr id="14" name="矩形 21">
            <a:extLst>
              <a:ext uri="{FF2B5EF4-FFF2-40B4-BE49-F238E27FC236}">
                <a16:creationId xmlns:a16="http://schemas.microsoft.com/office/drawing/2014/main" id="{2503FDC8-12B0-4F5A-AB3A-05A2745D19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94063" y="217488"/>
            <a:ext cx="2519362" cy="6477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600" b="1" i="1" dirty="0">
                <a:solidFill>
                  <a:srgbClr val="0000FF"/>
                </a:solidFill>
              </a:rPr>
              <a:t>Summary</a:t>
            </a:r>
            <a:endParaRPr lang="zh-CN" altLang="zh-CN" sz="3600" b="1" i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97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97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9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9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/>
      <p:bldP spid="29700" grpId="0"/>
      <p:bldP spid="29701" grpId="0"/>
      <p:bldP spid="29702" grpId="0"/>
      <p:bldP spid="29703" grpId="0"/>
      <p:bldP spid="29704" grpId="0"/>
      <p:bldP spid="29705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46B1B638-71A2-4B24-9BF7-9E79F2AD187D}"/>
              </a:ext>
            </a:extLst>
          </p:cNvPr>
          <p:cNvSpPr/>
          <p:nvPr/>
        </p:nvSpPr>
        <p:spPr>
          <a:xfrm rot="10800000">
            <a:off x="1457550" y="3284984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40962" name="TextBox 4">
            <a:extLst>
              <a:ext uri="{FF2B5EF4-FFF2-40B4-BE49-F238E27FC236}">
                <a16:creationId xmlns:a16="http://schemas.microsoft.com/office/drawing/2014/main" id="{46895CF8-11A5-462D-B925-694B728DD1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27313" y="3414713"/>
            <a:ext cx="35194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V  Review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6E8FDF9-45D1-4D7A-86AF-C8626EF479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692150"/>
            <a:ext cx="8229600" cy="5308600"/>
          </a:xfrm>
        </p:spPr>
        <p:txBody>
          <a:bodyPr>
            <a:spAutoFit/>
          </a:bodyPr>
          <a:lstStyle/>
          <a:p>
            <a:pPr>
              <a:buFont typeface="Wingdings 2" panose="05020102010507070707" pitchFamily="18" charset="2"/>
              <a:buNone/>
              <a:defRPr/>
            </a:pPr>
            <a:r>
              <a:rPr lang="zh-CN" altLang="en-US" sz="3200" b="1" dirty="0"/>
              <a:t>一、选择最佳答案填空。</a:t>
            </a:r>
            <a:endParaRPr lang="zh-CN" altLang="en-US" sz="3200" dirty="0"/>
          </a:p>
          <a:p>
            <a:pPr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1. The work must ____ in two hours.</a:t>
            </a:r>
          </a:p>
          <a:p>
            <a:pPr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	A. do	B. does	C. be done	D. to be done</a:t>
            </a:r>
          </a:p>
          <a:p>
            <a:pPr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2. This coat ____ with water. You must dry </a:t>
            </a:r>
          </a:p>
          <a:p>
            <a:pPr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    clean it.</a:t>
            </a:r>
          </a:p>
          <a:p>
            <a:pPr marL="514350" indent="-514350"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A. can not wash </a:t>
            </a:r>
          </a:p>
          <a:p>
            <a:pPr marL="514350" indent="-514350"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B. not can wash</a:t>
            </a:r>
          </a:p>
          <a:p>
            <a:pPr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C. can be not washed</a:t>
            </a:r>
          </a:p>
          <a:p>
            <a:pPr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D. can not be washed</a:t>
            </a:r>
          </a:p>
        </p:txBody>
      </p:sp>
      <p:sp>
        <p:nvSpPr>
          <p:cNvPr id="4" name="椭圆 3">
            <a:extLst>
              <a:ext uri="{FF2B5EF4-FFF2-40B4-BE49-F238E27FC236}">
                <a16:creationId xmlns:a16="http://schemas.microsoft.com/office/drawing/2014/main" id="{D5024B47-7E94-4CE4-8ECA-C5AE428420C5}"/>
              </a:ext>
            </a:extLst>
          </p:cNvPr>
          <p:cNvSpPr/>
          <p:nvPr/>
        </p:nvSpPr>
        <p:spPr>
          <a:xfrm>
            <a:off x="4067175" y="1938338"/>
            <a:ext cx="504825" cy="41116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5" name="椭圆 4">
            <a:extLst>
              <a:ext uri="{FF2B5EF4-FFF2-40B4-BE49-F238E27FC236}">
                <a16:creationId xmlns:a16="http://schemas.microsoft.com/office/drawing/2014/main" id="{BF5F0EA2-450E-40C1-879F-64BDA69D597E}"/>
              </a:ext>
            </a:extLst>
          </p:cNvPr>
          <p:cNvSpPr/>
          <p:nvPr/>
        </p:nvSpPr>
        <p:spPr>
          <a:xfrm>
            <a:off x="468313" y="5467350"/>
            <a:ext cx="503237" cy="40957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内容占位符 2">
            <a:extLst>
              <a:ext uri="{FF2B5EF4-FFF2-40B4-BE49-F238E27FC236}">
                <a16:creationId xmlns:a16="http://schemas.microsoft.com/office/drawing/2014/main" id="{2380981A-43AA-4166-97BB-2B82B76336D5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549275"/>
            <a:ext cx="8229600" cy="5902325"/>
          </a:xfrm>
        </p:spPr>
        <p:txBody>
          <a:bodyPr>
            <a:spAutoFit/>
          </a:bodyPr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3. In the past few years, lots of buildings ____ in 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    this city.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	A. have been built 	B. are building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	C. have built 		D. will build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4. So far, the Moon ____ by man several times.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	A. is visited		B. has been visited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	C. will be visited	D. has visited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5. The panda may ____ to the zoo tomorrow 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    morning.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	A. send	B. sent	C. be sent	D. sends</a:t>
            </a:r>
            <a:endParaRPr lang="zh-CN" altLang="en-US" sz="3200"/>
          </a:p>
        </p:txBody>
      </p:sp>
      <p:sp>
        <p:nvSpPr>
          <p:cNvPr id="4" name="椭圆 3">
            <a:extLst>
              <a:ext uri="{FF2B5EF4-FFF2-40B4-BE49-F238E27FC236}">
                <a16:creationId xmlns:a16="http://schemas.microsoft.com/office/drawing/2014/main" id="{CD723AD4-2827-4F8F-B385-06C10EECE8B2}"/>
              </a:ext>
            </a:extLst>
          </p:cNvPr>
          <p:cNvSpPr/>
          <p:nvPr/>
        </p:nvSpPr>
        <p:spPr>
          <a:xfrm>
            <a:off x="684213" y="1844675"/>
            <a:ext cx="503237" cy="41116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5" name="椭圆 4">
            <a:extLst>
              <a:ext uri="{FF2B5EF4-FFF2-40B4-BE49-F238E27FC236}">
                <a16:creationId xmlns:a16="http://schemas.microsoft.com/office/drawing/2014/main" id="{2C6C2EA2-06D2-4624-8ED7-B3FCE4A34AE5}"/>
              </a:ext>
            </a:extLst>
          </p:cNvPr>
          <p:cNvSpPr/>
          <p:nvPr/>
        </p:nvSpPr>
        <p:spPr>
          <a:xfrm>
            <a:off x="4067175" y="3594100"/>
            <a:ext cx="504825" cy="41116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id="{3AAF444C-76B0-49B7-98D6-4D85AFB9D55C}"/>
              </a:ext>
            </a:extLst>
          </p:cNvPr>
          <p:cNvSpPr/>
          <p:nvPr/>
        </p:nvSpPr>
        <p:spPr>
          <a:xfrm>
            <a:off x="4140200" y="5949950"/>
            <a:ext cx="503238" cy="40957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65A76F6A-47B7-460C-A613-32D04FBF55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549275"/>
            <a:ext cx="8229600" cy="5899150"/>
          </a:xfrm>
        </p:spPr>
        <p:txBody>
          <a:bodyPr>
            <a:spAutoFit/>
          </a:bodyPr>
          <a:lstStyle/>
          <a:p>
            <a:pPr>
              <a:buFont typeface="Wingdings 2" panose="05020102010507070707" pitchFamily="18" charset="2"/>
              <a:buNone/>
              <a:defRPr/>
            </a:pPr>
            <a:r>
              <a:rPr lang="zh-CN" altLang="en-US" sz="3200" b="1" dirty="0"/>
              <a:t>二、根据句意，用括号内所给词的正确形式</a:t>
            </a:r>
          </a:p>
          <a:p>
            <a:pPr>
              <a:buFont typeface="Wingdings 2" panose="05020102010507070707" pitchFamily="18" charset="2"/>
              <a:buNone/>
              <a:defRPr/>
            </a:pPr>
            <a:r>
              <a:rPr lang="en-US" altLang="zh-CN" sz="3200" b="1" dirty="0"/>
              <a:t>        </a:t>
            </a:r>
            <a:r>
              <a:rPr lang="zh-CN" altLang="en-US" sz="3200" b="1" dirty="0"/>
              <a:t>填空。</a:t>
            </a:r>
            <a:endParaRPr lang="zh-CN" altLang="en-US" sz="3200" dirty="0"/>
          </a:p>
          <a:p>
            <a:pPr marL="514350" indent="-514350"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1.Your room should __________ (clean) at least </a:t>
            </a:r>
          </a:p>
          <a:p>
            <a:pPr marL="514350" indent="-514350"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    twice a week.</a:t>
            </a:r>
          </a:p>
          <a:p>
            <a:pPr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2. A new shopping mall may __________(build) </a:t>
            </a:r>
          </a:p>
          <a:p>
            <a:pPr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    here next year.</a:t>
            </a:r>
          </a:p>
          <a:p>
            <a:pPr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3. This kind of works can only __________ (see) </a:t>
            </a:r>
          </a:p>
          <a:p>
            <a:pPr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    in the museum.</a:t>
            </a:r>
          </a:p>
          <a:p>
            <a:pPr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4. This book ________________ (translate) into </a:t>
            </a:r>
          </a:p>
          <a:p>
            <a:pPr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    many foreign languages by now.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CCEBF00-F8EF-47E9-92DB-08FCB3569E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24300" y="1763713"/>
            <a:ext cx="2160588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 i="1">
                <a:solidFill>
                  <a:srgbClr val="FF0000"/>
                </a:solidFill>
                <a:latin typeface="Times New Roman" panose="02020603050405020304" pitchFamily="18" charset="0"/>
              </a:rPr>
              <a:t>be cleaned</a:t>
            </a:r>
            <a:endParaRPr lang="zh-CN" altLang="en-US" sz="3200" b="1" i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B288CB3-56F7-4501-8610-27BA177344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64163" y="2844800"/>
            <a:ext cx="21605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 i="1">
                <a:solidFill>
                  <a:srgbClr val="FF0000"/>
                </a:solidFill>
                <a:latin typeface="Times New Roman" panose="02020603050405020304" pitchFamily="18" charset="0"/>
              </a:rPr>
              <a:t>be built</a:t>
            </a:r>
            <a:endParaRPr lang="zh-CN" altLang="en-US" sz="3200" b="1" i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00EFCD1-9695-413A-B8D9-0136854573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51500" y="4068763"/>
            <a:ext cx="216058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 i="1">
                <a:solidFill>
                  <a:srgbClr val="FF0000"/>
                </a:solidFill>
                <a:latin typeface="Times New Roman" panose="02020603050405020304" pitchFamily="18" charset="0"/>
              </a:rPr>
              <a:t>be seen</a:t>
            </a:r>
            <a:endParaRPr lang="zh-CN" altLang="en-US" sz="3200" b="1" i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4D5397F-65E4-49B3-B711-302144989F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27313" y="5148263"/>
            <a:ext cx="374491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 i="1">
                <a:solidFill>
                  <a:srgbClr val="FF0000"/>
                </a:solidFill>
                <a:latin typeface="Times New Roman" panose="02020603050405020304" pitchFamily="18" charset="0"/>
              </a:rPr>
              <a:t>has been translated</a:t>
            </a:r>
            <a:endParaRPr lang="zh-CN" altLang="en-US" sz="3200" b="1" i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内容占位符 2">
            <a:extLst>
              <a:ext uri="{FF2B5EF4-FFF2-40B4-BE49-F238E27FC236}">
                <a16:creationId xmlns:a16="http://schemas.microsoft.com/office/drawing/2014/main" id="{E20E2E6A-5544-4142-8015-F5F7E8E68610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795338"/>
            <a:ext cx="8229600" cy="4721225"/>
          </a:xfrm>
        </p:spPr>
        <p:txBody>
          <a:bodyPr>
            <a:spAutoFit/>
          </a:bodyPr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5. So far, all the walls of the building ______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    (paint) white.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6. More trees should __________ (plant) on the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    mountains.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7. Nowadays, different kinds of information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    can __________ (find) on the Internet.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8. The cake ___________ (keep) for two days. 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    You’d better not eat it.</a:t>
            </a:r>
            <a:endParaRPr lang="zh-CN" altLang="en-US" sz="320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B928558-78BF-4287-850E-FA0A0EAB30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88125" y="828675"/>
            <a:ext cx="2160588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 i="1">
                <a:solidFill>
                  <a:srgbClr val="FF0000"/>
                </a:solidFill>
                <a:latin typeface="Times New Roman" panose="02020603050405020304" pitchFamily="18" charset="0"/>
              </a:rPr>
              <a:t>have been painted</a:t>
            </a:r>
            <a:endParaRPr lang="zh-CN" altLang="en-US" sz="3200" b="1" i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959DC4C-7DEE-4596-9A13-D1F895DCD2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24300" y="1916113"/>
            <a:ext cx="2160588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 i="1">
                <a:solidFill>
                  <a:srgbClr val="FF0000"/>
                </a:solidFill>
                <a:latin typeface="Times New Roman" panose="02020603050405020304" pitchFamily="18" charset="0"/>
              </a:rPr>
              <a:t>be planted</a:t>
            </a:r>
            <a:endParaRPr lang="zh-CN" altLang="en-US" sz="3200" b="1" i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6D6CFC7-B581-4CD1-A2AB-A0C6858C01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19250" y="3779838"/>
            <a:ext cx="2160588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 i="1">
                <a:solidFill>
                  <a:srgbClr val="FF0000"/>
                </a:solidFill>
                <a:latin typeface="Times New Roman" panose="02020603050405020304" pitchFamily="18" charset="0"/>
              </a:rPr>
              <a:t>be found</a:t>
            </a:r>
            <a:endParaRPr lang="zh-CN" altLang="en-US" sz="3200" b="1" i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658359F-A657-4AE5-AB55-7E8241A733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84438" y="4284663"/>
            <a:ext cx="25923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 i="1">
                <a:solidFill>
                  <a:srgbClr val="FF0000"/>
                </a:solidFill>
                <a:latin typeface="Times New Roman" panose="02020603050405020304" pitchFamily="18" charset="0"/>
              </a:rPr>
              <a:t>has been kept</a:t>
            </a:r>
            <a:endParaRPr lang="zh-CN" altLang="en-US" sz="3200" b="1" i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3B8D170-7660-44D0-B74D-0EEE773C24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288" y="622300"/>
            <a:ext cx="8229600" cy="5899150"/>
          </a:xfrm>
        </p:spPr>
        <p:txBody>
          <a:bodyPr>
            <a:spAutoFit/>
          </a:bodyPr>
          <a:lstStyle/>
          <a:p>
            <a:pPr>
              <a:buFont typeface="Wingdings 2" panose="05020102010507070707" pitchFamily="18" charset="2"/>
              <a:buNone/>
              <a:defRPr/>
            </a:pPr>
            <a:r>
              <a:rPr lang="zh-CN" altLang="en-US" sz="3200" b="1" dirty="0"/>
              <a:t>三、根据要求完成句子。</a:t>
            </a:r>
            <a:endParaRPr lang="zh-CN" altLang="en-US" sz="3200" dirty="0"/>
          </a:p>
          <a:p>
            <a:pPr marL="514350" indent="-514350"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1. Teenagers should be allowed to play with their</a:t>
            </a:r>
          </a:p>
          <a:p>
            <a:pPr marL="514350" indent="-514350"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    friends at night.		(</a:t>
            </a:r>
            <a:r>
              <a:rPr lang="zh-CN" altLang="en-US" sz="3200" dirty="0"/>
              <a:t>改为否定句</a:t>
            </a:r>
            <a:r>
              <a:rPr lang="en-US" altLang="zh-CN" sz="3200" dirty="0"/>
              <a:t>)</a:t>
            </a:r>
          </a:p>
          <a:p>
            <a:pPr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    Teenagers ______ ______ ______ ______</a:t>
            </a:r>
          </a:p>
          <a:p>
            <a:pPr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    to play with their friends at night.</a:t>
            </a:r>
          </a:p>
          <a:p>
            <a:pPr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2. These fruits must be kept in cool places.</a:t>
            </a:r>
          </a:p>
          <a:p>
            <a:pPr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						(</a:t>
            </a:r>
            <a:r>
              <a:rPr lang="zh-CN" altLang="en-US" sz="3200" dirty="0"/>
              <a:t>改为一般疑问句</a:t>
            </a:r>
            <a:r>
              <a:rPr lang="en-US" altLang="zh-CN" sz="3200" dirty="0"/>
              <a:t>)</a:t>
            </a:r>
          </a:p>
          <a:p>
            <a:pPr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     ____ these fruits ____ ____ in cool places?</a:t>
            </a:r>
          </a:p>
          <a:p>
            <a:pPr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3. Should the sofa be placed here? (</a:t>
            </a:r>
            <a:r>
              <a:rPr lang="zh-CN" altLang="en-US" sz="3200" dirty="0"/>
              <a:t>作肯定回答</a:t>
            </a:r>
            <a:r>
              <a:rPr lang="en-US" altLang="zh-CN" sz="3200" dirty="0"/>
              <a:t>)</a:t>
            </a:r>
          </a:p>
          <a:p>
            <a:pPr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    ______, ______ ______.</a:t>
            </a:r>
            <a:endParaRPr lang="zh-CN" altLang="en-US" sz="32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B77259F-347D-4C1C-929C-CEDFC74ADB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00338" y="2411413"/>
            <a:ext cx="57340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 i="1">
                <a:solidFill>
                  <a:srgbClr val="FF0000"/>
                </a:solidFill>
                <a:latin typeface="Times New Roman" panose="02020603050405020304" pitchFamily="18" charset="0"/>
              </a:rPr>
              <a:t>should     not      be      allowed</a:t>
            </a:r>
            <a:endParaRPr lang="zh-CN" altLang="en-US" sz="3200" b="1" i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9CEC346-8ACD-4F94-9B05-F6A72CD66F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4645025"/>
            <a:ext cx="45354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 i="1">
                <a:solidFill>
                  <a:srgbClr val="FF0000"/>
                </a:solidFill>
                <a:latin typeface="Times New Roman" panose="02020603050405020304" pitchFamily="18" charset="0"/>
              </a:rPr>
              <a:t>Must                      be kept</a:t>
            </a:r>
            <a:endParaRPr lang="zh-CN" altLang="en-US" sz="3200" b="1" i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D7EE6DE-123E-428E-B14B-2A593F5489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9338" y="5851525"/>
            <a:ext cx="42370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 i="1">
                <a:solidFill>
                  <a:srgbClr val="FF0000"/>
                </a:solidFill>
                <a:latin typeface="Times New Roman" panose="02020603050405020304" pitchFamily="18" charset="0"/>
              </a:rPr>
              <a:t>Yes           it       should</a:t>
            </a:r>
            <a:endParaRPr lang="zh-CN" altLang="en-US" sz="3200" b="1" i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33C38CC9-14BD-414B-90E5-E647745BAB11}"/>
              </a:ext>
            </a:extLst>
          </p:cNvPr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47106" name="TextBox 4">
            <a:extLst>
              <a:ext uri="{FF2B5EF4-FFF2-40B4-BE49-F238E27FC236}">
                <a16:creationId xmlns:a16="http://schemas.microsoft.com/office/drawing/2014/main" id="{9BB5E3D8-FFAD-4B38-BB34-070A86A20A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0063" y="3414713"/>
            <a:ext cx="25669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Thank you!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theme/theme1.xml><?xml version="1.0" encoding="utf-8"?>
<a:theme xmlns:a="http://schemas.openxmlformats.org/drawingml/2006/main" name="演示文稿1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演示文稿1</Template>
  <TotalTime>0</TotalTime>
  <Words>1541</Words>
  <Application>Microsoft Office PowerPoint</Application>
  <PresentationFormat>全屏显示(4:3)</PresentationFormat>
  <Paragraphs>331</Paragraphs>
  <Slides>42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42</vt:i4>
      </vt:variant>
    </vt:vector>
  </HeadingPairs>
  <TitlesOfParts>
    <vt:vector size="60" baseType="lpstr">
      <vt:lpstr>Arial</vt:lpstr>
      <vt:lpstr>宋体</vt:lpstr>
      <vt:lpstr>Wingdings</vt:lpstr>
      <vt:lpstr>Times New Roman</vt:lpstr>
      <vt:lpstr>Wingdings 2</vt:lpstr>
      <vt:lpstr>Calibri</vt:lpstr>
      <vt:lpstr>Comic Sans MS</vt:lpstr>
      <vt:lpstr>微软雅黑</vt:lpstr>
      <vt:lpstr>Bodoni MT Black</vt:lpstr>
      <vt:lpstr>Arial Unicode MS</vt:lpstr>
      <vt:lpstr>Times New Roman</vt:lpstr>
      <vt:lpstr>Calibri</vt:lpstr>
      <vt:lpstr>Arial Unicode MS</vt:lpstr>
      <vt:lpstr>Wingdings</vt:lpstr>
      <vt:lpstr>Lucida Sans Unicode</vt:lpstr>
      <vt:lpstr>Courier New</vt:lpstr>
      <vt:lpstr>Segoe Print</vt:lpstr>
      <vt:lpstr>演示文稿1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A    The passive voice with model verbs  情态动词的被动语态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How to make a comic strip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英语周报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英语周报</dc:creator>
  <cp:lastModifiedBy>Ma Jie</cp:lastModifiedBy>
  <cp:revision>30</cp:revision>
  <dcterms:created xsi:type="dcterms:W3CDTF">2016-12-21T15:01:25Z</dcterms:created>
  <dcterms:modified xsi:type="dcterms:W3CDTF">2018-11-29T10:30:16Z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2052-10.1.0.7468</vt:lpwstr>
  </property>
</Properties>
</file>