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375" r:id="rId2"/>
    <p:sldId id="300" r:id="rId3"/>
    <p:sldId id="302" r:id="rId4"/>
    <p:sldId id="301" r:id="rId5"/>
    <p:sldId id="304" r:id="rId6"/>
    <p:sldId id="260" r:id="rId7"/>
    <p:sldId id="303" r:id="rId8"/>
    <p:sldId id="272" r:id="rId9"/>
    <p:sldId id="275" r:id="rId10"/>
    <p:sldId id="377" r:id="rId11"/>
    <p:sldId id="380" r:id="rId12"/>
    <p:sldId id="381" r:id="rId13"/>
    <p:sldId id="265" r:id="rId14"/>
    <p:sldId id="325" r:id="rId15"/>
    <p:sldId id="270" r:id="rId16"/>
    <p:sldId id="311" r:id="rId17"/>
    <p:sldId id="310" r:id="rId18"/>
    <p:sldId id="324" r:id="rId19"/>
    <p:sldId id="323" r:id="rId20"/>
    <p:sldId id="327" r:id="rId21"/>
    <p:sldId id="364" r:id="rId22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ahoma" panose="020B0604030504040204" pitchFamily="34" charset="0"/>
      <p:regular r:id="rId28"/>
      <p:bold r:id="rId29"/>
    </p:embeddedFont>
    <p:embeddedFont>
      <p:font typeface="楷体" panose="02010609060101010101" pitchFamily="49" charset="-122"/>
      <p:regular r:id="rId30"/>
    </p:embeddedFont>
    <p:embeddedFont>
      <p:font typeface="微软雅黑" panose="020B0503020204020204" pitchFamily="34" charset="-122"/>
      <p:regular r:id="rId31"/>
      <p:bold r:id="rId32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3333FF"/>
    <a:srgbClr val="0000CC"/>
    <a:srgbClr val="00A7FF"/>
    <a:srgbClr val="404040"/>
    <a:srgbClr val="FFD800"/>
    <a:srgbClr val="F3D213"/>
    <a:srgbClr val="59BBD8"/>
    <a:srgbClr val="639EAE"/>
    <a:srgbClr val="CFEA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CF644-8152-453A-9360-A942AD78BC89}" type="datetimeFigureOut">
              <a:rPr lang="zh-CN" altLang="en-US" smtClean="0"/>
              <a:t>2022/1/10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F404F-23AF-4871-9546-0CE89197C8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15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13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305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958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" name="矩形 65"/>
          <p:cNvSpPr/>
          <p:nvPr userDrawn="1"/>
        </p:nvSpPr>
        <p:spPr>
          <a:xfrm>
            <a:off x="-1" y="0"/>
            <a:ext cx="12191999" cy="671399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1144101" y="5122025"/>
            <a:ext cx="4898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prstClr val="black">
                    <a:lumMod val="85000"/>
                    <a:lumOff val="15000"/>
                  </a:prstClr>
                </a:solidFill>
              </a:defRPr>
            </a:lvl1pPr>
          </a:lstStyle>
          <a:p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同步到中考，基础到培优，名师一帮到底</a:t>
            </a:r>
          </a:p>
        </p:txBody>
      </p:sp>
      <p:sp>
        <p:nvSpPr>
          <p:cNvPr id="3" name="文本框 2"/>
          <p:cNvSpPr txBox="1"/>
          <p:nvPr userDrawn="1"/>
        </p:nvSpPr>
        <p:spPr>
          <a:xfrm>
            <a:off x="7328431" y="5122025"/>
            <a:ext cx="2709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分层训练，多重拓展</a:t>
            </a:r>
            <a:endParaRPr lang="en-US" altLang="zh-CN" sz="2000" dirty="0">
              <a:solidFill>
                <a:prstClr val="black">
                  <a:lumMod val="85000"/>
                  <a:lumOff val="15000"/>
                </a:prst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5252">
            <a:off x="7465469" y="1310116"/>
            <a:ext cx="2435157" cy="329177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5304">
            <a:off x="1426706" y="881701"/>
            <a:ext cx="3767561" cy="3988595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7" name="矩形 76"/>
          <p:cNvSpPr/>
          <p:nvPr userDrawn="1"/>
        </p:nvSpPr>
        <p:spPr>
          <a:xfrm>
            <a:off x="0" y="0"/>
            <a:ext cx="12192000" cy="671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8" name="图片 7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68" y="829840"/>
            <a:ext cx="1667587" cy="1667587"/>
          </a:xfrm>
          <a:prstGeom prst="rect">
            <a:avLst/>
          </a:prstGeom>
        </p:spPr>
      </p:pic>
      <p:sp>
        <p:nvSpPr>
          <p:cNvPr id="79" name="矩形 78"/>
          <p:cNvSpPr/>
          <p:nvPr userDrawn="1"/>
        </p:nvSpPr>
        <p:spPr>
          <a:xfrm>
            <a:off x="2953303" y="1218782"/>
            <a:ext cx="30749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“教材帮”微信平台：全国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50w+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师生、家长都在关注，每周更新，英语听力、微课视频、互动答疑、应考技巧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应有尽有！</a:t>
            </a:r>
          </a:p>
        </p:txBody>
      </p:sp>
      <p:sp>
        <p:nvSpPr>
          <p:cNvPr id="80" name="矩形 79"/>
          <p:cNvSpPr/>
          <p:nvPr userDrawn="1"/>
        </p:nvSpPr>
        <p:spPr>
          <a:xfrm>
            <a:off x="8111903" y="808431"/>
            <a:ext cx="290677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初中化学教师群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QQ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扫码加群，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及时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获取更多一手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优质</a:t>
            </a:r>
            <a:r>
              <a:rPr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教学资源、新书试用等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老师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专享福利；与千余名一线优秀教师实时交流教学教研信息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  <a:sym typeface="+mn-ea"/>
              </a:rPr>
              <a:t>……</a:t>
            </a:r>
          </a:p>
        </p:txBody>
      </p:sp>
      <p:cxnSp>
        <p:nvCxnSpPr>
          <p:cNvPr id="81" name="直接连接符 80"/>
          <p:cNvCxnSpPr/>
          <p:nvPr userDrawn="1"/>
        </p:nvCxnSpPr>
        <p:spPr>
          <a:xfrm>
            <a:off x="1181735" y="3543974"/>
            <a:ext cx="9858375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文本框 81"/>
          <p:cNvSpPr txBox="1"/>
          <p:nvPr userDrawn="1"/>
        </p:nvSpPr>
        <p:spPr>
          <a:xfrm>
            <a:off x="1621440" y="2473436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微信公众号</a:t>
            </a:r>
          </a:p>
        </p:txBody>
      </p:sp>
      <p:sp>
        <p:nvSpPr>
          <p:cNvPr id="83" name="矩形 82"/>
          <p:cNvSpPr/>
          <p:nvPr userDrawn="1"/>
        </p:nvSpPr>
        <p:spPr>
          <a:xfrm>
            <a:off x="2947462" y="3915979"/>
            <a:ext cx="8075087" cy="110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天星用户中心老师专区</a:t>
            </a:r>
            <a:endParaRPr lang="en-US" altLang="zh-CN" sz="1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扫码注册，立即进入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0</a:t>
            </a:r>
            <a:r>
              <a:rPr lang="zh-CN" altLang="en-US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元领书、编委招募、校园活动赞助、图书团购等老师专用通道；天星所有图书增值可一站式查看下载</a:t>
            </a:r>
            <a:r>
              <a:rPr lang="en-US" altLang="zh-CN" sz="15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……</a:t>
            </a:r>
          </a:p>
        </p:txBody>
      </p:sp>
      <p:sp>
        <p:nvSpPr>
          <p:cNvPr id="84" name="文本框 83"/>
          <p:cNvSpPr txBox="1"/>
          <p:nvPr userDrawn="1"/>
        </p:nvSpPr>
        <p:spPr>
          <a:xfrm>
            <a:off x="1497551" y="544357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天星用户中心</a:t>
            </a:r>
          </a:p>
        </p:txBody>
      </p:sp>
      <p:pic>
        <p:nvPicPr>
          <p:cNvPr id="85" name="图片 84" descr="含标-课件二维码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3068" y="3817899"/>
            <a:ext cx="1580236" cy="1580236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922" y="722870"/>
            <a:ext cx="1804508" cy="2472844"/>
          </a:xfrm>
          <a:prstGeom prst="rect">
            <a:avLst/>
          </a:prstGeom>
        </p:spPr>
      </p:pic>
      <p:sp>
        <p:nvSpPr>
          <p:cNvPr id="87" name="矩形 86"/>
          <p:cNvSpPr/>
          <p:nvPr userDrawn="1"/>
        </p:nvSpPr>
        <p:spPr>
          <a:xfrm>
            <a:off x="2937844" y="826640"/>
            <a:ext cx="2666114" cy="4039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微软雅黑" panose="020B0503020204020204" pitchFamily="34" charset="-122"/>
              </a:rPr>
              <a:t>上千套优质课件免费下载！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73636" y="388969"/>
            <a:ext cx="2237426" cy="621846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1068149" y="1010815"/>
            <a:ext cx="10058399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天星教育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配套</a:t>
            </a:r>
            <a:r>
              <a:rPr lang="en-US" altLang="zh-CN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20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课件版权声明</a:t>
            </a:r>
            <a:endParaRPr lang="en-US" altLang="zh-CN" sz="20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本系列课件为河南天星教育传媒股份有限公司旗下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一遍过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品牌图书配属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课件，由天星教育开发，并拥有所有版权。本系列仅用于个人学习欣赏、教学研究，及其他非商业性或非盈利性用途。使用者须遵守著作权法及其他相关法律规定，不得侵犯本集团及相关权利人的合法权利。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将本课件任何内容用于其他用途时，应获得本公司授权，如未经授权用于商业或盈利用途，一经发现，我司将追究侵权者的法律责任。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课件中的个别视频未找到原作者，天星教育尊重版权，如课件中有您的作品，请通过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教材帮</a:t>
            </a:r>
            <a:r>
              <a:rPr lang="en-US" altLang="zh-CN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微信公众号与我们联系，我们在核实后将按照相关规定支付相关费用。</a:t>
            </a: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河南天星教育传媒股份有限公司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7BD375-4037-4B87-B083-47035A7EBC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79769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627D-8B9A-4C90-BC57-5D7262A9BE9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4153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534584" y="214313"/>
            <a:ext cx="10405533" cy="5918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D19A5F3D-EC21-4F27-B128-F0EA9007F1E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8180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603315" y="1992477"/>
            <a:ext cx="10982227" cy="963369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课题</a:t>
            </a:r>
            <a:r>
              <a:rPr lang="en-US" altLang="zh-CN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 </a:t>
            </a:r>
            <a:r>
              <a:rPr lang="zh-CN" altLang="en-US" sz="4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化学是一门以实验为基础的科学</a:t>
            </a: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6C63D568-F6F0-4739-BB82-84FA1A90D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96083"/>
            <a:ext cx="6696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60FE49DD-BEEB-4C7F-8246-C4A35BCFA2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2" y="4813045"/>
            <a:ext cx="62134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中山大学附属中学 －－ 邓作逵 老师</a:t>
            </a: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2947B93C-E02E-4085-AF3C-47A1F3AE47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90" y="3639194"/>
            <a:ext cx="62134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一：对蜡烛及其燃烧的探究</a:t>
            </a:r>
            <a:endParaRPr kumimoji="1" lang="zh-CN" altLang="en-US" sz="32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7">
            <a:extLst>
              <a:ext uri="{FF2B5EF4-FFF2-40B4-BE49-F238E27FC236}">
                <a16:creationId xmlns:a16="http://schemas.microsoft.com/office/drawing/2014/main" id="{22E50473-23F3-468C-A7AC-03ED80FFF109}"/>
              </a:ext>
            </a:extLst>
          </p:cNvPr>
          <p:cNvSpPr/>
          <p:nvPr/>
        </p:nvSpPr>
        <p:spPr>
          <a:xfrm>
            <a:off x="4663869" y="581288"/>
            <a:ext cx="2837468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6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2">
            <a:extLst>
              <a:ext uri="{FF2B5EF4-FFF2-40B4-BE49-F238E27FC236}">
                <a16:creationId xmlns:a16="http://schemas.microsoft.com/office/drawing/2014/main" id="{35575B1D-53C9-4D5E-8F20-70C512BD07E8}"/>
              </a:ext>
            </a:extLst>
          </p:cNvPr>
          <p:cNvSpPr txBox="1"/>
          <p:nvPr/>
        </p:nvSpPr>
        <p:spPr>
          <a:xfrm>
            <a:off x="894783" y="1202981"/>
            <a:ext cx="10690760" cy="5161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1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.</a:t>
            </a:r>
            <a:r>
              <a:rPr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认识实验是学习化学的重要途径</a:t>
            </a:r>
            <a:r>
              <a:rPr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学习观察和描述化学实验 </a:t>
            </a:r>
            <a:endParaRPr lang="en-US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的方法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在生活的基础上，进一步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认识蜡烛燃烧前、燃烧时和燃烧后的相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关变化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初步了解实验探究的过程，在教师指导下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能根据一定方案进行实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并通过观察和分析得出结论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4.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能体验到探究活动的乐趣和学习成功的喜悦，进而体会到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化学学</a:t>
            </a:r>
            <a:endParaRPr lang="en-US" altLang="zh-CN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习的特点是关注物质的性质、变化、变化过程及现象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楷体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01420" y="795973"/>
            <a:ext cx="7725192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化学实验在哪些方面有重要作用？试举例说明。</a:t>
            </a:r>
          </a:p>
        </p:txBody>
      </p:sp>
      <p:pic>
        <p:nvPicPr>
          <p:cNvPr id="7171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2192" r="23671" b="2499"/>
          <a:stretch>
            <a:fillRect/>
          </a:stretch>
        </p:blipFill>
        <p:spPr>
          <a:xfrm>
            <a:off x="8373111" y="1609090"/>
            <a:ext cx="2249734" cy="2174803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9217" name="图片 5"/>
          <p:cNvPicPr>
            <a:picLocks noChangeAspect="1"/>
          </p:cNvPicPr>
          <p:nvPr/>
        </p:nvPicPr>
        <p:blipFill>
          <a:blip r:embed="rId3"/>
          <a:srcRect l="4219" t="1253" r="9103" b="26555"/>
          <a:stretch>
            <a:fillRect/>
          </a:stretch>
        </p:blipFill>
        <p:spPr>
          <a:xfrm>
            <a:off x="4848860" y="1609090"/>
            <a:ext cx="2995930" cy="2100580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11265" name="图片 3"/>
          <p:cNvPicPr>
            <a:picLocks noChangeAspect="1"/>
          </p:cNvPicPr>
          <p:nvPr/>
        </p:nvPicPr>
        <p:blipFill>
          <a:blip r:embed="rId4"/>
          <a:srcRect t="8932" r="14503"/>
          <a:stretch>
            <a:fillRect/>
          </a:stretch>
        </p:blipFill>
        <p:spPr>
          <a:xfrm>
            <a:off x="1321848" y="1713230"/>
            <a:ext cx="3041237" cy="199644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1321848" y="4280676"/>
            <a:ext cx="9380019" cy="11137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 fontAlgn="auto"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化学实验在医药、能源、材料等各个方面都有重要作用，许多重大发现和研究成果都是通过实验得到的。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77248" y="877275"/>
            <a:ext cx="7037504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化学实验室的前身是炼丹、炼金术师的作坊</a:t>
            </a:r>
          </a:p>
        </p:txBody>
      </p:sp>
      <p:pic>
        <p:nvPicPr>
          <p:cNvPr id="6146" name="图片 4"/>
          <p:cNvPicPr>
            <a:picLocks noChangeAspect="1"/>
          </p:cNvPicPr>
          <p:nvPr/>
        </p:nvPicPr>
        <p:blipFill rotWithShape="1">
          <a:blip r:embed="rId2"/>
          <a:srcRect t="6255" b="6932"/>
          <a:stretch>
            <a:fillRect/>
          </a:stretch>
        </p:blipFill>
        <p:spPr>
          <a:xfrm>
            <a:off x="6808646" y="1802302"/>
            <a:ext cx="3568335" cy="2165163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860156" y="4611510"/>
            <a:ext cx="2348720" cy="13849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炼丹、炼金术</a:t>
            </a:r>
            <a:endParaRPr lang="en-US" altLang="zh-CN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对化学实验的</a:t>
            </a:r>
            <a:endParaRPr lang="en-US" altLang="zh-CN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贡献：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631636" y="4338840"/>
            <a:ext cx="6661676" cy="193033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914400" fontAlgn="auto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1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发明化学实验器具</a:t>
            </a:r>
            <a:endParaRPr lang="zh-CN" altLang="en-US" sz="2800" b="1" kern="1200" baseline="0" dirty="0"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 algn="l" defTabSz="914400" fontAlgn="auto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发明合成物质的有效方法</a:t>
            </a:r>
            <a:endParaRPr lang="zh-CN" altLang="en-US" sz="2800" b="1" kern="1200" baseline="0" dirty="0"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 algn="l" defTabSz="914400" fontAlgn="auto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3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创造分离物质的方法（过滤、蒸馏等）</a:t>
            </a:r>
          </a:p>
        </p:txBody>
      </p:sp>
      <p:pic>
        <p:nvPicPr>
          <p:cNvPr id="5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011" y="1867214"/>
            <a:ext cx="3114988" cy="2165163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">
            <a:extLst>
              <a:ext uri="{FF2B5EF4-FFF2-40B4-BE49-F238E27FC236}">
                <a16:creationId xmlns:a16="http://schemas.microsoft.com/office/drawing/2014/main" id="{5611A721-6EB4-435F-9B92-B36E79D1D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4387" y="1668290"/>
            <a:ext cx="9903222" cy="4330994"/>
          </a:xfrm>
          <a:prstGeom prst="rect">
            <a:avLst/>
          </a:prstGeom>
          <a:noFill/>
          <a:ln w="9525" cap="flat" cmpd="sng">
            <a:noFill/>
            <a:bevel/>
          </a:ln>
          <a:effectLst/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、变化前：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观察有几种物质参加反应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观察反应物的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颜色，状态（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l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）和气味等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、变化时：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观察反应条件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（加热、点燃等）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观察现象</a:t>
            </a:r>
            <a:r>
              <a:rPr lang="zh-CN" altLang="en-US" sz="28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（发光、发热、生成沉淀或气泡等）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、变化后：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观察有几种物质生成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生成物的颜色、状态、气味等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86D6F2BB-B0FE-478C-BDA7-FF383FB5FA24}"/>
              </a:ext>
            </a:extLst>
          </p:cNvPr>
          <p:cNvSpPr txBox="1"/>
          <p:nvPr/>
        </p:nvSpPr>
        <p:spPr>
          <a:xfrm>
            <a:off x="4797184" y="858716"/>
            <a:ext cx="3892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观察实验三部曲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664B2F0C-9BC1-4E7F-B6F6-64FCB187D0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83195" y="4329892"/>
            <a:ext cx="2055886" cy="205588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253226" y="1648150"/>
            <a:ext cx="44935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探究准备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阅读有关资料</a:t>
            </a: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1225550" y="2326691"/>
            <a:ext cx="90220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水蒸气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遇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干而冷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的玻璃仪器会凝结成小水珠，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1225550" y="3047078"/>
            <a:ext cx="75216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）二氧化碳（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能使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澄清石灰水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变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浑浊。</a:t>
            </a:r>
          </a:p>
        </p:txBody>
      </p:sp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405626" y="3785374"/>
            <a:ext cx="116230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注意：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该探究实验的步骤分：点燃前、燃烧时、熄灭后三阶段进行；</a:t>
            </a:r>
          </a:p>
        </p:txBody>
      </p:sp>
      <p:sp>
        <p:nvSpPr>
          <p:cNvPr id="109580" name="Rectangle 12"/>
          <p:cNvSpPr>
            <a:spLocks noChangeArrowheads="1"/>
          </p:cNvSpPr>
          <p:nvPr/>
        </p:nvSpPr>
        <p:spPr bwMode="auto">
          <a:xfrm>
            <a:off x="1452542" y="4552038"/>
            <a:ext cx="1037369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观察物质性质时应有序地进行，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一般是先物理性质后化学性质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</a:p>
        </p:txBody>
      </p:sp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1452542" y="5340489"/>
            <a:ext cx="9012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探究实验中应注重实验过程且要验证变化后的物质。</a:t>
            </a: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0B68E7E-48BE-4E04-8973-E07EAC11C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0551" y="845920"/>
            <a:ext cx="62134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一：对蜡烛及其燃烧的探究</a:t>
            </a:r>
            <a:endParaRPr kumimoji="1" lang="zh-CN" altLang="en-US" sz="32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34"/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点燃前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42390" y="1525234"/>
            <a:ext cx="10412730" cy="637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认真观察蜡烛，看一看它由哪些部分组成？ 各部分是什么材料？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838951" y="2382943"/>
            <a:ext cx="3196167" cy="19303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烛芯：棉线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  </a:t>
            </a: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外部：石蜡</a:t>
            </a:r>
          </a:p>
        </p:txBody>
      </p:sp>
      <p:pic>
        <p:nvPicPr>
          <p:cNvPr id="5138" name="图片 3" descr="62a669c82916dbfd7fe38022d6cf_800_800.c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31540" y="2768600"/>
            <a:ext cx="2002367" cy="30480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8" name="直接箭头连接符 27"/>
          <p:cNvCxnSpPr/>
          <p:nvPr/>
        </p:nvCxnSpPr>
        <p:spPr>
          <a:xfrm>
            <a:off x="4827905" y="2835910"/>
            <a:ext cx="2632710" cy="4445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>
            <a:off x="5094506" y="3864395"/>
            <a:ext cx="2491105" cy="13970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953" name="Group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819174"/>
              </p:ext>
            </p:extLst>
          </p:nvPr>
        </p:nvGraphicFramePr>
        <p:xfrm>
          <a:off x="589280" y="1869440"/>
          <a:ext cx="11247119" cy="3384043"/>
        </p:xfrm>
        <a:graphic>
          <a:graphicData uri="http://schemas.openxmlformats.org/drawingml/2006/table">
            <a:tbl>
              <a:tblPr/>
              <a:tblGrid>
                <a:gridCol w="3413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3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800" b="1" kern="12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实验步骤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、观察蜡烛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、用小刀切一小块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石蜡，放入装有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少量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水的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烧杯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色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体，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气味，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溶于水，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在水面上。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石蜡的密度比水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3954" name="Text Box 50"/>
          <p:cNvSpPr txBox="1">
            <a:spLocks noChangeArrowheads="1"/>
          </p:cNvSpPr>
          <p:nvPr/>
        </p:nvSpPr>
        <p:spPr bwMode="auto">
          <a:xfrm>
            <a:off x="4330717" y="3243805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</a:t>
            </a:r>
          </a:p>
        </p:txBody>
      </p:sp>
      <p:sp>
        <p:nvSpPr>
          <p:cNvPr id="123955" name="Text Box 51"/>
          <p:cNvSpPr txBox="1">
            <a:spLocks noChangeArrowheads="1"/>
          </p:cNvSpPr>
          <p:nvPr/>
        </p:nvSpPr>
        <p:spPr bwMode="auto">
          <a:xfrm>
            <a:off x="5554680" y="3243805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固</a:t>
            </a:r>
          </a:p>
        </p:txBody>
      </p:sp>
      <p:sp>
        <p:nvSpPr>
          <p:cNvPr id="123956" name="Text Box 52"/>
          <p:cNvSpPr txBox="1">
            <a:spLocks noChangeArrowheads="1"/>
          </p:cNvSpPr>
          <p:nvPr/>
        </p:nvSpPr>
        <p:spPr bwMode="auto">
          <a:xfrm>
            <a:off x="6869418" y="3243805"/>
            <a:ext cx="12157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稍有</a:t>
            </a:r>
          </a:p>
        </p:txBody>
      </p:sp>
      <p:sp>
        <p:nvSpPr>
          <p:cNvPr id="123957" name="Text Box 53"/>
          <p:cNvSpPr txBox="1">
            <a:spLocks noChangeArrowheads="1"/>
          </p:cNvSpPr>
          <p:nvPr/>
        </p:nvSpPr>
        <p:spPr bwMode="auto">
          <a:xfrm>
            <a:off x="4420482" y="3958249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</a:t>
            </a:r>
          </a:p>
        </p:txBody>
      </p:sp>
      <p:sp>
        <p:nvSpPr>
          <p:cNvPr id="123958" name="Text Box 54"/>
          <p:cNvSpPr txBox="1">
            <a:spLocks noChangeArrowheads="1"/>
          </p:cNvSpPr>
          <p:nvPr/>
        </p:nvSpPr>
        <p:spPr bwMode="auto">
          <a:xfrm>
            <a:off x="6745075" y="3958249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浮</a:t>
            </a:r>
          </a:p>
        </p:txBody>
      </p:sp>
      <p:sp>
        <p:nvSpPr>
          <p:cNvPr id="123959" name="Text Box 55"/>
          <p:cNvSpPr txBox="1">
            <a:spLocks noChangeArrowheads="1"/>
          </p:cNvSpPr>
          <p:nvPr/>
        </p:nvSpPr>
        <p:spPr bwMode="auto">
          <a:xfrm>
            <a:off x="9716152" y="3987034"/>
            <a:ext cx="732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</a:p>
        </p:txBody>
      </p:sp>
      <p:sp>
        <p:nvSpPr>
          <p:cNvPr id="10" name="圆角矩形 34">
            <a:extLst>
              <a:ext uri="{FF2B5EF4-FFF2-40B4-BE49-F238E27FC236}">
                <a16:creationId xmlns:a16="http://schemas.microsoft.com/office/drawing/2014/main" id="{CE4D9204-E2D9-4C9D-9169-DDB2A7BC1774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点燃前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3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3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3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54" grpId="0"/>
      <p:bldP spid="123955" grpId="0"/>
      <p:bldP spid="123956" grpId="0"/>
      <p:bldP spid="123957" grpId="0"/>
      <p:bldP spid="123958" grpId="0"/>
      <p:bldP spid="1239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34">
            <a:extLst>
              <a:ext uri="{FF2B5EF4-FFF2-40B4-BE49-F238E27FC236}">
                <a16:creationId xmlns:a16="http://schemas.microsoft.com/office/drawing/2014/main" id="{6B44981E-C8C0-4098-99F6-1C4B8DEB8F3F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燃烧时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988527"/>
              </p:ext>
            </p:extLst>
          </p:nvPr>
        </p:nvGraphicFramePr>
        <p:xfrm>
          <a:off x="598707" y="1569289"/>
          <a:ext cx="11247119" cy="4734236"/>
        </p:xfrm>
        <a:graphic>
          <a:graphicData uri="http://schemas.openxmlformats.org/drawingml/2006/table">
            <a:tbl>
              <a:tblPr/>
              <a:tblGrid>
                <a:gridCol w="3413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3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800" b="1" kern="12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实验步骤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4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、观察蜡烛火焰及燃烧时发生的变化。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火焰分为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层，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层最明亮，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层最暗，蜡烛受热后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并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，放出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蜡烛燃烧时既有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变化，又有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变化。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63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、取一根火柴平放在火焰中，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约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1s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钟后取出。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火柴梗两端呈现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色，中间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温度最高的火焰是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焰，温度最低的是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0917340"/>
                  </a:ext>
                </a:extLst>
              </a:tr>
            </a:tbl>
          </a:graphicData>
        </a:graphic>
      </p:graphicFrame>
      <p:sp>
        <p:nvSpPr>
          <p:cNvPr id="14" name="Text Box 19">
            <a:extLst>
              <a:ext uri="{FF2B5EF4-FFF2-40B4-BE49-F238E27FC236}">
                <a16:creationId xmlns:a16="http://schemas.microsoft.com/office/drawing/2014/main" id="{35D28997-A54E-40C3-8FD3-79A2C77827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9033" y="2234515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</a:t>
            </a: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010C5935-5743-4255-95AA-585895B1F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6020" y="2265050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外</a:t>
            </a:r>
          </a:p>
        </p:txBody>
      </p:sp>
      <p:sp>
        <p:nvSpPr>
          <p:cNvPr id="16" name="Text Box 22">
            <a:extLst>
              <a:ext uri="{FF2B5EF4-FFF2-40B4-BE49-F238E27FC236}">
                <a16:creationId xmlns:a16="http://schemas.microsoft.com/office/drawing/2014/main" id="{7E5559DB-D450-4026-BFCA-71E216B81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2963" y="2831988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里</a:t>
            </a:r>
          </a:p>
        </p:txBody>
      </p:sp>
      <p:sp>
        <p:nvSpPr>
          <p:cNvPr id="17" name="Text Box 23">
            <a:extLst>
              <a:ext uri="{FF2B5EF4-FFF2-40B4-BE49-F238E27FC236}">
                <a16:creationId xmlns:a16="http://schemas.microsoft.com/office/drawing/2014/main" id="{C47B8788-F2AA-49DF-8400-A21851258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0056" y="2831988"/>
            <a:ext cx="93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熔化</a:t>
            </a:r>
          </a:p>
        </p:txBody>
      </p:sp>
      <p:sp>
        <p:nvSpPr>
          <p:cNvPr id="18" name="Text Box 24">
            <a:extLst>
              <a:ext uri="{FF2B5EF4-FFF2-40B4-BE49-F238E27FC236}">
                <a16:creationId xmlns:a16="http://schemas.microsoft.com/office/drawing/2014/main" id="{DEE235E6-A07E-4DE3-B70D-304D0A219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986" y="3507657"/>
            <a:ext cx="93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燃烧</a:t>
            </a:r>
          </a:p>
        </p:txBody>
      </p:sp>
      <p:sp>
        <p:nvSpPr>
          <p:cNvPr id="19" name="Text Box 25">
            <a:extLst>
              <a:ext uri="{FF2B5EF4-FFF2-40B4-BE49-F238E27FC236}">
                <a16:creationId xmlns:a16="http://schemas.microsoft.com/office/drawing/2014/main" id="{456608B7-C237-49FA-A46D-4273ADB72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3134" y="3507657"/>
            <a:ext cx="93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热量</a:t>
            </a:r>
          </a:p>
        </p:txBody>
      </p:sp>
      <p:sp>
        <p:nvSpPr>
          <p:cNvPr id="20" name="Text Box 26">
            <a:extLst>
              <a:ext uri="{FF2B5EF4-FFF2-40B4-BE49-F238E27FC236}">
                <a16:creationId xmlns:a16="http://schemas.microsoft.com/office/drawing/2014/main" id="{BF5465BE-ADA9-42A6-978E-57561EBAA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1367" y="2831988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物理</a:t>
            </a:r>
          </a:p>
        </p:txBody>
      </p:sp>
      <p:sp>
        <p:nvSpPr>
          <p:cNvPr id="21" name="Text Box 27">
            <a:extLst>
              <a:ext uri="{FF2B5EF4-FFF2-40B4-BE49-F238E27FC236}">
                <a16:creationId xmlns:a16="http://schemas.microsoft.com/office/drawing/2014/main" id="{529BE8B2-5821-46BD-9045-71EBF11F4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71820" y="3484810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化学</a:t>
            </a:r>
          </a:p>
        </p:txBody>
      </p:sp>
      <p:pic>
        <p:nvPicPr>
          <p:cNvPr id="26" name="图片 4">
            <a:extLst>
              <a:ext uri="{FF2B5EF4-FFF2-40B4-BE49-F238E27FC236}">
                <a16:creationId xmlns:a16="http://schemas.microsoft.com/office/drawing/2014/main" id="{0F692C69-7886-42C9-B8B3-5DDCF19629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62" r="51537"/>
          <a:stretch>
            <a:fillRect/>
          </a:stretch>
        </p:blipFill>
        <p:spPr>
          <a:xfrm>
            <a:off x="4969928" y="316941"/>
            <a:ext cx="1232844" cy="1163997"/>
          </a:xfrm>
          <a:prstGeom prst="roundRect">
            <a:avLst/>
          </a:prstGeom>
          <a:noFill/>
          <a:ln w="9525">
            <a:noFill/>
          </a:ln>
        </p:spPr>
      </p:pic>
      <p:cxnSp>
        <p:nvCxnSpPr>
          <p:cNvPr id="30" name="直接箭头连接符 29">
            <a:extLst>
              <a:ext uri="{FF2B5EF4-FFF2-40B4-BE49-F238E27FC236}">
                <a16:creationId xmlns:a16="http://schemas.microsoft.com/office/drawing/2014/main" id="{311C861E-345F-41A0-ABE6-BD065F753AD2}"/>
              </a:ext>
            </a:extLst>
          </p:cNvPr>
          <p:cNvCxnSpPr/>
          <p:nvPr/>
        </p:nvCxnSpPr>
        <p:spPr>
          <a:xfrm>
            <a:off x="6402515" y="898938"/>
            <a:ext cx="999451" cy="1"/>
          </a:xfrm>
          <a:prstGeom prst="straightConnector1">
            <a:avLst/>
          </a:prstGeom>
          <a:ln w="57150">
            <a:solidFill>
              <a:srgbClr val="00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89243059-E8C9-44E4-AA4B-AD01DE4EF6DA}"/>
              </a:ext>
            </a:extLst>
          </p:cNvPr>
          <p:cNvGrpSpPr/>
          <p:nvPr/>
        </p:nvGrpSpPr>
        <p:grpSpPr>
          <a:xfrm>
            <a:off x="7671106" y="155039"/>
            <a:ext cx="1216260" cy="1325899"/>
            <a:chOff x="6774" y="3361"/>
            <a:chExt cx="3491" cy="3169"/>
          </a:xfrm>
          <a:solidFill>
            <a:schemeClr val="bg1"/>
          </a:solidFill>
        </p:grpSpPr>
        <p:sp>
          <p:nvSpPr>
            <p:cNvPr id="32" name="矩形标注 1">
              <a:extLst>
                <a:ext uri="{FF2B5EF4-FFF2-40B4-BE49-F238E27FC236}">
                  <a16:creationId xmlns:a16="http://schemas.microsoft.com/office/drawing/2014/main" id="{2DAE79CD-516A-4A1A-B9AD-E5CCB8847E56}"/>
                </a:ext>
              </a:extLst>
            </p:cNvPr>
            <p:cNvSpPr/>
            <p:nvPr/>
          </p:nvSpPr>
          <p:spPr>
            <a:xfrm>
              <a:off x="6774" y="3533"/>
              <a:ext cx="3456" cy="278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2400" strike="noStrike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33" name="图片 1">
              <a:extLst>
                <a:ext uri="{FF2B5EF4-FFF2-40B4-BE49-F238E27FC236}">
                  <a16:creationId xmlns:a16="http://schemas.microsoft.com/office/drawing/2014/main" id="{7011238B-944C-45B9-B883-DE1D727B6A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4" y="3361"/>
              <a:ext cx="3491" cy="3169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pic>
      </p:grpSp>
      <p:sp>
        <p:nvSpPr>
          <p:cNvPr id="34" name="Text Box 19">
            <a:extLst>
              <a:ext uri="{FF2B5EF4-FFF2-40B4-BE49-F238E27FC236}">
                <a16:creationId xmlns:a16="http://schemas.microsoft.com/office/drawing/2014/main" id="{C729A664-9DC5-4556-AE72-3E374CBCA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4150" y="4643981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黑</a:t>
            </a:r>
          </a:p>
        </p:txBody>
      </p:sp>
      <p:sp>
        <p:nvSpPr>
          <p:cNvPr id="35" name="Text Box 20">
            <a:extLst>
              <a:ext uri="{FF2B5EF4-FFF2-40B4-BE49-F238E27FC236}">
                <a16:creationId xmlns:a16="http://schemas.microsoft.com/office/drawing/2014/main" id="{20914E41-97A0-42ED-8345-7CEF18E9F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2963" y="5180102"/>
            <a:ext cx="28812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没有明显变化</a:t>
            </a:r>
          </a:p>
        </p:txBody>
      </p:sp>
      <p:sp>
        <p:nvSpPr>
          <p:cNvPr id="36" name="Text Box 21">
            <a:extLst>
              <a:ext uri="{FF2B5EF4-FFF2-40B4-BE49-F238E27FC236}">
                <a16:creationId xmlns:a16="http://schemas.microsoft.com/office/drawing/2014/main" id="{B5EBEF7A-F189-4A0E-AB24-8501C284D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5260" y="4919519"/>
            <a:ext cx="543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外</a:t>
            </a:r>
          </a:p>
        </p:txBody>
      </p:sp>
      <p:sp>
        <p:nvSpPr>
          <p:cNvPr id="37" name="Text Box 22">
            <a:extLst>
              <a:ext uri="{FF2B5EF4-FFF2-40B4-BE49-F238E27FC236}">
                <a16:creationId xmlns:a16="http://schemas.microsoft.com/office/drawing/2014/main" id="{D87EFE5F-C457-4FE5-A23B-E744A4E5B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14073" y="5564346"/>
            <a:ext cx="1028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焰心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34" grpId="0"/>
      <p:bldP spid="35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20050"/>
              </p:ext>
            </p:extLst>
          </p:nvPr>
        </p:nvGraphicFramePr>
        <p:xfrm>
          <a:off x="474556" y="1512976"/>
          <a:ext cx="11247119" cy="3958879"/>
        </p:xfrm>
        <a:graphic>
          <a:graphicData uri="http://schemas.openxmlformats.org/drawingml/2006/table">
            <a:tbl>
              <a:tblPr/>
              <a:tblGrid>
                <a:gridCol w="45593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92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8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zh-CN" altLang="zh-CN" sz="2800" b="1" kern="1200" dirty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实验步骤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、点燃蜡烛（补）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351138"/>
                  </a:ext>
                </a:extLst>
              </a:tr>
              <a:tr h="1023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5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0917340"/>
                  </a:ext>
                </a:extLst>
              </a:tr>
            </a:tbl>
          </a:graphicData>
        </a:graphic>
      </p:graphicFrame>
      <p:sp>
        <p:nvSpPr>
          <p:cNvPr id="22" name="矩形 21">
            <a:extLst>
              <a:ext uri="{FF2B5EF4-FFF2-40B4-BE49-F238E27FC236}">
                <a16:creationId xmlns:a16="http://schemas.microsoft.com/office/drawing/2014/main" id="{6C65E643-B9A0-46CE-B82A-9489C90BC508}"/>
              </a:ext>
            </a:extLst>
          </p:cNvPr>
          <p:cNvSpPr/>
          <p:nvPr/>
        </p:nvSpPr>
        <p:spPr>
          <a:xfrm>
            <a:off x="474556" y="2523707"/>
            <a:ext cx="4532517" cy="1370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、将一只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干而冷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的烧杯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罩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在火焰上方</a:t>
            </a:r>
          </a:p>
        </p:txBody>
      </p:sp>
      <p:sp>
        <p:nvSpPr>
          <p:cNvPr id="23" name="Text Box 19">
            <a:extLst>
              <a:ext uri="{FF2B5EF4-FFF2-40B4-BE49-F238E27FC236}">
                <a16:creationId xmlns:a16="http://schemas.microsoft.com/office/drawing/2014/main" id="{C47F8C6B-C73A-4F26-A7CA-2BE439FD2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7073" y="2947188"/>
            <a:ext cx="34889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烧杯内壁有水雾出现</a:t>
            </a:r>
          </a:p>
        </p:txBody>
      </p:sp>
      <p:sp>
        <p:nvSpPr>
          <p:cNvPr id="24" name="Text Box 21">
            <a:extLst>
              <a:ext uri="{FF2B5EF4-FFF2-40B4-BE49-F238E27FC236}">
                <a16:creationId xmlns:a16="http://schemas.microsoft.com/office/drawing/2014/main" id="{ED8A6A6B-7F02-4776-A0BB-CEFB535D7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2116" y="2809081"/>
            <a:ext cx="3282684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蜡烛燃烧生成了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sz="2800" b="1" baseline="-250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E7E02EAC-4DC2-4DF9-939F-725398852BEB}"/>
              </a:ext>
            </a:extLst>
          </p:cNvPr>
          <p:cNvSpPr/>
          <p:nvPr/>
        </p:nvSpPr>
        <p:spPr>
          <a:xfrm>
            <a:off x="474557" y="4026525"/>
            <a:ext cx="4695190" cy="1370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、将一只内壁蘸有澄清石灰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水的烧杯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罩在火焰上方</a:t>
            </a:r>
          </a:p>
        </p:txBody>
      </p:sp>
      <p:sp>
        <p:nvSpPr>
          <p:cNvPr id="27" name="Text Box 19">
            <a:extLst>
              <a:ext uri="{FF2B5EF4-FFF2-40B4-BE49-F238E27FC236}">
                <a16:creationId xmlns:a16="http://schemas.microsoft.com/office/drawing/2014/main" id="{A0D7912C-2B68-4C72-8BC0-7AC3F29DE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6997" y="4127194"/>
            <a:ext cx="3407869" cy="871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澄清石灰水变</a:t>
            </a:r>
            <a:r>
              <a:rPr lang="zh-CN" altLang="en-US" sz="40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浑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浊</a:t>
            </a:r>
          </a:p>
        </p:txBody>
      </p:sp>
      <p:sp>
        <p:nvSpPr>
          <p:cNvPr id="28" name="Text Box 21">
            <a:extLst>
              <a:ext uri="{FF2B5EF4-FFF2-40B4-BE49-F238E27FC236}">
                <a16:creationId xmlns:a16="http://schemas.microsoft.com/office/drawing/2014/main" id="{39CA422E-5124-4CBD-9F83-7772BFE2C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2116" y="4307020"/>
            <a:ext cx="3488979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蜡烛燃烧生成了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2800" b="1" baseline="-250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203EF60-A764-4E88-A3F5-9882BDED4DB0}"/>
              </a:ext>
            </a:extLst>
          </p:cNvPr>
          <p:cNvSpPr txBox="1"/>
          <p:nvPr/>
        </p:nvSpPr>
        <p:spPr>
          <a:xfrm>
            <a:off x="2036235" y="715783"/>
            <a:ext cx="8119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考点</a:t>
            </a:r>
            <a:r>
              <a:rPr lang="en-US" altLang="zh-CN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设计实验证明蜡烛燃烧生成了什么物质。</a:t>
            </a:r>
          </a:p>
        </p:txBody>
      </p:sp>
      <p:sp>
        <p:nvSpPr>
          <p:cNvPr id="17" name="Text Box 19">
            <a:extLst>
              <a:ext uri="{FF2B5EF4-FFF2-40B4-BE49-F238E27FC236}">
                <a16:creationId xmlns:a16="http://schemas.microsoft.com/office/drawing/2014/main" id="{7AF77858-1771-4120-9EEF-D38C9DE4F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2183" y="5936930"/>
            <a:ext cx="41478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蜡烛燃烧的文字表达式：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E1F63DAF-82D5-4272-87AE-08A73865FB36}"/>
              </a:ext>
            </a:extLst>
          </p:cNvPr>
          <p:cNvGrpSpPr/>
          <p:nvPr/>
        </p:nvGrpSpPr>
        <p:grpSpPr>
          <a:xfrm>
            <a:off x="5209961" y="5935347"/>
            <a:ext cx="6452381" cy="523220"/>
            <a:chOff x="571472" y="5929330"/>
            <a:chExt cx="5572164" cy="523220"/>
          </a:xfrm>
        </p:grpSpPr>
        <p:sp>
          <p:nvSpPr>
            <p:cNvPr id="19" name="Text Box 19">
              <a:extLst>
                <a:ext uri="{FF2B5EF4-FFF2-40B4-BE49-F238E27FC236}">
                  <a16:creationId xmlns:a16="http://schemas.microsoft.com/office/drawing/2014/main" id="{D052B98F-FFF4-47E8-BCCF-C07067D20C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1472" y="5929330"/>
              <a:ext cx="557216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蜡烛 </a:t>
              </a:r>
              <a:r>
                <a:rPr lang="en-US" altLang="zh-CN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+ </a:t>
              </a: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氧气        二氧化碳 </a:t>
              </a:r>
              <a:r>
                <a:rPr lang="en-US" altLang="zh-CN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+ </a:t>
              </a: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</a:t>
              </a:r>
            </a:p>
          </p:txBody>
        </p: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E68D937B-EB93-437F-B90E-4C3944638A10}"/>
                </a:ext>
              </a:extLst>
            </p:cNvPr>
            <p:cNvCxnSpPr/>
            <p:nvPr/>
          </p:nvCxnSpPr>
          <p:spPr bwMode="auto">
            <a:xfrm>
              <a:off x="2500298" y="6143644"/>
              <a:ext cx="928694" cy="0"/>
            </a:xfrm>
            <a:prstGeom prst="straightConnector1">
              <a:avLst/>
            </a:prstGeom>
            <a:ln w="28575">
              <a:solidFill>
                <a:srgbClr val="0000FF"/>
              </a:solidFill>
              <a:headEnd type="none" w="med" len="med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21" name="Text Box 18">
            <a:extLst>
              <a:ext uri="{FF2B5EF4-FFF2-40B4-BE49-F238E27FC236}">
                <a16:creationId xmlns:a16="http://schemas.microsoft.com/office/drawing/2014/main" id="{E27057DE-257D-4A4F-9548-23DEF592A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2456" y="5645772"/>
            <a:ext cx="1148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点燃</a:t>
            </a:r>
          </a:p>
        </p:txBody>
      </p:sp>
    </p:spTree>
    <p:extLst>
      <p:ext uri="{BB962C8B-B14F-4D97-AF65-F5344CB8AC3E}">
        <p14:creationId xmlns:p14="http://schemas.microsoft.com/office/powerpoint/2010/main" val="13170166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7" grpId="0"/>
      <p:bldP spid="28" grpId="0"/>
      <p:bldP spid="17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34">
            <a:extLst>
              <a:ext uri="{FF2B5EF4-FFF2-40B4-BE49-F238E27FC236}">
                <a16:creationId xmlns:a16="http://schemas.microsoft.com/office/drawing/2014/main" id="{6B44981E-C8C0-4098-99F6-1C4B8DEB8F3F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熄灭后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550044"/>
              </p:ext>
            </p:extLst>
          </p:nvPr>
        </p:nvGraphicFramePr>
        <p:xfrm>
          <a:off x="598707" y="1569289"/>
          <a:ext cx="11247119" cy="1988141"/>
        </p:xfrm>
        <a:graphic>
          <a:graphicData uri="http://schemas.openxmlformats.org/drawingml/2006/table">
            <a:tbl>
              <a:tblPr/>
              <a:tblGrid>
                <a:gridCol w="3454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7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5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实验操作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熄灭蜡烛，再立即用燃着的火柴点白烟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蜡烛熄灭后产生大量的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，蜡烛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白烟是石蜡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，具有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性。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图片 2">
            <a:extLst>
              <a:ext uri="{FF2B5EF4-FFF2-40B4-BE49-F238E27FC236}">
                <a16:creationId xmlns:a16="http://schemas.microsoft.com/office/drawing/2014/main" id="{252B000D-B199-43B6-A383-9A97546082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53" y="3694608"/>
            <a:ext cx="2291827" cy="2431408"/>
          </a:xfrm>
          <a:prstGeom prst="rect">
            <a:avLst/>
          </a:prstGeom>
        </p:spPr>
      </p:pic>
      <p:pic>
        <p:nvPicPr>
          <p:cNvPr id="14" name="图片 13" descr="20161008120640162[1]">
            <a:extLst>
              <a:ext uri="{FF2B5EF4-FFF2-40B4-BE49-F238E27FC236}">
                <a16:creationId xmlns:a16="http://schemas.microsoft.com/office/drawing/2014/main" id="{CDD7BA61-2D42-4FE7-A633-5F2E45159E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455" t="68007" r="38851"/>
          <a:stretch>
            <a:fillRect/>
          </a:stretch>
        </p:blipFill>
        <p:spPr>
          <a:xfrm>
            <a:off x="3283734" y="4118432"/>
            <a:ext cx="1512006" cy="2189312"/>
          </a:xfrm>
          <a:prstGeom prst="roundRect">
            <a:avLst/>
          </a:prstGeom>
        </p:spPr>
      </p:pic>
      <p:sp>
        <p:nvSpPr>
          <p:cNvPr id="4" name="箭头: 右 3">
            <a:extLst>
              <a:ext uri="{FF2B5EF4-FFF2-40B4-BE49-F238E27FC236}">
                <a16:creationId xmlns:a16="http://schemas.microsoft.com/office/drawing/2014/main" id="{A8C752E7-D9BC-4734-AA27-47F30282F232}"/>
              </a:ext>
            </a:extLst>
          </p:cNvPr>
          <p:cNvSpPr/>
          <p:nvPr/>
        </p:nvSpPr>
        <p:spPr>
          <a:xfrm>
            <a:off x="5243212" y="5213088"/>
            <a:ext cx="1167320" cy="4192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8150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34">
            <a:extLst>
              <a:ext uri="{FF2B5EF4-FFF2-40B4-BE49-F238E27FC236}">
                <a16:creationId xmlns:a16="http://schemas.microsoft.com/office/drawing/2014/main" id="{6B44981E-C8C0-4098-99F6-1C4B8DEB8F3F}"/>
              </a:ext>
            </a:extLst>
          </p:cNvPr>
          <p:cNvSpPr/>
          <p:nvPr/>
        </p:nvSpPr>
        <p:spPr>
          <a:xfrm>
            <a:off x="738717" y="685197"/>
            <a:ext cx="4695190" cy="7073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对蜡烛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熄灭后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的探究</a:t>
            </a:r>
          </a:p>
        </p:txBody>
      </p:sp>
      <p:graphicFrame>
        <p:nvGraphicFramePr>
          <p:cNvPr id="13" name="Group 49">
            <a:extLst>
              <a:ext uri="{FF2B5EF4-FFF2-40B4-BE49-F238E27FC236}">
                <a16:creationId xmlns:a16="http://schemas.microsoft.com/office/drawing/2014/main" id="{76BB6577-FA5C-4AF2-8F9F-996DB261C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064028"/>
              </p:ext>
            </p:extLst>
          </p:nvPr>
        </p:nvGraphicFramePr>
        <p:xfrm>
          <a:off x="598707" y="1569289"/>
          <a:ext cx="11247119" cy="1988141"/>
        </p:xfrm>
        <a:graphic>
          <a:graphicData uri="http://schemas.openxmlformats.org/drawingml/2006/table">
            <a:tbl>
              <a:tblPr/>
              <a:tblGrid>
                <a:gridCol w="3454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7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5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实验操作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实验结论与解释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熄灭蜡烛，再立即用燃着的火柴点白烟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蜡烛熄灭后产生大量的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，蜡烛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白烟是石蜡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，具有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性。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 Box 18">
            <a:extLst>
              <a:ext uri="{FF2B5EF4-FFF2-40B4-BE49-F238E27FC236}">
                <a16:creationId xmlns:a16="http://schemas.microsoft.com/office/drawing/2014/main" id="{A1738EA6-3D6E-43A5-8A6C-CF9C35ED5E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2830" y="2921828"/>
            <a:ext cx="9921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白烟</a:t>
            </a:r>
          </a:p>
        </p:txBody>
      </p:sp>
      <p:sp>
        <p:nvSpPr>
          <p:cNvPr id="17" name="Text Box 19">
            <a:extLst>
              <a:ext uri="{FF2B5EF4-FFF2-40B4-BE49-F238E27FC236}">
                <a16:creationId xmlns:a16="http://schemas.microsoft.com/office/drawing/2014/main" id="{8FDFB30F-A404-4721-A38C-157509BAB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7632" y="2960740"/>
            <a:ext cx="25609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重新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被点燃烧</a:t>
            </a:r>
          </a:p>
        </p:txBody>
      </p:sp>
      <p:sp>
        <p:nvSpPr>
          <p:cNvPr id="8" name="Text Box 20">
            <a:extLst>
              <a:ext uri="{FF2B5EF4-FFF2-40B4-BE49-F238E27FC236}">
                <a16:creationId xmlns:a16="http://schemas.microsoft.com/office/drawing/2014/main" id="{98A0959D-1F60-4049-87B0-16DBA29E3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75008" y="2322119"/>
            <a:ext cx="209701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固体小颗粒</a:t>
            </a:r>
          </a:p>
        </p:txBody>
      </p:sp>
      <p:sp>
        <p:nvSpPr>
          <p:cNvPr id="9" name="Text Box 21">
            <a:extLst>
              <a:ext uri="{FF2B5EF4-FFF2-40B4-BE49-F238E27FC236}">
                <a16:creationId xmlns:a16="http://schemas.microsoft.com/office/drawing/2014/main" id="{E6A2358B-5500-4943-83EB-7B4946A54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7668" y="2877934"/>
            <a:ext cx="1028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可燃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4802FAD4-42B5-4D4D-9971-96D066558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53" y="3694608"/>
            <a:ext cx="2291827" cy="2431408"/>
          </a:xfrm>
          <a:prstGeom prst="rect">
            <a:avLst/>
          </a:prstGeom>
        </p:spPr>
      </p:pic>
      <p:pic>
        <p:nvPicPr>
          <p:cNvPr id="11" name="图片 10" descr="20161008120640162[1]">
            <a:extLst>
              <a:ext uri="{FF2B5EF4-FFF2-40B4-BE49-F238E27FC236}">
                <a16:creationId xmlns:a16="http://schemas.microsoft.com/office/drawing/2014/main" id="{56436E70-2C29-424E-B124-4E466CE760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455" t="68007" r="38851"/>
          <a:stretch>
            <a:fillRect/>
          </a:stretch>
        </p:blipFill>
        <p:spPr>
          <a:xfrm>
            <a:off x="3283734" y="4118432"/>
            <a:ext cx="1512006" cy="2189312"/>
          </a:xfrm>
          <a:prstGeom prst="roundRect">
            <a:avLst/>
          </a:prstGeom>
        </p:spPr>
      </p:pic>
      <p:sp>
        <p:nvSpPr>
          <p:cNvPr id="14" name="箭头: 右 13">
            <a:extLst>
              <a:ext uri="{FF2B5EF4-FFF2-40B4-BE49-F238E27FC236}">
                <a16:creationId xmlns:a16="http://schemas.microsoft.com/office/drawing/2014/main" id="{106A0BAE-CC79-492D-91A9-D33DD74762BB}"/>
              </a:ext>
            </a:extLst>
          </p:cNvPr>
          <p:cNvSpPr/>
          <p:nvPr/>
        </p:nvSpPr>
        <p:spPr>
          <a:xfrm>
            <a:off x="5243212" y="5213088"/>
            <a:ext cx="1167320" cy="4192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1204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379379" y="1185452"/>
            <a:ext cx="1134245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关注物质的性质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。如石蜡的颜色、状态、气味、硬度、密度、熔点、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沸点等物理性质；石蜡能否燃烧、燃烧产物能否使澄清的石灰水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变浑浊等化学性质。</a:t>
            </a:r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2351088" y="598488"/>
            <a:ext cx="8119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注意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本探究活动体现了化学学习的以下特点：</a:t>
            </a:r>
          </a:p>
        </p:txBody>
      </p:sp>
      <p:sp>
        <p:nvSpPr>
          <p:cNvPr id="115716" name="Text Box 2"/>
          <p:cNvSpPr txBox="1">
            <a:spLocks noChangeArrowheads="1"/>
          </p:cNvSpPr>
          <p:nvPr/>
        </p:nvSpPr>
        <p:spPr bwMode="auto">
          <a:xfrm>
            <a:off x="379379" y="2963178"/>
            <a:ext cx="1156618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关注物质的变化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。如受热时蜡烛熔化等物理变化，燃烧时发光、放热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的现象，有二氧化碳和水生成等化学变化。</a:t>
            </a:r>
          </a:p>
        </p:txBody>
      </p:sp>
      <p:sp>
        <p:nvSpPr>
          <p:cNvPr id="115717" name="Text Box 2"/>
          <p:cNvSpPr txBox="1">
            <a:spLocks noChangeArrowheads="1"/>
          </p:cNvSpPr>
          <p:nvPr/>
        </p:nvSpPr>
        <p:spPr bwMode="auto">
          <a:xfrm>
            <a:off x="379379" y="4119893"/>
            <a:ext cx="11634281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关注物质的变化过程以及对结果的解释和讨论。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对物质在变化前、变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化中和变化后的现象进行系统、细致的观察和描述，而不是孤立地关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注物质的某种性质和变化，经过进行比较和分析等思维过程，得出可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靠的结论。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  <p:bldP spid="115716" grpId="0"/>
      <p:bldP spid="1157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2565904" y="2267292"/>
            <a:ext cx="2015067" cy="188383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文本框 23"/>
          <p:cNvSpPr txBox="1"/>
          <p:nvPr/>
        </p:nvSpPr>
        <p:spPr>
          <a:xfrm>
            <a:off x="3235841" y="2649009"/>
            <a:ext cx="1299685" cy="1077218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蜡  烛</a:t>
            </a:r>
          </a:p>
        </p:txBody>
      </p:sp>
      <p:sp>
        <p:nvSpPr>
          <p:cNvPr id="19" name="文本框 24"/>
          <p:cNvSpPr txBox="1"/>
          <p:nvPr/>
        </p:nvSpPr>
        <p:spPr>
          <a:xfrm>
            <a:off x="5895844" y="1366583"/>
            <a:ext cx="1264285" cy="510778"/>
          </a:xfrm>
          <a:prstGeom prst="round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点燃前</a:t>
            </a:r>
          </a:p>
        </p:txBody>
      </p:sp>
      <p:sp>
        <p:nvSpPr>
          <p:cNvPr id="20" name="文本框 25"/>
          <p:cNvSpPr txBox="1"/>
          <p:nvPr/>
        </p:nvSpPr>
        <p:spPr>
          <a:xfrm>
            <a:off x="5895844" y="3208675"/>
            <a:ext cx="1201868" cy="510778"/>
          </a:xfrm>
          <a:prstGeom prst="round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燃烧时</a:t>
            </a:r>
          </a:p>
        </p:txBody>
      </p:sp>
      <p:sp>
        <p:nvSpPr>
          <p:cNvPr id="21" name="文本框 26"/>
          <p:cNvSpPr txBox="1"/>
          <p:nvPr/>
        </p:nvSpPr>
        <p:spPr>
          <a:xfrm>
            <a:off x="5895844" y="5031227"/>
            <a:ext cx="1201868" cy="510778"/>
          </a:xfrm>
          <a:prstGeom prst="round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熄灭后</a:t>
            </a:r>
          </a:p>
        </p:txBody>
      </p:sp>
      <p:sp>
        <p:nvSpPr>
          <p:cNvPr id="22" name="文本框 27"/>
          <p:cNvSpPr txBox="1"/>
          <p:nvPr/>
        </p:nvSpPr>
        <p:spPr>
          <a:xfrm>
            <a:off x="8869761" y="713024"/>
            <a:ext cx="1737783" cy="830997"/>
          </a:xfrm>
          <a:prstGeom prst="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蜡烛组成和性质</a:t>
            </a:r>
          </a:p>
        </p:txBody>
      </p:sp>
      <p:sp>
        <p:nvSpPr>
          <p:cNvPr id="24" name="文本框 29"/>
          <p:cNvSpPr txBox="1"/>
          <p:nvPr/>
        </p:nvSpPr>
        <p:spPr>
          <a:xfrm>
            <a:off x="8869549" y="2003343"/>
            <a:ext cx="1737995" cy="830997"/>
          </a:xfrm>
          <a:prstGeom prst="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燃烧的</a:t>
            </a:r>
          </a:p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现象</a:t>
            </a:r>
          </a:p>
        </p:txBody>
      </p:sp>
      <p:sp>
        <p:nvSpPr>
          <p:cNvPr id="25" name="文本框 30"/>
          <p:cNvSpPr txBox="1"/>
          <p:nvPr/>
        </p:nvSpPr>
        <p:spPr>
          <a:xfrm>
            <a:off x="8869549" y="4395388"/>
            <a:ext cx="1845945" cy="830997"/>
          </a:xfrm>
          <a:prstGeom prst="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燃烧的</a:t>
            </a:r>
          </a:p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产物</a:t>
            </a:r>
          </a:p>
        </p:txBody>
      </p:sp>
      <p:sp>
        <p:nvSpPr>
          <p:cNvPr id="26" name="文本框 31"/>
          <p:cNvSpPr txBox="1"/>
          <p:nvPr/>
        </p:nvSpPr>
        <p:spPr>
          <a:xfrm>
            <a:off x="8861294" y="5610143"/>
            <a:ext cx="1845945" cy="830997"/>
          </a:xfrm>
          <a:prstGeom prst="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白烟的</a:t>
            </a:r>
          </a:p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成分</a:t>
            </a:r>
          </a:p>
        </p:txBody>
      </p:sp>
      <p:cxnSp>
        <p:nvCxnSpPr>
          <p:cNvPr id="27" name="直接箭头连接符 26"/>
          <p:cNvCxnSpPr/>
          <p:nvPr/>
        </p:nvCxnSpPr>
        <p:spPr>
          <a:xfrm flipV="1">
            <a:off x="2055838" y="2813465"/>
            <a:ext cx="588962" cy="8179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>
            <a:off x="4364859" y="4259498"/>
            <a:ext cx="1287145" cy="846455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>
            <a:off x="4673981" y="3429000"/>
            <a:ext cx="1143205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 flipV="1">
            <a:off x="7395714" y="2418841"/>
            <a:ext cx="1374775" cy="805607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>
            <a:off x="7395714" y="3748640"/>
            <a:ext cx="1247140" cy="852857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>
            <a:off x="7455404" y="3496863"/>
            <a:ext cx="1315085" cy="21590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>
            <a:off x="7309026" y="5589539"/>
            <a:ext cx="1333828" cy="535958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 flipV="1">
            <a:off x="7160129" y="1128522"/>
            <a:ext cx="1610360" cy="448020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5" name="文本框 28"/>
          <p:cNvSpPr txBox="1"/>
          <p:nvPr/>
        </p:nvSpPr>
        <p:spPr>
          <a:xfrm>
            <a:off x="8815574" y="3187618"/>
            <a:ext cx="1845945" cy="830997"/>
          </a:xfrm>
          <a:prstGeom prst="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火焰的</a:t>
            </a:r>
          </a:p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温度</a:t>
            </a:r>
          </a:p>
        </p:txBody>
      </p:sp>
      <p:sp>
        <p:nvSpPr>
          <p:cNvPr id="36" name="文本框 28"/>
          <p:cNvSpPr txBox="1"/>
          <p:nvPr/>
        </p:nvSpPr>
        <p:spPr>
          <a:xfrm>
            <a:off x="1215665" y="2402788"/>
            <a:ext cx="779425" cy="1645563"/>
          </a:xfrm>
          <a:prstGeom prst="roundRect">
            <a:avLst/>
          </a:prstGeom>
          <a:noFill/>
          <a:ln w="38100" cap="flat" cmpd="sng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科学探究</a:t>
            </a:r>
          </a:p>
        </p:txBody>
      </p:sp>
      <p:cxnSp>
        <p:nvCxnSpPr>
          <p:cNvPr id="37" name="直接箭头连接符 36"/>
          <p:cNvCxnSpPr/>
          <p:nvPr/>
        </p:nvCxnSpPr>
        <p:spPr>
          <a:xfrm flipV="1">
            <a:off x="2040175" y="3528762"/>
            <a:ext cx="588962" cy="8179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 flipV="1">
            <a:off x="4423633" y="1603601"/>
            <a:ext cx="1366133" cy="840851"/>
          </a:xfrm>
          <a:prstGeom prst="straightConnector1">
            <a:avLst/>
          </a:prstGeom>
          <a:ln w="19050">
            <a:solidFill>
              <a:schemeClr val="tx1"/>
            </a:solidFill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9" name="圆角矩形 38"/>
          <p:cNvSpPr/>
          <p:nvPr/>
        </p:nvSpPr>
        <p:spPr>
          <a:xfrm>
            <a:off x="817435" y="586863"/>
            <a:ext cx="2656510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课堂小结</a:t>
            </a:r>
            <a:r>
              <a:rPr lang="en-US" altLang="zh-CN" sz="32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322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35" grpId="0" animBg="1"/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854" name="Group 22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530129625"/>
              </p:ext>
            </p:extLst>
          </p:nvPr>
        </p:nvGraphicFramePr>
        <p:xfrm>
          <a:off x="907797" y="3563202"/>
          <a:ext cx="10843707" cy="1054100"/>
        </p:xfrm>
        <a:graphic>
          <a:graphicData uri="http://schemas.openxmlformats.org/drawingml/2006/table">
            <a:tbl>
              <a:tblPr/>
              <a:tblGrid>
                <a:gridCol w="3615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3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153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步骤和方法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分析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20857" name="Group 25"/>
          <p:cNvGrpSpPr>
            <a:grpSpLocks/>
          </p:cNvGrpSpPr>
          <p:nvPr/>
        </p:nvGrpSpPr>
        <p:grpSpPr bwMode="auto">
          <a:xfrm>
            <a:off x="637159" y="334122"/>
            <a:ext cx="11114345" cy="6243319"/>
            <a:chOff x="521" y="478"/>
            <a:chExt cx="5821" cy="3518"/>
          </a:xfrm>
        </p:grpSpPr>
        <p:sp>
          <p:nvSpPr>
            <p:cNvPr id="120837" name="Text Box 5"/>
            <p:cNvSpPr txBox="1">
              <a:spLocks noChangeArrowheads="1"/>
            </p:cNvSpPr>
            <p:nvPr/>
          </p:nvSpPr>
          <p:spPr bwMode="auto">
            <a:xfrm>
              <a:off x="2304" y="478"/>
              <a:ext cx="2152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探究（或实验）报告</a:t>
              </a:r>
            </a:p>
          </p:txBody>
        </p:sp>
        <p:sp>
          <p:nvSpPr>
            <p:cNvPr id="120838" name="Text Box 6"/>
            <p:cNvSpPr txBox="1">
              <a:spLocks noChangeArrowheads="1"/>
            </p:cNvSpPr>
            <p:nvPr/>
          </p:nvSpPr>
          <p:spPr bwMode="auto">
            <a:xfrm>
              <a:off x="898" y="869"/>
              <a:ext cx="4445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姓名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_________</a:t>
              </a: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合作者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</a:t>
              </a: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班级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</a:t>
              </a: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日期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</a:t>
              </a:r>
            </a:p>
          </p:txBody>
        </p:sp>
        <p:sp>
          <p:nvSpPr>
            <p:cNvPr id="120839" name="Text Box 7"/>
            <p:cNvSpPr txBox="1">
              <a:spLocks noChangeArrowheads="1"/>
            </p:cNvSpPr>
            <p:nvPr/>
          </p:nvSpPr>
          <p:spPr bwMode="auto">
            <a:xfrm>
              <a:off x="562" y="1181"/>
              <a:ext cx="5780" cy="1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探究（或实验）名称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________________________________________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探究（或实验）目的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_________________________________________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用品（或仪器、药品等）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_____________________________________</a:t>
              </a:r>
            </a:p>
          </p:txBody>
        </p:sp>
        <p:sp>
          <p:nvSpPr>
            <p:cNvPr id="120856" name="Text Box 24"/>
            <p:cNvSpPr txBox="1">
              <a:spLocks noChangeArrowheads="1"/>
            </p:cNvSpPr>
            <p:nvPr/>
          </p:nvSpPr>
          <p:spPr bwMode="auto">
            <a:xfrm>
              <a:off x="521" y="2908"/>
              <a:ext cx="5694" cy="1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结论：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_____________________________________________________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___________________________________________________________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问题和建议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_________________________________________________</a:t>
              </a:r>
            </a:p>
          </p:txBody>
        </p:sp>
      </p:grp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4459055" y="1628446"/>
            <a:ext cx="3974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探究蜡烛燃烧时的产物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2539765" y="5923558"/>
            <a:ext cx="98293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如：能否用烛芯进一步验证蜡烛燃烧时可能生成的产物？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08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06046" y="779843"/>
            <a:ext cx="130629" cy="43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80220" y="747026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典例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1509691" y="600852"/>
            <a:ext cx="854740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下列关于化学的认识错误的是</a:t>
            </a: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．实验是学习化学的重要途径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．炼丹术、炼金术为化学的发展作出了重要贡献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．现代化学是以理论推导为基础的自然科学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．实验是检验化学理论的标准</a:t>
            </a:r>
          </a:p>
        </p:txBody>
      </p:sp>
      <p:sp>
        <p:nvSpPr>
          <p:cNvPr id="15" name="矩形 14"/>
          <p:cNvSpPr/>
          <p:nvPr/>
        </p:nvSpPr>
        <p:spPr>
          <a:xfrm>
            <a:off x="6448465" y="75273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0" y="72243"/>
            <a:ext cx="1678487" cy="4864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新知探究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06046" y="779843"/>
            <a:ext cx="130629" cy="43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80220" y="747026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典例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1491152" y="582535"/>
            <a:ext cx="1053793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婷婷在探究蜡烛燃烧的过程中，发现罩在火焰上方的烧杯内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壁被熏黑，你认为她的以下做法中不合适的是</a:t>
            </a: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．反复实验，并观察是否有相同的现象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．查找资料，了解石蜡的主要成分，探究生成的黑色物质是什么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．认为与本次实验无关，不予理睬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．询问老师或同学，讨论生成黑色物质的原因</a:t>
            </a:r>
          </a:p>
        </p:txBody>
      </p:sp>
      <p:sp>
        <p:nvSpPr>
          <p:cNvPr id="8" name="矩形 7"/>
          <p:cNvSpPr/>
          <p:nvPr/>
        </p:nvSpPr>
        <p:spPr>
          <a:xfrm>
            <a:off x="8964782" y="1376864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943505" y="1376864"/>
            <a:ext cx="1068636" cy="52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0" y="72243"/>
            <a:ext cx="1678487" cy="4864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新知探究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9"/>
          <p:cNvSpPr txBox="1"/>
          <p:nvPr/>
        </p:nvSpPr>
        <p:spPr>
          <a:xfrm>
            <a:off x="688555" y="683557"/>
            <a:ext cx="10654748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实验是学习化学的一条重要途径。下列有关说法不正确的是</a:t>
            </a: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．通过实验可以发现和验证化学的原理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．通过实验可以学习科学探究的方法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．通过实验可以获得新的化学知识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．进行化学实验时，要勤于动手，不必记录现象</a:t>
            </a:r>
          </a:p>
        </p:txBody>
      </p:sp>
      <p:sp>
        <p:nvSpPr>
          <p:cNvPr id="19" name="TextBox 1"/>
          <p:cNvSpPr txBox="1"/>
          <p:nvPr/>
        </p:nvSpPr>
        <p:spPr>
          <a:xfrm>
            <a:off x="9084492" y="6176742"/>
            <a:ext cx="2757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（滨州中考）</a:t>
            </a:r>
            <a:endParaRPr lang="zh-CN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265718" y="846087"/>
            <a:ext cx="1227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1" y="809327"/>
            <a:ext cx="538386" cy="593398"/>
          </a:xfrm>
          <a:custGeom>
            <a:avLst/>
            <a:gdLst>
              <a:gd name="connsiteX0" fmla="*/ 0 w 538386"/>
              <a:gd name="connsiteY0" fmla="*/ 0 h 593398"/>
              <a:gd name="connsiteX1" fmla="*/ 241687 w 538386"/>
              <a:gd name="connsiteY1" fmla="*/ 0 h 593398"/>
              <a:gd name="connsiteX2" fmla="*/ 538386 w 538386"/>
              <a:gd name="connsiteY2" fmla="*/ 296699 h 593398"/>
              <a:gd name="connsiteX3" fmla="*/ 241687 w 538386"/>
              <a:gd name="connsiteY3" fmla="*/ 593398 h 593398"/>
              <a:gd name="connsiteX4" fmla="*/ 0 w 538386"/>
              <a:gd name="connsiteY4" fmla="*/ 593398 h 59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86" h="593398">
                <a:moveTo>
                  <a:pt x="0" y="0"/>
                </a:moveTo>
                <a:lnTo>
                  <a:pt x="241687" y="0"/>
                </a:lnTo>
                <a:cubicBezTo>
                  <a:pt x="405549" y="0"/>
                  <a:pt x="538386" y="132837"/>
                  <a:pt x="538386" y="296699"/>
                </a:cubicBezTo>
                <a:cubicBezTo>
                  <a:pt x="538386" y="460561"/>
                  <a:pt x="405549" y="593398"/>
                  <a:pt x="241687" y="593398"/>
                </a:cubicBezTo>
                <a:lnTo>
                  <a:pt x="0" y="593398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0" y="72243"/>
            <a:ext cx="1678487" cy="4864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课堂达标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52140" y="673673"/>
            <a:ext cx="10795379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根据蜡烛及其燃烧的探究，判断下列说法中错误的是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</a:p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．石蜡受热熔化，发生了化学变化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．石蜡燃烧生成了二氧化碳和水，发生了化学变化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．由石蜡能漂浮在水面上可得出石蜡的密度比水小的物理性质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．石蜡能在空气中燃烧，描述的是石蜡的化学性质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167500" y="833785"/>
            <a:ext cx="1188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1" y="809327"/>
            <a:ext cx="538386" cy="593398"/>
          </a:xfrm>
          <a:custGeom>
            <a:avLst/>
            <a:gdLst>
              <a:gd name="connsiteX0" fmla="*/ 0 w 538386"/>
              <a:gd name="connsiteY0" fmla="*/ 0 h 593398"/>
              <a:gd name="connsiteX1" fmla="*/ 241687 w 538386"/>
              <a:gd name="connsiteY1" fmla="*/ 0 h 593398"/>
              <a:gd name="connsiteX2" fmla="*/ 538386 w 538386"/>
              <a:gd name="connsiteY2" fmla="*/ 296699 h 593398"/>
              <a:gd name="connsiteX3" fmla="*/ 241687 w 538386"/>
              <a:gd name="connsiteY3" fmla="*/ 593398 h 593398"/>
              <a:gd name="connsiteX4" fmla="*/ 0 w 538386"/>
              <a:gd name="connsiteY4" fmla="*/ 593398 h 59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86" h="593398">
                <a:moveTo>
                  <a:pt x="0" y="0"/>
                </a:moveTo>
                <a:lnTo>
                  <a:pt x="241687" y="0"/>
                </a:lnTo>
                <a:cubicBezTo>
                  <a:pt x="405549" y="0"/>
                  <a:pt x="538386" y="132837"/>
                  <a:pt x="538386" y="296699"/>
                </a:cubicBezTo>
                <a:cubicBezTo>
                  <a:pt x="538386" y="460561"/>
                  <a:pt x="405549" y="593398"/>
                  <a:pt x="241687" y="593398"/>
                </a:cubicBezTo>
                <a:lnTo>
                  <a:pt x="0" y="593398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8387" y="4338190"/>
            <a:ext cx="9913768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解析：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石蜡受热熔化只是石蜡的状态发生了改变，没有生成其他物质，             属于物理变化。</a:t>
            </a:r>
            <a:endParaRPr lang="en-US" altLang="zh-CN" sz="2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0" y="72243"/>
            <a:ext cx="1678487" cy="4864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课堂达标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任意多边形 49"/>
          <p:cNvSpPr/>
          <p:nvPr/>
        </p:nvSpPr>
        <p:spPr>
          <a:xfrm>
            <a:off x="1" y="809327"/>
            <a:ext cx="538386" cy="593398"/>
          </a:xfrm>
          <a:custGeom>
            <a:avLst/>
            <a:gdLst>
              <a:gd name="connsiteX0" fmla="*/ 0 w 538386"/>
              <a:gd name="connsiteY0" fmla="*/ 0 h 593398"/>
              <a:gd name="connsiteX1" fmla="*/ 241687 w 538386"/>
              <a:gd name="connsiteY1" fmla="*/ 0 h 593398"/>
              <a:gd name="connsiteX2" fmla="*/ 538386 w 538386"/>
              <a:gd name="connsiteY2" fmla="*/ 296699 h 593398"/>
              <a:gd name="connsiteX3" fmla="*/ 241687 w 538386"/>
              <a:gd name="connsiteY3" fmla="*/ 593398 h 593398"/>
              <a:gd name="connsiteX4" fmla="*/ 0 w 538386"/>
              <a:gd name="connsiteY4" fmla="*/ 593398 h 59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86" h="593398">
                <a:moveTo>
                  <a:pt x="0" y="0"/>
                </a:moveTo>
                <a:lnTo>
                  <a:pt x="241687" y="0"/>
                </a:lnTo>
                <a:cubicBezTo>
                  <a:pt x="405549" y="0"/>
                  <a:pt x="538386" y="132837"/>
                  <a:pt x="538386" y="296699"/>
                </a:cubicBezTo>
                <a:cubicBezTo>
                  <a:pt x="538386" y="460561"/>
                  <a:pt x="405549" y="593398"/>
                  <a:pt x="241687" y="593398"/>
                </a:cubicBezTo>
                <a:lnTo>
                  <a:pt x="0" y="593398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8821051" y="609471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（源自教材帮）</a:t>
            </a:r>
          </a:p>
        </p:txBody>
      </p:sp>
      <p:sp>
        <p:nvSpPr>
          <p:cNvPr id="51" name="矩形 50"/>
          <p:cNvSpPr/>
          <p:nvPr/>
        </p:nvSpPr>
        <p:spPr>
          <a:xfrm>
            <a:off x="538387" y="748283"/>
            <a:ext cx="10904561" cy="1955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某金属工艺品有银白色的金属光泽，同学们认为可能和铁一样，有磁性。在讨论时，有的同学提出可以拿磁铁来吸引一下，通过操作发现金属工艺品未被吸引，在该过程中不包括科学探究中的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406708" y="2172765"/>
            <a:ext cx="583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8387" y="2893094"/>
            <a:ext cx="9667113" cy="130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设计实验         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假设           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观察            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得出结论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zh-CN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8387" y="3722121"/>
            <a:ext cx="10904561" cy="1685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解析：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”有银白色的金属光泽“，属于观察；”它可能和铁一样“，属于假设；”拿磁铁来吸引一下“，属于设计实验；”通过操作发现金属工艺品未被吸引“，属于实验。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0" y="72243"/>
            <a:ext cx="1678487" cy="4864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课堂达标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任意多边形 49"/>
          <p:cNvSpPr/>
          <p:nvPr/>
        </p:nvSpPr>
        <p:spPr>
          <a:xfrm>
            <a:off x="1" y="809327"/>
            <a:ext cx="538386" cy="593398"/>
          </a:xfrm>
          <a:custGeom>
            <a:avLst/>
            <a:gdLst>
              <a:gd name="connsiteX0" fmla="*/ 0 w 538386"/>
              <a:gd name="connsiteY0" fmla="*/ 0 h 593398"/>
              <a:gd name="connsiteX1" fmla="*/ 241687 w 538386"/>
              <a:gd name="connsiteY1" fmla="*/ 0 h 593398"/>
              <a:gd name="connsiteX2" fmla="*/ 538386 w 538386"/>
              <a:gd name="connsiteY2" fmla="*/ 296699 h 593398"/>
              <a:gd name="connsiteX3" fmla="*/ 241687 w 538386"/>
              <a:gd name="connsiteY3" fmla="*/ 593398 h 593398"/>
              <a:gd name="connsiteX4" fmla="*/ 0 w 538386"/>
              <a:gd name="connsiteY4" fmla="*/ 593398 h 59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86" h="593398">
                <a:moveTo>
                  <a:pt x="0" y="0"/>
                </a:moveTo>
                <a:lnTo>
                  <a:pt x="241687" y="0"/>
                </a:lnTo>
                <a:cubicBezTo>
                  <a:pt x="405549" y="0"/>
                  <a:pt x="538386" y="132837"/>
                  <a:pt x="538386" y="296699"/>
                </a:cubicBezTo>
                <a:cubicBezTo>
                  <a:pt x="538386" y="460561"/>
                  <a:pt x="405549" y="593398"/>
                  <a:pt x="241687" y="593398"/>
                </a:cubicBezTo>
                <a:lnTo>
                  <a:pt x="0" y="593398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52507" y="3970284"/>
            <a:ext cx="10452267" cy="1135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解析：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化学实验的成功需要有严谨的科学态度、科学的实验方案、合理的实验步骤和操作方法，与偶然因素无必然的联系。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52780" y="710076"/>
            <a:ext cx="10452735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化学实验是科学探究的重要途经之一，下列因素与化学实验成功与否无必然联系的是（      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88555" y="2271272"/>
            <a:ext cx="9203061" cy="1955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严谨的科学态度                          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科学的实验方案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合理的实验步骤和操作方法         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偶然因素</a:t>
            </a:r>
          </a:p>
        </p:txBody>
      </p:sp>
      <p:sp>
        <p:nvSpPr>
          <p:cNvPr id="3" name="矩形 2"/>
          <p:cNvSpPr/>
          <p:nvPr/>
        </p:nvSpPr>
        <p:spPr>
          <a:xfrm>
            <a:off x="4392210" y="151251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0" y="72243"/>
            <a:ext cx="1678487" cy="4864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课堂达标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微软雅黑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637118627101791495</Template>
  <TotalTime>252</TotalTime>
  <Words>1633</Words>
  <Application>Microsoft Office PowerPoint</Application>
  <PresentationFormat>宽屏</PresentationFormat>
  <Paragraphs>209</Paragraphs>
  <Slides>21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宋体</vt:lpstr>
      <vt:lpstr>楷体</vt:lpstr>
      <vt:lpstr>微软雅黑</vt:lpstr>
      <vt:lpstr>Wingdings</vt:lpstr>
      <vt:lpstr>Arial</vt:lpstr>
      <vt:lpstr>Tahoma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tesoon</dc:creator>
  <cp:lastModifiedBy>邓 作逵</cp:lastModifiedBy>
  <cp:revision>154</cp:revision>
  <dcterms:created xsi:type="dcterms:W3CDTF">2019-12-03T12:23:00Z</dcterms:created>
  <dcterms:modified xsi:type="dcterms:W3CDTF">2022-01-10T07:37:43Z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