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10" r:id="rId2"/>
    <p:sldId id="364" r:id="rId3"/>
    <p:sldId id="351" r:id="rId4"/>
    <p:sldId id="267" r:id="rId5"/>
    <p:sldId id="269" r:id="rId6"/>
    <p:sldId id="355" r:id="rId7"/>
    <p:sldId id="354" r:id="rId8"/>
    <p:sldId id="268" r:id="rId9"/>
    <p:sldId id="353" r:id="rId10"/>
    <p:sldId id="270" r:id="rId11"/>
    <p:sldId id="359" r:id="rId12"/>
    <p:sldId id="356" r:id="rId13"/>
    <p:sldId id="346" r:id="rId14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6CC"/>
    <a:srgbClr val="000000"/>
    <a:srgbClr val="000066"/>
    <a:srgbClr val="333399"/>
    <a:srgbClr val="33993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318" y="-90"/>
      </p:cViewPr>
      <p:guideLst>
        <p:guide orient="horz" pos="1599"/>
        <p:guide pos="28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2AEA152-5B3D-4D83-B100-E19E7F88F4E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BF6FA-A637-418F-A5E8-8626A0E168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55AEDA-1394-44E7-BF6D-8E7C006BBD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C291C-8A8F-42E8-AA89-E55BA9033B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457E4-A640-451C-B8EA-CC3198B8549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34BD5-B358-4C00-8BD2-FD88AB0170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E28B2-8EE2-4BB7-9D77-3AE3F8F648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064460-754E-44BE-B289-033AE2A7E7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31CA4-982C-4417-AB24-94897AF037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D3A57-B40E-4E83-80FC-042129E6D0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806246-7CA9-48B8-B0B6-CBF9FA006A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2EC7C-8AB5-4BC0-BB7F-68E0957FB6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EB77D3-D45C-44B0-BBCD-11756401047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WordArt 8"/>
          <p:cNvSpPr>
            <a:spLocks noChangeArrowheads="1" noChangeShapeType="1"/>
          </p:cNvSpPr>
          <p:nvPr/>
        </p:nvSpPr>
        <p:spPr bwMode="auto">
          <a:xfrm>
            <a:off x="2057400" y="971550"/>
            <a:ext cx="5029200" cy="1981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 smtClean="0">
                <a:ln w="12700" cmpd="sng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黑体"/>
                <a:ea typeface="黑体"/>
              </a:rPr>
              <a:t>24.9</a:t>
            </a:r>
          </a:p>
          <a:p>
            <a:pPr algn="ctr"/>
            <a:r>
              <a:rPr lang="zh-CN" altLang="en-US" sz="3600" b="1" kern="10" dirty="0" smtClean="0">
                <a:ln w="12700" cmpd="sng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黑体"/>
                <a:ea typeface="黑体"/>
              </a:rPr>
              <a:t>切线</a:t>
            </a:r>
            <a:r>
              <a:rPr lang="zh-CN" altLang="en-US" sz="3600" b="1" kern="10" dirty="0">
                <a:ln w="12700" cmpd="sng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黑体"/>
                <a:ea typeface="黑体"/>
              </a:rPr>
              <a:t>的性质</a:t>
            </a:r>
          </a:p>
        </p:txBody>
      </p:sp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685800" y="1428750"/>
            <a:ext cx="2519363" cy="2363788"/>
            <a:chOff x="0" y="0"/>
            <a:chExt cx="1587" cy="1489"/>
          </a:xfrm>
        </p:grpSpPr>
        <p:sp>
          <p:nvSpPr>
            <p:cNvPr id="10" name="Oval 4"/>
            <p:cNvSpPr>
              <a:spLocks noChangeArrowheads="1"/>
            </p:cNvSpPr>
            <p:nvPr/>
          </p:nvSpPr>
          <p:spPr bwMode="auto">
            <a:xfrm>
              <a:off x="64" y="0"/>
              <a:ext cx="1472" cy="1471"/>
            </a:xfrm>
            <a:prstGeom prst="ellipse">
              <a:avLst/>
            </a:prstGeom>
            <a:noFill/>
            <a:ln w="57150" cmpd="sng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576" y="768"/>
              <a:ext cx="20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 O</a:t>
              </a:r>
              <a:endParaRPr lang="en-US" sz="2400" b="1" dirty="0"/>
            </a:p>
          </p:txBody>
        </p:sp>
        <p:sp>
          <p:nvSpPr>
            <p:cNvPr id="12" name="Oval 6"/>
            <p:cNvSpPr>
              <a:spLocks noChangeArrowheads="1"/>
            </p:cNvSpPr>
            <p:nvPr/>
          </p:nvSpPr>
          <p:spPr bwMode="auto">
            <a:xfrm>
              <a:off x="771" y="707"/>
              <a:ext cx="57" cy="57"/>
            </a:xfrm>
            <a:prstGeom prst="ellipse">
              <a:avLst/>
            </a:prstGeom>
            <a:solidFill>
              <a:srgbClr val="FF0000"/>
            </a:solidFill>
            <a:ln w="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>
              <a:off x="0" y="1489"/>
              <a:ext cx="1587" cy="0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533400" y="971551"/>
            <a:ext cx="8135938" cy="285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/>
              <a:t>先</a:t>
            </a:r>
            <a:r>
              <a:rPr lang="zh-CN" altLang="en-US" sz="3200" b="1" dirty="0">
                <a:solidFill>
                  <a:srgbClr val="0000FF"/>
                </a:solidFill>
              </a:rPr>
              <a:t>假设</a:t>
            </a:r>
            <a:r>
              <a:rPr lang="zh-CN" altLang="en-US" sz="3200" b="1" dirty="0"/>
              <a:t>命题的结论不成立，然后由此经过推理得出</a:t>
            </a:r>
            <a:r>
              <a:rPr lang="zh-CN" altLang="en-US" sz="3200" b="1" dirty="0">
                <a:solidFill>
                  <a:srgbClr val="0000FF"/>
                </a:solidFill>
              </a:rPr>
              <a:t>矛盾</a:t>
            </a:r>
            <a:r>
              <a:rPr lang="en-US" sz="3200" b="1" dirty="0"/>
              <a:t>(</a:t>
            </a:r>
            <a:r>
              <a:rPr lang="zh-CN" altLang="en-US" sz="3200" b="1" dirty="0"/>
              <a:t>常与公理、定理、定义或已知条件相矛盾</a:t>
            </a:r>
            <a:r>
              <a:rPr lang="en-US" sz="3200" b="1" dirty="0"/>
              <a:t>)</a:t>
            </a:r>
            <a:r>
              <a:rPr lang="zh-CN" altLang="en-US" sz="3200" b="1" dirty="0"/>
              <a:t>，由矛盾判定假设不正确，从而得到原命题成立，这种方法叫做</a:t>
            </a:r>
            <a:r>
              <a:rPr lang="zh-CN" altLang="en-US" sz="3200" b="1" dirty="0">
                <a:solidFill>
                  <a:srgbClr val="FF3300"/>
                </a:solidFill>
              </a:rPr>
              <a:t>反证法</a:t>
            </a:r>
            <a:r>
              <a:rPr lang="zh-CN" altLang="en-US" sz="3200" b="1" dirty="0"/>
              <a:t>．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667000" y="285750"/>
            <a:ext cx="453548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ea typeface="楷体_GB2312" pitchFamily="49" charset="-122"/>
              </a:rPr>
              <a:t>什么叫反证法</a:t>
            </a:r>
            <a:r>
              <a:rPr lang="zh-CN" altLang="en-US" sz="4400" b="1" dirty="0">
                <a:solidFill>
                  <a:srgbClr val="FF0000"/>
                </a:solidFill>
                <a:ea typeface="楷体_GB2312" pitchFamily="49" charset="-122"/>
              </a:rPr>
              <a:t>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428750"/>
            <a:ext cx="8686800" cy="990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证明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: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假设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AB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与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OC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不垂直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,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过点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作一条半径垂直于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AB,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垂足为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</a:rPr>
              <a:t>M</a:t>
            </a:r>
            <a:r>
              <a:rPr lang="zh-CN" altLang="en-US" sz="2800" b="1" dirty="0" smtClean="0">
                <a:solidFill>
                  <a:srgbClr val="002060"/>
                </a:solidFill>
                <a:latin typeface="Times New Roman" pitchFamily="18" charset="0"/>
              </a:rPr>
              <a:t>，</a:t>
            </a:r>
            <a:endParaRPr lang="zh-CN" altLang="en-US" sz="2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685800" y="2358628"/>
            <a:ext cx="5410200" cy="1051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zh-CN" altLang="en-US" sz="2800" b="1" dirty="0">
                <a:solidFill>
                  <a:srgbClr val="002060"/>
                </a:solidFill>
              </a:rPr>
              <a:t>∵垂线段最短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zh-CN" altLang="en-US" sz="2800" b="1" dirty="0">
                <a:solidFill>
                  <a:srgbClr val="002060"/>
                </a:solidFill>
              </a:rPr>
              <a:t>∴</a:t>
            </a:r>
            <a:r>
              <a:rPr lang="zh-CN" altLang="en-US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OM&lt;OC,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即圆心到直线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AB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的距离小于⊙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的</a:t>
            </a:r>
            <a:r>
              <a:rPr lang="zh-CN" altLang="en-US" sz="2800" b="1" dirty="0" smtClean="0">
                <a:solidFill>
                  <a:srgbClr val="002060"/>
                </a:solidFill>
                <a:latin typeface="Times New Roman" pitchFamily="18" charset="0"/>
              </a:rPr>
              <a:t>半径</a:t>
            </a:r>
            <a:endParaRPr lang="en-US" altLang="zh-CN" sz="2800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zh-CN" altLang="en-US" sz="2800" b="1" dirty="0" smtClean="0">
                <a:solidFill>
                  <a:srgbClr val="002060"/>
                </a:solidFill>
              </a:rPr>
              <a:t>∴</a:t>
            </a:r>
            <a:r>
              <a:rPr lang="zh-CN" altLang="en-US" dirty="0" smtClean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AB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与⊙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相交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.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这与已知条件“直线与⊙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相切”相矛盾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6157" name="Rectangle 15"/>
          <p:cNvSpPr>
            <a:spLocks noChangeArrowheads="1"/>
          </p:cNvSpPr>
          <p:nvPr/>
        </p:nvSpPr>
        <p:spPr bwMode="auto">
          <a:xfrm>
            <a:off x="685800" y="4552950"/>
            <a:ext cx="6629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en-US" sz="2800" b="1" dirty="0">
                <a:solidFill>
                  <a:srgbClr val="FF0000"/>
                </a:solidFill>
              </a:rPr>
              <a:t>∴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AB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与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OC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垂直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6160" name="Rectangle 18"/>
          <p:cNvSpPr>
            <a:spLocks noChangeArrowheads="1"/>
          </p:cNvSpPr>
          <p:nvPr/>
        </p:nvSpPr>
        <p:spPr bwMode="auto">
          <a:xfrm>
            <a:off x="0" y="514350"/>
            <a:ext cx="87630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buFont typeface="Arial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如图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直线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AB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与</a:t>
            </a:r>
            <a:r>
              <a:rPr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⊙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zh-CN" altLang="en-US" sz="3200" b="1" dirty="0" smtClean="0">
                <a:solidFill>
                  <a:srgbClr val="000000"/>
                </a:solidFill>
                <a:latin typeface="Times New Roman" pitchFamily="18" charset="0"/>
              </a:rPr>
              <a:t>相切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于点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C,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直线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AB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与半径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OC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有怎样的位置关系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?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说说你的理由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6161" name="Rectangle 19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4419600" cy="486966"/>
          </a:xfrm>
          <a:noFill/>
        </p:spPr>
        <p:txBody>
          <a:bodyPr/>
          <a:lstStyle/>
          <a:p>
            <a:pPr eaLnBrk="1" hangingPunct="1"/>
            <a:r>
              <a:rPr lang="zh-CN" sz="3200" b="1">
                <a:solidFill>
                  <a:schemeClr val="accent2"/>
                </a:solidFill>
              </a:rPr>
              <a:t>探索切线性质</a:t>
            </a:r>
          </a:p>
        </p:txBody>
      </p:sp>
      <p:sp>
        <p:nvSpPr>
          <p:cNvPr id="6162" name="Text Box 20"/>
          <p:cNvSpPr txBox="1">
            <a:spLocks noChangeArrowheads="1"/>
          </p:cNvSpPr>
          <p:nvPr/>
        </p:nvSpPr>
        <p:spPr bwMode="auto">
          <a:xfrm>
            <a:off x="3657600" y="2038350"/>
            <a:ext cx="1524000" cy="5847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反证法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5943600" y="415607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A</a:t>
            </a:r>
            <a:endParaRPr lang="en-US" sz="1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8305800" y="415607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B</a:t>
            </a:r>
            <a:endParaRPr lang="en-US" sz="1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" name="Line 8"/>
          <p:cNvSpPr>
            <a:spLocks noChangeShapeType="1"/>
          </p:cNvSpPr>
          <p:nvPr/>
        </p:nvSpPr>
        <p:spPr bwMode="auto">
          <a:xfrm>
            <a:off x="6248400" y="4403725"/>
            <a:ext cx="2119313" cy="6350"/>
          </a:xfrm>
          <a:prstGeom prst="line">
            <a:avLst/>
          </a:prstGeom>
          <a:noFill/>
          <a:ln w="38100" cmpd="sng">
            <a:solidFill>
              <a:srgbClr val="000000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7086600" y="3165475"/>
            <a:ext cx="636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900" b="1">
                <a:solidFill>
                  <a:srgbClr val="000000"/>
                </a:solidFill>
                <a:latin typeface="Times New Roman" pitchFamily="18" charset="0"/>
              </a:rPr>
              <a:t>●</a:t>
            </a:r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O</a:t>
            </a:r>
            <a:endParaRPr lang="en-US" sz="1200" b="1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23" name="Group 8"/>
          <p:cNvGrpSpPr>
            <a:grpSpLocks/>
          </p:cNvGrpSpPr>
          <p:nvPr/>
        </p:nvGrpSpPr>
        <p:grpSpPr bwMode="auto">
          <a:xfrm>
            <a:off x="6229350" y="2419350"/>
            <a:ext cx="1962150" cy="1962150"/>
            <a:chOff x="0" y="0"/>
            <a:chExt cx="1524" cy="1524"/>
          </a:xfrm>
        </p:grpSpPr>
        <p:sp>
          <p:nvSpPr>
            <p:cNvPr id="24" name="Oval 11"/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endParaRPr lang="zh-CN" altLang="en-US" sz="2400">
                <a:latin typeface="Tahoma" pitchFamily="34" charset="0"/>
              </a:endParaRPr>
            </a:p>
          </p:txBody>
        </p:sp>
      </p:grpSp>
      <p:sp>
        <p:nvSpPr>
          <p:cNvPr id="26" name="Line 13"/>
          <p:cNvSpPr>
            <a:spLocks noChangeShapeType="1"/>
          </p:cNvSpPr>
          <p:nvPr/>
        </p:nvSpPr>
        <p:spPr bwMode="auto">
          <a:xfrm flipH="1">
            <a:off x="7245350" y="3432175"/>
            <a:ext cx="0" cy="936625"/>
          </a:xfrm>
          <a:prstGeom prst="line">
            <a:avLst/>
          </a:prstGeom>
          <a:noFill/>
          <a:ln w="38100" cmpd="sng">
            <a:solidFill>
              <a:srgbClr val="000000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7" name="Text Box 14"/>
          <p:cNvSpPr txBox="1">
            <a:spLocks noChangeArrowheads="1"/>
          </p:cNvSpPr>
          <p:nvPr/>
        </p:nvSpPr>
        <p:spPr bwMode="auto">
          <a:xfrm>
            <a:off x="7086600" y="430847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C</a:t>
            </a:r>
            <a:endParaRPr lang="en-US" sz="10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8" name="Line 16"/>
          <p:cNvSpPr>
            <a:spLocks noChangeShapeType="1"/>
          </p:cNvSpPr>
          <p:nvPr/>
        </p:nvSpPr>
        <p:spPr bwMode="auto">
          <a:xfrm>
            <a:off x="7210425" y="3406775"/>
            <a:ext cx="600075" cy="971550"/>
          </a:xfrm>
          <a:prstGeom prst="line">
            <a:avLst/>
          </a:prstGeom>
          <a:noFill/>
          <a:ln w="38100" cmpd="sng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9" name="Text Box 17"/>
          <p:cNvSpPr txBox="1">
            <a:spLocks noChangeArrowheads="1"/>
          </p:cNvSpPr>
          <p:nvPr/>
        </p:nvSpPr>
        <p:spPr bwMode="auto">
          <a:xfrm>
            <a:off x="7620000" y="4308475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000000"/>
                </a:solidFill>
                <a:latin typeface="Times New Roman" pitchFamily="18" charset="0"/>
              </a:rPr>
              <a:t>M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 autoUpdateAnimBg="0"/>
      <p:bldP spid="6147" grpId="0" build="p" autoUpdateAnimBg="0"/>
      <p:bldP spid="6157" grpId="0" build="p" autoUpdateAnimBg="0"/>
      <p:bldP spid="6162" grpId="0" animBg="1" autoUpdateAnimBg="0"/>
      <p:bldP spid="28" grpId="0" animBg="1"/>
      <p:bldP spid="2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381000" y="1200150"/>
            <a:ext cx="62420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圆的切线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垂直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于经过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切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点的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半径</a:t>
            </a:r>
            <a:r>
              <a:rPr lang="en-US" sz="32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en-US" sz="3200" dirty="0"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7171" name="Rectangle 16"/>
          <p:cNvSpPr>
            <a:spLocks noChangeArrowheads="1"/>
          </p:cNvSpPr>
          <p:nvPr/>
        </p:nvSpPr>
        <p:spPr bwMode="auto">
          <a:xfrm>
            <a:off x="609600" y="2190750"/>
            <a:ext cx="5257800" cy="1670447"/>
          </a:xfrm>
          <a:prstGeom prst="rect">
            <a:avLst/>
          </a:prstGeom>
          <a:noFill/>
          <a:ln w="38100" cmpd="sng">
            <a:solidFill>
              <a:srgbClr val="339933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 应用格式：</a:t>
            </a:r>
            <a:endParaRPr lang="en-US" sz="3200" b="1" dirty="0">
              <a:solidFill>
                <a:srgbClr val="FF3300"/>
              </a:solidFill>
              <a:latin typeface="Times New Roman" pitchFamily="18" charset="0"/>
              <a:ea typeface="黑体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∵OC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是半径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, AB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切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⊙O</a:t>
            </a: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于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C 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60000"/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Times New Roman" pitchFamily="18" charset="0"/>
              </a:rPr>
              <a:t>∴</a:t>
            </a:r>
            <a:r>
              <a:rPr lang="en-US" sz="3200" b="1" dirty="0">
                <a:solidFill>
                  <a:srgbClr val="000000"/>
                </a:solidFill>
                <a:latin typeface="Times New Roman" pitchFamily="18" charset="0"/>
              </a:rPr>
              <a:t>OC⊥AB.</a:t>
            </a:r>
          </a:p>
        </p:txBody>
      </p:sp>
      <p:sp>
        <p:nvSpPr>
          <p:cNvPr id="7172" name="Text Box 2"/>
          <p:cNvSpPr txBox="1">
            <a:spLocks noChangeArrowheads="1"/>
          </p:cNvSpPr>
          <p:nvPr/>
        </p:nvSpPr>
        <p:spPr bwMode="auto">
          <a:xfrm>
            <a:off x="304800" y="361950"/>
            <a:ext cx="7086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   切线的性质</a:t>
            </a:r>
            <a:endParaRPr lang="en-US" sz="3200" b="1" dirty="0">
              <a:solidFill>
                <a:srgbClr val="FF3300"/>
              </a:solidFill>
              <a:latin typeface="宋体" pitchFamily="2" charset="-122"/>
            </a:endParaRPr>
          </a:p>
        </p:txBody>
      </p:sp>
      <p:grpSp>
        <p:nvGrpSpPr>
          <p:cNvPr id="18" name="Group 6"/>
          <p:cNvGrpSpPr>
            <a:grpSpLocks noChangeAspect="1"/>
          </p:cNvGrpSpPr>
          <p:nvPr/>
        </p:nvGrpSpPr>
        <p:grpSpPr bwMode="auto">
          <a:xfrm>
            <a:off x="6435725" y="1050925"/>
            <a:ext cx="2324100" cy="2486025"/>
            <a:chOff x="0" y="0"/>
            <a:chExt cx="2157" cy="2308"/>
          </a:xfrm>
        </p:grpSpPr>
        <p:sp>
          <p:nvSpPr>
            <p:cNvPr id="19" name="Oval 5"/>
            <p:cNvSpPr>
              <a:spLocks noChangeAspect="1" noChangeArrowheads="1"/>
            </p:cNvSpPr>
            <p:nvPr/>
          </p:nvSpPr>
          <p:spPr bwMode="auto">
            <a:xfrm>
              <a:off x="415" y="0"/>
              <a:ext cx="1742" cy="1742"/>
            </a:xfrm>
            <a:prstGeom prst="ellipse">
              <a:avLst/>
            </a:prstGeom>
            <a:noFill/>
            <a:ln w="42863" cap="flat" cmpd="sng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6"/>
            <p:cNvSpPr>
              <a:spLocks noChangeAspect="1" noChangeShapeType="1"/>
            </p:cNvSpPr>
            <p:nvPr/>
          </p:nvSpPr>
          <p:spPr bwMode="auto">
            <a:xfrm>
              <a:off x="0" y="632"/>
              <a:ext cx="1209" cy="1552"/>
            </a:xfrm>
            <a:prstGeom prst="line">
              <a:avLst/>
            </a:prstGeom>
            <a:noFill/>
            <a:ln w="42863" cap="flat" cmpd="sng">
              <a:solidFill>
                <a:srgbClr val="0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7"/>
            <p:cNvSpPr>
              <a:spLocks noChangeAspect="1" noChangeArrowheads="1"/>
            </p:cNvSpPr>
            <p:nvPr/>
          </p:nvSpPr>
          <p:spPr bwMode="auto">
            <a:xfrm>
              <a:off x="145" y="460"/>
              <a:ext cx="197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US" sz="2700" b="1" i="1">
                  <a:solidFill>
                    <a:srgbClr val="000000"/>
                  </a:solidFill>
                  <a:latin typeface="Times New Roman" pitchFamily="18" charset="0"/>
                </a:rPr>
                <a:t>A</a:t>
              </a:r>
              <a:endParaRPr lang="en-US">
                <a:latin typeface="Verdana" pitchFamily="34" charset="0"/>
              </a:endParaRPr>
            </a:p>
          </p:txBody>
        </p:sp>
        <p:sp>
          <p:nvSpPr>
            <p:cNvPr id="22" name="Rectangle 8"/>
            <p:cNvSpPr>
              <a:spLocks noChangeAspect="1" noChangeArrowheads="1"/>
            </p:cNvSpPr>
            <p:nvPr/>
          </p:nvSpPr>
          <p:spPr bwMode="auto">
            <a:xfrm>
              <a:off x="1354" y="812"/>
              <a:ext cx="213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US" sz="2700" b="1" i="1">
                  <a:solidFill>
                    <a:srgbClr val="000000"/>
                  </a:solidFill>
                  <a:latin typeface="Times New Roman" pitchFamily="18" charset="0"/>
                </a:rPr>
                <a:t>O</a:t>
              </a:r>
              <a:endParaRPr lang="en-US">
                <a:latin typeface="Verdana" pitchFamily="34" charset="0"/>
              </a:endParaRPr>
            </a:p>
          </p:txBody>
        </p:sp>
        <p:sp>
          <p:nvSpPr>
            <p:cNvPr id="23" name="Oval 9"/>
            <p:cNvSpPr>
              <a:spLocks noChangeAspect="1" noChangeArrowheads="1"/>
            </p:cNvSpPr>
            <p:nvPr/>
          </p:nvSpPr>
          <p:spPr bwMode="auto">
            <a:xfrm>
              <a:off x="1263" y="848"/>
              <a:ext cx="46" cy="45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spect="1" noChangeArrowheads="1"/>
            </p:cNvSpPr>
            <p:nvPr/>
          </p:nvSpPr>
          <p:spPr bwMode="auto">
            <a:xfrm>
              <a:off x="578" y="1381"/>
              <a:ext cx="45" cy="45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5" name="Group 13"/>
            <p:cNvGrpSpPr>
              <a:grpSpLocks noChangeAspect="1"/>
            </p:cNvGrpSpPr>
            <p:nvPr/>
          </p:nvGrpSpPr>
          <p:grpSpPr bwMode="auto">
            <a:xfrm>
              <a:off x="252" y="772"/>
              <a:ext cx="1126" cy="904"/>
              <a:chOff x="0" y="0"/>
              <a:chExt cx="1126" cy="904"/>
            </a:xfrm>
          </p:grpSpPr>
          <p:sp>
            <p:nvSpPr>
              <p:cNvPr id="27" name="AutoShape 12"/>
              <p:cNvSpPr>
                <a:spLocks noChangeAspect="1" noChangeArrowheads="1" noTextEdit="1"/>
              </p:cNvSpPr>
              <p:nvPr/>
            </p:nvSpPr>
            <p:spPr bwMode="auto">
              <a:xfrm>
                <a:off x="0" y="0"/>
                <a:ext cx="1126" cy="9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Line 13"/>
              <p:cNvSpPr>
                <a:spLocks noChangeAspect="1" noChangeShapeType="1"/>
              </p:cNvSpPr>
              <p:nvPr/>
            </p:nvSpPr>
            <p:spPr bwMode="auto">
              <a:xfrm flipH="1">
                <a:off x="346" y="106"/>
                <a:ext cx="674" cy="523"/>
              </a:xfrm>
              <a:prstGeom prst="line">
                <a:avLst/>
              </a:prstGeom>
              <a:noFill/>
              <a:ln w="42863" cap="flat" cmpd="sng">
                <a:solidFill>
                  <a:srgbClr val="000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Rectangle 14"/>
              <p:cNvSpPr>
                <a:spLocks noChangeAspect="1" noChangeArrowheads="1"/>
              </p:cNvSpPr>
              <p:nvPr/>
            </p:nvSpPr>
            <p:spPr bwMode="auto">
              <a:xfrm>
                <a:off x="125" y="549"/>
                <a:ext cx="197" cy="3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700" b="1" i="1">
                    <a:solidFill>
                      <a:srgbClr val="000000"/>
                    </a:solidFill>
                    <a:latin typeface="Times New Roman" pitchFamily="18" charset="0"/>
                  </a:rPr>
                  <a:t>C</a:t>
                </a:r>
                <a:endParaRPr lang="en-US">
                  <a:latin typeface="Verdana" pitchFamily="34" charset="0"/>
                </a:endParaRPr>
              </a:p>
            </p:txBody>
          </p:sp>
        </p:grpSp>
        <p:sp>
          <p:nvSpPr>
            <p:cNvPr id="26" name="Text Box 15"/>
            <p:cNvSpPr txBox="1">
              <a:spLocks noChangeAspect="1" noChangeArrowheads="1"/>
            </p:cNvSpPr>
            <p:nvPr/>
          </p:nvSpPr>
          <p:spPr bwMode="auto">
            <a:xfrm>
              <a:off x="1161" y="1914"/>
              <a:ext cx="358" cy="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000000"/>
                  </a:solidFill>
                  <a:latin typeface="Verdana" pitchFamily="34" charset="0"/>
                </a:rPr>
                <a:t>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2"/>
          <p:cNvSpPr txBox="1">
            <a:spLocks noChangeArrowheads="1"/>
          </p:cNvSpPr>
          <p:nvPr/>
        </p:nvSpPr>
        <p:spPr bwMode="auto">
          <a:xfrm>
            <a:off x="152400" y="228600"/>
            <a:ext cx="8915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1. 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AC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是⊙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的直径，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AB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和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CD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是切线，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、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是切点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,</a:t>
            </a:r>
          </a:p>
          <a:p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       判断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AB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和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CD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的位置关系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?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并证明你的结论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4871163" y="1123950"/>
            <a:ext cx="3891837" cy="3733800"/>
            <a:chOff x="0" y="0"/>
            <a:chExt cx="2832" cy="2717"/>
          </a:xfrm>
        </p:grpSpPr>
        <p:grpSp>
          <p:nvGrpSpPr>
            <p:cNvPr id="17" name="Group 2"/>
            <p:cNvGrpSpPr>
              <a:grpSpLocks/>
            </p:cNvGrpSpPr>
            <p:nvPr/>
          </p:nvGrpSpPr>
          <p:grpSpPr bwMode="auto">
            <a:xfrm>
              <a:off x="0" y="0"/>
              <a:ext cx="2831" cy="2717"/>
              <a:chOff x="0" y="0"/>
              <a:chExt cx="2736" cy="2717"/>
            </a:xfrm>
          </p:grpSpPr>
          <p:sp>
            <p:nvSpPr>
              <p:cNvPr id="20" name="Oval 3"/>
              <p:cNvSpPr>
                <a:spLocks noChangeArrowheads="1"/>
              </p:cNvSpPr>
              <p:nvPr/>
            </p:nvSpPr>
            <p:spPr bwMode="auto">
              <a:xfrm>
                <a:off x="336" y="384"/>
                <a:ext cx="1920" cy="1920"/>
              </a:xfrm>
              <a:prstGeom prst="ellipse">
                <a:avLst/>
              </a:prstGeom>
              <a:noFill/>
              <a:ln w="57150" cmpd="sng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" name="Line 4"/>
              <p:cNvSpPr>
                <a:spLocks noChangeShapeType="1"/>
              </p:cNvSpPr>
              <p:nvPr/>
            </p:nvSpPr>
            <p:spPr bwMode="auto">
              <a:xfrm>
                <a:off x="0" y="2304"/>
                <a:ext cx="2736" cy="0"/>
              </a:xfrm>
              <a:prstGeom prst="line">
                <a:avLst/>
              </a:prstGeom>
              <a:noFill/>
              <a:ln w="57150" cmpd="sng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Line 5"/>
              <p:cNvSpPr>
                <a:spLocks noChangeShapeType="1"/>
              </p:cNvSpPr>
              <p:nvPr/>
            </p:nvSpPr>
            <p:spPr bwMode="auto">
              <a:xfrm flipV="1">
                <a:off x="144" y="384"/>
                <a:ext cx="2352" cy="0"/>
              </a:xfrm>
              <a:prstGeom prst="line">
                <a:avLst/>
              </a:prstGeom>
              <a:noFill/>
              <a:ln w="57150" cmpd="sng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Line 6"/>
              <p:cNvSpPr>
                <a:spLocks noChangeShapeType="1"/>
              </p:cNvSpPr>
              <p:nvPr/>
            </p:nvSpPr>
            <p:spPr bwMode="auto">
              <a:xfrm>
                <a:off x="1296" y="384"/>
                <a:ext cx="0" cy="1920"/>
              </a:xfrm>
              <a:prstGeom prst="line">
                <a:avLst/>
              </a:prstGeom>
              <a:noFill/>
              <a:ln w="57150" cmpd="sng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Text Box 7"/>
              <p:cNvSpPr txBox="1">
                <a:spLocks noChangeArrowheads="1"/>
              </p:cNvSpPr>
              <p:nvPr/>
            </p:nvSpPr>
            <p:spPr bwMode="auto">
              <a:xfrm>
                <a:off x="1152" y="0"/>
                <a:ext cx="62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3200" b="1"/>
                  <a:t>A</a:t>
                </a:r>
              </a:p>
            </p:txBody>
          </p:sp>
          <p:sp>
            <p:nvSpPr>
              <p:cNvPr id="25" name="Text Box 8"/>
              <p:cNvSpPr txBox="1">
                <a:spLocks noChangeArrowheads="1"/>
              </p:cNvSpPr>
              <p:nvPr/>
            </p:nvSpPr>
            <p:spPr bwMode="auto">
              <a:xfrm>
                <a:off x="1968" y="0"/>
                <a:ext cx="768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3200" b="1"/>
                  <a:t>B</a:t>
                </a:r>
              </a:p>
            </p:txBody>
          </p:sp>
          <p:sp>
            <p:nvSpPr>
              <p:cNvPr id="26" name="Text Box 9"/>
              <p:cNvSpPr txBox="1">
                <a:spLocks noChangeArrowheads="1"/>
              </p:cNvSpPr>
              <p:nvPr/>
            </p:nvSpPr>
            <p:spPr bwMode="auto">
              <a:xfrm>
                <a:off x="1488" y="1200"/>
                <a:ext cx="768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en-US" sz="3200" b="1"/>
              </a:p>
            </p:txBody>
          </p:sp>
          <p:sp>
            <p:nvSpPr>
              <p:cNvPr id="27" name="Text Box 10"/>
              <p:cNvSpPr txBox="1">
                <a:spLocks noChangeArrowheads="1"/>
              </p:cNvSpPr>
              <p:nvPr/>
            </p:nvSpPr>
            <p:spPr bwMode="auto">
              <a:xfrm>
                <a:off x="1056" y="2352"/>
                <a:ext cx="62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3200" b="1"/>
                  <a:t>C</a:t>
                </a:r>
              </a:p>
            </p:txBody>
          </p:sp>
          <p:sp>
            <p:nvSpPr>
              <p:cNvPr id="28" name="Text Box 11"/>
              <p:cNvSpPr txBox="1">
                <a:spLocks noChangeArrowheads="1"/>
              </p:cNvSpPr>
              <p:nvPr/>
            </p:nvSpPr>
            <p:spPr bwMode="auto">
              <a:xfrm>
                <a:off x="2064" y="2304"/>
                <a:ext cx="672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3200" b="1"/>
                  <a:t>D</a:t>
                </a:r>
              </a:p>
            </p:txBody>
          </p:sp>
        </p:grp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1222" y="980"/>
              <a:ext cx="236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6000" b="1">
                  <a:solidFill>
                    <a:srgbClr val="FF3300"/>
                  </a:solidFill>
                  <a:latin typeface="Times New Roman" pitchFamily="18" charset="0"/>
                </a:rPr>
                <a:t>·</a:t>
              </a:r>
              <a:endParaRPr lang="zh-CN" altLang="en-US" sz="6000" b="1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  <p:sp>
          <p:nvSpPr>
            <p:cNvPr id="19" name="Rectangle 15"/>
            <p:cNvSpPr>
              <a:spLocks noChangeArrowheads="1"/>
            </p:cNvSpPr>
            <p:nvPr/>
          </p:nvSpPr>
          <p:spPr bwMode="auto">
            <a:xfrm>
              <a:off x="1029" y="1123"/>
              <a:ext cx="31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3200" b="1"/>
                <a:t>O</a:t>
              </a:r>
              <a:endParaRPr lang="zh-CN" altLang="en-US" sz="3200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228600" y="514350"/>
            <a:ext cx="876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如图，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PA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P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B是圆的切线，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为切点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AC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为直径，∠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BAC=20</a:t>
            </a:r>
            <a:r>
              <a:rPr lang="en-US" altLang="zh-CN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°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则∠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P=</a:t>
            </a:r>
            <a:r>
              <a:rPr lang="en-US" sz="2800" b="1" u="sng" dirty="0">
                <a:latin typeface="Times New Roman" pitchFamily="18" charset="0"/>
                <a:ea typeface="+mn-ea"/>
                <a:cs typeface="Times New Roman" pitchFamily="18" charset="0"/>
              </a:rPr>
              <a:t>     </a:t>
            </a:r>
            <a:r>
              <a:rPr lang="en-US" sz="28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zh-CN" altLang="en-US" sz="2800" dirty="0">
                <a:latin typeface="Times New Roman" pitchFamily="18" charset="0"/>
                <a:ea typeface="+mn-ea"/>
                <a:cs typeface="Times New Roman" pitchFamily="18" charset="0"/>
              </a:rPr>
              <a:t>。</a:t>
            </a:r>
            <a:endParaRPr lang="zh-CN" altLang="en-US" sz="2800" baseline="30000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24000" y="0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课堂练习</a:t>
            </a:r>
            <a:endParaRPr lang="zh-CN" altLang="en-US" sz="3200" b="1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grpSp>
        <p:nvGrpSpPr>
          <p:cNvPr id="14" name="Group 3"/>
          <p:cNvGrpSpPr>
            <a:grpSpLocks/>
          </p:cNvGrpSpPr>
          <p:nvPr/>
        </p:nvGrpSpPr>
        <p:grpSpPr bwMode="auto">
          <a:xfrm>
            <a:off x="838200" y="1393988"/>
            <a:ext cx="3733800" cy="2168362"/>
            <a:chOff x="0" y="0"/>
            <a:chExt cx="3291" cy="1849"/>
          </a:xfrm>
        </p:grpSpPr>
        <p:sp>
          <p:nvSpPr>
            <p:cNvPr id="15" name="Oval 5"/>
            <p:cNvSpPr>
              <a:spLocks noChangeArrowheads="1"/>
            </p:cNvSpPr>
            <p:nvPr/>
          </p:nvSpPr>
          <p:spPr bwMode="auto">
            <a:xfrm>
              <a:off x="0" y="227"/>
              <a:ext cx="1406" cy="1406"/>
            </a:xfrm>
            <a:prstGeom prst="ellipse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Line 6"/>
            <p:cNvSpPr>
              <a:spLocks noChangeShapeType="1"/>
            </p:cNvSpPr>
            <p:nvPr/>
          </p:nvSpPr>
          <p:spPr bwMode="auto">
            <a:xfrm>
              <a:off x="816" y="227"/>
              <a:ext cx="2268" cy="907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V="1">
              <a:off x="726" y="1134"/>
              <a:ext cx="2313" cy="499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8"/>
            <p:cNvSpPr>
              <a:spLocks noChangeShapeType="1"/>
            </p:cNvSpPr>
            <p:nvPr/>
          </p:nvSpPr>
          <p:spPr bwMode="auto">
            <a:xfrm flipH="1">
              <a:off x="408" y="272"/>
              <a:ext cx="544" cy="1271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9"/>
            <p:cNvSpPr>
              <a:spLocks noChangeShapeType="1"/>
            </p:cNvSpPr>
            <p:nvPr/>
          </p:nvSpPr>
          <p:spPr bwMode="auto">
            <a:xfrm>
              <a:off x="965" y="272"/>
              <a:ext cx="0" cy="1316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862" y="0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A</a:t>
              </a:r>
            </a:p>
          </p:txBody>
        </p:sp>
        <p:sp>
          <p:nvSpPr>
            <p:cNvPr id="21" name="Text Box 11"/>
            <p:cNvSpPr txBox="1">
              <a:spLocks noChangeArrowheads="1"/>
            </p:cNvSpPr>
            <p:nvPr/>
          </p:nvSpPr>
          <p:spPr bwMode="auto">
            <a:xfrm>
              <a:off x="181" y="1497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C</a:t>
              </a:r>
            </a:p>
          </p:txBody>
        </p:sp>
        <p:sp>
          <p:nvSpPr>
            <p:cNvPr id="22" name="Text Box 12"/>
            <p:cNvSpPr txBox="1">
              <a:spLocks noChangeArrowheads="1"/>
            </p:cNvSpPr>
            <p:nvPr/>
          </p:nvSpPr>
          <p:spPr bwMode="auto">
            <a:xfrm>
              <a:off x="894" y="1522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B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auto">
            <a:xfrm>
              <a:off x="3026" y="978"/>
              <a:ext cx="26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P</a:t>
              </a:r>
            </a:p>
          </p:txBody>
        </p:sp>
      </p:grp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228600" y="3751243"/>
            <a:ext cx="8686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2 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.如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图：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PA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PC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分别切圆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于点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两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点，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为圆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上与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不重合的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点，若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∠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P=50°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，则∠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B=______</a:t>
            </a:r>
            <a:endParaRPr lang="en-US" sz="2800" b="1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24400" y="895350"/>
            <a:ext cx="137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40°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1163638"/>
            <a:ext cx="3313112" cy="247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Group 7"/>
          <p:cNvGrpSpPr>
            <a:grpSpLocks/>
          </p:cNvGrpSpPr>
          <p:nvPr/>
        </p:nvGrpSpPr>
        <p:grpSpPr bwMode="auto">
          <a:xfrm>
            <a:off x="6300788" y="1812925"/>
            <a:ext cx="360362" cy="1296988"/>
            <a:chOff x="0" y="0"/>
            <a:chExt cx="227" cy="817"/>
          </a:xfrm>
        </p:grpSpPr>
        <p:sp>
          <p:nvSpPr>
            <p:cNvPr id="28" name="Line 8"/>
            <p:cNvSpPr>
              <a:spLocks noChangeShapeType="1"/>
            </p:cNvSpPr>
            <p:nvPr/>
          </p:nvSpPr>
          <p:spPr bwMode="auto">
            <a:xfrm>
              <a:off x="46" y="454"/>
              <a:ext cx="181" cy="363"/>
            </a:xfrm>
            <a:prstGeom prst="line">
              <a:avLst/>
            </a:prstGeom>
            <a:noFill/>
            <a:ln w="28575" cmpd="sng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Line 9"/>
            <p:cNvSpPr>
              <a:spLocks noChangeShapeType="1"/>
            </p:cNvSpPr>
            <p:nvPr/>
          </p:nvSpPr>
          <p:spPr bwMode="auto">
            <a:xfrm flipH="1">
              <a:off x="0" y="0"/>
              <a:ext cx="182" cy="408"/>
            </a:xfrm>
            <a:prstGeom prst="line">
              <a:avLst/>
            </a:prstGeom>
            <a:noFill/>
            <a:ln w="28575" cmpd="sng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7620000" y="4171950"/>
            <a:ext cx="137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65°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0826" y="303610"/>
            <a:ext cx="80549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图，∠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AP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=50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PA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PC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都为⊙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的切线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为切点，则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DOE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。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304800" y="4095750"/>
            <a:ext cx="7543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变式：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改变</a:t>
            </a:r>
            <a:r>
              <a:rPr lang="zh-CN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切线</a:t>
            </a:r>
            <a:r>
              <a:rPr lang="en-US" altLang="zh-CN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zh-CN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位置，则∠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DOE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＝＿＿＿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6400800" y="666750"/>
            <a:ext cx="21605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65°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781800" y="4019550"/>
            <a:ext cx="21605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65°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4471987" y="1846243"/>
            <a:ext cx="482441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归纳：只要∠</a:t>
            </a:r>
            <a:r>
              <a:rPr lang="en-US" sz="28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AP</a:t>
            </a:r>
            <a:r>
              <a:rPr lang="zh-CN" altLang="en-US" sz="28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Ｃ的大小</a:t>
            </a:r>
            <a:r>
              <a:rPr lang="zh-CN" altLang="en-US" sz="28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不变，∠</a:t>
            </a:r>
            <a:r>
              <a:rPr lang="en-US" sz="28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AOC</a:t>
            </a:r>
            <a:r>
              <a:rPr lang="zh-CN" altLang="en-US" sz="28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也</a:t>
            </a:r>
            <a:r>
              <a:rPr lang="zh-CN" altLang="en-US" sz="28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不变．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895350"/>
            <a:ext cx="4127500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4"/>
          <p:cNvGrpSpPr>
            <a:grpSpLocks/>
          </p:cNvGrpSpPr>
          <p:nvPr/>
        </p:nvGrpSpPr>
        <p:grpSpPr bwMode="auto">
          <a:xfrm>
            <a:off x="1757363" y="1732875"/>
            <a:ext cx="1066800" cy="1829380"/>
            <a:chOff x="0" y="-19"/>
            <a:chExt cx="726" cy="1333"/>
          </a:xfrm>
        </p:grpSpPr>
        <p:sp>
          <p:nvSpPr>
            <p:cNvPr id="15" name="Line 5"/>
            <p:cNvSpPr>
              <a:spLocks noChangeShapeType="1"/>
            </p:cNvSpPr>
            <p:nvPr/>
          </p:nvSpPr>
          <p:spPr bwMode="auto">
            <a:xfrm>
              <a:off x="0" y="635"/>
              <a:ext cx="256" cy="679"/>
            </a:xfrm>
            <a:prstGeom prst="line">
              <a:avLst/>
            </a:prstGeom>
            <a:noFill/>
            <a:ln w="28575" cmpd="sng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Line 6"/>
            <p:cNvSpPr>
              <a:spLocks noChangeShapeType="1"/>
            </p:cNvSpPr>
            <p:nvPr/>
          </p:nvSpPr>
          <p:spPr bwMode="auto">
            <a:xfrm flipH="1">
              <a:off x="0" y="-19"/>
              <a:ext cx="204" cy="654"/>
            </a:xfrm>
            <a:prstGeom prst="line">
              <a:avLst/>
            </a:prstGeom>
            <a:noFill/>
            <a:ln w="28575" cmpd="sng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>
              <a:off x="46" y="635"/>
              <a:ext cx="680" cy="0"/>
            </a:xfrm>
            <a:prstGeom prst="line">
              <a:avLst/>
            </a:prstGeom>
            <a:noFill/>
            <a:ln w="28575" cmpd="sng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2679700" y="2263775"/>
            <a:ext cx="719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autoUpdateAnimBg="0"/>
      <p:bldP spid="9226" grpId="0" autoUpdateAnimBg="0"/>
      <p:bldP spid="9227" grpId="0" autoUpdateAnimBg="0"/>
      <p:bldP spid="922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376239" y="2144316"/>
            <a:ext cx="4916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>
              <a:latin typeface="Verdana" pitchFamily="34" charset="0"/>
            </a:endParaRP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0" y="241458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228600" y="913745"/>
            <a:ext cx="69342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证明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: 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连接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OC   </a:t>
            </a:r>
          </a:p>
          <a:p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∵AC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是⊙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的切线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, ∴OC⊥AC</a:t>
            </a:r>
          </a:p>
          <a:p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∵ ∠A=30</a:t>
            </a:r>
            <a:r>
              <a:rPr lang="en-US" sz="2800" b="1" baseline="30000" dirty="0">
                <a:solidFill>
                  <a:srgbClr val="002060"/>
                </a:solidFill>
                <a:latin typeface="Times New Roman" pitchFamily="18" charset="0"/>
              </a:rPr>
              <a:t>0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,  ∴ ∠COA=60</a:t>
            </a:r>
            <a:r>
              <a:rPr lang="en-US" sz="2800" b="1" baseline="30000" dirty="0">
                <a:solidFill>
                  <a:srgbClr val="002060"/>
                </a:solidFill>
                <a:latin typeface="Times New Roman" pitchFamily="18" charset="0"/>
              </a:rPr>
              <a:t>0 </a:t>
            </a:r>
          </a:p>
          <a:p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∵OC=OB </a:t>
            </a:r>
          </a:p>
          <a:p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∴△OBC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是等边三角形</a:t>
            </a:r>
          </a:p>
          <a:p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∴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OC=OB =BC=1</a:t>
            </a:r>
          </a:p>
          <a:p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             在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</a:rPr>
              <a:t>Rt△AOC</a:t>
            </a:r>
            <a:r>
              <a:rPr lang="zh-CN" altLang="en-US" sz="2800" b="1" dirty="0" smtClean="0">
                <a:solidFill>
                  <a:srgbClr val="002060"/>
                </a:solidFill>
                <a:latin typeface="Times New Roman" pitchFamily="18" charset="0"/>
              </a:rPr>
              <a:t>中</a:t>
            </a:r>
            <a:endParaRPr lang="en-US" altLang="zh-CN" sz="2800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endParaRPr lang="zh-CN" altLang="en-US" sz="2800" b="1" dirty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∵∠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A=30</a:t>
            </a:r>
            <a:r>
              <a:rPr lang="en-US" sz="2800" b="1" baseline="30000" dirty="0">
                <a:solidFill>
                  <a:srgbClr val="002060"/>
                </a:solidFill>
                <a:latin typeface="Times New Roman" pitchFamily="18" charset="0"/>
              </a:rPr>
              <a:t>0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, OC=1</a:t>
            </a:r>
          </a:p>
          <a:p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</a:rPr>
              <a:t>         ∴AO=2</a:t>
            </a:r>
          </a:p>
        </p:txBody>
      </p:sp>
      <p:graphicFrame>
        <p:nvGraphicFramePr>
          <p:cNvPr id="11271" name="Object 7"/>
          <p:cNvGraphicFramePr>
            <a:graphicFrameLocks noChangeAspect="1"/>
          </p:cNvGraphicFramePr>
          <p:nvPr>
            <p:ph sz="half" idx="4294967295"/>
          </p:nvPr>
        </p:nvGraphicFramePr>
        <p:xfrm>
          <a:off x="1066800" y="3752850"/>
          <a:ext cx="5943600" cy="647700"/>
        </p:xfrm>
        <a:graphic>
          <a:graphicData uri="http://schemas.openxmlformats.org/presentationml/2006/ole">
            <p:oleObj spid="_x0000_s11271" r:id="rId3" imgW="2360468" imgH="254097" progId="Equation.DSMT4">
              <p:embed/>
            </p:oleObj>
          </a:graphicData>
        </a:graphic>
      </p:graphicFrame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152400" y="171450"/>
            <a:ext cx="8915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如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图，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A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是⊙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外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一点，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OA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交⊙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于点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B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AC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是⊙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O</a:t>
            </a:r>
          </a:p>
          <a:p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的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切线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，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切点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是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C,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若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∠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A=30</a:t>
            </a:r>
            <a:r>
              <a:rPr lang="en-US" altLang="zh-CN" sz="2800" b="1" dirty="0" smtClean="0">
                <a:solidFill>
                  <a:srgbClr val="000000"/>
                </a:solidFill>
                <a:latin typeface="Times New Roman" pitchFamily="18" charset="0"/>
              </a:rPr>
              <a:t>°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, BC=1,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求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切线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AC</a:t>
            </a:r>
            <a:r>
              <a:rPr lang="zh-CN" altLang="en-US" sz="2800" b="1" dirty="0">
                <a:solidFill>
                  <a:srgbClr val="000000"/>
                </a:solidFill>
                <a:latin typeface="Times New Roman" pitchFamily="18" charset="0"/>
              </a:rPr>
              <a:t>的长</a:t>
            </a: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  <a:r>
              <a:rPr lang="en-US" sz="2800" dirty="0">
                <a:latin typeface="Times New Roman" pitchFamily="18" charset="0"/>
              </a:rPr>
              <a:t> 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1428750"/>
            <a:ext cx="408305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ine 6"/>
          <p:cNvSpPr>
            <a:spLocks noChangeShapeType="1"/>
          </p:cNvSpPr>
          <p:nvPr/>
        </p:nvSpPr>
        <p:spPr bwMode="auto">
          <a:xfrm flipV="1">
            <a:off x="6369050" y="1862137"/>
            <a:ext cx="533400" cy="1066800"/>
          </a:xfrm>
          <a:prstGeom prst="line">
            <a:avLst/>
          </a:prstGeom>
          <a:noFill/>
          <a:ln w="38100" cmpd="sng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916738" y="2200275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7950200" y="2576512"/>
            <a:ext cx="522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/>
                </a:solidFill>
              </a:rPr>
              <a:t>30</a:t>
            </a:r>
            <a:r>
              <a:rPr lang="en-US" b="1" baseline="30000">
                <a:solidFill>
                  <a:schemeClr val="accent2"/>
                </a:solidFill>
              </a:rPr>
              <a:t>0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2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12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12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1200150"/>
            <a:ext cx="3390900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0976" y="703243"/>
            <a:ext cx="89630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4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如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图，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⊙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切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PB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于点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PB=4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PA=2</a:t>
            </a:r>
            <a:r>
              <a:rPr lang="zh-CN" altLang="en-US" sz="2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，则⊙</a:t>
            </a:r>
            <a:r>
              <a:rPr 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的半径是</a:t>
            </a:r>
            <a:r>
              <a:rPr lang="zh-CN" altLang="en-US" sz="2800" b="1" u="sng" dirty="0"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zh-CN" altLang="en-US" sz="28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       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0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课堂练习</a:t>
            </a:r>
            <a:endParaRPr lang="zh-CN" altLang="en-US" sz="3200" b="1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1" name="Line 3"/>
          <p:cNvSpPr>
            <a:spLocks noChangeShapeType="1"/>
          </p:cNvSpPr>
          <p:nvPr/>
        </p:nvSpPr>
        <p:spPr bwMode="auto">
          <a:xfrm flipH="1">
            <a:off x="3060700" y="1866900"/>
            <a:ext cx="214313" cy="647700"/>
          </a:xfrm>
          <a:prstGeom prst="line">
            <a:avLst/>
          </a:prstGeom>
          <a:noFill/>
          <a:ln w="28575" cmpd="sng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7" name="对象 16"/>
          <p:cNvGraphicFramePr>
            <a:graphicFrameLocks noChangeAspect="1"/>
          </p:cNvGraphicFramePr>
          <p:nvPr/>
        </p:nvGraphicFramePr>
        <p:xfrm>
          <a:off x="698500" y="1047750"/>
          <a:ext cx="1054100" cy="574964"/>
        </p:xfrm>
        <a:graphic>
          <a:graphicData uri="http://schemas.openxmlformats.org/presentationml/2006/ole">
            <p:oleObj spid="_x0000_s8202" name="Equation" r:id="rId4" imgW="419040" imgH="228600" progId="Equation.DSMT4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8600" y="1657350"/>
            <a:ext cx="7620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证明：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(1)∵OA=OD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，则∠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1=∠2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，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      又∵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AD∥OC,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则∠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1=∠3, ∠2=∠4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．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          ∴∠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3=∠4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．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          ∵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OD=OB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，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OC=OC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，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          ∴△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ODC≌△OBC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．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          ∴∠B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OC=∠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D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</a:rPr>
              <a:t>OC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．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</a:rPr>
              <a:t>     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4300"/>
            <a:ext cx="8686800" cy="954107"/>
          </a:xfrm>
          <a:noFill/>
          <a:ln/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. </a:t>
            </a:r>
            <a:r>
              <a:rPr lang="zh-CN" altLang="en-US" sz="2800" b="1" dirty="0">
                <a:latin typeface="Times New Roman" pitchFamily="18" charset="0"/>
              </a:rPr>
              <a:t>已知</a:t>
            </a:r>
            <a:r>
              <a:rPr lang="en-US" sz="2800" b="1" dirty="0">
                <a:latin typeface="Times New Roman" pitchFamily="18" charset="0"/>
              </a:rPr>
              <a:t>: </a:t>
            </a:r>
            <a:r>
              <a:rPr lang="zh-CN" altLang="en-US" sz="2800" b="1" dirty="0">
                <a:latin typeface="Times New Roman" pitchFamily="18" charset="0"/>
              </a:rPr>
              <a:t>如</a:t>
            </a:r>
            <a:r>
              <a:rPr lang="zh-CN" altLang="en-US" sz="2800" b="1" dirty="0" smtClean="0">
                <a:latin typeface="Times New Roman" pitchFamily="18" charset="0"/>
              </a:rPr>
              <a:t>图，</a:t>
            </a:r>
            <a:r>
              <a:rPr lang="en-US" sz="2800" b="1" dirty="0" smtClean="0">
                <a:latin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</a:rPr>
              <a:t>是⊙</a:t>
            </a:r>
            <a:r>
              <a:rPr lang="en-US" sz="2800" b="1" dirty="0">
                <a:latin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</a:rPr>
              <a:t>的</a:t>
            </a:r>
            <a:r>
              <a:rPr lang="zh-CN" altLang="en-US" sz="2800" b="1" dirty="0" smtClean="0">
                <a:latin typeface="Times New Roman" pitchFamily="18" charset="0"/>
              </a:rPr>
              <a:t>直径，</a:t>
            </a:r>
            <a:r>
              <a:rPr lang="en-US" sz="2800" b="1" dirty="0" smtClean="0">
                <a:latin typeface="Times New Roman" pitchFamily="18" charset="0"/>
              </a:rPr>
              <a:t>BC</a:t>
            </a:r>
            <a:r>
              <a:rPr lang="zh-CN" altLang="en-US" sz="2800" b="1" dirty="0">
                <a:latin typeface="Times New Roman" pitchFamily="18" charset="0"/>
              </a:rPr>
              <a:t>是⊙</a:t>
            </a:r>
            <a:r>
              <a:rPr lang="en-US" sz="2800" b="1" dirty="0">
                <a:latin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</a:rPr>
              <a:t>的</a:t>
            </a:r>
            <a:r>
              <a:rPr lang="zh-CN" altLang="en-US" sz="2800" b="1" dirty="0" smtClean="0">
                <a:latin typeface="Times New Roman" pitchFamily="18" charset="0"/>
              </a:rPr>
              <a:t>切线，</a:t>
            </a:r>
            <a:endParaRPr lang="zh-CN" altLang="en-US" sz="2800" b="1" dirty="0">
              <a:latin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itchFamily="18" charset="0"/>
              </a:rPr>
              <a:t>    切点为</a:t>
            </a:r>
            <a:r>
              <a:rPr lang="en-US" sz="2800" b="1" dirty="0" smtClean="0">
                <a:latin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</a:rPr>
              <a:t>，</a:t>
            </a:r>
            <a:r>
              <a:rPr lang="en-US" sz="2800" b="1" dirty="0" smtClean="0">
                <a:latin typeface="Times New Roman" pitchFamily="18" charset="0"/>
              </a:rPr>
              <a:t>OC</a:t>
            </a:r>
            <a:r>
              <a:rPr lang="en-US" sz="2800" b="1" dirty="0">
                <a:latin typeface="Times New Roman" pitchFamily="18" charset="0"/>
              </a:rPr>
              <a:t>//</a:t>
            </a:r>
            <a:r>
              <a:rPr lang="en-US" sz="2800" b="1" dirty="0" smtClean="0">
                <a:latin typeface="Times New Roman" pitchFamily="18" charset="0"/>
              </a:rPr>
              <a:t>AD</a:t>
            </a:r>
            <a:r>
              <a:rPr lang="zh-CN" altLang="en-US" sz="2800" b="1" dirty="0" smtClean="0">
                <a:latin typeface="Times New Roman" pitchFamily="18" charset="0"/>
              </a:rPr>
              <a:t>。求证：</a:t>
            </a:r>
            <a:r>
              <a:rPr lang="en-US" sz="2800" b="1" dirty="0" smtClean="0">
                <a:latin typeface="Times New Roman" pitchFamily="18" charset="0"/>
              </a:rPr>
              <a:t>∠</a:t>
            </a:r>
            <a:r>
              <a:rPr lang="en-US" sz="2800" b="1" dirty="0">
                <a:latin typeface="Times New Roman" pitchFamily="18" charset="0"/>
              </a:rPr>
              <a:t>BOC=∠</a:t>
            </a:r>
            <a:r>
              <a:rPr lang="en-US" sz="2800" b="1" dirty="0" smtClean="0">
                <a:latin typeface="Times New Roman" pitchFamily="18" charset="0"/>
              </a:rPr>
              <a:t>DOC</a:t>
            </a:r>
            <a:r>
              <a:rPr lang="zh-CN" altLang="en-US" sz="2800" b="1" dirty="0" smtClean="0">
                <a:latin typeface="Times New Roman" pitchFamily="18" charset="0"/>
              </a:rPr>
              <a:t>。</a:t>
            </a:r>
            <a:endParaRPr lang="en-US" sz="2800" b="1" baseline="30000" dirty="0">
              <a:latin typeface="Times New Roman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1800" y="1022350"/>
            <a:ext cx="30988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5"/>
          <p:cNvGrpSpPr>
            <a:grpSpLocks/>
          </p:cNvGrpSpPr>
          <p:nvPr/>
        </p:nvGrpSpPr>
        <p:grpSpPr bwMode="auto">
          <a:xfrm>
            <a:off x="6019800" y="2941638"/>
            <a:ext cx="1447800" cy="823912"/>
            <a:chOff x="0" y="0"/>
            <a:chExt cx="912" cy="519"/>
          </a:xfrm>
        </p:grpSpPr>
        <p:grpSp>
          <p:nvGrpSpPr>
            <p:cNvPr id="14" name="Group 6"/>
            <p:cNvGrpSpPr>
              <a:grpSpLocks/>
            </p:cNvGrpSpPr>
            <p:nvPr/>
          </p:nvGrpSpPr>
          <p:grpSpPr bwMode="auto">
            <a:xfrm>
              <a:off x="0" y="0"/>
              <a:ext cx="340" cy="519"/>
              <a:chOff x="0" y="0"/>
              <a:chExt cx="340" cy="519"/>
            </a:xfrm>
          </p:grpSpPr>
          <p:sp>
            <p:nvSpPr>
              <p:cNvPr id="18" name="Text Box 5"/>
              <p:cNvSpPr txBox="1">
                <a:spLocks noChangeArrowheads="1"/>
              </p:cNvSpPr>
              <p:nvPr/>
            </p:nvSpPr>
            <p:spPr bwMode="auto">
              <a:xfrm>
                <a:off x="144" y="0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0000"/>
                    </a:solidFill>
                  </a:rPr>
                  <a:t>1</a:t>
                </a:r>
              </a:p>
            </p:txBody>
          </p:sp>
          <p:sp>
            <p:nvSpPr>
              <p:cNvPr id="19" name="Text Box 6"/>
              <p:cNvSpPr txBox="1">
                <a:spLocks noChangeArrowheads="1"/>
              </p:cNvSpPr>
              <p:nvPr/>
            </p:nvSpPr>
            <p:spPr bwMode="auto">
              <a:xfrm>
                <a:off x="0" y="288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0000"/>
                    </a:solidFill>
                  </a:rPr>
                  <a:t>2</a:t>
                </a:r>
              </a:p>
            </p:txBody>
          </p:sp>
        </p:grpSp>
        <p:grpSp>
          <p:nvGrpSpPr>
            <p:cNvPr id="15" name="Group 9"/>
            <p:cNvGrpSpPr>
              <a:grpSpLocks/>
            </p:cNvGrpSpPr>
            <p:nvPr/>
          </p:nvGrpSpPr>
          <p:grpSpPr bwMode="auto">
            <a:xfrm>
              <a:off x="548" y="192"/>
              <a:ext cx="364" cy="327"/>
              <a:chOff x="0" y="0"/>
              <a:chExt cx="364" cy="327"/>
            </a:xfrm>
          </p:grpSpPr>
          <p:sp>
            <p:nvSpPr>
              <p:cNvPr id="16" name="Text Box 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0000"/>
                    </a:solidFill>
                  </a:rPr>
                  <a:t>3</a:t>
                </a:r>
              </a:p>
            </p:txBody>
          </p:sp>
          <p:sp>
            <p:nvSpPr>
              <p:cNvPr id="17" name="Text Box 8"/>
              <p:cNvSpPr txBox="1">
                <a:spLocks noChangeArrowheads="1"/>
              </p:cNvSpPr>
              <p:nvPr/>
            </p:nvSpPr>
            <p:spPr bwMode="auto">
              <a:xfrm>
                <a:off x="168" y="96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0000"/>
                    </a:solidFill>
                  </a:rPr>
                  <a:t>4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5"/>
          <p:cNvSpPr txBox="1">
            <a:spLocks noChangeArrowheads="1"/>
          </p:cNvSpPr>
          <p:nvPr/>
        </p:nvSpPr>
        <p:spPr bwMode="auto">
          <a:xfrm>
            <a:off x="97934" y="666750"/>
            <a:ext cx="874126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图，△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ABC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中，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，以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直径的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交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于点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DF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是⊙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的切线，交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的延长线于点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F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  求证：（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；（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DE⊥AC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．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0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课堂练习</a:t>
            </a:r>
            <a:endParaRPr lang="zh-CN" altLang="en-US" sz="3200" b="1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5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1657350"/>
            <a:ext cx="3821927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接连接符 6"/>
          <p:cNvCxnSpPr/>
          <p:nvPr/>
        </p:nvCxnSpPr>
        <p:spPr bwMode="auto">
          <a:xfrm rot="16200000" flipH="1">
            <a:off x="5143500" y="2914650"/>
            <a:ext cx="838200" cy="4572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直接连接符 7"/>
          <p:cNvCxnSpPr/>
          <p:nvPr/>
        </p:nvCxnSpPr>
        <p:spPr bwMode="auto">
          <a:xfrm rot="5400000">
            <a:off x="4648200" y="2876550"/>
            <a:ext cx="838200" cy="533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9"/>
          <p:cNvSpPr txBox="1">
            <a:spLocks noChangeArrowheads="1"/>
          </p:cNvSpPr>
          <p:nvPr/>
        </p:nvSpPr>
        <p:spPr bwMode="auto">
          <a:xfrm>
            <a:off x="185737" y="438150"/>
            <a:ext cx="85010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如图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，直线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与半径为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相切于点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⊙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上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一点且∠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EDC=30°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，弦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EF∥AB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EF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的长度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_______.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Text Box 14"/>
          <p:cNvSpPr txBox="1">
            <a:spLocks noChangeArrowheads="1"/>
          </p:cNvSpPr>
          <p:nvPr/>
        </p:nvSpPr>
        <p:spPr bwMode="auto">
          <a:xfrm>
            <a:off x="7288213" y="44767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u="sng"/>
          </a:p>
        </p:txBody>
      </p:sp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352550"/>
            <a:ext cx="3179762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Line 18"/>
          <p:cNvSpPr>
            <a:spLocks noChangeShapeType="1"/>
          </p:cNvSpPr>
          <p:nvPr/>
        </p:nvSpPr>
        <p:spPr bwMode="auto">
          <a:xfrm flipV="1">
            <a:off x="3243262" y="3008312"/>
            <a:ext cx="935038" cy="503238"/>
          </a:xfrm>
          <a:prstGeom prst="line">
            <a:avLst/>
          </a:prstGeom>
          <a:noFill/>
          <a:ln w="38100" cmpd="sng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4178300" y="3008312"/>
            <a:ext cx="0" cy="1079500"/>
          </a:xfrm>
          <a:prstGeom prst="line">
            <a:avLst/>
          </a:prstGeom>
          <a:noFill/>
          <a:ln w="38100" cmpd="sng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3817937" y="3440112"/>
            <a:ext cx="338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G</a:t>
            </a:r>
          </a:p>
        </p:txBody>
      </p:sp>
      <p:grpSp>
        <p:nvGrpSpPr>
          <p:cNvPr id="19" name="Group 11"/>
          <p:cNvGrpSpPr>
            <a:grpSpLocks/>
          </p:cNvGrpSpPr>
          <p:nvPr/>
        </p:nvGrpSpPr>
        <p:grpSpPr bwMode="auto">
          <a:xfrm>
            <a:off x="4033837" y="3368675"/>
            <a:ext cx="144463" cy="144462"/>
            <a:chOff x="0" y="0"/>
            <a:chExt cx="91" cy="91"/>
          </a:xfrm>
        </p:grpSpPr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0" y="0"/>
              <a:ext cx="91" cy="0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0" y="0"/>
              <a:ext cx="0" cy="91"/>
            </a:xfrm>
            <a:prstGeom prst="line">
              <a:avLst/>
            </a:prstGeom>
            <a:noFill/>
            <a:ln w="38100" cmpd="sng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1295400" y="1276350"/>
          <a:ext cx="711200" cy="533400"/>
        </p:xfrm>
        <a:graphic>
          <a:graphicData uri="http://schemas.openxmlformats.org/presentationml/2006/ole">
            <p:oleObj spid="_x0000_s32770" name="Equation" r:id="rId4" imgW="304560" imgH="2286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323851" y="573882"/>
            <a:ext cx="864076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①如图，已知：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为⊙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的直径，直线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和⊙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相切于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点，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为⊙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的一条弦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．求证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:∠CAD=∠B </a:t>
            </a:r>
          </a:p>
        </p:txBody>
      </p:sp>
      <p:sp>
        <p:nvSpPr>
          <p:cNvPr id="13315" name="Rectangle 13"/>
          <p:cNvSpPr>
            <a:spLocks noChangeArrowheads="1"/>
          </p:cNvSpPr>
          <p:nvPr/>
        </p:nvSpPr>
        <p:spPr bwMode="auto">
          <a:xfrm>
            <a:off x="468314" y="4030266"/>
            <a:ext cx="81359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en-US" sz="2800" b="1">
                <a:latin typeface="Times New Roman" pitchFamily="18" charset="0"/>
                <a:cs typeface="Times New Roman" pitchFamily="18" charset="0"/>
              </a:rPr>
              <a:t>变式：如右上图，若将①条件改为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zh-CN" altLang="en-US" sz="2800" b="1">
                <a:latin typeface="Times New Roman" pitchFamily="18" charset="0"/>
                <a:cs typeface="Times New Roman" pitchFamily="18" charset="0"/>
              </a:rPr>
              <a:t>为⊙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>
                <a:latin typeface="Times New Roman" pitchFamily="18" charset="0"/>
                <a:cs typeface="Times New Roman" pitchFamily="18" charset="0"/>
              </a:rPr>
              <a:t>的弦，那么结论还成立吗？说明理由。</a:t>
            </a:r>
          </a:p>
        </p:txBody>
      </p:sp>
      <p:sp>
        <p:nvSpPr>
          <p:cNvPr id="13341" name="Text Box 21"/>
          <p:cNvSpPr txBox="1">
            <a:spLocks noChangeArrowheads="1"/>
          </p:cNvSpPr>
          <p:nvPr/>
        </p:nvSpPr>
        <p:spPr bwMode="auto">
          <a:xfrm>
            <a:off x="1146175" y="59686"/>
            <a:ext cx="69310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弦切角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∠DAC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=圆周角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∠ABC</a:t>
            </a:r>
          </a:p>
        </p:txBody>
      </p:sp>
      <p:grpSp>
        <p:nvGrpSpPr>
          <p:cNvPr id="30" name="Group 4"/>
          <p:cNvGrpSpPr>
            <a:grpSpLocks/>
          </p:cNvGrpSpPr>
          <p:nvPr/>
        </p:nvGrpSpPr>
        <p:grpSpPr bwMode="auto">
          <a:xfrm>
            <a:off x="1219200" y="1352549"/>
            <a:ext cx="2743200" cy="2729283"/>
            <a:chOff x="0" y="0"/>
            <a:chExt cx="2304" cy="2425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auto">
            <a:xfrm>
              <a:off x="192" y="432"/>
              <a:ext cx="1440" cy="1488"/>
            </a:xfrm>
            <a:prstGeom prst="ellips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Line 4"/>
            <p:cNvSpPr>
              <a:spLocks noChangeShapeType="1"/>
            </p:cNvSpPr>
            <p:nvPr/>
          </p:nvSpPr>
          <p:spPr bwMode="auto">
            <a:xfrm flipV="1">
              <a:off x="912" y="432"/>
              <a:ext cx="0" cy="1488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Line 5"/>
            <p:cNvSpPr>
              <a:spLocks noChangeShapeType="1"/>
            </p:cNvSpPr>
            <p:nvPr/>
          </p:nvSpPr>
          <p:spPr bwMode="auto">
            <a:xfrm>
              <a:off x="0" y="1920"/>
              <a:ext cx="2064" cy="0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Line 6"/>
            <p:cNvSpPr>
              <a:spLocks noChangeShapeType="1"/>
            </p:cNvSpPr>
            <p:nvPr/>
          </p:nvSpPr>
          <p:spPr bwMode="auto">
            <a:xfrm flipV="1">
              <a:off x="912" y="1392"/>
              <a:ext cx="672" cy="528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Line 7"/>
            <p:cNvSpPr>
              <a:spLocks noChangeShapeType="1"/>
            </p:cNvSpPr>
            <p:nvPr/>
          </p:nvSpPr>
          <p:spPr bwMode="auto">
            <a:xfrm flipH="1" flipV="1">
              <a:off x="912" y="432"/>
              <a:ext cx="672" cy="960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Text Box 8"/>
            <p:cNvSpPr txBox="1">
              <a:spLocks noChangeArrowheads="1"/>
            </p:cNvSpPr>
            <p:nvPr/>
          </p:nvSpPr>
          <p:spPr bwMode="auto">
            <a:xfrm>
              <a:off x="768" y="1920"/>
              <a:ext cx="624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816" y="0"/>
              <a:ext cx="480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B</a:t>
              </a:r>
            </a:p>
          </p:txBody>
        </p:sp>
        <p:sp>
          <p:nvSpPr>
            <p:cNvPr id="38" name="Text Box 10"/>
            <p:cNvSpPr txBox="1">
              <a:spLocks noChangeArrowheads="1"/>
            </p:cNvSpPr>
            <p:nvPr/>
          </p:nvSpPr>
          <p:spPr bwMode="auto">
            <a:xfrm>
              <a:off x="1632" y="1104"/>
              <a:ext cx="672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C</a:t>
              </a:r>
            </a:p>
          </p:txBody>
        </p:sp>
        <p:sp>
          <p:nvSpPr>
            <p:cNvPr id="39" name="Text Box 11"/>
            <p:cNvSpPr txBox="1">
              <a:spLocks noChangeArrowheads="1"/>
            </p:cNvSpPr>
            <p:nvPr/>
          </p:nvSpPr>
          <p:spPr bwMode="auto">
            <a:xfrm>
              <a:off x="1632" y="1872"/>
              <a:ext cx="480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D</a:t>
              </a:r>
            </a:p>
          </p:txBody>
        </p:sp>
      </p:grpSp>
      <p:grpSp>
        <p:nvGrpSpPr>
          <p:cNvPr id="55" name="Group 14"/>
          <p:cNvGrpSpPr>
            <a:grpSpLocks/>
          </p:cNvGrpSpPr>
          <p:nvPr/>
        </p:nvGrpSpPr>
        <p:grpSpPr bwMode="auto">
          <a:xfrm>
            <a:off x="4946247" y="1428750"/>
            <a:ext cx="2521353" cy="2667000"/>
            <a:chOff x="0" y="0"/>
            <a:chExt cx="2112" cy="2234"/>
          </a:xfrm>
        </p:grpSpPr>
        <p:sp>
          <p:nvSpPr>
            <p:cNvPr id="56" name="Oval 4"/>
            <p:cNvSpPr>
              <a:spLocks noChangeArrowheads="1"/>
            </p:cNvSpPr>
            <p:nvPr/>
          </p:nvSpPr>
          <p:spPr bwMode="auto">
            <a:xfrm>
              <a:off x="192" y="240"/>
              <a:ext cx="1440" cy="1488"/>
            </a:xfrm>
            <a:prstGeom prst="ellips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Line 5"/>
            <p:cNvSpPr>
              <a:spLocks noChangeShapeType="1"/>
            </p:cNvSpPr>
            <p:nvPr/>
          </p:nvSpPr>
          <p:spPr bwMode="auto">
            <a:xfrm flipH="1" flipV="1">
              <a:off x="480" y="384"/>
              <a:ext cx="432" cy="1344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Line 6"/>
            <p:cNvSpPr>
              <a:spLocks noChangeShapeType="1"/>
            </p:cNvSpPr>
            <p:nvPr/>
          </p:nvSpPr>
          <p:spPr bwMode="auto">
            <a:xfrm>
              <a:off x="0" y="1728"/>
              <a:ext cx="2064" cy="0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Line 7"/>
            <p:cNvSpPr>
              <a:spLocks noChangeShapeType="1"/>
            </p:cNvSpPr>
            <p:nvPr/>
          </p:nvSpPr>
          <p:spPr bwMode="auto">
            <a:xfrm flipV="1">
              <a:off x="912" y="1200"/>
              <a:ext cx="672" cy="528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Line 8"/>
            <p:cNvSpPr>
              <a:spLocks noChangeShapeType="1"/>
            </p:cNvSpPr>
            <p:nvPr/>
          </p:nvSpPr>
          <p:spPr bwMode="auto">
            <a:xfrm flipH="1" flipV="1">
              <a:off x="480" y="384"/>
              <a:ext cx="1104" cy="816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" name="Text Box 9"/>
            <p:cNvSpPr txBox="1">
              <a:spLocks noChangeArrowheads="1"/>
            </p:cNvSpPr>
            <p:nvPr/>
          </p:nvSpPr>
          <p:spPr bwMode="auto">
            <a:xfrm>
              <a:off x="768" y="1728"/>
              <a:ext cx="624" cy="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  <p:sp>
          <p:nvSpPr>
            <p:cNvPr id="62" name="Text Box 10"/>
            <p:cNvSpPr txBox="1">
              <a:spLocks noChangeArrowheads="1"/>
            </p:cNvSpPr>
            <p:nvPr/>
          </p:nvSpPr>
          <p:spPr bwMode="auto">
            <a:xfrm>
              <a:off x="240" y="0"/>
              <a:ext cx="480" cy="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B</a:t>
              </a:r>
            </a:p>
          </p:txBody>
        </p:sp>
        <p:sp>
          <p:nvSpPr>
            <p:cNvPr id="63" name="Text Box 11"/>
            <p:cNvSpPr txBox="1">
              <a:spLocks noChangeArrowheads="1"/>
            </p:cNvSpPr>
            <p:nvPr/>
          </p:nvSpPr>
          <p:spPr bwMode="auto">
            <a:xfrm>
              <a:off x="1632" y="1680"/>
              <a:ext cx="480" cy="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D</a:t>
              </a:r>
            </a:p>
          </p:txBody>
        </p:sp>
      </p:grpSp>
      <p:grpSp>
        <p:nvGrpSpPr>
          <p:cNvPr id="64" name="Group 23"/>
          <p:cNvGrpSpPr>
            <a:grpSpLocks/>
          </p:cNvGrpSpPr>
          <p:nvPr/>
        </p:nvGrpSpPr>
        <p:grpSpPr bwMode="auto">
          <a:xfrm>
            <a:off x="5943600" y="1123950"/>
            <a:ext cx="916856" cy="2349443"/>
            <a:chOff x="0" y="0"/>
            <a:chExt cx="768" cy="1872"/>
          </a:xfrm>
        </p:grpSpPr>
        <p:grpSp>
          <p:nvGrpSpPr>
            <p:cNvPr id="65" name="Group 24"/>
            <p:cNvGrpSpPr>
              <a:grpSpLocks/>
            </p:cNvGrpSpPr>
            <p:nvPr/>
          </p:nvGrpSpPr>
          <p:grpSpPr bwMode="auto">
            <a:xfrm>
              <a:off x="96" y="432"/>
              <a:ext cx="672" cy="1440"/>
              <a:chOff x="0" y="0"/>
              <a:chExt cx="672" cy="1440"/>
            </a:xfrm>
          </p:grpSpPr>
          <p:sp>
            <p:nvSpPr>
              <p:cNvPr id="67" name="Line 15"/>
              <p:cNvSpPr>
                <a:spLocks noChangeShapeType="1"/>
              </p:cNvSpPr>
              <p:nvPr/>
            </p:nvSpPr>
            <p:spPr bwMode="auto">
              <a:xfrm flipV="1">
                <a:off x="0" y="0"/>
                <a:ext cx="0" cy="1440"/>
              </a:xfrm>
              <a:prstGeom prst="line">
                <a:avLst/>
              </a:prstGeom>
              <a:noFill/>
              <a:ln w="57150" cmpd="sng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" name="Line 16"/>
              <p:cNvSpPr>
                <a:spLocks noChangeShapeType="1"/>
              </p:cNvSpPr>
              <p:nvPr/>
            </p:nvSpPr>
            <p:spPr bwMode="auto">
              <a:xfrm>
                <a:off x="0" y="0"/>
                <a:ext cx="672" cy="912"/>
              </a:xfrm>
              <a:prstGeom prst="line">
                <a:avLst/>
              </a:prstGeom>
              <a:noFill/>
              <a:ln w="57150" cmpd="sng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6" name="Text Box 17"/>
            <p:cNvSpPr txBox="1">
              <a:spLocks noChangeArrowheads="1"/>
            </p:cNvSpPr>
            <p:nvPr/>
          </p:nvSpPr>
          <p:spPr bwMode="auto">
            <a:xfrm>
              <a:off x="0" y="0"/>
              <a:ext cx="624" cy="4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600" b="1">
                  <a:latin typeface="Times New Roman" pitchFamily="18" charset="0"/>
                  <a:cs typeface="Times New Roman" pitchFamily="18" charset="0"/>
                </a:rPr>
                <a:t>E</a:t>
              </a:r>
            </a:p>
          </p:txBody>
        </p:sp>
      </p:grpSp>
      <p:sp>
        <p:nvSpPr>
          <p:cNvPr id="69" name="Text Box 19"/>
          <p:cNvSpPr txBox="1">
            <a:spLocks noChangeArrowheads="1"/>
          </p:cNvSpPr>
          <p:nvPr/>
        </p:nvSpPr>
        <p:spPr bwMode="auto">
          <a:xfrm>
            <a:off x="6019800" y="2419350"/>
            <a:ext cx="4011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133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41" grpId="0"/>
      <p:bldP spid="69" grpId="0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</TotalTime>
  <Pages>0</Pages>
  <Words>819</Words>
  <Characters>0</Characters>
  <Application>Microsoft Office PowerPoint</Application>
  <DocSecurity>0</DocSecurity>
  <PresentationFormat>全屏显示(16:9)</PresentationFormat>
  <Lines>0</Lines>
  <Paragraphs>96</Paragraphs>
  <Slides>13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16" baseType="lpstr">
      <vt:lpstr>默认设计模板</vt:lpstr>
      <vt:lpstr>MathType 6.0 Equation</vt:lpstr>
      <vt:lpstr>Equation</vt:lpstr>
      <vt:lpstr>幻灯片 1</vt:lpstr>
      <vt:lpstr>幻灯片 2</vt:lpstr>
      <vt:lpstr>探索切线性质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ZGC</cp:lastModifiedBy>
  <cp:revision>69</cp:revision>
  <dcterms:created xsi:type="dcterms:W3CDTF">2014-09-22T09:25:13Z</dcterms:created>
  <dcterms:modified xsi:type="dcterms:W3CDTF">2015-10-26T00:22:27Z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2052-9.1.0.4855</vt:lpwstr>
  </property>
</Properties>
</file>