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58" r:id="rId3"/>
    <p:sldId id="259" r:id="rId4"/>
    <p:sldId id="260" r:id="rId5"/>
    <p:sldId id="257" r:id="rId6"/>
    <p:sldId id="261" r:id="rId7"/>
    <p:sldId id="262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3963" autoAdjust="0"/>
  </p:normalViewPr>
  <p:slideViewPr>
    <p:cSldViewPr snapToGrid="0">
      <p:cViewPr varScale="1">
        <p:scale>
          <a:sx n="64" d="100"/>
          <a:sy n="64" d="100"/>
        </p:scale>
        <p:origin x="32" y="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BA7F213-1D64-4F51-89D0-09E7108C09B6}" type="datetimeFigureOut">
              <a:rPr lang="zh-CN" altLang="en-US" smtClean="0"/>
              <a:t>2021/11/26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7D16844-97A4-4BEE-94F2-69BBE0E7DDB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4764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sz="12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两节课写作可以用一节课分小组讨论材料本身，第二节课形成文字。</a:t>
            </a:r>
            <a:r>
              <a:rPr lang="zh-CN" altLang="en-US" dirty="0" smtClean="0"/>
              <a:t>晚上的睡觉时间不足</a:t>
            </a:r>
            <a:r>
              <a:rPr lang="en-US" altLang="zh-CN" dirty="0" smtClean="0"/>
              <a:t>,</a:t>
            </a:r>
            <a:r>
              <a:rPr lang="zh-CN" altLang="en-US" dirty="0" smtClean="0"/>
              <a:t>会影响学习的一流的人交流思想</a:t>
            </a:r>
            <a:r>
              <a:rPr lang="en-US" altLang="zh-CN" dirty="0" smtClean="0"/>
              <a:t>, </a:t>
            </a:r>
            <a:r>
              <a:rPr lang="zh-CN" altLang="en-US" dirty="0" smtClean="0"/>
              <a:t>二流的人交流事件</a:t>
            </a:r>
            <a:r>
              <a:rPr lang="en-US" altLang="zh-CN" dirty="0" smtClean="0"/>
              <a:t>, </a:t>
            </a:r>
            <a:r>
              <a:rPr lang="zh-CN" altLang="en-US" dirty="0" smtClean="0"/>
              <a:t>三流的人交流别人晚上熄灯之后要想立刻安静下来不太容易啊。但是向你说的那样</a:t>
            </a:r>
            <a:r>
              <a:rPr lang="en-US" altLang="zh-CN" dirty="0" smtClean="0"/>
              <a:t>,</a:t>
            </a:r>
            <a:r>
              <a:rPr lang="zh-CN" altLang="en-US" dirty="0" smtClean="0"/>
              <a:t>他们要讲一个小时</a:t>
            </a:r>
            <a:r>
              <a:rPr lang="en-US" altLang="zh-CN" dirty="0" smtClean="0"/>
              <a:t>,</a:t>
            </a:r>
            <a:r>
              <a:rPr lang="zh-CN" altLang="en-US" dirty="0" smtClean="0"/>
              <a:t>那还是比较过分的啦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D16844-97A4-4BEE-94F2-69BBE0E7DDB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112870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⑦某位同学作文开篇段和其中的一个主体段，标题为</a:t>
            </a:r>
            <a:r>
              <a:rPr lang="en-US" altLang="zh-CN" dirty="0" smtClean="0"/>
              <a:t>《</a:t>
            </a:r>
            <a:r>
              <a:rPr lang="zh-CN" altLang="en-US" dirty="0" smtClean="0"/>
              <a:t>己所不欲，勿施于人</a:t>
            </a:r>
            <a:r>
              <a:rPr lang="en-US" altLang="zh-CN" dirty="0" smtClean="0"/>
              <a:t>》</a:t>
            </a:r>
            <a:r>
              <a:rPr lang="zh-CN" altLang="en-US" dirty="0" smtClean="0"/>
              <a:t>。 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D16844-97A4-4BEE-94F2-69BBE0E7DDB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8310765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某位同学作文中的一个主体段，标题为</a:t>
            </a:r>
            <a:r>
              <a:rPr lang="en-US" altLang="zh-CN" dirty="0" smtClean="0"/>
              <a:t>《</a:t>
            </a:r>
            <a:r>
              <a:rPr lang="zh-CN" altLang="en-US" dirty="0" smtClean="0"/>
              <a:t>千里之行，始于足下</a:t>
            </a:r>
            <a:r>
              <a:rPr lang="en-US" altLang="zh-CN" dirty="0" smtClean="0"/>
              <a:t>》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D16844-97A4-4BEE-94F2-69BBE0E7DDB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07073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某位同学作文中的一个主体段，标题为</a:t>
            </a:r>
            <a:r>
              <a:rPr lang="en-US" altLang="zh-CN" dirty="0" smtClean="0"/>
              <a:t>《</a:t>
            </a:r>
            <a:r>
              <a:rPr lang="zh-CN" altLang="en-US" dirty="0" smtClean="0"/>
              <a:t>人皆有不忍人之心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D16844-97A4-4BEE-94F2-69BBE0E7DDB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31705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dirty="0" smtClean="0">
                <a:solidFill>
                  <a:srgbClr val="FF0000"/>
                </a:solidFill>
              </a:rPr>
              <a:t>那你想用什么器皿来放置这种万能溶液？它不是可以溶解一切物品吗？”年轻人顿时哑口无言，满脸通红。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D16844-97A4-4BEE-94F2-69BBE0E7DDB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19239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dirty="0" smtClean="0">
                <a:solidFill>
                  <a:srgbClr val="FF0000"/>
                </a:solidFill>
              </a:rPr>
              <a:t>那你想用什么器皿来放置这种万能溶液？它不是可以溶解一切物品吗？”年轻人顿时哑口无言，满脸通红。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D16844-97A4-4BEE-94F2-69BBE0E7DDB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59465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dirty="0" smtClean="0">
                <a:solidFill>
                  <a:srgbClr val="FF0000"/>
                </a:solidFill>
              </a:rPr>
              <a:t>那你想用什么器皿来放置这种万能溶液？它不是可以溶解一切物品吗？”年轻人顿时哑口无言，满脸通红。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D16844-97A4-4BEE-94F2-69BBE0E7DDB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1830821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1200" dirty="0" smtClean="0">
                <a:solidFill>
                  <a:srgbClr val="FF0000"/>
                </a:solidFill>
              </a:rPr>
              <a:t>那你想用什么器皿来放置这种万能溶液？它不是可以溶解一切物品吗？”年轻人顿时哑口无言，满脸通红。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7D16844-97A4-4BEE-94F2-69BBE0E7DDB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755206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1079E-BBEB-4648-BD42-9502886104B8}" type="datetimeFigureOut">
              <a:rPr lang="zh-CN" altLang="en-US" smtClean="0"/>
              <a:t>2021/11/26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39996-F31E-4EC7-A28A-9E9B8A2B89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9536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1079E-BBEB-4648-BD42-9502886104B8}" type="datetimeFigureOut">
              <a:rPr lang="zh-CN" altLang="en-US" smtClean="0"/>
              <a:t>2021/11/26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39996-F31E-4EC7-A28A-9E9B8A2B89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19280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1079E-BBEB-4648-BD42-9502886104B8}" type="datetimeFigureOut">
              <a:rPr lang="zh-CN" altLang="en-US" smtClean="0"/>
              <a:t>2021/11/26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39996-F31E-4EC7-A28A-9E9B8A2B89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47496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1079E-BBEB-4648-BD42-9502886104B8}" type="datetimeFigureOut">
              <a:rPr lang="zh-CN" altLang="en-US" smtClean="0"/>
              <a:t>2021/11/26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39996-F31E-4EC7-A28A-9E9B8A2B89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80721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1079E-BBEB-4648-BD42-9502886104B8}" type="datetimeFigureOut">
              <a:rPr lang="zh-CN" altLang="en-US" smtClean="0"/>
              <a:t>2021/11/26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39996-F31E-4EC7-A28A-9E9B8A2B89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20376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1079E-BBEB-4648-BD42-9502886104B8}" type="datetimeFigureOut">
              <a:rPr lang="zh-CN" altLang="en-US" smtClean="0"/>
              <a:t>2021/11/26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39996-F31E-4EC7-A28A-9E9B8A2B89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3332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1079E-BBEB-4648-BD42-9502886104B8}" type="datetimeFigureOut">
              <a:rPr lang="zh-CN" altLang="en-US" smtClean="0"/>
              <a:t>2021/11/26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39996-F31E-4EC7-A28A-9E9B8A2B89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1437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1079E-BBEB-4648-BD42-9502886104B8}" type="datetimeFigureOut">
              <a:rPr lang="zh-CN" altLang="en-US" smtClean="0"/>
              <a:t>2021/11/26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39996-F31E-4EC7-A28A-9E9B8A2B89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15397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1079E-BBEB-4648-BD42-9502886104B8}" type="datetimeFigureOut">
              <a:rPr lang="zh-CN" altLang="en-US" smtClean="0"/>
              <a:t>2021/11/26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39996-F31E-4EC7-A28A-9E9B8A2B89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076769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1079E-BBEB-4648-BD42-9502886104B8}" type="datetimeFigureOut">
              <a:rPr lang="zh-CN" altLang="en-US" smtClean="0"/>
              <a:t>2021/11/26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39996-F31E-4EC7-A28A-9E9B8A2B89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7757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91079E-BBEB-4648-BD42-9502886104B8}" type="datetimeFigureOut">
              <a:rPr lang="zh-CN" altLang="en-US" smtClean="0"/>
              <a:t>2021/11/26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A39996-F31E-4EC7-A28A-9E9B8A2B89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06118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91079E-BBEB-4648-BD42-9502886104B8}" type="datetimeFigureOut">
              <a:rPr lang="zh-CN" altLang="en-US" smtClean="0"/>
              <a:t>2021/11/26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A39996-F31E-4EC7-A28A-9E9B8A2B899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1668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763078" y="2255962"/>
            <a:ext cx="12080240" cy="12022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逻辑的力量</a:t>
            </a:r>
          </a:p>
          <a:p>
            <a:pPr>
              <a:lnSpc>
                <a:spcPts val="45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——“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发现潜藏的逻辑谬误”</a:t>
            </a:r>
            <a:endParaRPr lang="zh-CN" altLang="en-US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9990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68356" y="4874175"/>
            <a:ext cx="12080240" cy="18235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en-US" altLang="zh-CN" sz="2800" dirty="0"/>
              <a:t>[</a:t>
            </a:r>
            <a:r>
              <a:rPr lang="zh-CN" altLang="en-US" sz="2800" dirty="0"/>
              <a:t>辨析</a:t>
            </a:r>
            <a:r>
              <a:rPr lang="en-US" altLang="zh-CN" sz="2800" dirty="0"/>
              <a:t>]</a:t>
            </a:r>
            <a:r>
              <a:rPr lang="zh-CN" altLang="en-US" sz="2800" dirty="0"/>
              <a:t>转移话题。文章中心话题是“己所不欲，勿施于人”，主体段却转向写“宽容”， 这属于转移话题的逻辑错误。违反</a:t>
            </a:r>
            <a:r>
              <a:rPr lang="zh-CN" altLang="en-US" sz="2800" dirty="0" smtClean="0"/>
              <a:t>同一律。</a:t>
            </a:r>
            <a:endParaRPr lang="en-US" altLang="zh-CN" sz="2800" dirty="0" smtClean="0"/>
          </a:p>
          <a:p>
            <a:pPr>
              <a:lnSpc>
                <a:spcPts val="4500"/>
              </a:lnSpc>
            </a:pPr>
            <a:r>
              <a:rPr lang="zh-CN" altLang="en-US" sz="2800" dirty="0">
                <a:solidFill>
                  <a:srgbClr val="FF0000"/>
                </a:solidFill>
              </a:rPr>
              <a:t>建议</a:t>
            </a:r>
            <a:r>
              <a:rPr lang="en-US" altLang="zh-CN" sz="2800" dirty="0">
                <a:solidFill>
                  <a:srgbClr val="FF0000"/>
                </a:solidFill>
              </a:rPr>
              <a:t>]</a:t>
            </a:r>
            <a:r>
              <a:rPr lang="zh-CN" altLang="en-US" sz="2800" dirty="0">
                <a:solidFill>
                  <a:srgbClr val="FF0000"/>
                </a:solidFill>
              </a:rPr>
              <a:t>写作议论文，要始终围绕中心话题展开，否则容易偏题。</a:t>
            </a:r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228" y="101877"/>
            <a:ext cx="6953250" cy="2400300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1584" y="2185158"/>
            <a:ext cx="6953250" cy="2447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449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26774" y="4919008"/>
            <a:ext cx="120802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2400" dirty="0"/>
              <a:t>[</a:t>
            </a:r>
            <a:r>
              <a:rPr lang="zh-CN" altLang="en-US" sz="2400" dirty="0"/>
              <a:t>辨析</a:t>
            </a:r>
            <a:r>
              <a:rPr lang="en-US" altLang="zh-CN" sz="2400" dirty="0"/>
              <a:t>]“</a:t>
            </a:r>
            <a:r>
              <a:rPr lang="zh-CN" altLang="en-US" sz="2400" dirty="0"/>
              <a:t>处在一种迷茫的不知所措的状态”接近找不到出路的状态，但此时还要“尝试 选择前面最艰难的道路”，这里属于不符合事理的逻辑错误。违反</a:t>
            </a:r>
            <a:r>
              <a:rPr lang="zh-CN" altLang="en-US" sz="2400" dirty="0" smtClean="0"/>
              <a:t>矛盾律。</a:t>
            </a:r>
            <a:endParaRPr lang="en-US" altLang="zh-CN" sz="2400" dirty="0" smtClean="0"/>
          </a:p>
          <a:p>
            <a:pPr>
              <a:lnSpc>
                <a:spcPct val="125000"/>
              </a:lnSpc>
            </a:pPr>
            <a:r>
              <a:rPr lang="en-US" altLang="zh-CN" sz="2400" dirty="0">
                <a:solidFill>
                  <a:srgbClr val="FF0000"/>
                </a:solidFill>
              </a:rPr>
              <a:t>[</a:t>
            </a:r>
            <a:r>
              <a:rPr lang="zh-CN" altLang="en-US" sz="2400" dirty="0">
                <a:solidFill>
                  <a:srgbClr val="FF0000"/>
                </a:solidFill>
              </a:rPr>
              <a:t>改进意见</a:t>
            </a:r>
            <a:r>
              <a:rPr lang="en-US" altLang="zh-CN" sz="2400" dirty="0">
                <a:solidFill>
                  <a:srgbClr val="FF0000"/>
                </a:solidFill>
              </a:rPr>
              <a:t>]</a:t>
            </a:r>
            <a:r>
              <a:rPr lang="zh-CN" altLang="en-US" sz="2400" dirty="0">
                <a:solidFill>
                  <a:srgbClr val="FF0000"/>
                </a:solidFill>
              </a:rPr>
              <a:t>将“那么请你尝试选择你面前最艰难的道路”改为“那么请你尝试坚定你当 下的道路选择”，可言之成理</a:t>
            </a:r>
            <a:endParaRPr lang="zh-CN" altLang="en-US" sz="24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01699" y="827019"/>
            <a:ext cx="7115175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972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526774" y="4919008"/>
            <a:ext cx="1208024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2400" dirty="0"/>
              <a:t>[</a:t>
            </a:r>
            <a:r>
              <a:rPr lang="zh-CN" altLang="en-US" sz="2400" dirty="0"/>
              <a:t>辨析</a:t>
            </a:r>
            <a:r>
              <a:rPr lang="en-US" altLang="zh-CN" sz="2400" dirty="0"/>
              <a:t>]</a:t>
            </a:r>
            <a:r>
              <a:rPr lang="zh-CN" altLang="en-US" sz="2400" dirty="0"/>
              <a:t>背离事理。论据是狙击手“开枪将男孩杀掉”，结论判断“一个人就算狠”指向这 个人心狠，后面判断却指向“他也一定有一颗不忍人之心”，这里属于不符合事实的逻辑谬误。 违反矛盾律</a:t>
            </a:r>
            <a:r>
              <a:rPr lang="zh-CN" altLang="en-US" sz="2400" dirty="0" smtClean="0"/>
              <a:t>。</a:t>
            </a:r>
            <a:endParaRPr lang="en-US" altLang="zh-CN" sz="2400" dirty="0" smtClean="0"/>
          </a:p>
          <a:p>
            <a:pPr>
              <a:lnSpc>
                <a:spcPct val="125000"/>
              </a:lnSpc>
            </a:pPr>
            <a:r>
              <a:rPr lang="en-US" altLang="zh-CN" sz="2400" dirty="0">
                <a:solidFill>
                  <a:srgbClr val="FF0000"/>
                </a:solidFill>
              </a:rPr>
              <a:t>[</a:t>
            </a:r>
            <a:r>
              <a:rPr lang="zh-CN" altLang="en-US" sz="2400" dirty="0">
                <a:solidFill>
                  <a:srgbClr val="FF0000"/>
                </a:solidFill>
              </a:rPr>
              <a:t>建议</a:t>
            </a:r>
            <a:r>
              <a:rPr lang="en-US" altLang="zh-CN" sz="2400" dirty="0">
                <a:solidFill>
                  <a:srgbClr val="FF0000"/>
                </a:solidFill>
              </a:rPr>
              <a:t>]</a:t>
            </a:r>
            <a:r>
              <a:rPr lang="zh-CN" altLang="en-US" sz="2400" dirty="0">
                <a:solidFill>
                  <a:srgbClr val="FF0000"/>
                </a:solidFill>
              </a:rPr>
              <a:t>准确理解名言是关键，还要结合实际，才能言之有据且言之有理</a:t>
            </a:r>
            <a:endParaRPr lang="zh-CN" altLang="en-US" sz="24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1265" y="200705"/>
            <a:ext cx="8379118" cy="3707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048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0" y="0"/>
            <a:ext cx="12039600" cy="7017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⑩莎士比亚的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威尼斯商人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中：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富家少女鲍西娅姿容绝世德性完美。许多王孙公子来求婚。鲍西娅的父亲在遗嘱中规定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要“猜匣为婚”，否则要取消她的遗产继承权。鲍西娅家有三只匣子：金匣子、银匣子和铅匣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子。但只有一个匣子里放着鲍西娅的肖像。匣子上分别刻着一句话：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金匣子上刻的是“肖像不在此匣中”；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银匣子上刻的是“肖像在金匣中”；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铅匣子上刻的是“肖像不在此匣中”。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旁边的一张大纸上写着：“这三句话中只有一句是真话。”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鲍西娅父亲的遗言是：猜中鲍西娅的肖像放在哪个匣子，鲍西娅就嫁给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谁。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400" dirty="0">
                <a:solidFill>
                  <a:srgbClr val="FF0000"/>
                </a:solidFill>
              </a:rPr>
              <a:t>请你运用有关逻辑知识，判断鲍西娅的肖像究竟放在哪个匣子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596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0" y="1066800"/>
            <a:ext cx="12039600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[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辨析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]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假设肖像在金匣中。则金匣子的话是假的，银匣子的话是真的，铅匣子的话是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真的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，和已知条件“这三句话中只有一句话是真话”相矛盾！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假设肖像在银匣中。则金匣子的话是真的，银匣子的话是假的，铅匣子的话是真的，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和已知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条件“这三句话中只有一句话是真话”相矛盾！</a:t>
            </a:r>
          </a:p>
          <a:p>
            <a:pPr>
              <a:lnSpc>
                <a:spcPts val="45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假设肖像在铅匣中。则金匣子的话是真的，银匣子的话是假的，铅匣子的话是假的，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肖像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在铅匣中。和已知条件“这三句话中只有一句话是真话”不矛盾。</a:t>
            </a:r>
          </a:p>
          <a:p>
            <a:pPr>
              <a:lnSpc>
                <a:spcPts val="4500"/>
              </a:lnSpc>
            </a:pP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[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建议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]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运用假设，逆向推断，根据矛盾律可逐一排除干扰项，得出真相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2193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0" y="1066800"/>
            <a:ext cx="12039600" cy="4131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①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五环之歌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，“我把车子开上五环</a:t>
            </a:r>
            <a:r>
              <a:rPr lang="en-US" altLang="zh-CN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……</a:t>
            </a:r>
            <a:r>
              <a:rPr lang="zh-CN" altLang="en-US" sz="28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我就是要上五环，啊，五环，你比四环多一环</a:t>
            </a: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……”</a:t>
            </a:r>
          </a:p>
          <a:p>
            <a:pPr>
              <a:lnSpc>
                <a:spcPts val="4500"/>
              </a:lnSpc>
            </a:pPr>
            <a:r>
              <a:rPr lang="zh-CN" altLang="en-US" sz="2400" dirty="0">
                <a:solidFill>
                  <a:srgbClr val="FF0000"/>
                </a:solidFill>
              </a:rPr>
              <a:t>②鲁迅的作品不是一天能读完的，</a:t>
            </a:r>
            <a:r>
              <a:rPr lang="en-US" altLang="zh-CN" sz="2400" dirty="0">
                <a:solidFill>
                  <a:srgbClr val="FF0000"/>
                </a:solidFill>
              </a:rPr>
              <a:t>《</a:t>
            </a:r>
            <a:r>
              <a:rPr lang="zh-CN" altLang="en-US" sz="2400" dirty="0">
                <a:solidFill>
                  <a:srgbClr val="FF0000"/>
                </a:solidFill>
              </a:rPr>
              <a:t>孔乙己</a:t>
            </a:r>
            <a:r>
              <a:rPr lang="en-US" altLang="zh-CN" sz="2400" dirty="0">
                <a:solidFill>
                  <a:srgbClr val="FF0000"/>
                </a:solidFill>
              </a:rPr>
              <a:t>》</a:t>
            </a:r>
            <a:r>
              <a:rPr lang="zh-CN" altLang="en-US" sz="2400" dirty="0">
                <a:solidFill>
                  <a:srgbClr val="FF0000"/>
                </a:solidFill>
              </a:rPr>
              <a:t>是鲁迅的作品，所以，</a:t>
            </a:r>
            <a:r>
              <a:rPr lang="en-US" altLang="zh-CN" sz="2400" dirty="0">
                <a:solidFill>
                  <a:srgbClr val="FF0000"/>
                </a:solidFill>
              </a:rPr>
              <a:t>《</a:t>
            </a:r>
            <a:r>
              <a:rPr lang="zh-CN" altLang="en-US" sz="2400" dirty="0">
                <a:solidFill>
                  <a:srgbClr val="FF0000"/>
                </a:solidFill>
              </a:rPr>
              <a:t>孔乙己</a:t>
            </a:r>
            <a:r>
              <a:rPr lang="en-US" altLang="zh-CN" sz="2400" dirty="0">
                <a:solidFill>
                  <a:srgbClr val="FF0000"/>
                </a:solidFill>
              </a:rPr>
              <a:t>》</a:t>
            </a:r>
            <a:r>
              <a:rPr lang="zh-CN" altLang="en-US" sz="2400" dirty="0">
                <a:solidFill>
                  <a:srgbClr val="FF0000"/>
                </a:solidFill>
              </a:rPr>
              <a:t>不是一天能</a:t>
            </a:r>
            <a:r>
              <a:rPr lang="zh-CN" altLang="en-US" sz="2400" dirty="0" smtClean="0">
                <a:solidFill>
                  <a:srgbClr val="FF0000"/>
                </a:solidFill>
              </a:rPr>
              <a:t>读完</a:t>
            </a:r>
            <a:r>
              <a:rPr lang="zh-CN" altLang="en-US" sz="2400" dirty="0">
                <a:solidFill>
                  <a:srgbClr val="FF0000"/>
                </a:solidFill>
              </a:rPr>
              <a:t>的</a:t>
            </a:r>
            <a:r>
              <a:rPr lang="zh-CN" altLang="en-US" sz="2400" dirty="0" smtClean="0">
                <a:solidFill>
                  <a:srgbClr val="FF0000"/>
                </a:solidFill>
              </a:rPr>
              <a:t>。</a:t>
            </a:r>
            <a:endParaRPr lang="en-US" altLang="zh-CN" sz="2400" dirty="0" smtClean="0">
              <a:solidFill>
                <a:srgbClr val="FF0000"/>
              </a:solidFill>
            </a:endParaRPr>
          </a:p>
          <a:p>
            <a:pPr>
              <a:lnSpc>
                <a:spcPts val="4500"/>
              </a:lnSpc>
            </a:pPr>
            <a:r>
              <a:rPr lang="zh-CN" altLang="en-US" sz="2400" dirty="0">
                <a:solidFill>
                  <a:srgbClr val="FF0000"/>
                </a:solidFill>
              </a:rPr>
              <a:t>例：一个年轻人对大发明家爱迪生说：“我有一个伟大的理想，那就是发明一种万能溶液，</a:t>
            </a:r>
          </a:p>
          <a:p>
            <a:pPr>
              <a:lnSpc>
                <a:spcPts val="4500"/>
              </a:lnSpc>
            </a:pPr>
            <a:r>
              <a:rPr lang="zh-CN" altLang="en-US" sz="2400" dirty="0">
                <a:solidFill>
                  <a:srgbClr val="FF0000"/>
                </a:solidFill>
              </a:rPr>
              <a:t>它可以溶解一切物品。”爱迪生听罢，惊奇地问：“什么</a:t>
            </a:r>
            <a:r>
              <a:rPr lang="zh-CN" altLang="en-US" sz="2400" dirty="0" smtClean="0">
                <a:solidFill>
                  <a:srgbClr val="FF0000"/>
                </a:solidFill>
              </a:rPr>
              <a:t>！</a:t>
            </a:r>
            <a:r>
              <a:rPr lang="en-US" altLang="zh-CN" sz="2400" dirty="0" smtClean="0">
                <a:solidFill>
                  <a:srgbClr val="FF0000"/>
                </a:solidFill>
              </a:rPr>
              <a:t>.</a:t>
            </a:r>
          </a:p>
          <a:p>
            <a:pPr>
              <a:lnSpc>
                <a:spcPts val="4500"/>
              </a:lnSpc>
            </a:pPr>
            <a:r>
              <a:rPr lang="zh-CN" altLang="en-US" sz="2400" dirty="0">
                <a:solidFill>
                  <a:srgbClr val="FF0000"/>
                </a:solidFill>
              </a:rPr>
              <a:t>你</a:t>
            </a:r>
            <a:r>
              <a:rPr lang="zh-CN" altLang="en-US" sz="2400" dirty="0" smtClean="0">
                <a:solidFill>
                  <a:srgbClr val="FF0000"/>
                </a:solidFill>
              </a:rPr>
              <a:t>猜爱迪生后面还对他说了什么？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3636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0" y="1066800"/>
            <a:ext cx="12039600" cy="41319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dirty="0"/>
              <a:t>逻辑知识在“病句辨析”中的用处 </a:t>
            </a:r>
            <a:endParaRPr lang="en-US" altLang="zh-CN" sz="2800" dirty="0" smtClean="0"/>
          </a:p>
          <a:p>
            <a:pPr>
              <a:lnSpc>
                <a:spcPts val="4500"/>
              </a:lnSpc>
            </a:pPr>
            <a:r>
              <a:rPr lang="en-US" altLang="zh-CN" sz="2800" dirty="0" smtClean="0"/>
              <a:t>1</a:t>
            </a:r>
            <a:r>
              <a:rPr lang="en-US" altLang="zh-CN" sz="2800" dirty="0"/>
              <a:t>.</a:t>
            </a:r>
            <a:r>
              <a:rPr lang="zh-CN" altLang="en-US" sz="2800" dirty="0"/>
              <a:t>请指出下面的句子中有语病的地方。 </a:t>
            </a:r>
            <a:endParaRPr lang="en-US" altLang="zh-CN" sz="2800" dirty="0" smtClean="0"/>
          </a:p>
          <a:p>
            <a:pPr>
              <a:lnSpc>
                <a:spcPts val="4500"/>
              </a:lnSpc>
            </a:pPr>
            <a:r>
              <a:rPr lang="zh-CN" altLang="en-US" sz="2800" dirty="0" smtClean="0"/>
              <a:t>（</a:t>
            </a:r>
            <a:r>
              <a:rPr lang="en-US" altLang="zh-CN" sz="2800" dirty="0"/>
              <a:t>1</a:t>
            </a:r>
            <a:r>
              <a:rPr lang="zh-CN" altLang="en-US" sz="2800" dirty="0"/>
              <a:t>）近年来，生态保护意识渐入人心，所以当社会经济发展与林地保护管理发生冲突时，一 些地方在权衡之后往往会选择前者。 </a:t>
            </a:r>
            <a:endParaRPr lang="en-US" altLang="zh-CN" sz="2800" dirty="0" smtClean="0"/>
          </a:p>
          <a:p>
            <a:pPr>
              <a:lnSpc>
                <a:spcPts val="4500"/>
              </a:lnSpc>
            </a:pPr>
            <a:r>
              <a:rPr lang="zh-CN" altLang="en-US" sz="2800" dirty="0" smtClean="0"/>
              <a:t>（</a:t>
            </a:r>
            <a:r>
              <a:rPr lang="zh-CN" altLang="en-US" sz="2800" dirty="0"/>
              <a:t>“权衡”意为“衡量、评估事物得失轻重，以做出准确判断或决定”，前文“生态保护意 识渐入人心”明显与选择“社会经济发展”自相矛盾，应将“前者”改为“后者”。</a:t>
            </a:r>
            <a:r>
              <a:rPr lang="en-US" altLang="zh-CN" sz="2800" dirty="0"/>
              <a:t>——</a:t>
            </a:r>
            <a:r>
              <a:rPr lang="zh-CN" altLang="en-US" sz="2800" dirty="0"/>
              <a:t>自 相矛盾）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4943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0" y="1066800"/>
            <a:ext cx="12039600" cy="29293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dirty="0"/>
              <a:t>（</a:t>
            </a:r>
            <a:r>
              <a:rPr lang="en-US" altLang="zh-CN" sz="2800" dirty="0"/>
              <a:t>2</a:t>
            </a:r>
            <a:r>
              <a:rPr lang="zh-CN" altLang="en-US" sz="2800" dirty="0"/>
              <a:t>）宋代以来，欧阳修的</a:t>
            </a:r>
            <a:r>
              <a:rPr lang="en-US" altLang="zh-CN" sz="2800" dirty="0"/>
              <a:t>《</a:t>
            </a:r>
            <a:r>
              <a:rPr lang="zh-CN" altLang="en-US" sz="2800" dirty="0"/>
              <a:t>醉翁亭记</a:t>
            </a:r>
            <a:r>
              <a:rPr lang="en-US" altLang="zh-CN" sz="2800" dirty="0"/>
              <a:t>》</a:t>
            </a:r>
            <a:r>
              <a:rPr lang="zh-CN" altLang="en-US" sz="2800" dirty="0"/>
              <a:t>、范仲淹的</a:t>
            </a:r>
            <a:r>
              <a:rPr lang="en-US" altLang="zh-CN" sz="2800" dirty="0"/>
              <a:t>《</a:t>
            </a:r>
            <a:r>
              <a:rPr lang="zh-CN" altLang="en-US" sz="2800" dirty="0"/>
              <a:t>岳阳楼记</a:t>
            </a:r>
            <a:r>
              <a:rPr lang="en-US" altLang="zh-CN" sz="2800" dirty="0"/>
              <a:t>》</a:t>
            </a:r>
            <a:r>
              <a:rPr lang="zh-CN" altLang="en-US" sz="2800" dirty="0"/>
              <a:t>等作品，都有积极的思想倾 向，因而文笔清晰，耐人咀嚼</a:t>
            </a:r>
            <a:r>
              <a:rPr lang="zh-CN" altLang="en-US" sz="2800" dirty="0" smtClean="0"/>
              <a:t>。</a:t>
            </a:r>
            <a:endParaRPr lang="en-US" altLang="zh-CN" sz="2800" dirty="0" smtClean="0"/>
          </a:p>
          <a:p>
            <a:pPr>
              <a:lnSpc>
                <a:spcPts val="4500"/>
              </a:lnSpc>
            </a:pPr>
            <a:endParaRPr lang="en-US" altLang="zh-CN" sz="2800" dirty="0"/>
          </a:p>
          <a:p>
            <a:pPr>
              <a:lnSpc>
                <a:spcPts val="4500"/>
              </a:lnSpc>
            </a:pPr>
            <a:r>
              <a:rPr lang="zh-CN" altLang="en-US" sz="2800" dirty="0" smtClean="0"/>
              <a:t> </a:t>
            </a:r>
            <a:r>
              <a:rPr lang="zh-CN" altLang="en-US" sz="2800" dirty="0"/>
              <a:t>（“都有积极的思想倾向”属思想性，“文笔清晰，耐人咀嚼”属艺术性，前“因”并不能 产生后“果”</a:t>
            </a:r>
            <a:r>
              <a:rPr lang="en-US" altLang="zh-CN" sz="2800" dirty="0"/>
              <a:t>——</a:t>
            </a:r>
            <a:r>
              <a:rPr lang="zh-CN" altLang="en-US" sz="2800" dirty="0"/>
              <a:t>强加因果。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8921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0" y="1066800"/>
            <a:ext cx="12039600" cy="29293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dirty="0"/>
              <a:t>（</a:t>
            </a:r>
            <a:r>
              <a:rPr lang="en-US" altLang="zh-CN" sz="2800" dirty="0"/>
              <a:t>3</a:t>
            </a:r>
            <a:r>
              <a:rPr lang="zh-CN" altLang="en-US" sz="2800" dirty="0"/>
              <a:t>）传统文化中的餐桌礼仪是很受重视的，老人常说，看一个人的吃相，往往会暴露他的性 格特点和教养情况。 </a:t>
            </a:r>
            <a:endParaRPr lang="en-US" altLang="zh-CN" sz="2800" dirty="0" smtClean="0"/>
          </a:p>
          <a:p>
            <a:pPr>
              <a:lnSpc>
                <a:spcPts val="4500"/>
              </a:lnSpc>
            </a:pPr>
            <a:endParaRPr lang="en-US" altLang="zh-CN" sz="2800" dirty="0"/>
          </a:p>
          <a:p>
            <a:pPr>
              <a:lnSpc>
                <a:spcPts val="4500"/>
              </a:lnSpc>
            </a:pPr>
            <a:r>
              <a:rPr lang="zh-CN" altLang="en-US" sz="2800" dirty="0" smtClean="0"/>
              <a:t>（</a:t>
            </a:r>
            <a:r>
              <a:rPr lang="zh-CN" altLang="en-US" sz="2800" dirty="0"/>
              <a:t>“看一个人的吃相”陈述的对象是“看”这个动作的发出者</a:t>
            </a:r>
            <a:r>
              <a:rPr lang="en-US" altLang="zh-CN" sz="2800" dirty="0"/>
              <a:t>——</a:t>
            </a:r>
            <a:r>
              <a:rPr lang="zh-CN" altLang="en-US" sz="2800" dirty="0"/>
              <a:t>人，看的人“会暴露他的 性格特点和教养情况”，这个说法荒谬。</a:t>
            </a:r>
            <a:r>
              <a:rPr lang="en-US" altLang="zh-CN" sz="2800" dirty="0"/>
              <a:t>——</a:t>
            </a:r>
            <a:r>
              <a:rPr lang="zh-CN" altLang="en-US" sz="2800" dirty="0"/>
              <a:t>偷换概念</a:t>
            </a:r>
            <a:endParaRPr lang="zh-CN" altLang="en-US" sz="2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6337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1189</Words>
  <Application>Microsoft Office PowerPoint</Application>
  <PresentationFormat>宽屏</PresentationFormat>
  <Paragraphs>53</Paragraphs>
  <Slides>10</Slides>
  <Notes>8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10</vt:i4>
      </vt:variant>
    </vt:vector>
  </HeadingPairs>
  <TitlesOfParts>
    <vt:vector size="15" baseType="lpstr">
      <vt:lpstr>等线</vt:lpstr>
      <vt:lpstr>等线 Light</vt:lpstr>
      <vt:lpstr>华文楷体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ThinkPad</dc:creator>
  <cp:lastModifiedBy>大耳朵</cp:lastModifiedBy>
  <cp:revision>14</cp:revision>
  <dcterms:created xsi:type="dcterms:W3CDTF">2021-11-22T12:54:52Z</dcterms:created>
  <dcterms:modified xsi:type="dcterms:W3CDTF">2021-11-26T09:57:45Z</dcterms:modified>
</cp:coreProperties>
</file>