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81" r:id="rId3"/>
    <p:sldId id="282" r:id="rId4"/>
    <p:sldId id="284" r:id="rId5"/>
    <p:sldId id="283" r:id="rId6"/>
    <p:sldId id="265" r:id="rId7"/>
    <p:sldId id="285" r:id="rId8"/>
    <p:sldId id="286" r:id="rId9"/>
    <p:sldId id="287" r:id="rId10"/>
    <p:sldId id="293" r:id="rId11"/>
    <p:sldId id="292" r:id="rId12"/>
    <p:sldId id="294" r:id="rId13"/>
    <p:sldId id="289" r:id="rId14"/>
    <p:sldId id="288" r:id="rId15"/>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B0DD09"/>
    <a:srgbClr val="FF9966"/>
    <a:srgbClr val="E5498C"/>
    <a:srgbClr val="F0EC34"/>
    <a:srgbClr val="195324"/>
    <a:srgbClr val="168C2A"/>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485" autoAdjust="0"/>
  </p:normalViewPr>
  <p:slideViewPr>
    <p:cSldViewPr>
      <p:cViewPr varScale="1">
        <p:scale>
          <a:sx n="100" d="100"/>
          <a:sy n="100" d="100"/>
        </p:scale>
        <p:origin x="-1932"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B1A8C1-B857-4E61-B372-393AB888E95A}" type="datetimeFigureOut">
              <a:rPr lang="zh-CN" altLang="en-US" smtClean="0"/>
              <a:t>2021/1/15</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C7D478-12B5-4449-A7EF-4599E104405F}" type="slidenum">
              <a:rPr lang="zh-CN" altLang="en-US" smtClean="0"/>
              <a:t>‹#›</a:t>
            </a:fld>
            <a:endParaRPr lang="zh-CN" altLang="en-US"/>
          </a:p>
        </p:txBody>
      </p:sp>
    </p:spTree>
    <p:extLst>
      <p:ext uri="{BB962C8B-B14F-4D97-AF65-F5344CB8AC3E}">
        <p14:creationId xmlns:p14="http://schemas.microsoft.com/office/powerpoint/2010/main" val="553919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zh-CN" altLang="en-US" b="1" dirty="0" smtClean="0">
                <a:latin typeface="宋体" pitchFamily="2" charset="-122"/>
              </a:rPr>
              <a:t>在面向对象的思想中，对于任何一个对象，都可以用属性、方法与事件三个方面来描述它。</a:t>
            </a:r>
            <a:r>
              <a:rPr kumimoji="1" lang="zh-CN" altLang="en-US" b="1" dirty="0" smtClean="0">
                <a:latin typeface="Times New Roman" pitchFamily="18" charset="0"/>
              </a:rPr>
              <a:t> </a:t>
            </a:r>
            <a:endParaRPr kumimoji="1" lang="en-US" altLang="zh-CN" b="1" dirty="0" smtClean="0">
              <a:latin typeface="Times New Roman"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kumimoji="1" lang="zh-CN" altLang="en-US" b="1" dirty="0" smtClean="0">
                <a:latin typeface="Times New Roman" pitchFamily="18" charset="0"/>
              </a:rPr>
              <a:t>对象是</a:t>
            </a:r>
            <a:r>
              <a:rPr kumimoji="1" lang="en-US" altLang="zh-CN" b="1" dirty="0" smtClean="0">
                <a:latin typeface="Times New Roman" pitchFamily="18" charset="0"/>
              </a:rPr>
              <a:t>Visual Basic</a:t>
            </a:r>
            <a:r>
              <a:rPr kumimoji="1" lang="zh-CN" altLang="en-US" b="1" dirty="0" smtClean="0">
                <a:latin typeface="Times New Roman" pitchFamily="18" charset="0"/>
              </a:rPr>
              <a:t>程序设计的核心。后面讲的窗体，控件，数据库等都是对象。对象是被封装的</a:t>
            </a:r>
            <a:r>
              <a:rPr kumimoji="1" lang="en-US" altLang="zh-CN" b="1" dirty="0" smtClean="0">
                <a:latin typeface="Times New Roman" pitchFamily="18" charset="0"/>
              </a:rPr>
              <a:t>——</a:t>
            </a:r>
            <a:r>
              <a:rPr kumimoji="1" lang="zh-CN" altLang="en-US" b="1" dirty="0" smtClean="0">
                <a:latin typeface="Times New Roman" pitchFamily="18" charset="0"/>
              </a:rPr>
              <a:t>也就是说，它同时包含代码和数据</a:t>
            </a:r>
          </a:p>
          <a:p>
            <a:pPr marL="0" marR="0" indent="0" algn="l" defTabSz="914400" rtl="0" eaLnBrk="1" fontAlgn="auto" latinLnBrk="0" hangingPunct="1">
              <a:lnSpc>
                <a:spcPct val="100000"/>
              </a:lnSpc>
              <a:spcBef>
                <a:spcPts val="0"/>
              </a:spcBef>
              <a:spcAft>
                <a:spcPts val="0"/>
              </a:spcAft>
              <a:buClrTx/>
              <a:buSzTx/>
              <a:buFontTx/>
              <a:buNone/>
              <a:tabLst/>
              <a:defRPr/>
            </a:pPr>
            <a:endParaRPr kumimoji="1" lang="en-US" altLang="zh-CN" b="1" dirty="0" smtClean="0">
              <a:latin typeface="Times New Roman"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kumimoji="1" lang="zh-CN" altLang="en-US" b="1" dirty="0" smtClean="0">
              <a:latin typeface="Times New Roman" pitchFamily="18" charset="0"/>
            </a:endParaRPr>
          </a:p>
          <a:p>
            <a:endParaRPr lang="zh-CN" altLang="en-US" dirty="0"/>
          </a:p>
        </p:txBody>
      </p:sp>
      <p:sp>
        <p:nvSpPr>
          <p:cNvPr id="4" name="灯片编号占位符 3"/>
          <p:cNvSpPr>
            <a:spLocks noGrp="1"/>
          </p:cNvSpPr>
          <p:nvPr>
            <p:ph type="sldNum" sz="quarter" idx="10"/>
          </p:nvPr>
        </p:nvSpPr>
        <p:spPr/>
        <p:txBody>
          <a:bodyPr/>
          <a:lstStyle/>
          <a:p>
            <a:fld id="{4AC7D478-12B5-4449-A7EF-4599E104405F}" type="slidenum">
              <a:rPr lang="zh-CN" altLang="en-US" smtClean="0"/>
              <a:t>9</a:t>
            </a:fld>
            <a:endParaRPr lang="zh-CN" altLang="en-US"/>
          </a:p>
        </p:txBody>
      </p:sp>
    </p:spTree>
    <p:extLst>
      <p:ext uri="{BB962C8B-B14F-4D97-AF65-F5344CB8AC3E}">
        <p14:creationId xmlns:p14="http://schemas.microsoft.com/office/powerpoint/2010/main" val="1163119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在</a:t>
            </a:r>
            <a:r>
              <a:rPr lang="en-US" altLang="zh-CN" dirty="0" smtClean="0"/>
              <a:t>Visual Basic</a:t>
            </a:r>
            <a:r>
              <a:rPr lang="zh-CN" altLang="en-US" dirty="0" smtClean="0"/>
              <a:t>中常用对象的属性有标题</a:t>
            </a:r>
            <a:r>
              <a:rPr lang="en-US" altLang="zh-CN" dirty="0" smtClean="0"/>
              <a:t>(Caption)</a:t>
            </a:r>
            <a:r>
              <a:rPr lang="zh-CN" altLang="en-US" dirty="0" smtClean="0"/>
              <a:t>、名称（</a:t>
            </a:r>
            <a:r>
              <a:rPr lang="en-US" altLang="zh-CN" dirty="0" smtClean="0"/>
              <a:t>Name</a:t>
            </a:r>
            <a:r>
              <a:rPr lang="zh-CN" altLang="en-US" dirty="0" smtClean="0"/>
              <a:t>）、颜色（</a:t>
            </a:r>
            <a:r>
              <a:rPr lang="en-US" altLang="zh-CN" dirty="0" smtClean="0"/>
              <a:t>Color</a:t>
            </a:r>
            <a:r>
              <a:rPr lang="zh-CN" altLang="en-US" dirty="0" smtClean="0"/>
              <a:t>）、字体（</a:t>
            </a:r>
            <a:r>
              <a:rPr lang="en-US" altLang="zh-CN" dirty="0" smtClean="0"/>
              <a:t>Font</a:t>
            </a:r>
            <a:r>
              <a:rPr lang="zh-CN" altLang="en-US" dirty="0" smtClean="0"/>
              <a:t>）等。 </a:t>
            </a:r>
          </a:p>
          <a:p>
            <a:r>
              <a:rPr lang="en-US" altLang="zh-CN" dirty="0" err="1" smtClean="0"/>
              <a:t>Vb</a:t>
            </a:r>
            <a:r>
              <a:rPr lang="zh-CN" altLang="en-US" dirty="0" smtClean="0"/>
              <a:t>对象的属性可以在“属性窗口”是直接设置，也可以通过 程序代码在运行程序时设置。一般格式为：</a:t>
            </a:r>
          </a:p>
          <a:p>
            <a:r>
              <a:rPr lang="zh-CN" altLang="en-US" dirty="0" smtClean="0"/>
              <a:t>             对象名</a:t>
            </a:r>
            <a:r>
              <a:rPr lang="en-US" altLang="zh-CN" dirty="0" smtClean="0"/>
              <a:t>.</a:t>
            </a:r>
            <a:r>
              <a:rPr lang="zh-CN" altLang="en-US" dirty="0" smtClean="0"/>
              <a:t>属性名称</a:t>
            </a:r>
            <a:r>
              <a:rPr lang="en-US" altLang="zh-CN" dirty="0" smtClean="0"/>
              <a:t>=</a:t>
            </a:r>
            <a:r>
              <a:rPr lang="zh-CN" altLang="en-US" dirty="0" smtClean="0"/>
              <a:t>新设置属性值</a:t>
            </a:r>
          </a:p>
          <a:p>
            <a:endParaRPr lang="zh-CN" altLang="en-US" dirty="0"/>
          </a:p>
        </p:txBody>
      </p:sp>
      <p:sp>
        <p:nvSpPr>
          <p:cNvPr id="4" name="灯片编号占位符 3"/>
          <p:cNvSpPr>
            <a:spLocks noGrp="1"/>
          </p:cNvSpPr>
          <p:nvPr>
            <p:ph type="sldNum" sz="quarter" idx="10"/>
          </p:nvPr>
        </p:nvSpPr>
        <p:spPr/>
        <p:txBody>
          <a:bodyPr/>
          <a:lstStyle/>
          <a:p>
            <a:fld id="{4AC7D478-12B5-4449-A7EF-4599E104405F}" type="slidenum">
              <a:rPr lang="zh-CN" altLang="en-US" smtClean="0"/>
              <a:t>11</a:t>
            </a:fld>
            <a:endParaRPr lang="zh-CN" altLang="en-US"/>
          </a:p>
        </p:txBody>
      </p:sp>
    </p:spTree>
    <p:extLst>
      <p:ext uri="{BB962C8B-B14F-4D97-AF65-F5344CB8AC3E}">
        <p14:creationId xmlns:p14="http://schemas.microsoft.com/office/powerpoint/2010/main" val="1425842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在</a:t>
            </a:r>
            <a:r>
              <a:rPr lang="en-US" altLang="zh-CN" dirty="0" smtClean="0"/>
              <a:t>Visual Basic</a:t>
            </a:r>
            <a:r>
              <a:rPr lang="zh-CN" altLang="en-US" dirty="0" smtClean="0"/>
              <a:t>中常用对象的属性有标题</a:t>
            </a:r>
            <a:r>
              <a:rPr lang="en-US" altLang="zh-CN" dirty="0" smtClean="0"/>
              <a:t>(Caption)</a:t>
            </a:r>
            <a:r>
              <a:rPr lang="zh-CN" altLang="en-US" dirty="0" smtClean="0"/>
              <a:t>、名称（</a:t>
            </a:r>
            <a:r>
              <a:rPr lang="en-US" altLang="zh-CN" dirty="0" smtClean="0"/>
              <a:t>Name</a:t>
            </a:r>
            <a:r>
              <a:rPr lang="zh-CN" altLang="en-US" dirty="0" smtClean="0"/>
              <a:t>）、颜色（</a:t>
            </a:r>
            <a:r>
              <a:rPr lang="en-US" altLang="zh-CN" dirty="0" smtClean="0"/>
              <a:t>Color</a:t>
            </a:r>
            <a:r>
              <a:rPr lang="zh-CN" altLang="en-US" dirty="0" smtClean="0"/>
              <a:t>）、字体（</a:t>
            </a:r>
            <a:r>
              <a:rPr lang="en-US" altLang="zh-CN" dirty="0" smtClean="0"/>
              <a:t>Font</a:t>
            </a:r>
            <a:r>
              <a:rPr lang="zh-CN" altLang="en-US" dirty="0" smtClean="0"/>
              <a:t>）等。 </a:t>
            </a:r>
          </a:p>
          <a:p>
            <a:r>
              <a:rPr lang="en-US" altLang="zh-CN" dirty="0" err="1" smtClean="0"/>
              <a:t>Vb</a:t>
            </a:r>
            <a:r>
              <a:rPr lang="zh-CN" altLang="en-US" dirty="0" smtClean="0"/>
              <a:t>对象的属性可以在“属性窗口”是直接设置，也可以通过 程序代码在运行程序时设置。一般格式为：</a:t>
            </a:r>
          </a:p>
          <a:p>
            <a:r>
              <a:rPr lang="zh-CN" altLang="en-US" dirty="0" smtClean="0"/>
              <a:t>             对象名</a:t>
            </a:r>
            <a:r>
              <a:rPr lang="en-US" altLang="zh-CN" dirty="0" smtClean="0"/>
              <a:t>.</a:t>
            </a:r>
            <a:r>
              <a:rPr lang="zh-CN" altLang="en-US" dirty="0" smtClean="0"/>
              <a:t>属性名称</a:t>
            </a:r>
            <a:r>
              <a:rPr lang="en-US" altLang="zh-CN" dirty="0" smtClean="0"/>
              <a:t>=</a:t>
            </a:r>
            <a:r>
              <a:rPr lang="zh-CN" altLang="en-US" dirty="0" smtClean="0"/>
              <a:t>新设置属性值</a:t>
            </a:r>
          </a:p>
          <a:p>
            <a:endParaRPr lang="zh-CN" altLang="en-US" dirty="0"/>
          </a:p>
        </p:txBody>
      </p:sp>
      <p:sp>
        <p:nvSpPr>
          <p:cNvPr id="4" name="灯片编号占位符 3"/>
          <p:cNvSpPr>
            <a:spLocks noGrp="1"/>
          </p:cNvSpPr>
          <p:nvPr>
            <p:ph type="sldNum" sz="quarter" idx="10"/>
          </p:nvPr>
        </p:nvSpPr>
        <p:spPr/>
        <p:txBody>
          <a:bodyPr/>
          <a:lstStyle/>
          <a:p>
            <a:fld id="{4AC7D478-12B5-4449-A7EF-4599E104405F}" type="slidenum">
              <a:rPr lang="zh-CN" altLang="en-US" smtClean="0"/>
              <a:t>12</a:t>
            </a:fld>
            <a:endParaRPr lang="zh-CN" altLang="en-US"/>
          </a:p>
        </p:txBody>
      </p:sp>
    </p:spTree>
    <p:extLst>
      <p:ext uri="{BB962C8B-B14F-4D97-AF65-F5344CB8AC3E}">
        <p14:creationId xmlns:p14="http://schemas.microsoft.com/office/powerpoint/2010/main" val="14258421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ADE39ED-A2EC-419A-AC5A-8F4CD8FE467E}" type="datetime1">
              <a:rPr lang="zh-CN" altLang="en-US" smtClean="0"/>
              <a:t>2021/1/15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34641" y="264417"/>
            <a:ext cx="7561695" cy="932335"/>
          </a:xfrm>
        </p:spPr>
        <p:txBody>
          <a:bodyPr/>
          <a:lstStyle>
            <a:lvl1pPr algn="l">
              <a:defRPr b="1">
                <a:solidFill>
                  <a:srgbClr val="195324"/>
                </a:solidFill>
              </a:defRPr>
            </a:lvl1pPr>
          </a:lstStyle>
          <a:p>
            <a:r>
              <a:rPr lang="zh-CN" altLang="en-US" dirty="0" smtClean="0"/>
              <a:t>单击此处编辑母版标题样式</a:t>
            </a:r>
            <a:endParaRPr lang="zh-CN" altLang="en-US" dirty="0"/>
          </a:p>
        </p:txBody>
      </p:sp>
      <p:sp>
        <p:nvSpPr>
          <p:cNvPr id="3" name="内容占位符 2"/>
          <p:cNvSpPr>
            <a:spLocks noGrp="1"/>
          </p:cNvSpPr>
          <p:nvPr>
            <p:ph idx="1"/>
          </p:nvPr>
        </p:nvSpPr>
        <p:spPr>
          <a:xfrm>
            <a:off x="457200" y="1916832"/>
            <a:ext cx="8229600" cy="4209331"/>
          </a:xfrm>
        </p:spPr>
        <p:txBody>
          <a:bodyPr/>
          <a:lstStyle>
            <a:lvl1pPr>
              <a:defRPr b="1">
                <a:solidFill>
                  <a:schemeClr val="tx1"/>
                </a:solidFill>
                <a:latin typeface="华文楷体" panose="02010600040101010101" pitchFamily="2" charset="-122"/>
                <a:ea typeface="华文楷体" panose="02010600040101010101" pitchFamily="2" charset="-122"/>
              </a:defRPr>
            </a:lvl1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p:txBody>
          <a:bodyPr/>
          <a:lstStyle/>
          <a:p>
            <a:fld id="{F724DFE8-724A-43FB-BBD0-7FE02D6134A1}" type="datetime1">
              <a:rPr lang="zh-CN" altLang="en-US" smtClean="0"/>
              <a:t>2021/1/15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pic>
        <p:nvPicPr>
          <p:cNvPr id="307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596336" y="116632"/>
            <a:ext cx="1225550"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1412776"/>
            <a:ext cx="7164288" cy="245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32384F9-5487-42CA-971D-1D0DF04AB7C7}" type="datetime1">
              <a:rPr lang="zh-CN" altLang="en-US" smtClean="0"/>
              <a:t>2021/1/15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E994BF0-778C-4FFC-93D9-EA9E19BCCFBA}" type="datetime1">
              <a:rPr lang="zh-CN" altLang="en-US" smtClean="0"/>
              <a:t>2021/1/15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69AE8EF-EC31-4E40-BE52-E71624B067EE}" type="datetime1">
              <a:rPr lang="zh-CN" altLang="en-US" smtClean="0"/>
              <a:t>2021/1/15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4BD088C-FFBC-4330-9ABD-7EDA5839D52D}" type="datetime1">
              <a:rPr lang="zh-CN" altLang="en-US" smtClean="0"/>
              <a:t>2021/1/15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95D356F-E94D-4709-94DA-139FE6D9EAB8}" type="datetime1">
              <a:rPr lang="zh-CN" altLang="en-US" smtClean="0"/>
              <a:t>2021/1/15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4F4D64F-67EC-4EA8-9677-04B01158DF8E}" type="datetime1">
              <a:rPr lang="zh-CN" altLang="en-US" smtClean="0"/>
              <a:t>2021/1/15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A55B9846-92DC-420E-A899-E6FBC5C47A43}" type="datetime1">
              <a:rPr lang="zh-CN" altLang="en-US" smtClean="0"/>
              <a:t>2021/1/15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F44AA0C-61FA-4C07-AC6B-E50F7EC07D16}" type="datetime1">
              <a:rPr lang="zh-CN" altLang="en-US" smtClean="0"/>
              <a:t>2021/1/15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CDB92E9-5AE5-4A17-9694-5B1223A130BD}" type="datetime1">
              <a:rPr lang="zh-CN" altLang="en-US" smtClean="0"/>
              <a:t>2021/1/15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31938-DECF-4A9A-9376-80F9E22B78B8}" type="datetime1">
              <a:rPr lang="zh-CN" altLang="en-US" smtClean="0"/>
              <a:t>2021/1/15</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5810"/>
            <a:ext cx="9144000" cy="61805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标题 1"/>
          <p:cNvSpPr>
            <a:spLocks noGrp="1"/>
          </p:cNvSpPr>
          <p:nvPr>
            <p:ph type="ctrTitle"/>
          </p:nvPr>
        </p:nvSpPr>
        <p:spPr>
          <a:xfrm>
            <a:off x="395536" y="1412776"/>
            <a:ext cx="7776864" cy="1470025"/>
          </a:xfrm>
        </p:spPr>
        <p:txBody>
          <a:bodyPr>
            <a:noAutofit/>
          </a:bodyPr>
          <a:lstStyle/>
          <a:p>
            <a:r>
              <a:rPr lang="zh-CN" altLang="en-US" sz="6000" b="1" dirty="0" smtClean="0">
                <a:solidFill>
                  <a:schemeClr val="tx2">
                    <a:lumMod val="50000"/>
                  </a:schemeClr>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6000" b="1" dirty="0" smtClean="0">
                <a:solidFill>
                  <a:schemeClr val="tx2">
                    <a:lumMod val="50000"/>
                  </a:schemeClr>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2</a:t>
            </a:r>
            <a:r>
              <a:rPr lang="zh-CN" altLang="en-US" sz="6000" b="1" dirty="0" smtClean="0">
                <a:solidFill>
                  <a:schemeClr val="tx2">
                    <a:lumMod val="50000"/>
                  </a:schemeClr>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节 程序中的对象</a:t>
            </a:r>
            <a:endParaRPr lang="zh-CN" altLang="en-US" sz="6000" b="1" dirty="0">
              <a:solidFill>
                <a:schemeClr val="tx2">
                  <a:lumMod val="50000"/>
                </a:schemeClr>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3" name="副标题 2"/>
          <p:cNvSpPr>
            <a:spLocks noGrp="1"/>
          </p:cNvSpPr>
          <p:nvPr>
            <p:ph type="subTitle" idx="1"/>
          </p:nvPr>
        </p:nvSpPr>
        <p:spPr/>
        <p:txBody>
          <a:bodyPr/>
          <a:lstStyle/>
          <a:p>
            <a:endParaRPr lang="zh-CN" altLang="en-US" dirty="0"/>
          </a:p>
        </p:txBody>
      </p:sp>
      <p:sp>
        <p:nvSpPr>
          <p:cNvPr id="4" name="日期占位符 3"/>
          <p:cNvSpPr>
            <a:spLocks noGrp="1"/>
          </p:cNvSpPr>
          <p:nvPr>
            <p:ph type="dt" sz="half" idx="10"/>
          </p:nvPr>
        </p:nvSpPr>
        <p:spPr/>
        <p:txBody>
          <a:bodyPr/>
          <a:lstStyle/>
          <a:p>
            <a:fld id="{9F8FD085-1A0E-4FC3-BCFF-6830685F6A07}" type="datetime1">
              <a:rPr lang="zh-CN" altLang="en-US" smtClean="0"/>
              <a:t>2021/1/15</a:t>
            </a:fld>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1</a:t>
            </a:fld>
            <a:endParaRPr lang="zh-CN" altLang="en-US"/>
          </a:p>
        </p:txBody>
      </p:sp>
    </p:spTree>
    <p:extLst>
      <p:ext uri="{BB962C8B-B14F-4D97-AF65-F5344CB8AC3E}">
        <p14:creationId xmlns:p14="http://schemas.microsoft.com/office/powerpoint/2010/main" val="21094022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dirty="0" smtClean="0"/>
              <a:t>复习旧知</a:t>
            </a:r>
            <a:endParaRPr lang="zh-CN" altLang="en-US" dirty="0"/>
          </a:p>
        </p:txBody>
      </p:sp>
      <p:sp>
        <p:nvSpPr>
          <p:cNvPr id="3" name="内容占位符 2"/>
          <p:cNvSpPr>
            <a:spLocks noGrp="1"/>
          </p:cNvSpPr>
          <p:nvPr>
            <p:ph idx="1"/>
          </p:nvPr>
        </p:nvSpPr>
        <p:spPr>
          <a:xfrm>
            <a:off x="457200" y="1628800"/>
            <a:ext cx="8229600" cy="1872208"/>
          </a:xfrm>
        </p:spPr>
        <p:txBody>
          <a:bodyPr/>
          <a:lstStyle/>
          <a:p>
            <a:pPr marL="0" indent="0">
              <a:buNone/>
            </a:pPr>
            <a:r>
              <a:rPr lang="en-US" altLang="zh-CN" dirty="0" smtClean="0"/>
              <a:t>1.</a:t>
            </a:r>
            <a:r>
              <a:rPr lang="zh-CN" altLang="en-US" dirty="0" smtClean="0"/>
              <a:t>由人根据一定的需要事先编写的一系列控制计算机工作的命令的集合称为（    ）</a:t>
            </a:r>
            <a:endParaRPr lang="en-US" altLang="zh-CN" dirty="0" smtClean="0"/>
          </a:p>
          <a:p>
            <a:pPr marL="0" indent="0">
              <a:buNone/>
            </a:pPr>
            <a:r>
              <a:rPr lang="en-US" altLang="zh-CN" dirty="0" smtClean="0"/>
              <a:t>A.</a:t>
            </a:r>
            <a:r>
              <a:rPr lang="zh-CN" altLang="en-US" dirty="0" smtClean="0"/>
              <a:t>指令    </a:t>
            </a:r>
            <a:r>
              <a:rPr lang="en-US" altLang="zh-CN" dirty="0" smtClean="0"/>
              <a:t>B.</a:t>
            </a:r>
            <a:r>
              <a:rPr lang="zh-CN" altLang="en-US" dirty="0" smtClean="0"/>
              <a:t>程序    </a:t>
            </a:r>
            <a:r>
              <a:rPr lang="en-US" altLang="zh-CN" dirty="0" smtClean="0"/>
              <a:t>C.</a:t>
            </a:r>
            <a:r>
              <a:rPr lang="zh-CN" altLang="en-US" dirty="0" smtClean="0"/>
              <a:t>序列   </a:t>
            </a:r>
            <a:r>
              <a:rPr lang="en-US" altLang="zh-CN" dirty="0" smtClean="0"/>
              <a:t>D.</a:t>
            </a:r>
            <a:r>
              <a:rPr lang="zh-CN" altLang="en-US" dirty="0" smtClean="0"/>
              <a:t>过程</a:t>
            </a:r>
            <a:endParaRPr lang="zh-CN" altLang="en-US" dirty="0"/>
          </a:p>
        </p:txBody>
      </p:sp>
      <p:sp>
        <p:nvSpPr>
          <p:cNvPr id="4" name="日期占位符 3"/>
          <p:cNvSpPr>
            <a:spLocks noGrp="1"/>
          </p:cNvSpPr>
          <p:nvPr>
            <p:ph type="dt" sz="half" idx="10"/>
          </p:nvPr>
        </p:nvSpPr>
        <p:spPr/>
        <p:txBody>
          <a:bodyPr/>
          <a:lstStyle/>
          <a:p>
            <a:fld id="{F724DFE8-724A-43FB-BBD0-7FE02D6134A1}" type="datetime1">
              <a:rPr lang="zh-CN" altLang="en-US" smtClean="0"/>
              <a:t>2021/1/15</a:t>
            </a:fld>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2</a:t>
            </a:fld>
            <a:endParaRPr lang="zh-CN" altLang="en-US"/>
          </a:p>
        </p:txBody>
      </p:sp>
      <p:sp>
        <p:nvSpPr>
          <p:cNvPr id="6" name="内容占位符 2"/>
          <p:cNvSpPr txBox="1">
            <a:spLocks/>
          </p:cNvSpPr>
          <p:nvPr/>
        </p:nvSpPr>
        <p:spPr>
          <a:xfrm>
            <a:off x="467544" y="4437112"/>
            <a:ext cx="8229600" cy="1872208"/>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b="1" kern="1200">
                <a:solidFill>
                  <a:schemeClr val="tx1"/>
                </a:solidFill>
                <a:latin typeface="华文楷体" panose="02010600040101010101" pitchFamily="2" charset="-122"/>
                <a:ea typeface="华文楷体" panose="02010600040101010101" pitchFamily="2"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altLang="zh-CN" dirty="0" smtClean="0"/>
              <a:t>2.</a:t>
            </a:r>
            <a:r>
              <a:rPr lang="zh-CN" altLang="en-US" dirty="0" smtClean="0"/>
              <a:t>提出“存储程序”的思想的美籍匈牙利裔数学家名字叫（    ）</a:t>
            </a:r>
            <a:endParaRPr lang="en-US" altLang="zh-CN" dirty="0" smtClean="0"/>
          </a:p>
          <a:p>
            <a:pPr marL="0" indent="0">
              <a:buNone/>
            </a:pPr>
            <a:r>
              <a:rPr lang="en-US" altLang="zh-CN" dirty="0" smtClean="0"/>
              <a:t>A.</a:t>
            </a:r>
            <a:r>
              <a:rPr lang="zh-CN" altLang="en-US" dirty="0" smtClean="0"/>
              <a:t>约翰</a:t>
            </a:r>
            <a:r>
              <a:rPr lang="en-US" altLang="zh-CN" dirty="0" smtClean="0"/>
              <a:t>·</a:t>
            </a:r>
            <a:r>
              <a:rPr lang="zh-CN" altLang="en-US" dirty="0" smtClean="0"/>
              <a:t>冯</a:t>
            </a:r>
            <a:r>
              <a:rPr lang="en-US" altLang="zh-CN" dirty="0"/>
              <a:t>·</a:t>
            </a:r>
            <a:r>
              <a:rPr lang="zh-CN" altLang="en-US" dirty="0" smtClean="0"/>
              <a:t>诺依曼    </a:t>
            </a:r>
            <a:r>
              <a:rPr lang="en-US" altLang="zh-CN" dirty="0" smtClean="0"/>
              <a:t>B.</a:t>
            </a:r>
            <a:r>
              <a:rPr lang="zh-CN" altLang="en-US" dirty="0" smtClean="0"/>
              <a:t>布尔    </a:t>
            </a:r>
            <a:r>
              <a:rPr lang="en-US" altLang="zh-CN" dirty="0" smtClean="0"/>
              <a:t>C.</a:t>
            </a:r>
            <a:r>
              <a:rPr lang="zh-CN" altLang="en-US" dirty="0" smtClean="0"/>
              <a:t>牛顿   </a:t>
            </a:r>
            <a:endParaRPr lang="en-US" altLang="zh-CN" dirty="0" smtClean="0"/>
          </a:p>
          <a:p>
            <a:pPr marL="0" indent="0">
              <a:buNone/>
            </a:pPr>
            <a:r>
              <a:rPr lang="en-US" altLang="zh-CN" dirty="0" smtClean="0"/>
              <a:t>D.</a:t>
            </a:r>
            <a:r>
              <a:rPr lang="zh-CN" altLang="en-US" dirty="0" smtClean="0"/>
              <a:t>爱恩斯坦</a:t>
            </a:r>
            <a:endParaRPr lang="zh-CN" altLang="en-US" dirty="0"/>
          </a:p>
        </p:txBody>
      </p:sp>
      <p:pic>
        <p:nvPicPr>
          <p:cNvPr id="1026"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2996952"/>
            <a:ext cx="9036496"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6156176" y="2060848"/>
            <a:ext cx="611560" cy="707886"/>
          </a:xfrm>
          <a:prstGeom prst="rect">
            <a:avLst/>
          </a:prstGeom>
          <a:noFill/>
        </p:spPr>
        <p:txBody>
          <a:bodyPr wrap="square" rtlCol="0">
            <a:spAutoFit/>
          </a:bodyPr>
          <a:lstStyle/>
          <a:p>
            <a:pPr algn="ctr"/>
            <a:r>
              <a:rPr lang="en-US" altLang="zh-CN" sz="4000" dirty="0" smtClean="0">
                <a:solidFill>
                  <a:srgbClr val="FF0000"/>
                </a:solidFill>
              </a:rPr>
              <a:t>B</a:t>
            </a:r>
            <a:endParaRPr lang="zh-CN" altLang="en-US" sz="4000" dirty="0">
              <a:solidFill>
                <a:srgbClr val="FF0000"/>
              </a:solidFill>
            </a:endParaRPr>
          </a:p>
        </p:txBody>
      </p:sp>
      <p:sp>
        <p:nvSpPr>
          <p:cNvPr id="9" name="TextBox 8"/>
          <p:cNvSpPr txBox="1"/>
          <p:nvPr/>
        </p:nvSpPr>
        <p:spPr>
          <a:xfrm>
            <a:off x="2339752" y="4677570"/>
            <a:ext cx="611560" cy="707886"/>
          </a:xfrm>
          <a:prstGeom prst="rect">
            <a:avLst/>
          </a:prstGeom>
          <a:noFill/>
        </p:spPr>
        <p:txBody>
          <a:bodyPr wrap="square" rtlCol="0">
            <a:spAutoFit/>
          </a:bodyPr>
          <a:lstStyle/>
          <a:p>
            <a:pPr algn="ctr"/>
            <a:r>
              <a:rPr lang="en-US" altLang="zh-CN" sz="4000" dirty="0" smtClean="0">
                <a:solidFill>
                  <a:srgbClr val="FF0000"/>
                </a:solidFill>
              </a:rPr>
              <a:t>A</a:t>
            </a:r>
            <a:endParaRPr lang="zh-CN" altLang="en-US" sz="4000" dirty="0">
              <a:solidFill>
                <a:srgbClr val="FF0000"/>
              </a:solidFill>
            </a:endParaRPr>
          </a:p>
        </p:txBody>
      </p:sp>
    </p:spTree>
    <p:extLst>
      <p:ext uri="{BB962C8B-B14F-4D97-AF65-F5344CB8AC3E}">
        <p14:creationId xmlns:p14="http://schemas.microsoft.com/office/powerpoint/2010/main" val="1785400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dirty="0" smtClean="0"/>
              <a:t>复习旧知</a:t>
            </a:r>
            <a:endParaRPr lang="zh-CN" altLang="en-US" dirty="0"/>
          </a:p>
        </p:txBody>
      </p:sp>
      <p:sp>
        <p:nvSpPr>
          <p:cNvPr id="3" name="内容占位符 2"/>
          <p:cNvSpPr>
            <a:spLocks noGrp="1"/>
          </p:cNvSpPr>
          <p:nvPr>
            <p:ph idx="1"/>
          </p:nvPr>
        </p:nvSpPr>
        <p:spPr>
          <a:xfrm>
            <a:off x="457200" y="1628800"/>
            <a:ext cx="8229600" cy="1872208"/>
          </a:xfrm>
        </p:spPr>
        <p:txBody>
          <a:bodyPr>
            <a:normAutofit fontScale="92500"/>
          </a:bodyPr>
          <a:lstStyle/>
          <a:p>
            <a:pPr marL="0" indent="0">
              <a:buNone/>
            </a:pPr>
            <a:r>
              <a:rPr lang="en-US" altLang="zh-CN" dirty="0" smtClean="0"/>
              <a:t>3.</a:t>
            </a:r>
            <a:r>
              <a:rPr lang="zh-CN" altLang="en-US" dirty="0" smtClean="0"/>
              <a:t>不是机器语言的特点的是（    ）</a:t>
            </a:r>
            <a:endParaRPr lang="en-US" altLang="zh-CN" dirty="0" smtClean="0"/>
          </a:p>
          <a:p>
            <a:pPr marL="0" indent="0">
              <a:buNone/>
            </a:pPr>
            <a:r>
              <a:rPr lang="en-US" altLang="zh-CN" dirty="0" smtClean="0"/>
              <a:t>A.</a:t>
            </a:r>
            <a:r>
              <a:rPr lang="zh-CN" altLang="en-US" dirty="0" smtClean="0"/>
              <a:t>运行速度快       </a:t>
            </a:r>
            <a:r>
              <a:rPr lang="en-US" altLang="zh-CN" dirty="0" smtClean="0"/>
              <a:t>B.</a:t>
            </a:r>
            <a:r>
              <a:rPr lang="zh-CN" altLang="en-US" dirty="0" smtClean="0"/>
              <a:t>只有</a:t>
            </a:r>
            <a:r>
              <a:rPr lang="en-US" altLang="zh-CN" dirty="0" smtClean="0"/>
              <a:t>0</a:t>
            </a:r>
            <a:r>
              <a:rPr lang="zh-CN" altLang="en-US" dirty="0" smtClean="0"/>
              <a:t>和</a:t>
            </a:r>
            <a:r>
              <a:rPr lang="en-US" altLang="zh-CN" dirty="0" smtClean="0"/>
              <a:t>1</a:t>
            </a:r>
            <a:r>
              <a:rPr lang="zh-CN" altLang="en-US" dirty="0" smtClean="0"/>
              <a:t>两个符号    </a:t>
            </a:r>
            <a:endParaRPr lang="en-US" altLang="zh-CN" dirty="0" smtClean="0"/>
          </a:p>
          <a:p>
            <a:pPr marL="0" indent="0">
              <a:buNone/>
            </a:pPr>
            <a:r>
              <a:rPr lang="en-US" altLang="zh-CN" dirty="0" smtClean="0"/>
              <a:t>C.</a:t>
            </a:r>
            <a:r>
              <a:rPr lang="zh-CN" altLang="en-US" dirty="0" smtClean="0"/>
              <a:t>不可直接执行   </a:t>
            </a:r>
            <a:r>
              <a:rPr lang="en-US" altLang="zh-CN" dirty="0" smtClean="0"/>
              <a:t>D.</a:t>
            </a:r>
            <a:r>
              <a:rPr lang="zh-CN" altLang="en-US" dirty="0" smtClean="0"/>
              <a:t>难记、难写，编程效率极低</a:t>
            </a:r>
            <a:endParaRPr lang="zh-CN" altLang="en-US" dirty="0"/>
          </a:p>
        </p:txBody>
      </p:sp>
      <p:sp>
        <p:nvSpPr>
          <p:cNvPr id="4" name="日期占位符 3"/>
          <p:cNvSpPr>
            <a:spLocks noGrp="1"/>
          </p:cNvSpPr>
          <p:nvPr>
            <p:ph type="dt" sz="half" idx="10"/>
          </p:nvPr>
        </p:nvSpPr>
        <p:spPr/>
        <p:txBody>
          <a:bodyPr/>
          <a:lstStyle/>
          <a:p>
            <a:fld id="{F724DFE8-724A-43FB-BBD0-7FE02D6134A1}" type="datetime1">
              <a:rPr lang="zh-CN" altLang="en-US" smtClean="0"/>
              <a:t>2021/1/15</a:t>
            </a:fld>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3</a:t>
            </a:fld>
            <a:endParaRPr lang="zh-CN" altLang="en-US"/>
          </a:p>
        </p:txBody>
      </p:sp>
      <p:sp>
        <p:nvSpPr>
          <p:cNvPr id="6" name="内容占位符 2"/>
          <p:cNvSpPr txBox="1">
            <a:spLocks/>
          </p:cNvSpPr>
          <p:nvPr/>
        </p:nvSpPr>
        <p:spPr>
          <a:xfrm>
            <a:off x="467544" y="4437112"/>
            <a:ext cx="8229600" cy="187220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b="1" kern="1200">
                <a:solidFill>
                  <a:schemeClr val="tx1"/>
                </a:solidFill>
                <a:latin typeface="华文楷体" panose="02010600040101010101" pitchFamily="2" charset="-122"/>
                <a:ea typeface="华文楷体" panose="02010600040101010101" pitchFamily="2"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altLang="zh-CN" dirty="0" smtClean="0"/>
              <a:t>4.</a:t>
            </a:r>
            <a:r>
              <a:rPr lang="zh-CN" altLang="en-US" dirty="0" smtClean="0"/>
              <a:t>程序设计语言可分为机器语言、（    </a:t>
            </a:r>
            <a:r>
              <a:rPr lang="zh-CN" altLang="en-US" dirty="0"/>
              <a:t>） </a:t>
            </a:r>
            <a:r>
              <a:rPr lang="zh-CN" altLang="en-US" dirty="0" smtClean="0"/>
              <a:t>和高级语言三大类。</a:t>
            </a:r>
            <a:endParaRPr lang="en-US" altLang="zh-CN" dirty="0" smtClean="0"/>
          </a:p>
          <a:p>
            <a:pPr marL="0" indent="0">
              <a:buNone/>
            </a:pPr>
            <a:r>
              <a:rPr lang="en-US" altLang="zh-CN" dirty="0" smtClean="0"/>
              <a:t>A.</a:t>
            </a:r>
            <a:r>
              <a:rPr lang="zh-CN" altLang="en-US" dirty="0" smtClean="0"/>
              <a:t>英语    </a:t>
            </a:r>
            <a:r>
              <a:rPr lang="en-US" altLang="zh-CN" dirty="0" smtClean="0"/>
              <a:t>B.</a:t>
            </a:r>
            <a:r>
              <a:rPr lang="zh-CN" altLang="en-US" dirty="0"/>
              <a:t>汉语</a:t>
            </a:r>
            <a:r>
              <a:rPr lang="zh-CN" altLang="en-US" dirty="0" smtClean="0"/>
              <a:t>    </a:t>
            </a:r>
            <a:r>
              <a:rPr lang="en-US" altLang="zh-CN" dirty="0" smtClean="0"/>
              <a:t>C.</a:t>
            </a:r>
            <a:r>
              <a:rPr lang="zh-CN" altLang="en-US" dirty="0" smtClean="0"/>
              <a:t>汇编语言</a:t>
            </a:r>
            <a:r>
              <a:rPr lang="en-US" altLang="zh-CN" dirty="0"/>
              <a:t> </a:t>
            </a:r>
            <a:r>
              <a:rPr lang="en-US" altLang="zh-CN" dirty="0" smtClean="0"/>
              <a:t> D.</a:t>
            </a:r>
            <a:r>
              <a:rPr lang="zh-CN" altLang="en-US" dirty="0" smtClean="0"/>
              <a:t>逻辑语言</a:t>
            </a:r>
            <a:endParaRPr lang="zh-CN" altLang="en-US" dirty="0"/>
          </a:p>
        </p:txBody>
      </p:sp>
      <p:pic>
        <p:nvPicPr>
          <p:cNvPr id="1026"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2996952"/>
            <a:ext cx="9036496"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5313176" y="1548553"/>
            <a:ext cx="611560" cy="707886"/>
          </a:xfrm>
          <a:prstGeom prst="rect">
            <a:avLst/>
          </a:prstGeom>
          <a:noFill/>
        </p:spPr>
        <p:txBody>
          <a:bodyPr wrap="square" rtlCol="0">
            <a:spAutoFit/>
          </a:bodyPr>
          <a:lstStyle/>
          <a:p>
            <a:pPr algn="ctr"/>
            <a:r>
              <a:rPr lang="en-US" altLang="zh-CN" sz="4000" dirty="0" smtClean="0">
                <a:solidFill>
                  <a:srgbClr val="FF0000"/>
                </a:solidFill>
              </a:rPr>
              <a:t>C</a:t>
            </a:r>
            <a:endParaRPr lang="zh-CN" altLang="en-US" sz="4000" dirty="0">
              <a:solidFill>
                <a:srgbClr val="FF0000"/>
              </a:solidFill>
            </a:endParaRPr>
          </a:p>
        </p:txBody>
      </p:sp>
      <p:sp>
        <p:nvSpPr>
          <p:cNvPr id="9" name="TextBox 8"/>
          <p:cNvSpPr txBox="1"/>
          <p:nvPr/>
        </p:nvSpPr>
        <p:spPr>
          <a:xfrm>
            <a:off x="6876256" y="4365104"/>
            <a:ext cx="611560" cy="707886"/>
          </a:xfrm>
          <a:prstGeom prst="rect">
            <a:avLst/>
          </a:prstGeom>
          <a:noFill/>
        </p:spPr>
        <p:txBody>
          <a:bodyPr wrap="square" rtlCol="0">
            <a:spAutoFit/>
          </a:bodyPr>
          <a:lstStyle/>
          <a:p>
            <a:pPr algn="ctr"/>
            <a:r>
              <a:rPr lang="en-US" altLang="zh-CN" sz="4000" dirty="0" smtClean="0">
                <a:solidFill>
                  <a:srgbClr val="FF0000"/>
                </a:solidFill>
              </a:rPr>
              <a:t>C</a:t>
            </a:r>
            <a:endParaRPr lang="zh-CN" altLang="en-US" sz="4000" dirty="0">
              <a:solidFill>
                <a:srgbClr val="FF0000"/>
              </a:solidFill>
            </a:endParaRPr>
          </a:p>
        </p:txBody>
      </p:sp>
    </p:spTree>
    <p:extLst>
      <p:ext uri="{BB962C8B-B14F-4D97-AF65-F5344CB8AC3E}">
        <p14:creationId xmlns:p14="http://schemas.microsoft.com/office/powerpoint/2010/main" val="1827855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03848" y="1916832"/>
            <a:ext cx="3456812" cy="932335"/>
          </a:xfrm>
        </p:spPr>
        <p:txBody>
          <a:bodyPr>
            <a:noAutofit/>
          </a:bodyPr>
          <a:lstStyle/>
          <a:p>
            <a:r>
              <a:rPr lang="zh-CN" altLang="en-US" sz="6000" dirty="0" smtClean="0"/>
              <a:t>知识讲堂</a:t>
            </a:r>
            <a:endParaRPr lang="zh-CN" altLang="en-US" sz="6000" dirty="0"/>
          </a:p>
        </p:txBody>
      </p:sp>
      <p:sp>
        <p:nvSpPr>
          <p:cNvPr id="3" name="内容占位符 2"/>
          <p:cNvSpPr>
            <a:spLocks noGrp="1"/>
          </p:cNvSpPr>
          <p:nvPr>
            <p:ph idx="1"/>
          </p:nvPr>
        </p:nvSpPr>
        <p:spPr>
          <a:xfrm>
            <a:off x="3360440" y="3212976"/>
            <a:ext cx="3947864" cy="1944216"/>
          </a:xfrm>
        </p:spPr>
        <p:txBody>
          <a:bodyPr>
            <a:normAutofit/>
          </a:bodyPr>
          <a:lstStyle/>
          <a:p>
            <a:r>
              <a:rPr lang="zh-CN" altLang="en-US" sz="3600" dirty="0" smtClean="0"/>
              <a:t>空间与对象</a:t>
            </a:r>
            <a:endParaRPr lang="en-US" altLang="zh-CN" sz="3600" dirty="0" smtClean="0"/>
          </a:p>
          <a:p>
            <a:r>
              <a:rPr lang="zh-CN" altLang="en-US" sz="3600" dirty="0" smtClean="0"/>
              <a:t>窗体的打印方法</a:t>
            </a:r>
            <a:endParaRPr lang="zh-CN" altLang="en-US" sz="3600" dirty="0"/>
          </a:p>
        </p:txBody>
      </p:sp>
      <p:sp>
        <p:nvSpPr>
          <p:cNvPr id="4" name="椭圆 3"/>
          <p:cNvSpPr/>
          <p:nvPr/>
        </p:nvSpPr>
        <p:spPr>
          <a:xfrm>
            <a:off x="1043608" y="1988840"/>
            <a:ext cx="1872208" cy="1872208"/>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半闭框 4"/>
          <p:cNvSpPr/>
          <p:nvPr/>
        </p:nvSpPr>
        <p:spPr>
          <a:xfrm rot="7958254">
            <a:off x="1247383" y="2393446"/>
            <a:ext cx="1156396" cy="1062993"/>
          </a:xfrm>
          <a:prstGeom prst="halfFrame">
            <a:avLst>
              <a:gd name="adj1" fmla="val 33333"/>
              <a:gd name="adj2" fmla="val 32387"/>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箭头连接符 6"/>
          <p:cNvCxnSpPr>
            <a:stCxn id="4" idx="6"/>
          </p:cNvCxnSpPr>
          <p:nvPr/>
        </p:nvCxnSpPr>
        <p:spPr>
          <a:xfrm>
            <a:off x="2915816" y="2924944"/>
            <a:ext cx="4392488" cy="0"/>
          </a:xfrm>
          <a:prstGeom prst="straightConnector1">
            <a:avLst/>
          </a:prstGeom>
          <a:ln w="76200">
            <a:solidFill>
              <a:srgbClr val="92D050"/>
            </a:solidFill>
            <a:tailEnd type="arrow"/>
          </a:ln>
        </p:spPr>
        <p:style>
          <a:lnRef idx="3">
            <a:schemeClr val="accent3"/>
          </a:lnRef>
          <a:fillRef idx="0">
            <a:schemeClr val="accent3"/>
          </a:fillRef>
          <a:effectRef idx="2">
            <a:schemeClr val="accent3"/>
          </a:effectRef>
          <a:fontRef idx="minor">
            <a:schemeClr val="tx1"/>
          </a:fontRef>
        </p:style>
      </p:cxnSp>
      <p:sp>
        <p:nvSpPr>
          <p:cNvPr id="10" name="矩形 9"/>
          <p:cNvSpPr/>
          <p:nvPr/>
        </p:nvSpPr>
        <p:spPr>
          <a:xfrm>
            <a:off x="0" y="948226"/>
            <a:ext cx="7488832" cy="8640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日期占位符 10"/>
          <p:cNvSpPr>
            <a:spLocks noGrp="1"/>
          </p:cNvSpPr>
          <p:nvPr>
            <p:ph type="dt" sz="half" idx="10"/>
          </p:nvPr>
        </p:nvSpPr>
        <p:spPr/>
        <p:txBody>
          <a:bodyPr/>
          <a:lstStyle/>
          <a:p>
            <a:fld id="{078BA260-F7EB-42E9-9645-74FDC5D60B7A}" type="datetime1">
              <a:rPr lang="zh-CN" altLang="en-US" smtClean="0"/>
              <a:t>2021/1/15</a:t>
            </a:fld>
            <a:endParaRPr lang="zh-CN" altLang="en-US"/>
          </a:p>
        </p:txBody>
      </p:sp>
      <p:sp>
        <p:nvSpPr>
          <p:cNvPr id="12" name="灯片编号占位符 11"/>
          <p:cNvSpPr>
            <a:spLocks noGrp="1"/>
          </p:cNvSpPr>
          <p:nvPr>
            <p:ph type="sldNum" sz="quarter" idx="12"/>
          </p:nvPr>
        </p:nvSpPr>
        <p:spPr/>
        <p:txBody>
          <a:bodyPr/>
          <a:lstStyle/>
          <a:p>
            <a:fld id="{0C913308-F349-4B6D-A68A-DD1791B4A57B}" type="slidenum">
              <a:rPr lang="zh-CN" altLang="en-US" smtClean="0"/>
              <a:t>4</a:t>
            </a:fld>
            <a:endParaRPr lang="zh-CN" altLang="en-US"/>
          </a:p>
        </p:txBody>
      </p:sp>
    </p:spTree>
    <p:extLst>
      <p:ext uri="{BB962C8B-B14F-4D97-AF65-F5344CB8AC3E}">
        <p14:creationId xmlns:p14="http://schemas.microsoft.com/office/powerpoint/2010/main" val="16568625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79512" y="548680"/>
            <a:ext cx="7416824" cy="1872208"/>
          </a:xfrm>
        </p:spPr>
        <p:txBody>
          <a:bodyPr>
            <a:noAutofit/>
          </a:bodyPr>
          <a:lstStyle/>
          <a:p>
            <a:pPr marL="0" indent="0" algn="ctr">
              <a:lnSpc>
                <a:spcPct val="150000"/>
              </a:lnSpc>
              <a:buNone/>
            </a:pPr>
            <a:r>
              <a:rPr lang="en-US" altLang="zh-CN" sz="4000" dirty="0" smtClean="0"/>
              <a:t>Visual Basic</a:t>
            </a:r>
            <a:r>
              <a:rPr lang="zh-CN" altLang="en-US" sz="4000" dirty="0" smtClean="0"/>
              <a:t>是一个</a:t>
            </a:r>
            <a:r>
              <a:rPr lang="zh-CN" altLang="en-US" sz="4000" dirty="0" smtClean="0">
                <a:solidFill>
                  <a:srgbClr val="FF0000"/>
                </a:solidFill>
              </a:rPr>
              <a:t>可视化</a:t>
            </a:r>
            <a:r>
              <a:rPr lang="zh-CN" altLang="en-US" sz="4000" dirty="0" smtClean="0"/>
              <a:t>的</a:t>
            </a:r>
            <a:r>
              <a:rPr lang="zh-CN" altLang="en-US" sz="4000" dirty="0" smtClean="0">
                <a:solidFill>
                  <a:srgbClr val="FF0000"/>
                </a:solidFill>
              </a:rPr>
              <a:t>面向对象</a:t>
            </a:r>
            <a:r>
              <a:rPr lang="zh-CN" altLang="en-US" sz="4000" dirty="0" smtClean="0"/>
              <a:t>的高级程序设计语言</a:t>
            </a:r>
            <a:endParaRPr lang="zh-CN" altLang="en-US" sz="4000" dirty="0"/>
          </a:p>
        </p:txBody>
      </p:sp>
      <p:sp>
        <p:nvSpPr>
          <p:cNvPr id="4" name="日期占位符 3"/>
          <p:cNvSpPr>
            <a:spLocks noGrp="1"/>
          </p:cNvSpPr>
          <p:nvPr>
            <p:ph type="dt" sz="half" idx="10"/>
          </p:nvPr>
        </p:nvSpPr>
        <p:spPr/>
        <p:txBody>
          <a:bodyPr/>
          <a:lstStyle/>
          <a:p>
            <a:fld id="{F724DFE8-724A-43FB-BBD0-7FE02D6134A1}" type="datetime1">
              <a:rPr lang="zh-CN" altLang="en-US" smtClean="0"/>
              <a:t>2021/1/15</a:t>
            </a:fld>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5</a:t>
            </a:fld>
            <a:endParaRPr lang="zh-CN" alt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492896"/>
            <a:ext cx="5770322" cy="37779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390297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264417"/>
            <a:ext cx="4752528" cy="932335"/>
          </a:xfrm>
        </p:spPr>
        <p:txBody>
          <a:bodyPr>
            <a:normAutofit fontScale="90000"/>
          </a:bodyPr>
          <a:lstStyle/>
          <a:p>
            <a:r>
              <a:rPr lang="zh-CN" altLang="en-US" sz="6000" dirty="0" smtClean="0">
                <a:solidFill>
                  <a:schemeClr val="accent6">
                    <a:lumMod val="75000"/>
                  </a:schemeClr>
                </a:solidFill>
                <a:latin typeface="华文琥珀" panose="02010800040101010101" pitchFamily="2" charset="-122"/>
                <a:ea typeface="华文琥珀" panose="02010800040101010101" pitchFamily="2" charset="-122"/>
              </a:rPr>
              <a:t>控件与对象</a:t>
            </a:r>
            <a:endParaRPr lang="zh-CN" altLang="en-US" sz="5300" dirty="0">
              <a:latin typeface="华文彩云" panose="02010800040101010101" pitchFamily="2" charset="-122"/>
              <a:ea typeface="华文彩云" panose="02010800040101010101" pitchFamily="2" charset="-122"/>
            </a:endParaRPr>
          </a:p>
        </p:txBody>
      </p:sp>
      <p:sp>
        <p:nvSpPr>
          <p:cNvPr id="3" name="内容占位符 2"/>
          <p:cNvSpPr>
            <a:spLocks noGrp="1"/>
          </p:cNvSpPr>
          <p:nvPr>
            <p:ph idx="1"/>
          </p:nvPr>
        </p:nvSpPr>
        <p:spPr>
          <a:xfrm>
            <a:off x="611560" y="3717032"/>
            <a:ext cx="3970784" cy="2088232"/>
          </a:xfrm>
          <a:solidFill>
            <a:schemeClr val="bg1">
              <a:lumMod val="95000"/>
            </a:schemeClr>
          </a:solidFill>
          <a:ln w="19050">
            <a:solidFill>
              <a:schemeClr val="bg2">
                <a:lumMod val="50000"/>
              </a:schemeClr>
            </a:solidFill>
          </a:ln>
        </p:spPr>
        <p:txBody>
          <a:bodyPr>
            <a:normAutofit/>
          </a:bodyPr>
          <a:lstStyle/>
          <a:p>
            <a:pPr marL="0" indent="0">
              <a:buNone/>
            </a:pPr>
            <a:r>
              <a:rPr lang="zh-CN" altLang="en-US" sz="2800" dirty="0" smtClean="0"/>
              <a:t>一个窗体、一个按钮、一个文本框等都是对象，包括其对应的</a:t>
            </a:r>
            <a:r>
              <a:rPr lang="zh-CN" altLang="en-US" sz="3600" dirty="0" smtClean="0">
                <a:solidFill>
                  <a:schemeClr val="accent6">
                    <a:lumMod val="75000"/>
                  </a:schemeClr>
                </a:solidFill>
                <a:effectLst>
                  <a:outerShdw blurRad="38100" dist="38100" dir="2700000" algn="tl">
                    <a:srgbClr val="000000">
                      <a:alpha val="43137"/>
                    </a:srgbClr>
                  </a:outerShdw>
                </a:effectLst>
              </a:rPr>
              <a:t>程序代码和数据</a:t>
            </a:r>
            <a:r>
              <a:rPr lang="zh-CN" altLang="en-US" sz="2800" dirty="0" smtClean="0"/>
              <a:t>。</a:t>
            </a:r>
            <a:endParaRPr lang="zh-CN" altLang="en-US" sz="2800" dirty="0"/>
          </a:p>
        </p:txBody>
      </p:sp>
      <p:sp>
        <p:nvSpPr>
          <p:cNvPr id="4" name="日期占位符 3"/>
          <p:cNvSpPr>
            <a:spLocks noGrp="1"/>
          </p:cNvSpPr>
          <p:nvPr>
            <p:ph type="dt" sz="half" idx="10"/>
          </p:nvPr>
        </p:nvSpPr>
        <p:spPr/>
        <p:txBody>
          <a:bodyPr/>
          <a:lstStyle/>
          <a:p>
            <a:fld id="{B804552E-FA1C-4EAA-A487-C10B64FE8133}" type="datetime1">
              <a:rPr lang="zh-CN" altLang="en-US" smtClean="0"/>
              <a:t>2021/1/15</a:t>
            </a:fld>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6</a:t>
            </a:fld>
            <a:endParaRPr lang="zh-CN" altLang="en-US"/>
          </a:p>
        </p:txBody>
      </p:sp>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844823"/>
            <a:ext cx="3268202" cy="48398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827584" y="2204864"/>
            <a:ext cx="3389611" cy="1323439"/>
          </a:xfrm>
          <a:prstGeom prst="rect">
            <a:avLst/>
          </a:prstGeom>
          <a:noFill/>
        </p:spPr>
        <p:txBody>
          <a:bodyPr wrap="square" rtlCol="0">
            <a:spAutoFit/>
          </a:bodyPr>
          <a:lstStyle/>
          <a:p>
            <a:r>
              <a:rPr lang="zh-CN" altLang="en-US" sz="8000" dirty="0" smtClean="0">
                <a:solidFill>
                  <a:schemeClr val="accent6">
                    <a:lumMod val="75000"/>
                  </a:schemeClr>
                </a:solidFill>
                <a:latin typeface="华文琥珀" panose="02010800040101010101" pitchFamily="2" charset="-122"/>
                <a:ea typeface="华文琥珀" panose="02010800040101010101" pitchFamily="2" charset="-122"/>
              </a:rPr>
              <a:t>对  象</a:t>
            </a:r>
            <a:endParaRPr lang="zh-CN" altLang="en-US" sz="8000" dirty="0">
              <a:solidFill>
                <a:schemeClr val="accent6">
                  <a:lumMod val="75000"/>
                </a:schemeClr>
              </a:solidFill>
              <a:latin typeface="华文琥珀" panose="02010800040101010101" pitchFamily="2" charset="-122"/>
              <a:ea typeface="华文琥珀" panose="02010800040101010101" pitchFamily="2" charset="-122"/>
            </a:endParaRPr>
          </a:p>
        </p:txBody>
      </p:sp>
    </p:spTree>
    <p:extLst>
      <p:ext uri="{BB962C8B-B14F-4D97-AF65-F5344CB8AC3E}">
        <p14:creationId xmlns:p14="http://schemas.microsoft.com/office/powerpoint/2010/main" val="23401369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264417"/>
            <a:ext cx="4752528" cy="932335"/>
          </a:xfrm>
        </p:spPr>
        <p:txBody>
          <a:bodyPr>
            <a:normAutofit fontScale="90000"/>
          </a:bodyPr>
          <a:lstStyle/>
          <a:p>
            <a:r>
              <a:rPr lang="zh-CN" altLang="en-US" sz="6000" dirty="0" smtClean="0">
                <a:solidFill>
                  <a:schemeClr val="accent6">
                    <a:lumMod val="75000"/>
                  </a:schemeClr>
                </a:solidFill>
                <a:latin typeface="华文琥珀" panose="02010800040101010101" pitchFamily="2" charset="-122"/>
                <a:ea typeface="华文琥珀" panose="02010800040101010101" pitchFamily="2" charset="-122"/>
              </a:rPr>
              <a:t>控件与对象</a:t>
            </a:r>
            <a:endParaRPr lang="zh-CN" altLang="en-US" sz="5300" dirty="0">
              <a:latin typeface="华文彩云" panose="02010800040101010101" pitchFamily="2" charset="-122"/>
              <a:ea typeface="华文彩云" panose="02010800040101010101" pitchFamily="2" charset="-122"/>
            </a:endParaRPr>
          </a:p>
        </p:txBody>
      </p:sp>
      <p:sp>
        <p:nvSpPr>
          <p:cNvPr id="3" name="内容占位符 2"/>
          <p:cNvSpPr>
            <a:spLocks noGrp="1"/>
          </p:cNvSpPr>
          <p:nvPr>
            <p:ph idx="1"/>
          </p:nvPr>
        </p:nvSpPr>
        <p:spPr>
          <a:xfrm>
            <a:off x="3059832" y="3573016"/>
            <a:ext cx="3970784" cy="1872208"/>
          </a:xfrm>
          <a:solidFill>
            <a:schemeClr val="bg1">
              <a:lumMod val="95000"/>
            </a:schemeClr>
          </a:solidFill>
          <a:ln w="19050">
            <a:solidFill>
              <a:schemeClr val="bg2">
                <a:lumMod val="50000"/>
              </a:schemeClr>
            </a:solidFill>
          </a:ln>
        </p:spPr>
        <p:txBody>
          <a:bodyPr>
            <a:normAutofit/>
          </a:bodyPr>
          <a:lstStyle/>
          <a:p>
            <a:pPr marL="0" indent="0">
              <a:buNone/>
            </a:pPr>
            <a:r>
              <a:rPr lang="zh-CN" altLang="en-US" sz="2800" dirty="0" smtClean="0"/>
              <a:t>工具箱中的每一个工具，都是</a:t>
            </a:r>
            <a:r>
              <a:rPr lang="en-US" altLang="zh-CN" sz="2800" dirty="0" smtClean="0"/>
              <a:t>VB</a:t>
            </a:r>
            <a:r>
              <a:rPr lang="zh-CN" altLang="en-US" sz="2800" dirty="0" smtClean="0"/>
              <a:t>提供的与用户交互的可视化部件，称为控件。</a:t>
            </a:r>
            <a:endParaRPr lang="zh-CN" altLang="en-US" sz="2800" dirty="0"/>
          </a:p>
        </p:txBody>
      </p:sp>
      <p:sp>
        <p:nvSpPr>
          <p:cNvPr id="4" name="日期占位符 3"/>
          <p:cNvSpPr>
            <a:spLocks noGrp="1"/>
          </p:cNvSpPr>
          <p:nvPr>
            <p:ph type="dt" sz="half" idx="10"/>
          </p:nvPr>
        </p:nvSpPr>
        <p:spPr/>
        <p:txBody>
          <a:bodyPr/>
          <a:lstStyle/>
          <a:p>
            <a:fld id="{B804552E-FA1C-4EAA-A487-C10B64FE8133}" type="datetime1">
              <a:rPr lang="zh-CN" altLang="en-US" smtClean="0"/>
              <a:t>2021/1/15</a:t>
            </a:fld>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7</a:t>
            </a:fld>
            <a:endParaRPr lang="zh-CN" altLang="en-US"/>
          </a:p>
        </p:txBody>
      </p:sp>
      <p:sp>
        <p:nvSpPr>
          <p:cNvPr id="9" name="TextBox 8"/>
          <p:cNvSpPr txBox="1"/>
          <p:nvPr/>
        </p:nvSpPr>
        <p:spPr>
          <a:xfrm>
            <a:off x="3563888" y="2132856"/>
            <a:ext cx="3389611" cy="1323439"/>
          </a:xfrm>
          <a:prstGeom prst="rect">
            <a:avLst/>
          </a:prstGeom>
          <a:noFill/>
        </p:spPr>
        <p:txBody>
          <a:bodyPr wrap="square" rtlCol="0">
            <a:spAutoFit/>
          </a:bodyPr>
          <a:lstStyle/>
          <a:p>
            <a:r>
              <a:rPr lang="zh-CN" altLang="en-US" sz="8000" dirty="0" smtClean="0">
                <a:solidFill>
                  <a:schemeClr val="accent6">
                    <a:lumMod val="75000"/>
                  </a:schemeClr>
                </a:solidFill>
                <a:latin typeface="华文琥珀" panose="02010800040101010101" pitchFamily="2" charset="-122"/>
                <a:ea typeface="华文琥珀" panose="02010800040101010101" pitchFamily="2" charset="-122"/>
              </a:rPr>
              <a:t>控  件</a:t>
            </a:r>
            <a:endParaRPr lang="zh-CN" altLang="en-US" sz="8000" dirty="0">
              <a:solidFill>
                <a:schemeClr val="accent6">
                  <a:lumMod val="75000"/>
                </a:schemeClr>
              </a:solidFill>
              <a:latin typeface="华文琥珀" panose="02010800040101010101" pitchFamily="2" charset="-122"/>
              <a:ea typeface="华文琥珀" panose="02010800040101010101" pitchFamily="2" charset="-122"/>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690682"/>
            <a:ext cx="936104" cy="49291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06684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bg/>
                                          </p:spTgt>
                                        </p:tgtEl>
                                        <p:attrNameLst>
                                          <p:attrName>style.visibility</p:attrName>
                                        </p:attrNameLst>
                                      </p:cBhvr>
                                      <p:to>
                                        <p:strVal val="visible"/>
                                      </p:to>
                                    </p:set>
                                    <p:anim calcmode="lin" valueType="num">
                                      <p:cBhvr additive="base">
                                        <p:cTn id="11"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日期占位符 3"/>
          <p:cNvSpPr>
            <a:spLocks noGrp="1"/>
          </p:cNvSpPr>
          <p:nvPr>
            <p:ph type="dt" sz="half" idx="10"/>
          </p:nvPr>
        </p:nvSpPr>
        <p:spPr/>
        <p:txBody>
          <a:bodyPr/>
          <a:lstStyle/>
          <a:p>
            <a:fld id="{F724DFE8-724A-43FB-BBD0-7FE02D6134A1}" type="datetime1">
              <a:rPr lang="zh-CN" altLang="en-US" smtClean="0"/>
              <a:t>2021/1/15</a:t>
            </a:fld>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8</a:t>
            </a:fld>
            <a:endParaRPr lang="zh-CN" alt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6401" y="1368202"/>
            <a:ext cx="3810000" cy="3876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3645023"/>
            <a:ext cx="3800475" cy="2543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3" y="1085900"/>
            <a:ext cx="4983594" cy="2448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2623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F724DFE8-724A-43FB-BBD0-7FE02D6134A1}" type="datetime1">
              <a:rPr lang="zh-CN" altLang="en-US" smtClean="0"/>
              <a:t>2021/1/15</a:t>
            </a:fld>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9</a:t>
            </a:fld>
            <a:endParaRPr lang="zh-CN" altLang="en-US"/>
          </a:p>
        </p:txBody>
      </p:sp>
      <p:sp>
        <p:nvSpPr>
          <p:cNvPr id="6" name="标题 1"/>
          <p:cNvSpPr>
            <a:spLocks noGrp="1"/>
          </p:cNvSpPr>
          <p:nvPr>
            <p:ph type="title"/>
          </p:nvPr>
        </p:nvSpPr>
        <p:spPr>
          <a:xfrm>
            <a:off x="971600" y="260648"/>
            <a:ext cx="5760640" cy="932335"/>
          </a:xfrm>
        </p:spPr>
        <p:txBody>
          <a:bodyPr>
            <a:normAutofit fontScale="90000"/>
          </a:bodyPr>
          <a:lstStyle/>
          <a:p>
            <a:r>
              <a:rPr lang="en-US" altLang="zh-CN" sz="6000" dirty="0" smtClean="0">
                <a:solidFill>
                  <a:schemeClr val="accent6">
                    <a:lumMod val="75000"/>
                  </a:schemeClr>
                </a:solidFill>
                <a:latin typeface="华文琥珀" panose="02010800040101010101" pitchFamily="2" charset="-122"/>
                <a:ea typeface="华文琥珀" panose="02010800040101010101" pitchFamily="2" charset="-122"/>
              </a:rPr>
              <a:t>KNOW OR NOT?</a:t>
            </a:r>
            <a:endParaRPr lang="zh-CN" altLang="en-US" sz="5300" dirty="0">
              <a:latin typeface="华文彩云" panose="02010800040101010101" pitchFamily="2" charset="-122"/>
              <a:ea typeface="华文彩云" panose="02010800040101010101" pitchFamily="2" charset="-122"/>
            </a:endParaRPr>
          </a:p>
        </p:txBody>
      </p:sp>
      <p:sp>
        <p:nvSpPr>
          <p:cNvPr id="7" name="椭圆 6"/>
          <p:cNvSpPr/>
          <p:nvPr/>
        </p:nvSpPr>
        <p:spPr>
          <a:xfrm>
            <a:off x="2779921" y="1700808"/>
            <a:ext cx="2880320" cy="1512168"/>
          </a:xfrm>
          <a:prstGeom prst="ellipse">
            <a:avLst/>
          </a:prstGeom>
          <a:solidFill>
            <a:srgbClr val="1953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smtClean="0"/>
              <a:t>对象</a:t>
            </a:r>
            <a:endParaRPr lang="zh-CN" altLang="en-US" sz="6000" dirty="0"/>
          </a:p>
        </p:txBody>
      </p:sp>
      <p:sp>
        <p:nvSpPr>
          <p:cNvPr id="8" name="椭圆 7"/>
          <p:cNvSpPr/>
          <p:nvPr/>
        </p:nvSpPr>
        <p:spPr>
          <a:xfrm>
            <a:off x="1123737" y="3455713"/>
            <a:ext cx="2016224" cy="2016224"/>
          </a:xfrm>
          <a:prstGeom prst="ellipse">
            <a:avLst/>
          </a:prstGeom>
          <a:solidFill>
            <a:srgbClr val="FFC000"/>
          </a:solidFill>
          <a:ln>
            <a:solidFill>
              <a:srgbClr val="1953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smtClean="0">
                <a:solidFill>
                  <a:srgbClr val="195324"/>
                </a:solidFill>
                <a:effectLst>
                  <a:outerShdw blurRad="38100" dist="38100" dir="2700000" algn="tl">
                    <a:srgbClr val="000000">
                      <a:alpha val="43137"/>
                    </a:srgbClr>
                  </a:outerShdw>
                </a:effectLst>
              </a:rPr>
              <a:t>属性</a:t>
            </a:r>
            <a:endParaRPr lang="zh-CN" altLang="en-US" sz="5400" b="1" dirty="0">
              <a:solidFill>
                <a:srgbClr val="195324"/>
              </a:solidFill>
              <a:effectLst>
                <a:outerShdw blurRad="38100" dist="38100" dir="2700000" algn="tl">
                  <a:srgbClr val="000000">
                    <a:alpha val="43137"/>
                  </a:srgbClr>
                </a:outerShdw>
              </a:effectLst>
            </a:endParaRPr>
          </a:p>
        </p:txBody>
      </p:sp>
      <p:sp>
        <p:nvSpPr>
          <p:cNvPr id="9" name="椭圆 8"/>
          <p:cNvSpPr/>
          <p:nvPr/>
        </p:nvSpPr>
        <p:spPr>
          <a:xfrm>
            <a:off x="3355985" y="4322259"/>
            <a:ext cx="2016224" cy="2016224"/>
          </a:xfrm>
          <a:prstGeom prst="ellipse">
            <a:avLst/>
          </a:prstGeom>
          <a:solidFill>
            <a:srgbClr val="FFC000"/>
          </a:solidFill>
          <a:ln>
            <a:solidFill>
              <a:srgbClr val="1953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a:solidFill>
                  <a:srgbClr val="195324"/>
                </a:solidFill>
                <a:effectLst>
                  <a:outerShdw blurRad="38100" dist="38100" dir="2700000" algn="tl">
                    <a:srgbClr val="000000">
                      <a:alpha val="43137"/>
                    </a:srgbClr>
                  </a:outerShdw>
                </a:effectLst>
              </a:rPr>
              <a:t>方法</a:t>
            </a:r>
          </a:p>
        </p:txBody>
      </p:sp>
      <p:sp>
        <p:nvSpPr>
          <p:cNvPr id="10" name="椭圆 9"/>
          <p:cNvSpPr/>
          <p:nvPr/>
        </p:nvSpPr>
        <p:spPr>
          <a:xfrm>
            <a:off x="5724128" y="3455713"/>
            <a:ext cx="2016224" cy="2016224"/>
          </a:xfrm>
          <a:prstGeom prst="ellipse">
            <a:avLst/>
          </a:prstGeom>
          <a:solidFill>
            <a:srgbClr val="FFC000"/>
          </a:solidFill>
          <a:ln>
            <a:solidFill>
              <a:srgbClr val="1953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a:solidFill>
                  <a:srgbClr val="195324"/>
                </a:solidFill>
                <a:effectLst>
                  <a:outerShdw blurRad="38100" dist="38100" dir="2700000" algn="tl">
                    <a:srgbClr val="000000">
                      <a:alpha val="43137"/>
                    </a:srgbClr>
                  </a:outerShdw>
                </a:effectLst>
              </a:rPr>
              <a:t>事件</a:t>
            </a:r>
          </a:p>
        </p:txBody>
      </p:sp>
      <p:cxnSp>
        <p:nvCxnSpPr>
          <p:cNvPr id="12" name="直接箭头连接符 11"/>
          <p:cNvCxnSpPr>
            <a:stCxn id="7" idx="3"/>
          </p:cNvCxnSpPr>
          <p:nvPr/>
        </p:nvCxnSpPr>
        <p:spPr>
          <a:xfrm flipH="1">
            <a:off x="2563897" y="2991524"/>
            <a:ext cx="637837" cy="536197"/>
          </a:xfrm>
          <a:prstGeom prst="straightConnector1">
            <a:avLst/>
          </a:prstGeom>
          <a:ln w="38100">
            <a:solidFill>
              <a:srgbClr val="195324"/>
            </a:solidFill>
            <a:tailEnd type="arrow"/>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a:off x="4292089" y="3223618"/>
            <a:ext cx="0" cy="1112442"/>
          </a:xfrm>
          <a:prstGeom prst="straightConnector1">
            <a:avLst/>
          </a:prstGeom>
          <a:ln w="38100">
            <a:solidFill>
              <a:srgbClr val="195324"/>
            </a:solidFill>
            <a:tailEnd type="arrow"/>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p:nvPr/>
        </p:nvCxnSpPr>
        <p:spPr>
          <a:xfrm>
            <a:off x="5120181" y="3019100"/>
            <a:ext cx="1080120" cy="576064"/>
          </a:xfrm>
          <a:prstGeom prst="straightConnector1">
            <a:avLst/>
          </a:prstGeom>
          <a:ln w="38100">
            <a:solidFill>
              <a:srgbClr val="195324"/>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394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内容占位符 2"/>
          <p:cNvSpPr>
            <a:spLocks noGrp="1"/>
          </p:cNvSpPr>
          <p:nvPr>
            <p:ph idx="1"/>
          </p:nvPr>
        </p:nvSpPr>
        <p:spPr/>
        <p:txBody>
          <a:bodyPr/>
          <a:lstStyle/>
          <a:p>
            <a:pPr marL="0" indent="0">
              <a:buNone/>
            </a:pPr>
            <a:endParaRPr lang="zh-CN" altLang="en-US" dirty="0"/>
          </a:p>
        </p:txBody>
      </p:sp>
      <p:sp>
        <p:nvSpPr>
          <p:cNvPr id="4" name="日期占位符 3"/>
          <p:cNvSpPr>
            <a:spLocks noGrp="1"/>
          </p:cNvSpPr>
          <p:nvPr>
            <p:ph type="dt" sz="half" idx="10"/>
          </p:nvPr>
        </p:nvSpPr>
        <p:spPr/>
        <p:txBody>
          <a:bodyPr/>
          <a:lstStyle/>
          <a:p>
            <a:fld id="{F724DFE8-724A-43FB-BBD0-7FE02D6134A1}" type="datetime1">
              <a:rPr lang="zh-CN" altLang="en-US" smtClean="0"/>
              <a:t>2021/1/15</a:t>
            </a:fld>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10</a:t>
            </a:fld>
            <a:endParaRPr lang="zh-CN" alt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844823"/>
            <a:ext cx="8280920" cy="38239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377442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267744" y="5013176"/>
            <a:ext cx="6088676" cy="625599"/>
          </a:xfrm>
        </p:spPr>
        <p:txBody>
          <a:bodyPr/>
          <a:lstStyle/>
          <a:p>
            <a:pPr marL="0" indent="0">
              <a:buNone/>
            </a:pPr>
            <a:r>
              <a:rPr lang="zh-CN" altLang="en-US" dirty="0" smtClean="0"/>
              <a:t>对象</a:t>
            </a:r>
            <a:r>
              <a:rPr lang="zh-CN" altLang="en-US" dirty="0"/>
              <a:t>名</a:t>
            </a:r>
            <a:r>
              <a:rPr lang="en-US" altLang="zh-CN" dirty="0"/>
              <a:t>.</a:t>
            </a:r>
            <a:r>
              <a:rPr lang="zh-CN" altLang="en-US" dirty="0"/>
              <a:t>属性名称</a:t>
            </a:r>
            <a:r>
              <a:rPr lang="en-US" altLang="zh-CN" dirty="0"/>
              <a:t>=</a:t>
            </a:r>
            <a:r>
              <a:rPr lang="zh-CN" altLang="en-US" dirty="0"/>
              <a:t>新设置属性值</a:t>
            </a:r>
          </a:p>
          <a:p>
            <a:endParaRPr lang="zh-CN" altLang="en-US" dirty="0"/>
          </a:p>
        </p:txBody>
      </p:sp>
      <p:sp>
        <p:nvSpPr>
          <p:cNvPr id="4" name="日期占位符 3"/>
          <p:cNvSpPr>
            <a:spLocks noGrp="1"/>
          </p:cNvSpPr>
          <p:nvPr>
            <p:ph type="dt" sz="half" idx="10"/>
          </p:nvPr>
        </p:nvSpPr>
        <p:spPr/>
        <p:txBody>
          <a:bodyPr/>
          <a:lstStyle/>
          <a:p>
            <a:fld id="{F724DFE8-724A-43FB-BBD0-7FE02D6134A1}" type="datetime1">
              <a:rPr lang="zh-CN" altLang="en-US" smtClean="0"/>
              <a:t>2021/1/15</a:t>
            </a:fld>
            <a:endParaRPr lang="zh-CN" altLang="en-US" dirty="0"/>
          </a:p>
        </p:txBody>
      </p:sp>
      <p:sp>
        <p:nvSpPr>
          <p:cNvPr id="5" name="灯片编号占位符 4"/>
          <p:cNvSpPr>
            <a:spLocks noGrp="1"/>
          </p:cNvSpPr>
          <p:nvPr>
            <p:ph type="sldNum" sz="quarter" idx="12"/>
          </p:nvPr>
        </p:nvSpPr>
        <p:spPr/>
        <p:txBody>
          <a:bodyPr/>
          <a:lstStyle/>
          <a:p>
            <a:fld id="{0C913308-F349-4B6D-A68A-DD1791B4A57B}" type="slidenum">
              <a:rPr lang="zh-CN" altLang="en-US" smtClean="0"/>
              <a:t>11</a:t>
            </a:fld>
            <a:endParaRPr lang="zh-CN" altLang="en-US" dirty="0"/>
          </a:p>
        </p:txBody>
      </p:sp>
      <p:sp>
        <p:nvSpPr>
          <p:cNvPr id="6" name="Text Box 6"/>
          <p:cNvSpPr txBox="1">
            <a:spLocks noChangeArrowheads="1"/>
          </p:cNvSpPr>
          <p:nvPr/>
        </p:nvSpPr>
        <p:spPr bwMode="auto">
          <a:xfrm>
            <a:off x="1024989" y="5984453"/>
            <a:ext cx="4267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b="1" dirty="0">
                <a:latin typeface="Times New Roman" pitchFamily="18" charset="0"/>
              </a:rPr>
              <a:t>例如：</a:t>
            </a:r>
            <a:r>
              <a:rPr kumimoji="1" lang="en-US" altLang="zh-CN" b="1" dirty="0">
                <a:latin typeface="Times New Roman" pitchFamily="18" charset="0"/>
              </a:rPr>
              <a:t>Button1. Caption=“</a:t>
            </a:r>
            <a:r>
              <a:rPr kumimoji="1" lang="zh-CN" altLang="en-US" b="1" dirty="0">
                <a:latin typeface="Times New Roman" pitchFamily="18" charset="0"/>
              </a:rPr>
              <a:t>确定”</a:t>
            </a:r>
          </a:p>
        </p:txBody>
      </p:sp>
      <p:sp>
        <p:nvSpPr>
          <p:cNvPr id="7" name="Text Box 7"/>
          <p:cNvSpPr txBox="1">
            <a:spLocks noChangeArrowheads="1"/>
          </p:cNvSpPr>
          <p:nvPr/>
        </p:nvSpPr>
        <p:spPr bwMode="auto">
          <a:xfrm>
            <a:off x="4736495" y="5796553"/>
            <a:ext cx="3560440" cy="584775"/>
          </a:xfrm>
          <a:prstGeom prst="rect">
            <a:avLst/>
          </a:prstGeom>
          <a:noFill/>
          <a:ln w="12700" cap="rnd">
            <a:solidFill>
              <a:schemeClr val="hlink"/>
            </a:solidFill>
            <a:prstDash val="sysDot"/>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kumimoji="1" lang="en-US" altLang="zh-CN" b="1" dirty="0">
                <a:latin typeface="宋体" pitchFamily="2" charset="-122"/>
              </a:rPr>
              <a:t> </a:t>
            </a:r>
            <a:r>
              <a:rPr kumimoji="1" lang="zh-CN" altLang="en-US" b="1" dirty="0">
                <a:latin typeface="宋体" pitchFamily="2" charset="-122"/>
              </a:rPr>
              <a:t>将标题</a:t>
            </a:r>
            <a:r>
              <a:rPr kumimoji="1" lang="zh-CN" altLang="en-US" b="1" dirty="0" smtClean="0">
                <a:latin typeface="宋体" pitchFamily="2" charset="-122"/>
              </a:rPr>
              <a:t>属性</a:t>
            </a:r>
            <a:r>
              <a:rPr kumimoji="1" lang="zh-CN" altLang="en-US" sz="3200" b="1" u="sng" dirty="0" smtClean="0">
                <a:solidFill>
                  <a:srgbClr val="FF6600"/>
                </a:solidFill>
                <a:effectLst>
                  <a:outerShdw blurRad="38100" dist="38100" dir="2700000" algn="tl">
                    <a:srgbClr val="000000">
                      <a:alpha val="43137"/>
                    </a:srgbClr>
                  </a:outerShdw>
                </a:effectLst>
                <a:latin typeface="宋体" pitchFamily="2" charset="-122"/>
              </a:rPr>
              <a:t>赋值</a:t>
            </a:r>
            <a:r>
              <a:rPr kumimoji="1" lang="zh-CN" altLang="en-US" b="1" dirty="0" smtClean="0">
                <a:latin typeface="宋体" pitchFamily="2" charset="-122"/>
              </a:rPr>
              <a:t>为</a:t>
            </a:r>
            <a:r>
              <a:rPr kumimoji="1" lang="zh-CN" altLang="en-US" b="1" dirty="0" smtClean="0">
                <a:latin typeface="Times New Roman" pitchFamily="18" charset="0"/>
              </a:rPr>
              <a:t>“</a:t>
            </a:r>
            <a:r>
              <a:rPr kumimoji="1" lang="zh-CN" altLang="en-US" b="1" dirty="0" smtClean="0">
                <a:latin typeface="宋体" pitchFamily="2" charset="-122"/>
              </a:rPr>
              <a:t>确定”</a:t>
            </a:r>
            <a:endParaRPr kumimoji="1" lang="en-US" altLang="zh-CN" b="1" dirty="0">
              <a:latin typeface="Times New Roman" pitchFamily="18" charset="0"/>
            </a:endParaRPr>
          </a:p>
        </p:txBody>
      </p:sp>
      <p:sp>
        <p:nvSpPr>
          <p:cNvPr id="8" name="标题 1"/>
          <p:cNvSpPr>
            <a:spLocks noGrp="1"/>
          </p:cNvSpPr>
          <p:nvPr>
            <p:ph type="title"/>
          </p:nvPr>
        </p:nvSpPr>
        <p:spPr>
          <a:xfrm>
            <a:off x="971600" y="260648"/>
            <a:ext cx="3384376" cy="1080120"/>
          </a:xfrm>
        </p:spPr>
        <p:txBody>
          <a:bodyPr>
            <a:noAutofit/>
          </a:bodyPr>
          <a:lstStyle/>
          <a:p>
            <a:r>
              <a:rPr lang="zh-CN" altLang="en-US" sz="8000" dirty="0" smtClean="0">
                <a:solidFill>
                  <a:schemeClr val="accent6">
                    <a:lumMod val="75000"/>
                  </a:schemeClr>
                </a:solidFill>
                <a:latin typeface="华文琥珀" panose="02010800040101010101" pitchFamily="2" charset="-122"/>
                <a:ea typeface="华文琥珀" panose="02010800040101010101" pitchFamily="2" charset="-122"/>
              </a:rPr>
              <a:t>属  性</a:t>
            </a:r>
            <a:endParaRPr lang="zh-CN" altLang="en-US" sz="8000" dirty="0">
              <a:latin typeface="华文彩云" panose="02010800040101010101" pitchFamily="2" charset="-122"/>
              <a:ea typeface="华文彩云" panose="02010800040101010101" pitchFamily="2" charset="-122"/>
            </a:endParaRPr>
          </a:p>
        </p:txBody>
      </p:sp>
      <p:grpSp>
        <p:nvGrpSpPr>
          <p:cNvPr id="13" name="组合 12"/>
          <p:cNvGrpSpPr/>
          <p:nvPr/>
        </p:nvGrpSpPr>
        <p:grpSpPr>
          <a:xfrm>
            <a:off x="-468560" y="1916832"/>
            <a:ext cx="10081120" cy="1872208"/>
            <a:chOff x="-468560" y="2132856"/>
            <a:chExt cx="10081120" cy="1872208"/>
          </a:xfrm>
        </p:grpSpPr>
        <p:sp>
          <p:nvSpPr>
            <p:cNvPr id="9" name="平行四边形 8"/>
            <p:cNvSpPr/>
            <p:nvPr/>
          </p:nvSpPr>
          <p:spPr>
            <a:xfrm>
              <a:off x="-468560" y="2132856"/>
              <a:ext cx="2806080" cy="1872208"/>
            </a:xfrm>
            <a:prstGeom prst="parallelogram">
              <a:avLst/>
            </a:prstGeom>
            <a:solidFill>
              <a:schemeClr val="bg1">
                <a:lumMod val="9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600" b="1" dirty="0" smtClean="0">
                  <a:solidFill>
                    <a:srgbClr val="195324"/>
                  </a:solidFill>
                  <a:effectLst>
                    <a:outerShdw blurRad="38100" dist="38100" dir="2700000" algn="tl">
                      <a:srgbClr val="000000">
                        <a:alpha val="43137"/>
                      </a:srgbClr>
                    </a:outerShdw>
                  </a:effectLst>
                </a:rPr>
                <a:t>标题</a:t>
              </a:r>
              <a:endParaRPr lang="en-US" altLang="zh-CN" sz="6600" b="1" dirty="0" smtClean="0">
                <a:solidFill>
                  <a:srgbClr val="195324"/>
                </a:solidFill>
                <a:effectLst>
                  <a:outerShdw blurRad="38100" dist="38100" dir="2700000" algn="tl">
                    <a:srgbClr val="000000">
                      <a:alpha val="43137"/>
                    </a:srgbClr>
                  </a:outerShdw>
                </a:effectLst>
              </a:endParaRPr>
            </a:p>
            <a:p>
              <a:pPr algn="ctr"/>
              <a:r>
                <a:rPr lang="zh-CN" altLang="en-US" sz="2800" b="1" dirty="0" smtClean="0">
                  <a:solidFill>
                    <a:srgbClr val="195324"/>
                  </a:solidFill>
                  <a:effectLst>
                    <a:outerShdw blurRad="38100" dist="38100" dir="2700000" algn="tl">
                      <a:srgbClr val="000000">
                        <a:alpha val="43137"/>
                      </a:srgbClr>
                    </a:outerShdw>
                  </a:effectLst>
                </a:rPr>
                <a:t>（</a:t>
              </a:r>
              <a:r>
                <a:rPr lang="en-US" altLang="zh-CN" sz="2800" b="1" dirty="0" smtClean="0">
                  <a:solidFill>
                    <a:srgbClr val="195324"/>
                  </a:solidFill>
                  <a:effectLst>
                    <a:outerShdw blurRad="38100" dist="38100" dir="2700000" algn="tl">
                      <a:srgbClr val="000000">
                        <a:alpha val="43137"/>
                      </a:srgbClr>
                    </a:outerShdw>
                  </a:effectLst>
                </a:rPr>
                <a:t>Caption</a:t>
              </a:r>
              <a:r>
                <a:rPr lang="zh-CN" altLang="en-US" sz="2800" b="1" dirty="0" smtClean="0">
                  <a:solidFill>
                    <a:srgbClr val="195324"/>
                  </a:solidFill>
                  <a:effectLst>
                    <a:outerShdw blurRad="38100" dist="38100" dir="2700000" algn="tl">
                      <a:srgbClr val="000000">
                        <a:alpha val="43137"/>
                      </a:srgbClr>
                    </a:outerShdw>
                  </a:effectLst>
                </a:rPr>
                <a:t>）</a:t>
              </a:r>
              <a:endParaRPr lang="zh-CN" altLang="en-US" sz="2800" b="1" dirty="0">
                <a:solidFill>
                  <a:srgbClr val="195324"/>
                </a:solidFill>
                <a:effectLst>
                  <a:outerShdw blurRad="38100" dist="38100" dir="2700000" algn="tl">
                    <a:srgbClr val="000000">
                      <a:alpha val="43137"/>
                    </a:srgbClr>
                  </a:outerShdw>
                </a:effectLst>
              </a:endParaRPr>
            </a:p>
          </p:txBody>
        </p:sp>
        <p:sp>
          <p:nvSpPr>
            <p:cNvPr id="10" name="平行四边形 9"/>
            <p:cNvSpPr/>
            <p:nvPr/>
          </p:nvSpPr>
          <p:spPr>
            <a:xfrm>
              <a:off x="1909936" y="2132856"/>
              <a:ext cx="2806080" cy="1872208"/>
            </a:xfrm>
            <a:prstGeom prst="parallelogram">
              <a:avLst/>
            </a:prstGeom>
            <a:solidFill>
              <a:schemeClr val="bg1">
                <a:lumMod val="9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600" b="1" dirty="0" smtClean="0">
                  <a:solidFill>
                    <a:srgbClr val="195324"/>
                  </a:solidFill>
                  <a:effectLst>
                    <a:outerShdw blurRad="38100" dist="38100" dir="2700000" algn="tl">
                      <a:srgbClr val="000000">
                        <a:alpha val="43137"/>
                      </a:srgbClr>
                    </a:outerShdw>
                  </a:effectLst>
                </a:rPr>
                <a:t>名称</a:t>
              </a:r>
              <a:endParaRPr lang="en-US" altLang="zh-CN" sz="6600" b="1" dirty="0" smtClean="0">
                <a:solidFill>
                  <a:srgbClr val="195324"/>
                </a:solidFill>
                <a:effectLst>
                  <a:outerShdw blurRad="38100" dist="38100" dir="2700000" algn="tl">
                    <a:srgbClr val="000000">
                      <a:alpha val="43137"/>
                    </a:srgbClr>
                  </a:outerShdw>
                </a:effectLst>
              </a:endParaRPr>
            </a:p>
            <a:p>
              <a:pPr algn="ctr"/>
              <a:r>
                <a:rPr lang="zh-CN" altLang="en-US" sz="2800" b="1" dirty="0" smtClean="0">
                  <a:solidFill>
                    <a:srgbClr val="195324"/>
                  </a:solidFill>
                  <a:effectLst>
                    <a:outerShdw blurRad="38100" dist="38100" dir="2700000" algn="tl">
                      <a:srgbClr val="000000">
                        <a:alpha val="43137"/>
                      </a:srgbClr>
                    </a:outerShdw>
                  </a:effectLst>
                </a:rPr>
                <a:t>（</a:t>
              </a:r>
              <a:r>
                <a:rPr lang="en-US" altLang="zh-CN" sz="2800" b="1" dirty="0" smtClean="0">
                  <a:solidFill>
                    <a:srgbClr val="195324"/>
                  </a:solidFill>
                  <a:effectLst>
                    <a:outerShdw blurRad="38100" dist="38100" dir="2700000" algn="tl">
                      <a:srgbClr val="000000">
                        <a:alpha val="43137"/>
                      </a:srgbClr>
                    </a:outerShdw>
                  </a:effectLst>
                </a:rPr>
                <a:t>Name</a:t>
              </a:r>
              <a:r>
                <a:rPr lang="zh-CN" altLang="en-US" sz="2800" b="1" dirty="0" smtClean="0">
                  <a:solidFill>
                    <a:srgbClr val="195324"/>
                  </a:solidFill>
                  <a:effectLst>
                    <a:outerShdw blurRad="38100" dist="38100" dir="2700000" algn="tl">
                      <a:srgbClr val="000000">
                        <a:alpha val="43137"/>
                      </a:srgbClr>
                    </a:outerShdw>
                  </a:effectLst>
                </a:rPr>
                <a:t>）</a:t>
              </a:r>
              <a:endParaRPr lang="zh-CN" altLang="en-US" sz="2800" b="1" dirty="0">
                <a:solidFill>
                  <a:srgbClr val="195324"/>
                </a:solidFill>
                <a:effectLst>
                  <a:outerShdw blurRad="38100" dist="38100" dir="2700000" algn="tl">
                    <a:srgbClr val="000000">
                      <a:alpha val="43137"/>
                    </a:srgbClr>
                  </a:outerShdw>
                </a:effectLst>
              </a:endParaRPr>
            </a:p>
          </p:txBody>
        </p:sp>
        <p:sp>
          <p:nvSpPr>
            <p:cNvPr id="11" name="平行四边形 10"/>
            <p:cNvSpPr/>
            <p:nvPr/>
          </p:nvSpPr>
          <p:spPr>
            <a:xfrm>
              <a:off x="4283968" y="2132856"/>
              <a:ext cx="2806080" cy="1872208"/>
            </a:xfrm>
            <a:prstGeom prst="parallelogram">
              <a:avLst/>
            </a:prstGeom>
            <a:solidFill>
              <a:schemeClr val="bg1">
                <a:lumMod val="9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600" b="1" dirty="0" smtClean="0">
                  <a:solidFill>
                    <a:srgbClr val="195324"/>
                  </a:solidFill>
                  <a:effectLst>
                    <a:outerShdw blurRad="38100" dist="38100" dir="2700000" algn="tl">
                      <a:srgbClr val="000000">
                        <a:alpha val="43137"/>
                      </a:srgbClr>
                    </a:outerShdw>
                  </a:effectLst>
                </a:rPr>
                <a:t>颜色</a:t>
              </a:r>
              <a:endParaRPr lang="en-US" altLang="zh-CN" sz="6600" b="1" dirty="0" smtClean="0">
                <a:solidFill>
                  <a:srgbClr val="195324"/>
                </a:solidFill>
                <a:effectLst>
                  <a:outerShdw blurRad="38100" dist="38100" dir="2700000" algn="tl">
                    <a:srgbClr val="000000">
                      <a:alpha val="43137"/>
                    </a:srgbClr>
                  </a:outerShdw>
                </a:effectLst>
              </a:endParaRPr>
            </a:p>
            <a:p>
              <a:pPr algn="ctr"/>
              <a:r>
                <a:rPr lang="zh-CN" altLang="en-US" sz="2800" b="1" dirty="0" smtClean="0">
                  <a:solidFill>
                    <a:srgbClr val="195324"/>
                  </a:solidFill>
                  <a:effectLst>
                    <a:outerShdw blurRad="38100" dist="38100" dir="2700000" algn="tl">
                      <a:srgbClr val="000000">
                        <a:alpha val="43137"/>
                      </a:srgbClr>
                    </a:outerShdw>
                  </a:effectLst>
                </a:rPr>
                <a:t>（</a:t>
              </a:r>
              <a:r>
                <a:rPr lang="en-US" altLang="zh-CN" sz="2800" b="1" dirty="0" smtClean="0">
                  <a:solidFill>
                    <a:srgbClr val="195324"/>
                  </a:solidFill>
                  <a:effectLst>
                    <a:outerShdw blurRad="38100" dist="38100" dir="2700000" algn="tl">
                      <a:srgbClr val="000000">
                        <a:alpha val="43137"/>
                      </a:srgbClr>
                    </a:outerShdw>
                  </a:effectLst>
                </a:rPr>
                <a:t>Color</a:t>
              </a:r>
              <a:r>
                <a:rPr lang="zh-CN" altLang="en-US" sz="2800" b="1" dirty="0" smtClean="0">
                  <a:solidFill>
                    <a:srgbClr val="195324"/>
                  </a:solidFill>
                  <a:effectLst>
                    <a:outerShdw blurRad="38100" dist="38100" dir="2700000" algn="tl">
                      <a:srgbClr val="000000">
                        <a:alpha val="43137"/>
                      </a:srgbClr>
                    </a:outerShdw>
                  </a:effectLst>
                </a:rPr>
                <a:t>）</a:t>
              </a:r>
              <a:endParaRPr lang="zh-CN" altLang="en-US" sz="2800" b="1" dirty="0">
                <a:solidFill>
                  <a:srgbClr val="195324"/>
                </a:solidFill>
                <a:effectLst>
                  <a:outerShdw blurRad="38100" dist="38100" dir="2700000" algn="tl">
                    <a:srgbClr val="000000">
                      <a:alpha val="43137"/>
                    </a:srgbClr>
                  </a:outerShdw>
                </a:effectLst>
              </a:endParaRPr>
            </a:p>
          </p:txBody>
        </p:sp>
        <p:sp>
          <p:nvSpPr>
            <p:cNvPr id="12" name="平行四边形 11"/>
            <p:cNvSpPr/>
            <p:nvPr/>
          </p:nvSpPr>
          <p:spPr>
            <a:xfrm>
              <a:off x="6660232" y="2132856"/>
              <a:ext cx="2952328" cy="1872208"/>
            </a:xfrm>
            <a:prstGeom prst="parallelogram">
              <a:avLst/>
            </a:prstGeom>
            <a:solidFill>
              <a:schemeClr val="bg1">
                <a:lumMod val="9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600" b="1" dirty="0" smtClean="0">
                  <a:solidFill>
                    <a:srgbClr val="195324"/>
                  </a:solidFill>
                  <a:effectLst>
                    <a:outerShdw blurRad="38100" dist="38100" dir="2700000" algn="tl">
                      <a:srgbClr val="000000">
                        <a:alpha val="43137"/>
                      </a:srgbClr>
                    </a:outerShdw>
                  </a:effectLst>
                </a:rPr>
                <a:t>字体</a:t>
              </a:r>
              <a:endParaRPr lang="en-US" altLang="zh-CN" sz="6600" b="1" dirty="0" smtClean="0">
                <a:solidFill>
                  <a:srgbClr val="195324"/>
                </a:solidFill>
                <a:effectLst>
                  <a:outerShdw blurRad="38100" dist="38100" dir="2700000" algn="tl">
                    <a:srgbClr val="000000">
                      <a:alpha val="43137"/>
                    </a:srgbClr>
                  </a:outerShdw>
                </a:effectLst>
              </a:endParaRPr>
            </a:p>
            <a:p>
              <a:pPr algn="ctr"/>
              <a:r>
                <a:rPr lang="zh-CN" altLang="en-US" sz="2800" b="1" dirty="0" smtClean="0">
                  <a:solidFill>
                    <a:srgbClr val="195324"/>
                  </a:solidFill>
                  <a:effectLst>
                    <a:outerShdw blurRad="38100" dist="38100" dir="2700000" algn="tl">
                      <a:srgbClr val="000000">
                        <a:alpha val="43137"/>
                      </a:srgbClr>
                    </a:outerShdw>
                  </a:effectLst>
                </a:rPr>
                <a:t>（</a:t>
              </a:r>
              <a:r>
                <a:rPr lang="en-US" altLang="zh-CN" sz="2800" b="1" dirty="0" smtClean="0">
                  <a:solidFill>
                    <a:srgbClr val="195324"/>
                  </a:solidFill>
                  <a:effectLst>
                    <a:outerShdw blurRad="38100" dist="38100" dir="2700000" algn="tl">
                      <a:srgbClr val="000000">
                        <a:alpha val="43137"/>
                      </a:srgbClr>
                    </a:outerShdw>
                  </a:effectLst>
                </a:rPr>
                <a:t>Font</a:t>
              </a:r>
              <a:r>
                <a:rPr lang="zh-CN" altLang="en-US" sz="2800" b="1" dirty="0" smtClean="0">
                  <a:solidFill>
                    <a:srgbClr val="195324"/>
                  </a:solidFill>
                  <a:effectLst>
                    <a:outerShdw blurRad="38100" dist="38100" dir="2700000" algn="tl">
                      <a:srgbClr val="000000">
                        <a:alpha val="43137"/>
                      </a:srgbClr>
                    </a:outerShdw>
                  </a:effectLst>
                </a:rPr>
                <a:t>）</a:t>
              </a:r>
              <a:endParaRPr lang="zh-CN" altLang="en-US" sz="2800" b="1" dirty="0">
                <a:solidFill>
                  <a:srgbClr val="195324"/>
                </a:solidFill>
                <a:effectLst>
                  <a:outerShdw blurRad="38100" dist="38100" dir="2700000" algn="tl">
                    <a:srgbClr val="000000">
                      <a:alpha val="43137"/>
                    </a:srgbClr>
                  </a:outerShdw>
                </a:effectLst>
              </a:endParaRPr>
            </a:p>
          </p:txBody>
        </p:sp>
      </p:grpSp>
      <p:grpSp>
        <p:nvGrpSpPr>
          <p:cNvPr id="21" name="组合 20"/>
          <p:cNvGrpSpPr/>
          <p:nvPr/>
        </p:nvGrpSpPr>
        <p:grpSpPr>
          <a:xfrm>
            <a:off x="934480" y="4041068"/>
            <a:ext cx="5725752" cy="756084"/>
            <a:chOff x="934480" y="4041068"/>
            <a:chExt cx="5725752" cy="756084"/>
          </a:xfrm>
        </p:grpSpPr>
        <p:sp>
          <p:nvSpPr>
            <p:cNvPr id="17" name="内容占位符 2"/>
            <p:cNvSpPr txBox="1">
              <a:spLocks/>
            </p:cNvSpPr>
            <p:nvPr/>
          </p:nvSpPr>
          <p:spPr>
            <a:xfrm>
              <a:off x="1619672" y="4077072"/>
              <a:ext cx="5040560" cy="72008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b="1" kern="1200">
                  <a:solidFill>
                    <a:schemeClr val="tx1"/>
                  </a:solidFill>
                  <a:latin typeface="华文楷体" panose="02010600040101010101" pitchFamily="2" charset="-122"/>
                  <a:ea typeface="华文楷体" panose="02010600040101010101" pitchFamily="2"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zh-CN" altLang="en-US" dirty="0" smtClean="0"/>
                <a:t>“属性窗口”是直接设置</a:t>
              </a:r>
              <a:endParaRPr lang="en-US" altLang="zh-CN" dirty="0" smtClean="0"/>
            </a:p>
          </p:txBody>
        </p:sp>
        <p:sp>
          <p:nvSpPr>
            <p:cNvPr id="18" name="笑脸 17"/>
            <p:cNvSpPr/>
            <p:nvPr/>
          </p:nvSpPr>
          <p:spPr>
            <a:xfrm>
              <a:off x="934480" y="4041068"/>
              <a:ext cx="760084" cy="684076"/>
            </a:xfrm>
            <a:prstGeom prst="smileyFace">
              <a:avLst/>
            </a:prstGeom>
            <a:solidFill>
              <a:srgbClr val="E5498C"/>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笑脸 18"/>
          <p:cNvSpPr/>
          <p:nvPr/>
        </p:nvSpPr>
        <p:spPr>
          <a:xfrm>
            <a:off x="1475656" y="4941168"/>
            <a:ext cx="760084" cy="684076"/>
          </a:xfrm>
          <a:prstGeom prst="smileyFace">
            <a:avLst/>
          </a:prstGeom>
          <a:solidFill>
            <a:srgbClr val="E5498C"/>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34002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6"/>
                                        </p:tgtEl>
                                        <p:attrNameLst>
                                          <p:attrName>style.visibility</p:attrName>
                                        </p:attrNameLst>
                                      </p:cBhvr>
                                      <p:to>
                                        <p:strVal val="visible"/>
                                      </p:to>
                                    </p:set>
                                    <p:anim to="" calcmode="lin" valueType="num">
                                      <p:cBhvr>
                                        <p:cTn id="7" dur="1" fill="hold"/>
                                        <p:tgtEl>
                                          <p:spTgt spid="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499"/>
                                          </p:stCondLst>
                                        </p:cTn>
                                        <p:tgtEl>
                                          <p:spTgt spid="7"/>
                                        </p:tgtEl>
                                        <p:attrNameLst>
                                          <p:attrName>style.visibility</p:attrName>
                                        </p:attrNameLst>
                                      </p:cBhvr>
                                      <p:to>
                                        <p:strVal val="visible"/>
                                      </p:to>
                                    </p:set>
                                    <p:anim to="" calcmode="lin" valueType="num">
                                      <p:cBhvr>
                                        <p:cTn id="12"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utoUpdateAnimBg="0"/>
      <p:bldP spid="7"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F724DFE8-724A-43FB-BBD0-7FE02D6134A1}" type="datetime1">
              <a:rPr lang="zh-CN" altLang="en-US" smtClean="0"/>
              <a:t>2021/1/15</a:t>
            </a:fld>
            <a:endParaRPr lang="zh-CN" altLang="en-US" dirty="0"/>
          </a:p>
        </p:txBody>
      </p:sp>
      <p:sp>
        <p:nvSpPr>
          <p:cNvPr id="5" name="灯片编号占位符 4"/>
          <p:cNvSpPr>
            <a:spLocks noGrp="1"/>
          </p:cNvSpPr>
          <p:nvPr>
            <p:ph type="sldNum" sz="quarter" idx="12"/>
          </p:nvPr>
        </p:nvSpPr>
        <p:spPr/>
        <p:txBody>
          <a:bodyPr/>
          <a:lstStyle/>
          <a:p>
            <a:fld id="{0C913308-F349-4B6D-A68A-DD1791B4A57B}" type="slidenum">
              <a:rPr lang="zh-CN" altLang="en-US" smtClean="0"/>
              <a:t>12</a:t>
            </a:fld>
            <a:endParaRPr lang="zh-CN" altLang="en-US" dirty="0"/>
          </a:p>
        </p:txBody>
      </p:sp>
      <p:sp>
        <p:nvSpPr>
          <p:cNvPr id="8" name="标题 1"/>
          <p:cNvSpPr>
            <a:spLocks noGrp="1"/>
          </p:cNvSpPr>
          <p:nvPr>
            <p:ph type="title"/>
          </p:nvPr>
        </p:nvSpPr>
        <p:spPr>
          <a:xfrm>
            <a:off x="971600" y="260648"/>
            <a:ext cx="3384376" cy="1080120"/>
          </a:xfrm>
        </p:spPr>
        <p:txBody>
          <a:bodyPr>
            <a:noAutofit/>
          </a:bodyPr>
          <a:lstStyle/>
          <a:p>
            <a:r>
              <a:rPr lang="zh-CN" altLang="en-US" sz="8000" dirty="0" smtClean="0">
                <a:solidFill>
                  <a:schemeClr val="accent6">
                    <a:lumMod val="75000"/>
                  </a:schemeClr>
                </a:solidFill>
                <a:latin typeface="华文琥珀" panose="02010800040101010101" pitchFamily="2" charset="-122"/>
                <a:ea typeface="华文琥珀" panose="02010800040101010101" pitchFamily="2" charset="-122"/>
              </a:rPr>
              <a:t>事  件</a:t>
            </a:r>
            <a:endParaRPr lang="zh-CN" altLang="en-US" sz="8000" dirty="0">
              <a:latin typeface="华文彩云" panose="02010800040101010101" pitchFamily="2" charset="-122"/>
              <a:ea typeface="华文彩云" panose="02010800040101010101" pitchFamily="2" charset="-122"/>
            </a:endParaRPr>
          </a:p>
        </p:txBody>
      </p:sp>
      <p:sp>
        <p:nvSpPr>
          <p:cNvPr id="2" name="内容占位符 1"/>
          <p:cNvSpPr>
            <a:spLocks noGrp="1"/>
          </p:cNvSpPr>
          <p:nvPr>
            <p:ph idx="1"/>
          </p:nvPr>
        </p:nvSpPr>
        <p:spPr>
          <a:xfrm>
            <a:off x="4198641" y="2636911"/>
            <a:ext cx="4405807" cy="2871003"/>
          </a:xfrm>
          <a:solidFill>
            <a:srgbClr val="92D050"/>
          </a:solidFill>
        </p:spPr>
        <p:txBody>
          <a:bodyPr>
            <a:normAutofit/>
          </a:bodyPr>
          <a:lstStyle/>
          <a:p>
            <a:pPr marL="0" indent="0" algn="just">
              <a:spcBef>
                <a:spcPct val="5000"/>
              </a:spcBef>
              <a:buNone/>
            </a:pPr>
            <a:r>
              <a:rPr kumimoji="1" lang="en-US" altLang="zh-CN" sz="2000" dirty="0" smtClean="0">
                <a:solidFill>
                  <a:schemeClr val="bg1"/>
                </a:solidFill>
                <a:latin typeface="Times New Roman" pitchFamily="18" charset="0"/>
              </a:rPr>
              <a:t>Private  </a:t>
            </a:r>
            <a:r>
              <a:rPr kumimoji="1" lang="en-US" altLang="zh-CN" sz="2000" dirty="0">
                <a:solidFill>
                  <a:schemeClr val="bg1"/>
                </a:solidFill>
                <a:latin typeface="Times New Roman" pitchFamily="18" charset="0"/>
              </a:rPr>
              <a:t>Sub </a:t>
            </a:r>
            <a:r>
              <a:rPr kumimoji="1" lang="zh-CN" altLang="en-US" sz="2000" dirty="0">
                <a:solidFill>
                  <a:schemeClr val="bg1"/>
                </a:solidFill>
                <a:latin typeface="Times New Roman" pitchFamily="18" charset="0"/>
              </a:rPr>
              <a:t>对象名称</a:t>
            </a:r>
            <a:r>
              <a:rPr kumimoji="1" lang="en-US" altLang="zh-CN" sz="2000" dirty="0">
                <a:solidFill>
                  <a:schemeClr val="bg1"/>
                </a:solidFill>
                <a:latin typeface="Times New Roman" pitchFamily="18" charset="0"/>
              </a:rPr>
              <a:t>_</a:t>
            </a:r>
            <a:r>
              <a:rPr kumimoji="1" lang="zh-CN" altLang="en-US" sz="2000" dirty="0">
                <a:solidFill>
                  <a:schemeClr val="bg1"/>
                </a:solidFill>
                <a:latin typeface="Times New Roman" pitchFamily="18" charset="0"/>
              </a:rPr>
              <a:t>事件名称</a:t>
            </a:r>
            <a:r>
              <a:rPr kumimoji="1" lang="en-US" altLang="zh-CN" sz="2000" dirty="0" smtClean="0">
                <a:solidFill>
                  <a:schemeClr val="bg1"/>
                </a:solidFill>
                <a:latin typeface="Times New Roman" pitchFamily="18" charset="0"/>
              </a:rPr>
              <a:t>(   )</a:t>
            </a:r>
          </a:p>
          <a:p>
            <a:pPr marL="0" indent="0" algn="just">
              <a:spcBef>
                <a:spcPct val="5000"/>
              </a:spcBef>
              <a:buNone/>
            </a:pPr>
            <a:r>
              <a:rPr kumimoji="1" lang="en-US" altLang="zh-CN" sz="2400" dirty="0" smtClean="0">
                <a:solidFill>
                  <a:schemeClr val="bg1"/>
                </a:solidFill>
                <a:latin typeface="Times New Roman" pitchFamily="18" charset="0"/>
              </a:rPr>
              <a:t>      ……</a:t>
            </a:r>
          </a:p>
          <a:p>
            <a:pPr marL="0" indent="0" algn="just">
              <a:spcBef>
                <a:spcPct val="5000"/>
              </a:spcBef>
              <a:buNone/>
            </a:pPr>
            <a:r>
              <a:rPr kumimoji="1" lang="zh-CN" altLang="en-US" sz="2400" dirty="0" smtClean="0">
                <a:solidFill>
                  <a:schemeClr val="bg1"/>
                </a:solidFill>
                <a:latin typeface="Times New Roman" pitchFamily="18" charset="0"/>
              </a:rPr>
              <a:t>     事件</a:t>
            </a:r>
            <a:r>
              <a:rPr kumimoji="1" lang="zh-CN" altLang="en-US" sz="2400" dirty="0">
                <a:solidFill>
                  <a:schemeClr val="bg1"/>
                </a:solidFill>
                <a:latin typeface="Times New Roman" pitchFamily="18" charset="0"/>
              </a:rPr>
              <a:t>响应程序代码  </a:t>
            </a:r>
          </a:p>
          <a:p>
            <a:pPr marL="0" indent="0" algn="just">
              <a:spcBef>
                <a:spcPct val="5000"/>
              </a:spcBef>
              <a:buNone/>
            </a:pPr>
            <a:r>
              <a:rPr kumimoji="1" lang="en-US" altLang="zh-CN" sz="2400" dirty="0" smtClean="0">
                <a:solidFill>
                  <a:schemeClr val="bg1"/>
                </a:solidFill>
                <a:latin typeface="Times New Roman" pitchFamily="18" charset="0"/>
              </a:rPr>
              <a:t>      ……</a:t>
            </a:r>
            <a:endParaRPr kumimoji="1" lang="en-US" altLang="zh-CN" sz="2400" dirty="0">
              <a:solidFill>
                <a:schemeClr val="bg1"/>
              </a:solidFill>
              <a:latin typeface="Times New Roman" pitchFamily="18" charset="0"/>
            </a:endParaRPr>
          </a:p>
          <a:p>
            <a:pPr marL="0" indent="0" algn="just">
              <a:spcBef>
                <a:spcPct val="5000"/>
              </a:spcBef>
              <a:buNone/>
            </a:pPr>
            <a:r>
              <a:rPr kumimoji="1" lang="en-US" altLang="zh-CN" sz="2400" dirty="0" smtClean="0">
                <a:solidFill>
                  <a:schemeClr val="bg1"/>
                </a:solidFill>
                <a:latin typeface="Times New Roman" pitchFamily="18" charset="0"/>
              </a:rPr>
              <a:t>  </a:t>
            </a:r>
            <a:r>
              <a:rPr kumimoji="1" lang="en-US" altLang="zh-CN" sz="2400" dirty="0">
                <a:solidFill>
                  <a:schemeClr val="bg1"/>
                </a:solidFill>
                <a:latin typeface="Times New Roman" pitchFamily="18" charset="0"/>
              </a:rPr>
              <a:t>End </a:t>
            </a:r>
            <a:r>
              <a:rPr kumimoji="1" lang="en-US" altLang="zh-CN" sz="2400" dirty="0" smtClean="0">
                <a:solidFill>
                  <a:schemeClr val="bg1"/>
                </a:solidFill>
                <a:latin typeface="Times New Roman" pitchFamily="18" charset="0"/>
              </a:rPr>
              <a:t>Sub</a:t>
            </a:r>
            <a:endParaRPr kumimoji="1" lang="en-US" altLang="zh-CN" sz="2400" dirty="0">
              <a:solidFill>
                <a:schemeClr val="bg1"/>
              </a:solidFill>
              <a:latin typeface="Times New Roman" pitchFamily="18" charset="0"/>
            </a:endParaRPr>
          </a:p>
        </p:txBody>
      </p:sp>
      <p:sp>
        <p:nvSpPr>
          <p:cNvPr id="23" name="内容占位符 1"/>
          <p:cNvSpPr txBox="1">
            <a:spLocks/>
          </p:cNvSpPr>
          <p:nvPr/>
        </p:nvSpPr>
        <p:spPr>
          <a:xfrm>
            <a:off x="251520" y="1916832"/>
            <a:ext cx="3672408" cy="3240360"/>
          </a:xfrm>
          <a:prstGeom prst="rect">
            <a:avLst/>
          </a:prstGeom>
          <a:solidFill>
            <a:srgbClr val="FF9966"/>
          </a:solidFill>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b="1" kern="1200">
                <a:solidFill>
                  <a:schemeClr val="tx1"/>
                </a:solidFill>
                <a:latin typeface="华文楷体" panose="02010600040101010101" pitchFamily="2" charset="-122"/>
                <a:ea typeface="华文楷体" panose="02010600040101010101" pitchFamily="2"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30000"/>
              </a:lnSpc>
              <a:spcBef>
                <a:spcPct val="50000"/>
              </a:spcBef>
              <a:buNone/>
            </a:pPr>
            <a:r>
              <a:rPr kumimoji="1" lang="en-US" altLang="zh-CN" sz="2400" dirty="0" smtClean="0">
                <a:solidFill>
                  <a:schemeClr val="bg1"/>
                </a:solidFill>
                <a:latin typeface="Times New Roman" pitchFamily="18" charset="0"/>
              </a:rPr>
              <a:t>Click</a:t>
            </a:r>
            <a:r>
              <a:rPr kumimoji="1" lang="zh-CN" altLang="en-US" sz="2400" dirty="0">
                <a:solidFill>
                  <a:schemeClr val="bg1"/>
                </a:solidFill>
                <a:latin typeface="宋体" pitchFamily="2" charset="-122"/>
              </a:rPr>
              <a:t>（单击</a:t>
            </a:r>
            <a:r>
              <a:rPr kumimoji="1" lang="zh-CN" altLang="en-US" sz="2400" dirty="0" smtClean="0">
                <a:solidFill>
                  <a:schemeClr val="bg1"/>
                </a:solidFill>
                <a:latin typeface="宋体" pitchFamily="2" charset="-122"/>
              </a:rPr>
              <a:t>）</a:t>
            </a:r>
            <a:endParaRPr kumimoji="1" lang="en-US" altLang="zh-CN" sz="2400" dirty="0" smtClean="0">
              <a:solidFill>
                <a:schemeClr val="bg1"/>
              </a:solidFill>
              <a:latin typeface="宋体" pitchFamily="2" charset="-122"/>
            </a:endParaRPr>
          </a:p>
          <a:p>
            <a:pPr marL="0" indent="0">
              <a:lnSpc>
                <a:spcPct val="130000"/>
              </a:lnSpc>
              <a:spcBef>
                <a:spcPct val="50000"/>
              </a:spcBef>
              <a:buNone/>
            </a:pPr>
            <a:r>
              <a:rPr kumimoji="1" lang="en-US" altLang="zh-CN" sz="2400" dirty="0" err="1" smtClean="0">
                <a:solidFill>
                  <a:schemeClr val="bg1"/>
                </a:solidFill>
                <a:latin typeface="Times New Roman" pitchFamily="18" charset="0"/>
              </a:rPr>
              <a:t>DblClick</a:t>
            </a:r>
            <a:r>
              <a:rPr kumimoji="1" lang="zh-CN" altLang="en-US" sz="2400" dirty="0">
                <a:solidFill>
                  <a:schemeClr val="bg1"/>
                </a:solidFill>
                <a:latin typeface="宋体" pitchFamily="2" charset="-122"/>
              </a:rPr>
              <a:t>（双击</a:t>
            </a:r>
            <a:r>
              <a:rPr kumimoji="1" lang="zh-CN" altLang="en-US" sz="2400" dirty="0" smtClean="0">
                <a:solidFill>
                  <a:schemeClr val="bg1"/>
                </a:solidFill>
                <a:latin typeface="宋体" pitchFamily="2" charset="-122"/>
              </a:rPr>
              <a:t>）</a:t>
            </a:r>
            <a:endParaRPr kumimoji="1" lang="en-US" altLang="zh-CN" sz="2400" dirty="0" smtClean="0">
              <a:solidFill>
                <a:schemeClr val="bg1"/>
              </a:solidFill>
              <a:latin typeface="宋体" pitchFamily="2" charset="-122"/>
            </a:endParaRPr>
          </a:p>
          <a:p>
            <a:pPr marL="0" indent="0">
              <a:lnSpc>
                <a:spcPct val="130000"/>
              </a:lnSpc>
              <a:spcBef>
                <a:spcPct val="50000"/>
              </a:spcBef>
              <a:buNone/>
            </a:pPr>
            <a:r>
              <a:rPr kumimoji="1" lang="en-US" altLang="zh-CN" sz="2400" dirty="0" smtClean="0">
                <a:solidFill>
                  <a:schemeClr val="bg1"/>
                </a:solidFill>
                <a:latin typeface="Times New Roman" pitchFamily="18" charset="0"/>
              </a:rPr>
              <a:t>Load</a:t>
            </a:r>
            <a:r>
              <a:rPr kumimoji="1" lang="zh-CN" altLang="en-US" sz="2400" dirty="0">
                <a:solidFill>
                  <a:schemeClr val="bg1"/>
                </a:solidFill>
                <a:latin typeface="宋体" pitchFamily="2" charset="-122"/>
              </a:rPr>
              <a:t>（装入</a:t>
            </a:r>
            <a:r>
              <a:rPr kumimoji="1" lang="zh-CN" altLang="en-US" sz="2400" dirty="0" smtClean="0">
                <a:solidFill>
                  <a:schemeClr val="bg1"/>
                </a:solidFill>
                <a:latin typeface="宋体" pitchFamily="2" charset="-122"/>
              </a:rPr>
              <a:t>）</a:t>
            </a:r>
            <a:endParaRPr kumimoji="1" lang="en-US" altLang="zh-CN" sz="2400" dirty="0" smtClean="0">
              <a:solidFill>
                <a:schemeClr val="bg1"/>
              </a:solidFill>
              <a:latin typeface="宋体" pitchFamily="2" charset="-122"/>
            </a:endParaRPr>
          </a:p>
          <a:p>
            <a:pPr marL="0" indent="0">
              <a:lnSpc>
                <a:spcPct val="130000"/>
              </a:lnSpc>
              <a:spcBef>
                <a:spcPct val="50000"/>
              </a:spcBef>
              <a:buNone/>
            </a:pPr>
            <a:r>
              <a:rPr kumimoji="1" lang="en-US" altLang="zh-CN" sz="2000" dirty="0" err="1" smtClean="0">
                <a:solidFill>
                  <a:schemeClr val="bg1"/>
                </a:solidFill>
                <a:latin typeface="Times New Roman" pitchFamily="18" charset="0"/>
              </a:rPr>
              <a:t>MouseMove</a:t>
            </a:r>
            <a:r>
              <a:rPr kumimoji="1" lang="zh-CN" altLang="en-US" sz="2000" dirty="0" smtClean="0">
                <a:solidFill>
                  <a:schemeClr val="bg1"/>
                </a:solidFill>
                <a:latin typeface="宋体" pitchFamily="2" charset="-122"/>
              </a:rPr>
              <a:t>（移动鼠标）</a:t>
            </a:r>
            <a:endParaRPr kumimoji="1" lang="en-US" altLang="zh-CN" sz="2000" dirty="0" smtClean="0">
              <a:solidFill>
                <a:schemeClr val="bg1"/>
              </a:solidFill>
              <a:latin typeface="宋体" pitchFamily="2" charset="-122"/>
            </a:endParaRPr>
          </a:p>
          <a:p>
            <a:pPr marL="0" indent="0">
              <a:lnSpc>
                <a:spcPct val="130000"/>
              </a:lnSpc>
              <a:spcBef>
                <a:spcPct val="50000"/>
              </a:spcBef>
              <a:buNone/>
            </a:pPr>
            <a:r>
              <a:rPr kumimoji="1" lang="en-US" altLang="zh-CN" sz="2400" dirty="0">
                <a:solidFill>
                  <a:schemeClr val="bg1"/>
                </a:solidFill>
                <a:latin typeface="Times New Roman" pitchFamily="18" charset="0"/>
              </a:rPr>
              <a:t> </a:t>
            </a:r>
            <a:r>
              <a:rPr kumimoji="1" lang="en-US" altLang="zh-CN" sz="2400" dirty="0" smtClean="0">
                <a:solidFill>
                  <a:schemeClr val="bg1"/>
                </a:solidFill>
                <a:latin typeface="Times New Roman" pitchFamily="18" charset="0"/>
              </a:rPr>
              <a:t>……</a:t>
            </a:r>
            <a:endParaRPr kumimoji="1" lang="zh-CN" altLang="en-US" sz="2400" dirty="0">
              <a:solidFill>
                <a:schemeClr val="bg1"/>
              </a:solidFill>
              <a:latin typeface="Times New Roman" pitchFamily="18" charset="0"/>
            </a:endParaRPr>
          </a:p>
        </p:txBody>
      </p:sp>
      <p:sp>
        <p:nvSpPr>
          <p:cNvPr id="14" name="TextBox 13"/>
          <p:cNvSpPr txBox="1"/>
          <p:nvPr/>
        </p:nvSpPr>
        <p:spPr>
          <a:xfrm>
            <a:off x="4211960" y="1974891"/>
            <a:ext cx="4320480" cy="584775"/>
          </a:xfrm>
          <a:prstGeom prst="rect">
            <a:avLst/>
          </a:prstGeom>
          <a:noFill/>
          <a:ln>
            <a:solidFill>
              <a:srgbClr val="B0DD09"/>
            </a:solidFill>
            <a:prstDash val="sysDash"/>
          </a:ln>
        </p:spPr>
        <p:txBody>
          <a:bodyPr wrap="square" rtlCol="0">
            <a:spAutoFit/>
          </a:bodyPr>
          <a:lstStyle/>
          <a:p>
            <a:r>
              <a:rPr lang="zh-CN" altLang="en-US" sz="3200" dirty="0" smtClean="0">
                <a:solidFill>
                  <a:srgbClr val="92D050"/>
                </a:solidFill>
                <a:latin typeface="华文琥珀" panose="02010800040101010101" pitchFamily="2" charset="-122"/>
                <a:ea typeface="华文琥珀" panose="02010800040101010101" pitchFamily="2" charset="-122"/>
              </a:rPr>
              <a:t>事件过程的一般格式</a:t>
            </a:r>
            <a:endParaRPr lang="zh-CN" altLang="en-US" sz="3200" dirty="0">
              <a:solidFill>
                <a:srgbClr val="92D050"/>
              </a:solidFill>
              <a:latin typeface="华文琥珀" panose="02010800040101010101" pitchFamily="2" charset="-122"/>
              <a:ea typeface="华文琥珀" panose="02010800040101010101" pitchFamily="2" charset="-122"/>
            </a:endParaRPr>
          </a:p>
        </p:txBody>
      </p:sp>
      <p:sp>
        <p:nvSpPr>
          <p:cNvPr id="24" name="TextBox 23"/>
          <p:cNvSpPr txBox="1"/>
          <p:nvPr/>
        </p:nvSpPr>
        <p:spPr>
          <a:xfrm>
            <a:off x="238225" y="5169361"/>
            <a:ext cx="3685703" cy="338554"/>
          </a:xfrm>
          <a:prstGeom prst="rect">
            <a:avLst/>
          </a:prstGeom>
          <a:noFill/>
          <a:ln>
            <a:solidFill>
              <a:srgbClr val="FF9966"/>
            </a:solidFill>
            <a:prstDash val="sysDash"/>
          </a:ln>
        </p:spPr>
        <p:txBody>
          <a:bodyPr wrap="square" rtlCol="0">
            <a:spAutoFit/>
          </a:bodyPr>
          <a:lstStyle/>
          <a:p>
            <a:r>
              <a:rPr lang="zh-CN" altLang="en-US" sz="1600" dirty="0">
                <a:solidFill>
                  <a:srgbClr val="FF9966"/>
                </a:solidFill>
                <a:latin typeface="华文琥珀" panose="02010800040101010101" pitchFamily="2" charset="-122"/>
                <a:ea typeface="华文琥珀" panose="02010800040101010101" pitchFamily="2" charset="-122"/>
              </a:rPr>
              <a:t>当事件由用户触发时，对象会做出</a:t>
            </a:r>
            <a:r>
              <a:rPr lang="zh-CN" altLang="en-US" sz="1600" dirty="0" smtClean="0">
                <a:solidFill>
                  <a:srgbClr val="FF9966"/>
                </a:solidFill>
                <a:latin typeface="华文琥珀" panose="02010800040101010101" pitchFamily="2" charset="-122"/>
                <a:ea typeface="华文琥珀" panose="02010800040101010101" pitchFamily="2" charset="-122"/>
              </a:rPr>
              <a:t>响应 </a:t>
            </a:r>
            <a:endParaRPr lang="zh-CN" altLang="en-US" sz="1600" dirty="0">
              <a:solidFill>
                <a:srgbClr val="FF9966"/>
              </a:solidFill>
              <a:latin typeface="华文琥珀" panose="02010800040101010101" pitchFamily="2" charset="-122"/>
              <a:ea typeface="华文琥珀" panose="02010800040101010101" pitchFamily="2" charset="-122"/>
            </a:endParaRPr>
          </a:p>
        </p:txBody>
      </p:sp>
    </p:spTree>
    <p:extLst>
      <p:ext uri="{BB962C8B-B14F-4D97-AF65-F5344CB8AC3E}">
        <p14:creationId xmlns:p14="http://schemas.microsoft.com/office/powerpoint/2010/main" val="16101498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539552" y="2204864"/>
            <a:ext cx="8229600" cy="3744416"/>
          </a:xfrm>
        </p:spPr>
        <p:txBody>
          <a:bodyPr/>
          <a:lstStyle/>
          <a:p>
            <a:pPr marL="0" indent="0">
              <a:buNone/>
            </a:pPr>
            <a:r>
              <a:rPr lang="zh-CN" altLang="en-US" dirty="0" smtClean="0"/>
              <a:t>在</a:t>
            </a:r>
            <a:r>
              <a:rPr lang="en-US" altLang="zh-CN" dirty="0" smtClean="0"/>
              <a:t>VB</a:t>
            </a:r>
            <a:r>
              <a:rPr lang="zh-CN" altLang="en-US" dirty="0" smtClean="0"/>
              <a:t>中，系统已经</a:t>
            </a:r>
            <a:r>
              <a:rPr lang="zh-CN" altLang="en-US" dirty="0" smtClean="0">
                <a:solidFill>
                  <a:srgbClr val="FF6600"/>
                </a:solidFill>
                <a:effectLst>
                  <a:outerShdw blurRad="38100" dist="38100" dir="2700000" algn="tl">
                    <a:srgbClr val="000000">
                      <a:alpha val="43137"/>
                    </a:srgbClr>
                  </a:outerShdw>
                </a:effectLst>
              </a:rPr>
              <a:t>预先设计了一些固定的程序代码嵌入在对象中，用于实现对象的一些特定的功能</a:t>
            </a:r>
            <a:r>
              <a:rPr lang="zh-CN" altLang="en-US" dirty="0" smtClean="0"/>
              <a:t>，我们称为对象的方法。对象的方法是对象自身集成的，调用时一般要指明对象，如果省略对象，表示在当前对象，一般指窗体。我们可以把对象的方法当成一个语句来使用。</a:t>
            </a:r>
            <a:endParaRPr lang="zh-CN" altLang="en-US" dirty="0"/>
          </a:p>
        </p:txBody>
      </p:sp>
      <p:sp>
        <p:nvSpPr>
          <p:cNvPr id="4" name="日期占位符 3"/>
          <p:cNvSpPr>
            <a:spLocks noGrp="1"/>
          </p:cNvSpPr>
          <p:nvPr>
            <p:ph type="dt" sz="half" idx="10"/>
          </p:nvPr>
        </p:nvSpPr>
        <p:spPr/>
        <p:txBody>
          <a:bodyPr/>
          <a:lstStyle/>
          <a:p>
            <a:fld id="{F724DFE8-724A-43FB-BBD0-7FE02D6134A1}" type="datetime1">
              <a:rPr lang="zh-CN" altLang="en-US" smtClean="0"/>
              <a:t>2021/1/15</a:t>
            </a:fld>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13</a:t>
            </a:fld>
            <a:endParaRPr lang="zh-CN" altLang="en-US"/>
          </a:p>
        </p:txBody>
      </p:sp>
      <p:sp>
        <p:nvSpPr>
          <p:cNvPr id="6" name="标题 1"/>
          <p:cNvSpPr>
            <a:spLocks noGrp="1"/>
          </p:cNvSpPr>
          <p:nvPr>
            <p:ph type="title"/>
          </p:nvPr>
        </p:nvSpPr>
        <p:spPr>
          <a:xfrm>
            <a:off x="971600" y="260648"/>
            <a:ext cx="3384376" cy="1080120"/>
          </a:xfrm>
        </p:spPr>
        <p:txBody>
          <a:bodyPr>
            <a:noAutofit/>
          </a:bodyPr>
          <a:lstStyle/>
          <a:p>
            <a:r>
              <a:rPr lang="zh-CN" altLang="en-US" sz="8000" dirty="0" smtClean="0">
                <a:solidFill>
                  <a:schemeClr val="accent6">
                    <a:lumMod val="75000"/>
                  </a:schemeClr>
                </a:solidFill>
                <a:latin typeface="华文琥珀" panose="02010800040101010101" pitchFamily="2" charset="-122"/>
                <a:ea typeface="华文琥珀" panose="02010800040101010101" pitchFamily="2" charset="-122"/>
              </a:rPr>
              <a:t>方  法</a:t>
            </a:r>
            <a:endParaRPr lang="zh-CN" altLang="en-US" sz="8000" dirty="0">
              <a:latin typeface="华文彩云" panose="02010800040101010101" pitchFamily="2" charset="-122"/>
              <a:ea typeface="华文彩云" panose="02010800040101010101" pitchFamily="2" charset="-122"/>
            </a:endParaRPr>
          </a:p>
        </p:txBody>
      </p:sp>
    </p:spTree>
    <p:extLst>
      <p:ext uri="{BB962C8B-B14F-4D97-AF65-F5344CB8AC3E}">
        <p14:creationId xmlns:p14="http://schemas.microsoft.com/office/powerpoint/2010/main" val="34304549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Print</a:t>
            </a:r>
            <a:r>
              <a:rPr lang="zh-CN" altLang="en-US" dirty="0" smtClean="0"/>
              <a:t>方法</a:t>
            </a:r>
            <a:endParaRPr lang="zh-CN" altLang="en-US" dirty="0"/>
          </a:p>
        </p:txBody>
      </p:sp>
      <p:sp>
        <p:nvSpPr>
          <p:cNvPr id="3" name="内容占位符 2"/>
          <p:cNvSpPr>
            <a:spLocks noGrp="1"/>
          </p:cNvSpPr>
          <p:nvPr>
            <p:ph idx="1"/>
          </p:nvPr>
        </p:nvSpPr>
        <p:spPr/>
        <p:txBody>
          <a:bodyPr>
            <a:normAutofit fontScale="92500" lnSpcReduction="10000"/>
          </a:bodyPr>
          <a:lstStyle/>
          <a:p>
            <a:pPr marL="0" indent="0">
              <a:buNone/>
            </a:pPr>
            <a:r>
              <a:rPr lang="en-US" altLang="zh-CN" dirty="0" smtClean="0"/>
              <a:t>[</a:t>
            </a:r>
            <a:r>
              <a:rPr lang="zh-CN" altLang="en-US" dirty="0" smtClean="0"/>
              <a:t>对象</a:t>
            </a:r>
            <a:r>
              <a:rPr lang="en-US" altLang="zh-CN" dirty="0" smtClean="0"/>
              <a:t>.]Print [</a:t>
            </a:r>
            <a:r>
              <a:rPr lang="zh-CN" altLang="en-US" dirty="0" smtClean="0"/>
              <a:t>表达式列表</a:t>
            </a:r>
            <a:r>
              <a:rPr lang="en-US" altLang="zh-CN" dirty="0" smtClean="0"/>
              <a:t>]</a:t>
            </a:r>
          </a:p>
          <a:p>
            <a:pPr marL="0" indent="0">
              <a:buNone/>
            </a:pPr>
            <a:r>
              <a:rPr lang="en-US" altLang="zh-CN" dirty="0"/>
              <a:t>[</a:t>
            </a:r>
            <a:r>
              <a:rPr lang="zh-CN" altLang="en-US" dirty="0"/>
              <a:t>对象</a:t>
            </a:r>
            <a:r>
              <a:rPr lang="en-US" altLang="zh-CN" dirty="0" smtClean="0"/>
              <a:t>.]</a:t>
            </a:r>
            <a:r>
              <a:rPr lang="zh-CN" altLang="en-US" dirty="0" smtClean="0"/>
              <a:t>一般省略，表示当前窗体。</a:t>
            </a:r>
            <a:endParaRPr lang="en-US" altLang="zh-CN" dirty="0" smtClean="0"/>
          </a:p>
          <a:p>
            <a:pPr marL="0" indent="0">
              <a:buNone/>
            </a:pPr>
            <a:r>
              <a:rPr lang="en-US" altLang="zh-CN" dirty="0"/>
              <a:t>[</a:t>
            </a:r>
            <a:r>
              <a:rPr lang="zh-CN" altLang="en-US" dirty="0"/>
              <a:t>表达式列表</a:t>
            </a:r>
            <a:r>
              <a:rPr lang="en-US" altLang="zh-CN" dirty="0" smtClean="0"/>
              <a:t>]</a:t>
            </a:r>
            <a:r>
              <a:rPr lang="zh-CN" altLang="en-US" dirty="0" smtClean="0"/>
              <a:t>中的各项之间使用分号（</a:t>
            </a:r>
            <a:r>
              <a:rPr lang="zh-CN" altLang="en-US" dirty="0" smtClean="0">
                <a:solidFill>
                  <a:srgbClr val="FF6600"/>
                </a:solidFill>
                <a:effectLst>
                  <a:outerShdw blurRad="38100" dist="38100" dir="2700000" algn="tl">
                    <a:srgbClr val="000000">
                      <a:alpha val="43137"/>
                    </a:srgbClr>
                  </a:outerShdw>
                </a:effectLst>
              </a:rPr>
              <a:t>；</a:t>
            </a:r>
            <a:r>
              <a:rPr lang="zh-CN" altLang="en-US" dirty="0" smtClean="0"/>
              <a:t>）或者逗号（</a:t>
            </a:r>
            <a:r>
              <a:rPr lang="zh-CN" altLang="en-US" dirty="0" smtClean="0">
                <a:solidFill>
                  <a:srgbClr val="FF6600"/>
                </a:solidFill>
                <a:effectLst>
                  <a:outerShdw blurRad="38100" dist="38100" dir="2700000" algn="tl">
                    <a:srgbClr val="000000">
                      <a:alpha val="43137"/>
                    </a:srgbClr>
                  </a:outerShdw>
                </a:effectLst>
              </a:rPr>
              <a:t>，</a:t>
            </a:r>
            <a:r>
              <a:rPr lang="zh-CN" altLang="en-US" dirty="0" smtClean="0"/>
              <a:t>）分隔。若使用分号分隔，表示紧凑格式输出，光标定位在上一个显示的字符后。若使用逗号分隔，表示分区格式显示，光标定位在下一个打印区的开始位置处。每个打印区占</a:t>
            </a:r>
            <a:r>
              <a:rPr lang="en-US" altLang="zh-CN" dirty="0" smtClean="0"/>
              <a:t>14</a:t>
            </a:r>
            <a:r>
              <a:rPr lang="zh-CN" altLang="en-US" dirty="0" smtClean="0"/>
              <a:t>列。若后面没有分号与逗号，则表示输出后换到下一行。</a:t>
            </a:r>
            <a:endParaRPr lang="en-US" altLang="zh-CN" dirty="0"/>
          </a:p>
          <a:p>
            <a:pPr marL="0" indent="0">
              <a:buNone/>
            </a:pPr>
            <a:endParaRPr lang="zh-CN" altLang="en-US" dirty="0"/>
          </a:p>
        </p:txBody>
      </p:sp>
      <p:sp>
        <p:nvSpPr>
          <p:cNvPr id="4" name="日期占位符 3"/>
          <p:cNvSpPr>
            <a:spLocks noGrp="1"/>
          </p:cNvSpPr>
          <p:nvPr>
            <p:ph type="dt" sz="half" idx="10"/>
          </p:nvPr>
        </p:nvSpPr>
        <p:spPr/>
        <p:txBody>
          <a:bodyPr/>
          <a:lstStyle/>
          <a:p>
            <a:fld id="{F724DFE8-724A-43FB-BBD0-7FE02D6134A1}" type="datetime1">
              <a:rPr lang="zh-CN" altLang="en-US" smtClean="0"/>
              <a:t>2021/1/15</a:t>
            </a:fld>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14</a:t>
            </a:fld>
            <a:endParaRPr lang="zh-CN" altLang="en-US"/>
          </a:p>
        </p:txBody>
      </p:sp>
    </p:spTree>
    <p:extLst>
      <p:ext uri="{BB962C8B-B14F-4D97-AF65-F5344CB8AC3E}">
        <p14:creationId xmlns:p14="http://schemas.microsoft.com/office/powerpoint/2010/main" val="429453605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3277</TotalTime>
  <Words>745</Words>
  <Application>Microsoft Office PowerPoint</Application>
  <PresentationFormat>全屏显示(4:3)</PresentationFormat>
  <Paragraphs>104</Paragraphs>
  <Slides>14</Slides>
  <Notes>3</Notes>
  <HiddenSlides>0</HiddenSlides>
  <MMClips>0</MMClips>
  <ScaleCrop>false</ScaleCrop>
  <HeadingPairs>
    <vt:vector size="4" baseType="variant">
      <vt:variant>
        <vt:lpstr>主题</vt:lpstr>
      </vt:variant>
      <vt:variant>
        <vt:i4>1</vt:i4>
      </vt:variant>
      <vt:variant>
        <vt:lpstr>幻灯片标题</vt:lpstr>
      </vt:variant>
      <vt:variant>
        <vt:i4>14</vt:i4>
      </vt:variant>
    </vt:vector>
  </HeadingPairs>
  <TitlesOfParts>
    <vt:vector size="15" baseType="lpstr">
      <vt:lpstr>Office 主题</vt:lpstr>
      <vt:lpstr>第2节 程序中的对象</vt:lpstr>
      <vt:lpstr>复习旧知</vt:lpstr>
      <vt:lpstr>复习旧知</vt:lpstr>
      <vt:lpstr>知识讲堂</vt:lpstr>
      <vt:lpstr>PowerPoint 演示文稿</vt:lpstr>
      <vt:lpstr>控件与对象</vt:lpstr>
      <vt:lpstr>控件与对象</vt:lpstr>
      <vt:lpstr>PowerPoint 演示文稿</vt:lpstr>
      <vt:lpstr>KNOW OR NOT?</vt:lpstr>
      <vt:lpstr>PowerPoint 演示文稿</vt:lpstr>
      <vt:lpstr>属  性</vt:lpstr>
      <vt:lpstr>事  件</vt:lpstr>
      <vt:lpstr>方  法</vt:lpstr>
      <vt:lpstr>Print方法</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初识Visual Basic</dc:title>
  <dc:creator>Administrator</dc:creator>
  <cp:lastModifiedBy>admin</cp:lastModifiedBy>
  <cp:revision>101</cp:revision>
  <dcterms:created xsi:type="dcterms:W3CDTF">2017-02-09T07:07:51Z</dcterms:created>
  <dcterms:modified xsi:type="dcterms:W3CDTF">2021-01-15T08:49:03Z</dcterms:modified>
</cp:coreProperties>
</file>