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78" r:id="rId4"/>
    <p:sldId id="289" r:id="rId5"/>
    <p:sldId id="279" r:id="rId6"/>
    <p:sldId id="280" r:id="rId7"/>
    <p:sldId id="281" r:id="rId8"/>
    <p:sldId id="322" r:id="rId9"/>
    <p:sldId id="383" r:id="rId10"/>
    <p:sldId id="282" r:id="rId11"/>
    <p:sldId id="384" r:id="rId12"/>
    <p:sldId id="422" r:id="rId13"/>
    <p:sldId id="423" r:id="rId14"/>
    <p:sldId id="424" r:id="rId15"/>
    <p:sldId id="425" r:id="rId16"/>
    <p:sldId id="385" r:id="rId17"/>
    <p:sldId id="290" r:id="rId18"/>
    <p:sldId id="386" r:id="rId19"/>
    <p:sldId id="465" r:id="rId20"/>
    <p:sldId id="466" r:id="rId21"/>
    <p:sldId id="467" r:id="rId22"/>
    <p:sldId id="468" r:id="rId23"/>
    <p:sldId id="469" r:id="rId24"/>
    <p:sldId id="470" r:id="rId25"/>
    <p:sldId id="471" r:id="rId26"/>
    <p:sldId id="472" r:id="rId27"/>
    <p:sldId id="283" r:id="rId28"/>
    <p:sldId id="284" r:id="rId29"/>
    <p:sldId id="285" r:id="rId30"/>
    <p:sldId id="286" r:id="rId31"/>
    <p:sldId id="287" r:id="rId32"/>
    <p:sldId id="420" r:id="rId33"/>
    <p:sldId id="421" r:id="rId34"/>
    <p:sldId id="430" r:id="rId35"/>
    <p:sldId id="288" r:id="rId36"/>
    <p:sldId id="431" r:id="rId37"/>
    <p:sldId id="432" r:id="rId38"/>
    <p:sldId id="272" r:id="rId39"/>
    <p:sldId id="273" r:id="rId40"/>
    <p:sldId id="274" r:id="rId41"/>
    <p:sldId id="277" r:id="rId42"/>
    <p:sldId id="426" r:id="rId43"/>
    <p:sldId id="427" r:id="rId44"/>
    <p:sldId id="428" r:id="rId45"/>
    <p:sldId id="429" r:id="rId46"/>
    <p:sldId id="275" r:id="rId47"/>
    <p:sldId id="276" r:id="rId48"/>
    <p:sldId id="264" r:id="rId49"/>
    <p:sldId id="265" r:id="rId50"/>
    <p:sldId id="266" r:id="rId51"/>
    <p:sldId id="263" r:id="rId52"/>
    <p:sldId id="267" r:id="rId53"/>
    <p:sldId id="268" r:id="rId54"/>
    <p:sldId id="257" r:id="rId55"/>
    <p:sldId id="269" r:id="rId56"/>
    <p:sldId id="270" r:id="rId57"/>
    <p:sldId id="271" r:id="rId58"/>
    <p:sldId id="258" r:id="rId59"/>
    <p:sldId id="259" r:id="rId60"/>
    <p:sldId id="260" r:id="rId61"/>
    <p:sldId id="261" r:id="rId62"/>
    <p:sldId id="262" r:id="rId63"/>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6" Type="http://schemas.openxmlformats.org/officeDocument/2006/relationships/tableStyles" Target="tableStyles.xml"/><Relationship Id="rId65" Type="http://schemas.openxmlformats.org/officeDocument/2006/relationships/viewProps" Target="viewProps.xml"/><Relationship Id="rId64" Type="http://schemas.openxmlformats.org/officeDocument/2006/relationships/presProps" Target="presProps.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hyperlink" Target="0001.&#20964;&#20976;&#23485;&#39057;-&#20379;&#32473;&#20391;&#25913;&#38761;&#37322;&#25918;&#32463;&#27982;&#21457;&#23637;&#26032;&#24605;&#36335;.mp4"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863090" y="659765"/>
            <a:ext cx="8033385" cy="493522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28320" y="381000"/>
            <a:ext cx="11255375" cy="5943600"/>
          </a:xfrm>
          <a:prstGeom prst="rect">
            <a:avLst/>
          </a:prstGeom>
          <a:noFill/>
        </p:spPr>
        <p:txBody>
          <a:bodyPr wrap="square" rtlCol="0" anchor="t">
            <a:spAutoFit/>
          </a:bodyPr>
          <a:p>
            <a:r>
              <a:rPr lang="en-US" altLang="zh-CN" sz="3200">
                <a:latin typeface="楷体" panose="02010609060101010101" charset="-122"/>
                <a:ea typeface="楷体" panose="02010609060101010101" charset="-122"/>
              </a:rPr>
              <a:t>    </a:t>
            </a:r>
            <a:r>
              <a:rPr lang="zh-CN" altLang="en-US" sz="3200">
                <a:latin typeface="楷体" panose="02010609060101010101" charset="-122"/>
                <a:ea typeface="楷体" panose="02010609060101010101" charset="-122"/>
              </a:rPr>
              <a:t>会议认为，今年以来，我们全面贯彻去年中央经济工作会议决策部署，加强和改善党对经济工作的领导，</a:t>
            </a:r>
            <a:r>
              <a:rPr lang="zh-CN" altLang="en-US" sz="3200">
                <a:solidFill>
                  <a:srgbClr val="000066"/>
                </a:solidFill>
                <a:latin typeface="楷体" panose="02010609060101010101" charset="-122"/>
                <a:ea typeface="楷体" panose="02010609060101010101" charset="-122"/>
              </a:rPr>
              <a:t>坚持稳中求进工作总基调，</a:t>
            </a:r>
            <a:r>
              <a:rPr lang="zh-CN" altLang="en-US" sz="3200">
                <a:solidFill>
                  <a:srgbClr val="FF0000"/>
                </a:solidFill>
                <a:latin typeface="楷体" panose="02010609060101010101" charset="-122"/>
                <a:ea typeface="楷体" panose="02010609060101010101" charset="-122"/>
              </a:rPr>
              <a:t>坚持新发展理念，以推进供给侧结构性改革为主线，适度扩大总需求，坚定推进改革，妥善应对风险挑战，引导形成良好社会预期，经济社会保持平稳健康发展，</a:t>
            </a:r>
            <a:r>
              <a:rPr lang="zh-CN" altLang="en-US" sz="3200">
                <a:latin typeface="楷体" panose="02010609060101010101" charset="-122"/>
                <a:ea typeface="楷体" panose="02010609060101010101" charset="-122"/>
              </a:rPr>
              <a:t>实现了“十三五”良好开局。</a:t>
            </a:r>
            <a:endParaRPr lang="zh-CN" altLang="en-US" sz="3200">
              <a:latin typeface="楷体" panose="02010609060101010101" charset="-122"/>
              <a:ea typeface="楷体" panose="02010609060101010101" charset="-122"/>
            </a:endParaRPr>
          </a:p>
          <a:p>
            <a:r>
              <a:rPr lang="zh-CN" altLang="en-US" sz="3200">
                <a:latin typeface="楷体" panose="02010609060101010101" charset="-122"/>
                <a:ea typeface="楷体" panose="02010609060101010101" charset="-122"/>
              </a:rPr>
              <a:t>    </a:t>
            </a:r>
            <a:r>
              <a:rPr lang="zh-CN" altLang="en-US" sz="3200">
                <a:solidFill>
                  <a:srgbClr val="000066"/>
                </a:solidFill>
                <a:latin typeface="楷体" panose="02010609060101010101" charset="-122"/>
                <a:ea typeface="楷体" panose="02010609060101010101" charset="-122"/>
              </a:rPr>
              <a:t>经济形势总的特点是缓中趋稳、稳中向好</a:t>
            </a:r>
            <a:r>
              <a:rPr lang="zh-CN" altLang="en-US" sz="3200">
                <a:latin typeface="楷体" panose="02010609060101010101" charset="-122"/>
                <a:ea typeface="楷体" panose="02010609060101010101" charset="-122"/>
              </a:rPr>
              <a:t>，经济运行保持在合理区间，质量和效益提高。</a:t>
            </a:r>
            <a:r>
              <a:rPr lang="zh-CN" altLang="en-US" sz="3200">
                <a:solidFill>
                  <a:srgbClr val="FF0000"/>
                </a:solidFill>
                <a:latin typeface="楷体" panose="02010609060101010101" charset="-122"/>
                <a:ea typeface="楷体" panose="02010609060101010101" charset="-122"/>
              </a:rPr>
              <a:t>经济结构继续优化，创新对发展的支撑作用增强。</a:t>
            </a:r>
            <a:r>
              <a:rPr lang="zh-CN" altLang="en-US" sz="3200">
                <a:latin typeface="楷体" panose="02010609060101010101" charset="-122"/>
                <a:ea typeface="楷体" panose="02010609060101010101" charset="-122"/>
              </a:rPr>
              <a:t>改革开放取得新突破，主要领域“四梁八柱”性改革基本出台，</a:t>
            </a:r>
            <a:r>
              <a:rPr lang="zh-CN" altLang="en-US" sz="3200">
                <a:solidFill>
                  <a:srgbClr val="FF0000"/>
                </a:solidFill>
                <a:latin typeface="楷体" panose="02010609060101010101" charset="-122"/>
                <a:ea typeface="楷体" panose="02010609060101010101" charset="-122"/>
              </a:rPr>
              <a:t>对外开放布局进一步完善</a:t>
            </a:r>
            <a:r>
              <a:rPr lang="zh-CN" altLang="en-US" sz="3200">
                <a:latin typeface="楷体" panose="02010609060101010101" charset="-122"/>
                <a:ea typeface="楷体" panose="02010609060101010101" charset="-122"/>
              </a:rPr>
              <a:t>。</a:t>
            </a:r>
            <a:r>
              <a:rPr lang="zh-CN" altLang="en-US" sz="3200">
                <a:solidFill>
                  <a:srgbClr val="FF0000"/>
                </a:solidFill>
                <a:latin typeface="楷体" panose="02010609060101010101" charset="-122"/>
                <a:ea typeface="楷体" panose="02010609060101010101" charset="-122"/>
              </a:rPr>
              <a:t>人民生活持续改善，贫困人口预计减少1000万以上。</a:t>
            </a:r>
            <a:r>
              <a:rPr lang="zh-CN" altLang="en-US" sz="3200">
                <a:solidFill>
                  <a:srgbClr val="000066"/>
                </a:solidFill>
                <a:latin typeface="楷体" panose="02010609060101010101" charset="-122"/>
                <a:ea typeface="楷体" panose="02010609060101010101" charset="-122"/>
              </a:rPr>
              <a:t>生态环境有所好转，绿色发展初见成效。</a:t>
            </a:r>
            <a:r>
              <a:rPr lang="zh-CN" altLang="en-US" sz="3200">
                <a:latin typeface="楷体" panose="02010609060101010101" charset="-122"/>
                <a:ea typeface="楷体" panose="02010609060101010101" charset="-122"/>
              </a:rPr>
              <a:t>成绩来之不易，必须充分肯定。</a:t>
            </a:r>
            <a:endParaRPr lang="zh-CN" altLang="en-US" sz="3200">
              <a:latin typeface="楷体" panose="02010609060101010101" charset="-122"/>
              <a:ea typeface="楷体" panose="02010609060101010101"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03935" y="580390"/>
            <a:ext cx="10409555" cy="5356860"/>
          </a:xfrm>
          <a:prstGeom prst="rect">
            <a:avLst/>
          </a:prstGeom>
          <a:noFill/>
        </p:spPr>
        <p:txBody>
          <a:bodyPr wrap="square" rtlCol="0" anchor="t">
            <a:spAutoFit/>
          </a:bodyPr>
          <a:p>
            <a:pPr algn="l">
              <a:lnSpc>
                <a:spcPct val="160000"/>
              </a:lnSpc>
            </a:pPr>
            <a:r>
              <a:rPr lang="zh-CN" altLang="en-US" sz="3600">
                <a:latin typeface="楷体" panose="02010609060101010101" charset="-122"/>
                <a:ea typeface="楷体" panose="02010609060101010101" charset="-122"/>
                <a:sym typeface="+mn-ea"/>
              </a:rPr>
              <a:t>同时，我国经济运行仍存在不少突出矛盾和问题，</a:t>
            </a:r>
            <a:endParaRPr lang="zh-CN" altLang="en-US" sz="3600">
              <a:latin typeface="楷体" panose="02010609060101010101" charset="-122"/>
              <a:ea typeface="楷体" panose="02010609060101010101" charset="-122"/>
              <a:sym typeface="+mn-ea"/>
            </a:endParaRPr>
          </a:p>
          <a:p>
            <a:pPr algn="l">
              <a:lnSpc>
                <a:spcPct val="160000"/>
              </a:lnSpc>
            </a:pPr>
            <a:r>
              <a:rPr lang="zh-CN" altLang="en-US" sz="3600">
                <a:solidFill>
                  <a:srgbClr val="FF0000"/>
                </a:solidFill>
                <a:latin typeface="楷体" panose="02010609060101010101" charset="-122"/>
                <a:ea typeface="楷体" panose="02010609060101010101" charset="-122"/>
                <a:sym typeface="+mn-ea"/>
              </a:rPr>
              <a:t>产能过剩和需求结构升级矛盾突出，</a:t>
            </a:r>
            <a:endParaRPr lang="zh-CN" altLang="en-US" sz="3600">
              <a:solidFill>
                <a:srgbClr val="FF0000"/>
              </a:solidFill>
              <a:latin typeface="楷体" panose="02010609060101010101" charset="-122"/>
              <a:ea typeface="楷体" panose="02010609060101010101" charset="-122"/>
              <a:sym typeface="+mn-ea"/>
            </a:endParaRPr>
          </a:p>
          <a:p>
            <a:pPr algn="l">
              <a:lnSpc>
                <a:spcPct val="160000"/>
              </a:lnSpc>
            </a:pPr>
            <a:r>
              <a:rPr lang="zh-CN" altLang="en-US" sz="3600">
                <a:solidFill>
                  <a:srgbClr val="FF0000"/>
                </a:solidFill>
                <a:latin typeface="楷体" panose="02010609060101010101" charset="-122"/>
                <a:ea typeface="楷体" panose="02010609060101010101" charset="-122"/>
                <a:sym typeface="+mn-ea"/>
              </a:rPr>
              <a:t>经济增长内生动力不足，</a:t>
            </a:r>
            <a:endParaRPr lang="zh-CN" altLang="en-US" sz="3600">
              <a:solidFill>
                <a:srgbClr val="FF0000"/>
              </a:solidFill>
              <a:latin typeface="楷体" panose="02010609060101010101" charset="-122"/>
              <a:ea typeface="楷体" panose="02010609060101010101" charset="-122"/>
              <a:sym typeface="+mn-ea"/>
            </a:endParaRPr>
          </a:p>
          <a:p>
            <a:pPr algn="l">
              <a:lnSpc>
                <a:spcPct val="160000"/>
              </a:lnSpc>
            </a:pPr>
            <a:r>
              <a:rPr lang="zh-CN" altLang="en-US" sz="3600">
                <a:solidFill>
                  <a:srgbClr val="FF0000"/>
                </a:solidFill>
                <a:latin typeface="楷体" panose="02010609060101010101" charset="-122"/>
                <a:ea typeface="楷体" panose="02010609060101010101" charset="-122"/>
                <a:sym typeface="+mn-ea"/>
              </a:rPr>
              <a:t>金融风险有所积聚，</a:t>
            </a:r>
            <a:endParaRPr lang="zh-CN" altLang="en-US" sz="3600">
              <a:solidFill>
                <a:srgbClr val="FF0000"/>
              </a:solidFill>
              <a:latin typeface="楷体" panose="02010609060101010101" charset="-122"/>
              <a:ea typeface="楷体" panose="02010609060101010101" charset="-122"/>
              <a:sym typeface="+mn-ea"/>
            </a:endParaRPr>
          </a:p>
          <a:p>
            <a:pPr algn="l">
              <a:lnSpc>
                <a:spcPct val="160000"/>
              </a:lnSpc>
            </a:pPr>
            <a:r>
              <a:rPr lang="zh-CN" altLang="en-US" sz="3600">
                <a:solidFill>
                  <a:srgbClr val="FF0000"/>
                </a:solidFill>
                <a:latin typeface="楷体" panose="02010609060101010101" charset="-122"/>
                <a:ea typeface="楷体" panose="02010609060101010101" charset="-122"/>
                <a:sym typeface="+mn-ea"/>
              </a:rPr>
              <a:t>部分地区困难增多等。</a:t>
            </a:r>
            <a:endParaRPr lang="zh-CN" altLang="en-US" sz="3600">
              <a:solidFill>
                <a:srgbClr val="FF0000"/>
              </a:solidFill>
              <a:latin typeface="楷体" panose="02010609060101010101" charset="-122"/>
              <a:ea typeface="楷体" panose="02010609060101010101" charset="-122"/>
              <a:sym typeface="+mn-ea"/>
            </a:endParaRPr>
          </a:p>
          <a:p>
            <a:pPr algn="l">
              <a:lnSpc>
                <a:spcPct val="160000"/>
              </a:lnSpc>
            </a:pPr>
            <a:r>
              <a:rPr lang="zh-CN" altLang="en-US" sz="3600">
                <a:latin typeface="楷体" panose="02010609060101010101" charset="-122"/>
                <a:ea typeface="楷体" panose="02010609060101010101" charset="-122"/>
                <a:sym typeface="+mn-ea"/>
              </a:rPr>
              <a:t>对这些问题，我们要高度重视，继续努力加以解决。</a:t>
            </a:r>
            <a:endParaRPr lang="zh-CN" altLang="en-US" sz="3600">
              <a:latin typeface="楷体" panose="02010609060101010101" charset="-122"/>
              <a:ea typeface="楷体" panose="02010609060101010101"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5960" y="15240"/>
            <a:ext cx="10906125" cy="6918960"/>
          </a:xfrm>
          <a:prstGeom prst="rect">
            <a:avLst/>
          </a:prstGeom>
          <a:noFill/>
        </p:spPr>
        <p:txBody>
          <a:bodyPr wrap="square" rtlCol="0" anchor="t">
            <a:spAutoFit/>
          </a:bodyPr>
          <a:p>
            <a:r>
              <a:rPr lang="zh-CN" altLang="en-US" sz="3200">
                <a:latin typeface="楷体" panose="02010609060101010101" charset="-122"/>
                <a:ea typeface="楷体" panose="02010609060101010101" charset="-122"/>
              </a:rPr>
              <a:t>党的十八大以来，我们初步确立了适应经济发展新常态的经济政策框架。</a:t>
            </a:r>
            <a:endParaRPr lang="zh-CN" altLang="en-US" sz="3200">
              <a:latin typeface="楷体" panose="02010609060101010101" charset="-122"/>
              <a:ea typeface="楷体" panose="02010609060101010101" charset="-122"/>
            </a:endParaRPr>
          </a:p>
          <a:p>
            <a:r>
              <a:rPr lang="zh-CN" altLang="en-US" sz="3200">
                <a:latin typeface="楷体" panose="02010609060101010101" charset="-122"/>
                <a:ea typeface="楷体" panose="02010609060101010101" charset="-122"/>
              </a:rPr>
              <a:t>    第一，</a:t>
            </a:r>
            <a:r>
              <a:rPr lang="zh-CN" altLang="en-US" sz="3200">
                <a:solidFill>
                  <a:srgbClr val="FF0000"/>
                </a:solidFill>
                <a:latin typeface="楷体" panose="02010609060101010101" charset="-122"/>
                <a:ea typeface="楷体" panose="02010609060101010101" charset="-122"/>
              </a:rPr>
              <a:t>作出经济发展进入新常态的重大判断</a:t>
            </a:r>
            <a:r>
              <a:rPr lang="zh-CN" altLang="en-US" sz="3200">
                <a:latin typeface="楷体" panose="02010609060101010101" charset="-122"/>
                <a:ea typeface="楷体" panose="02010609060101010101" charset="-122"/>
              </a:rPr>
              <a:t>，把认识、把握、引领新常态作为当前和今后一个时期做好经济工作的大逻辑。</a:t>
            </a:r>
            <a:endParaRPr lang="zh-CN" altLang="en-US" sz="3200">
              <a:latin typeface="楷体" panose="02010609060101010101" charset="-122"/>
              <a:ea typeface="楷体" panose="02010609060101010101" charset="-122"/>
            </a:endParaRPr>
          </a:p>
          <a:p>
            <a:r>
              <a:rPr lang="zh-CN" altLang="en-US" sz="3200">
                <a:latin typeface="楷体" panose="02010609060101010101" charset="-122"/>
                <a:ea typeface="楷体" panose="02010609060101010101" charset="-122"/>
              </a:rPr>
              <a:t>    第二，形成</a:t>
            </a:r>
            <a:r>
              <a:rPr lang="zh-CN" altLang="en-US" sz="3200">
                <a:solidFill>
                  <a:srgbClr val="FF0000"/>
                </a:solidFill>
                <a:latin typeface="楷体" panose="02010609060101010101" charset="-122"/>
                <a:ea typeface="楷体" panose="02010609060101010101" charset="-122"/>
              </a:rPr>
              <a:t>以新发展理念为指导、以供给侧结构性改革为主线的政策体系，</a:t>
            </a:r>
            <a:r>
              <a:rPr lang="zh-CN" altLang="en-US" sz="3200">
                <a:latin typeface="楷体" panose="02010609060101010101" charset="-122"/>
                <a:ea typeface="楷体" panose="02010609060101010101" charset="-122"/>
              </a:rPr>
              <a:t>引导经济朝着更高质量、更有效率、更加公平、更可持续的方向发展，提出引领我国经济持续健康发展的一套政策框架。</a:t>
            </a:r>
            <a:endParaRPr lang="zh-CN" altLang="en-US" sz="3200">
              <a:latin typeface="楷体" panose="02010609060101010101" charset="-122"/>
              <a:ea typeface="楷体" panose="02010609060101010101" charset="-122"/>
            </a:endParaRPr>
          </a:p>
          <a:p>
            <a:r>
              <a:rPr lang="zh-CN" altLang="en-US" sz="3200">
                <a:latin typeface="楷体" panose="02010609060101010101" charset="-122"/>
                <a:ea typeface="楷体" panose="02010609060101010101" charset="-122"/>
              </a:rPr>
              <a:t>    第三，</a:t>
            </a:r>
            <a:r>
              <a:rPr lang="zh-CN" altLang="en-US" sz="3200">
                <a:solidFill>
                  <a:srgbClr val="FF0000"/>
                </a:solidFill>
                <a:latin typeface="楷体" panose="02010609060101010101" charset="-122"/>
                <a:ea typeface="楷体" panose="02010609060101010101" charset="-122"/>
              </a:rPr>
              <a:t>贯彻稳中求进工作总基调，</a:t>
            </a:r>
            <a:r>
              <a:rPr lang="zh-CN" altLang="en-US" sz="3200">
                <a:latin typeface="楷体" panose="02010609060101010101" charset="-122"/>
                <a:ea typeface="楷体" panose="02010609060101010101" charset="-122"/>
              </a:rPr>
              <a:t>强调要保持战略定力，坚持问题导向、底线思维，发扬钉钉子精神，一步一个脚印向前迈进。党中央对经济形势作出的重大判断、对经济工作作出的重大决策、对经济工作思想方法作出的重大调整，经受了实践检验，是符合实际的。</a:t>
            </a:r>
            <a:endParaRPr lang="zh-CN" altLang="en-US" sz="3200">
              <a:latin typeface="楷体" panose="02010609060101010101" charset="-122"/>
              <a:ea typeface="楷体" panose="02010609060101010101"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3430" y="259080"/>
            <a:ext cx="10981690" cy="6492240"/>
          </a:xfrm>
          <a:prstGeom prst="rect">
            <a:avLst/>
          </a:prstGeom>
          <a:noFill/>
        </p:spPr>
        <p:txBody>
          <a:bodyPr wrap="square" rtlCol="0" anchor="t">
            <a:spAutoFit/>
          </a:bodyPr>
          <a:p>
            <a:r>
              <a:rPr lang="zh-CN" altLang="en-US" sz="2800">
                <a:solidFill>
                  <a:srgbClr val="FF0000"/>
                </a:solidFill>
                <a:latin typeface="楷体" panose="02010609060101010101" charset="-122"/>
                <a:ea typeface="楷体" panose="02010609060101010101" charset="-122"/>
              </a:rPr>
              <a:t>稳中求进工作总基调是治国理政的重要原则，也是做好经济工作的方法论，</a:t>
            </a:r>
            <a:r>
              <a:rPr lang="zh-CN" altLang="en-US" sz="2800">
                <a:latin typeface="楷体" panose="02010609060101010101" charset="-122"/>
                <a:ea typeface="楷体" panose="02010609060101010101" charset="-122"/>
              </a:rPr>
              <a:t>明年贯彻好这个总基调具有特别重要的意义。</a:t>
            </a:r>
            <a:endParaRPr lang="zh-CN" altLang="en-US" sz="2800">
              <a:latin typeface="楷体" panose="02010609060101010101" charset="-122"/>
              <a:ea typeface="楷体" panose="02010609060101010101" charset="-122"/>
            </a:endParaRPr>
          </a:p>
          <a:p>
            <a:r>
              <a:rPr lang="zh-CN" altLang="en-US" sz="2800">
                <a:solidFill>
                  <a:srgbClr val="FF0000"/>
                </a:solidFill>
                <a:latin typeface="楷体" panose="02010609060101010101" charset="-122"/>
                <a:ea typeface="楷体" panose="02010609060101010101" charset="-122"/>
              </a:rPr>
              <a:t>稳是主基调，稳是大局，</a:t>
            </a:r>
            <a:r>
              <a:rPr lang="zh-CN" altLang="en-US" sz="2800">
                <a:latin typeface="楷体" panose="02010609060101010101" charset="-122"/>
                <a:ea typeface="楷体" panose="02010609060101010101" charset="-122"/>
              </a:rPr>
              <a:t>在稳的前提下要在关键领域有所进取，在把握好度的前提下奋发有为。要继续</a:t>
            </a:r>
            <a:r>
              <a:rPr lang="zh-CN" altLang="en-US" sz="2800">
                <a:solidFill>
                  <a:srgbClr val="FF0000"/>
                </a:solidFill>
                <a:latin typeface="楷体" panose="02010609060101010101" charset="-122"/>
                <a:ea typeface="楷体" panose="02010609060101010101" charset="-122"/>
              </a:rPr>
              <a:t>实施积极的财政政策和稳健的货币政策</a:t>
            </a:r>
            <a:r>
              <a:rPr lang="zh-CN" altLang="en-US" sz="2800">
                <a:latin typeface="楷体" panose="02010609060101010101" charset="-122"/>
                <a:ea typeface="楷体" panose="02010609060101010101" charset="-122"/>
              </a:rPr>
              <a:t>。</a:t>
            </a:r>
            <a:r>
              <a:rPr lang="zh-CN" altLang="en-US" sz="2800">
                <a:solidFill>
                  <a:srgbClr val="000066"/>
                </a:solidFill>
                <a:latin typeface="楷体" panose="02010609060101010101" charset="-122"/>
                <a:ea typeface="楷体" panose="02010609060101010101" charset="-122"/>
              </a:rPr>
              <a:t>财政政策要更加积极有效，预算安排要适应推进供给侧结构性改革、降低企业税费负担、保障民生兜底的需要。</a:t>
            </a:r>
            <a:r>
              <a:rPr lang="zh-CN" altLang="en-US" sz="2800">
                <a:solidFill>
                  <a:srgbClr val="003300"/>
                </a:solidFill>
                <a:latin typeface="楷体" panose="02010609060101010101" charset="-122"/>
                <a:ea typeface="楷体" panose="02010609060101010101" charset="-122"/>
              </a:rPr>
              <a:t>货币政策要保持稳健中性，适应货币供应方式新变化，调节好货币闸门，努力畅通货币政策传导渠道和机制，维护流动性基本稳定。</a:t>
            </a:r>
            <a:r>
              <a:rPr lang="zh-CN" altLang="en-US" sz="2800">
                <a:solidFill>
                  <a:srgbClr val="000066"/>
                </a:solidFill>
                <a:latin typeface="楷体" panose="02010609060101010101" charset="-122"/>
                <a:ea typeface="楷体" panose="02010609060101010101" charset="-122"/>
              </a:rPr>
              <a:t>要在增强汇率弹性的同时，保持人民币汇率在合理均衡水平上的基本稳定。</a:t>
            </a:r>
            <a:r>
              <a:rPr lang="zh-CN" altLang="en-US" sz="2800">
                <a:latin typeface="楷体" panose="02010609060101010101" charset="-122"/>
                <a:ea typeface="楷体" panose="02010609060101010101" charset="-122"/>
              </a:rPr>
              <a:t>要把防控金融风险放到更加重要的位置，下决心处置一批风险点，着力</a:t>
            </a:r>
            <a:r>
              <a:rPr lang="zh-CN" altLang="en-US" sz="2800">
                <a:solidFill>
                  <a:srgbClr val="000066"/>
                </a:solidFill>
                <a:latin typeface="楷体" panose="02010609060101010101" charset="-122"/>
                <a:ea typeface="楷体" panose="02010609060101010101" charset="-122"/>
              </a:rPr>
              <a:t>防控资产泡沫，提高和改进监管能力，确保不发生系统性金融风险。</a:t>
            </a:r>
            <a:r>
              <a:rPr lang="zh-CN" altLang="en-US" sz="2800">
                <a:latin typeface="楷体" panose="02010609060101010101" charset="-122"/>
                <a:ea typeface="楷体" panose="02010609060101010101" charset="-122"/>
              </a:rPr>
              <a:t>要坚持基本经济制度，坚持社会主义市场经济改革方向，坚持扩大开放，稳定民营企业家信心。要加强预期引导，提高政府公信力。按照守住底线、突出重点、完善制度、引导舆论的思路，深入细致做好社会托底工作，扩大人民群众获得感，维护社会和谐稳定。</a:t>
            </a:r>
            <a:endParaRPr lang="zh-CN" altLang="en-US" sz="2800">
              <a:latin typeface="楷体" panose="02010609060101010101" charset="-122"/>
              <a:ea typeface="楷体" panose="02010609060101010101"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89280" y="1432560"/>
            <a:ext cx="11089640" cy="3601720"/>
          </a:xfrm>
          <a:prstGeom prst="rect">
            <a:avLst/>
          </a:prstGeom>
          <a:noFill/>
        </p:spPr>
        <p:txBody>
          <a:bodyPr wrap="square" rtlCol="0" anchor="t">
            <a:spAutoFit/>
          </a:bodyPr>
          <a:p>
            <a:pPr>
              <a:lnSpc>
                <a:spcPct val="160000"/>
              </a:lnSpc>
            </a:pPr>
            <a:r>
              <a:rPr lang="en-US" altLang="zh-CN" sz="3600">
                <a:latin typeface="楷体" panose="02010609060101010101" charset="-122"/>
                <a:ea typeface="楷体" panose="02010609060101010101" charset="-122"/>
              </a:rPr>
              <a:t>    </a:t>
            </a:r>
            <a:r>
              <a:rPr lang="zh-CN" altLang="en-US" sz="3600">
                <a:latin typeface="楷体" panose="02010609060101010101" charset="-122"/>
                <a:ea typeface="楷体" panose="02010609060101010101" charset="-122"/>
              </a:rPr>
              <a:t>我国经济运行面临的突出矛盾和问题，虽然有周期性、总量性因素，但</a:t>
            </a:r>
            <a:r>
              <a:rPr lang="zh-CN" altLang="en-US" sz="3600">
                <a:solidFill>
                  <a:srgbClr val="FF0000"/>
                </a:solidFill>
                <a:latin typeface="楷体" panose="02010609060101010101" charset="-122"/>
                <a:ea typeface="楷体" panose="02010609060101010101" charset="-122"/>
              </a:rPr>
              <a:t>根源是重大结构性失衡，</a:t>
            </a:r>
            <a:r>
              <a:rPr lang="zh-CN" altLang="en-US" sz="3600">
                <a:latin typeface="楷体" panose="02010609060101010101" charset="-122"/>
                <a:ea typeface="楷体" panose="02010609060101010101" charset="-122"/>
              </a:rPr>
              <a:t>导致经济循环不畅，</a:t>
            </a:r>
            <a:r>
              <a:rPr lang="zh-CN" altLang="en-US" sz="3600">
                <a:solidFill>
                  <a:srgbClr val="FF0000"/>
                </a:solidFill>
                <a:latin typeface="楷体" panose="02010609060101010101" charset="-122"/>
                <a:ea typeface="楷体" panose="02010609060101010101" charset="-122"/>
              </a:rPr>
              <a:t>必须从供给侧、结构性改革上想办法，努力实现供求关系新的动态均衡。</a:t>
            </a:r>
            <a:endParaRPr lang="zh-CN" altLang="en-US" sz="3600">
              <a:latin typeface="楷体" panose="02010609060101010101" charset="-122"/>
              <a:ea typeface="楷体" panose="02010609060101010101"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18285" y="563880"/>
            <a:ext cx="10450195" cy="5577840"/>
          </a:xfrm>
          <a:prstGeom prst="rect">
            <a:avLst/>
          </a:prstGeom>
          <a:noFill/>
        </p:spPr>
        <p:txBody>
          <a:bodyPr wrap="square" rtlCol="0" anchor="t">
            <a:spAutoFit/>
          </a:bodyPr>
          <a:p>
            <a:r>
              <a:rPr lang="zh-CN" altLang="en-US" sz="3600">
                <a:solidFill>
                  <a:srgbClr val="FF0000"/>
                </a:solidFill>
                <a:latin typeface="楷体" panose="02010609060101010101" charset="-122"/>
                <a:ea typeface="楷体" panose="02010609060101010101" charset="-122"/>
                <a:sym typeface="+mn-ea"/>
              </a:rPr>
              <a:t>最终目的是满足需求</a:t>
            </a:r>
            <a:r>
              <a:rPr lang="zh-CN" altLang="en-US" sz="3600">
                <a:latin typeface="楷体" panose="02010609060101010101" charset="-122"/>
                <a:ea typeface="楷体" panose="02010609060101010101" charset="-122"/>
                <a:sym typeface="+mn-ea"/>
              </a:rPr>
              <a:t>，</a:t>
            </a:r>
            <a:endParaRPr lang="zh-CN" altLang="en-US" sz="3600">
              <a:latin typeface="楷体" panose="02010609060101010101" charset="-122"/>
              <a:ea typeface="楷体" panose="02010609060101010101" charset="-122"/>
              <a:sym typeface="+mn-ea"/>
            </a:endParaRPr>
          </a:p>
          <a:p>
            <a:r>
              <a:rPr lang="zh-CN" altLang="en-US" sz="3600">
                <a:latin typeface="楷体" panose="02010609060101010101" charset="-122"/>
                <a:ea typeface="楷体" panose="02010609060101010101" charset="-122"/>
                <a:sym typeface="+mn-ea"/>
              </a:rPr>
              <a:t>    就是要深入研究市场变化，理解现实需求和潜在需求，在解放和发展社会生产力中更好满足人民日益增长的物质文化需要。</a:t>
            </a:r>
            <a:endParaRPr lang="zh-CN" altLang="en-US" sz="3600">
              <a:latin typeface="楷体" panose="02010609060101010101" charset="-122"/>
              <a:ea typeface="楷体" panose="02010609060101010101" charset="-122"/>
              <a:sym typeface="+mn-ea"/>
            </a:endParaRPr>
          </a:p>
          <a:p>
            <a:endParaRPr lang="zh-CN" altLang="en-US" sz="3600">
              <a:latin typeface="楷体" panose="02010609060101010101" charset="-122"/>
              <a:ea typeface="楷体" panose="02010609060101010101" charset="-122"/>
              <a:sym typeface="+mn-ea"/>
            </a:endParaRPr>
          </a:p>
          <a:p>
            <a:r>
              <a:rPr lang="zh-CN" altLang="en-US" sz="3600">
                <a:solidFill>
                  <a:srgbClr val="FF0000"/>
                </a:solidFill>
                <a:latin typeface="楷体" panose="02010609060101010101" charset="-122"/>
                <a:ea typeface="楷体" panose="02010609060101010101" charset="-122"/>
                <a:sym typeface="+mn-ea"/>
              </a:rPr>
              <a:t>主攻方向是提高供给质量</a:t>
            </a:r>
            <a:r>
              <a:rPr lang="zh-CN" altLang="en-US" sz="3600">
                <a:latin typeface="楷体" panose="02010609060101010101" charset="-122"/>
                <a:ea typeface="楷体" panose="02010609060101010101" charset="-122"/>
                <a:sym typeface="+mn-ea"/>
              </a:rPr>
              <a:t>，</a:t>
            </a:r>
            <a:endParaRPr lang="zh-CN" altLang="en-US" sz="3600">
              <a:latin typeface="楷体" panose="02010609060101010101" charset="-122"/>
              <a:ea typeface="楷体" panose="02010609060101010101" charset="-122"/>
              <a:sym typeface="+mn-ea"/>
            </a:endParaRPr>
          </a:p>
          <a:p>
            <a:r>
              <a:rPr lang="zh-CN" altLang="en-US" sz="3600">
                <a:latin typeface="楷体" panose="02010609060101010101" charset="-122"/>
                <a:ea typeface="楷体" panose="02010609060101010101" charset="-122"/>
                <a:sym typeface="+mn-ea"/>
              </a:rPr>
              <a:t>    就是要</a:t>
            </a:r>
            <a:r>
              <a:rPr lang="zh-CN" altLang="en-US" sz="3600">
                <a:solidFill>
                  <a:srgbClr val="000066"/>
                </a:solidFill>
                <a:latin typeface="楷体" panose="02010609060101010101" charset="-122"/>
                <a:ea typeface="楷体" panose="02010609060101010101" charset="-122"/>
                <a:sym typeface="+mn-ea"/>
              </a:rPr>
              <a:t>减少无效供给</a:t>
            </a:r>
            <a:r>
              <a:rPr lang="zh-CN" altLang="en-US" sz="3600">
                <a:latin typeface="楷体" panose="02010609060101010101" charset="-122"/>
                <a:ea typeface="楷体" panose="02010609060101010101" charset="-122"/>
                <a:sym typeface="+mn-ea"/>
              </a:rPr>
              <a:t>、</a:t>
            </a:r>
            <a:r>
              <a:rPr lang="zh-CN" altLang="en-US" sz="3600">
                <a:solidFill>
                  <a:srgbClr val="000066"/>
                </a:solidFill>
                <a:latin typeface="楷体" panose="02010609060101010101" charset="-122"/>
                <a:ea typeface="楷体" panose="02010609060101010101" charset="-122"/>
                <a:sym typeface="+mn-ea"/>
              </a:rPr>
              <a:t>扩大有效供给</a:t>
            </a:r>
            <a:r>
              <a:rPr lang="zh-CN" altLang="en-US" sz="3600">
                <a:latin typeface="楷体" panose="02010609060101010101" charset="-122"/>
                <a:ea typeface="楷体" panose="02010609060101010101" charset="-122"/>
                <a:sym typeface="+mn-ea"/>
              </a:rPr>
              <a:t>，着力</a:t>
            </a:r>
            <a:r>
              <a:rPr lang="zh-CN" altLang="en-US" sz="3600">
                <a:solidFill>
                  <a:srgbClr val="000066"/>
                </a:solidFill>
                <a:latin typeface="楷体" panose="02010609060101010101" charset="-122"/>
                <a:ea typeface="楷体" panose="02010609060101010101" charset="-122"/>
                <a:sym typeface="+mn-ea"/>
              </a:rPr>
              <a:t>提升整个供给体系质量</a:t>
            </a:r>
            <a:r>
              <a:rPr lang="zh-CN" altLang="en-US" sz="3600">
                <a:latin typeface="楷体" panose="02010609060101010101" charset="-122"/>
                <a:ea typeface="楷体" panose="02010609060101010101" charset="-122"/>
                <a:sym typeface="+mn-ea"/>
              </a:rPr>
              <a:t>，提高供给结构</a:t>
            </a:r>
            <a:r>
              <a:rPr lang="zh-CN" altLang="en-US" sz="3600">
                <a:solidFill>
                  <a:srgbClr val="000066"/>
                </a:solidFill>
                <a:latin typeface="楷体" panose="02010609060101010101" charset="-122"/>
                <a:ea typeface="楷体" panose="02010609060101010101" charset="-122"/>
                <a:sym typeface="+mn-ea"/>
              </a:rPr>
              <a:t>对需求结构的适应性</a:t>
            </a:r>
            <a:r>
              <a:rPr lang="zh-CN" altLang="en-US" sz="3600">
                <a:latin typeface="楷体" panose="02010609060101010101" charset="-122"/>
                <a:ea typeface="楷体" panose="02010609060101010101" charset="-122"/>
                <a:sym typeface="+mn-ea"/>
              </a:rPr>
              <a:t>。</a:t>
            </a:r>
            <a:endParaRPr lang="zh-CN" altLang="en-US" sz="3600">
              <a:latin typeface="楷体" panose="02010609060101010101" charset="-122"/>
              <a:ea typeface="楷体" panose="02010609060101010101" charset="-122"/>
              <a:sym typeface="+mn-ea"/>
            </a:endParaRPr>
          </a:p>
          <a:p>
            <a:endParaRPr lang="zh-CN" altLang="en-US" sz="3600"/>
          </a:p>
        </p:txBody>
      </p:sp>
      <p:sp>
        <p:nvSpPr>
          <p:cNvPr id="3" name="文本框 2"/>
          <p:cNvSpPr txBox="1"/>
          <p:nvPr/>
        </p:nvSpPr>
        <p:spPr>
          <a:xfrm>
            <a:off x="205740" y="213360"/>
            <a:ext cx="458470" cy="3505200"/>
          </a:xfrm>
          <a:prstGeom prst="rect">
            <a:avLst/>
          </a:prstGeom>
        </p:spPr>
        <p:style>
          <a:lnRef idx="2">
            <a:schemeClr val="accent1"/>
          </a:lnRef>
          <a:fillRef idx="1">
            <a:schemeClr val="lt1"/>
          </a:fillRef>
          <a:effectRef idx="0">
            <a:schemeClr val="accent1"/>
          </a:effectRef>
          <a:fontRef idx="minor">
            <a:schemeClr val="dk1"/>
          </a:fontRef>
        </p:style>
        <p:txBody>
          <a:bodyPr wrap="square" rtlCol="0" anchor="t">
            <a:spAutoFit/>
          </a:bodyPr>
          <a:p>
            <a:r>
              <a:rPr lang="zh-CN" altLang="en-US" sz="2800">
                <a:latin typeface="华文新魏" panose="02010800040101010101" charset="-122"/>
                <a:ea typeface="华文新魏" panose="02010800040101010101" charset="-122"/>
                <a:sym typeface="+mn-ea"/>
              </a:rPr>
              <a:t>供给侧结构性改革，</a:t>
            </a:r>
            <a:endParaRPr lang="zh-CN" altLang="en-US" sz="2800">
              <a:latin typeface="华文新魏" panose="02010800040101010101" charset="-122"/>
              <a:ea typeface="华文新魏" panose="02010800040101010101" charset="-122"/>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442720" y="1112520"/>
            <a:ext cx="10083165" cy="3931920"/>
          </a:xfrm>
          <a:prstGeom prst="rect">
            <a:avLst/>
          </a:prstGeom>
          <a:noFill/>
        </p:spPr>
        <p:txBody>
          <a:bodyPr wrap="square" rtlCol="0" anchor="t">
            <a:spAutoFit/>
          </a:bodyPr>
          <a:p>
            <a:r>
              <a:rPr lang="zh-CN" altLang="en-US" sz="3600">
                <a:solidFill>
                  <a:srgbClr val="FF0000"/>
                </a:solidFill>
                <a:latin typeface="楷体" panose="02010609060101010101" charset="-122"/>
                <a:ea typeface="楷体" panose="02010609060101010101" charset="-122"/>
                <a:sym typeface="+mn-ea"/>
              </a:rPr>
              <a:t>根本途径是深化改革。</a:t>
            </a:r>
            <a:endParaRPr lang="zh-CN" altLang="en-US" sz="3600">
              <a:solidFill>
                <a:srgbClr val="FF0000"/>
              </a:solidFill>
              <a:latin typeface="楷体" panose="02010609060101010101" charset="-122"/>
              <a:ea typeface="楷体" panose="02010609060101010101" charset="-122"/>
              <a:sym typeface="+mn-ea"/>
            </a:endParaRPr>
          </a:p>
          <a:p>
            <a:r>
              <a:rPr lang="zh-CN" altLang="en-US" sz="3600">
                <a:latin typeface="楷体" panose="02010609060101010101" charset="-122"/>
                <a:ea typeface="楷体" panose="02010609060101010101" charset="-122"/>
                <a:sym typeface="+mn-ea"/>
              </a:rPr>
              <a:t>    就是要</a:t>
            </a:r>
            <a:r>
              <a:rPr lang="zh-CN" altLang="en-US" sz="3600">
                <a:solidFill>
                  <a:srgbClr val="000066"/>
                </a:solidFill>
                <a:latin typeface="楷体" panose="02010609060101010101" charset="-122"/>
                <a:ea typeface="楷体" panose="02010609060101010101" charset="-122"/>
                <a:sym typeface="+mn-ea"/>
              </a:rPr>
              <a:t>完善市场在资源配置中起决定性作用的体制机制</a:t>
            </a:r>
            <a:r>
              <a:rPr lang="zh-CN" altLang="en-US" sz="3600">
                <a:latin typeface="楷体" panose="02010609060101010101" charset="-122"/>
                <a:ea typeface="楷体" panose="02010609060101010101" charset="-122"/>
                <a:sym typeface="+mn-ea"/>
              </a:rPr>
              <a:t>，深化行政管理体制改革，打破垄断，健全要素市场，使价格机制真正引导资源配置。要</a:t>
            </a:r>
            <a:r>
              <a:rPr lang="zh-CN" altLang="en-US" sz="3600">
                <a:solidFill>
                  <a:srgbClr val="000066"/>
                </a:solidFill>
                <a:latin typeface="楷体" panose="02010609060101010101" charset="-122"/>
                <a:ea typeface="楷体" panose="02010609060101010101" charset="-122"/>
                <a:sym typeface="+mn-ea"/>
              </a:rPr>
              <a:t>加强激励、鼓励创新，增强微观主体内生动力，提高盈利能力，提高劳动生产率，提高全要素生产率，提高潜在增长率</a:t>
            </a:r>
            <a:r>
              <a:rPr lang="zh-CN" altLang="en-US" sz="3600">
                <a:latin typeface="楷体" panose="02010609060101010101" charset="-122"/>
                <a:ea typeface="楷体" panose="02010609060101010101" charset="-122"/>
                <a:sym typeface="+mn-ea"/>
              </a:rPr>
              <a:t>。</a:t>
            </a:r>
            <a:endParaRPr lang="zh-CN" altLang="en-US" sz="3600"/>
          </a:p>
        </p:txBody>
      </p:sp>
      <p:sp>
        <p:nvSpPr>
          <p:cNvPr id="3" name="文本框 2"/>
          <p:cNvSpPr txBox="1"/>
          <p:nvPr/>
        </p:nvSpPr>
        <p:spPr>
          <a:xfrm>
            <a:off x="205740" y="213360"/>
            <a:ext cx="458470" cy="3505200"/>
          </a:xfrm>
          <a:prstGeom prst="rect">
            <a:avLst/>
          </a:prstGeom>
        </p:spPr>
        <p:style>
          <a:lnRef idx="2">
            <a:schemeClr val="accent1"/>
          </a:lnRef>
          <a:fillRef idx="1">
            <a:schemeClr val="lt1"/>
          </a:fillRef>
          <a:effectRef idx="0">
            <a:schemeClr val="accent1"/>
          </a:effectRef>
          <a:fontRef idx="minor">
            <a:schemeClr val="dk1"/>
          </a:fontRef>
        </p:style>
        <p:txBody>
          <a:bodyPr wrap="square" rtlCol="0" anchor="t">
            <a:spAutoFit/>
          </a:bodyPr>
          <a:p>
            <a:r>
              <a:rPr lang="zh-CN" altLang="en-US" sz="2800">
                <a:latin typeface="华文新魏" panose="02010800040101010101" charset="-122"/>
                <a:ea typeface="华文新魏" panose="02010800040101010101" charset="-122"/>
                <a:sym typeface="+mn-ea"/>
              </a:rPr>
              <a:t>供给侧结构性改革，</a:t>
            </a:r>
            <a:endParaRPr lang="zh-CN" altLang="en-US" sz="2800">
              <a:latin typeface="华文新魏" panose="02010800040101010101" charset="-122"/>
              <a:ea typeface="华文新魏" panose="02010800040101010101" charset="-122"/>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89915" y="441960"/>
            <a:ext cx="10981055" cy="5029200"/>
          </a:xfrm>
          <a:prstGeom prst="rect">
            <a:avLst/>
          </a:prstGeom>
          <a:noFill/>
        </p:spPr>
        <p:txBody>
          <a:bodyPr wrap="square" rtlCol="0" anchor="t">
            <a:spAutoFit/>
          </a:bodyPr>
          <a:p>
            <a:r>
              <a:rPr lang="zh-CN" altLang="en-US" sz="3600">
                <a:latin typeface="楷体" panose="02010609060101010101" charset="-122"/>
                <a:ea typeface="楷体" panose="02010609060101010101" charset="-122"/>
              </a:rPr>
              <a:t>第一，深入推进“三去一降一补”。</a:t>
            </a:r>
            <a:endParaRPr lang="zh-CN" altLang="en-US" sz="3600">
              <a:latin typeface="楷体" panose="02010609060101010101" charset="-122"/>
              <a:ea typeface="楷体" panose="02010609060101010101" charset="-122"/>
            </a:endParaRPr>
          </a:p>
          <a:p>
            <a:r>
              <a:rPr lang="zh-CN" altLang="en-US" sz="3600">
                <a:latin typeface="楷体" panose="02010609060101010101" charset="-122"/>
                <a:ea typeface="楷体" panose="02010609060101010101" charset="-122"/>
              </a:rPr>
              <a:t>    </a:t>
            </a:r>
            <a:r>
              <a:rPr lang="zh-CN" altLang="en-US" sz="3600">
                <a:solidFill>
                  <a:srgbClr val="FF0000"/>
                </a:solidFill>
                <a:latin typeface="楷体" panose="02010609060101010101" charset="-122"/>
                <a:ea typeface="楷体" panose="02010609060101010101" charset="-122"/>
              </a:rPr>
              <a:t>去产能</a:t>
            </a:r>
            <a:r>
              <a:rPr lang="zh-CN" altLang="en-US" sz="3600">
                <a:latin typeface="楷体" panose="02010609060101010101" charset="-122"/>
                <a:ea typeface="楷体" panose="02010609060101010101" charset="-122"/>
              </a:rPr>
              <a:t>方面，要继续推动钢铁、煤炭行业化解过剩产能。要抓住处置</a:t>
            </a:r>
            <a:r>
              <a:rPr lang="zh-CN" altLang="en-US" sz="3600">
                <a:solidFill>
                  <a:srgbClr val="000066"/>
                </a:solidFill>
                <a:latin typeface="楷体" panose="02010609060101010101" charset="-122"/>
                <a:ea typeface="楷体" panose="02010609060101010101" charset="-122"/>
              </a:rPr>
              <a:t>“僵尸企业”这个牛鼻子</a:t>
            </a:r>
            <a:r>
              <a:rPr lang="zh-CN" altLang="en-US" sz="3600">
                <a:latin typeface="楷体" panose="02010609060101010101" charset="-122"/>
                <a:ea typeface="楷体" panose="02010609060101010101" charset="-122"/>
              </a:rPr>
              <a:t>，严格执行环保、能耗、质量、安全等相关法律法规和标准，创造条件推动企业兼并重组，妥善处置企业债务，做好人员安置工作。要防止已经化解的过剩产能死灰复燃，同时用市场、法治的办法做好其他产能严重过剩行业去产能工作。</a:t>
            </a:r>
            <a:endParaRPr lang="zh-CN" altLang="en-US" sz="3600">
              <a:latin typeface="楷体" panose="02010609060101010101" charset="-122"/>
              <a:ea typeface="楷体" panose="02010609060101010101" charset="-122"/>
            </a:endParaRPr>
          </a:p>
          <a:p>
            <a:r>
              <a:rPr lang="zh-CN" altLang="en-US" sz="3600">
                <a:latin typeface="楷体" panose="02010609060101010101" charset="-122"/>
                <a:ea typeface="楷体" panose="02010609060101010101" charset="-122"/>
              </a:rPr>
              <a:t>    </a:t>
            </a:r>
            <a:endParaRPr lang="zh-CN" altLang="en-US" sz="3600">
              <a:latin typeface="楷体" panose="02010609060101010101" charset="-122"/>
              <a:ea typeface="楷体" panose="02010609060101010101"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108075" y="502920"/>
            <a:ext cx="10036810" cy="5465445"/>
          </a:xfrm>
          <a:prstGeom prst="rect">
            <a:avLst/>
          </a:prstGeom>
          <a:noFill/>
        </p:spPr>
        <p:txBody>
          <a:bodyPr wrap="square" rtlCol="0" anchor="t">
            <a:spAutoFit/>
          </a:bodyPr>
          <a:p>
            <a:pPr>
              <a:lnSpc>
                <a:spcPct val="140000"/>
              </a:lnSpc>
            </a:pPr>
            <a:r>
              <a:rPr lang="zh-CN" altLang="en-US" sz="3600">
                <a:solidFill>
                  <a:srgbClr val="FF0000"/>
                </a:solidFill>
                <a:latin typeface="楷体" panose="02010609060101010101" charset="-122"/>
                <a:ea typeface="楷体" panose="02010609060101010101" charset="-122"/>
                <a:sym typeface="+mn-ea"/>
              </a:rPr>
              <a:t>去库存</a:t>
            </a:r>
            <a:r>
              <a:rPr lang="zh-CN" altLang="en-US" sz="3600">
                <a:latin typeface="楷体" panose="02010609060101010101" charset="-122"/>
                <a:ea typeface="楷体" panose="02010609060101010101" charset="-122"/>
                <a:sym typeface="+mn-ea"/>
              </a:rPr>
              <a:t>方面，要坚持分类调控，因城因地施策，重点解决三四线城市房地产库存过多问题。要把去库存和促进人口城镇化结合起来，提高三四线城市和特大城市间基础设施的互联互通，提高三四线城市教育、医疗等公共服务水平，增强对农业转移人口的吸引力。 </a:t>
            </a:r>
            <a:endParaRPr lang="zh-CN" altLang="en-US" sz="3600">
              <a:latin typeface="楷体" panose="02010609060101010101" charset="-122"/>
              <a:ea typeface="楷体" panose="02010609060101010101" charset="-122"/>
            </a:endParaRPr>
          </a:p>
          <a:p>
            <a:pPr>
              <a:lnSpc>
                <a:spcPct val="140000"/>
              </a:lnSpc>
            </a:pPr>
            <a:r>
              <a:rPr lang="zh-CN" altLang="en-US" sz="3600">
                <a:latin typeface="楷体" panose="02010609060101010101" charset="-122"/>
                <a:ea typeface="楷体" panose="02010609060101010101" charset="-122"/>
                <a:sym typeface="+mn-ea"/>
              </a:rPr>
              <a:t>   </a:t>
            </a:r>
            <a:endParaRPr lang="zh-CN" altLang="en-US" sz="36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661670" y="93980"/>
            <a:ext cx="10951845" cy="6670040"/>
          </a:xfrm>
          <a:prstGeom prst="rect">
            <a:avLst/>
          </a:prstGeom>
          <a:noFill/>
        </p:spPr>
        <p:txBody>
          <a:bodyPr wrap="square" rtlCol="0" anchor="t">
            <a:spAutoFit/>
          </a:bodyPr>
          <a:p>
            <a:pPr>
              <a:lnSpc>
                <a:spcPct val="120000"/>
              </a:lnSpc>
            </a:pPr>
            <a:r>
              <a:rPr lang="zh-CN" altLang="en-US" sz="3600"/>
              <a:t>今年来，城市SUV车型因为集“轿车的舒适，越野车的通过，商务车的宽敞”于一身越来越受到市场的看好，激起消费者的购买欲望，成为众多汽车厂商发展的新方向。这说明：</a:t>
            </a:r>
            <a:endParaRPr lang="zh-CN" altLang="en-US" sz="3600"/>
          </a:p>
          <a:p>
            <a:pPr>
              <a:lnSpc>
                <a:spcPct val="120000"/>
              </a:lnSpc>
            </a:pPr>
            <a:r>
              <a:rPr lang="zh-CN" altLang="en-US" sz="3600"/>
              <a:t>①生产为消费创造动力</a:t>
            </a:r>
            <a:endParaRPr lang="zh-CN" altLang="en-US" sz="3600"/>
          </a:p>
          <a:p>
            <a:pPr>
              <a:lnSpc>
                <a:spcPct val="120000"/>
              </a:lnSpc>
            </a:pPr>
            <a:r>
              <a:rPr lang="zh-CN" altLang="en-US" sz="3600"/>
              <a:t>②过硬的质量是提高商品市场占有率的决定因素</a:t>
            </a:r>
            <a:endParaRPr lang="zh-CN" altLang="en-US" sz="3600"/>
          </a:p>
          <a:p>
            <a:pPr>
              <a:lnSpc>
                <a:spcPct val="120000"/>
              </a:lnSpc>
            </a:pPr>
            <a:r>
              <a:rPr lang="zh-CN" altLang="en-US" sz="3600"/>
              <a:t>③新的消费需求对产品的升级换代起着导向作用</a:t>
            </a:r>
            <a:endParaRPr lang="zh-CN" altLang="en-US" sz="3600"/>
          </a:p>
          <a:p>
            <a:pPr>
              <a:lnSpc>
                <a:spcPct val="120000"/>
              </a:lnSpc>
            </a:pPr>
            <a:r>
              <a:rPr lang="zh-CN" altLang="en-US" sz="3600"/>
              <a:t>④消费是实现社会再生产顺利进行的桥梁和纽带</a:t>
            </a:r>
            <a:endParaRPr lang="zh-CN" altLang="en-US" sz="3600"/>
          </a:p>
          <a:p>
            <a:pPr>
              <a:lnSpc>
                <a:spcPct val="120000"/>
              </a:lnSpc>
            </a:pPr>
            <a:r>
              <a:rPr lang="zh-CN" altLang="en-US" sz="3600">
                <a:sym typeface="+mn-ea"/>
              </a:rPr>
              <a:t>A.②</a:t>
            </a:r>
            <a:r>
              <a:rPr lang="zh-CN" altLang="en-US" sz="3600"/>
              <a:t>④                    B.①③              C.①②                D.③④</a:t>
            </a:r>
            <a:endParaRPr lang="zh-CN" altLang="en-US" sz="3600"/>
          </a:p>
        </p:txBody>
      </p:sp>
      <p:sp>
        <p:nvSpPr>
          <p:cNvPr id="4" name="矩形 3"/>
          <p:cNvSpPr/>
          <p:nvPr/>
        </p:nvSpPr>
        <p:spPr>
          <a:xfrm>
            <a:off x="10803573" y="2922270"/>
            <a:ext cx="809625" cy="1444625"/>
          </a:xfrm>
          <a:prstGeom prst="rect">
            <a:avLst/>
          </a:prstGeom>
          <a:noFill/>
          <a:ln>
            <a:noFill/>
          </a:ln>
        </p:spPr>
        <p:txBody>
          <a:bodyPr wrap="none" rtlCol="0" anchor="t">
            <a:spAutoFit/>
          </a:bodyPr>
          <a:p>
            <a:pPr algn="ctr"/>
            <a:r>
              <a:rPr lang="en-US" altLang="zh-CN" sz="88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
            </a:r>
            <a:endParaRPr lang="en-US" altLang="zh-CN" sz="88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8670" y="93980"/>
            <a:ext cx="10824845" cy="6012180"/>
          </a:xfrm>
          <a:prstGeom prst="rect">
            <a:avLst/>
          </a:prstGeom>
          <a:noFill/>
        </p:spPr>
        <p:txBody>
          <a:bodyPr wrap="square" rtlCol="0" anchor="t">
            <a:spAutoFit/>
          </a:bodyPr>
          <a:p>
            <a:pPr>
              <a:lnSpc>
                <a:spcPct val="120000"/>
              </a:lnSpc>
            </a:pPr>
            <a:r>
              <a:rPr lang="zh-CN" altLang="en-US" sz="3600"/>
              <a:t>自2016年5月1日起，我国全面推开“营改增”试点，这给供给侧结构性改革注入了税收政策的强动力。全面推开“营改增”试点对推动供给侧结构性改革的重要意义在于：</a:t>
            </a:r>
            <a:endParaRPr lang="zh-CN" altLang="en-US" sz="3600"/>
          </a:p>
          <a:p>
            <a:pPr>
              <a:lnSpc>
                <a:spcPct val="120000"/>
              </a:lnSpc>
            </a:pPr>
            <a:r>
              <a:rPr lang="zh-CN" altLang="en-US" sz="3600"/>
              <a:t>①深化财税体制改革，增加财政收入       </a:t>
            </a:r>
            <a:endParaRPr lang="zh-CN" altLang="en-US" sz="3600"/>
          </a:p>
          <a:p>
            <a:pPr>
              <a:lnSpc>
                <a:spcPct val="120000"/>
              </a:lnSpc>
            </a:pPr>
            <a:r>
              <a:rPr lang="zh-CN" altLang="en-US" sz="3600"/>
              <a:t>②减轻企业负担，激发其创新活力</a:t>
            </a:r>
            <a:endParaRPr lang="zh-CN" altLang="en-US" sz="3600"/>
          </a:p>
          <a:p>
            <a:pPr>
              <a:lnSpc>
                <a:spcPct val="120000"/>
              </a:lnSpc>
            </a:pPr>
            <a:r>
              <a:rPr lang="zh-CN" altLang="en-US" sz="3600"/>
              <a:t>③推动结构性减税，助推经济转型        </a:t>
            </a:r>
            <a:endParaRPr lang="zh-CN" altLang="en-US" sz="3600"/>
          </a:p>
          <a:p>
            <a:pPr>
              <a:lnSpc>
                <a:spcPct val="120000"/>
              </a:lnSpc>
            </a:pPr>
            <a:r>
              <a:rPr lang="zh-CN" altLang="en-US" sz="3600"/>
              <a:t>④加强宏观调控，引导企业规范经营</a:t>
            </a:r>
            <a:endParaRPr lang="zh-CN" altLang="en-US" sz="3600"/>
          </a:p>
          <a:p>
            <a:pPr>
              <a:lnSpc>
                <a:spcPct val="120000"/>
              </a:lnSpc>
            </a:pPr>
            <a:r>
              <a:rPr lang="zh-CN" altLang="en-US" sz="3600"/>
              <a:t>A.①②        B.②③            C.①④              D.③④</a:t>
            </a:r>
            <a:endParaRPr lang="zh-CN" altLang="en-US" sz="3600"/>
          </a:p>
        </p:txBody>
      </p:sp>
      <p:sp>
        <p:nvSpPr>
          <p:cNvPr id="3" name="矩形 2"/>
          <p:cNvSpPr/>
          <p:nvPr/>
        </p:nvSpPr>
        <p:spPr>
          <a:xfrm>
            <a:off x="10803573" y="2922270"/>
            <a:ext cx="809625" cy="1444625"/>
          </a:xfrm>
          <a:prstGeom prst="rect">
            <a:avLst/>
          </a:prstGeom>
          <a:noFill/>
          <a:ln>
            <a:noFill/>
          </a:ln>
        </p:spPr>
        <p:txBody>
          <a:bodyPr wrap="none" rtlCol="0" anchor="t">
            <a:spAutoFit/>
          </a:bodyPr>
          <a:p>
            <a:pPr algn="ctr"/>
            <a:r>
              <a:rPr lang="en-US" altLang="zh-CN" sz="88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
            </a:r>
            <a:endParaRPr lang="en-US" altLang="zh-CN" sz="88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5960" y="196850"/>
            <a:ext cx="10586085" cy="6426835"/>
          </a:xfrm>
          <a:prstGeom prst="rect">
            <a:avLst/>
          </a:prstGeom>
          <a:noFill/>
        </p:spPr>
        <p:txBody>
          <a:bodyPr wrap="square" rtlCol="0" anchor="t">
            <a:spAutoFit/>
          </a:bodyPr>
          <a:p>
            <a:pPr>
              <a:lnSpc>
                <a:spcPct val="120000"/>
              </a:lnSpc>
            </a:pPr>
            <a:r>
              <a:rPr lang="zh-CN" altLang="en-US" sz="3200"/>
              <a:t>38.     材料一 </a:t>
            </a:r>
            <a:r>
              <a:rPr lang="zh-CN" altLang="en-US" sz="3200">
                <a:latin typeface="楷体" panose="02010609060101010101" charset="-122"/>
                <a:ea typeface="楷体" panose="02010609060101010101" charset="-122"/>
              </a:rPr>
              <a:t> 近年来，在煤炭市场持续低迷、去产能等大背景下，某市煤企为了摆脱煤炭依赖，主动去产能，挖掘新动能。统计显示，近五年来，该市43%的煤企彻底转型，累计投入资金120亿元，54个新转型项目涉及现代种植养殖业、文化旅游、教育、医疗、装备制造及新材料等十多个行业。15%的煤企成功转移到“一带一路”沿线国家安家落户。25%的煤企先后与中科院和部分高校建立了合作关系，主动减产量，通过创新，推动煤企向高端转型，提高市场竞争力。剩余的僵尸企业正在寻求合适的转型方向。</a:t>
            </a:r>
            <a:endParaRPr lang="zh-CN" altLang="en-US" sz="3200">
              <a:latin typeface="楷体" panose="02010609060101010101" charset="-122"/>
              <a:ea typeface="楷体" panose="02010609060101010101" charset="-122"/>
            </a:endParaRPr>
          </a:p>
          <a:p>
            <a:pPr>
              <a:lnSpc>
                <a:spcPct val="110000"/>
              </a:lnSpc>
            </a:pPr>
            <a:r>
              <a:rPr lang="zh-CN" altLang="en-US" sz="3200"/>
              <a:t>        （1）结合材料一，运用经济生活的知识,说明该市煤企成功转型给其他产能过剩的企业哪些借鉴。（14分）</a:t>
            </a:r>
            <a:endParaRPr lang="zh-CN" altLang="en-US" sz="32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31240" y="410210"/>
            <a:ext cx="10480040" cy="5943600"/>
          </a:xfrm>
          <a:prstGeom prst="rect">
            <a:avLst/>
          </a:prstGeom>
          <a:noFill/>
        </p:spPr>
        <p:txBody>
          <a:bodyPr wrap="square" rtlCol="0" anchor="t">
            <a:spAutoFit/>
          </a:bodyPr>
          <a:p>
            <a:pPr>
              <a:lnSpc>
                <a:spcPct val="150000"/>
              </a:lnSpc>
            </a:pPr>
            <a:r>
              <a:rPr lang="zh-CN" altLang="en-US" sz="3200">
                <a:latin typeface="仿宋" panose="02010609060101010101" charset="-122"/>
                <a:ea typeface="仿宋" panose="02010609060101010101" charset="-122"/>
              </a:rPr>
              <a:t>①根据市场需求，（2分）制定正确的经营战略，主动去产能，挖掘新动能。（3分）</a:t>
            </a:r>
            <a:endParaRPr lang="zh-CN" altLang="en-US" sz="3200">
              <a:latin typeface="仿宋" panose="02010609060101010101" charset="-122"/>
              <a:ea typeface="仿宋" panose="02010609060101010101" charset="-122"/>
            </a:endParaRPr>
          </a:p>
          <a:p>
            <a:pPr>
              <a:lnSpc>
                <a:spcPct val="150000"/>
              </a:lnSpc>
            </a:pPr>
            <a:r>
              <a:rPr lang="zh-CN" altLang="en-US" sz="3200">
                <a:latin typeface="仿宋" panose="02010609060101010101" charset="-122"/>
                <a:ea typeface="仿宋" panose="02010609060101010101" charset="-122"/>
              </a:rPr>
              <a:t>②推动产业结构优化升级，投资新材料、装备制造、文化旅游等产业。（3分）</a:t>
            </a:r>
            <a:endParaRPr lang="zh-CN" altLang="en-US" sz="3200">
              <a:latin typeface="仿宋" panose="02010609060101010101" charset="-122"/>
              <a:ea typeface="仿宋" panose="02010609060101010101" charset="-122"/>
            </a:endParaRPr>
          </a:p>
          <a:p>
            <a:pPr>
              <a:lnSpc>
                <a:spcPct val="150000"/>
              </a:lnSpc>
            </a:pPr>
            <a:r>
              <a:rPr lang="zh-CN" altLang="en-US" sz="3200">
                <a:latin typeface="仿宋" panose="02010609060101010101" charset="-122"/>
                <a:ea typeface="仿宋" panose="02010609060101010101" charset="-122"/>
              </a:rPr>
              <a:t>③实施“走出去”战略，向“一带一路”沿线国家进行产业转移。（3分）</a:t>
            </a:r>
            <a:endParaRPr lang="zh-CN" altLang="en-US" sz="3200">
              <a:latin typeface="仿宋" panose="02010609060101010101" charset="-122"/>
              <a:ea typeface="仿宋" panose="02010609060101010101" charset="-122"/>
            </a:endParaRPr>
          </a:p>
          <a:p>
            <a:pPr>
              <a:lnSpc>
                <a:spcPct val="150000"/>
              </a:lnSpc>
            </a:pPr>
            <a:r>
              <a:rPr lang="zh-CN" altLang="en-US" sz="3200">
                <a:latin typeface="仿宋" panose="02010609060101010101" charset="-122"/>
                <a:ea typeface="仿宋" panose="02010609060101010101" charset="-122"/>
              </a:rPr>
              <a:t>④实施创新驱动发展战略，加强与高校院所合作，向高端转型，提高市场竞争力。（3分）</a:t>
            </a:r>
            <a:endParaRPr lang="zh-CN" altLang="en-US" sz="3200">
              <a:latin typeface="仿宋" panose="02010609060101010101" charset="-122"/>
              <a:ea typeface="仿宋" panose="02010609060101010101"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62330" y="466725"/>
            <a:ext cx="10737850" cy="5852160"/>
          </a:xfrm>
          <a:prstGeom prst="rect">
            <a:avLst/>
          </a:prstGeom>
          <a:noFill/>
        </p:spPr>
        <p:txBody>
          <a:bodyPr wrap="square" rtlCol="0" anchor="t">
            <a:spAutoFit/>
          </a:bodyPr>
          <a:p>
            <a:pPr>
              <a:lnSpc>
                <a:spcPct val="150000"/>
              </a:lnSpc>
            </a:pPr>
            <a:r>
              <a:rPr lang="zh-CN" altLang="en-US" sz="3600">
                <a:latin typeface="楷体" panose="02010609060101010101" charset="-122"/>
                <a:ea typeface="楷体" panose="02010609060101010101" charset="-122"/>
                <a:sym typeface="+mn-ea"/>
              </a:rPr>
              <a:t> </a:t>
            </a:r>
            <a:r>
              <a:rPr lang="zh-CN" altLang="en-US" sz="3600">
                <a:solidFill>
                  <a:srgbClr val="FF0000"/>
                </a:solidFill>
                <a:latin typeface="楷体" panose="02010609060101010101" charset="-122"/>
                <a:ea typeface="楷体" panose="02010609060101010101" charset="-122"/>
                <a:sym typeface="+mn-ea"/>
              </a:rPr>
              <a:t>去杠杆</a:t>
            </a:r>
            <a:r>
              <a:rPr lang="zh-CN" altLang="en-US" sz="3600">
                <a:latin typeface="楷体" panose="02010609060101010101" charset="-122"/>
                <a:ea typeface="楷体" panose="02010609060101010101" charset="-122"/>
                <a:sym typeface="+mn-ea"/>
              </a:rPr>
              <a:t>方面，</a:t>
            </a:r>
            <a:endParaRPr lang="zh-CN" altLang="en-US" sz="3600">
              <a:latin typeface="楷体" panose="02010609060101010101" charset="-122"/>
              <a:ea typeface="楷体" panose="02010609060101010101" charset="-122"/>
              <a:sym typeface="+mn-ea"/>
            </a:endParaRPr>
          </a:p>
          <a:p>
            <a:pPr>
              <a:lnSpc>
                <a:spcPct val="150000"/>
              </a:lnSpc>
            </a:pPr>
            <a:r>
              <a:rPr lang="zh-CN" altLang="en-US" sz="3600">
                <a:latin typeface="楷体" panose="02010609060101010101" charset="-122"/>
                <a:ea typeface="楷体" panose="02010609060101010101" charset="-122"/>
                <a:sym typeface="+mn-ea"/>
              </a:rPr>
              <a:t>    要在控制总杠杆率的前提下，把降低企业杠杆率作为重中之重。</a:t>
            </a:r>
            <a:endParaRPr lang="zh-CN" altLang="en-US" sz="3600">
              <a:latin typeface="楷体" panose="02010609060101010101" charset="-122"/>
              <a:ea typeface="楷体" panose="02010609060101010101" charset="-122"/>
              <a:sym typeface="+mn-ea"/>
            </a:endParaRPr>
          </a:p>
          <a:p>
            <a:pPr>
              <a:lnSpc>
                <a:spcPct val="150000"/>
              </a:lnSpc>
            </a:pPr>
            <a:r>
              <a:rPr lang="zh-CN" altLang="en-US" sz="3600">
                <a:latin typeface="楷体" panose="02010609060101010101" charset="-122"/>
                <a:ea typeface="楷体" panose="02010609060101010101" charset="-122"/>
                <a:sym typeface="+mn-ea"/>
              </a:rPr>
              <a:t>    要支持企业市场化、法治化</a:t>
            </a:r>
            <a:r>
              <a:rPr lang="zh-CN" altLang="en-US" sz="3600">
                <a:solidFill>
                  <a:srgbClr val="000066"/>
                </a:solidFill>
                <a:latin typeface="楷体" panose="02010609060101010101" charset="-122"/>
                <a:ea typeface="楷体" panose="02010609060101010101" charset="-122"/>
                <a:sym typeface="+mn-ea"/>
              </a:rPr>
              <a:t>债转股</a:t>
            </a:r>
            <a:r>
              <a:rPr lang="zh-CN" altLang="en-US" sz="3600">
                <a:latin typeface="楷体" panose="02010609060101010101" charset="-122"/>
                <a:ea typeface="楷体" panose="02010609060101010101" charset="-122"/>
                <a:sym typeface="+mn-ea"/>
              </a:rPr>
              <a:t>，加大</a:t>
            </a:r>
            <a:r>
              <a:rPr lang="zh-CN" altLang="en-US" sz="3600">
                <a:solidFill>
                  <a:srgbClr val="000066"/>
                </a:solidFill>
                <a:latin typeface="楷体" panose="02010609060101010101" charset="-122"/>
                <a:ea typeface="楷体" panose="02010609060101010101" charset="-122"/>
                <a:sym typeface="+mn-ea"/>
              </a:rPr>
              <a:t>股权融资</a:t>
            </a:r>
            <a:r>
              <a:rPr lang="zh-CN" altLang="en-US" sz="3600">
                <a:latin typeface="楷体" panose="02010609060101010101" charset="-122"/>
                <a:ea typeface="楷体" panose="02010609060101010101" charset="-122"/>
                <a:sym typeface="+mn-ea"/>
              </a:rPr>
              <a:t>力度，加强企业自身</a:t>
            </a:r>
            <a:r>
              <a:rPr lang="zh-CN" altLang="en-US" sz="3600">
                <a:solidFill>
                  <a:srgbClr val="000066"/>
                </a:solidFill>
                <a:latin typeface="楷体" panose="02010609060101010101" charset="-122"/>
                <a:ea typeface="楷体" panose="02010609060101010101" charset="-122"/>
                <a:sym typeface="+mn-ea"/>
              </a:rPr>
              <a:t>债务杠杆约束</a:t>
            </a:r>
            <a:r>
              <a:rPr lang="zh-CN" altLang="en-US" sz="3600">
                <a:latin typeface="楷体" panose="02010609060101010101" charset="-122"/>
                <a:ea typeface="楷体" panose="02010609060101010101" charset="-122"/>
                <a:sym typeface="+mn-ea"/>
              </a:rPr>
              <a:t>等，</a:t>
            </a:r>
            <a:r>
              <a:rPr lang="zh-CN" altLang="en-US" sz="3600">
                <a:solidFill>
                  <a:srgbClr val="000066"/>
                </a:solidFill>
                <a:latin typeface="楷体" panose="02010609060101010101" charset="-122"/>
                <a:ea typeface="楷体" panose="02010609060101010101" charset="-122"/>
                <a:sym typeface="+mn-ea"/>
              </a:rPr>
              <a:t>降低企业杠杆率</a:t>
            </a:r>
            <a:r>
              <a:rPr lang="zh-CN" altLang="en-US" sz="3600">
                <a:latin typeface="楷体" panose="02010609060101010101" charset="-122"/>
                <a:ea typeface="楷体" panose="02010609060101010101" charset="-122"/>
                <a:sym typeface="+mn-ea"/>
              </a:rPr>
              <a:t>。</a:t>
            </a:r>
            <a:endParaRPr lang="zh-CN" altLang="en-US" sz="3600">
              <a:latin typeface="楷体" panose="02010609060101010101" charset="-122"/>
              <a:ea typeface="楷体" panose="02010609060101010101" charset="-122"/>
              <a:sym typeface="+mn-ea"/>
            </a:endParaRPr>
          </a:p>
          <a:p>
            <a:pPr>
              <a:lnSpc>
                <a:spcPct val="150000"/>
              </a:lnSpc>
            </a:pPr>
            <a:r>
              <a:rPr lang="zh-CN" altLang="en-US" sz="3600">
                <a:latin typeface="楷体" panose="02010609060101010101" charset="-122"/>
                <a:ea typeface="楷体" panose="02010609060101010101" charset="-122"/>
                <a:sym typeface="+mn-ea"/>
              </a:rPr>
              <a:t>    要规范政府举债行为。</a:t>
            </a:r>
            <a:endParaRPr lang="zh-CN" altLang="en-US" sz="36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64210" y="393700"/>
            <a:ext cx="10749280" cy="6616700"/>
          </a:xfrm>
          <a:prstGeom prst="rect">
            <a:avLst/>
          </a:prstGeom>
          <a:noFill/>
        </p:spPr>
        <p:txBody>
          <a:bodyPr wrap="square" rtlCol="0" anchor="t">
            <a:spAutoFit/>
          </a:bodyPr>
          <a:p>
            <a:pPr algn="l">
              <a:lnSpc>
                <a:spcPct val="170000"/>
              </a:lnSpc>
            </a:pPr>
            <a:r>
              <a:rPr lang="en-US" altLang="zh-CN" sz="3600">
                <a:solidFill>
                  <a:srgbClr val="FF0000"/>
                </a:solidFill>
                <a:latin typeface="楷体" panose="02010609060101010101" charset="-122"/>
                <a:ea typeface="楷体" panose="02010609060101010101" charset="-122"/>
                <a:sym typeface="+mn-ea"/>
              </a:rPr>
              <a:t>    </a:t>
            </a:r>
            <a:r>
              <a:rPr lang="zh-CN" altLang="en-US" sz="3600">
                <a:solidFill>
                  <a:srgbClr val="FF0000"/>
                </a:solidFill>
                <a:latin typeface="楷体" panose="02010609060101010101" charset="-122"/>
                <a:ea typeface="楷体" panose="02010609060101010101" charset="-122"/>
                <a:sym typeface="+mn-ea"/>
              </a:rPr>
              <a:t>降成本</a:t>
            </a:r>
            <a:r>
              <a:rPr lang="zh-CN" altLang="en-US" sz="3600">
                <a:latin typeface="楷体" panose="02010609060101010101" charset="-122"/>
                <a:ea typeface="楷体" panose="02010609060101010101" charset="-122"/>
                <a:sym typeface="+mn-ea"/>
              </a:rPr>
              <a:t>方面，要在</a:t>
            </a:r>
            <a:r>
              <a:rPr lang="zh-CN" altLang="en-US" sz="3600">
                <a:solidFill>
                  <a:srgbClr val="000066"/>
                </a:solidFill>
                <a:latin typeface="楷体" panose="02010609060101010101" charset="-122"/>
                <a:ea typeface="楷体" panose="02010609060101010101" charset="-122"/>
                <a:sym typeface="+mn-ea"/>
              </a:rPr>
              <a:t>减税、降费、降低要素成本</a:t>
            </a:r>
            <a:r>
              <a:rPr lang="zh-CN" altLang="en-US" sz="3600">
                <a:latin typeface="楷体" panose="02010609060101010101" charset="-122"/>
                <a:ea typeface="楷体" panose="02010609060101010101" charset="-122"/>
                <a:sym typeface="+mn-ea"/>
              </a:rPr>
              <a:t>上加大工作力度。</a:t>
            </a:r>
            <a:endParaRPr lang="zh-CN" altLang="en-US" sz="3600">
              <a:latin typeface="楷体" panose="02010609060101010101" charset="-122"/>
              <a:ea typeface="楷体" panose="02010609060101010101" charset="-122"/>
              <a:sym typeface="+mn-ea"/>
            </a:endParaRPr>
          </a:p>
          <a:p>
            <a:pPr algn="l">
              <a:lnSpc>
                <a:spcPct val="170000"/>
              </a:lnSpc>
            </a:pPr>
            <a:r>
              <a:rPr lang="zh-CN" altLang="en-US" sz="3600">
                <a:latin typeface="楷体" panose="02010609060101010101" charset="-122"/>
                <a:ea typeface="楷体" panose="02010609060101010101" charset="-122"/>
                <a:sym typeface="+mn-ea"/>
              </a:rPr>
              <a:t>    要降低各类交易成本特别是</a:t>
            </a:r>
            <a:r>
              <a:rPr lang="zh-CN" altLang="en-US" sz="3600">
                <a:solidFill>
                  <a:srgbClr val="000066"/>
                </a:solidFill>
                <a:latin typeface="楷体" panose="02010609060101010101" charset="-122"/>
                <a:ea typeface="楷体" panose="02010609060101010101" charset="-122"/>
                <a:sym typeface="+mn-ea"/>
              </a:rPr>
              <a:t>制度性交易成本</a:t>
            </a:r>
            <a:r>
              <a:rPr lang="zh-CN" altLang="en-US" sz="3600">
                <a:latin typeface="楷体" panose="02010609060101010101" charset="-122"/>
                <a:ea typeface="楷体" panose="02010609060101010101" charset="-122"/>
                <a:sym typeface="+mn-ea"/>
              </a:rPr>
              <a:t>，减少</a:t>
            </a:r>
            <a:r>
              <a:rPr lang="zh-CN" altLang="en-US" sz="3600">
                <a:solidFill>
                  <a:srgbClr val="000066"/>
                </a:solidFill>
                <a:latin typeface="楷体" panose="02010609060101010101" charset="-122"/>
                <a:ea typeface="楷体" panose="02010609060101010101" charset="-122"/>
                <a:sym typeface="+mn-ea"/>
              </a:rPr>
              <a:t>审批环节，降低各类中介评估费用，降低企业用能成本，降低物流成本</a:t>
            </a:r>
            <a:r>
              <a:rPr lang="zh-CN" altLang="en-US" sz="3600">
                <a:latin typeface="楷体" panose="02010609060101010101" charset="-122"/>
                <a:ea typeface="楷体" panose="02010609060101010101" charset="-122"/>
                <a:sym typeface="+mn-ea"/>
              </a:rPr>
              <a:t>，提高劳动力市场灵活性，推动企业眼睛向内降本增效。</a:t>
            </a:r>
            <a:endParaRPr lang="zh-CN" altLang="en-US" sz="3600">
              <a:latin typeface="楷体" panose="02010609060101010101" charset="-122"/>
              <a:ea typeface="楷体" panose="02010609060101010101" charset="-122"/>
              <a:sym typeface="+mn-ea"/>
            </a:endParaRPr>
          </a:p>
          <a:p>
            <a:pPr algn="l">
              <a:lnSpc>
                <a:spcPct val="170000"/>
              </a:lnSpc>
            </a:pPr>
            <a:r>
              <a:rPr lang="zh-CN" altLang="en-US" sz="3600">
                <a:solidFill>
                  <a:srgbClr val="FF0000"/>
                </a:solidFill>
                <a:latin typeface="楷体" panose="02010609060101010101" charset="-122"/>
                <a:ea typeface="楷体" panose="02010609060101010101" charset="-122"/>
                <a:sym typeface="+mn-ea"/>
              </a:rPr>
              <a:t>    </a:t>
            </a:r>
            <a:endParaRPr lang="zh-CN" altLang="en-US" sz="3600">
              <a:latin typeface="楷体" panose="02010609060101010101" charset="-122"/>
              <a:ea typeface="楷体" panose="02010609060101010101"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59765" y="440055"/>
            <a:ext cx="10836275" cy="6233160"/>
          </a:xfrm>
          <a:prstGeom prst="rect">
            <a:avLst/>
          </a:prstGeom>
          <a:noFill/>
        </p:spPr>
        <p:txBody>
          <a:bodyPr wrap="square" rtlCol="0" anchor="t">
            <a:spAutoFit/>
          </a:bodyPr>
          <a:p>
            <a:pPr>
              <a:lnSpc>
                <a:spcPct val="140000"/>
              </a:lnSpc>
            </a:pPr>
            <a:r>
              <a:rPr lang="en-US" altLang="zh-CN" sz="3600">
                <a:solidFill>
                  <a:srgbClr val="FF0000"/>
                </a:solidFill>
                <a:latin typeface="楷体" panose="02010609060101010101" charset="-122"/>
                <a:ea typeface="楷体" panose="02010609060101010101" charset="-122"/>
                <a:sym typeface="+mn-ea"/>
              </a:rPr>
              <a:t>    </a:t>
            </a:r>
            <a:r>
              <a:rPr lang="zh-CN" altLang="en-US" sz="3600">
                <a:solidFill>
                  <a:srgbClr val="FF0000"/>
                </a:solidFill>
                <a:latin typeface="楷体" panose="02010609060101010101" charset="-122"/>
                <a:ea typeface="楷体" panose="02010609060101010101" charset="-122"/>
                <a:sym typeface="+mn-ea"/>
              </a:rPr>
              <a:t>补短板</a:t>
            </a:r>
            <a:r>
              <a:rPr lang="zh-CN" altLang="en-US" sz="3600">
                <a:latin typeface="楷体" panose="02010609060101010101" charset="-122"/>
                <a:ea typeface="楷体" panose="02010609060101010101" charset="-122"/>
                <a:sym typeface="+mn-ea"/>
              </a:rPr>
              <a:t>方面，</a:t>
            </a:r>
            <a:endParaRPr lang="zh-CN" altLang="en-US" sz="3600">
              <a:latin typeface="楷体" panose="02010609060101010101" charset="-122"/>
              <a:ea typeface="楷体" panose="02010609060101010101" charset="-122"/>
              <a:sym typeface="+mn-ea"/>
            </a:endParaRPr>
          </a:p>
          <a:p>
            <a:pPr>
              <a:lnSpc>
                <a:spcPct val="140000"/>
              </a:lnSpc>
            </a:pPr>
            <a:r>
              <a:rPr lang="zh-CN" altLang="en-US" sz="3600">
                <a:latin typeface="楷体" panose="02010609060101010101" charset="-122"/>
                <a:ea typeface="楷体" panose="02010609060101010101" charset="-122"/>
                <a:sym typeface="+mn-ea"/>
              </a:rPr>
              <a:t>    要从</a:t>
            </a:r>
            <a:r>
              <a:rPr lang="zh-CN" altLang="en-US" sz="3600">
                <a:solidFill>
                  <a:srgbClr val="000066"/>
                </a:solidFill>
                <a:latin typeface="楷体" panose="02010609060101010101" charset="-122"/>
                <a:ea typeface="楷体" panose="02010609060101010101" charset="-122"/>
                <a:sym typeface="+mn-ea"/>
              </a:rPr>
              <a:t>严重制约经济社会发展的重要领域</a:t>
            </a:r>
            <a:r>
              <a:rPr lang="zh-CN" altLang="en-US" sz="3600">
                <a:latin typeface="楷体" panose="02010609060101010101" charset="-122"/>
                <a:ea typeface="楷体" panose="02010609060101010101" charset="-122"/>
                <a:sym typeface="+mn-ea"/>
              </a:rPr>
              <a:t>和</a:t>
            </a:r>
            <a:r>
              <a:rPr lang="zh-CN" altLang="en-US" sz="3600">
                <a:solidFill>
                  <a:srgbClr val="000066"/>
                </a:solidFill>
                <a:latin typeface="楷体" panose="02010609060101010101" charset="-122"/>
                <a:ea typeface="楷体" panose="02010609060101010101" charset="-122"/>
                <a:sym typeface="+mn-ea"/>
              </a:rPr>
              <a:t>关键环节、从人民群众迫切需要解决的突出问题着手</a:t>
            </a:r>
            <a:r>
              <a:rPr lang="zh-CN" altLang="en-US" sz="3600">
                <a:latin typeface="楷体" panose="02010609060101010101" charset="-122"/>
                <a:ea typeface="楷体" panose="02010609060101010101" charset="-122"/>
                <a:sym typeface="+mn-ea"/>
              </a:rPr>
              <a:t>，既补硬短板也补软短板，既补发展短板也补制度短板。</a:t>
            </a:r>
            <a:endParaRPr lang="zh-CN" altLang="en-US" sz="3600">
              <a:latin typeface="楷体" panose="02010609060101010101" charset="-122"/>
              <a:ea typeface="楷体" panose="02010609060101010101" charset="-122"/>
              <a:sym typeface="+mn-ea"/>
            </a:endParaRPr>
          </a:p>
          <a:p>
            <a:pPr>
              <a:lnSpc>
                <a:spcPct val="140000"/>
              </a:lnSpc>
            </a:pPr>
            <a:r>
              <a:rPr lang="zh-CN" altLang="en-US" sz="3600">
                <a:latin typeface="楷体" panose="02010609060101010101" charset="-122"/>
                <a:ea typeface="楷体" panose="02010609060101010101" charset="-122"/>
                <a:sym typeface="+mn-ea"/>
              </a:rPr>
              <a:t>    要更有力、更扎实</a:t>
            </a:r>
            <a:r>
              <a:rPr lang="zh-CN" altLang="en-US" sz="3600">
                <a:solidFill>
                  <a:srgbClr val="000066"/>
                </a:solidFill>
                <a:latin typeface="楷体" panose="02010609060101010101" charset="-122"/>
                <a:ea typeface="楷体" panose="02010609060101010101" charset="-122"/>
                <a:sym typeface="+mn-ea"/>
              </a:rPr>
              <a:t>推进脱贫攻坚</a:t>
            </a:r>
            <a:r>
              <a:rPr lang="zh-CN" altLang="en-US" sz="3600">
                <a:latin typeface="楷体" panose="02010609060101010101" charset="-122"/>
                <a:ea typeface="楷体" panose="02010609060101010101" charset="-122"/>
                <a:sym typeface="+mn-ea"/>
              </a:rPr>
              <a:t>各项工作，集中力量攻克薄弱环节，把功夫用到帮助贫困群众解决实际问题上，推动</a:t>
            </a:r>
            <a:r>
              <a:rPr lang="zh-CN" altLang="en-US" sz="3600">
                <a:solidFill>
                  <a:srgbClr val="000066"/>
                </a:solidFill>
                <a:latin typeface="楷体" panose="02010609060101010101" charset="-122"/>
                <a:ea typeface="楷体" panose="02010609060101010101" charset="-122"/>
                <a:sym typeface="+mn-ea"/>
              </a:rPr>
              <a:t>精准扶贫、精准脱贫</a:t>
            </a:r>
            <a:r>
              <a:rPr lang="zh-CN" altLang="en-US" sz="3600">
                <a:latin typeface="楷体" panose="02010609060101010101" charset="-122"/>
                <a:ea typeface="楷体" panose="02010609060101010101" charset="-122"/>
                <a:sym typeface="+mn-ea"/>
              </a:rPr>
              <a:t>各项政策措施落地生根。</a:t>
            </a:r>
            <a:endParaRPr lang="zh-CN" altLang="en-US" sz="36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8035" y="351155"/>
            <a:ext cx="10737850" cy="6235065"/>
          </a:xfrm>
          <a:prstGeom prst="rect">
            <a:avLst/>
          </a:prstGeom>
          <a:noFill/>
        </p:spPr>
        <p:txBody>
          <a:bodyPr wrap="square" rtlCol="0" anchor="t">
            <a:spAutoFit/>
          </a:bodyPr>
          <a:p>
            <a:pPr>
              <a:lnSpc>
                <a:spcPct val="140000"/>
              </a:lnSpc>
            </a:pPr>
            <a:r>
              <a:rPr lang="zh-CN" altLang="en-US" sz="3200"/>
              <a:t>精准扶贫：</a:t>
            </a:r>
            <a:endParaRPr lang="zh-CN" altLang="en-US" sz="3200"/>
          </a:p>
          <a:p>
            <a:pPr>
              <a:lnSpc>
                <a:spcPct val="140000"/>
              </a:lnSpc>
            </a:pPr>
            <a:r>
              <a:rPr lang="zh-CN" altLang="en-US" sz="3200"/>
              <a:t>        </a:t>
            </a:r>
            <a:r>
              <a:rPr lang="zh-CN" altLang="en-US" sz="3200">
                <a:latin typeface="楷体" panose="02010609060101010101" charset="-122"/>
                <a:ea typeface="楷体" panose="02010609060101010101" charset="-122"/>
              </a:rPr>
              <a:t>是粗放扶贫的对称，是指针对不同贫困区域环境、不同贫困农户状况，运用科学有效程序对扶贫对象实施</a:t>
            </a:r>
            <a:r>
              <a:rPr lang="zh-CN" altLang="en-US" sz="3200">
                <a:solidFill>
                  <a:srgbClr val="FF0000"/>
                </a:solidFill>
                <a:latin typeface="楷体" panose="02010609060101010101" charset="-122"/>
                <a:ea typeface="楷体" panose="02010609060101010101" charset="-122"/>
              </a:rPr>
              <a:t>精确识别、精确帮扶、精确管理</a:t>
            </a:r>
            <a:r>
              <a:rPr lang="zh-CN" altLang="en-US" sz="3200">
                <a:latin typeface="楷体" panose="02010609060101010101" charset="-122"/>
                <a:ea typeface="楷体" panose="02010609060101010101" charset="-122"/>
              </a:rPr>
              <a:t>的治贫方式。一般来说，精准扶贫主要是就贫困居民而言的，谁贫困就扶持谁。</a:t>
            </a:r>
            <a:endParaRPr lang="zh-CN" altLang="en-US" sz="3200">
              <a:latin typeface="楷体" panose="02010609060101010101" charset="-122"/>
              <a:ea typeface="楷体" panose="02010609060101010101" charset="-122"/>
            </a:endParaRPr>
          </a:p>
          <a:p>
            <a:pPr>
              <a:lnSpc>
                <a:spcPct val="140000"/>
              </a:lnSpc>
            </a:pPr>
            <a:r>
              <a:rPr lang="zh-CN" altLang="en-US" sz="3200">
                <a:latin typeface="楷体" panose="02010609060101010101" charset="-122"/>
                <a:ea typeface="楷体" panose="02010609060101010101" charset="-122"/>
              </a:rPr>
              <a:t>     各级</a:t>
            </a:r>
            <a:r>
              <a:rPr lang="zh-CN" altLang="en-US" sz="3200">
                <a:solidFill>
                  <a:srgbClr val="003300"/>
                </a:solidFill>
                <a:latin typeface="楷体" panose="02010609060101010101" charset="-122"/>
                <a:ea typeface="楷体" panose="02010609060101010101" charset="-122"/>
              </a:rPr>
              <a:t>党委和政府</a:t>
            </a:r>
            <a:r>
              <a:rPr lang="zh-CN" altLang="en-US" sz="3200">
                <a:latin typeface="楷体" panose="02010609060101010101" charset="-122"/>
                <a:ea typeface="楷体" panose="02010609060101010101" charset="-122"/>
              </a:rPr>
              <a:t>必须增强紧迫感和主动性，在扶贫攻坚上进一步理清思路、强化责任，采取力度更大、针对性更强、作用更直接、效果更可持续的措施，特别要在精准扶贫、精准脱贫上下更大功夫。</a:t>
            </a:r>
            <a:endParaRPr lang="zh-CN" altLang="en-US" sz="3200">
              <a:latin typeface="楷体" panose="02010609060101010101" charset="-122"/>
              <a:ea typeface="楷体" panose="02010609060101010101"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0720" y="426720"/>
            <a:ext cx="4750435" cy="5795010"/>
          </a:xfrm>
          <a:prstGeom prst="rect">
            <a:avLst/>
          </a:prstGeom>
        </p:spPr>
        <p:style>
          <a:lnRef idx="2">
            <a:schemeClr val="accent2"/>
          </a:lnRef>
          <a:fillRef idx="1">
            <a:schemeClr val="lt1"/>
          </a:fillRef>
          <a:effectRef idx="0">
            <a:schemeClr val="accent2"/>
          </a:effectRef>
          <a:fontRef idx="minor">
            <a:schemeClr val="dk1"/>
          </a:fontRef>
        </p:style>
        <p:txBody>
          <a:bodyPr wrap="square" rtlCol="0" anchor="t">
            <a:spAutoFit/>
          </a:bodyPr>
          <a:p>
            <a:pPr>
              <a:lnSpc>
                <a:spcPct val="130000"/>
              </a:lnSpc>
            </a:pPr>
            <a:r>
              <a:rPr lang="zh-CN" altLang="en-US" sz="4800">
                <a:latin typeface="华文新魏" panose="02010800040101010101" charset="-122"/>
                <a:ea typeface="华文新魏" panose="02010800040101010101" charset="-122"/>
              </a:rPr>
              <a:t>“对象要精准、</a:t>
            </a:r>
            <a:endParaRPr lang="zh-CN" altLang="en-US" sz="4800">
              <a:latin typeface="华文新魏" panose="02010800040101010101" charset="-122"/>
              <a:ea typeface="华文新魏" panose="02010800040101010101" charset="-122"/>
            </a:endParaRPr>
          </a:p>
          <a:p>
            <a:pPr>
              <a:lnSpc>
                <a:spcPct val="130000"/>
              </a:lnSpc>
            </a:pPr>
            <a:r>
              <a:rPr lang="zh-CN" altLang="en-US" sz="4800">
                <a:latin typeface="华文新魏" panose="02010800040101010101" charset="-122"/>
                <a:ea typeface="华文新魏" panose="02010800040101010101" charset="-122"/>
              </a:rPr>
              <a:t>项目安排要精准、</a:t>
            </a:r>
            <a:endParaRPr lang="zh-CN" altLang="en-US" sz="4800">
              <a:latin typeface="华文新魏" panose="02010800040101010101" charset="-122"/>
              <a:ea typeface="华文新魏" panose="02010800040101010101" charset="-122"/>
            </a:endParaRPr>
          </a:p>
          <a:p>
            <a:pPr>
              <a:lnSpc>
                <a:spcPct val="130000"/>
              </a:lnSpc>
            </a:pPr>
            <a:r>
              <a:rPr lang="zh-CN" altLang="en-US" sz="4800">
                <a:latin typeface="华文新魏" panose="02010800040101010101" charset="-122"/>
                <a:ea typeface="华文新魏" panose="02010800040101010101" charset="-122"/>
              </a:rPr>
              <a:t>资金使用要精准、</a:t>
            </a:r>
            <a:endParaRPr lang="zh-CN" altLang="en-US" sz="4800">
              <a:latin typeface="华文新魏" panose="02010800040101010101" charset="-122"/>
              <a:ea typeface="华文新魏" panose="02010800040101010101" charset="-122"/>
            </a:endParaRPr>
          </a:p>
          <a:p>
            <a:pPr>
              <a:lnSpc>
                <a:spcPct val="130000"/>
              </a:lnSpc>
            </a:pPr>
            <a:r>
              <a:rPr lang="zh-CN" altLang="en-US" sz="4800">
                <a:latin typeface="华文新魏" panose="02010800040101010101" charset="-122"/>
                <a:ea typeface="华文新魏" panose="02010800040101010101" charset="-122"/>
              </a:rPr>
              <a:t>措施到位要精准、</a:t>
            </a:r>
            <a:endParaRPr lang="zh-CN" altLang="en-US" sz="4800">
              <a:latin typeface="华文新魏" panose="02010800040101010101" charset="-122"/>
              <a:ea typeface="华文新魏" panose="02010800040101010101" charset="-122"/>
            </a:endParaRPr>
          </a:p>
          <a:p>
            <a:pPr>
              <a:lnSpc>
                <a:spcPct val="130000"/>
              </a:lnSpc>
            </a:pPr>
            <a:r>
              <a:rPr lang="zh-CN" altLang="en-US" sz="4800">
                <a:latin typeface="华文新魏" panose="02010800040101010101" charset="-122"/>
                <a:ea typeface="华文新魏" panose="02010800040101010101" charset="-122"/>
              </a:rPr>
              <a:t>因村派人要精准、</a:t>
            </a:r>
            <a:endParaRPr lang="zh-CN" altLang="en-US" sz="4800">
              <a:latin typeface="华文新魏" panose="02010800040101010101" charset="-122"/>
              <a:ea typeface="华文新魏" panose="02010800040101010101" charset="-122"/>
            </a:endParaRPr>
          </a:p>
          <a:p>
            <a:pPr>
              <a:lnSpc>
                <a:spcPct val="130000"/>
              </a:lnSpc>
            </a:pPr>
            <a:r>
              <a:rPr lang="zh-CN" altLang="en-US" sz="4800">
                <a:latin typeface="华文新魏" panose="02010800040101010101" charset="-122"/>
                <a:ea typeface="华文新魏" panose="02010800040101010101" charset="-122"/>
              </a:rPr>
              <a:t>脱贫成效要精准”</a:t>
            </a:r>
            <a:endParaRPr lang="zh-CN" altLang="en-US" sz="4800">
              <a:latin typeface="华文新魏" panose="02010800040101010101" charset="-122"/>
              <a:ea typeface="华文新魏" panose="02010800040101010101" charset="-122"/>
            </a:endParaRPr>
          </a:p>
        </p:txBody>
      </p:sp>
      <p:sp>
        <p:nvSpPr>
          <p:cNvPr id="3" name="文本框 2"/>
          <p:cNvSpPr txBox="1"/>
          <p:nvPr/>
        </p:nvSpPr>
        <p:spPr>
          <a:xfrm>
            <a:off x="5786120" y="426720"/>
            <a:ext cx="5709920" cy="5722620"/>
          </a:xfrm>
          <a:prstGeom prst="rect">
            <a:avLst/>
          </a:prstGeom>
        </p:spPr>
        <p:style>
          <a:lnRef idx="2">
            <a:schemeClr val="accent1"/>
          </a:lnRef>
          <a:fillRef idx="1">
            <a:schemeClr val="lt1"/>
          </a:fillRef>
          <a:effectRef idx="0">
            <a:schemeClr val="accent1"/>
          </a:effectRef>
          <a:fontRef idx="minor">
            <a:schemeClr val="dk1"/>
          </a:fontRef>
        </p:style>
        <p:txBody>
          <a:bodyPr wrap="square" rtlCol="0" anchor="t">
            <a:spAutoFit/>
          </a:bodyPr>
          <a:p>
            <a:pPr>
              <a:lnSpc>
                <a:spcPct val="110000"/>
              </a:lnSpc>
            </a:pPr>
            <a:r>
              <a:rPr lang="zh-CN" altLang="en-US" sz="2800">
                <a:latin typeface="楷体" panose="02010609060101010101" charset="-122"/>
                <a:ea typeface="楷体" panose="02010609060101010101" charset="-122"/>
              </a:rPr>
              <a:t>如何推进精准扶贫</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（一）精确识别</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（二）精确帮扶</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     一是坚持方针。</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     二是到村到户</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     三是因户施策</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     四是资金到户</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     五是干部帮扶</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（三）精确管理</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     一是农户信息管理</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     二是阳光操作管理</a:t>
            </a:r>
            <a:endParaRPr lang="zh-CN" altLang="en-US" sz="2800">
              <a:latin typeface="楷体" panose="02010609060101010101" charset="-122"/>
              <a:ea typeface="楷体" panose="02010609060101010101" charset="-122"/>
            </a:endParaRPr>
          </a:p>
          <a:p>
            <a:pPr>
              <a:lnSpc>
                <a:spcPct val="110000"/>
              </a:lnSpc>
            </a:pPr>
            <a:r>
              <a:rPr lang="zh-CN" altLang="en-US" sz="2800">
                <a:latin typeface="楷体" panose="02010609060101010101" charset="-122"/>
                <a:ea typeface="楷体" panose="02010609060101010101" charset="-122"/>
              </a:rPr>
              <a:t>     三是扶贫事权管理</a:t>
            </a:r>
            <a:endParaRPr lang="zh-CN" altLang="en-US" sz="2800">
              <a:latin typeface="楷体" panose="02010609060101010101" charset="-122"/>
              <a:ea typeface="楷体" panose="02010609060101010101" charset="-122"/>
            </a:endParaRPr>
          </a:p>
        </p:txBody>
      </p:sp>
      <p:sp>
        <p:nvSpPr>
          <p:cNvPr id="5" name="流程图: 文档 4"/>
          <p:cNvSpPr/>
          <p:nvPr/>
        </p:nvSpPr>
        <p:spPr>
          <a:xfrm>
            <a:off x="9326245" y="579120"/>
            <a:ext cx="2027555" cy="2453640"/>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nSpc>
                <a:spcPct val="110000"/>
              </a:lnSpc>
            </a:pPr>
            <a:r>
              <a:rPr lang="zh-CN" altLang="en-US" sz="2000">
                <a:solidFill>
                  <a:srgbClr val="FF0000"/>
                </a:solidFill>
                <a:latin typeface="楷体" panose="02010609060101010101" charset="-122"/>
                <a:ea typeface="楷体" panose="02010609060101010101" charset="-122"/>
                <a:sym typeface="+mn-ea"/>
              </a:rPr>
              <a:t>精确帮扶要坚持习近平总书记强调的“实事求是，因地制宜，分类指导，精准扶贫”的工作方针</a:t>
            </a:r>
            <a:endParaRPr lang="zh-CN" altLang="en-US" sz="2000">
              <a:solidFill>
                <a:srgbClr val="FF0000"/>
              </a:solidFill>
              <a:latin typeface="楷体" panose="02010609060101010101" charset="-122"/>
              <a:ea typeface="楷体" panose="02010609060101010101" charset="-122"/>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20395" y="303530"/>
            <a:ext cx="10997565" cy="6678295"/>
          </a:xfrm>
          <a:prstGeom prst="rect">
            <a:avLst/>
          </a:prstGeom>
          <a:noFill/>
        </p:spPr>
        <p:txBody>
          <a:bodyPr wrap="square" rtlCol="0" anchor="t">
            <a:spAutoFit/>
          </a:bodyPr>
          <a:p>
            <a:r>
              <a:rPr lang="zh-CN" altLang="en-US" sz="2400"/>
              <a:t>39阅读材料，完成下列要求。（26分）</a:t>
            </a:r>
            <a:endParaRPr lang="zh-CN" altLang="en-US" sz="2400"/>
          </a:p>
          <a:p>
            <a:r>
              <a:rPr lang="zh-CN" altLang="en-US" sz="2400">
                <a:latin typeface="楷体" panose="02010609060101010101" charset="-122"/>
                <a:ea typeface="楷体" panose="02010609060101010101" charset="-122"/>
              </a:rPr>
              <a:t>     2013年11月，习近平总书记在湖南省花坦县十八洞村考察扶贫工作，首次提出了“精准扶贫“的重要思想和要求。</a:t>
            </a:r>
            <a:endParaRPr lang="zh-CN" altLang="en-US" sz="2400">
              <a:latin typeface="楷体" panose="02010609060101010101" charset="-122"/>
              <a:ea typeface="楷体" panose="02010609060101010101" charset="-122"/>
            </a:endParaRPr>
          </a:p>
          <a:p>
            <a:r>
              <a:rPr lang="zh-CN" altLang="en-US" sz="2400">
                <a:latin typeface="楷体" panose="02010609060101010101" charset="-122"/>
                <a:ea typeface="楷体" panose="02010609060101010101" charset="-122"/>
              </a:rPr>
              <a:t>     十八洞村是由4个寨子合并而成的贫困村，村民生活困难，观念相对保守，存在“等靠要”思想，同村不同心，为贯彻习近平总书记的思想和要求，强力推进精准扶贫工作，花坦县派出所扶贫工作队进驻十八洞村，工作队和村党支部、村委会开办“道德讲堂”，评选明理尚德星级示范户，组织参观考察和学习培训，培育村民创新意识和创新能力，激活精准扶贫内生动力；根据当地地理位置、气候条件和民族文化资源，精准发展特色支柱产业，如猕猴桃种植、黄牛养殖、乡村旅游、劳务经济和苗绣；精准识别贫困人口542人，摸索出资金跟着穷人走，穷人跟着能人（合作社）走，能人（合作社）跟着产业走，产业跟着市场走的扶贫路径，取得了显著成效，2015年全村人均收入3580元，人民日报、新华社、中央电视台等先后报道了十八洞村精准扶贫经验。</a:t>
            </a:r>
            <a:endParaRPr lang="zh-CN" altLang="en-US" sz="2400">
              <a:latin typeface="楷体" panose="02010609060101010101" charset="-122"/>
              <a:ea typeface="楷体" panose="02010609060101010101" charset="-122"/>
            </a:endParaRPr>
          </a:p>
          <a:p>
            <a:r>
              <a:rPr lang="zh-CN" altLang="en-US" sz="2400">
                <a:latin typeface="楷体" panose="02010609060101010101" charset="-122"/>
                <a:ea typeface="楷体" panose="02010609060101010101" charset="-122"/>
              </a:rPr>
              <a:t>     2015年12月，中共中央，国务院颁布《关于打赢脱贫攻坚战的决定》，提出“实施精准扶贫方略”。</a:t>
            </a:r>
            <a:endParaRPr lang="zh-CN" altLang="en-US" sz="2400">
              <a:latin typeface="楷体" panose="02010609060101010101" charset="-122"/>
              <a:ea typeface="楷体" panose="02010609060101010101" charset="-122"/>
            </a:endParaRPr>
          </a:p>
          <a:p>
            <a:r>
              <a:rPr lang="zh-CN" altLang="en-US" sz="2400"/>
              <a:t> （1）十八洞村扶贫实践是贯彻精准扶贫思想的成功案例，运用矛盾的普遍性和特殊性辩证关系原理加以说明。（12分）</a:t>
            </a:r>
            <a:endParaRPr lang="zh-CN" altLang="en-US" sz="2400"/>
          </a:p>
          <a:p>
            <a:r>
              <a:rPr lang="zh-CN" altLang="en-US" sz="2400"/>
              <a:t> </a:t>
            </a:r>
            <a:endParaRPr lang="zh-CN" altLang="en-US" sz="24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41680" y="625475"/>
            <a:ext cx="10769600" cy="5029200"/>
          </a:xfrm>
          <a:prstGeom prst="rect">
            <a:avLst/>
          </a:prstGeom>
          <a:noFill/>
        </p:spPr>
        <p:txBody>
          <a:bodyPr wrap="square" rtlCol="0" anchor="t">
            <a:spAutoFit/>
          </a:bodyPr>
          <a:p>
            <a:r>
              <a:rPr lang="en-US" altLang="zh-CN" sz="3600">
                <a:latin typeface="仿宋" panose="02010609060101010101" charset="-122"/>
                <a:ea typeface="仿宋" panose="02010609060101010101" charset="-122"/>
              </a:rPr>
              <a:t>    </a:t>
            </a:r>
            <a:r>
              <a:rPr lang="zh-CN" altLang="en-US" sz="3600">
                <a:latin typeface="仿宋" panose="02010609060101010101" charset="-122"/>
                <a:ea typeface="仿宋" panose="02010609060101010101" charset="-122"/>
              </a:rPr>
              <a:t>矛盾的普遍性和特殊性相互联结，普遍性寓于特殊性之中，特殊性包含普遍性。</a:t>
            </a:r>
            <a:endParaRPr lang="zh-CN" altLang="en-US" sz="3600">
              <a:latin typeface="仿宋" panose="02010609060101010101" charset="-122"/>
              <a:ea typeface="仿宋" panose="02010609060101010101" charset="-122"/>
            </a:endParaRPr>
          </a:p>
          <a:p>
            <a:r>
              <a:rPr lang="zh-CN" altLang="en-US" sz="3600">
                <a:latin typeface="仿宋" panose="02010609060101010101" charset="-122"/>
                <a:ea typeface="仿宋" panose="02010609060101010101" charset="-122"/>
              </a:rPr>
              <a:t>    要从实际出发，具体问题具体分析。十八洞村贯彻精准扶贫思想，结合当地实际，精神脱贫先行，精准识别贫穷人口、精准选择和建设支柱产业，取得显著扶贫成效；</a:t>
            </a:r>
            <a:endParaRPr lang="zh-CN" altLang="en-US" sz="3600">
              <a:latin typeface="仿宋" panose="02010609060101010101" charset="-122"/>
              <a:ea typeface="仿宋" panose="02010609060101010101" charset="-122"/>
            </a:endParaRPr>
          </a:p>
          <a:p>
            <a:r>
              <a:rPr lang="zh-CN" altLang="en-US" sz="3600">
                <a:latin typeface="仿宋" panose="02010609060101010101" charset="-122"/>
                <a:ea typeface="仿宋" panose="02010609060101010101" charset="-122"/>
              </a:rPr>
              <a:t>    创造性地探索出精准扶贫</a:t>
            </a:r>
            <a:r>
              <a:rPr lang="zh-CN" altLang="en-US" sz="3600">
                <a:latin typeface="仿宋" panose="02010609060101010101" charset="-122"/>
                <a:ea typeface="仿宋" panose="02010609060101010101" charset="-122"/>
              </a:rPr>
              <a:t>宝贵经验，验证了精准扶贫思想的正确性，为其他地区精准扶贫提供重要借鉴。（本小题共12分）</a:t>
            </a:r>
            <a:endParaRPr lang="zh-CN" altLang="en-US" sz="3600">
              <a:latin typeface="仿宋" panose="02010609060101010101" charset="-122"/>
              <a:ea typeface="仿宋" panose="02010609060101010101"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20395" y="303530"/>
            <a:ext cx="10997565" cy="6678295"/>
          </a:xfrm>
          <a:prstGeom prst="rect">
            <a:avLst/>
          </a:prstGeom>
          <a:noFill/>
        </p:spPr>
        <p:txBody>
          <a:bodyPr wrap="square" rtlCol="0" anchor="t">
            <a:spAutoFit/>
          </a:bodyPr>
          <a:p>
            <a:r>
              <a:rPr lang="zh-CN" altLang="en-US" sz="2400"/>
              <a:t>39阅读材料，完成下列要求。（26分）</a:t>
            </a:r>
            <a:endParaRPr lang="zh-CN" altLang="en-US" sz="2400"/>
          </a:p>
          <a:p>
            <a:r>
              <a:rPr lang="zh-CN" altLang="en-US" sz="2400">
                <a:latin typeface="楷体" panose="02010609060101010101" charset="-122"/>
                <a:ea typeface="楷体" panose="02010609060101010101" charset="-122"/>
              </a:rPr>
              <a:t>     2013年11月，习近平总书记在湖南省花坦县十八洞村考察扶贫工作，首次提出了“精准扶贫“的重要思想和要求。</a:t>
            </a:r>
            <a:endParaRPr lang="zh-CN" altLang="en-US" sz="2400">
              <a:latin typeface="楷体" panose="02010609060101010101" charset="-122"/>
              <a:ea typeface="楷体" panose="02010609060101010101" charset="-122"/>
            </a:endParaRPr>
          </a:p>
          <a:p>
            <a:r>
              <a:rPr lang="zh-CN" altLang="en-US" sz="2400">
                <a:latin typeface="楷体" panose="02010609060101010101" charset="-122"/>
                <a:ea typeface="楷体" panose="02010609060101010101" charset="-122"/>
              </a:rPr>
              <a:t>     十八洞村是由4个寨子合并而成的贫困村，村民生活困难，观念相对保守，存在“等靠要”思想，同村不同心，为贯彻习近平总书记的思想和要求，强力推进精准扶贫工作，花坦县派出所扶贫工作队进驻十八洞村，工作队和村党支部、村委会开办“道德讲堂”，评选明理尚德星级示范户，组织参观考察和学习培训，培育村民创新意识和创新能力，激活精准扶贫内生动力；根据当地地理位置、气候条件和民族文化资源，精准发展特色支柱产业，如猕猴桃种植、黄牛养殖、乡村旅游、劳务经济和苗绣；精准识别贫困人口542人，摸索出资金跟着穷人走，穷人跟着能人（合作社）走，能人（合作社）跟着产业走，产业跟着市场走的扶贫路径，取得了显著成效，2015年全村人均收入3580元，人民日报、新华社、中央电视台等先后报道了十八洞村精准扶贫经验。</a:t>
            </a:r>
            <a:endParaRPr lang="zh-CN" altLang="en-US" sz="2400">
              <a:latin typeface="楷体" panose="02010609060101010101" charset="-122"/>
              <a:ea typeface="楷体" panose="02010609060101010101" charset="-122"/>
            </a:endParaRPr>
          </a:p>
          <a:p>
            <a:r>
              <a:rPr lang="zh-CN" altLang="en-US" sz="2400">
                <a:latin typeface="楷体" panose="02010609060101010101" charset="-122"/>
                <a:ea typeface="楷体" panose="02010609060101010101" charset="-122"/>
              </a:rPr>
              <a:t>     2015年12月，中共中央，国务院颁布《关于打赢脱贫攻坚战的决定》，提出“实施精准扶贫方略”。</a:t>
            </a:r>
            <a:endParaRPr lang="zh-CN" altLang="en-US" sz="2400">
              <a:latin typeface="楷体" panose="02010609060101010101" charset="-122"/>
              <a:ea typeface="楷体" panose="02010609060101010101" charset="-122"/>
            </a:endParaRPr>
          </a:p>
          <a:p>
            <a:r>
              <a:rPr lang="zh-CN" altLang="en-US" sz="2400"/>
              <a:t>  （2）扶贫先扶“精气神”是十八洞村精准扶贫的重要经验，运用文化对经济作用的知识说明这一经验的合理性。（10分）</a:t>
            </a:r>
            <a:endParaRPr lang="zh-CN" altLang="en-US" sz="2400"/>
          </a:p>
          <a:p>
            <a:r>
              <a:rPr lang="zh-CN" altLang="en-US" sz="2400"/>
              <a:t> </a:t>
            </a:r>
            <a:endParaRPr lang="zh-CN" altLang="en-US" sz="24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11200" y="731520"/>
            <a:ext cx="10800080" cy="4480560"/>
          </a:xfrm>
          <a:prstGeom prst="rect">
            <a:avLst/>
          </a:prstGeom>
          <a:noFill/>
        </p:spPr>
        <p:txBody>
          <a:bodyPr wrap="square" rtlCol="0" anchor="t">
            <a:spAutoFit/>
          </a:bodyPr>
          <a:p>
            <a:pPr algn="l"/>
            <a:r>
              <a:rPr lang="en-US" altLang="zh-CN" sz="3600">
                <a:latin typeface="仿宋" panose="02010609060101010101" charset="-122"/>
                <a:ea typeface="仿宋" panose="02010609060101010101" charset="-122"/>
              </a:rPr>
              <a:t>    </a:t>
            </a:r>
            <a:r>
              <a:rPr lang="zh-CN" altLang="en-US" sz="3600">
                <a:latin typeface="仿宋" panose="02010609060101010101" charset="-122"/>
                <a:ea typeface="仿宋" panose="02010609060101010101" charset="-122"/>
              </a:rPr>
              <a:t>文化以经济为基础，又对经济具有能动的反作用，落后文化阻碍经济的发展，先进文化能够促进经济的发展。</a:t>
            </a:r>
            <a:endParaRPr lang="zh-CN" altLang="en-US" sz="3600">
              <a:latin typeface="仿宋" panose="02010609060101010101" charset="-122"/>
              <a:ea typeface="仿宋" panose="02010609060101010101" charset="-122"/>
            </a:endParaRPr>
          </a:p>
          <a:p>
            <a:pPr algn="l"/>
            <a:r>
              <a:rPr lang="zh-CN" altLang="en-US" sz="3600">
                <a:latin typeface="仿宋" panose="02010609060101010101" charset="-122"/>
                <a:ea typeface="仿宋" panose="02010609060101010101" charset="-122"/>
              </a:rPr>
              <a:t>     观念保守是十八洞村贫穷的一个重要原因，扶贫必须转变观念。通过举办“道德讲堂”、考察学习和培训等活动，增强了自主脱贫意识和创新能力，为扶贫实践提供了思想动力和智力支持，促进了经济发展。（本小题共10分）</a:t>
            </a:r>
            <a:endParaRPr lang="zh-CN" altLang="en-US" sz="3600">
              <a:latin typeface="仿宋" panose="02010609060101010101" charset="-122"/>
              <a:ea typeface="仿宋" panose="02010609060101010101"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20395" y="303530"/>
            <a:ext cx="10997565" cy="5946775"/>
          </a:xfrm>
          <a:prstGeom prst="rect">
            <a:avLst/>
          </a:prstGeom>
          <a:noFill/>
        </p:spPr>
        <p:txBody>
          <a:bodyPr wrap="square" rtlCol="0" anchor="t">
            <a:spAutoFit/>
          </a:bodyPr>
          <a:p>
            <a:r>
              <a:rPr lang="zh-CN" altLang="en-US" sz="2400"/>
              <a:t>39阅读材料，完成下列要求。（26分）</a:t>
            </a:r>
            <a:endParaRPr lang="zh-CN" altLang="en-US" sz="2400"/>
          </a:p>
          <a:p>
            <a:r>
              <a:rPr lang="zh-CN" altLang="en-US" sz="2400">
                <a:latin typeface="楷体" panose="02010609060101010101" charset="-122"/>
                <a:ea typeface="楷体" panose="02010609060101010101" charset="-122"/>
              </a:rPr>
              <a:t>     2013年11月，习近平总书记在湖南省花坦县十八洞村考察扶贫工作，首次提出了“精准扶贫“的重要思想和要求。</a:t>
            </a:r>
            <a:endParaRPr lang="zh-CN" altLang="en-US" sz="2400">
              <a:latin typeface="楷体" panose="02010609060101010101" charset="-122"/>
              <a:ea typeface="楷体" panose="02010609060101010101" charset="-122"/>
            </a:endParaRPr>
          </a:p>
          <a:p>
            <a:r>
              <a:rPr lang="zh-CN" altLang="en-US" sz="2400">
                <a:latin typeface="楷体" panose="02010609060101010101" charset="-122"/>
                <a:ea typeface="楷体" panose="02010609060101010101" charset="-122"/>
              </a:rPr>
              <a:t>     十八洞村是由4个寨子合并而成的贫困村，村民生活困难，观念相对保守，存在“等靠要”思想，同村不同心，为贯彻习近平总书记的思想和要求，强力推进精准扶贫工作，花坦县派出所扶贫工作队进驻十八洞村，工作队和村党支部、村委会开办“道德讲堂”，评选明理尚德星级示范户，组织参观考察和学习培训，培育村民创新意识和创新能力，激活精准扶贫内生动力；根据当地地理位置、气候条件和民族文化资源，精准发展特色支柱产业，如猕猴桃种植、黄牛养殖、乡村旅游、劳务经济和苗绣；精准识别贫困人口542人，摸索出资金跟着穷人走，穷人跟着能人（合作社）走，能人（合作社）跟着产业走，产业跟着市场走的扶贫路径，取得了显著成效，2015年全村人均收入3580元，人民日报、新华社、中央电视台等先后报道了十八洞村精准扶贫经验。</a:t>
            </a:r>
            <a:endParaRPr lang="zh-CN" altLang="en-US" sz="2400">
              <a:latin typeface="楷体" panose="02010609060101010101" charset="-122"/>
              <a:ea typeface="楷体" panose="02010609060101010101" charset="-122"/>
            </a:endParaRPr>
          </a:p>
          <a:p>
            <a:r>
              <a:rPr lang="zh-CN" altLang="en-US" sz="2400">
                <a:latin typeface="楷体" panose="02010609060101010101" charset="-122"/>
                <a:ea typeface="楷体" panose="02010609060101010101" charset="-122"/>
              </a:rPr>
              <a:t>     2015年12月，中共中央，国务院颁布《关于打赢脱贫攻坚战的决定》，提出“实施精准扶贫方略”。</a:t>
            </a:r>
            <a:endParaRPr lang="zh-CN" altLang="en-US" sz="2400">
              <a:latin typeface="楷体" panose="02010609060101010101" charset="-122"/>
              <a:ea typeface="楷体" panose="02010609060101010101" charset="-122"/>
            </a:endParaRPr>
          </a:p>
          <a:p>
            <a:r>
              <a:rPr lang="zh-CN" altLang="en-US" sz="2400"/>
              <a:t>  （3）借鉴十八洞村经验，就推进精准扶贫提出两条建议。（4分）</a:t>
            </a:r>
            <a:endParaRPr lang="zh-CN" altLang="en-US"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381760" y="1036320"/>
            <a:ext cx="9154160" cy="4699000"/>
          </a:xfrm>
          <a:prstGeom prst="rect">
            <a:avLst/>
          </a:prstGeom>
          <a:noFill/>
        </p:spPr>
        <p:txBody>
          <a:bodyPr wrap="square" rtlCol="0" anchor="t">
            <a:spAutoFit/>
          </a:bodyPr>
          <a:p>
            <a:pPr algn="l">
              <a:lnSpc>
                <a:spcPct val="210000"/>
              </a:lnSpc>
            </a:pPr>
            <a:r>
              <a:rPr lang="zh-CN" altLang="en-US" sz="3600">
                <a:latin typeface="仿宋" panose="02010609060101010101" charset="-122"/>
                <a:ea typeface="仿宋" panose="02010609060101010101" charset="-122"/>
              </a:rPr>
              <a:t>坚持政府主导，增强社会合力；</a:t>
            </a:r>
            <a:endParaRPr lang="zh-CN" altLang="en-US" sz="3600">
              <a:latin typeface="仿宋" panose="02010609060101010101" charset="-122"/>
              <a:ea typeface="仿宋" panose="02010609060101010101" charset="-122"/>
            </a:endParaRPr>
          </a:p>
          <a:p>
            <a:pPr algn="l">
              <a:lnSpc>
                <a:spcPct val="210000"/>
              </a:lnSpc>
            </a:pPr>
            <a:r>
              <a:rPr lang="zh-CN" altLang="en-US" sz="3600">
                <a:latin typeface="仿宋" panose="02010609060101010101" charset="-122"/>
                <a:ea typeface="仿宋" panose="02010609060101010101" charset="-122"/>
              </a:rPr>
              <a:t>增强贫困人口内生动力和自我发展能力；</a:t>
            </a:r>
            <a:endParaRPr lang="zh-CN" altLang="en-US" sz="3600">
              <a:latin typeface="仿宋" panose="02010609060101010101" charset="-122"/>
              <a:ea typeface="仿宋" panose="02010609060101010101" charset="-122"/>
            </a:endParaRPr>
          </a:p>
          <a:p>
            <a:pPr algn="l">
              <a:lnSpc>
                <a:spcPct val="210000"/>
              </a:lnSpc>
            </a:pPr>
            <a:r>
              <a:rPr lang="zh-CN" altLang="en-US" sz="3600">
                <a:latin typeface="仿宋" panose="02010609060101010101" charset="-122"/>
                <a:ea typeface="仿宋" panose="02010609060101010101" charset="-122"/>
              </a:rPr>
              <a:t>发展适应市场需求的具有特色的产业。（本小题共4分）</a:t>
            </a:r>
            <a:endParaRPr lang="zh-CN" altLang="en-US" sz="3600">
              <a:latin typeface="仿宋" panose="02010609060101010101" charset="-122"/>
              <a:ea typeface="仿宋" panose="02010609060101010101"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5635" y="533400"/>
            <a:ext cx="11104245" cy="5913120"/>
          </a:xfrm>
          <a:prstGeom prst="rect">
            <a:avLst/>
          </a:prstGeom>
          <a:noFill/>
        </p:spPr>
        <p:txBody>
          <a:bodyPr wrap="square" rtlCol="0" anchor="t">
            <a:spAutoFit/>
          </a:bodyPr>
          <a:p>
            <a:r>
              <a:rPr lang="zh-CN" altLang="en-US" sz="2800">
                <a:latin typeface="楷体" panose="02010609060101010101" charset="-122"/>
                <a:ea typeface="楷体" panose="02010609060101010101" charset="-122"/>
              </a:rPr>
              <a:t>第二，深入推进农业供给侧结构性改革。</a:t>
            </a:r>
            <a:endParaRPr lang="zh-CN" altLang="en-US" sz="2800">
              <a:latin typeface="楷体" panose="02010609060101010101" charset="-122"/>
              <a:ea typeface="楷体" panose="02010609060101010101" charset="-122"/>
            </a:endParaRPr>
          </a:p>
          <a:p>
            <a:r>
              <a:rPr lang="zh-CN" altLang="en-US" sz="2800">
                <a:latin typeface="楷体" panose="02010609060101010101" charset="-122"/>
                <a:ea typeface="楷体" panose="02010609060101010101" charset="-122"/>
              </a:rPr>
              <a:t>    要把增加</a:t>
            </a:r>
            <a:r>
              <a:rPr lang="zh-CN" altLang="en-US" sz="2800">
                <a:solidFill>
                  <a:srgbClr val="FF0000"/>
                </a:solidFill>
                <a:latin typeface="楷体" panose="02010609060101010101" charset="-122"/>
                <a:ea typeface="楷体" panose="02010609060101010101" charset="-122"/>
              </a:rPr>
              <a:t>绿色优质农产品</a:t>
            </a:r>
            <a:r>
              <a:rPr lang="zh-CN" altLang="en-US" sz="2800">
                <a:latin typeface="楷体" panose="02010609060101010101" charset="-122"/>
                <a:ea typeface="楷体" panose="02010609060101010101" charset="-122"/>
              </a:rPr>
              <a:t>供给放在突出位置，狠抓</a:t>
            </a:r>
            <a:r>
              <a:rPr lang="zh-CN" altLang="en-US" sz="2800">
                <a:solidFill>
                  <a:srgbClr val="000066"/>
                </a:solidFill>
                <a:latin typeface="楷体" panose="02010609060101010101" charset="-122"/>
                <a:ea typeface="楷体" panose="02010609060101010101" charset="-122"/>
              </a:rPr>
              <a:t>农产品标准化生产、品牌创建、质量安全监管</a:t>
            </a:r>
            <a:r>
              <a:rPr lang="zh-CN" altLang="en-US" sz="2800">
                <a:latin typeface="楷体" panose="02010609060101010101" charset="-122"/>
                <a:ea typeface="楷体" panose="02010609060101010101" charset="-122"/>
              </a:rPr>
              <a:t>。</a:t>
            </a:r>
            <a:endParaRPr lang="zh-CN" altLang="en-US" sz="2800">
              <a:latin typeface="楷体" panose="02010609060101010101" charset="-122"/>
              <a:ea typeface="楷体" panose="02010609060101010101" charset="-122"/>
            </a:endParaRPr>
          </a:p>
          <a:p>
            <a:r>
              <a:rPr lang="zh-CN" altLang="en-US" sz="2800">
                <a:latin typeface="楷体" panose="02010609060101010101" charset="-122"/>
                <a:ea typeface="楷体" panose="02010609060101010101" charset="-122"/>
              </a:rPr>
              <a:t>    要加大</a:t>
            </a:r>
            <a:r>
              <a:rPr lang="zh-CN" altLang="en-US" sz="2800">
                <a:solidFill>
                  <a:srgbClr val="FF0000"/>
                </a:solidFill>
                <a:latin typeface="楷体" panose="02010609060101010101" charset="-122"/>
                <a:ea typeface="楷体" panose="02010609060101010101" charset="-122"/>
              </a:rPr>
              <a:t>农村环境突出问题综合治理力度</a:t>
            </a:r>
            <a:r>
              <a:rPr lang="zh-CN" altLang="en-US" sz="2800">
                <a:latin typeface="楷体" panose="02010609060101010101" charset="-122"/>
                <a:ea typeface="楷体" panose="02010609060101010101" charset="-122"/>
              </a:rPr>
              <a:t>，加大退耕还林还湖还草力度。</a:t>
            </a:r>
            <a:endParaRPr lang="zh-CN" altLang="en-US" sz="2800">
              <a:latin typeface="楷体" panose="02010609060101010101" charset="-122"/>
              <a:ea typeface="楷体" panose="02010609060101010101" charset="-122"/>
            </a:endParaRPr>
          </a:p>
          <a:p>
            <a:r>
              <a:rPr lang="zh-CN" altLang="en-US" sz="2800">
                <a:latin typeface="楷体" panose="02010609060101010101" charset="-122"/>
                <a:ea typeface="楷体" panose="02010609060101010101" charset="-122"/>
              </a:rPr>
              <a:t>    要积极稳妥</a:t>
            </a:r>
            <a:r>
              <a:rPr lang="zh-CN" altLang="en-US" sz="2800">
                <a:solidFill>
                  <a:srgbClr val="FF0000"/>
                </a:solidFill>
                <a:latin typeface="楷体" panose="02010609060101010101" charset="-122"/>
                <a:ea typeface="楷体" panose="02010609060101010101" charset="-122"/>
              </a:rPr>
              <a:t>改革粮食等重要农产品价格形成机制和收储制度</a:t>
            </a:r>
            <a:r>
              <a:rPr lang="zh-CN" altLang="en-US" sz="2800">
                <a:latin typeface="楷体" panose="02010609060101010101" charset="-122"/>
                <a:ea typeface="楷体" panose="02010609060101010101" charset="-122"/>
              </a:rPr>
              <a:t>。抓好玉米收储制度改革，做好政策性粮食库存消化工作。</a:t>
            </a:r>
            <a:endParaRPr lang="zh-CN" altLang="en-US" sz="2800">
              <a:latin typeface="楷体" panose="02010609060101010101" charset="-122"/>
              <a:ea typeface="楷体" panose="02010609060101010101" charset="-122"/>
            </a:endParaRPr>
          </a:p>
          <a:p>
            <a:r>
              <a:rPr lang="zh-CN" altLang="en-US" sz="2800">
                <a:latin typeface="楷体" panose="02010609060101010101" charset="-122"/>
                <a:ea typeface="楷体" panose="02010609060101010101" charset="-122"/>
              </a:rPr>
              <a:t>    细化和落实</a:t>
            </a:r>
            <a:r>
              <a:rPr lang="zh-CN" altLang="en-US" sz="2800">
                <a:solidFill>
                  <a:srgbClr val="FF0000"/>
                </a:solidFill>
                <a:latin typeface="楷体" panose="02010609060101010101" charset="-122"/>
                <a:ea typeface="楷体" panose="02010609060101010101" charset="-122"/>
              </a:rPr>
              <a:t>承包土地“三权分置”办法，培育新型农业经营主体和服务主体。</a:t>
            </a:r>
            <a:r>
              <a:rPr lang="zh-CN" altLang="en-US" sz="2800">
                <a:latin typeface="楷体" panose="02010609060101010101" charset="-122"/>
                <a:ea typeface="楷体" panose="02010609060101010101" charset="-122"/>
              </a:rPr>
              <a:t>深化农村产权制度改革，明晰农村集体产权归属，赋予农民更加充分的财产权利。统筹推进农村土地征收、集体经营性建设用地入市、宅基地制度改革试点。</a:t>
            </a:r>
            <a:endParaRPr lang="zh-CN" altLang="en-US" sz="2800">
              <a:latin typeface="楷体" panose="02010609060101010101" charset="-122"/>
              <a:ea typeface="楷体" panose="02010609060101010101" charset="-122"/>
            </a:endParaRPr>
          </a:p>
          <a:p>
            <a:r>
              <a:rPr lang="zh-CN" altLang="en-US" sz="2800">
                <a:latin typeface="楷体" panose="02010609060101010101" charset="-122"/>
                <a:ea typeface="楷体" panose="02010609060101010101" charset="-122"/>
              </a:rPr>
              <a:t>    要</a:t>
            </a:r>
            <a:r>
              <a:rPr lang="zh-CN" altLang="en-US" sz="2800">
                <a:solidFill>
                  <a:srgbClr val="FF0000"/>
                </a:solidFill>
                <a:latin typeface="楷体" panose="02010609060101010101" charset="-122"/>
                <a:ea typeface="楷体" panose="02010609060101010101" charset="-122"/>
              </a:rPr>
              <a:t>严守耕地红线，推动藏粮于地、藏粮于技战略</a:t>
            </a:r>
            <a:r>
              <a:rPr lang="zh-CN" altLang="en-US" sz="2800">
                <a:latin typeface="楷体" panose="02010609060101010101" charset="-122"/>
                <a:ea typeface="楷体" panose="02010609060101010101" charset="-122"/>
              </a:rPr>
              <a:t>加快落地，保护和提高粮食综合生产能力。广辟农民增收致富门路。</a:t>
            </a:r>
            <a:endParaRPr lang="zh-CN" altLang="en-US"/>
          </a:p>
          <a:p>
            <a:r>
              <a:rPr lang="zh-CN" altLang="en-US"/>
              <a:t>　</a:t>
            </a:r>
            <a:endParaRPr lang="zh-CN"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20395" y="274320"/>
            <a:ext cx="10890885" cy="6493510"/>
          </a:xfrm>
          <a:prstGeom prst="rect">
            <a:avLst/>
          </a:prstGeom>
          <a:noFill/>
        </p:spPr>
        <p:txBody>
          <a:bodyPr wrap="square" rtlCol="0" anchor="t">
            <a:spAutoFit/>
          </a:bodyPr>
          <a:p>
            <a:pPr>
              <a:lnSpc>
                <a:spcPct val="110000"/>
              </a:lnSpc>
            </a:pPr>
            <a:r>
              <a:rPr lang="zh-CN" altLang="en-US" sz="2800">
                <a:latin typeface="楷体" panose="02010609060101010101" charset="-122"/>
                <a:ea typeface="楷体" panose="02010609060101010101" charset="-122"/>
                <a:sym typeface="+mn-ea"/>
              </a:rPr>
              <a:t>第三，着力振兴实体经济。</a:t>
            </a:r>
            <a:endParaRPr lang="zh-CN" altLang="en-US" sz="2800">
              <a:latin typeface="楷体" panose="02010609060101010101" charset="-122"/>
              <a:ea typeface="楷体" panose="02010609060101010101" charset="-122"/>
              <a:sym typeface="+mn-ea"/>
            </a:endParaRPr>
          </a:p>
          <a:p>
            <a:pPr>
              <a:lnSpc>
                <a:spcPct val="110000"/>
              </a:lnSpc>
            </a:pPr>
            <a:r>
              <a:rPr lang="zh-CN" altLang="en-US" sz="2800">
                <a:latin typeface="楷体" panose="02010609060101010101" charset="-122"/>
                <a:ea typeface="楷体" panose="02010609060101010101" charset="-122"/>
                <a:sym typeface="+mn-ea"/>
              </a:rPr>
              <a:t>    要坚持以</a:t>
            </a:r>
            <a:r>
              <a:rPr lang="zh-CN" altLang="en-US" sz="2800">
                <a:solidFill>
                  <a:srgbClr val="FF0000"/>
                </a:solidFill>
                <a:latin typeface="楷体" panose="02010609060101010101" charset="-122"/>
                <a:ea typeface="楷体" panose="02010609060101010101" charset="-122"/>
                <a:sym typeface="+mn-ea"/>
              </a:rPr>
              <a:t>提高质量和核心竞争力为中心</a:t>
            </a:r>
            <a:r>
              <a:rPr lang="zh-CN" altLang="en-US" sz="2800">
                <a:latin typeface="楷体" panose="02010609060101010101" charset="-122"/>
                <a:ea typeface="楷体" panose="02010609060101010101" charset="-122"/>
                <a:sym typeface="+mn-ea"/>
              </a:rPr>
              <a:t>，坚持</a:t>
            </a:r>
            <a:r>
              <a:rPr lang="zh-CN" altLang="en-US" sz="2800">
                <a:solidFill>
                  <a:srgbClr val="FF0000"/>
                </a:solidFill>
                <a:latin typeface="楷体" panose="02010609060101010101" charset="-122"/>
                <a:ea typeface="楷体" panose="02010609060101010101" charset="-122"/>
                <a:sym typeface="+mn-ea"/>
              </a:rPr>
              <a:t>创新驱动发展</a:t>
            </a:r>
            <a:r>
              <a:rPr lang="zh-CN" altLang="en-US" sz="2800">
                <a:latin typeface="楷体" panose="02010609060101010101" charset="-122"/>
                <a:ea typeface="楷体" panose="02010609060101010101" charset="-122"/>
                <a:sym typeface="+mn-ea"/>
              </a:rPr>
              <a:t>，扩大</a:t>
            </a:r>
            <a:r>
              <a:rPr lang="zh-CN" altLang="en-US" sz="2800">
                <a:solidFill>
                  <a:srgbClr val="FF0000"/>
                </a:solidFill>
                <a:latin typeface="楷体" panose="02010609060101010101" charset="-122"/>
                <a:ea typeface="楷体" panose="02010609060101010101" charset="-122"/>
                <a:sym typeface="+mn-ea"/>
              </a:rPr>
              <a:t>高质量产品和服务供给</a:t>
            </a:r>
            <a:r>
              <a:rPr lang="zh-CN" altLang="en-US" sz="2800">
                <a:latin typeface="楷体" panose="02010609060101010101" charset="-122"/>
                <a:ea typeface="楷体" panose="02010609060101010101" charset="-122"/>
                <a:sym typeface="+mn-ea"/>
              </a:rPr>
              <a:t>。</a:t>
            </a:r>
            <a:endParaRPr lang="zh-CN" altLang="en-US" sz="2800">
              <a:latin typeface="楷体" panose="02010609060101010101" charset="-122"/>
              <a:ea typeface="楷体" panose="02010609060101010101" charset="-122"/>
              <a:sym typeface="+mn-ea"/>
            </a:endParaRPr>
          </a:p>
          <a:p>
            <a:pPr>
              <a:lnSpc>
                <a:spcPct val="110000"/>
              </a:lnSpc>
            </a:pPr>
            <a:r>
              <a:rPr lang="zh-CN" altLang="en-US" sz="2800">
                <a:latin typeface="楷体" panose="02010609060101010101" charset="-122"/>
                <a:ea typeface="楷体" panose="02010609060101010101" charset="-122"/>
                <a:sym typeface="+mn-ea"/>
              </a:rPr>
              <a:t>    要树立质量第一的强烈意识，开展质量提升行动，提高质量标准，加强全面质量管理。</a:t>
            </a:r>
            <a:endParaRPr lang="zh-CN" altLang="en-US" sz="2800">
              <a:latin typeface="楷体" panose="02010609060101010101" charset="-122"/>
              <a:ea typeface="楷体" panose="02010609060101010101" charset="-122"/>
              <a:sym typeface="+mn-ea"/>
            </a:endParaRPr>
          </a:p>
          <a:p>
            <a:pPr>
              <a:lnSpc>
                <a:spcPct val="110000"/>
              </a:lnSpc>
            </a:pPr>
            <a:r>
              <a:rPr lang="zh-CN" altLang="en-US" sz="2800">
                <a:latin typeface="楷体" panose="02010609060101010101" charset="-122"/>
                <a:ea typeface="楷体" panose="02010609060101010101" charset="-122"/>
                <a:sym typeface="+mn-ea"/>
              </a:rPr>
              <a:t>    引导企业形成自己独有的</a:t>
            </a:r>
            <a:r>
              <a:rPr lang="zh-CN" altLang="en-US" sz="2800">
                <a:solidFill>
                  <a:srgbClr val="FF0000"/>
                </a:solidFill>
                <a:latin typeface="楷体" panose="02010609060101010101" charset="-122"/>
                <a:ea typeface="楷体" panose="02010609060101010101" charset="-122"/>
                <a:sym typeface="+mn-ea"/>
              </a:rPr>
              <a:t>比较优势</a:t>
            </a:r>
            <a:r>
              <a:rPr lang="zh-CN" altLang="en-US" sz="2800">
                <a:latin typeface="楷体" panose="02010609060101010101" charset="-122"/>
                <a:ea typeface="楷体" panose="02010609060101010101" charset="-122"/>
                <a:sym typeface="+mn-ea"/>
              </a:rPr>
              <a:t>，发扬“工匠精神”，加强品牌建设，培育更多“百年老店”，增强产品竞争力。</a:t>
            </a:r>
            <a:endParaRPr lang="zh-CN" altLang="en-US" sz="2800">
              <a:latin typeface="楷体" panose="02010609060101010101" charset="-122"/>
              <a:ea typeface="楷体" panose="02010609060101010101" charset="-122"/>
              <a:sym typeface="+mn-ea"/>
            </a:endParaRPr>
          </a:p>
          <a:p>
            <a:pPr>
              <a:lnSpc>
                <a:spcPct val="110000"/>
              </a:lnSpc>
            </a:pPr>
            <a:r>
              <a:rPr lang="zh-CN" altLang="en-US" sz="2800">
                <a:latin typeface="楷体" panose="02010609060101010101" charset="-122"/>
                <a:ea typeface="楷体" panose="02010609060101010101" charset="-122"/>
                <a:sym typeface="+mn-ea"/>
              </a:rPr>
              <a:t>    实施</a:t>
            </a:r>
            <a:r>
              <a:rPr lang="zh-CN" altLang="en-US" sz="2800">
                <a:solidFill>
                  <a:srgbClr val="FF0000"/>
                </a:solidFill>
                <a:latin typeface="楷体" panose="02010609060101010101" charset="-122"/>
                <a:ea typeface="楷体" panose="02010609060101010101" charset="-122"/>
                <a:sym typeface="+mn-ea"/>
              </a:rPr>
              <a:t>创新驱动发展战略</a:t>
            </a:r>
            <a:r>
              <a:rPr lang="zh-CN" altLang="en-US" sz="2800">
                <a:latin typeface="楷体" panose="02010609060101010101" charset="-122"/>
                <a:ea typeface="楷体" panose="02010609060101010101" charset="-122"/>
                <a:sym typeface="+mn-ea"/>
              </a:rPr>
              <a:t>，既要推动战略性新兴产业蓬勃发展，也要注重用新技术新业态全面改造提升传统产业。</a:t>
            </a:r>
            <a:endParaRPr lang="zh-CN" altLang="en-US" sz="2800">
              <a:latin typeface="楷体" panose="02010609060101010101" charset="-122"/>
              <a:ea typeface="楷体" panose="02010609060101010101" charset="-122"/>
              <a:sym typeface="+mn-ea"/>
            </a:endParaRPr>
          </a:p>
          <a:p>
            <a:pPr>
              <a:lnSpc>
                <a:spcPct val="110000"/>
              </a:lnSpc>
            </a:pPr>
            <a:r>
              <a:rPr lang="zh-CN" altLang="en-US" sz="2800">
                <a:latin typeface="楷体" panose="02010609060101010101" charset="-122"/>
                <a:ea typeface="楷体" panose="02010609060101010101" charset="-122"/>
                <a:sym typeface="+mn-ea"/>
              </a:rPr>
              <a:t>    要建设</a:t>
            </a:r>
            <a:r>
              <a:rPr lang="zh-CN" altLang="en-US" sz="2800">
                <a:solidFill>
                  <a:srgbClr val="FF0000"/>
                </a:solidFill>
                <a:latin typeface="楷体" panose="02010609060101010101" charset="-122"/>
                <a:ea typeface="楷体" panose="02010609060101010101" charset="-122"/>
                <a:sym typeface="+mn-ea"/>
              </a:rPr>
              <a:t>法治化的市场营商环境</a:t>
            </a:r>
            <a:r>
              <a:rPr lang="zh-CN" altLang="en-US" sz="2800">
                <a:latin typeface="楷体" panose="02010609060101010101" charset="-122"/>
                <a:ea typeface="楷体" panose="02010609060101010101" charset="-122"/>
                <a:sym typeface="+mn-ea"/>
              </a:rPr>
              <a:t>，加强引进外资工作，更好发挥外资企业对促进实体经济发展的重要作用。</a:t>
            </a:r>
            <a:endParaRPr lang="zh-CN" altLang="en-US" sz="2800">
              <a:latin typeface="楷体" panose="02010609060101010101" charset="-122"/>
              <a:ea typeface="楷体" panose="02010609060101010101" charset="-122"/>
              <a:sym typeface="+mn-ea"/>
            </a:endParaRPr>
          </a:p>
          <a:p>
            <a:pPr>
              <a:lnSpc>
                <a:spcPct val="110000"/>
              </a:lnSpc>
            </a:pPr>
            <a:r>
              <a:rPr lang="zh-CN" altLang="en-US" sz="2800">
                <a:latin typeface="楷体" panose="02010609060101010101" charset="-122"/>
                <a:ea typeface="楷体" panose="02010609060101010101" charset="-122"/>
                <a:sym typeface="+mn-ea"/>
              </a:rPr>
              <a:t>    要更加重视优化产业组织，提高大企业素质，在市场准入、要素配置等方面创造条件，使中小微企业更好参与市场公平竞争。</a:t>
            </a:r>
            <a:endParaRPr lang="zh-CN" altLang="en-US"/>
          </a:p>
          <a:p>
            <a:pPr>
              <a:lnSpc>
                <a:spcPct val="110000"/>
              </a:lnSpc>
            </a:pPr>
            <a:r>
              <a:rPr lang="zh-CN" altLang="en-US">
                <a:sym typeface="+mn-ea"/>
              </a:rPr>
              <a:t>　　</a:t>
            </a:r>
            <a:endParaRPr lang="zh-CN"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50240" y="487680"/>
            <a:ext cx="10830560" cy="6187440"/>
          </a:xfrm>
          <a:prstGeom prst="rect">
            <a:avLst/>
          </a:prstGeom>
          <a:noFill/>
        </p:spPr>
        <p:txBody>
          <a:bodyPr wrap="square" rtlCol="0" anchor="t">
            <a:spAutoFit/>
          </a:bodyPr>
          <a:p>
            <a:r>
              <a:rPr lang="zh-CN" altLang="en-US" sz="2800">
                <a:latin typeface="楷体" panose="02010609060101010101" charset="-122"/>
                <a:ea typeface="楷体" panose="02010609060101010101" charset="-122"/>
                <a:sym typeface="+mn-ea"/>
              </a:rPr>
              <a:t>第四，促进房地产市场平稳健康发展。</a:t>
            </a:r>
            <a:endParaRPr lang="zh-CN" altLang="en-US" sz="2800">
              <a:latin typeface="楷体" panose="02010609060101010101" charset="-122"/>
              <a:ea typeface="楷体" panose="02010609060101010101" charset="-122"/>
              <a:sym typeface="+mn-ea"/>
            </a:endParaRPr>
          </a:p>
          <a:p>
            <a:r>
              <a:rPr lang="zh-CN" altLang="en-US" sz="2800">
                <a:latin typeface="楷体" panose="02010609060101010101" charset="-122"/>
                <a:ea typeface="楷体" panose="02010609060101010101" charset="-122"/>
                <a:sym typeface="+mn-ea"/>
              </a:rPr>
              <a:t>    要坚持“房子是用来住的、不是用来炒的”的定位，综合运用金融、土地、财税、投资、立法等手段，加快研究建立符合国情、适应市场规律的基础性制度和长效机制，既抑制房地产泡沫，又防止出现大起大落。</a:t>
            </a:r>
            <a:endParaRPr lang="zh-CN" altLang="en-US" sz="2800">
              <a:latin typeface="楷体" panose="02010609060101010101" charset="-122"/>
              <a:ea typeface="楷体" panose="02010609060101010101" charset="-122"/>
              <a:sym typeface="+mn-ea"/>
            </a:endParaRPr>
          </a:p>
          <a:p>
            <a:r>
              <a:rPr lang="zh-CN" altLang="en-US" sz="2800">
                <a:latin typeface="楷体" panose="02010609060101010101" charset="-122"/>
                <a:ea typeface="楷体" panose="02010609060101010101" charset="-122"/>
                <a:sym typeface="+mn-ea"/>
              </a:rPr>
              <a:t>    要在</a:t>
            </a:r>
            <a:r>
              <a:rPr lang="zh-CN" altLang="en-US" sz="2800">
                <a:solidFill>
                  <a:srgbClr val="FF0000"/>
                </a:solidFill>
                <a:latin typeface="楷体" panose="02010609060101010101" charset="-122"/>
                <a:ea typeface="楷体" panose="02010609060101010101" charset="-122"/>
                <a:sym typeface="+mn-ea"/>
              </a:rPr>
              <a:t>宏观上管住货币</a:t>
            </a:r>
            <a:r>
              <a:rPr lang="zh-CN" altLang="en-US" sz="2800">
                <a:latin typeface="楷体" panose="02010609060101010101" charset="-122"/>
                <a:ea typeface="楷体" panose="02010609060101010101" charset="-122"/>
                <a:sym typeface="+mn-ea"/>
              </a:rPr>
              <a:t>，</a:t>
            </a:r>
            <a:r>
              <a:rPr lang="zh-CN" altLang="en-US" sz="2800">
                <a:solidFill>
                  <a:srgbClr val="FF0000"/>
                </a:solidFill>
                <a:latin typeface="楷体" panose="02010609060101010101" charset="-122"/>
                <a:ea typeface="楷体" panose="02010609060101010101" charset="-122"/>
                <a:sym typeface="+mn-ea"/>
              </a:rPr>
              <a:t>微观信贷政策</a:t>
            </a:r>
            <a:r>
              <a:rPr lang="zh-CN" altLang="en-US" sz="2800">
                <a:latin typeface="楷体" panose="02010609060101010101" charset="-122"/>
                <a:ea typeface="楷体" panose="02010609060101010101" charset="-122"/>
                <a:sym typeface="+mn-ea"/>
              </a:rPr>
              <a:t>要支持合理自住购房，严格限制信贷流向投资投机性购房。</a:t>
            </a:r>
            <a:endParaRPr lang="zh-CN" altLang="en-US" sz="2800">
              <a:latin typeface="楷体" panose="02010609060101010101" charset="-122"/>
              <a:ea typeface="楷体" panose="02010609060101010101" charset="-122"/>
              <a:sym typeface="+mn-ea"/>
            </a:endParaRPr>
          </a:p>
          <a:p>
            <a:r>
              <a:rPr lang="zh-CN" altLang="en-US" sz="2800">
                <a:latin typeface="楷体" panose="02010609060101010101" charset="-122"/>
                <a:ea typeface="楷体" panose="02010609060101010101" charset="-122"/>
                <a:sym typeface="+mn-ea"/>
              </a:rPr>
              <a:t>    要落实人地挂钩政策，根据人口流动情况分配建设用地指标。</a:t>
            </a:r>
            <a:endParaRPr lang="zh-CN" altLang="en-US" sz="2800">
              <a:latin typeface="楷体" panose="02010609060101010101" charset="-122"/>
              <a:ea typeface="楷体" panose="02010609060101010101" charset="-122"/>
              <a:sym typeface="+mn-ea"/>
            </a:endParaRPr>
          </a:p>
          <a:p>
            <a:r>
              <a:rPr lang="zh-CN" altLang="en-US" sz="2800">
                <a:latin typeface="楷体" panose="02010609060101010101" charset="-122"/>
                <a:ea typeface="楷体" panose="02010609060101010101" charset="-122"/>
                <a:sym typeface="+mn-ea"/>
              </a:rPr>
              <a:t>    要落实地方政府主体责任，房价上涨压力大的城市要合理增加土地供应，提高住宅用地比例，盘活城市闲置和低效用地。</a:t>
            </a:r>
            <a:endParaRPr lang="zh-CN" altLang="en-US" sz="2800">
              <a:latin typeface="楷体" panose="02010609060101010101" charset="-122"/>
              <a:ea typeface="楷体" panose="02010609060101010101" charset="-122"/>
              <a:sym typeface="+mn-ea"/>
            </a:endParaRPr>
          </a:p>
          <a:p>
            <a:r>
              <a:rPr lang="zh-CN" altLang="en-US" sz="2800">
                <a:latin typeface="楷体" panose="02010609060101010101" charset="-122"/>
                <a:ea typeface="楷体" panose="02010609060101010101" charset="-122"/>
                <a:sym typeface="+mn-ea"/>
              </a:rPr>
              <a:t>    特大城市要加快疏解部分城市功能，带动周边中小城市发展。要加快住房租赁市场立法，加快机构化、规模化租赁企业发展。加强住房市场监管和整顿，规范开发、销售、中介等行为。</a:t>
            </a:r>
            <a:endParaRPr lang="zh-CN" altLang="en-US"/>
          </a:p>
          <a:p>
            <a:endParaRPr lang="zh-CN" altLang="en-US"/>
          </a:p>
          <a:p>
            <a:r>
              <a:rPr lang="zh-CN" altLang="en-US">
                <a:sym typeface="+mn-ea"/>
              </a:rPr>
              <a:t>　　</a:t>
            </a:r>
            <a:endParaRPr lang="zh-CN"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1825" y="803910"/>
            <a:ext cx="10958830" cy="3417570"/>
          </a:xfrm>
          <a:prstGeom prst="rect">
            <a:avLst/>
          </a:prstGeom>
          <a:noFill/>
        </p:spPr>
        <p:txBody>
          <a:bodyPr wrap="square" rtlCol="0" anchor="t">
            <a:spAutoFit/>
          </a:bodyPr>
          <a:p>
            <a:pPr algn="l">
              <a:lnSpc>
                <a:spcPct val="130000"/>
              </a:lnSpc>
            </a:pPr>
            <a:r>
              <a:rPr lang="zh-CN" altLang="en-US" sz="2800">
                <a:latin typeface="楷体" panose="02010609060101010101" charset="-122"/>
                <a:ea typeface="楷体" panose="02010609060101010101" charset="-122"/>
                <a:sym typeface="+mn-ea"/>
              </a:rPr>
              <a:t>同时，</a:t>
            </a:r>
            <a:endParaRPr lang="zh-CN" altLang="en-US" sz="2800">
              <a:latin typeface="楷体" panose="02010609060101010101" charset="-122"/>
              <a:ea typeface="楷体" panose="02010609060101010101" charset="-122"/>
              <a:sym typeface="+mn-ea"/>
            </a:endParaRPr>
          </a:p>
          <a:p>
            <a:pPr algn="l">
              <a:lnSpc>
                <a:spcPct val="130000"/>
              </a:lnSpc>
            </a:pPr>
            <a:r>
              <a:rPr lang="zh-CN" altLang="en-US" sz="2800">
                <a:latin typeface="楷体" panose="02010609060101010101" charset="-122"/>
                <a:ea typeface="楷体" panose="02010609060101010101" charset="-122"/>
                <a:sym typeface="+mn-ea"/>
              </a:rPr>
              <a:t>    要继续扎实推进以人为核心的新型城镇化，促进农民工市民化。</a:t>
            </a:r>
            <a:endParaRPr lang="zh-CN" altLang="en-US" sz="2800">
              <a:latin typeface="楷体" panose="02010609060101010101" charset="-122"/>
              <a:ea typeface="楷体" panose="02010609060101010101" charset="-122"/>
              <a:sym typeface="+mn-ea"/>
            </a:endParaRPr>
          </a:p>
          <a:p>
            <a:pPr algn="l">
              <a:lnSpc>
                <a:spcPct val="130000"/>
              </a:lnSpc>
            </a:pPr>
            <a:r>
              <a:rPr lang="zh-CN" altLang="en-US" sz="2800">
                <a:latin typeface="楷体" panose="02010609060101010101" charset="-122"/>
                <a:ea typeface="楷体" panose="02010609060101010101" charset="-122"/>
                <a:sym typeface="+mn-ea"/>
              </a:rPr>
              <a:t>    要深入实施西部开发、东北振兴、中部崛起、东部率先的区域发展总体战略，</a:t>
            </a:r>
            <a:endParaRPr lang="zh-CN" altLang="en-US" sz="2800">
              <a:latin typeface="楷体" panose="02010609060101010101" charset="-122"/>
              <a:ea typeface="楷体" panose="02010609060101010101" charset="-122"/>
              <a:sym typeface="+mn-ea"/>
            </a:endParaRPr>
          </a:p>
          <a:p>
            <a:pPr algn="l">
              <a:lnSpc>
                <a:spcPct val="130000"/>
              </a:lnSpc>
            </a:pPr>
            <a:r>
              <a:rPr lang="zh-CN" altLang="en-US" sz="2800">
                <a:latin typeface="楷体" panose="02010609060101010101" charset="-122"/>
                <a:ea typeface="楷体" panose="02010609060101010101" charset="-122"/>
                <a:sym typeface="+mn-ea"/>
              </a:rPr>
              <a:t>    继续实施京津冀协同发展、长江经济带发展、“一带一路”建设三大战略。</a:t>
            </a:r>
            <a:endParaRPr lang="zh-CN" altLang="en-US" sz="2800">
              <a:latin typeface="楷体" panose="02010609060101010101" charset="-122"/>
              <a:ea typeface="楷体" panose="02010609060101010101"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44195" y="243840"/>
            <a:ext cx="11249660" cy="6233160"/>
          </a:xfrm>
          <a:prstGeom prst="rect">
            <a:avLst/>
          </a:prstGeom>
          <a:noFill/>
        </p:spPr>
        <p:txBody>
          <a:bodyPr wrap="square" rtlCol="0" anchor="t">
            <a:spAutoFit/>
          </a:bodyPr>
          <a:p>
            <a:pPr>
              <a:lnSpc>
                <a:spcPct val="140000"/>
              </a:lnSpc>
            </a:pPr>
            <a:r>
              <a:rPr lang="en-US" altLang="zh-CN" sz="3600">
                <a:latin typeface="楷体" panose="02010609060101010101" charset="-122"/>
                <a:ea typeface="楷体" panose="02010609060101010101" charset="-122"/>
              </a:rPr>
              <a:t>    </a:t>
            </a:r>
            <a:r>
              <a:rPr lang="zh-CN" altLang="en-US" sz="3600">
                <a:latin typeface="楷体" panose="02010609060101010101" charset="-122"/>
                <a:ea typeface="楷体" panose="02010609060101010101" charset="-122"/>
              </a:rPr>
              <a:t>要按照统筹推进、重点突破的要求加快改革步伐，更好发挥改革牵引作用。</a:t>
            </a:r>
            <a:endParaRPr lang="zh-CN" altLang="en-US" sz="3600">
              <a:latin typeface="楷体" panose="02010609060101010101" charset="-122"/>
              <a:ea typeface="楷体" panose="02010609060101010101" charset="-122"/>
            </a:endParaRPr>
          </a:p>
          <a:p>
            <a:pPr>
              <a:lnSpc>
                <a:spcPct val="140000"/>
              </a:lnSpc>
            </a:pPr>
            <a:r>
              <a:rPr lang="zh-CN" altLang="en-US" sz="3600">
                <a:latin typeface="楷体" panose="02010609060101010101" charset="-122"/>
                <a:ea typeface="楷体" panose="02010609060101010101" charset="-122"/>
              </a:rPr>
              <a:t>    要</a:t>
            </a:r>
            <a:r>
              <a:rPr lang="zh-CN" altLang="en-US" sz="3600">
                <a:solidFill>
                  <a:srgbClr val="FF0000"/>
                </a:solidFill>
                <a:latin typeface="楷体" panose="02010609060101010101" charset="-122"/>
                <a:ea typeface="楷体" panose="02010609060101010101" charset="-122"/>
              </a:rPr>
              <a:t>深化国企国资改革</a:t>
            </a:r>
            <a:r>
              <a:rPr lang="zh-CN" altLang="en-US" sz="3600">
                <a:latin typeface="楷体" panose="02010609060101010101" charset="-122"/>
                <a:ea typeface="楷体" panose="02010609060101010101" charset="-122"/>
              </a:rPr>
              <a:t>，加快形成有效制衡的</a:t>
            </a:r>
            <a:r>
              <a:rPr lang="zh-CN" altLang="en-US" sz="3600">
                <a:solidFill>
                  <a:srgbClr val="000066"/>
                </a:solidFill>
                <a:latin typeface="楷体" panose="02010609060101010101" charset="-122"/>
                <a:ea typeface="楷体" panose="02010609060101010101" charset="-122"/>
              </a:rPr>
              <a:t>公司法人治理结构、灵活高效的市场化经营机制</a:t>
            </a:r>
            <a:r>
              <a:rPr lang="zh-CN" altLang="en-US" sz="3600">
                <a:latin typeface="楷体" panose="02010609060101010101" charset="-122"/>
                <a:ea typeface="楷体" panose="02010609060101010101" charset="-122"/>
              </a:rPr>
              <a:t>。</a:t>
            </a:r>
            <a:r>
              <a:rPr lang="zh-CN" altLang="en-US" sz="3600">
                <a:solidFill>
                  <a:srgbClr val="000066"/>
                </a:solidFill>
                <a:latin typeface="楷体" panose="02010609060101010101" charset="-122"/>
                <a:ea typeface="楷体" panose="02010609060101010101" charset="-122"/>
              </a:rPr>
              <a:t>混合所有制改革</a:t>
            </a:r>
            <a:r>
              <a:rPr lang="zh-CN" altLang="en-US" sz="3600">
                <a:latin typeface="楷体" panose="02010609060101010101" charset="-122"/>
                <a:ea typeface="楷体" panose="02010609060101010101" charset="-122"/>
              </a:rPr>
              <a:t>是国企改革的重要突破口，按照完善治理、强化激励、突出主业、提高效率的要求，在电力、石油、天然气、铁路、民航、电信、军工等领域迈出实质性步伐。加快推动国有资本投资、运营公司改革试点。</a:t>
            </a:r>
            <a:r>
              <a:rPr lang="zh-CN" altLang="en-US" sz="3600"/>
              <a:t>　　</a:t>
            </a:r>
            <a:endParaRPr lang="zh-CN" altLang="en-US" sz="36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920" y="457200"/>
            <a:ext cx="10784205" cy="4587240"/>
          </a:xfrm>
          <a:prstGeom prst="rect">
            <a:avLst/>
          </a:prstGeom>
          <a:noFill/>
        </p:spPr>
        <p:txBody>
          <a:bodyPr wrap="square" rtlCol="0" anchor="t">
            <a:spAutoFit/>
          </a:bodyPr>
          <a:p>
            <a:pPr>
              <a:lnSpc>
                <a:spcPct val="120000"/>
              </a:lnSpc>
            </a:pPr>
            <a:r>
              <a:rPr lang="zh-CN" altLang="en-US" sz="3600">
                <a:latin typeface="楷体" panose="02010609060101010101" charset="-122"/>
                <a:ea typeface="楷体" panose="02010609060101010101" charset="-122"/>
                <a:sym typeface="+mn-ea"/>
              </a:rPr>
              <a:t>要</a:t>
            </a:r>
            <a:r>
              <a:rPr lang="zh-CN" altLang="en-US" sz="3600">
                <a:solidFill>
                  <a:srgbClr val="FF0000"/>
                </a:solidFill>
                <a:latin typeface="楷体" panose="02010609060101010101" charset="-122"/>
                <a:ea typeface="楷体" panose="02010609060101010101" charset="-122"/>
                <a:sym typeface="+mn-ea"/>
              </a:rPr>
              <a:t>加强产权保护制度</a:t>
            </a:r>
            <a:r>
              <a:rPr lang="zh-CN" altLang="en-US" sz="3600">
                <a:latin typeface="楷体" panose="02010609060101010101" charset="-122"/>
                <a:ea typeface="楷体" panose="02010609060101010101" charset="-122"/>
                <a:sym typeface="+mn-ea"/>
              </a:rPr>
              <a:t>建设，抓紧编纂民法典，加强对各种所有制组织和自然人财产权的保护。坚持有错必纠，甄别纠正一批</a:t>
            </a:r>
            <a:r>
              <a:rPr lang="zh-CN" altLang="en-US" sz="3600">
                <a:solidFill>
                  <a:srgbClr val="000066"/>
                </a:solidFill>
                <a:latin typeface="楷体" panose="02010609060101010101" charset="-122"/>
                <a:ea typeface="楷体" panose="02010609060101010101" charset="-122"/>
                <a:sym typeface="+mn-ea"/>
              </a:rPr>
              <a:t>侵害企业产权</a:t>
            </a:r>
            <a:r>
              <a:rPr lang="zh-CN" altLang="en-US" sz="3600">
                <a:latin typeface="楷体" panose="02010609060101010101" charset="-122"/>
                <a:ea typeface="楷体" panose="02010609060101010101" charset="-122"/>
                <a:sym typeface="+mn-ea"/>
              </a:rPr>
              <a:t>的错案冤案。</a:t>
            </a:r>
            <a:endParaRPr lang="zh-CN" altLang="en-US" sz="3600">
              <a:latin typeface="楷体" panose="02010609060101010101" charset="-122"/>
              <a:ea typeface="楷体" panose="02010609060101010101" charset="-122"/>
              <a:sym typeface="+mn-ea"/>
            </a:endParaRPr>
          </a:p>
          <a:p>
            <a:pPr>
              <a:lnSpc>
                <a:spcPct val="120000"/>
              </a:lnSpc>
            </a:pPr>
            <a:endParaRPr lang="zh-CN" altLang="en-US" sz="3600">
              <a:solidFill>
                <a:srgbClr val="000066"/>
              </a:solidFill>
              <a:latin typeface="楷体" panose="02010609060101010101" charset="-122"/>
              <a:ea typeface="楷体" panose="02010609060101010101" charset="-122"/>
              <a:sym typeface="+mn-ea"/>
            </a:endParaRPr>
          </a:p>
          <a:p>
            <a:pPr>
              <a:lnSpc>
                <a:spcPct val="120000"/>
              </a:lnSpc>
            </a:pPr>
            <a:r>
              <a:rPr lang="zh-CN" altLang="en-US" sz="3600">
                <a:solidFill>
                  <a:srgbClr val="000066"/>
                </a:solidFill>
                <a:latin typeface="楷体" panose="02010609060101010101" charset="-122"/>
                <a:ea typeface="楷体" panose="02010609060101010101" charset="-122"/>
                <a:sym typeface="+mn-ea"/>
              </a:rPr>
              <a:t>保护企业家精神</a:t>
            </a:r>
            <a:r>
              <a:rPr lang="zh-CN" altLang="en-US" sz="3600">
                <a:latin typeface="楷体" panose="02010609060101010101" charset="-122"/>
                <a:ea typeface="楷体" panose="02010609060101010101" charset="-122"/>
                <a:sym typeface="+mn-ea"/>
              </a:rPr>
              <a:t>，支持企业家专心创新创业。</a:t>
            </a:r>
            <a:endParaRPr lang="zh-CN" altLang="en-US" sz="3600">
              <a:latin typeface="楷体" panose="02010609060101010101" charset="-122"/>
              <a:ea typeface="楷体" panose="02010609060101010101" charset="-122"/>
              <a:sym typeface="+mn-ea"/>
            </a:endParaRPr>
          </a:p>
          <a:p>
            <a:pPr>
              <a:lnSpc>
                <a:spcPct val="120000"/>
              </a:lnSpc>
            </a:pPr>
            <a:endParaRPr lang="zh-CN" altLang="en-US" sz="3600"/>
          </a:p>
          <a:p>
            <a:endParaRPr lang="zh-CN" altLang="en-US" sz="36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05510" y="593725"/>
            <a:ext cx="10670540" cy="6014085"/>
          </a:xfrm>
          <a:prstGeom prst="rect">
            <a:avLst/>
          </a:prstGeom>
          <a:noFill/>
        </p:spPr>
        <p:txBody>
          <a:bodyPr wrap="square" rtlCol="0" anchor="t">
            <a:spAutoFit/>
          </a:bodyPr>
          <a:p>
            <a:pPr>
              <a:lnSpc>
                <a:spcPct val="140000"/>
              </a:lnSpc>
            </a:pPr>
            <a:r>
              <a:rPr lang="zh-CN" altLang="en-US" sz="3600">
                <a:latin typeface="楷体" panose="02010609060101010101" charset="-122"/>
                <a:ea typeface="楷体" panose="02010609060101010101" charset="-122"/>
                <a:sym typeface="+mn-ea"/>
              </a:rPr>
              <a:t>要稳妥</a:t>
            </a:r>
            <a:r>
              <a:rPr lang="zh-CN" altLang="en-US" sz="3600">
                <a:solidFill>
                  <a:srgbClr val="FF0000"/>
                </a:solidFill>
                <a:latin typeface="楷体" panose="02010609060101010101" charset="-122"/>
                <a:ea typeface="楷体" panose="02010609060101010101" charset="-122"/>
                <a:sym typeface="+mn-ea"/>
              </a:rPr>
              <a:t>推进财税和金融体制改革</a:t>
            </a:r>
            <a:r>
              <a:rPr lang="zh-CN" altLang="en-US" sz="3600">
                <a:latin typeface="楷体" panose="02010609060101010101" charset="-122"/>
                <a:ea typeface="楷体" panose="02010609060101010101" charset="-122"/>
                <a:sym typeface="+mn-ea"/>
              </a:rPr>
              <a:t>，落实推动中央与地方财政事权和支出责任划分改革，加快制定中央和地方收入划分总体方案，抓紧提出健全地方税体系方案。</a:t>
            </a:r>
            <a:endParaRPr lang="zh-CN" altLang="en-US" sz="3600">
              <a:latin typeface="楷体" panose="02010609060101010101" charset="-122"/>
              <a:ea typeface="楷体" panose="02010609060101010101" charset="-122"/>
              <a:sym typeface="+mn-ea"/>
            </a:endParaRPr>
          </a:p>
          <a:p>
            <a:pPr>
              <a:lnSpc>
                <a:spcPct val="140000"/>
              </a:lnSpc>
            </a:pPr>
            <a:r>
              <a:rPr lang="zh-CN" altLang="en-US" sz="3600">
                <a:latin typeface="楷体" panose="02010609060101010101" charset="-122"/>
                <a:ea typeface="楷体" panose="02010609060101010101" charset="-122"/>
                <a:sym typeface="+mn-ea"/>
              </a:rPr>
              <a:t>要深入研究并积极稳妥推进</a:t>
            </a:r>
            <a:r>
              <a:rPr lang="zh-CN" altLang="en-US" sz="3600">
                <a:solidFill>
                  <a:srgbClr val="FF0000"/>
                </a:solidFill>
                <a:latin typeface="楷体" panose="02010609060101010101" charset="-122"/>
                <a:ea typeface="楷体" panose="02010609060101010101" charset="-122"/>
                <a:sym typeface="+mn-ea"/>
              </a:rPr>
              <a:t>金融监管体制改革</a:t>
            </a:r>
            <a:r>
              <a:rPr lang="zh-CN" altLang="en-US" sz="3600">
                <a:latin typeface="楷体" panose="02010609060101010101" charset="-122"/>
                <a:ea typeface="楷体" panose="02010609060101010101" charset="-122"/>
                <a:sym typeface="+mn-ea"/>
              </a:rPr>
              <a:t>，深化多层次资本市场体系改革，完善国有商业银行治理结构，有序推动民营银行发展。</a:t>
            </a:r>
            <a:endParaRPr lang="zh-CN" altLang="en-US" sz="3600">
              <a:latin typeface="楷体" panose="02010609060101010101" charset="-122"/>
              <a:ea typeface="楷体" panose="02010609060101010101" charset="-122"/>
              <a:sym typeface="+mn-ea"/>
            </a:endParaRPr>
          </a:p>
          <a:p>
            <a:endParaRPr lang="zh-CN" altLang="en-US" sz="3600">
              <a:latin typeface="楷体" panose="02010609060101010101" charset="-122"/>
              <a:ea typeface="楷体" panose="02010609060101010101" charset="-122"/>
              <a:sym typeface="+mn-e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00760" y="472440"/>
            <a:ext cx="10327005" cy="5029200"/>
          </a:xfrm>
          <a:prstGeom prst="rect">
            <a:avLst/>
          </a:prstGeom>
          <a:noFill/>
        </p:spPr>
        <p:txBody>
          <a:bodyPr wrap="square" rtlCol="0" anchor="t">
            <a:spAutoFit/>
          </a:bodyPr>
          <a:p>
            <a:r>
              <a:rPr lang="zh-CN" altLang="en-US" sz="3600">
                <a:latin typeface="楷体" panose="02010609060101010101" charset="-122"/>
                <a:ea typeface="楷体" panose="02010609060101010101" charset="-122"/>
                <a:sym typeface="+mn-ea"/>
              </a:rPr>
              <a:t>要推动</a:t>
            </a:r>
            <a:r>
              <a:rPr lang="zh-CN" altLang="en-US" sz="3600">
                <a:solidFill>
                  <a:srgbClr val="FF0000"/>
                </a:solidFill>
                <a:latin typeface="楷体" panose="02010609060101010101" charset="-122"/>
                <a:ea typeface="楷体" panose="02010609060101010101" charset="-122"/>
                <a:sym typeface="+mn-ea"/>
              </a:rPr>
              <a:t>养老保险制度改革</a:t>
            </a:r>
            <a:r>
              <a:rPr lang="zh-CN" altLang="en-US" sz="3600">
                <a:latin typeface="楷体" panose="02010609060101010101" charset="-122"/>
                <a:ea typeface="楷体" panose="02010609060101010101" charset="-122"/>
                <a:sym typeface="+mn-ea"/>
              </a:rPr>
              <a:t>，加快出台养老保险制度改革方案。要有重点地推动对外开放，推进“一带一路”建设，发挥好政策性、开发性、商业性金融作用。</a:t>
            </a:r>
            <a:endParaRPr lang="zh-CN" altLang="en-US" sz="3600">
              <a:latin typeface="楷体" panose="02010609060101010101" charset="-122"/>
              <a:ea typeface="楷体" panose="02010609060101010101" charset="-122"/>
              <a:sym typeface="+mn-ea"/>
            </a:endParaRPr>
          </a:p>
          <a:p>
            <a:r>
              <a:rPr lang="zh-CN" altLang="en-US" sz="3600">
                <a:latin typeface="楷体" panose="02010609060101010101" charset="-122"/>
                <a:ea typeface="楷体" panose="02010609060101010101" charset="-122"/>
                <a:sym typeface="+mn-ea"/>
              </a:rPr>
              <a:t>要</a:t>
            </a:r>
            <a:r>
              <a:rPr lang="zh-CN" altLang="en-US" sz="3600">
                <a:solidFill>
                  <a:srgbClr val="FF0000"/>
                </a:solidFill>
                <a:latin typeface="楷体" panose="02010609060101010101" charset="-122"/>
                <a:ea typeface="楷体" panose="02010609060101010101" charset="-122"/>
                <a:sym typeface="+mn-ea"/>
              </a:rPr>
              <a:t>完善跨部门的统筹机制</a:t>
            </a:r>
            <a:r>
              <a:rPr lang="zh-CN" altLang="en-US" sz="3600">
                <a:latin typeface="楷体" panose="02010609060101010101" charset="-122"/>
                <a:ea typeface="楷体" panose="02010609060101010101" charset="-122"/>
                <a:sym typeface="+mn-ea"/>
              </a:rPr>
              <a:t>，加强对财税、金融、土地、城镇化、社会保障、生态文明等基础性重大改革的推进，既制定方案又推动落实。</a:t>
            </a:r>
            <a:endParaRPr lang="zh-CN" altLang="en-US" sz="3600">
              <a:latin typeface="楷体" panose="02010609060101010101" charset="-122"/>
              <a:ea typeface="楷体" panose="02010609060101010101" charset="-122"/>
              <a:sym typeface="+mn-ea"/>
            </a:endParaRPr>
          </a:p>
          <a:p>
            <a:r>
              <a:rPr lang="zh-CN" altLang="en-US" sz="3600">
                <a:latin typeface="楷体" panose="02010609060101010101" charset="-122"/>
                <a:ea typeface="楷体" panose="02010609060101010101" charset="-122"/>
                <a:sym typeface="+mn-ea"/>
              </a:rPr>
              <a:t>抓好</a:t>
            </a:r>
            <a:r>
              <a:rPr lang="zh-CN" altLang="en-US" sz="3600">
                <a:solidFill>
                  <a:srgbClr val="FF0000"/>
                </a:solidFill>
                <a:latin typeface="楷体" panose="02010609060101010101" charset="-122"/>
                <a:ea typeface="楷体" panose="02010609060101010101" charset="-122"/>
                <a:sym typeface="+mn-ea"/>
              </a:rPr>
              <a:t>重大改革顶层设计</a:t>
            </a:r>
            <a:r>
              <a:rPr lang="zh-CN" altLang="en-US" sz="3600">
                <a:latin typeface="楷体" panose="02010609060101010101" charset="-122"/>
                <a:ea typeface="楷体" panose="02010609060101010101" charset="-122"/>
                <a:sym typeface="+mn-ea"/>
              </a:rPr>
              <a:t>，也要充分调动地方和基层推动改革的积极性和主动性。</a:t>
            </a:r>
            <a:endParaRPr lang="zh-CN" altLang="en-US" sz="36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4065" y="1919605"/>
            <a:ext cx="10923270" cy="1737360"/>
          </a:xfrm>
          <a:prstGeom prst="rect">
            <a:avLst/>
          </a:prstGeom>
          <a:noFill/>
        </p:spPr>
        <p:txBody>
          <a:bodyPr wrap="square" rtlCol="0" anchor="t">
            <a:spAutoFit/>
          </a:bodyPr>
          <a:p>
            <a:r>
              <a:rPr lang="zh-CN" altLang="en-US" sz="3600">
                <a:latin typeface="楷体" panose="02010609060101010101" charset="-122"/>
                <a:ea typeface="楷体" panose="02010609060101010101" charset="-122"/>
                <a:sym typeface="+mn-ea"/>
              </a:rPr>
              <a:t>会议强调，要坚持党的基本路线，充分调动各方面干事创业的积极性，形成推动科学发展的合力，扎实做好各项工作。</a:t>
            </a:r>
            <a:endParaRPr lang="zh-CN" altLang="en-US" sz="3600">
              <a:latin typeface="楷体" panose="02010609060101010101" charset="-122"/>
              <a:ea typeface="楷体" panose="02010609060101010101" charset="-122"/>
              <a:sym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3905" y="592455"/>
            <a:ext cx="10798175" cy="5577840"/>
          </a:xfrm>
          <a:prstGeom prst="rect">
            <a:avLst/>
          </a:prstGeom>
          <a:noFill/>
        </p:spPr>
        <p:txBody>
          <a:bodyPr wrap="square" rtlCol="0" anchor="t">
            <a:spAutoFit/>
          </a:bodyPr>
          <a:p>
            <a:r>
              <a:rPr lang="en-US" altLang="zh-CN" sz="3600">
                <a:latin typeface="楷体" panose="02010609060101010101" charset="-122"/>
                <a:ea typeface="楷体" panose="02010609060101010101" charset="-122"/>
                <a:sym typeface="+mn-ea"/>
              </a:rPr>
              <a:t>    </a:t>
            </a:r>
            <a:r>
              <a:rPr lang="zh-CN" altLang="en-US" sz="3600">
                <a:latin typeface="楷体" panose="02010609060101010101" charset="-122"/>
                <a:ea typeface="楷体" panose="02010609060101010101" charset="-122"/>
                <a:sym typeface="+mn-ea"/>
              </a:rPr>
              <a:t>要创新和完善宏观调控，推进政策协同配套，提高政策精准性和有效性，保持经济运行在合理区间，抓好重点领域风险防控。</a:t>
            </a:r>
            <a:endParaRPr lang="zh-CN" altLang="en-US" sz="3600">
              <a:latin typeface="楷体" panose="02010609060101010101" charset="-122"/>
              <a:ea typeface="楷体" panose="02010609060101010101" charset="-122"/>
              <a:sym typeface="+mn-ea"/>
            </a:endParaRPr>
          </a:p>
          <a:p>
            <a:r>
              <a:rPr lang="zh-CN" altLang="en-US" sz="3600">
                <a:latin typeface="楷体" panose="02010609060101010101" charset="-122"/>
                <a:ea typeface="楷体" panose="02010609060101010101" charset="-122"/>
                <a:sym typeface="+mn-ea"/>
              </a:rPr>
              <a:t>    深入推进简政放权、放管结合、优化服务和财税金融、国有企业等重要领域和关键环节改革。</a:t>
            </a:r>
            <a:endParaRPr lang="zh-CN" altLang="en-US" sz="3600">
              <a:latin typeface="楷体" panose="02010609060101010101" charset="-122"/>
              <a:ea typeface="楷体" panose="02010609060101010101" charset="-122"/>
              <a:sym typeface="+mn-ea"/>
            </a:endParaRPr>
          </a:p>
          <a:p>
            <a:r>
              <a:rPr lang="zh-CN" altLang="en-US" sz="3600">
                <a:latin typeface="楷体" panose="02010609060101010101" charset="-122"/>
                <a:ea typeface="楷体" panose="02010609060101010101" charset="-122"/>
                <a:sym typeface="+mn-ea"/>
              </a:rPr>
              <a:t>    推动供需结构有效匹配、消费升级和有效投资良性互动、城乡区域协调发展，进一步释放国内需求潜力。</a:t>
            </a:r>
            <a:endParaRPr lang="zh-CN" altLang="en-US" sz="3600">
              <a:latin typeface="楷体" panose="02010609060101010101" charset="-122"/>
              <a:ea typeface="楷体" panose="02010609060101010101" charset="-122"/>
              <a:sym typeface="+mn-ea"/>
            </a:endParaRPr>
          </a:p>
          <a:p>
            <a:r>
              <a:rPr lang="zh-CN" altLang="en-US" sz="3600">
                <a:latin typeface="楷体" panose="02010609060101010101" charset="-122"/>
                <a:ea typeface="楷体" panose="02010609060101010101" charset="-122"/>
                <a:sym typeface="+mn-ea"/>
              </a:rPr>
              <a:t>    深入实施创新驱动发展战略，广泛开展大众创业、万众创新，促进新动能发展壮大、传统动能焕发生机。</a:t>
            </a:r>
            <a:endParaRPr lang="zh-CN" altLang="en-US" sz="3600">
              <a:latin typeface="楷体" panose="02010609060101010101" charset="-122"/>
              <a:ea typeface="楷体" panose="02010609060101010101" charset="-122"/>
              <a:sym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95375" y="548005"/>
            <a:ext cx="10299700" cy="5465445"/>
          </a:xfrm>
          <a:prstGeom prst="rect">
            <a:avLst/>
          </a:prstGeom>
          <a:noFill/>
        </p:spPr>
        <p:txBody>
          <a:bodyPr wrap="square" rtlCol="0" anchor="t">
            <a:spAutoFit/>
          </a:bodyPr>
          <a:p>
            <a:pPr>
              <a:lnSpc>
                <a:spcPct val="140000"/>
              </a:lnSpc>
            </a:pPr>
            <a:r>
              <a:rPr lang="en-US" altLang="zh-CN" sz="3600">
                <a:latin typeface="楷体" panose="02010609060101010101" charset="-122"/>
                <a:ea typeface="楷体" panose="02010609060101010101" charset="-122"/>
                <a:sym typeface="+mn-ea"/>
              </a:rPr>
              <a:t>    </a:t>
            </a:r>
            <a:r>
              <a:rPr lang="zh-CN" altLang="en-US" sz="3600">
                <a:latin typeface="楷体" panose="02010609060101010101" charset="-122"/>
                <a:ea typeface="楷体" panose="02010609060101010101" charset="-122"/>
                <a:sym typeface="+mn-ea"/>
              </a:rPr>
              <a:t>加快现代农业建设，促进农业提质增效和农民持续增收。</a:t>
            </a:r>
            <a:endParaRPr lang="zh-CN" altLang="en-US" sz="3600">
              <a:latin typeface="楷体" panose="02010609060101010101" charset="-122"/>
              <a:ea typeface="楷体" panose="02010609060101010101" charset="-122"/>
              <a:sym typeface="+mn-ea"/>
            </a:endParaRPr>
          </a:p>
          <a:p>
            <a:pPr>
              <a:lnSpc>
                <a:spcPct val="140000"/>
              </a:lnSpc>
            </a:pPr>
            <a:r>
              <a:rPr lang="zh-CN" altLang="en-US" sz="3600">
                <a:latin typeface="楷体" panose="02010609060101010101" charset="-122"/>
                <a:ea typeface="楷体" panose="02010609060101010101" charset="-122"/>
                <a:sym typeface="+mn-ea"/>
              </a:rPr>
              <a:t>    推进更深层次更高水平的双向开放，赢得国内发展和国际竞争的主动。</a:t>
            </a:r>
            <a:endParaRPr lang="zh-CN" altLang="en-US" sz="3600">
              <a:latin typeface="楷体" panose="02010609060101010101" charset="-122"/>
              <a:ea typeface="楷体" panose="02010609060101010101" charset="-122"/>
              <a:sym typeface="+mn-ea"/>
            </a:endParaRPr>
          </a:p>
          <a:p>
            <a:pPr>
              <a:lnSpc>
                <a:spcPct val="140000"/>
              </a:lnSpc>
            </a:pPr>
            <a:r>
              <a:rPr lang="zh-CN" altLang="en-US" sz="3600">
                <a:latin typeface="楷体" panose="02010609060101010101" charset="-122"/>
                <a:ea typeface="楷体" panose="02010609060101010101" charset="-122"/>
                <a:sym typeface="+mn-ea"/>
              </a:rPr>
              <a:t>    持续加强节能环保和生态建设，推动绿色低碳发展取得新进展。更好统筹民生改善与经济发展，进一步织密扎牢民生保障网。</a:t>
            </a:r>
            <a:endParaRPr lang="zh-CN" altLang="en-US" sz="3600">
              <a:latin typeface="楷体" panose="02010609060101010101" charset="-122"/>
              <a:ea typeface="楷体" panose="02010609060101010101" charset="-122"/>
              <a:sym typeface="+mn-e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614680" y="222885"/>
            <a:ext cx="10931525" cy="7222490"/>
          </a:xfrm>
          <a:prstGeom prst="rect">
            <a:avLst/>
          </a:prstGeom>
          <a:noFill/>
          <a:ln w="9525">
            <a:noFill/>
          </a:ln>
        </p:spPr>
        <p:txBody>
          <a:bodyPr wrap="square">
            <a:spAutoFit/>
          </a:bodyPr>
          <a:p>
            <a:pPr marL="0" indent="0" algn="l">
              <a:lnSpc>
                <a:spcPct val="130000"/>
              </a:lnSpc>
            </a:pPr>
            <a:r>
              <a:rPr lang="en-US" altLang="zh-CN" sz="3600" b="0" u="none">
                <a:latin typeface="楷体" panose="02010609060101010101" charset="-122"/>
                <a:ea typeface="楷体" panose="02010609060101010101" charset="-122"/>
                <a:cs typeface="微软雅黑" panose="020B0503020204020204" charset="-122"/>
              </a:rPr>
              <a:t>    2016</a:t>
            </a:r>
            <a:r>
              <a:rPr lang="zh-CN" altLang="en-US" sz="3600" b="0" u="none">
                <a:latin typeface="楷体" panose="02010609060101010101" charset="-122"/>
                <a:ea typeface="楷体" panose="02010609060101010101" charset="-122"/>
                <a:cs typeface="微软雅黑" panose="020B0503020204020204" charset="-122"/>
              </a:rPr>
              <a:t>年的中国经济，</a:t>
            </a:r>
            <a:r>
              <a:rPr lang="zh-CN" altLang="en-US" sz="3600" b="0" u="none">
                <a:solidFill>
                  <a:srgbClr val="FF0000"/>
                </a:solidFill>
                <a:latin typeface="楷体" panose="02010609060101010101" charset="-122"/>
                <a:ea typeface="楷体" panose="02010609060101010101" charset="-122"/>
                <a:cs typeface="微软雅黑" panose="020B0503020204020204" charset="-122"/>
              </a:rPr>
              <a:t>总体运行态势符合预期</a:t>
            </a:r>
            <a:r>
              <a:rPr lang="zh-CN" altLang="en-US" sz="3600" b="0" u="none">
                <a:latin typeface="楷体" panose="02010609060101010101" charset="-122"/>
                <a:ea typeface="楷体" panose="02010609060101010101" charset="-122"/>
                <a:cs typeface="微软雅黑" panose="020B0503020204020204" charset="-122"/>
              </a:rPr>
              <a:t>。</a:t>
            </a:r>
            <a:endParaRPr lang="zh-CN" altLang="en-US" sz="3600" b="0" u="none">
              <a:latin typeface="楷体" panose="02010609060101010101" charset="-122"/>
              <a:ea typeface="楷体" panose="02010609060101010101" charset="-122"/>
              <a:cs typeface="微软雅黑" panose="020B0503020204020204" charset="-122"/>
            </a:endParaRPr>
          </a:p>
          <a:p>
            <a:pPr marL="0" indent="0" algn="l">
              <a:lnSpc>
                <a:spcPct val="130000"/>
              </a:lnSpc>
            </a:pPr>
            <a:r>
              <a:rPr lang="zh-CN" altLang="en-US" sz="3600" b="0" u="none">
                <a:latin typeface="楷体" panose="02010609060101010101" charset="-122"/>
                <a:ea typeface="楷体" panose="02010609060101010101" charset="-122"/>
                <a:cs typeface="微软雅黑" panose="020B0503020204020204" charset="-122"/>
              </a:rPr>
              <a:t>    </a:t>
            </a:r>
            <a:r>
              <a:rPr lang="zh-CN" altLang="en-US" sz="3600" b="0" u="none">
                <a:solidFill>
                  <a:srgbClr val="FF0000"/>
                </a:solidFill>
                <a:latin typeface="楷体" panose="02010609060101010101" charset="-122"/>
                <a:ea typeface="楷体" panose="02010609060101010101" charset="-122"/>
                <a:cs typeface="微软雅黑" panose="020B0503020204020204" charset="-122"/>
              </a:rPr>
              <a:t>希望稳的稳住了</a:t>
            </a:r>
            <a:r>
              <a:rPr lang="zh-CN" altLang="en-US" sz="3600" b="0" u="none">
                <a:latin typeface="楷体" panose="02010609060101010101" charset="-122"/>
                <a:ea typeface="楷体" panose="02010609060101010101" charset="-122"/>
                <a:cs typeface="微软雅黑" panose="020B0503020204020204" charset="-122"/>
              </a:rPr>
              <a:t>，前</a:t>
            </a:r>
            <a:r>
              <a:rPr lang="en-US" altLang="zh-CN" sz="3600" b="0" u="none">
                <a:latin typeface="楷体" panose="02010609060101010101" charset="-122"/>
                <a:ea typeface="楷体" panose="02010609060101010101" charset="-122"/>
                <a:cs typeface="微软雅黑" panose="020B0503020204020204" charset="-122"/>
              </a:rPr>
              <a:t>3</a:t>
            </a:r>
            <a:r>
              <a:rPr lang="zh-CN" altLang="en-US" sz="3600" b="0" u="none">
                <a:latin typeface="楷体" panose="02010609060101010101" charset="-122"/>
                <a:ea typeface="楷体" panose="02010609060101010101" charset="-122"/>
                <a:cs typeface="微软雅黑" panose="020B0503020204020204" charset="-122"/>
              </a:rPr>
              <a:t>季度经济增长稳定在</a:t>
            </a:r>
            <a:r>
              <a:rPr lang="en-US" altLang="zh-CN" sz="3600" b="0" u="none">
                <a:latin typeface="楷体" panose="02010609060101010101" charset="-122"/>
                <a:ea typeface="楷体" panose="02010609060101010101" charset="-122"/>
                <a:cs typeface="微软雅黑" panose="020B0503020204020204" charset="-122"/>
              </a:rPr>
              <a:t>6.7%</a:t>
            </a:r>
            <a:r>
              <a:rPr lang="zh-CN" altLang="en-US" sz="3600" b="0" u="none">
                <a:latin typeface="楷体" panose="02010609060101010101" charset="-122"/>
                <a:ea typeface="楷体" panose="02010609060101010101" charset="-122"/>
                <a:cs typeface="微软雅黑" panose="020B0503020204020204" charset="-122"/>
              </a:rPr>
              <a:t>，就业、物价形势总体稳定，居民收入平稳增长，工业企业效益向好态势进一步稳固，经济金融风险总体可控，社会大局稳定。</a:t>
            </a:r>
            <a:endParaRPr lang="zh-CN" altLang="en-US" sz="3600" b="0" u="none">
              <a:latin typeface="楷体" panose="02010609060101010101" charset="-122"/>
              <a:ea typeface="楷体" panose="02010609060101010101" charset="-122"/>
              <a:cs typeface="微软雅黑" panose="020B0503020204020204" charset="-122"/>
            </a:endParaRPr>
          </a:p>
          <a:p>
            <a:pPr marL="0" indent="0" algn="l">
              <a:lnSpc>
                <a:spcPct val="130000"/>
              </a:lnSpc>
            </a:pPr>
            <a:r>
              <a:rPr lang="zh-CN" altLang="en-US" sz="3600" b="0" u="none">
                <a:latin typeface="楷体" panose="02010609060101010101" charset="-122"/>
                <a:ea typeface="楷体" panose="02010609060101010101" charset="-122"/>
                <a:cs typeface="微软雅黑" panose="020B0503020204020204" charset="-122"/>
              </a:rPr>
              <a:t>    </a:t>
            </a:r>
            <a:r>
              <a:rPr lang="zh-CN" altLang="en-US" sz="3600" b="0" u="none">
                <a:solidFill>
                  <a:srgbClr val="FF0000"/>
                </a:solidFill>
                <a:latin typeface="楷体" panose="02010609060101010101" charset="-122"/>
                <a:ea typeface="楷体" panose="02010609060101010101" charset="-122"/>
                <a:cs typeface="微软雅黑" panose="020B0503020204020204" charset="-122"/>
              </a:rPr>
              <a:t>希望进的有进展</a:t>
            </a:r>
            <a:r>
              <a:rPr lang="zh-CN" altLang="en-US" sz="3600" b="0" u="none">
                <a:latin typeface="楷体" panose="02010609060101010101" charset="-122"/>
                <a:ea typeface="楷体" panose="02010609060101010101" charset="-122"/>
                <a:cs typeface="微软雅黑" panose="020B0503020204020204" charset="-122"/>
              </a:rPr>
              <a:t>，服务业比重继续提升，创业创新大潮涌动，新模式、新业态竞相涌现，居民消费不断升级，新增长点正在陆续出现，新动能成长超出预期。　　</a:t>
            </a:r>
            <a:endParaRPr lang="zh-CN" altLang="en-US" sz="3600">
              <a:latin typeface="楷体" panose="02010609060101010101" charset="-122"/>
              <a:ea typeface="楷体" panose="02010609060101010101"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07035" y="295275"/>
            <a:ext cx="11376660" cy="7109460"/>
          </a:xfrm>
          <a:prstGeom prst="rect">
            <a:avLst/>
          </a:prstGeom>
          <a:noFill/>
        </p:spPr>
        <p:txBody>
          <a:bodyPr wrap="square" rtlCol="0" anchor="t">
            <a:spAutoFit/>
          </a:bodyPr>
          <a:p>
            <a:pPr marL="0" indent="0" algn="ctr">
              <a:lnSpc>
                <a:spcPct val="120000"/>
              </a:lnSpc>
            </a:pPr>
            <a:r>
              <a:rPr lang="zh-CN" altLang="en-US" sz="3200">
                <a:latin typeface="楷体" panose="02010609060101010101" charset="-122"/>
                <a:ea typeface="楷体" panose="02010609060101010101" charset="-122"/>
                <a:cs typeface="微软雅黑" panose="020B0503020204020204" charset="-122"/>
                <a:sym typeface="+mn-ea"/>
              </a:rPr>
              <a:t>“稳”“进”之时有难处，亮点之中有隐忧。</a:t>
            </a:r>
            <a:endParaRPr lang="zh-CN" altLang="en-US" sz="3200">
              <a:latin typeface="楷体" panose="02010609060101010101" charset="-122"/>
              <a:ea typeface="楷体" panose="02010609060101010101" charset="-122"/>
              <a:cs typeface="微软雅黑" panose="020B0503020204020204" charset="-122"/>
              <a:sym typeface="+mn-ea"/>
            </a:endParaRPr>
          </a:p>
          <a:p>
            <a:pPr marL="0" indent="0" algn="l">
              <a:lnSpc>
                <a:spcPct val="120000"/>
              </a:lnSpc>
            </a:pPr>
            <a:r>
              <a:rPr lang="zh-CN" altLang="en-US" sz="3200">
                <a:latin typeface="楷体" panose="02010609060101010101" charset="-122"/>
                <a:ea typeface="楷体" panose="02010609060101010101" charset="-122"/>
                <a:cs typeface="微软雅黑" panose="020B0503020204020204" charset="-122"/>
                <a:sym typeface="+mn-ea"/>
              </a:rPr>
              <a:t>    从拉动经济的“三驾马车”看，</a:t>
            </a:r>
            <a:endParaRPr lang="zh-CN" altLang="en-US" sz="3200">
              <a:latin typeface="楷体" panose="02010609060101010101" charset="-122"/>
              <a:ea typeface="楷体" panose="02010609060101010101" charset="-122"/>
              <a:cs typeface="微软雅黑" panose="020B0503020204020204" charset="-122"/>
              <a:sym typeface="+mn-ea"/>
            </a:endParaRPr>
          </a:p>
          <a:p>
            <a:pPr marL="0" indent="0" algn="l">
              <a:lnSpc>
                <a:spcPct val="120000"/>
              </a:lnSpc>
            </a:pPr>
            <a:r>
              <a:rPr lang="zh-CN" altLang="en-US" sz="3200">
                <a:solidFill>
                  <a:srgbClr val="FF0000"/>
                </a:solidFill>
                <a:latin typeface="楷体" panose="02010609060101010101" charset="-122"/>
                <a:ea typeface="楷体" panose="02010609060101010101" charset="-122"/>
                <a:cs typeface="微软雅黑" panose="020B0503020204020204" charset="-122"/>
                <a:sym typeface="+mn-ea"/>
              </a:rPr>
              <a:t>    外需</a:t>
            </a:r>
            <a:r>
              <a:rPr lang="zh-CN" altLang="en-US" sz="3200">
                <a:latin typeface="楷体" panose="02010609060101010101" charset="-122"/>
                <a:ea typeface="楷体" panose="02010609060101010101" charset="-122"/>
                <a:cs typeface="微软雅黑" panose="020B0503020204020204" charset="-122"/>
                <a:sym typeface="+mn-ea"/>
              </a:rPr>
              <a:t>持续疲软，国际贸易增长已连续5年低于全球经济增速。</a:t>
            </a:r>
            <a:endParaRPr lang="zh-CN" altLang="en-US" sz="3200">
              <a:latin typeface="楷体" panose="02010609060101010101" charset="-122"/>
              <a:ea typeface="楷体" panose="02010609060101010101" charset="-122"/>
              <a:cs typeface="微软雅黑" panose="020B0503020204020204" charset="-122"/>
              <a:sym typeface="+mn-ea"/>
            </a:endParaRPr>
          </a:p>
          <a:p>
            <a:pPr marL="0" indent="0" algn="l">
              <a:lnSpc>
                <a:spcPct val="120000"/>
              </a:lnSpc>
            </a:pPr>
            <a:r>
              <a:rPr lang="zh-CN" altLang="en-US" sz="3200">
                <a:latin typeface="楷体" panose="02010609060101010101" charset="-122"/>
                <a:ea typeface="楷体" panose="02010609060101010101" charset="-122"/>
                <a:cs typeface="微软雅黑" panose="020B0503020204020204" charset="-122"/>
                <a:sym typeface="+mn-ea"/>
              </a:rPr>
              <a:t>    内需中的</a:t>
            </a:r>
            <a:r>
              <a:rPr lang="zh-CN" altLang="en-US" sz="3200">
                <a:solidFill>
                  <a:srgbClr val="FF0000"/>
                </a:solidFill>
                <a:latin typeface="楷体" panose="02010609060101010101" charset="-122"/>
                <a:ea typeface="楷体" panose="02010609060101010101" charset="-122"/>
                <a:cs typeface="微软雅黑" panose="020B0503020204020204" charset="-122"/>
                <a:sym typeface="+mn-ea"/>
              </a:rPr>
              <a:t>消费</a:t>
            </a:r>
            <a:r>
              <a:rPr lang="zh-CN" altLang="en-US" sz="3200">
                <a:latin typeface="楷体" panose="02010609060101010101" charset="-122"/>
                <a:ea typeface="楷体" panose="02010609060101010101" charset="-122"/>
                <a:cs typeface="微软雅黑" panose="020B0503020204020204" charset="-122"/>
                <a:sym typeface="+mn-ea"/>
              </a:rPr>
              <a:t>，由于经济增速持续下行，居民收入增速稳中放缓，今年前3季度实际增长6.3%，低于同期经济增速，难免会影响未来的消费信心和消费能力。</a:t>
            </a:r>
            <a:endParaRPr lang="zh-CN" altLang="en-US" sz="3200">
              <a:latin typeface="楷体" panose="02010609060101010101" charset="-122"/>
              <a:ea typeface="楷体" panose="02010609060101010101" charset="-122"/>
              <a:cs typeface="微软雅黑" panose="020B0503020204020204" charset="-122"/>
              <a:sym typeface="+mn-ea"/>
            </a:endParaRPr>
          </a:p>
          <a:p>
            <a:pPr marL="0" indent="0" algn="l">
              <a:lnSpc>
                <a:spcPct val="120000"/>
              </a:lnSpc>
            </a:pPr>
            <a:r>
              <a:rPr lang="zh-CN" altLang="en-US" sz="3200">
                <a:solidFill>
                  <a:srgbClr val="FF0000"/>
                </a:solidFill>
                <a:latin typeface="楷体" panose="02010609060101010101" charset="-122"/>
                <a:ea typeface="楷体" panose="02010609060101010101" charset="-122"/>
                <a:cs typeface="微软雅黑" panose="020B0503020204020204" charset="-122"/>
                <a:sym typeface="+mn-ea"/>
              </a:rPr>
              <a:t>    投资</a:t>
            </a:r>
            <a:r>
              <a:rPr lang="zh-CN" altLang="en-US" sz="3200">
                <a:latin typeface="楷体" panose="02010609060101010101" charset="-122"/>
                <a:ea typeface="楷体" panose="02010609060101010101" charset="-122"/>
                <a:cs typeface="微软雅黑" panose="020B0503020204020204" charset="-122"/>
                <a:sym typeface="+mn-ea"/>
              </a:rPr>
              <a:t>方面，房地产和基础设施的投资贡献率达到54.5%，势头固然抢眼，但从结构上看还是旧动能。民间投资则下跌势急，甚至一些月份出现了负增长的情况。随着各地出台</a:t>
            </a:r>
            <a:r>
              <a:rPr lang="zh-CN" altLang="en-US" sz="3200">
                <a:solidFill>
                  <a:srgbClr val="000066"/>
                </a:solidFill>
                <a:latin typeface="楷体" panose="02010609060101010101" charset="-122"/>
                <a:ea typeface="楷体" panose="02010609060101010101" charset="-122"/>
                <a:cs typeface="微软雅黑" panose="020B0503020204020204" charset="-122"/>
                <a:sym typeface="+mn-ea"/>
              </a:rPr>
              <a:t>房地产调控政策</a:t>
            </a:r>
            <a:r>
              <a:rPr lang="zh-CN" altLang="en-US" sz="3200">
                <a:latin typeface="楷体" panose="02010609060101010101" charset="-122"/>
                <a:ea typeface="楷体" panose="02010609060101010101" charset="-122"/>
                <a:cs typeface="微软雅黑" panose="020B0503020204020204" charset="-122"/>
                <a:sym typeface="+mn-ea"/>
              </a:rPr>
              <a:t>，以及地方财政压力加大，投资增长内生动力不足，尤其是有效投资不足的局面一时难以改观。</a:t>
            </a:r>
            <a:r>
              <a:rPr lang="zh-CN" altLang="en-US" sz="3200">
                <a:latin typeface="微软雅黑" panose="020B0503020204020204" charset="-122"/>
                <a:ea typeface="微软雅黑" panose="020B0503020204020204" charset="-122"/>
                <a:cs typeface="微软雅黑" panose="020B0503020204020204" charset="-122"/>
                <a:sym typeface="+mn-ea"/>
              </a:rPr>
              <a:t>　　</a:t>
            </a:r>
            <a:endParaRPr lang="zh-CN" altLang="en-US" sz="32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5960" y="371475"/>
            <a:ext cx="10829925" cy="6329680"/>
          </a:xfrm>
          <a:prstGeom prst="rect">
            <a:avLst/>
          </a:prstGeom>
          <a:noFill/>
        </p:spPr>
        <p:txBody>
          <a:bodyPr wrap="square" rtlCol="0" anchor="t">
            <a:spAutoFit/>
          </a:bodyPr>
          <a:p>
            <a:pPr marL="0" indent="0" algn="l">
              <a:lnSpc>
                <a:spcPct val="160000"/>
              </a:lnSpc>
            </a:pPr>
            <a:r>
              <a:rPr lang="en-US" altLang="zh-CN" sz="3200">
                <a:latin typeface="楷体" panose="02010609060101010101" charset="-122"/>
                <a:ea typeface="楷体" panose="02010609060101010101" charset="-122"/>
                <a:cs typeface="微软雅黑" panose="020B0503020204020204" charset="-122"/>
                <a:sym typeface="+mn-ea"/>
              </a:rPr>
              <a:t>    </a:t>
            </a:r>
            <a:r>
              <a:rPr lang="zh-CN" altLang="en-US" sz="3200">
                <a:latin typeface="楷体" panose="02010609060101010101" charset="-122"/>
                <a:ea typeface="楷体" panose="02010609060101010101" charset="-122"/>
                <a:cs typeface="微软雅黑" panose="020B0503020204020204" charset="-122"/>
                <a:sym typeface="+mn-ea"/>
              </a:rPr>
              <a:t>增长动力与下行压力交织、有利条件与不利因素并存，使得当前经济运行的分化特点愈益明显：</a:t>
            </a:r>
            <a:endParaRPr lang="zh-CN" altLang="en-US" sz="3200">
              <a:latin typeface="楷体" panose="02010609060101010101" charset="-122"/>
              <a:ea typeface="楷体" panose="02010609060101010101" charset="-122"/>
              <a:cs typeface="微软雅黑" panose="020B0503020204020204" charset="-122"/>
              <a:sym typeface="+mn-ea"/>
            </a:endParaRPr>
          </a:p>
          <a:p>
            <a:pPr marL="0" indent="0" algn="l">
              <a:lnSpc>
                <a:spcPct val="160000"/>
              </a:lnSpc>
            </a:pPr>
            <a:r>
              <a:rPr lang="zh-CN" altLang="en-US" sz="3200">
                <a:latin typeface="楷体" panose="02010609060101010101" charset="-122"/>
                <a:ea typeface="楷体" panose="02010609060101010101" charset="-122"/>
                <a:cs typeface="微软雅黑" panose="020B0503020204020204" charset="-122"/>
                <a:sym typeface="+mn-ea"/>
              </a:rPr>
              <a:t>    传统产业增速继续回落，高新技术产业增长加快；</a:t>
            </a:r>
            <a:endParaRPr lang="zh-CN" altLang="en-US" sz="3200">
              <a:latin typeface="楷体" panose="02010609060101010101" charset="-122"/>
              <a:ea typeface="楷体" panose="02010609060101010101" charset="-122"/>
              <a:cs typeface="微软雅黑" panose="020B0503020204020204" charset="-122"/>
              <a:sym typeface="+mn-ea"/>
            </a:endParaRPr>
          </a:p>
          <a:p>
            <a:pPr marL="0" indent="0" algn="l">
              <a:lnSpc>
                <a:spcPct val="160000"/>
              </a:lnSpc>
            </a:pPr>
            <a:r>
              <a:rPr lang="zh-CN" altLang="en-US" sz="3200">
                <a:latin typeface="楷体" panose="02010609060101010101" charset="-122"/>
                <a:ea typeface="楷体" panose="02010609060101010101" charset="-122"/>
                <a:cs typeface="微软雅黑" panose="020B0503020204020204" charset="-122"/>
                <a:sym typeface="+mn-ea"/>
              </a:rPr>
              <a:t>    钢铁、水泥、电解铝等行业严重产能过剩，旅游、文化、健康等“幸福产业”生机勃勃；</a:t>
            </a:r>
            <a:endParaRPr lang="zh-CN" altLang="en-US" sz="3200">
              <a:latin typeface="楷体" panose="02010609060101010101" charset="-122"/>
              <a:ea typeface="楷体" panose="02010609060101010101" charset="-122"/>
              <a:cs typeface="微软雅黑" panose="020B0503020204020204" charset="-122"/>
              <a:sym typeface="+mn-ea"/>
            </a:endParaRPr>
          </a:p>
          <a:p>
            <a:pPr marL="0" indent="0" algn="l">
              <a:lnSpc>
                <a:spcPct val="160000"/>
              </a:lnSpc>
            </a:pPr>
            <a:r>
              <a:rPr lang="zh-CN" altLang="en-US" sz="3200">
                <a:latin typeface="楷体" panose="02010609060101010101" charset="-122"/>
                <a:ea typeface="楷体" panose="02010609060101010101" charset="-122"/>
                <a:cs typeface="微软雅黑" panose="020B0503020204020204" charset="-122"/>
                <a:sym typeface="+mn-ea"/>
              </a:rPr>
              <a:t>    东北和中西部地区一些资源型省份经受着调整的阵痛，东部沿海地区的经济企稳回升势头强劲</a:t>
            </a:r>
            <a:r>
              <a:rPr lang="en-US" altLang="zh-CN" sz="3200">
                <a:latin typeface="楷体" panose="02010609060101010101" charset="-122"/>
                <a:ea typeface="楷体" panose="02010609060101010101" charset="-122"/>
                <a:cs typeface="微软雅黑" panose="020B0503020204020204" charset="-122"/>
                <a:sym typeface="+mn-ea"/>
              </a:rPr>
              <a:t>……</a:t>
            </a:r>
            <a:endParaRPr lang="en-US" altLang="zh-CN" sz="3200">
              <a:latin typeface="楷体" panose="02010609060101010101" charset="-122"/>
              <a:ea typeface="楷体" panose="02010609060101010101" charset="-122"/>
              <a:cs typeface="微软雅黑" panose="020B0503020204020204" charset="-122"/>
              <a:sym typeface="+mn-ea"/>
            </a:endParaRPr>
          </a:p>
          <a:p>
            <a:pPr marL="0" indent="0" algn="l">
              <a:lnSpc>
                <a:spcPct val="160000"/>
              </a:lnSpc>
            </a:pPr>
            <a:r>
              <a:rPr lang="zh-CN" altLang="en-US" sz="3200">
                <a:latin typeface="楷体" panose="02010609060101010101" charset="-122"/>
                <a:ea typeface="楷体" panose="02010609060101010101" charset="-122"/>
                <a:cs typeface="微软雅黑" panose="020B0503020204020204" charset="-122"/>
                <a:sym typeface="+mn-ea"/>
              </a:rPr>
              <a:t>　　</a:t>
            </a:r>
            <a:endParaRPr lang="zh-CN" altLang="en-US" sz="3200">
              <a:latin typeface="楷体" panose="02010609060101010101" charset="-122"/>
              <a:ea typeface="楷体" panose="02010609060101010101"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1690" y="518160"/>
            <a:ext cx="10706735" cy="5577840"/>
          </a:xfrm>
          <a:prstGeom prst="rect">
            <a:avLst/>
          </a:prstGeom>
          <a:noFill/>
        </p:spPr>
        <p:txBody>
          <a:bodyPr wrap="square" rtlCol="0" anchor="t">
            <a:spAutoFit/>
          </a:bodyPr>
          <a:p>
            <a:pPr marL="0" indent="0" algn="l"/>
            <a:r>
              <a:rPr lang="en-US" altLang="zh-CN" sz="3600">
                <a:latin typeface="楷体" panose="02010609060101010101" charset="-122"/>
                <a:ea typeface="楷体" panose="02010609060101010101" charset="-122"/>
                <a:cs typeface="微软雅黑" panose="020B0503020204020204" charset="-122"/>
                <a:sym typeface="+mn-ea"/>
              </a:rPr>
              <a:t>    </a:t>
            </a:r>
            <a:r>
              <a:rPr lang="zh-CN" altLang="en-US" sz="3600">
                <a:latin typeface="楷体" panose="02010609060101010101" charset="-122"/>
                <a:ea typeface="楷体" panose="02010609060101010101" charset="-122"/>
                <a:cs typeface="微软雅黑" panose="020B0503020204020204" charset="-122"/>
                <a:sym typeface="+mn-ea"/>
              </a:rPr>
              <a:t>放在经济发展新常态的大背景下观察，这种分化其实是越快越好、越明显越好。因为当前我们迫切需要优化资源配置，加快培育新动力、加快形成新结构，以新经济的加速对冲旧经济的减速，才能在切实的“进”中实现持续的“稳”。</a:t>
            </a:r>
            <a:endParaRPr lang="zh-CN" altLang="en-US" sz="3600">
              <a:latin typeface="楷体" panose="02010609060101010101" charset="-122"/>
              <a:ea typeface="楷体" panose="02010609060101010101" charset="-122"/>
              <a:cs typeface="微软雅黑" panose="020B0503020204020204" charset="-122"/>
              <a:sym typeface="+mn-ea"/>
            </a:endParaRPr>
          </a:p>
          <a:p>
            <a:pPr marL="0" indent="0" algn="l"/>
            <a:r>
              <a:rPr lang="zh-CN" altLang="en-US" sz="3600">
                <a:latin typeface="楷体" panose="02010609060101010101" charset="-122"/>
                <a:ea typeface="楷体" panose="02010609060101010101" charset="-122"/>
                <a:cs typeface="微软雅黑" panose="020B0503020204020204" charset="-122"/>
                <a:sym typeface="+mn-ea"/>
              </a:rPr>
              <a:t>    而其催化剂，就是全面深化改革，解决好经济运行中的供给侧、结构性、体制性问题，增加微观活力，扩大有效供给，打造新引擎，激发新动能，使中国经济整体迈上形态更高级、分工更优化、结构更合理的发展新阶段。</a:t>
            </a:r>
            <a:endParaRPr lang="zh-CN" altLang="en-US" sz="3600">
              <a:latin typeface="楷体" panose="02010609060101010101" charset="-122"/>
              <a:ea typeface="楷体" panose="02010609060101010101" charset="-122"/>
              <a:cs typeface="微软雅黑" panose="020B0503020204020204" charset="-122"/>
              <a:sym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67080" y="354330"/>
            <a:ext cx="10854690" cy="5986780"/>
          </a:xfrm>
          <a:prstGeom prst="rect">
            <a:avLst/>
          </a:prstGeom>
          <a:noFill/>
          <a:ln w="9525">
            <a:noFill/>
          </a:ln>
        </p:spPr>
        <p:txBody>
          <a:bodyPr wrap="square">
            <a:spAutoFit/>
          </a:bodyPr>
          <a:p>
            <a:pPr marL="0" indent="0" algn="l">
              <a:lnSpc>
                <a:spcPct val="110000"/>
              </a:lnSpc>
            </a:pPr>
            <a:r>
              <a:rPr lang="zh-CN" altLang="en-US" sz="3200" b="0" u="none">
                <a:latin typeface="楷体" panose="02010609060101010101" charset="-122"/>
                <a:ea typeface="楷体" panose="02010609060101010101" charset="-122"/>
                <a:cs typeface="楷体" panose="02010609060101010101" charset="-122"/>
              </a:rPr>
              <a:t>材料一   </a:t>
            </a:r>
            <a:r>
              <a:rPr lang="zh-CN" altLang="en-US" sz="3200" b="0" u="none">
                <a:latin typeface="楷体_GB2312" charset="0"/>
                <a:ea typeface="楷体_GB2312" charset="0"/>
                <a:cs typeface="楷体_GB2312" charset="0"/>
              </a:rPr>
              <a:t> </a:t>
            </a:r>
            <a:r>
              <a:rPr lang="zh-CN" altLang="en-US" sz="3200" b="0" u="none">
                <a:latin typeface="楷体" panose="02010609060101010101" charset="-122"/>
                <a:ea typeface="楷体" panose="02010609060101010101" charset="-122"/>
                <a:cs typeface="楷体_GB2312" charset="0"/>
              </a:rPr>
              <a:t>随着经济发展进入新常态，很多地方都出现了占据大量厂房、土地等资源却不产生效益的“僵尸企业”。由于地方政府对经济发展速度的过分看重和名目繁多的产业扶持政策存在，使得当前一些“僵尸企业”僵而不死。对此，相关部门和专家认为应运用市场思维和法治方式对涉困企业进行差异化处置，有效解决经济转型期“僵尸企业”挤占要素资源、扭曲市场信号的问题。</a:t>
            </a:r>
            <a:endParaRPr lang="zh-CN" altLang="en-US" sz="3200" b="0" u="none">
              <a:latin typeface="楷体" panose="02010609060101010101" charset="-122"/>
              <a:ea typeface="楷体" panose="02010609060101010101" charset="-122"/>
              <a:cs typeface="楷体_GB2312" charset="0"/>
            </a:endParaRPr>
          </a:p>
          <a:p>
            <a:pPr marL="0" indent="0" algn="l">
              <a:lnSpc>
                <a:spcPct val="110000"/>
              </a:lnSpc>
            </a:pPr>
            <a:r>
              <a:rPr lang="en-US" altLang="zh-CN" sz="3200" b="0" u="none">
                <a:latin typeface="宋体" panose="02010600030101010101" pitchFamily="2" charset="-122"/>
                <a:ea typeface="宋体" panose="02010600030101010101" pitchFamily="2" charset="-122"/>
                <a:cs typeface="楷体" panose="02010609060101010101" charset="-122"/>
              </a:rPr>
              <a:t>(</a:t>
            </a:r>
            <a:r>
              <a:rPr lang="en-US" altLang="zh-CN" sz="3200" b="0" u="none">
                <a:latin typeface="宋体" panose="02010600030101010101" pitchFamily="2" charset="-122"/>
                <a:ea typeface="宋体" panose="02010600030101010101" pitchFamily="2" charset="-122"/>
                <a:cs typeface="宋体" panose="02010600030101010101" pitchFamily="2" charset="-122"/>
              </a:rPr>
              <a:t>1</a:t>
            </a:r>
            <a:r>
              <a:rPr lang="en-US" altLang="zh-CN" sz="3200" b="0" u="none">
                <a:latin typeface="宋体" panose="02010600030101010101" pitchFamily="2" charset="-122"/>
                <a:ea typeface="宋体" panose="02010600030101010101" pitchFamily="2" charset="-122"/>
                <a:cs typeface="楷体" panose="02010609060101010101" charset="-122"/>
              </a:rPr>
              <a:t>)</a:t>
            </a:r>
            <a:r>
              <a:rPr lang="zh-CN" altLang="en-US" sz="3200" b="0" u="none">
                <a:latin typeface="宋体" panose="02010600030101010101" pitchFamily="2" charset="-122"/>
                <a:ea typeface="宋体" panose="02010600030101010101" pitchFamily="2" charset="-122"/>
                <a:cs typeface="楷体" panose="02010609060101010101" charset="-122"/>
              </a:rPr>
              <a:t>结合材料一和所学经济知识，分析现阶段我国清理处置</a:t>
            </a:r>
            <a:r>
              <a:rPr lang="zh-CN" altLang="en-US" sz="3200" b="0" u="none">
                <a:latin typeface="宋体" panose="02010600030101010101" pitchFamily="2" charset="-122"/>
                <a:ea typeface="宋体" panose="02010600030101010101" pitchFamily="2" charset="-122"/>
                <a:cs typeface="宋体" panose="02010600030101010101" pitchFamily="2" charset="-122"/>
              </a:rPr>
              <a:t>“</a:t>
            </a:r>
            <a:r>
              <a:rPr lang="zh-CN" altLang="en-US" sz="3200" b="0" u="none">
                <a:latin typeface="宋体" panose="02010600030101010101" pitchFamily="2" charset="-122"/>
                <a:ea typeface="宋体" panose="02010600030101010101" pitchFamily="2" charset="-122"/>
                <a:cs typeface="楷体" panose="02010609060101010101" charset="-122"/>
              </a:rPr>
              <a:t>僵尸</a:t>
            </a:r>
            <a:r>
              <a:rPr lang="zh-CN" altLang="en-US" sz="3200" b="0" u="none">
                <a:latin typeface="宋体" panose="02010600030101010101" pitchFamily="2" charset="-122"/>
                <a:ea typeface="宋体" panose="02010600030101010101" pitchFamily="2" charset="-122"/>
                <a:cs typeface="宋体" panose="02010600030101010101" pitchFamily="2" charset="-122"/>
              </a:rPr>
              <a:t>企</a:t>
            </a:r>
            <a:r>
              <a:rPr lang="zh-CN" altLang="en-US" sz="3200" b="0" u="none">
                <a:latin typeface="宋体" panose="02010600030101010101" pitchFamily="2" charset="-122"/>
                <a:ea typeface="宋体" panose="02010600030101010101" pitchFamily="2" charset="-122"/>
                <a:cs typeface="楷体" panose="02010609060101010101" charset="-122"/>
              </a:rPr>
              <a:t>业”的原因，</a:t>
            </a:r>
            <a:r>
              <a:rPr lang="zh-CN" altLang="en-US" sz="3200" b="0" u="none">
                <a:latin typeface="宋体" panose="02010600030101010101" pitchFamily="2" charset="-122"/>
                <a:ea typeface="宋体" panose="02010600030101010101" pitchFamily="2" charset="-122"/>
                <a:cs typeface="宋体" panose="02010600030101010101" pitchFamily="2" charset="-122"/>
              </a:rPr>
              <a:t>并</a:t>
            </a:r>
            <a:r>
              <a:rPr lang="zh-CN" altLang="en-US" sz="3200" b="0" u="none">
                <a:latin typeface="宋体" panose="02010600030101010101" pitchFamily="2" charset="-122"/>
                <a:ea typeface="宋体" panose="02010600030101010101" pitchFamily="2" charset="-122"/>
                <a:cs typeface="楷体" panose="02010609060101010101" charset="-122"/>
              </a:rPr>
              <a:t>说</a:t>
            </a:r>
            <a:r>
              <a:rPr lang="zh-CN" altLang="en-US" sz="3200" b="0" u="none">
                <a:latin typeface="宋体" panose="02010600030101010101" pitchFamily="2" charset="-122"/>
                <a:ea typeface="宋体" panose="02010600030101010101" pitchFamily="2" charset="-122"/>
                <a:cs typeface="宋体" panose="02010600030101010101" pitchFamily="2" charset="-122"/>
              </a:rPr>
              <a:t>明应</a:t>
            </a:r>
            <a:r>
              <a:rPr lang="zh-CN" altLang="en-US" sz="3200" b="0" u="none">
                <a:latin typeface="宋体" panose="02010600030101010101" pitchFamily="2" charset="-122"/>
                <a:ea typeface="宋体" panose="02010600030101010101" pitchFamily="2" charset="-122"/>
                <a:cs typeface="楷体" panose="02010609060101010101" charset="-122"/>
              </a:rPr>
              <a:t>如何更好地发挥市场在处</a:t>
            </a:r>
            <a:r>
              <a:rPr lang="zh-CN" altLang="en-US" sz="3200" b="0" u="none">
                <a:latin typeface="宋体" panose="02010600030101010101" pitchFamily="2" charset="-122"/>
                <a:ea typeface="宋体" panose="02010600030101010101" pitchFamily="2" charset="-122"/>
                <a:cs typeface="宋体" panose="02010600030101010101" pitchFamily="2" charset="-122"/>
              </a:rPr>
              <a:t>置</a:t>
            </a:r>
            <a:r>
              <a:rPr lang="zh-CN" altLang="en-US" sz="3200" b="0" u="none">
                <a:latin typeface="宋体" panose="02010600030101010101" pitchFamily="2" charset="-122"/>
                <a:ea typeface="宋体" panose="02010600030101010101" pitchFamily="2" charset="-122"/>
                <a:cs typeface="楷体" panose="02010609060101010101" charset="-122"/>
              </a:rPr>
              <a:t>这</a:t>
            </a:r>
            <a:r>
              <a:rPr lang="zh-CN" altLang="en-US" sz="3200" b="0" u="none">
                <a:latin typeface="宋体" panose="02010600030101010101" pitchFamily="2" charset="-122"/>
                <a:ea typeface="宋体" panose="02010600030101010101" pitchFamily="2" charset="-122"/>
                <a:cs typeface="宋体" panose="02010600030101010101" pitchFamily="2" charset="-122"/>
              </a:rPr>
              <a:t>些企</a:t>
            </a:r>
            <a:r>
              <a:rPr lang="zh-CN" altLang="en-US" sz="3200" b="0" u="none">
                <a:latin typeface="宋体" panose="02010600030101010101" pitchFamily="2" charset="-122"/>
                <a:ea typeface="宋体" panose="02010600030101010101" pitchFamily="2" charset="-122"/>
                <a:cs typeface="楷体" panose="02010609060101010101" charset="-122"/>
              </a:rPr>
              <a:t>业</a:t>
            </a:r>
            <a:r>
              <a:rPr lang="zh-CN" altLang="en-US" sz="3200" b="0" u="none">
                <a:latin typeface="宋体" panose="02010600030101010101" pitchFamily="2" charset="-122"/>
                <a:ea typeface="宋体" panose="02010600030101010101" pitchFamily="2" charset="-122"/>
                <a:cs typeface="宋体" panose="02010600030101010101" pitchFamily="2" charset="-122"/>
              </a:rPr>
              <a:t>中</a:t>
            </a:r>
            <a:r>
              <a:rPr lang="zh-CN" altLang="en-US" sz="3200" b="0" u="none">
                <a:latin typeface="宋体" panose="02010600030101010101" pitchFamily="2" charset="-122"/>
                <a:ea typeface="宋体" panose="02010600030101010101" pitchFamily="2" charset="-122"/>
                <a:cs typeface="楷体" panose="02010609060101010101" charset="-122"/>
              </a:rPr>
              <a:t>的作用</a:t>
            </a:r>
            <a:r>
              <a:rPr lang="zh-CN" altLang="en-US" sz="3200" b="0" u="none">
                <a:latin typeface="宋体" panose="02010600030101010101" pitchFamily="2" charset="-122"/>
                <a:ea typeface="宋体" panose="02010600030101010101" pitchFamily="2" charset="-122"/>
                <a:cs typeface="宋体" panose="02010600030101010101" pitchFamily="2" charset="-122"/>
              </a:rPr>
              <a:t>。</a:t>
            </a:r>
            <a:r>
              <a:rPr lang="zh-CN" altLang="en-US" sz="3200" b="0" u="none">
                <a:latin typeface="宋体" panose="02010600030101010101" pitchFamily="2" charset="-122"/>
                <a:ea typeface="宋体" panose="02010600030101010101" pitchFamily="2" charset="-122"/>
                <a:cs typeface="楷体" panose="02010609060101010101" charset="-122"/>
              </a:rPr>
              <a:t>（</a:t>
            </a:r>
            <a:r>
              <a:rPr lang="en-US" altLang="zh-CN" sz="3200" b="0" u="none">
                <a:latin typeface="宋体" panose="02010600030101010101" pitchFamily="2" charset="-122"/>
                <a:ea typeface="宋体" panose="02010600030101010101" pitchFamily="2" charset="-122"/>
                <a:cs typeface="楷体" panose="02010609060101010101" charset="-122"/>
              </a:rPr>
              <a:t>14</a:t>
            </a:r>
            <a:r>
              <a:rPr lang="zh-CN" altLang="en-US" sz="3200" b="0" u="none">
                <a:latin typeface="宋体" panose="02010600030101010101" pitchFamily="2" charset="-122"/>
                <a:ea typeface="宋体" panose="02010600030101010101" pitchFamily="2" charset="-122"/>
                <a:cs typeface="楷体" panose="02010609060101010101" charset="-122"/>
              </a:rPr>
              <a:t>分）</a:t>
            </a:r>
            <a:endParaRPr lang="zh-CN" altLang="en-US" sz="3200">
              <a:latin typeface="宋体" panose="02010600030101010101" pitchFamily="2" charset="-122"/>
              <a:ea typeface="宋体" panose="02010600030101010101"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97560" y="403860"/>
            <a:ext cx="10672445" cy="6235065"/>
          </a:xfrm>
          <a:prstGeom prst="rect">
            <a:avLst/>
          </a:prstGeom>
          <a:noFill/>
          <a:ln w="9525">
            <a:noFill/>
          </a:ln>
        </p:spPr>
        <p:txBody>
          <a:bodyPr wrap="square">
            <a:spAutoFit/>
          </a:bodyPr>
          <a:p>
            <a:pPr marL="0" indent="0" algn="l">
              <a:lnSpc>
                <a:spcPct val="140000"/>
              </a:lnSpc>
            </a:pPr>
            <a:r>
              <a:rPr lang="en-US" altLang="zh-CN" sz="3200" b="0" u="none">
                <a:latin typeface="仿宋" panose="02010609060101010101" charset="-122"/>
                <a:ea typeface="仿宋" panose="02010609060101010101" charset="-122"/>
                <a:cs typeface="宋体" panose="02010600030101010101" pitchFamily="2" charset="-122"/>
              </a:rPr>
              <a:t> (1)</a:t>
            </a:r>
            <a:r>
              <a:rPr lang="zh-CN" altLang="en-US" sz="3200" b="0" u="none">
                <a:latin typeface="仿宋" panose="02010609060101010101" charset="-122"/>
                <a:ea typeface="仿宋" panose="02010609060101010101" charset="-122"/>
                <a:cs typeface="宋体" panose="02010600030101010101" pitchFamily="2" charset="-122"/>
              </a:rPr>
              <a:t>清理处置“僵尸企业”是尊重市场经济规律，加强供给侧结构性改革，提高供给体系质量和效率的必然要求；</a:t>
            </a:r>
            <a:r>
              <a:rPr lang="en-US" altLang="zh-CN" sz="3200" b="0" u="none">
                <a:latin typeface="仿宋" panose="02010609060101010101" charset="-122"/>
                <a:ea typeface="仿宋" panose="02010609060101010101" charset="-122"/>
                <a:cs typeface="宋体" panose="02010600030101010101" pitchFamily="2" charset="-122"/>
              </a:rPr>
              <a:t>(3</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r>
              <a:rPr lang="zh-CN" altLang="en-US" sz="3200" b="0" u="none">
                <a:latin typeface="仿宋" panose="02010609060101010101" charset="-122"/>
                <a:ea typeface="仿宋" panose="02010609060101010101" charset="-122"/>
                <a:cs typeface="宋体" panose="02010600030101010101" pitchFamily="2" charset="-122"/>
              </a:rPr>
              <a:t>企业是市场经济活动的主要参加者，清理处置“僵尸企业”有利于激发企业活力，推动经济持续健康发展；</a:t>
            </a:r>
            <a:r>
              <a:rPr lang="en-US" altLang="zh-CN" sz="3200" b="0" u="none">
                <a:latin typeface="仿宋" panose="02010609060101010101" charset="-122"/>
                <a:ea typeface="仿宋" panose="02010609060101010101" charset="-122"/>
                <a:cs typeface="宋体" panose="02010600030101010101" pitchFamily="2" charset="-122"/>
              </a:rPr>
              <a:t>(3</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r>
              <a:rPr lang="zh-CN" altLang="en-US" sz="3200" b="0" u="none">
                <a:latin typeface="仿宋" panose="02010609060101010101" charset="-122"/>
                <a:ea typeface="仿宋" panose="02010609060101010101" charset="-122"/>
                <a:cs typeface="宋体" panose="02010600030101010101" pitchFamily="2" charset="-122"/>
              </a:rPr>
              <a:t>有利于淘汰落后产能，优化产业结构，提升资源配置效率。</a:t>
            </a:r>
            <a:r>
              <a:rPr lang="en-US" altLang="zh-CN" sz="3200" b="0" u="none">
                <a:latin typeface="仿宋" panose="02010609060101010101" charset="-122"/>
                <a:ea typeface="仿宋" panose="02010609060101010101" charset="-122"/>
                <a:cs typeface="宋体" panose="02010600030101010101" pitchFamily="2" charset="-122"/>
              </a:rPr>
              <a:t>(2</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    </a:t>
            </a:r>
            <a:r>
              <a:rPr lang="zh-CN" altLang="en-US" sz="3200" b="0" u="none">
                <a:latin typeface="仿宋" panose="02010609060101010101" charset="-122"/>
                <a:ea typeface="仿宋" panose="02010609060101010101" charset="-122"/>
                <a:cs typeface="宋体" panose="02010600030101010101" pitchFamily="2" charset="-122"/>
              </a:rPr>
              <a:t>完善价格、供求、竞争机制；</a:t>
            </a:r>
            <a:r>
              <a:rPr lang="en-US" altLang="zh-CN" sz="3200" b="0" u="none">
                <a:latin typeface="仿宋" panose="02010609060101010101" charset="-122"/>
                <a:ea typeface="仿宋" panose="02010609060101010101" charset="-122"/>
                <a:cs typeface="宋体" panose="02010600030101010101" pitchFamily="2" charset="-122"/>
              </a:rPr>
              <a:t>(2</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r>
              <a:rPr lang="zh-CN" altLang="en-US" sz="3200" b="0" u="none">
                <a:latin typeface="仿宋" panose="02010609060101010101" charset="-122"/>
                <a:ea typeface="仿宋" panose="02010609060101010101" charset="-122"/>
                <a:cs typeface="宋体" panose="02010600030101010101" pitchFamily="2" charset="-122"/>
              </a:rPr>
              <a:t>建立统一开放、竞争有序的市场体系；</a:t>
            </a:r>
            <a:r>
              <a:rPr lang="en-US" altLang="zh-CN" sz="3200" b="0" u="none">
                <a:latin typeface="仿宋" panose="02010609060101010101" charset="-122"/>
                <a:ea typeface="仿宋" panose="02010609060101010101" charset="-122"/>
                <a:cs typeface="宋体" panose="02010600030101010101" pitchFamily="2" charset="-122"/>
              </a:rPr>
              <a:t>(2</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r>
              <a:rPr lang="zh-CN" altLang="en-US" sz="3200" b="0" u="none">
                <a:latin typeface="仿宋" panose="02010609060101010101" charset="-122"/>
                <a:ea typeface="仿宋" panose="02010609060101010101" charset="-122"/>
                <a:cs typeface="宋体" panose="02010600030101010101" pitchFamily="2" charset="-122"/>
              </a:rPr>
              <a:t>维护公平、公正的市场秩序。</a:t>
            </a:r>
            <a:r>
              <a:rPr lang="en-US" altLang="zh-CN" sz="3200" b="0" u="none">
                <a:latin typeface="仿宋" panose="02010609060101010101" charset="-122"/>
                <a:ea typeface="仿宋" panose="02010609060101010101" charset="-122"/>
                <a:cs typeface="宋体" panose="02010600030101010101" pitchFamily="2" charset="-122"/>
              </a:rPr>
              <a:t>(2</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endParaRPr lang="zh-CN" altLang="en-US" sz="3200">
              <a:latin typeface="仿宋" panose="02010609060101010101" charset="-122"/>
              <a:ea typeface="仿宋" panose="02010609060101010101"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690880" y="335280"/>
            <a:ext cx="10763885" cy="5721350"/>
          </a:xfrm>
          <a:prstGeom prst="rect">
            <a:avLst/>
          </a:prstGeom>
          <a:noFill/>
          <a:ln w="9525">
            <a:noFill/>
          </a:ln>
        </p:spPr>
        <p:txBody>
          <a:bodyPr wrap="square">
            <a:spAutoFit/>
          </a:bodyPr>
          <a:p>
            <a:pPr marL="0" indent="200025" algn="l">
              <a:lnSpc>
                <a:spcPct val="120000"/>
              </a:lnSpc>
            </a:pPr>
            <a:r>
              <a:rPr lang="zh-CN" altLang="en-US" sz="2800" b="0" u="none">
                <a:latin typeface="宋体" panose="02010600030101010101" pitchFamily="2" charset="-122"/>
                <a:ea typeface="宋体" panose="02010600030101010101" pitchFamily="2" charset="-122"/>
                <a:cs typeface="宋体" panose="02010600030101010101" pitchFamily="2" charset="-122"/>
              </a:rPr>
              <a:t>材料一</a:t>
            </a:r>
            <a:r>
              <a:rPr lang="zh-CN" altLang="en-US" sz="2800" b="0" u="none">
                <a:latin typeface="华文楷体" panose="02010600040101010101" charset="-122"/>
                <a:ea typeface="华文楷体" panose="02010600040101010101" charset="-122"/>
                <a:cs typeface="华文楷体" panose="02010600040101010101" charset="-122"/>
              </a:rPr>
              <a:t>  目前，中国科技在全球的地位日益突出，已成为世界第二研发大国。但是我国存在科技成果与市场需求脱节、经济科技“两张皮”的现象。一方面高校或科研院所的研发成果过于前沿，企业在当前用不上；另一方面国内企业缺乏核心技术，“嗷嗷待哺”。有关数据显示，我国科技成果转化率不足</a:t>
            </a:r>
            <a:r>
              <a:rPr lang="en-US" altLang="zh-CN" sz="2800" b="0" u="none">
                <a:latin typeface="华文楷体" panose="02010600040101010101" charset="-122"/>
                <a:ea typeface="华文楷体" panose="02010600040101010101" charset="-122"/>
                <a:cs typeface="华文楷体" panose="02010600040101010101" charset="-122"/>
              </a:rPr>
              <a:t>30%</a:t>
            </a:r>
            <a:r>
              <a:rPr lang="zh-CN" altLang="en-US" sz="2800" b="0" u="none">
                <a:latin typeface="华文楷体" panose="02010600040101010101" charset="-122"/>
                <a:ea typeface="华文楷体" panose="02010600040101010101" charset="-122"/>
                <a:cs typeface="华文楷体" panose="02010600040101010101" charset="-122"/>
              </a:rPr>
              <a:t>，先进国家这一指标为</a:t>
            </a:r>
            <a:r>
              <a:rPr lang="en-US" altLang="zh-CN" sz="2800" b="0" u="none">
                <a:latin typeface="华文楷体" panose="02010600040101010101" charset="-122"/>
                <a:ea typeface="华文楷体" panose="02010600040101010101" charset="-122"/>
                <a:cs typeface="华文楷体" panose="02010600040101010101" charset="-122"/>
              </a:rPr>
              <a:t>60%</a:t>
            </a:r>
            <a:r>
              <a:rPr lang="zh-CN" altLang="en-US" sz="2800" b="0" u="none">
                <a:latin typeface="华文楷体" panose="02010600040101010101" charset="-122"/>
                <a:ea typeface="华文楷体" panose="02010600040101010101" charset="-122"/>
                <a:cs typeface="华文楷体" panose="02010600040101010101" charset="-122"/>
              </a:rPr>
              <a:t>至</a:t>
            </a:r>
            <a:r>
              <a:rPr lang="en-US" altLang="zh-CN" sz="2800" b="0" u="none">
                <a:latin typeface="华文楷体" panose="02010600040101010101" charset="-122"/>
                <a:ea typeface="华文楷体" panose="02010600040101010101" charset="-122"/>
                <a:cs typeface="华文楷体" panose="02010600040101010101" charset="-122"/>
              </a:rPr>
              <a:t>70%</a:t>
            </a:r>
            <a:r>
              <a:rPr lang="zh-CN" altLang="en-US" sz="2800" b="0" u="none">
                <a:latin typeface="华文楷体" panose="02010600040101010101" charset="-122"/>
                <a:ea typeface="华文楷体" panose="02010600040101010101" charset="-122"/>
                <a:cs typeface="华文楷体" panose="02010600040101010101" charset="-122"/>
              </a:rPr>
              <a:t>。</a:t>
            </a:r>
            <a:endParaRPr lang="zh-CN" altLang="en-US" sz="2800" b="0" u="none">
              <a:latin typeface="华文楷体" panose="02010600040101010101" charset="-122"/>
              <a:ea typeface="华文楷体" panose="02010600040101010101" charset="-122"/>
              <a:cs typeface="华文楷体" panose="02010600040101010101" charset="-122"/>
            </a:endParaRPr>
          </a:p>
          <a:p>
            <a:pPr marL="0" indent="200025" algn="l">
              <a:lnSpc>
                <a:spcPct val="120000"/>
              </a:lnSpc>
            </a:pPr>
            <a:r>
              <a:rPr lang="en-US" altLang="zh-CN" sz="2800" b="0" u="none">
                <a:latin typeface="华文楷体" panose="02010600040101010101" charset="-122"/>
                <a:ea typeface="华文楷体" panose="02010600040101010101" charset="-122"/>
                <a:cs typeface="华文楷体" panose="02010600040101010101" charset="-122"/>
              </a:rPr>
              <a:t>2016</a:t>
            </a:r>
            <a:r>
              <a:rPr lang="zh-CN" altLang="en-US" sz="2800" b="0" u="none">
                <a:latin typeface="华文楷体" panose="02010600040101010101" charset="-122"/>
                <a:ea typeface="华文楷体" panose="02010600040101010101" charset="-122"/>
                <a:cs typeface="华文楷体" panose="02010600040101010101" charset="-122"/>
              </a:rPr>
              <a:t>年是我国推进供给侧结构性改革的攻坚之年，必须致力科技创新，推动科技成果转化，增加有效供给，促进传统产业改造升级，凤凰涅槃，加快新产业成长、化蛹成蝶。</a:t>
            </a:r>
            <a:r>
              <a:rPr lang="zh-CN" altLang="en-US" sz="2800" b="0" u="none">
                <a:latin typeface="宋体" panose="02010600030101010101" pitchFamily="2" charset="-122"/>
                <a:ea typeface="宋体" panose="02010600030101010101" pitchFamily="2" charset="-122"/>
                <a:cs typeface="宋体" panose="02010600030101010101" pitchFamily="2" charset="-122"/>
              </a:rPr>
              <a:t>（</a:t>
            </a:r>
            <a:r>
              <a:rPr lang="en-US" altLang="zh-CN" sz="2800" b="0" u="none">
                <a:latin typeface="华文楷体" panose="02010600040101010101" charset="-122"/>
                <a:ea typeface="华文楷体" panose="02010600040101010101" charset="-122"/>
                <a:cs typeface="华文楷体" panose="02010600040101010101" charset="-122"/>
              </a:rPr>
              <a:t>1</a:t>
            </a:r>
            <a:r>
              <a:rPr lang="zh-CN" altLang="en-US" sz="2800" b="0" u="none">
                <a:latin typeface="宋体" panose="02010600030101010101" pitchFamily="2" charset="-122"/>
                <a:ea typeface="宋体" panose="02010600030101010101" pitchFamily="2" charset="-122"/>
                <a:cs typeface="宋体" panose="02010600030101010101" pitchFamily="2" charset="-122"/>
              </a:rPr>
              <a:t>）结合材料一和所学经济知识，分析推动科技成果转化对于推进供给侧结构性改革的意义（</a:t>
            </a:r>
            <a:r>
              <a:rPr lang="en-US" altLang="zh-CN" sz="2800" b="0" u="none">
                <a:latin typeface="华文楷体" panose="02010600040101010101" charset="-122"/>
                <a:ea typeface="华文楷体" panose="02010600040101010101" charset="-122"/>
                <a:cs typeface="华文楷体" panose="02010600040101010101" charset="-122"/>
              </a:rPr>
              <a:t>8</a:t>
            </a:r>
            <a:r>
              <a:rPr lang="zh-CN" altLang="en-US" sz="2800" b="0" u="none">
                <a:latin typeface="宋体" panose="02010600030101010101" pitchFamily="2" charset="-122"/>
                <a:ea typeface="宋体" panose="02010600030101010101" pitchFamily="2" charset="-122"/>
                <a:cs typeface="宋体" panose="02010600030101010101" pitchFamily="2" charset="-122"/>
              </a:rPr>
              <a:t>分）</a:t>
            </a:r>
            <a:endParaRPr lang="zh-CN" altLang="en-US" sz="28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58520" y="594360"/>
            <a:ext cx="10825480" cy="5721350"/>
          </a:xfrm>
          <a:prstGeom prst="rect">
            <a:avLst/>
          </a:prstGeom>
          <a:noFill/>
          <a:ln w="9525">
            <a:noFill/>
          </a:ln>
        </p:spPr>
        <p:txBody>
          <a:bodyPr wrap="square">
            <a:spAutoFit/>
          </a:bodyPr>
          <a:p>
            <a:pPr marL="0" indent="133350" algn="l">
              <a:lnSpc>
                <a:spcPct val="120000"/>
              </a:lnSpc>
            </a:pPr>
            <a:r>
              <a:rPr lang="en-US" altLang="zh-CN" sz="2800" b="1" u="none">
                <a:latin typeface="仿宋" panose="02010609060101010101" charset="-122"/>
                <a:ea typeface="仿宋" panose="02010609060101010101" charset="-122"/>
                <a:cs typeface="宋体" panose="02010600030101010101" pitchFamily="2" charset="-122"/>
              </a:rPr>
              <a:t>①</a:t>
            </a:r>
            <a:r>
              <a:rPr lang="zh-CN" altLang="en-US" sz="2800" b="1" u="none">
                <a:latin typeface="仿宋" panose="02010609060101010101" charset="-122"/>
                <a:ea typeface="仿宋" panose="02010609060101010101" charset="-122"/>
                <a:cs typeface="宋体" panose="02010600030101010101" pitchFamily="2" charset="-122"/>
              </a:rPr>
              <a:t>可以提升传统产业（</a:t>
            </a:r>
            <a:r>
              <a:rPr lang="en-US" altLang="zh-CN" sz="2800" b="1" u="none">
                <a:latin typeface="仿宋" panose="02010609060101010101" charset="-122"/>
                <a:ea typeface="仿宋" panose="02010609060101010101" charset="-122"/>
                <a:cs typeface="宋体" panose="02010600030101010101" pitchFamily="2" charset="-122"/>
              </a:rPr>
              <a:t>1</a:t>
            </a:r>
            <a:r>
              <a:rPr lang="zh-CN" altLang="en-US" sz="2800" b="1" u="none">
                <a:latin typeface="仿宋" panose="02010609060101010101" charset="-122"/>
                <a:ea typeface="仿宋" panose="02010609060101010101" charset="-122"/>
                <a:cs typeface="宋体" panose="02010600030101010101" pitchFamily="2" charset="-122"/>
              </a:rPr>
              <a:t>分），促进新产业的发展（</a:t>
            </a:r>
            <a:r>
              <a:rPr lang="en-US" altLang="zh-CN" sz="2800" b="1" u="none">
                <a:latin typeface="仿宋" panose="02010609060101010101" charset="-122"/>
                <a:ea typeface="仿宋" panose="02010609060101010101" charset="-122"/>
                <a:cs typeface="Arial" panose="020B0604020202020204" pitchFamily="34" charset="0"/>
              </a:rPr>
              <a:t>1</a:t>
            </a:r>
            <a:r>
              <a:rPr lang="zh-CN" altLang="en-US" sz="2800" b="1" u="none">
                <a:latin typeface="仿宋" panose="02010609060101010101" charset="-122"/>
                <a:ea typeface="仿宋" panose="02010609060101010101" charset="-122"/>
                <a:cs typeface="宋体" panose="02010600030101010101" pitchFamily="2" charset="-122"/>
              </a:rPr>
              <a:t>分），推动产品结构和产业结构的优化升级（</a:t>
            </a:r>
            <a:r>
              <a:rPr lang="en-US" altLang="zh-CN" sz="2800" b="1" u="none">
                <a:latin typeface="仿宋" panose="02010609060101010101" charset="-122"/>
                <a:ea typeface="仿宋" panose="02010609060101010101" charset="-122"/>
                <a:cs typeface="Arial" panose="020B0604020202020204" pitchFamily="34" charset="0"/>
              </a:rPr>
              <a:t>2</a:t>
            </a:r>
            <a:r>
              <a:rPr lang="zh-CN" altLang="en-US" sz="2800" b="1" u="none">
                <a:latin typeface="仿宋" panose="02010609060101010101" charset="-122"/>
                <a:ea typeface="仿宋" panose="02010609060101010101" charset="-122"/>
                <a:cs typeface="宋体" panose="02010600030101010101" pitchFamily="2" charset="-122"/>
              </a:rPr>
              <a:t>分），</a:t>
            </a:r>
            <a:r>
              <a:rPr lang="zh-CN" altLang="en-US" sz="2800" b="1" u="none">
                <a:highlight>
                  <a:srgbClr val="FFFFFF"/>
                </a:highlight>
                <a:latin typeface="仿宋" panose="02010609060101010101" charset="-122"/>
                <a:ea typeface="仿宋" panose="02010609060101010101" charset="-122"/>
                <a:cs typeface="宋体" panose="02010600030101010101" pitchFamily="2" charset="-122"/>
              </a:rPr>
              <a:t>提高有效供给能力</a:t>
            </a:r>
            <a:r>
              <a:rPr lang="zh-CN" altLang="en-US" sz="2800" b="1" u="none">
                <a:latin typeface="仿宋" panose="02010609060101010101" charset="-122"/>
                <a:ea typeface="仿宋" panose="02010609060101010101" charset="-122"/>
                <a:cs typeface="宋体" panose="02010600030101010101" pitchFamily="2" charset="-122"/>
              </a:rPr>
              <a:t>（</a:t>
            </a:r>
            <a:r>
              <a:rPr lang="en-US" altLang="zh-CN" sz="2800" b="1" u="none">
                <a:latin typeface="仿宋" panose="02010609060101010101" charset="-122"/>
                <a:ea typeface="仿宋" panose="02010609060101010101" charset="-122"/>
                <a:cs typeface="宋体" panose="02010600030101010101" pitchFamily="2" charset="-122"/>
              </a:rPr>
              <a:t>1</a:t>
            </a:r>
            <a:r>
              <a:rPr lang="zh-CN" altLang="en-US" sz="2800" b="1" u="none">
                <a:latin typeface="仿宋" panose="02010609060101010101" charset="-122"/>
                <a:ea typeface="仿宋" panose="02010609060101010101" charset="-122"/>
                <a:cs typeface="宋体" panose="02010600030101010101" pitchFamily="2" charset="-122"/>
              </a:rPr>
              <a:t>分）</a:t>
            </a:r>
            <a:r>
              <a:rPr lang="zh-CN" altLang="en-US" sz="2800" b="1" u="none">
                <a:highlight>
                  <a:srgbClr val="FFFFFF"/>
                </a:highlight>
                <a:latin typeface="仿宋" panose="02010609060101010101" charset="-122"/>
                <a:ea typeface="仿宋" panose="02010609060101010101" charset="-122"/>
                <a:cs typeface="宋体" panose="02010600030101010101" pitchFamily="2" charset="-122"/>
              </a:rPr>
              <a:t>；</a:t>
            </a:r>
            <a:r>
              <a:rPr lang="en-US" altLang="zh-CN" sz="2800" b="1" u="none">
                <a:latin typeface="仿宋" panose="02010609060101010101" charset="-122"/>
                <a:ea typeface="仿宋" panose="02010609060101010101" charset="-122"/>
                <a:cs typeface="宋体" panose="02010600030101010101" pitchFamily="2" charset="-122"/>
              </a:rPr>
              <a:t>②</a:t>
            </a:r>
            <a:r>
              <a:rPr lang="zh-CN" altLang="en-US" sz="2800" b="1" u="none">
                <a:highlight>
                  <a:srgbClr val="FFFFFF"/>
                </a:highlight>
                <a:latin typeface="仿宋" panose="02010609060101010101" charset="-122"/>
                <a:ea typeface="仿宋" panose="02010609060101010101" charset="-122"/>
                <a:cs typeface="宋体" panose="02010600030101010101" pitchFamily="2" charset="-122"/>
              </a:rPr>
              <a:t>增强创新发展动力，提高社会生产力，促进经济社会持续健康发展。（</a:t>
            </a:r>
            <a:r>
              <a:rPr lang="en-US" altLang="zh-CN" sz="2800" b="1" u="none">
                <a:highlight>
                  <a:srgbClr val="FFFFFF"/>
                </a:highlight>
                <a:latin typeface="仿宋" panose="02010609060101010101" charset="-122"/>
                <a:ea typeface="仿宋" panose="02010609060101010101" charset="-122"/>
                <a:cs typeface="宋体" panose="02010600030101010101" pitchFamily="2" charset="-122"/>
              </a:rPr>
              <a:t>3</a:t>
            </a:r>
            <a:r>
              <a:rPr lang="zh-CN" altLang="en-US" sz="2800" b="1" u="none">
                <a:highlight>
                  <a:srgbClr val="FFFFFF"/>
                </a:highlight>
                <a:latin typeface="仿宋" panose="02010609060101010101" charset="-122"/>
                <a:ea typeface="仿宋" panose="02010609060101010101" charset="-122"/>
                <a:cs typeface="宋体" panose="02010600030101010101" pitchFamily="2" charset="-122"/>
              </a:rPr>
              <a:t>分）</a:t>
            </a:r>
            <a:endParaRPr lang="zh-CN" altLang="en-US" sz="2800" b="1" u="none">
              <a:latin typeface="仿宋" panose="02010609060101010101" charset="-122"/>
              <a:ea typeface="仿宋" panose="02010609060101010101" charset="-122"/>
              <a:cs typeface="宋体" panose="02010600030101010101" pitchFamily="2" charset="-122"/>
            </a:endParaRPr>
          </a:p>
          <a:p>
            <a:pPr marL="0" indent="133350" algn="l">
              <a:lnSpc>
                <a:spcPct val="120000"/>
              </a:lnSpc>
            </a:pPr>
            <a:r>
              <a:rPr lang="en-US" altLang="zh-CN" sz="2800" b="1" u="none">
                <a:solidFill>
                  <a:srgbClr val="000066"/>
                </a:solidFill>
                <a:latin typeface="仿宋" panose="02010609060101010101" charset="-122"/>
                <a:ea typeface="仿宋" panose="02010609060101010101" charset="-122"/>
                <a:cs typeface="宋体" panose="02010600030101010101" pitchFamily="2" charset="-122"/>
              </a:rPr>
              <a:t>①</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如答：“</a:t>
            </a:r>
            <a:r>
              <a:rPr lang="zh-CN" altLang="en-US" sz="2800" b="1" u="none">
                <a:solidFill>
                  <a:srgbClr val="000066"/>
                </a:solidFill>
                <a:latin typeface="仿宋" panose="02010609060101010101" charset="-122"/>
                <a:ea typeface="仿宋" panose="02010609060101010101" charset="-122"/>
                <a:cs typeface="宋体" panose="02010600030101010101" pitchFamily="2" charset="-122"/>
              </a:rPr>
              <a:t>提</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高供给结构对需求变化的适应性和灵活性</a:t>
            </a:r>
            <a:r>
              <a:rPr lang="en-US" altLang="zh-CN"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有利于</a:t>
            </a:r>
            <a:r>
              <a:rPr lang="zh-CN" altLang="en-US" sz="2800" b="1" u="none">
                <a:solidFill>
                  <a:srgbClr val="000066"/>
                </a:solidFill>
                <a:latin typeface="仿宋" panose="02010609060101010101" charset="-122"/>
                <a:ea typeface="仿宋" panose="02010609060101010101" charset="-122"/>
                <a:cs typeface="宋体" panose="02010600030101010101" pitchFamily="2" charset="-122"/>
              </a:rPr>
              <a:t>调整供给结构以适应需求结构的变化，扩大（增加）有效供给</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a:t>
            </a:r>
            <a:r>
              <a:rPr lang="zh-CN" altLang="en-US" sz="2800" b="1" u="none">
                <a:solidFill>
                  <a:srgbClr val="000066"/>
                </a:solidFill>
                <a:latin typeface="仿宋" panose="02010609060101010101" charset="-122"/>
                <a:ea typeface="仿宋" panose="02010609060101010101" charset="-122"/>
                <a:cs typeface="宋体" panose="02010600030101010101" pitchFamily="2" charset="-122"/>
              </a:rPr>
              <a:t>可给</a:t>
            </a:r>
            <a:r>
              <a:rPr lang="en-US" altLang="zh-CN"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3</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分）</a:t>
            </a:r>
            <a:endPar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endParaRPr>
          </a:p>
          <a:p>
            <a:pPr marL="0" indent="133350" algn="l">
              <a:lnSpc>
                <a:spcPct val="120000"/>
              </a:lnSpc>
            </a:pPr>
            <a:r>
              <a:rPr lang="en-US" altLang="zh-CN" sz="2800" b="1" u="none">
                <a:solidFill>
                  <a:srgbClr val="000066"/>
                </a:solidFill>
                <a:latin typeface="仿宋" panose="02010609060101010101" charset="-122"/>
                <a:ea typeface="仿宋" panose="02010609060101010101" charset="-122"/>
                <a:cs typeface="宋体" panose="02010600030101010101" pitchFamily="2" charset="-122"/>
              </a:rPr>
              <a:t>②</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如答：“打通科技创新与经济发展通道，充分发挥科技创新的巨大潜能，提高全要素生产率”可给</a:t>
            </a:r>
            <a:r>
              <a:rPr lang="en-US" altLang="zh-CN" sz="2800" b="1" u="none">
                <a:solidFill>
                  <a:srgbClr val="000066"/>
                </a:solidFill>
                <a:highlight>
                  <a:srgbClr val="FFFFFF"/>
                </a:highlight>
                <a:latin typeface="仿宋" panose="02010609060101010101" charset="-122"/>
                <a:ea typeface="仿宋" panose="02010609060101010101" charset="-122"/>
                <a:cs typeface="Arial" panose="020B0604020202020204" pitchFamily="34" charset="0"/>
              </a:rPr>
              <a:t>3</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分。如答：“更好满足广大人民群众的需要”可给</a:t>
            </a:r>
            <a:r>
              <a:rPr lang="en-US" altLang="zh-CN" sz="2800" b="1" u="none">
                <a:solidFill>
                  <a:srgbClr val="000066"/>
                </a:solidFill>
                <a:highlight>
                  <a:srgbClr val="FFFFFF"/>
                </a:highlight>
                <a:latin typeface="仿宋" panose="02010609060101010101" charset="-122"/>
                <a:ea typeface="仿宋" panose="02010609060101010101" charset="-122"/>
                <a:cs typeface="Arial" panose="020B0604020202020204" pitchFamily="34" charset="0"/>
              </a:rPr>
              <a:t>1</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分。不重复给分，不得超过本题赋分。</a:t>
            </a:r>
            <a:endPar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36600" y="173355"/>
            <a:ext cx="10551160" cy="6431280"/>
          </a:xfrm>
          <a:prstGeom prst="rect">
            <a:avLst/>
          </a:prstGeom>
          <a:noFill/>
          <a:ln w="9525">
            <a:solidFill>
              <a:srgbClr val="FF0000"/>
            </a:solidFill>
          </a:ln>
        </p:spPr>
        <p:txBody>
          <a:bodyPr wrap="square">
            <a:spAutoFit/>
          </a:bodyPr>
          <a:p>
            <a:pPr marL="0" indent="0" algn="l"/>
            <a:r>
              <a:rPr lang="zh-CN" altLang="en-US" sz="3200" b="0" u="none">
                <a:latin typeface="楷体" panose="02010609060101010101" charset="-122"/>
                <a:ea typeface="楷体" panose="02010609060101010101" charset="-122"/>
                <a:cs typeface="微软雅黑" panose="020B0503020204020204" charset="-122"/>
              </a:rPr>
              <a:t>供给侧结构性改革，</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solidFill>
                  <a:srgbClr val="FF0000"/>
                </a:solidFill>
                <a:latin typeface="楷体" panose="02010609060101010101" charset="-122"/>
                <a:ea typeface="楷体" panose="02010609060101010101" charset="-122"/>
                <a:cs typeface="微软雅黑" panose="020B0503020204020204" charset="-122"/>
              </a:rPr>
              <a:t>重点</a:t>
            </a:r>
            <a:r>
              <a:rPr lang="zh-CN" altLang="en-US" sz="3200" b="0" u="none">
                <a:latin typeface="楷体" panose="02010609060101010101" charset="-122"/>
                <a:ea typeface="楷体" panose="02010609060101010101" charset="-122"/>
                <a:cs typeface="微软雅黑" panose="020B0503020204020204" charset="-122"/>
              </a:rPr>
              <a:t>是解放和发展社会生产力，</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减少无效和低端供给，</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扩大有效和中高端供给，</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增强供给结构对需求变化的适应性和灵活性，</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提高全要素生产率；</a:t>
            </a:r>
            <a:endParaRPr lang="zh-CN" altLang="en-US" sz="3200" b="0" u="none">
              <a:latin typeface="楷体" panose="02010609060101010101" charset="-122"/>
              <a:ea typeface="楷体" panose="02010609060101010101" charset="-122"/>
              <a:cs typeface="微软雅黑" panose="020B0503020204020204" charset="-122"/>
            </a:endParaRPr>
          </a:p>
          <a:p>
            <a:pPr marL="0" indent="0" algn="l"/>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solidFill>
                  <a:srgbClr val="FF0000"/>
                </a:solidFill>
                <a:latin typeface="楷体" panose="02010609060101010101" charset="-122"/>
                <a:ea typeface="楷体" panose="02010609060101010101" charset="-122"/>
                <a:cs typeface="微软雅黑" panose="020B0503020204020204" charset="-122"/>
              </a:rPr>
              <a:t>方法</a:t>
            </a:r>
            <a:r>
              <a:rPr lang="zh-CN" altLang="en-US" sz="3200" b="0" u="none">
                <a:latin typeface="楷体" panose="02010609060101010101" charset="-122"/>
                <a:ea typeface="楷体" panose="02010609060101010101" charset="-122"/>
                <a:cs typeface="微软雅黑" panose="020B0503020204020204" charset="-122"/>
              </a:rPr>
              <a:t>是既强调供给又关注需求，</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既突出发展社会生产力又注重完善生产关系，</a:t>
            </a:r>
            <a:endParaRPr lang="zh-CN" altLang="en-US" sz="3200" b="0" u="none">
              <a:latin typeface="楷体" panose="02010609060101010101" charset="-122"/>
              <a:ea typeface="楷体" panose="02010609060101010101" charset="-122"/>
              <a:cs typeface="微软雅黑" panose="020B0503020204020204" charset="-122"/>
            </a:endParaRPr>
          </a:p>
          <a:p>
            <a:pPr marL="2006600" indent="-2006600" algn="l"/>
            <a:r>
              <a:rPr lang="zh-CN" altLang="en-US" sz="3200" b="0" u="none">
                <a:latin typeface="楷体" panose="02010609060101010101" charset="-122"/>
                <a:ea typeface="楷体" panose="02010609060101010101" charset="-122"/>
                <a:cs typeface="微软雅黑" panose="020B0503020204020204" charset="-122"/>
              </a:rPr>
              <a:t>      既发挥市场在资源配置中的决定性作用又更好发挥政府作用，</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既着眼当前又立足长远；</a:t>
            </a:r>
            <a:endParaRPr lang="zh-CN" altLang="en-US" sz="3200" b="0" u="none">
              <a:latin typeface="楷体" panose="02010609060101010101" charset="-122"/>
              <a:ea typeface="楷体" panose="02010609060101010101" charset="-122"/>
              <a:cs typeface="微软雅黑" panose="020B0503020204020204" charset="-122"/>
            </a:endParaRPr>
          </a:p>
          <a:p>
            <a:pPr marL="0" indent="0" algn="l"/>
            <a:endParaRPr lang="zh-CN" altLang="en-US" sz="3200" b="0" u="none">
              <a:latin typeface="楷体" panose="02010609060101010101" charset="-122"/>
              <a:ea typeface="楷体" panose="02010609060101010101" charset="-122"/>
              <a:cs typeface="微软雅黑" panose="020B0503020204020204"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43560" y="533400"/>
            <a:ext cx="10921365" cy="5795010"/>
          </a:xfrm>
          <a:prstGeom prst="rect">
            <a:avLst/>
          </a:prstGeom>
          <a:noFill/>
          <a:ln>
            <a:solidFill>
              <a:srgbClr val="FF0000"/>
            </a:solidFill>
          </a:ln>
        </p:spPr>
        <p:txBody>
          <a:bodyPr wrap="square" rtlCol="0" anchor="t">
            <a:spAutoFit/>
          </a:bodyPr>
          <a:p>
            <a:pPr marL="0" algn="l">
              <a:lnSpc>
                <a:spcPct val="130000"/>
              </a:lnSpc>
            </a:pPr>
            <a:r>
              <a:rPr lang="zh-CN" altLang="en-US" sz="3200">
                <a:solidFill>
                  <a:srgbClr val="FF0000"/>
                </a:solidFill>
                <a:latin typeface="楷体" panose="02010609060101010101" charset="-122"/>
                <a:ea typeface="楷体" panose="02010609060101010101" charset="-122"/>
                <a:cs typeface="微软雅黑" panose="020B0503020204020204" charset="-122"/>
                <a:sym typeface="+mn-ea"/>
              </a:rPr>
              <a:t>路径</a:t>
            </a:r>
            <a:r>
              <a:rPr lang="zh-CN" altLang="en-US" sz="3200">
                <a:latin typeface="楷体" panose="02010609060101010101" charset="-122"/>
                <a:ea typeface="楷体" panose="02010609060101010101" charset="-122"/>
                <a:cs typeface="微软雅黑" panose="020B0503020204020204" charset="-122"/>
                <a:sym typeface="+mn-ea"/>
              </a:rPr>
              <a:t>是用改革创新推进结构调整，通过一系列政策举措，</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特别是推动科技进步、</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发展实体经济、</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保障和改善人民生活的政策措施，</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来解决我国经济供给侧存在的问题；</a:t>
            </a:r>
            <a:endParaRPr lang="zh-CN" altLang="en-US" sz="3200" b="0" u="none">
              <a:latin typeface="楷体" panose="02010609060101010101" charset="-122"/>
              <a:ea typeface="楷体" panose="02010609060101010101" charset="-122"/>
              <a:cs typeface="微软雅黑" panose="020B0503020204020204" charset="-122"/>
            </a:endParaRPr>
          </a:p>
          <a:p>
            <a:pPr marL="1285240" indent="-1285240" algn="l">
              <a:lnSpc>
                <a:spcPct val="130000"/>
              </a:lnSpc>
            </a:pPr>
            <a:r>
              <a:rPr lang="zh-CN" altLang="en-US" sz="3200">
                <a:solidFill>
                  <a:srgbClr val="FF0000"/>
                </a:solidFill>
                <a:latin typeface="楷体" panose="02010609060101010101" charset="-122"/>
                <a:ea typeface="楷体" panose="02010609060101010101" charset="-122"/>
                <a:cs typeface="微软雅黑" panose="020B0503020204020204" charset="-122"/>
                <a:sym typeface="+mn-ea"/>
              </a:rPr>
              <a:t>根本目的</a:t>
            </a:r>
            <a:r>
              <a:rPr lang="zh-CN" altLang="en-US" sz="3200">
                <a:latin typeface="楷体" panose="02010609060101010101" charset="-122"/>
                <a:ea typeface="楷体" panose="02010609060101010101" charset="-122"/>
                <a:cs typeface="微软雅黑" panose="020B0503020204020204" charset="-122"/>
                <a:sym typeface="+mn-ea"/>
              </a:rPr>
              <a:t>是使我国供给能力更好满足广大人民日益增长、不断升级的个性化、多样化物质文化和生态环境需要，</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从而保持经济持续平稳发展，</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更加符合社会主义经济发展的本质要求。</a:t>
            </a:r>
            <a:endParaRPr lang="zh-CN" altLang="en-US" sz="3200">
              <a:latin typeface="楷体" panose="02010609060101010101" charset="-122"/>
              <a:ea typeface="楷体" panose="02010609060101010101" charset="-122"/>
              <a:cs typeface="微软雅黑" panose="020B0503020204020204"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 name="图片 9">
            <a:hlinkClick r:id="rId1" action="ppaction://hlinkfile"/>
          </p:cNvPr>
          <p:cNvPicPr>
            <a:picLocks noChangeAspect="1"/>
          </p:cNvPicPr>
          <p:nvPr/>
        </p:nvPicPr>
        <p:blipFill>
          <a:blip r:embed="rId2"/>
          <a:stretch>
            <a:fillRect/>
          </a:stretch>
        </p:blipFill>
        <p:spPr>
          <a:xfrm>
            <a:off x="2136775" y="765175"/>
            <a:ext cx="8058150" cy="5492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内容占位符 5"/>
          <p:cNvSpPr>
            <a:spLocks noGrp="1"/>
          </p:cNvSpPr>
          <p:nvPr>
            <p:ph idx="4294967295"/>
          </p:nvPr>
        </p:nvSpPr>
        <p:spPr>
          <a:xfrm>
            <a:off x="1699578" y="1443355"/>
            <a:ext cx="8793162" cy="5087938"/>
          </a:xfrm>
          <a:solidFill>
            <a:schemeClr val="bg1"/>
          </a:solidFill>
        </p:spPr>
        <p:txBody>
          <a:bodyPr anchor="t"/>
          <a:p>
            <a:pPr marL="0" lvl="0" indent="0">
              <a:lnSpc>
                <a:spcPct val="120000"/>
              </a:lnSpc>
              <a:buNone/>
            </a:pPr>
            <a:r>
              <a:rPr lang="en-US" altLang="x-none" sz="2800" b="1" dirty="0">
                <a:solidFill>
                  <a:srgbClr val="000000"/>
                </a:solidFill>
                <a:latin typeface="楷体" panose="02010609060101010101" charset="-122"/>
                <a:ea typeface="楷体" panose="02010609060101010101" charset="-122"/>
              </a:rPr>
              <a:t>   </a:t>
            </a:r>
            <a:r>
              <a:rPr lang="zh-CN" altLang="en-US" sz="2800" b="1">
                <a:solidFill>
                  <a:srgbClr val="286991"/>
                </a:solidFill>
                <a:latin typeface="黑体" panose="02010609060101010101" pitchFamily="2" charset="-122"/>
                <a:ea typeface="黑体" panose="02010609060101010101" pitchFamily="2" charset="-122"/>
              </a:rPr>
              <a:t>“供给侧改革”，就是从供给、生产端入手，通过解放生产力，提升竞争力促进经济发展。具体而言，就是要求清理僵尸企业，淘汰落后产能，将发展方向锁定新兴领域、创新领域，创造新的经济增长点。对于供给侧改革，习近平主席的原话是，“在适度扩大总需求的同时，着力加强供给侧结构性改革，着力提高供给体系质量和效率”。</a:t>
            </a:r>
            <a:r>
              <a:rPr lang="zh-CN" altLang="en-US" sz="2800" b="1" dirty="0">
                <a:solidFill>
                  <a:srgbClr val="000000"/>
                </a:solidFill>
                <a:latin typeface="黑体" panose="02010609060101010101" pitchFamily="2" charset="-122"/>
                <a:ea typeface="黑体" panose="02010609060101010101" pitchFamily="2" charset="-122"/>
              </a:rPr>
              <a:t>   </a:t>
            </a:r>
            <a:endParaRPr lang="zh-CN" altLang="en-US" sz="2800" b="1" dirty="0">
              <a:solidFill>
                <a:srgbClr val="C00000"/>
              </a:solidFill>
              <a:latin typeface="黑体" panose="02010609060101010101" pitchFamily="2" charset="-122"/>
              <a:ea typeface="黑体" panose="02010609060101010101" pitchFamily="2" charset="-122"/>
            </a:endParaRPr>
          </a:p>
          <a:p>
            <a:pPr marL="0" lvl="0" indent="0"/>
            <a:r>
              <a:rPr lang="zh-CN" altLang="en-US" sz="2800" b="1" dirty="0">
                <a:solidFill>
                  <a:srgbClr val="C00000"/>
                </a:solidFill>
                <a:latin typeface="黑体" panose="02010609060101010101" pitchFamily="2" charset="-122"/>
                <a:ea typeface="黑体" panose="02010609060101010101" pitchFamily="2" charset="-122"/>
              </a:rPr>
              <a:t>  运用社会再生产的有关知识，说明</a:t>
            </a:r>
            <a:r>
              <a:rPr lang="en-US" altLang="x-none" sz="2800" b="1" dirty="0">
                <a:solidFill>
                  <a:srgbClr val="C00000"/>
                </a:solidFill>
                <a:latin typeface="黑体" panose="02010609060101010101" pitchFamily="2" charset="-122"/>
                <a:ea typeface="黑体" panose="02010609060101010101" pitchFamily="2" charset="-122"/>
              </a:rPr>
              <a:t>“</a:t>
            </a:r>
            <a:r>
              <a:rPr lang="zh-CN" altLang="en-US" sz="2800" b="1" dirty="0">
                <a:solidFill>
                  <a:srgbClr val="C00000"/>
                </a:solidFill>
                <a:latin typeface="黑体" panose="02010609060101010101" pitchFamily="2" charset="-122"/>
                <a:ea typeface="黑体" panose="02010609060101010101" pitchFamily="2" charset="-122"/>
              </a:rPr>
              <a:t>供给侧改革</a:t>
            </a:r>
            <a:r>
              <a:rPr lang="en-US" altLang="x-none" sz="2800" b="1" dirty="0">
                <a:solidFill>
                  <a:srgbClr val="C00000"/>
                </a:solidFill>
                <a:latin typeface="黑体" panose="02010609060101010101" pitchFamily="2" charset="-122"/>
                <a:ea typeface="黑体" panose="02010609060101010101" pitchFamily="2" charset="-122"/>
              </a:rPr>
              <a:t>”</a:t>
            </a:r>
            <a:r>
              <a:rPr lang="zh-CN" altLang="en-US" sz="2800" b="1" dirty="0">
                <a:solidFill>
                  <a:srgbClr val="C00000"/>
                </a:solidFill>
                <a:latin typeface="黑体" panose="02010609060101010101" pitchFamily="2" charset="-122"/>
                <a:ea typeface="黑体" panose="02010609060101010101" pitchFamily="2" charset="-122"/>
              </a:rPr>
              <a:t>提出的合理性。</a:t>
            </a:r>
            <a:endParaRPr lang="zh-CN" altLang="en-US" sz="2800" b="1" dirty="0">
              <a:solidFill>
                <a:srgbClr val="C00000"/>
              </a:solidFill>
              <a:latin typeface="黑体" panose="02010609060101010101" pitchFamily="2" charset="-122"/>
              <a:ea typeface="黑体" panose="02010609060101010101" pitchFamily="2" charset="-122"/>
            </a:endParaRPr>
          </a:p>
        </p:txBody>
      </p:sp>
      <p:sp>
        <p:nvSpPr>
          <p:cNvPr id="11266" name="灯片编号占位符 3"/>
          <p:cNvSpPr>
            <a:spLocks noGrp="1"/>
          </p:cNvSpPr>
          <p:nvPr/>
        </p:nvSpPr>
        <p:spPr>
          <a:xfrm>
            <a:off x="7981950" y="6356350"/>
            <a:ext cx="2057400" cy="365125"/>
          </a:xfrm>
          <a:prstGeom prst="rect">
            <a:avLst/>
          </a:prstGeom>
          <a:noFill/>
          <a:ln w="9525">
            <a:noFill/>
          </a:ln>
        </p:spPr>
        <p:txBody>
          <a:bodyPr anchor="ctr"/>
          <a:p>
            <a:pPr lvl="0" algn="r" defTabSz="914400"/>
            <a:fld id="{9A0DB2DC-4C9A-4742-B13C-FB6460FD3503}" type="slidenum">
              <a:rPr lang="zh-CN" altLang="en-US" sz="900" b="0" i="0" dirty="0">
                <a:solidFill>
                  <a:srgbClr val="949596"/>
                </a:solidFill>
                <a:latin typeface="Calibri" panose="020F0502020204030204" charset="0"/>
                <a:ea typeface="宋体" panose="02010600030101010101" pitchFamily="2" charset="-122"/>
              </a:rPr>
            </a:fld>
            <a:endParaRPr lang="zh-CN" altLang="en-US" sz="900" b="0" i="0" dirty="0">
              <a:solidFill>
                <a:srgbClr val="949596"/>
              </a:solidFill>
              <a:latin typeface="Calibri" panose="020F0502020204030204" charset="0"/>
              <a:ea typeface="宋体" panose="02010600030101010101" pitchFamily="2" charset="-122"/>
            </a:endParaRPr>
          </a:p>
        </p:txBody>
      </p:sp>
      <p:sp>
        <p:nvSpPr>
          <p:cNvPr id="11267" name="标题 1"/>
          <p:cNvSpPr>
            <a:spLocks noGrp="1"/>
          </p:cNvSpPr>
          <p:nvPr>
            <p:ph type="title"/>
          </p:nvPr>
        </p:nvSpPr>
        <p:spPr>
          <a:xfrm>
            <a:off x="1631950" y="117475"/>
            <a:ext cx="11061700" cy="1325563"/>
          </a:xfrm>
        </p:spPr>
        <p:txBody>
          <a:bodyPr lIns="91440" tIns="45720" rIns="91440" bIns="45720" anchor="ctr"/>
          <a:p>
            <a:pPr lvl="0"/>
            <a:r>
              <a:rPr lang="zh-CN" altLang="en-US">
                <a:solidFill>
                  <a:srgbClr val="000000"/>
                </a:solidFill>
                <a:latin typeface="黑体" panose="02010609060101010101" pitchFamily="2" charset="-122"/>
                <a:ea typeface="黑体" panose="02010609060101010101" pitchFamily="2" charset="-122"/>
              </a:rPr>
              <a:t>一、</a:t>
            </a:r>
            <a:r>
              <a:rPr lang="en-US" altLang="zh-CN">
                <a:solidFill>
                  <a:srgbClr val="000000"/>
                </a:solidFill>
                <a:latin typeface="黑体" panose="02010609060101010101" pitchFamily="2" charset="-122"/>
                <a:ea typeface="黑体" panose="02010609060101010101" pitchFamily="2" charset="-122"/>
              </a:rPr>
              <a:t>“</a:t>
            </a:r>
            <a:r>
              <a:rPr lang="zh-CN" altLang="en-US">
                <a:solidFill>
                  <a:srgbClr val="000000"/>
                </a:solidFill>
                <a:latin typeface="黑体" panose="02010609060101010101" pitchFamily="2" charset="-122"/>
                <a:ea typeface="黑体" panose="02010609060101010101" pitchFamily="2" charset="-122"/>
              </a:rPr>
              <a:t>供给侧改革</a:t>
            </a:r>
            <a:r>
              <a:rPr lang="en-US" altLang="zh-CN">
                <a:solidFill>
                  <a:srgbClr val="000000"/>
                </a:solidFill>
                <a:latin typeface="黑体" panose="02010609060101010101" pitchFamily="2" charset="-122"/>
                <a:ea typeface="黑体" panose="02010609060101010101" pitchFamily="2" charset="-122"/>
              </a:rPr>
              <a:t>”</a:t>
            </a:r>
            <a:r>
              <a:rPr lang="zh-CN" altLang="en-US">
                <a:solidFill>
                  <a:srgbClr val="000000"/>
                </a:solidFill>
                <a:latin typeface="黑体" panose="02010609060101010101" pitchFamily="2" charset="-122"/>
                <a:ea typeface="黑体" panose="02010609060101010101" pitchFamily="2" charset="-122"/>
              </a:rPr>
              <a:t>的提出</a:t>
            </a:r>
            <a:endParaRPr lang="zh-CN" altLang="en-US">
              <a:solidFill>
                <a:srgbClr val="00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1">
                                            <p:txEl>
                                              <p:charRg st="156" end="188"/>
                                            </p:txEl>
                                          </p:spTgt>
                                        </p:tgtEl>
                                        <p:attrNameLst>
                                          <p:attrName>style.visibility</p:attrName>
                                        </p:attrNameLst>
                                      </p:cBhvr>
                                      <p:to>
                                        <p:strVal val="visible"/>
                                      </p:to>
                                    </p:set>
                                    <p:anim calcmode="lin" valueType="num">
                                      <p:cBhvr additive="base">
                                        <p:cTn id="7" dur="500" fill="hold"/>
                                        <p:tgtEl>
                                          <p:spTgt spid="10241">
                                            <p:txEl>
                                              <p:charRg st="156" end="18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1">
                                            <p:txEl>
                                              <p:charRg st="156" end="18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内容占位符 2"/>
          <p:cNvSpPr>
            <a:spLocks noGrp="1"/>
          </p:cNvSpPr>
          <p:nvPr>
            <p:ph idx="4294967295"/>
          </p:nvPr>
        </p:nvSpPr>
        <p:spPr>
          <a:xfrm>
            <a:off x="1573213" y="908050"/>
            <a:ext cx="8983662" cy="5441950"/>
          </a:xfrm>
          <a:solidFill>
            <a:schemeClr val="bg1"/>
          </a:solidFill>
        </p:spPr>
        <p:txBody>
          <a:bodyPr anchor="t"/>
          <a:p>
            <a:pPr lvl="0">
              <a:lnSpc>
                <a:spcPct val="120000"/>
              </a:lnSpc>
            </a:pPr>
            <a:r>
              <a:rPr lang="zh-CN" altLang="en-US" sz="2400" b="1">
                <a:solidFill>
                  <a:srgbClr val="286991"/>
                </a:solidFill>
                <a:latin typeface="黑体" panose="02010609060101010101" pitchFamily="2" charset="-122"/>
                <a:ea typeface="黑体" panose="02010609060101010101" pitchFamily="2" charset="-122"/>
              </a:rPr>
              <a:t>（1）社会再生产过程包括生产、分配、交换、消费四环节。“供给侧改革”从供给、生产端入手，积极进行供给干预促进经济发展，抓住了生产这一起决定作用的环节。</a:t>
            </a:r>
            <a:endParaRPr lang="zh-CN" altLang="en-US" sz="2400" b="1">
              <a:solidFill>
                <a:srgbClr val="286991"/>
              </a:solidFill>
              <a:latin typeface="黑体" panose="02010609060101010101" pitchFamily="2" charset="-122"/>
              <a:ea typeface="黑体" panose="02010609060101010101" pitchFamily="2" charset="-122"/>
            </a:endParaRPr>
          </a:p>
          <a:p>
            <a:pPr lvl="0">
              <a:lnSpc>
                <a:spcPct val="120000"/>
              </a:lnSpc>
            </a:pPr>
            <a:r>
              <a:rPr lang="zh-CN" altLang="en-US" sz="2400" b="1">
                <a:solidFill>
                  <a:srgbClr val="286991"/>
                </a:solidFill>
                <a:latin typeface="黑体" panose="02010609060101010101" pitchFamily="2" charset="-122"/>
                <a:ea typeface="黑体" panose="02010609060101010101" pitchFamily="2" charset="-122"/>
              </a:rPr>
              <a:t>（2）生产与消费是辩证统一的。生产决定消费的对象和方式；生产会提高消费的质量和水平，并为消费创造动力。“供给侧”改革着力提高供给体系的质量和效率，通过创新增加新供给，从而满足并创造新消费，推动消费升级，形成新动力。</a:t>
            </a:r>
            <a:endParaRPr lang="zh-CN" altLang="en-US" sz="2400" b="1">
              <a:solidFill>
                <a:srgbClr val="286991"/>
              </a:solidFill>
              <a:latin typeface="黑体" panose="02010609060101010101" pitchFamily="2" charset="-122"/>
              <a:ea typeface="黑体" panose="02010609060101010101" pitchFamily="2" charset="-122"/>
            </a:endParaRPr>
          </a:p>
          <a:p>
            <a:pPr lvl="0">
              <a:lnSpc>
                <a:spcPct val="120000"/>
              </a:lnSpc>
            </a:pPr>
            <a:r>
              <a:rPr lang="zh-CN" altLang="en-US" sz="2400" b="1">
                <a:solidFill>
                  <a:srgbClr val="286991"/>
                </a:solidFill>
                <a:latin typeface="黑体" panose="02010609060101010101" pitchFamily="2" charset="-122"/>
                <a:ea typeface="黑体" panose="02010609060101010101" pitchFamily="2" charset="-122"/>
              </a:rPr>
              <a:t>（3）消费反作用于生产。供给侧形成的新供给将会带来新的消费需求，开拓消费新领域，对于拉动经济增长，促进生产发展起到重要的反作用。</a:t>
            </a:r>
            <a:endParaRPr lang="zh-CN" altLang="en-US" sz="2400" b="1">
              <a:solidFill>
                <a:srgbClr val="286991"/>
              </a:solidFill>
              <a:latin typeface="黑体" panose="02010609060101010101" pitchFamily="2" charset="-122"/>
              <a:ea typeface="黑体" panose="02010609060101010101" pitchFamily="2" charset="-122"/>
            </a:endParaRPr>
          </a:p>
        </p:txBody>
      </p:sp>
      <p:sp>
        <p:nvSpPr>
          <p:cNvPr id="12291" name="灯片编号占位符 3"/>
          <p:cNvSpPr>
            <a:spLocks noGrp="1"/>
          </p:cNvSpPr>
          <p:nvPr/>
        </p:nvSpPr>
        <p:spPr>
          <a:xfrm>
            <a:off x="7981950" y="6356350"/>
            <a:ext cx="2057400" cy="365125"/>
          </a:xfrm>
          <a:prstGeom prst="rect">
            <a:avLst/>
          </a:prstGeom>
          <a:noFill/>
          <a:ln w="9525">
            <a:noFill/>
          </a:ln>
        </p:spPr>
        <p:txBody>
          <a:bodyPr anchor="ctr"/>
          <a:p>
            <a:pPr lvl="0" algn="r" defTabSz="914400"/>
            <a:fld id="{9A0DB2DC-4C9A-4742-B13C-FB6460FD3503}" type="slidenum">
              <a:rPr lang="zh-CN" altLang="en-US" sz="900" b="0" i="0" dirty="0">
                <a:solidFill>
                  <a:srgbClr val="949596"/>
                </a:solidFill>
                <a:latin typeface="Calibri" panose="020F0502020204030204" charset="0"/>
                <a:ea typeface="宋体" panose="02010600030101010101" pitchFamily="2" charset="-122"/>
              </a:rPr>
            </a:fld>
            <a:endParaRPr lang="zh-CN" altLang="en-US" sz="900" b="0" i="0" dirty="0">
              <a:solidFill>
                <a:srgbClr val="949596"/>
              </a:solidFill>
              <a:latin typeface="Calibri" panose="020F0502020204030204" charset="0"/>
              <a:ea typeface="宋体" panose="02010600030101010101"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标题 2"/>
          <p:cNvSpPr>
            <a:spLocks noGrp="1"/>
          </p:cNvSpPr>
          <p:nvPr>
            <p:ph type="title"/>
          </p:nvPr>
        </p:nvSpPr>
        <p:spPr>
          <a:xfrm>
            <a:off x="1774825" y="260350"/>
            <a:ext cx="8266113" cy="700088"/>
          </a:xfrm>
        </p:spPr>
        <p:txBody>
          <a:bodyPr anchor="b">
            <a:normAutofit fontScale="90000"/>
          </a:bodyPr>
          <a:p>
            <a:pPr lvl="0"/>
            <a:r>
              <a:rPr lang="zh-CN" altLang="en-US" dirty="0">
                <a:latin typeface="黑体" panose="02010609060101010101" pitchFamily="2" charset="-122"/>
                <a:ea typeface="黑体" panose="02010609060101010101" pitchFamily="2" charset="-122"/>
              </a:rPr>
              <a:t>二、供给侧四大要素</a:t>
            </a:r>
            <a:endParaRPr lang="zh-CN" altLang="en-US" dirty="0">
              <a:latin typeface="黑体" panose="02010609060101010101" pitchFamily="2" charset="-122"/>
              <a:ea typeface="黑体" panose="02010609060101010101" pitchFamily="2" charset="-122"/>
            </a:endParaRPr>
          </a:p>
        </p:txBody>
      </p:sp>
      <p:pic>
        <p:nvPicPr>
          <p:cNvPr id="14338" name="内容占位符 1" descr="20151207083834820"/>
          <p:cNvPicPr>
            <a:picLocks noGrp="1" noChangeAspect="1"/>
          </p:cNvPicPr>
          <p:nvPr>
            <p:ph idx="4294967295"/>
          </p:nvPr>
        </p:nvPicPr>
        <p:blipFill>
          <a:blip r:embed="rId1"/>
          <a:stretch>
            <a:fillRect/>
          </a:stretch>
        </p:blipFill>
        <p:spPr>
          <a:xfrm>
            <a:off x="1990725" y="1341438"/>
            <a:ext cx="8037513" cy="4881562"/>
          </a:xfr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标题 2"/>
          <p:cNvSpPr>
            <a:spLocks noGrp="1"/>
          </p:cNvSpPr>
          <p:nvPr>
            <p:ph type="title"/>
          </p:nvPr>
        </p:nvSpPr>
        <p:spPr>
          <a:xfrm>
            <a:off x="1631950" y="-26987"/>
            <a:ext cx="7886700" cy="989012"/>
          </a:xfrm>
        </p:spPr>
        <p:txBody>
          <a:bodyPr anchor="b"/>
          <a:p>
            <a:pPr defTabSz="914400"/>
            <a:r>
              <a:rPr lang="zh-CN" altLang="en-US" sz="3200" kern="1200" baseline="0" dirty="0">
                <a:latin typeface="黑体" panose="02010609060101010101" pitchFamily="2" charset="-122"/>
                <a:ea typeface="黑体" panose="02010609060101010101" pitchFamily="2" charset="-122"/>
                <a:cs typeface="+mj-cs"/>
                <a:sym typeface="Arial" panose="020B0604020202020204" pitchFamily="34" charset="0"/>
              </a:rPr>
              <a:t>1、 为何优化劳动力配置？</a:t>
            </a:r>
            <a:r>
              <a:rPr lang="zh-CN" altLang="en-US" sz="3200" kern="1200" baseline="0" dirty="0">
                <a:solidFill>
                  <a:srgbClr val="C02500"/>
                </a:solidFill>
                <a:latin typeface="黑体" panose="02010609060101010101" pitchFamily="2" charset="-122"/>
                <a:ea typeface="黑体" panose="02010609060101010101" pitchFamily="2" charset="-122"/>
                <a:cs typeface="+mj-cs"/>
                <a:sym typeface="Arial" panose="020B0604020202020204" pitchFamily="34" charset="0"/>
              </a:rPr>
              <a:t>（整合课本）</a:t>
            </a:r>
            <a:endParaRPr lang="zh-CN" altLang="en-US" kern="1200" baseline="0" dirty="0">
              <a:latin typeface="黑体" panose="02010609060101010101" pitchFamily="2" charset="-122"/>
              <a:ea typeface="黑体" panose="02010609060101010101" pitchFamily="2" charset="-122"/>
              <a:cs typeface="+mj-cs"/>
            </a:endParaRPr>
          </a:p>
        </p:txBody>
      </p:sp>
      <p:sp>
        <p:nvSpPr>
          <p:cNvPr id="14339" name="内容占位符 13314"/>
          <p:cNvSpPr>
            <a:spLocks noGrp="1"/>
          </p:cNvSpPr>
          <p:nvPr>
            <p:ph type="body" idx="1"/>
          </p:nvPr>
        </p:nvSpPr>
        <p:spPr>
          <a:xfrm>
            <a:off x="1847850" y="1196975"/>
            <a:ext cx="8362950" cy="2663825"/>
          </a:xfrm>
          <a:solidFill>
            <a:schemeClr val="bg1"/>
          </a:solidFill>
          <a:ln w="28575">
            <a:solidFill>
              <a:srgbClr val="FF0000"/>
            </a:solidFill>
            <a:miter/>
          </a:ln>
        </p:spPr>
        <p:txBody>
          <a:bodyPr lIns="90170" tIns="46990" rIns="90170" bIns="46990" anchor="t">
            <a:normAutofit lnSpcReduction="20000"/>
          </a:bodyPr>
          <a:p>
            <a:pPr marL="1905" indent="-1905" defTabSz="914400">
              <a:lnSpc>
                <a:spcPct val="110000"/>
              </a:lnSpc>
              <a:buSzPct val="60000"/>
            </a:pPr>
            <a:r>
              <a:rPr lang="zh-CN" altLang="en-US" sz="2800" b="1" kern="1200" baseline="0" dirty="0">
                <a:solidFill>
                  <a:srgbClr val="660033"/>
                </a:solidFill>
                <a:latin typeface="黑体" panose="02010609060101010101" pitchFamily="2" charset="-122"/>
                <a:ea typeface="黑体" panose="02010609060101010101" pitchFamily="2" charset="-122"/>
                <a:cs typeface="+mn-cs"/>
              </a:rPr>
              <a:t>必要性：</a:t>
            </a:r>
            <a:endParaRPr lang="zh-CN" altLang="en-US" sz="2800" b="1" kern="1200" baseline="0" dirty="0">
              <a:solidFill>
                <a:srgbClr val="660033"/>
              </a:solidFill>
              <a:latin typeface="黑体" panose="02010609060101010101" pitchFamily="2" charset="-122"/>
              <a:ea typeface="黑体" panose="02010609060101010101" pitchFamily="2" charset="-122"/>
              <a:cs typeface="+mn-cs"/>
            </a:endParaRPr>
          </a:p>
          <a:p>
            <a:pPr marL="1905" indent="-1905" defTabSz="914400">
              <a:lnSpc>
                <a:spcPct val="110000"/>
              </a:lnSpc>
              <a:buSzPct val="60000"/>
            </a:pPr>
            <a:r>
              <a:rPr lang="zh-CN" altLang="en-US" sz="2600" b="1" kern="1200" baseline="0" dirty="0">
                <a:solidFill>
                  <a:srgbClr val="232526"/>
                </a:solidFill>
                <a:latin typeface="黑体" panose="02010609060101010101" pitchFamily="2" charset="-122"/>
                <a:ea typeface="黑体" panose="02010609060101010101" pitchFamily="2" charset="-122"/>
                <a:cs typeface="+mn-cs"/>
              </a:rPr>
              <a:t>  </a:t>
            </a:r>
            <a:r>
              <a:rPr lang="zh-CN" altLang="en-US" sz="2600" b="1" kern="1200" baseline="0" dirty="0">
                <a:solidFill>
                  <a:srgbClr val="002060"/>
                </a:solidFill>
                <a:latin typeface="黑体" panose="02010609060101010101" pitchFamily="2" charset="-122"/>
                <a:ea typeface="黑体" panose="02010609060101010101" pitchFamily="2" charset="-122"/>
                <a:cs typeface="+mn-cs"/>
                <a:sym typeface="Arial" panose="020B0604020202020204" pitchFamily="34" charset="0"/>
              </a:rPr>
              <a:t>  </a:t>
            </a:r>
            <a:r>
              <a:rPr lang="zh-CN" altLang="en-US" sz="2400" b="1" kern="1200" baseline="0">
                <a:solidFill>
                  <a:srgbClr val="002060"/>
                </a:solidFill>
                <a:latin typeface="黑体" panose="02010609060101010101" pitchFamily="2" charset="-122"/>
                <a:ea typeface="黑体" panose="02010609060101010101" pitchFamily="2" charset="-122"/>
                <a:cs typeface="+mn-cs"/>
                <a:sym typeface="Arial" panose="020B0604020202020204" pitchFamily="34" charset="0"/>
              </a:rPr>
              <a:t>我国的“人口红利”在不断消失。依照价值规律，劳动力供不应求时，价格上升，将会使企业用人成本提高，价值决定价格，成本增加将会导致商品价格升高，不利于需求和供给。</a:t>
            </a:r>
            <a:endParaRPr lang="zh-CN" altLang="en-US" sz="2400" b="1" kern="1200" baseline="0">
              <a:solidFill>
                <a:srgbClr val="002060"/>
              </a:solidFill>
              <a:latin typeface="黑体" panose="02010609060101010101" pitchFamily="2" charset="-122"/>
              <a:ea typeface="黑体" panose="02010609060101010101" pitchFamily="2" charset="-122"/>
              <a:cs typeface="+mn-cs"/>
              <a:sym typeface="Arial" panose="020B0604020202020204" pitchFamily="34" charset="0"/>
            </a:endParaRPr>
          </a:p>
          <a:p>
            <a:pPr marL="1905" indent="-1905" defTabSz="914400">
              <a:lnSpc>
                <a:spcPct val="110000"/>
              </a:lnSpc>
              <a:buSzPct val="60000"/>
            </a:pPr>
            <a:r>
              <a:rPr lang="en-US" altLang="x-none" sz="2600" b="1" kern="1200" baseline="0" dirty="0">
                <a:solidFill>
                  <a:srgbClr val="000000"/>
                </a:solidFill>
                <a:latin typeface="黑体" panose="02010609060101010101" pitchFamily="2" charset="-122"/>
                <a:ea typeface="黑体" panose="02010609060101010101" pitchFamily="2" charset="-122"/>
                <a:cs typeface="+mn-cs"/>
              </a:rPr>
              <a:t>   </a:t>
            </a:r>
            <a:endParaRPr lang="zh-CN" altLang="en-US" sz="2600" b="1" kern="1200" baseline="0" dirty="0">
              <a:solidFill>
                <a:srgbClr val="000000"/>
              </a:solidFill>
              <a:latin typeface="黑体" panose="02010609060101010101" pitchFamily="2" charset="-122"/>
              <a:ea typeface="黑体" panose="02010609060101010101" pitchFamily="2" charset="-122"/>
              <a:cs typeface="+mn-cs"/>
            </a:endParaRPr>
          </a:p>
        </p:txBody>
      </p:sp>
      <p:sp>
        <p:nvSpPr>
          <p:cNvPr id="3" name="内容占位符 13314"/>
          <p:cNvSpPr>
            <a:spLocks noGrp="1"/>
          </p:cNvSpPr>
          <p:nvPr/>
        </p:nvSpPr>
        <p:spPr>
          <a:xfrm>
            <a:off x="1847850" y="4005263"/>
            <a:ext cx="8350250" cy="2535237"/>
          </a:xfrm>
          <a:prstGeom prst="rect">
            <a:avLst/>
          </a:prstGeom>
          <a:solidFill>
            <a:schemeClr val="bg1"/>
          </a:solidFill>
          <a:ln w="28575" cap="flat" cmpd="sng">
            <a:solidFill>
              <a:srgbClr val="FF0000"/>
            </a:solidFill>
            <a:prstDash val="solid"/>
            <a:miter/>
            <a:headEnd type="none" w="med" len="med"/>
            <a:tailEnd type="none" w="med" len="med"/>
          </a:ln>
        </p:spPr>
        <p:txBody>
          <a:bodyPr lIns="90170" tIns="46990" rIns="90170" bIns="46990" anchor="t"/>
          <a:p>
            <a:pPr marL="1905" lvl="0" indent="-1905" algn="just">
              <a:lnSpc>
                <a:spcPct val="88000"/>
              </a:lnSpc>
              <a:spcBef>
                <a:spcPts val="1440"/>
              </a:spcBef>
              <a:buClr>
                <a:schemeClr val="accent2"/>
              </a:buClr>
              <a:buSzPct val="60000"/>
              <a:buFont typeface="Wingdings 2" panose="05020102010507070707" pitchFamily="2" charset="2"/>
              <a:buNone/>
            </a:pPr>
            <a:r>
              <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rPr>
              <a:t>重要性：</a:t>
            </a:r>
            <a:endPar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endParaRPr>
          </a:p>
          <a:p>
            <a:pPr marL="1905" lvl="0" indent="-1905" algn="just">
              <a:lnSpc>
                <a:spcPct val="88000"/>
              </a:lnSpc>
              <a:spcBef>
                <a:spcPts val="1440"/>
              </a:spcBef>
              <a:buClr>
                <a:schemeClr val="accent2"/>
              </a:buClr>
              <a:buSzPct val="60000"/>
              <a:buFont typeface="Wingdings 2" panose="05020102010507070707" pitchFamily="2" charset="2"/>
              <a:buNone/>
            </a:pPr>
            <a:r>
              <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rPr>
              <a:t>   </a:t>
            </a:r>
            <a:r>
              <a:rPr lang="zh-CN" altLang="en-US" sz="2400" i="0">
                <a:solidFill>
                  <a:srgbClr val="002060"/>
                </a:solidFill>
                <a:latin typeface="黑体" panose="02010609060101010101" pitchFamily="2" charset="-122"/>
                <a:ea typeface="黑体" panose="02010609060101010101" pitchFamily="2" charset="-122"/>
                <a:sym typeface="Arial" panose="020B0604020202020204" pitchFamily="34" charset="0"/>
              </a:rPr>
              <a:t>1、劳动者是生产过程的主体，在生产力发展中起主导作用。劳动者通过就业创造了社会财富，推动了社会发展。P42</a:t>
            </a:r>
            <a:endParaRPr lang="zh-CN" altLang="en-US" sz="2400" i="0">
              <a:solidFill>
                <a:srgbClr val="002060"/>
              </a:solidFill>
              <a:latin typeface="黑体" panose="02010609060101010101" pitchFamily="2" charset="-122"/>
              <a:ea typeface="黑体" panose="02010609060101010101" pitchFamily="2" charset="-122"/>
              <a:sym typeface="Arial" panose="020B0604020202020204" pitchFamily="34" charset="0"/>
            </a:endParaRPr>
          </a:p>
          <a:p>
            <a:pPr marL="1905" lvl="0" indent="-1905" algn="just">
              <a:lnSpc>
                <a:spcPct val="88000"/>
              </a:lnSpc>
              <a:spcBef>
                <a:spcPts val="1440"/>
              </a:spcBef>
              <a:buClr>
                <a:schemeClr val="accent2"/>
              </a:buClr>
              <a:buSzPct val="60000"/>
              <a:buFont typeface="Wingdings 2" panose="05020102010507070707" pitchFamily="2" charset="2"/>
              <a:buNone/>
            </a:pPr>
            <a:r>
              <a:rPr lang="zh-CN" altLang="en-US" sz="2400" i="0">
                <a:solidFill>
                  <a:srgbClr val="002060"/>
                </a:solidFill>
                <a:latin typeface="黑体" panose="02010609060101010101" pitchFamily="2" charset="-122"/>
                <a:ea typeface="黑体" panose="02010609060101010101" pitchFamily="2" charset="-122"/>
                <a:sym typeface="Arial" panose="020B0604020202020204" pitchFamily="34" charset="0"/>
              </a:rPr>
              <a:t>   2、人是生产力中最具决定性的力量。作为生产力的决定因素，发挥着重要作用。</a:t>
            </a:r>
            <a:endParaRPr lang="zh-CN" altLang="en-US" sz="2400" i="0" dirty="0">
              <a:solidFill>
                <a:srgbClr val="002060"/>
              </a:solidFill>
              <a:latin typeface="黑体" panose="02010609060101010101" pitchFamily="2" charset="-122"/>
              <a:ea typeface="黑体" panose="02010609060101010101" pitchFamily="2" charset="-122"/>
              <a:sym typeface="Arial" panose="020B0604020202020204" pitchFamily="34" charset="0"/>
            </a:endParaRPr>
          </a:p>
          <a:p>
            <a:pPr marL="1905" lvl="0" indent="-1905" algn="just">
              <a:lnSpc>
                <a:spcPct val="88000"/>
              </a:lnSpc>
              <a:spcBef>
                <a:spcPts val="1440"/>
              </a:spcBef>
              <a:buClr>
                <a:schemeClr val="accent2"/>
              </a:buClr>
              <a:buSzPct val="60000"/>
              <a:buFont typeface="Wingdings 2" panose="05020102010507070707" pitchFamily="2" charset="2"/>
              <a:buNone/>
            </a:pPr>
            <a:endPar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endParaRPr>
          </a:p>
          <a:p>
            <a:pPr marL="1905" lvl="0" indent="-1905" algn="just">
              <a:lnSpc>
                <a:spcPct val="88000"/>
              </a:lnSpc>
              <a:spcBef>
                <a:spcPts val="1440"/>
              </a:spcBef>
              <a:buClr>
                <a:schemeClr val="accent2"/>
              </a:buClr>
              <a:buSzPct val="60000"/>
              <a:buFont typeface="Wingdings 2" panose="05020102010507070707" pitchFamily="2" charset="2"/>
              <a:buNone/>
            </a:pPr>
            <a:endPar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additive="base">
                                        <p:cTn id="7" dur="500" fill="hold"/>
                                        <p:tgtEl>
                                          <p:spTgt spid="14339"/>
                                        </p:tgtEl>
                                        <p:attrNameLst>
                                          <p:attrName>ppt_x</p:attrName>
                                        </p:attrNameLst>
                                      </p:cBhvr>
                                      <p:tavLst>
                                        <p:tav tm="0">
                                          <p:val>
                                            <p:strVal val="#ppt_x"/>
                                          </p:val>
                                        </p:tav>
                                        <p:tav tm="100000">
                                          <p:val>
                                            <p:strVal val="#ppt_x"/>
                                          </p:val>
                                        </p:tav>
                                      </p:tavLst>
                                    </p:anim>
                                    <p:anim calcmode="lin" valueType="num">
                                      <p:cBhvr additive="base">
                                        <p:cTn id="8"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39">
                                            <p:txEl>
                                              <p:charRg st="0" end="5"/>
                                            </p:txEl>
                                          </p:spTgt>
                                        </p:tgtEl>
                                        <p:attrNameLst>
                                          <p:attrName>style.visibility</p:attrName>
                                        </p:attrNameLst>
                                      </p:cBhvr>
                                      <p:to>
                                        <p:strVal val="visible"/>
                                      </p:to>
                                    </p:set>
                                    <p:anim calcmode="lin" valueType="num">
                                      <p:cBhvr additive="base">
                                        <p:cTn id="13" dur="500" fill="hold"/>
                                        <p:tgtEl>
                                          <p:spTgt spid="14339">
                                            <p:txEl>
                                              <p:charRg st="0"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39">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339">
                                            <p:txEl>
                                              <p:charRg st="5" end="89"/>
                                            </p:txEl>
                                          </p:spTgt>
                                        </p:tgtEl>
                                        <p:attrNameLst>
                                          <p:attrName>style.visibility</p:attrName>
                                        </p:attrNameLst>
                                      </p:cBhvr>
                                      <p:to>
                                        <p:strVal val="visible"/>
                                      </p:to>
                                    </p:set>
                                    <p:anim calcmode="lin" valueType="num">
                                      <p:cBhvr additive="base">
                                        <p:cTn id="19" dur="500" fill="hold"/>
                                        <p:tgtEl>
                                          <p:spTgt spid="14339">
                                            <p:txEl>
                                              <p:charRg st="5" end="8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339">
                                            <p:txEl>
                                              <p:charRg st="5" end="89"/>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339">
                                            <p:txEl>
                                              <p:charRg st="89" end="93"/>
                                            </p:txEl>
                                          </p:spTgt>
                                        </p:tgtEl>
                                        <p:attrNameLst>
                                          <p:attrName>style.visibility</p:attrName>
                                        </p:attrNameLst>
                                      </p:cBhvr>
                                      <p:to>
                                        <p:strVal val="visible"/>
                                      </p:to>
                                    </p:set>
                                    <p:anim calcmode="lin" valueType="num">
                                      <p:cBhvr additive="base">
                                        <p:cTn id="25" dur="500" fill="hold"/>
                                        <p:tgtEl>
                                          <p:spTgt spid="14339">
                                            <p:txEl>
                                              <p:charRg st="89" end="9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339">
                                            <p:txEl>
                                              <p:charRg st="89" end="9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uiExpand="1" build="p"/>
      <p:bldP spid="3" grpId="0" bldLvl="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标题 2"/>
          <p:cNvSpPr>
            <a:spLocks noGrp="1"/>
          </p:cNvSpPr>
          <p:nvPr>
            <p:ph type="title"/>
          </p:nvPr>
        </p:nvSpPr>
        <p:spPr/>
        <p:txBody>
          <a:bodyPr anchor="b"/>
          <a:p>
            <a:pPr lvl="0"/>
            <a:endParaRPr lang="zh-CN" altLang="en-US" dirty="0"/>
          </a:p>
        </p:txBody>
      </p:sp>
      <p:sp>
        <p:nvSpPr>
          <p:cNvPr id="15363" name="内容占位符 14338"/>
          <p:cNvSpPr>
            <a:spLocks noGrp="1"/>
          </p:cNvSpPr>
          <p:nvPr>
            <p:ph idx="4294967295"/>
          </p:nvPr>
        </p:nvSpPr>
        <p:spPr>
          <a:xfrm>
            <a:off x="1560513" y="909638"/>
            <a:ext cx="9093200" cy="5916612"/>
          </a:xfrm>
          <a:solidFill>
            <a:schemeClr val="bg1"/>
          </a:solidFill>
        </p:spPr>
        <p:txBody>
          <a:bodyPr lIns="90170" tIns="46990" rIns="90170" bIns="46990" anchor="t"/>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a:t>
            </a:r>
            <a:r>
              <a:rPr lang="en-US" altLang="zh-CN" sz="2400" b="1">
                <a:solidFill>
                  <a:srgbClr val="C02500"/>
                </a:solidFill>
                <a:latin typeface="黑体" panose="02010609060101010101" pitchFamily="2" charset="-122"/>
                <a:ea typeface="黑体" panose="02010609060101010101" pitchFamily="2" charset="-122"/>
              </a:rPr>
              <a:t>1</a:t>
            </a:r>
            <a:r>
              <a:rPr lang="zh-CN" altLang="en-US" sz="2400" b="1">
                <a:solidFill>
                  <a:srgbClr val="C02500"/>
                </a:solidFill>
                <a:latin typeface="黑体" panose="02010609060101010101" pitchFamily="2" charset="-122"/>
                <a:ea typeface="黑体" panose="02010609060101010101" pitchFamily="2" charset="-122"/>
              </a:rPr>
              <a:t>）放开生育政策，补充人口红利。</a:t>
            </a:r>
            <a:r>
              <a:rPr lang="zh-CN" altLang="en-US" sz="2400" b="1">
                <a:solidFill>
                  <a:srgbClr val="000099"/>
                </a:solidFill>
                <a:latin typeface="黑体" panose="02010609060101010101" pitchFamily="2" charset="-122"/>
                <a:ea typeface="黑体" panose="02010609060101010101" pitchFamily="2" charset="-122"/>
              </a:rPr>
              <a:t>（补充增量）</a:t>
            </a:r>
            <a:endParaRPr lang="zh-CN" altLang="en-US" sz="2400" b="1">
              <a:solidFill>
                <a:srgbClr val="000099"/>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a:t>
            </a:r>
            <a:r>
              <a:rPr lang="en-US" altLang="zh-CN" sz="2400" b="1">
                <a:solidFill>
                  <a:srgbClr val="C02500"/>
                </a:solidFill>
                <a:latin typeface="黑体" panose="02010609060101010101" pitchFamily="2" charset="-122"/>
                <a:ea typeface="黑体" panose="02010609060101010101" pitchFamily="2" charset="-122"/>
              </a:rPr>
              <a:t>2</a:t>
            </a:r>
            <a:r>
              <a:rPr lang="zh-CN" altLang="en-US" sz="2400" b="1">
                <a:solidFill>
                  <a:srgbClr val="C02500"/>
                </a:solidFill>
                <a:latin typeface="黑体" panose="02010609060101010101" pitchFamily="2" charset="-122"/>
                <a:ea typeface="黑体" panose="02010609060101010101" pitchFamily="2" charset="-122"/>
              </a:rPr>
              <a:t>）户籍制度改革，要素自由流动。</a:t>
            </a:r>
            <a:r>
              <a:rPr lang="zh-CN" altLang="en-US" sz="2400" b="1">
                <a:solidFill>
                  <a:srgbClr val="000099"/>
                </a:solidFill>
                <a:latin typeface="黑体" panose="02010609060101010101" pitchFamily="2" charset="-122"/>
                <a:ea typeface="黑体" panose="02010609060101010101" pitchFamily="2" charset="-122"/>
                <a:sym typeface="宋体" panose="02010600030101010101" pitchFamily="2" charset="-122"/>
              </a:rPr>
              <a:t>（盘活存量）</a:t>
            </a:r>
            <a:endParaRPr lang="zh-CN" altLang="en-US" sz="2400" b="1">
              <a:solidFill>
                <a:srgbClr val="C02500"/>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      </a:t>
            </a:r>
            <a:r>
              <a:rPr lang="zh-CN" altLang="en-US" sz="2400" b="1">
                <a:latin typeface="黑体" panose="02010609060101010101" pitchFamily="2" charset="-122"/>
                <a:ea typeface="黑体" panose="02010609060101010101" pitchFamily="2" charset="-122"/>
              </a:rPr>
              <a:t>户籍制度改革将是劳动力要素改革的重中之重，其目的在于促进劳动力要素的跨地区流动。</a:t>
            </a:r>
            <a:endParaRPr lang="zh-CN" altLang="en-US" sz="2400" b="1">
              <a:solidFill>
                <a:srgbClr val="000099"/>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a:t>
            </a:r>
            <a:r>
              <a:rPr lang="en-US" altLang="zh-CN" sz="2400" b="1">
                <a:solidFill>
                  <a:srgbClr val="C02500"/>
                </a:solidFill>
                <a:latin typeface="黑体" panose="02010609060101010101" pitchFamily="2" charset="-122"/>
                <a:ea typeface="黑体" panose="02010609060101010101" pitchFamily="2" charset="-122"/>
              </a:rPr>
              <a:t>3</a:t>
            </a:r>
            <a:r>
              <a:rPr lang="zh-CN" altLang="en-US" sz="2400" b="1">
                <a:solidFill>
                  <a:srgbClr val="C02500"/>
                </a:solidFill>
                <a:latin typeface="黑体" panose="02010609060101010101" pitchFamily="2" charset="-122"/>
                <a:ea typeface="黑体" panose="02010609060101010101" pitchFamily="2" charset="-122"/>
              </a:rPr>
              <a:t>）服务业大发展，缓解就业压力。</a:t>
            </a:r>
            <a:r>
              <a:rPr lang="zh-CN" altLang="en-US" sz="2400" b="1">
                <a:solidFill>
                  <a:srgbClr val="000099"/>
                </a:solidFill>
                <a:latin typeface="黑体" panose="02010609060101010101" pitchFamily="2" charset="-122"/>
                <a:ea typeface="黑体" panose="02010609060101010101" pitchFamily="2" charset="-122"/>
              </a:rPr>
              <a:t>（吸纳过量）</a:t>
            </a:r>
            <a:endParaRPr lang="zh-CN" altLang="en-US" sz="2400" b="1">
              <a:solidFill>
                <a:srgbClr val="000099"/>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a:t>
            </a:r>
            <a:r>
              <a:rPr lang="en-US" altLang="zh-CN" sz="2400" b="1">
                <a:solidFill>
                  <a:srgbClr val="C02500"/>
                </a:solidFill>
                <a:latin typeface="黑体" panose="02010609060101010101" pitchFamily="2" charset="-122"/>
                <a:ea typeface="黑体" panose="02010609060101010101" pitchFamily="2" charset="-122"/>
              </a:rPr>
              <a:t>4</a:t>
            </a:r>
            <a:r>
              <a:rPr lang="zh-CN" altLang="en-US" sz="2400" b="1">
                <a:solidFill>
                  <a:srgbClr val="C02500"/>
                </a:solidFill>
                <a:latin typeface="黑体" panose="02010609060101010101" pitchFamily="2" charset="-122"/>
                <a:ea typeface="黑体" panose="02010609060101010101" pitchFamily="2" charset="-122"/>
              </a:rPr>
              <a:t>）促扶贫重教育，提升人力资本。</a:t>
            </a:r>
            <a:r>
              <a:rPr lang="zh-CN" altLang="en-US" sz="2400" b="1">
                <a:solidFill>
                  <a:srgbClr val="000099"/>
                </a:solidFill>
                <a:latin typeface="黑体" panose="02010609060101010101" pitchFamily="2" charset="-122"/>
                <a:ea typeface="黑体" panose="02010609060101010101" pitchFamily="2" charset="-122"/>
                <a:sym typeface="宋体" panose="02010600030101010101" pitchFamily="2" charset="-122"/>
              </a:rPr>
              <a:t>（提高素质）</a:t>
            </a:r>
            <a:endParaRPr lang="zh-CN" altLang="en-US" sz="2400" b="1">
              <a:solidFill>
                <a:srgbClr val="C02500"/>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latin typeface="黑体" panose="02010609060101010101" pitchFamily="2" charset="-122"/>
                <a:ea typeface="黑体" panose="02010609060101010101" pitchFamily="2" charset="-122"/>
              </a:rPr>
              <a:t>    一是</a:t>
            </a:r>
            <a:r>
              <a:rPr lang="zh-CN" altLang="en-US" sz="2400" b="1">
                <a:solidFill>
                  <a:srgbClr val="C02500"/>
                </a:solidFill>
                <a:latin typeface="黑体" panose="02010609060101010101" pitchFamily="2" charset="-122"/>
                <a:ea typeface="黑体" panose="02010609060101010101" pitchFamily="2" charset="-122"/>
              </a:rPr>
              <a:t>贫困人口脱贫</a:t>
            </a:r>
            <a:r>
              <a:rPr lang="zh-CN" altLang="en-US" sz="2400" b="1">
                <a:latin typeface="黑体" panose="02010609060101010101" pitchFamily="2" charset="-122"/>
                <a:ea typeface="黑体" panose="02010609060101010101" pitchFamily="2" charset="-122"/>
              </a:rPr>
              <a:t>。十三五规划建议明确提出，要在现行标准下农村贫困人口实现脱贫、贫困县全部摘帽、解决区域性整体贫困。</a:t>
            </a:r>
            <a:endParaRPr lang="zh-CN" altLang="en-US" sz="2400" b="1">
              <a:latin typeface="黑体" panose="02010609060101010101" pitchFamily="2" charset="-122"/>
              <a:ea typeface="黑体" panose="02010609060101010101" pitchFamily="2" charset="-122"/>
            </a:endParaRPr>
          </a:p>
          <a:p>
            <a:pPr marL="0" lvl="0" indent="0">
              <a:lnSpc>
                <a:spcPct val="120000"/>
              </a:lnSpc>
              <a:buNone/>
            </a:pPr>
            <a:r>
              <a:rPr lang="zh-CN" altLang="en-US" sz="2400" b="1">
                <a:latin typeface="黑体" panose="02010609060101010101" pitchFamily="2" charset="-122"/>
                <a:ea typeface="黑体" panose="02010609060101010101" pitchFamily="2" charset="-122"/>
              </a:rPr>
              <a:t>    二是</a:t>
            </a:r>
            <a:r>
              <a:rPr lang="zh-CN" altLang="en-US" sz="2400" b="1">
                <a:solidFill>
                  <a:srgbClr val="C02500"/>
                </a:solidFill>
                <a:latin typeface="黑体" panose="02010609060101010101" pitchFamily="2" charset="-122"/>
                <a:ea typeface="黑体" panose="02010609060101010101" pitchFamily="2" charset="-122"/>
              </a:rPr>
              <a:t>加大教育投入力度</a:t>
            </a:r>
            <a:r>
              <a:rPr lang="zh-CN" altLang="en-US" sz="2400" b="1">
                <a:latin typeface="黑体" panose="02010609060101010101" pitchFamily="2" charset="-122"/>
                <a:ea typeface="黑体" panose="02010609060101010101" pitchFamily="2" charset="-122"/>
              </a:rPr>
              <a:t>。</a:t>
            </a:r>
            <a:endParaRPr lang="zh-CN" altLang="en-US" sz="2400" b="1">
              <a:latin typeface="黑体" panose="02010609060101010101" pitchFamily="2" charset="-122"/>
              <a:ea typeface="黑体" panose="02010609060101010101" pitchFamily="2" charset="-122"/>
            </a:endParaRPr>
          </a:p>
          <a:p>
            <a:pPr marL="0" lvl="0" indent="0">
              <a:lnSpc>
                <a:spcPct val="120000"/>
              </a:lnSpc>
              <a:buNone/>
            </a:pPr>
            <a:endParaRPr lang="zh-CN" altLang="en-US" sz="2400" b="1">
              <a:solidFill>
                <a:srgbClr val="000099"/>
              </a:solidFill>
              <a:latin typeface="黑体" panose="02010609060101010101" pitchFamily="2" charset="-122"/>
              <a:ea typeface="黑体" panose="02010609060101010101" pitchFamily="2" charset="-122"/>
            </a:endParaRPr>
          </a:p>
          <a:p>
            <a:pPr marL="0" lvl="0" indent="0"/>
            <a:endParaRPr lang="zh-CN" altLang="en-US" sz="2400">
              <a:latin typeface="黑体" panose="02010609060101010101" pitchFamily="2" charset="-122"/>
              <a:ea typeface="黑体" panose="02010609060101010101" pitchFamily="2" charset="-122"/>
            </a:endParaRPr>
          </a:p>
        </p:txBody>
      </p:sp>
      <p:sp>
        <p:nvSpPr>
          <p:cNvPr id="16387" name="标题 1"/>
          <p:cNvSpPr>
            <a:spLocks noGrp="1"/>
          </p:cNvSpPr>
          <p:nvPr/>
        </p:nvSpPr>
        <p:spPr>
          <a:xfrm>
            <a:off x="1990725" y="188913"/>
            <a:ext cx="8266113" cy="700087"/>
          </a:xfrm>
          <a:prstGeom prst="rect">
            <a:avLst/>
          </a:prstGeom>
          <a:noFill/>
          <a:ln w="9525">
            <a:noFill/>
          </a:ln>
        </p:spPr>
        <p:txBody>
          <a:bodyPr anchor="b"/>
          <a:p>
            <a:pPr lvl="0">
              <a:lnSpc>
                <a:spcPct val="90000"/>
              </a:lnSpc>
            </a:pPr>
            <a:r>
              <a:rPr lang="zh-CN" altLang="en-US" sz="2800" i="0" dirty="0">
                <a:solidFill>
                  <a:srgbClr val="286991"/>
                </a:solidFill>
                <a:latin typeface="黑体" panose="02010609060101010101" pitchFamily="2" charset="-122"/>
                <a:ea typeface="黑体" panose="02010609060101010101" pitchFamily="2" charset="-122"/>
              </a:rPr>
              <a:t>2、如何优化劳动力配置？</a:t>
            </a:r>
            <a:endParaRPr lang="zh-CN" altLang="en-US" sz="2800" i="0" dirty="0">
              <a:solidFill>
                <a:srgbClr val="286991"/>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p:cTn id="7" dur="500" fill="hold"/>
                                        <p:tgtEl>
                                          <p:spTgt spid="15363"/>
                                        </p:tgtEl>
                                        <p:attrNameLst>
                                          <p:attrName>ppt_x</p:attrName>
                                        </p:attrNameLst>
                                      </p:cBhvr>
                                      <p:tavLst>
                                        <p:tav tm="0">
                                          <p:val>
                                            <p:strVal val="#ppt_x"/>
                                          </p:val>
                                        </p:tav>
                                        <p:tav tm="100000">
                                          <p:val>
                                            <p:strVal val="#ppt_x"/>
                                          </p:val>
                                        </p:tav>
                                      </p:tavLst>
                                    </p:anim>
                                    <p:anim calcmode="lin" valueType="num">
                                      <p:cBhvr>
                                        <p:cTn id="8" dur="500" fill="hold"/>
                                        <p:tgtEl>
                                          <p:spTgt spid="153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363">
                                            <p:txEl>
                                              <p:charRg st="0" end="24"/>
                                            </p:txEl>
                                          </p:spTgt>
                                        </p:tgtEl>
                                        <p:attrNameLst>
                                          <p:attrName>style.visibility</p:attrName>
                                        </p:attrNameLst>
                                      </p:cBhvr>
                                      <p:to>
                                        <p:strVal val="visible"/>
                                      </p:to>
                                    </p:set>
                                    <p:anim calcmode="lin" valueType="num">
                                      <p:cBhvr>
                                        <p:cTn id="13" dur="500" fill="hold"/>
                                        <p:tgtEl>
                                          <p:spTgt spid="15363">
                                            <p:txEl>
                                              <p:charRg st="0" end="24"/>
                                            </p:txEl>
                                          </p:spTgt>
                                        </p:tgtEl>
                                        <p:attrNameLst>
                                          <p:attrName>ppt_x</p:attrName>
                                        </p:attrNameLst>
                                      </p:cBhvr>
                                      <p:tavLst>
                                        <p:tav tm="0">
                                          <p:val>
                                            <p:strVal val="#ppt_x"/>
                                          </p:val>
                                        </p:tav>
                                        <p:tav tm="100000">
                                          <p:val>
                                            <p:strVal val="#ppt_x"/>
                                          </p:val>
                                        </p:tav>
                                      </p:tavLst>
                                    </p:anim>
                                    <p:anim calcmode="lin" valueType="num">
                                      <p:cBhvr>
                                        <p:cTn id="14" dur="500" fill="hold"/>
                                        <p:tgtEl>
                                          <p:spTgt spid="15363">
                                            <p:txEl>
                                              <p:charRg st="0" end="2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363">
                                            <p:txEl>
                                              <p:charRg st="24" end="48"/>
                                            </p:txEl>
                                          </p:spTgt>
                                        </p:tgtEl>
                                        <p:attrNameLst>
                                          <p:attrName>style.visibility</p:attrName>
                                        </p:attrNameLst>
                                      </p:cBhvr>
                                      <p:to>
                                        <p:strVal val="visible"/>
                                      </p:to>
                                    </p:set>
                                    <p:anim calcmode="lin" valueType="num">
                                      <p:cBhvr>
                                        <p:cTn id="19" dur="500" fill="hold"/>
                                        <p:tgtEl>
                                          <p:spTgt spid="15363">
                                            <p:txEl>
                                              <p:charRg st="24" end="48"/>
                                            </p:txEl>
                                          </p:spTgt>
                                        </p:tgtEl>
                                        <p:attrNameLst>
                                          <p:attrName>ppt_x</p:attrName>
                                        </p:attrNameLst>
                                      </p:cBhvr>
                                      <p:tavLst>
                                        <p:tav tm="0">
                                          <p:val>
                                            <p:strVal val="#ppt_x"/>
                                          </p:val>
                                        </p:tav>
                                        <p:tav tm="100000">
                                          <p:val>
                                            <p:strVal val="#ppt_x"/>
                                          </p:val>
                                        </p:tav>
                                      </p:tavLst>
                                    </p:anim>
                                    <p:anim calcmode="lin" valueType="num">
                                      <p:cBhvr>
                                        <p:cTn id="20" dur="500" fill="hold"/>
                                        <p:tgtEl>
                                          <p:spTgt spid="15363">
                                            <p:txEl>
                                              <p:charRg st="24" end="4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363">
                                            <p:txEl>
                                              <p:charRg st="48" end="95"/>
                                            </p:txEl>
                                          </p:spTgt>
                                        </p:tgtEl>
                                        <p:attrNameLst>
                                          <p:attrName>style.visibility</p:attrName>
                                        </p:attrNameLst>
                                      </p:cBhvr>
                                      <p:to>
                                        <p:strVal val="visible"/>
                                      </p:to>
                                    </p:set>
                                    <p:anim calcmode="lin" valueType="num">
                                      <p:cBhvr>
                                        <p:cTn id="25" dur="500" fill="hold"/>
                                        <p:tgtEl>
                                          <p:spTgt spid="15363">
                                            <p:txEl>
                                              <p:charRg st="48" end="95"/>
                                            </p:txEl>
                                          </p:spTgt>
                                        </p:tgtEl>
                                        <p:attrNameLst>
                                          <p:attrName>ppt_x</p:attrName>
                                        </p:attrNameLst>
                                      </p:cBhvr>
                                      <p:tavLst>
                                        <p:tav tm="0">
                                          <p:val>
                                            <p:strVal val="#ppt_x"/>
                                          </p:val>
                                        </p:tav>
                                        <p:tav tm="100000">
                                          <p:val>
                                            <p:strVal val="#ppt_x"/>
                                          </p:val>
                                        </p:tav>
                                      </p:tavLst>
                                    </p:anim>
                                    <p:anim calcmode="lin" valueType="num">
                                      <p:cBhvr>
                                        <p:cTn id="26" dur="500" fill="hold"/>
                                        <p:tgtEl>
                                          <p:spTgt spid="15363">
                                            <p:txEl>
                                              <p:charRg st="48" end="9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363">
                                            <p:txEl>
                                              <p:charRg st="95" end="119"/>
                                            </p:txEl>
                                          </p:spTgt>
                                        </p:tgtEl>
                                        <p:attrNameLst>
                                          <p:attrName>style.visibility</p:attrName>
                                        </p:attrNameLst>
                                      </p:cBhvr>
                                      <p:to>
                                        <p:strVal val="visible"/>
                                      </p:to>
                                    </p:set>
                                    <p:anim calcmode="lin" valueType="num">
                                      <p:cBhvr>
                                        <p:cTn id="31" dur="500" fill="hold"/>
                                        <p:tgtEl>
                                          <p:spTgt spid="15363">
                                            <p:txEl>
                                              <p:charRg st="95" end="119"/>
                                            </p:txEl>
                                          </p:spTgt>
                                        </p:tgtEl>
                                        <p:attrNameLst>
                                          <p:attrName>ppt_x</p:attrName>
                                        </p:attrNameLst>
                                      </p:cBhvr>
                                      <p:tavLst>
                                        <p:tav tm="0">
                                          <p:val>
                                            <p:strVal val="#ppt_x"/>
                                          </p:val>
                                        </p:tav>
                                        <p:tav tm="100000">
                                          <p:val>
                                            <p:strVal val="#ppt_x"/>
                                          </p:val>
                                        </p:tav>
                                      </p:tavLst>
                                    </p:anim>
                                    <p:anim calcmode="lin" valueType="num">
                                      <p:cBhvr>
                                        <p:cTn id="32" dur="500" fill="hold"/>
                                        <p:tgtEl>
                                          <p:spTgt spid="15363">
                                            <p:txEl>
                                              <p:charRg st="95" end="11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363">
                                            <p:txEl>
                                              <p:charRg st="119" end="143"/>
                                            </p:txEl>
                                          </p:spTgt>
                                        </p:tgtEl>
                                        <p:attrNameLst>
                                          <p:attrName>style.visibility</p:attrName>
                                        </p:attrNameLst>
                                      </p:cBhvr>
                                      <p:to>
                                        <p:strVal val="visible"/>
                                      </p:to>
                                    </p:set>
                                    <p:anim calcmode="lin" valueType="num">
                                      <p:cBhvr>
                                        <p:cTn id="37" dur="500" fill="hold"/>
                                        <p:tgtEl>
                                          <p:spTgt spid="15363">
                                            <p:txEl>
                                              <p:charRg st="119" end="143"/>
                                            </p:txEl>
                                          </p:spTgt>
                                        </p:tgtEl>
                                        <p:attrNameLst>
                                          <p:attrName>ppt_x</p:attrName>
                                        </p:attrNameLst>
                                      </p:cBhvr>
                                      <p:tavLst>
                                        <p:tav tm="0">
                                          <p:val>
                                            <p:strVal val="#ppt_x"/>
                                          </p:val>
                                        </p:tav>
                                        <p:tav tm="100000">
                                          <p:val>
                                            <p:strVal val="#ppt_x"/>
                                          </p:val>
                                        </p:tav>
                                      </p:tavLst>
                                    </p:anim>
                                    <p:anim calcmode="lin" valueType="num">
                                      <p:cBhvr>
                                        <p:cTn id="38" dur="500" fill="hold"/>
                                        <p:tgtEl>
                                          <p:spTgt spid="15363">
                                            <p:txEl>
                                              <p:charRg st="119" end="14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363">
                                            <p:txEl>
                                              <p:charRg st="143" end="205"/>
                                            </p:txEl>
                                          </p:spTgt>
                                        </p:tgtEl>
                                        <p:attrNameLst>
                                          <p:attrName>style.visibility</p:attrName>
                                        </p:attrNameLst>
                                      </p:cBhvr>
                                      <p:to>
                                        <p:strVal val="visible"/>
                                      </p:to>
                                    </p:set>
                                    <p:anim calcmode="lin" valueType="num">
                                      <p:cBhvr>
                                        <p:cTn id="43" dur="500" fill="hold"/>
                                        <p:tgtEl>
                                          <p:spTgt spid="15363">
                                            <p:txEl>
                                              <p:charRg st="143" end="205"/>
                                            </p:txEl>
                                          </p:spTgt>
                                        </p:tgtEl>
                                        <p:attrNameLst>
                                          <p:attrName>ppt_x</p:attrName>
                                        </p:attrNameLst>
                                      </p:cBhvr>
                                      <p:tavLst>
                                        <p:tav tm="0">
                                          <p:val>
                                            <p:strVal val="#ppt_x"/>
                                          </p:val>
                                        </p:tav>
                                        <p:tav tm="100000">
                                          <p:val>
                                            <p:strVal val="#ppt_x"/>
                                          </p:val>
                                        </p:tav>
                                      </p:tavLst>
                                    </p:anim>
                                    <p:anim calcmode="lin" valueType="num">
                                      <p:cBhvr>
                                        <p:cTn id="44" dur="500" fill="hold"/>
                                        <p:tgtEl>
                                          <p:spTgt spid="15363">
                                            <p:txEl>
                                              <p:charRg st="143" end="20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363">
                                            <p:txEl>
                                              <p:charRg st="221" end="222"/>
                                            </p:txEl>
                                          </p:spTgt>
                                        </p:tgtEl>
                                        <p:attrNameLst>
                                          <p:attrName>style.visibility</p:attrName>
                                        </p:attrNameLst>
                                      </p:cBhvr>
                                      <p:to>
                                        <p:strVal val="visible"/>
                                      </p:to>
                                    </p:set>
                                    <p:anim calcmode="lin" valueType="num">
                                      <p:cBhvr>
                                        <p:cTn id="49" dur="500" fill="hold"/>
                                        <p:tgtEl>
                                          <p:spTgt spid="15363">
                                            <p:txEl>
                                              <p:charRg st="221" end="222"/>
                                            </p:txEl>
                                          </p:spTgt>
                                        </p:tgtEl>
                                        <p:attrNameLst>
                                          <p:attrName>ppt_x</p:attrName>
                                        </p:attrNameLst>
                                      </p:cBhvr>
                                      <p:tavLst>
                                        <p:tav tm="0">
                                          <p:val>
                                            <p:strVal val="#ppt_x"/>
                                          </p:val>
                                        </p:tav>
                                        <p:tav tm="100000">
                                          <p:val>
                                            <p:strVal val="#ppt_x"/>
                                          </p:val>
                                        </p:tav>
                                      </p:tavLst>
                                    </p:anim>
                                    <p:anim calcmode="lin" valueType="num">
                                      <p:cBhvr>
                                        <p:cTn id="50" dur="500" fill="hold"/>
                                        <p:tgtEl>
                                          <p:spTgt spid="15363">
                                            <p:txEl>
                                              <p:charRg st="221" end="22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5363">
                                            <p:txEl>
                                              <p:charRg st="205" end="221"/>
                                            </p:txEl>
                                          </p:spTgt>
                                        </p:tgtEl>
                                        <p:attrNameLst>
                                          <p:attrName>style.visibility</p:attrName>
                                        </p:attrNameLst>
                                      </p:cBhvr>
                                      <p:to>
                                        <p:strVal val="visible"/>
                                      </p:to>
                                    </p:set>
                                    <p:anim calcmode="lin" valueType="num">
                                      <p:cBhvr>
                                        <p:cTn id="55" dur="500" fill="hold"/>
                                        <p:tgtEl>
                                          <p:spTgt spid="15363">
                                            <p:txEl>
                                              <p:charRg st="205" end="221"/>
                                            </p:txEl>
                                          </p:spTgt>
                                        </p:tgtEl>
                                        <p:attrNameLst>
                                          <p:attrName>ppt_x</p:attrName>
                                        </p:attrNameLst>
                                      </p:cBhvr>
                                      <p:tavLst>
                                        <p:tav tm="0">
                                          <p:val>
                                            <p:strVal val="#ppt_x"/>
                                          </p:val>
                                        </p:tav>
                                        <p:tav tm="100000">
                                          <p:val>
                                            <p:strVal val="#ppt_x"/>
                                          </p:val>
                                        </p:tav>
                                      </p:tavLst>
                                    </p:anim>
                                    <p:anim calcmode="lin" valueType="num">
                                      <p:cBhvr>
                                        <p:cTn id="56" dur="500" fill="hold"/>
                                        <p:tgtEl>
                                          <p:spTgt spid="15363">
                                            <p:txEl>
                                              <p:charRg st="205" end="22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animBg="1" uiExpand="1"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标题 2"/>
          <p:cNvSpPr>
            <a:spLocks noGrp="1"/>
          </p:cNvSpPr>
          <p:nvPr>
            <p:ph type="title"/>
          </p:nvPr>
        </p:nvSpPr>
        <p:spPr/>
        <p:txBody>
          <a:bodyPr anchor="b"/>
          <a:p>
            <a:pPr lvl="0"/>
            <a:endParaRPr lang="zh-CN" altLang="en-US" dirty="0"/>
          </a:p>
        </p:txBody>
      </p:sp>
      <p:sp>
        <p:nvSpPr>
          <p:cNvPr id="48130" name="内容占位符 18434"/>
          <p:cNvSpPr>
            <a:spLocks noGrp="1"/>
          </p:cNvSpPr>
          <p:nvPr>
            <p:ph idx="4294967295"/>
          </p:nvPr>
        </p:nvSpPr>
        <p:spPr>
          <a:solidFill>
            <a:schemeClr val="bg1"/>
          </a:solidFill>
        </p:spPr>
        <p:txBody>
          <a:bodyPr lIns="90170" tIns="46990" rIns="90170" bIns="46990" anchor="t"/>
          <a:p>
            <a:pPr lvl="0"/>
            <a:r>
              <a:rPr lang="en-US" altLang="zh-CN">
                <a:solidFill>
                  <a:srgbClr val="C02500"/>
                </a:solidFill>
              </a:rPr>
              <a:t>1</a:t>
            </a:r>
            <a:r>
              <a:rPr lang="zh-CN" altLang="en-US">
                <a:solidFill>
                  <a:srgbClr val="C02500"/>
                </a:solidFill>
              </a:rPr>
              <a:t>、土地制度改革，加速确权流转。</a:t>
            </a:r>
            <a:r>
              <a:rPr lang="zh-CN" altLang="en-US"/>
              <a:t>土地制度改革的核心方向是提高土地的使用效率。</a:t>
            </a:r>
            <a:endParaRPr lang="zh-CN" altLang="en-US"/>
          </a:p>
          <a:p>
            <a:pPr lvl="0"/>
            <a:r>
              <a:rPr lang="en-US" altLang="zh-CN">
                <a:solidFill>
                  <a:srgbClr val="C02500"/>
                </a:solidFill>
              </a:rPr>
              <a:t>2</a:t>
            </a:r>
            <a:r>
              <a:rPr lang="zh-CN" altLang="en-US">
                <a:solidFill>
                  <a:srgbClr val="C02500"/>
                </a:solidFill>
              </a:rPr>
              <a:t>、降低企业成本，提高资本回报。</a:t>
            </a:r>
            <a:endParaRPr lang="zh-CN" altLang="en-US">
              <a:solidFill>
                <a:srgbClr val="C02500"/>
              </a:solidFill>
            </a:endParaRPr>
          </a:p>
          <a:p>
            <a:pPr lvl="0"/>
            <a:r>
              <a:rPr lang="en-US" altLang="zh-CN">
                <a:solidFill>
                  <a:srgbClr val="C02500"/>
                </a:solidFill>
              </a:rPr>
              <a:t>3</a:t>
            </a:r>
            <a:r>
              <a:rPr lang="zh-CN" altLang="en-US">
                <a:solidFill>
                  <a:srgbClr val="C02500"/>
                </a:solidFill>
              </a:rPr>
              <a:t>、淘汰落后产能，提升资本效率。</a:t>
            </a:r>
            <a:endParaRPr lang="zh-CN" altLang="en-US">
              <a:solidFill>
                <a:srgbClr val="C02500"/>
              </a:solidFill>
            </a:endParaRPr>
          </a:p>
        </p:txBody>
      </p:sp>
      <p:pic>
        <p:nvPicPr>
          <p:cNvPr id="48131" name="图片 18435" descr="a6aef22b7b940ab_w640_h331"/>
          <p:cNvPicPr>
            <a:picLocks noChangeAspect="1"/>
          </p:cNvPicPr>
          <p:nvPr/>
        </p:nvPicPr>
        <p:blipFill>
          <a:blip r:embed="rId1"/>
          <a:stretch>
            <a:fillRect/>
          </a:stretch>
        </p:blipFill>
        <p:spPr>
          <a:xfrm>
            <a:off x="2063750" y="2276475"/>
            <a:ext cx="7797800" cy="4033838"/>
          </a:xfrm>
          <a:prstGeom prst="rect">
            <a:avLst/>
          </a:prstGeom>
          <a:noFill/>
          <a:ln w="9525">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7" name="标题 2"/>
          <p:cNvSpPr>
            <a:spLocks noGrp="1"/>
          </p:cNvSpPr>
          <p:nvPr>
            <p:ph type="title"/>
          </p:nvPr>
        </p:nvSpPr>
        <p:spPr/>
        <p:txBody>
          <a:bodyPr anchor="b"/>
          <a:p>
            <a:pPr lvl="0"/>
            <a:endParaRPr lang="zh-CN" altLang="en-US" dirty="0"/>
          </a:p>
        </p:txBody>
      </p:sp>
      <p:sp>
        <p:nvSpPr>
          <p:cNvPr id="50178" name="内容占位符 20482"/>
          <p:cNvSpPr>
            <a:spLocks noGrp="1"/>
          </p:cNvSpPr>
          <p:nvPr>
            <p:ph idx="4294967295"/>
          </p:nvPr>
        </p:nvSpPr>
        <p:spPr>
          <a:solidFill>
            <a:schemeClr val="bg1"/>
          </a:solidFill>
        </p:spPr>
        <p:txBody>
          <a:bodyPr lIns="90170" tIns="46990" rIns="90170" bIns="46990" anchor="t">
            <a:normAutofit lnSpcReduction="10000"/>
          </a:bodyPr>
          <a:p>
            <a:pPr marL="1905" lvl="0" indent="-1905">
              <a:buNone/>
            </a:pPr>
            <a:endParaRPr lang="en-US" altLang="zh-CN"/>
          </a:p>
          <a:p>
            <a:pPr marL="1905" lvl="0" indent="-1905">
              <a:lnSpc>
                <a:spcPct val="130000"/>
              </a:lnSpc>
            </a:pPr>
            <a:r>
              <a:rPr lang="en-US" altLang="zh-CN" sz="2400">
                <a:solidFill>
                  <a:srgbClr val="C02500"/>
                </a:solidFill>
              </a:rPr>
              <a:t>1</a:t>
            </a:r>
            <a:r>
              <a:rPr lang="zh-CN" altLang="en-US" sz="2400">
                <a:solidFill>
                  <a:srgbClr val="C02500"/>
                </a:solidFill>
              </a:rPr>
              <a:t>、融资体制改革，提升创新意愿。</a:t>
            </a:r>
            <a:endParaRPr lang="zh-CN" altLang="en-US" sz="2400">
              <a:solidFill>
                <a:srgbClr val="C02500"/>
              </a:solidFill>
            </a:endParaRPr>
          </a:p>
          <a:p>
            <a:pPr marL="1905" lvl="0" indent="-1905">
              <a:lnSpc>
                <a:spcPct val="130000"/>
              </a:lnSpc>
              <a:buNone/>
            </a:pPr>
            <a:r>
              <a:rPr lang="zh-CN" altLang="en-US" sz="2400"/>
              <a:t>     鼓励创新（互联网金融）与防范风险相结合。加快形成融资功能完备、基础制度扎实、市场监管有效、投资者权益得到充分保护的股票市场。</a:t>
            </a:r>
            <a:r>
              <a:rPr lang="en-US" altLang="zh-CN" sz="2400"/>
              <a:t>P50</a:t>
            </a:r>
            <a:endParaRPr lang="en-US" altLang="zh-CN" sz="2400"/>
          </a:p>
          <a:p>
            <a:pPr marL="1905" lvl="0" indent="-1905">
              <a:lnSpc>
                <a:spcPct val="130000"/>
              </a:lnSpc>
            </a:pPr>
            <a:r>
              <a:rPr lang="en-US" altLang="zh-CN" sz="2400">
                <a:solidFill>
                  <a:srgbClr val="C02500"/>
                </a:solidFill>
              </a:rPr>
              <a:t>2</a:t>
            </a:r>
            <a:r>
              <a:rPr lang="zh-CN" altLang="en-US" sz="2400">
                <a:solidFill>
                  <a:srgbClr val="C02500"/>
                </a:solidFill>
              </a:rPr>
              <a:t>、鼓励两众两创，提升创新转化。</a:t>
            </a:r>
            <a:endParaRPr lang="zh-CN" altLang="en-US" sz="2400">
              <a:solidFill>
                <a:srgbClr val="C02500"/>
              </a:solidFill>
            </a:endParaRPr>
          </a:p>
          <a:p>
            <a:pPr marL="1905" lvl="0" indent="-1905">
              <a:lnSpc>
                <a:spcPct val="130000"/>
              </a:lnSpc>
              <a:buNone/>
            </a:pPr>
            <a:r>
              <a:rPr lang="en-US" altLang="zh-CN" sz="2400"/>
              <a:t>(1)</a:t>
            </a:r>
            <a:r>
              <a:rPr lang="zh-CN" altLang="en-US" sz="2400"/>
              <a:t>推进产学研结合，从而提高创新成果工业转化率。</a:t>
            </a:r>
            <a:endParaRPr lang="zh-CN" altLang="en-US" sz="2400"/>
          </a:p>
          <a:p>
            <a:pPr marL="1905" lvl="0" indent="-1905">
              <a:lnSpc>
                <a:spcPct val="130000"/>
              </a:lnSpc>
              <a:buNone/>
            </a:pPr>
            <a:r>
              <a:rPr lang="en-US" altLang="zh-CN" sz="2400"/>
              <a:t>(2)</a:t>
            </a:r>
            <a:r>
              <a:rPr lang="zh-CN" altLang="en-US" sz="2400"/>
              <a:t>为创业企业提供更为便利的资金支持。</a:t>
            </a:r>
            <a:endParaRPr lang="zh-CN" altLang="en-US" sz="2400"/>
          </a:p>
          <a:p>
            <a:pPr marL="1905" lvl="0" indent="-1905">
              <a:lnSpc>
                <a:spcPct val="130000"/>
              </a:lnSpc>
              <a:buNone/>
            </a:pPr>
            <a:r>
              <a:rPr lang="en-US" altLang="zh-CN" sz="2400"/>
              <a:t>(3)</a:t>
            </a:r>
            <a:r>
              <a:rPr lang="zh-CN" altLang="en-US" sz="2400"/>
              <a:t>实施针对创新型企业的税收优惠和费用减免，譬如研发费用抵税等。</a:t>
            </a:r>
            <a:endParaRPr lang="zh-CN" altLang="en-US" sz="240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49" name="标题 2"/>
          <p:cNvSpPr>
            <a:spLocks noGrp="1"/>
          </p:cNvSpPr>
          <p:nvPr>
            <p:ph type="title"/>
          </p:nvPr>
        </p:nvSpPr>
        <p:spPr/>
        <p:txBody>
          <a:bodyPr anchor="b"/>
          <a:p>
            <a:pPr lvl="0"/>
            <a:endParaRPr lang="zh-CN" altLang="en-US" dirty="0"/>
          </a:p>
        </p:txBody>
      </p:sp>
      <p:sp>
        <p:nvSpPr>
          <p:cNvPr id="53250" name="内容占位符 23554"/>
          <p:cNvSpPr>
            <a:spLocks noGrp="1"/>
          </p:cNvSpPr>
          <p:nvPr>
            <p:ph idx="4294967295"/>
          </p:nvPr>
        </p:nvSpPr>
        <p:spPr/>
        <p:txBody>
          <a:bodyPr anchor="t"/>
          <a:p>
            <a:pPr lvl="0" algn="ctr"/>
            <a:r>
              <a:rPr lang="zh-CN" altLang="en-US"/>
              <a:t>何为供给侧？</a:t>
            </a:r>
            <a:endParaRPr lang="zh-CN" altLang="en-US"/>
          </a:p>
        </p:txBody>
      </p:sp>
      <p:sp>
        <p:nvSpPr>
          <p:cNvPr id="53251" name="流程图: 可选过程 23555"/>
          <p:cNvSpPr/>
          <p:nvPr/>
        </p:nvSpPr>
        <p:spPr>
          <a:xfrm>
            <a:off x="2568575" y="981075"/>
            <a:ext cx="7632700" cy="1079500"/>
          </a:xfrm>
          <a:prstGeom prst="flowChartAlternateProcess">
            <a:avLst/>
          </a:prstGeom>
          <a:gradFill rotWithShape="0">
            <a:gsLst>
              <a:gs pos="0">
                <a:schemeClr val="bg1"/>
              </a:gs>
              <a:gs pos="100000">
                <a:srgbClr val="DDDDDD"/>
              </a:gs>
            </a:gsLst>
            <a:lin ang="5400000" scaled="1"/>
            <a:tileRect/>
          </a:gradFill>
          <a:ln w="9525">
            <a:noFill/>
          </a:ln>
          <a:effectLst>
            <a:prstShdw prst="shdw17" dist="17961" dir="2699999">
              <a:srgbClr val="858585"/>
            </a:prstShdw>
          </a:effectLst>
        </p:spPr>
        <p:txBody>
          <a:bodyPr wrap="none" anchor="ctr"/>
          <a:p>
            <a:pPr lvl="0" algn="ctr"/>
            <a:r>
              <a:rPr lang="zh-CN" altLang="en-US" sz="3600" i="0" dirty="0">
                <a:solidFill>
                  <a:schemeClr val="hlink"/>
                </a:solidFill>
                <a:latin typeface="Calibri" panose="020F0502020204030204" charset="0"/>
                <a:ea typeface="华文细黑" panose="02010600040101010101" pitchFamily="2" charset="-122"/>
              </a:rPr>
              <a:t>“供给侧”对经济结构的影响？</a:t>
            </a:r>
            <a:endParaRPr lang="zh-CN" altLang="en-US" b="0" dirty="0">
              <a:latin typeface="Calibri" panose="020F0502020204030204" charset="0"/>
              <a:ea typeface="华文细黑" panose="02010600040101010101" pitchFamily="2" charset="-122"/>
            </a:endParaRPr>
          </a:p>
        </p:txBody>
      </p:sp>
      <p:sp>
        <p:nvSpPr>
          <p:cNvPr id="53252" name="流程图: 可选过程 23556"/>
          <p:cNvSpPr/>
          <p:nvPr/>
        </p:nvSpPr>
        <p:spPr>
          <a:xfrm>
            <a:off x="1703388" y="981075"/>
            <a:ext cx="822325" cy="1079500"/>
          </a:xfrm>
          <a:prstGeom prst="flowChartAlternateProcess">
            <a:avLst/>
          </a:prstGeom>
          <a:solidFill>
            <a:schemeClr val="accent2"/>
          </a:solidFill>
          <a:ln w="9525">
            <a:noFill/>
          </a:ln>
          <a:effectLst>
            <a:prstShdw prst="shdw17" dist="17961" dir="2699999">
              <a:srgbClr val="1B5E5F"/>
            </a:prstShdw>
          </a:effectLst>
        </p:spPr>
        <p:txBody>
          <a:bodyPr wrap="none" anchor="ctr"/>
          <a:p>
            <a:pPr lvl="0" algn="ctr"/>
            <a:r>
              <a:rPr lang="zh-CN" altLang="en-US" sz="4400" dirty="0">
                <a:solidFill>
                  <a:schemeClr val="bg1"/>
                </a:solidFill>
                <a:latin typeface="Calibri" panose="020F0502020204030204" charset="0"/>
                <a:ea typeface="华文细黑" panose="02010600040101010101" pitchFamily="2" charset="-122"/>
              </a:rPr>
              <a:t>04</a:t>
            </a:r>
            <a:endParaRPr lang="zh-CN" altLang="en-US" b="0" dirty="0">
              <a:latin typeface="Calibri" panose="020F0502020204030204" charset="0"/>
              <a:ea typeface="华文细黑" panose="02010600040101010101" pitchFamily="2" charset="-122"/>
            </a:endParaRPr>
          </a:p>
        </p:txBody>
      </p:sp>
      <p:pic>
        <p:nvPicPr>
          <p:cNvPr id="53253" name="图片 23557" descr="afb881a0853c130_w640_h340"/>
          <p:cNvPicPr>
            <a:picLocks noChangeAspect="1"/>
          </p:cNvPicPr>
          <p:nvPr/>
        </p:nvPicPr>
        <p:blipFill>
          <a:blip r:embed="rId1"/>
          <a:stretch>
            <a:fillRect/>
          </a:stretch>
        </p:blipFill>
        <p:spPr>
          <a:xfrm>
            <a:off x="2063750" y="2205038"/>
            <a:ext cx="8137525" cy="4322762"/>
          </a:xfrm>
          <a:prstGeom prst="rect">
            <a:avLst/>
          </a:prstGeom>
          <a:noFill/>
          <a:ln w="9525">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10762</Words>
  <Application>WPS 演示</Application>
  <PresentationFormat>宽屏</PresentationFormat>
  <Paragraphs>312</Paragraphs>
  <Slides>61</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61</vt:i4>
      </vt:variant>
    </vt:vector>
  </HeadingPairs>
  <TitlesOfParts>
    <vt:vector size="77" baseType="lpstr">
      <vt:lpstr>Arial</vt:lpstr>
      <vt:lpstr>宋体</vt:lpstr>
      <vt:lpstr>Wingdings</vt:lpstr>
      <vt:lpstr>楷体</vt:lpstr>
      <vt:lpstr>华文新魏</vt:lpstr>
      <vt:lpstr>微软雅黑</vt:lpstr>
      <vt:lpstr>Calibri Light</vt:lpstr>
      <vt:lpstr>Calibri</vt:lpstr>
      <vt:lpstr>仿宋</vt:lpstr>
      <vt:lpstr>楷体_GB2312</vt:lpstr>
      <vt:lpstr>华文楷体</vt:lpstr>
      <vt:lpstr>黑体</vt:lpstr>
      <vt:lpstr>Wingdings 2</vt:lpstr>
      <vt:lpstr>华文细黑</vt:lpstr>
      <vt:lpstr>新宋体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一、“供给侧改革”的提出</vt:lpstr>
      <vt:lpstr>PowerPoint 演示文稿</vt:lpstr>
      <vt:lpstr>二、供给侧四大要素</vt:lpstr>
      <vt:lpstr>1、 为何优化劳动力配置？（整合课本）</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ASUS</dc:creator>
  <cp:lastModifiedBy>ASUS</cp:lastModifiedBy>
  <cp:revision>8</cp:revision>
  <dcterms:created xsi:type="dcterms:W3CDTF">2017-02-24T00:42:00Z</dcterms:created>
  <dcterms:modified xsi:type="dcterms:W3CDTF">2017-03-03T04:07:13Z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