
<file path=[Content_Types].xml><?xml version="1.0" encoding="utf-8"?>
<Types xmlns="http://schemas.openxmlformats.org/package/2006/content-types">
  <Default Extension="jpeg" ContentType="image/jpeg"/>
  <Default Extension="wav" ContentType="audio/x-wav"/>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550" r:id="rId3"/>
    <p:sldId id="264" r:id="rId4"/>
    <p:sldId id="591" r:id="rId5"/>
    <p:sldId id="332" r:id="rId6"/>
    <p:sldId id="370" r:id="rId7"/>
    <p:sldId id="410" r:id="rId8"/>
    <p:sldId id="413" r:id="rId9"/>
    <p:sldId id="414" r:id="rId10"/>
    <p:sldId id="417" r:id="rId11"/>
    <p:sldId id="422" r:id="rId12"/>
    <p:sldId id="421" r:id="rId13"/>
    <p:sldId id="419" r:id="rId14"/>
    <p:sldId id="479" r:id="rId15"/>
    <p:sldId id="262" r:id="rId16"/>
    <p:sldId id="456" r:id="rId17"/>
    <p:sldId id="261" r:id="rId18"/>
    <p:sldId id="257" r:id="rId19"/>
    <p:sldId id="293" r:id="rId20"/>
    <p:sldId id="474" r:id="rId21"/>
    <p:sldId id="475" r:id="rId22"/>
    <p:sldId id="476" r:id="rId23"/>
    <p:sldId id="477" r:id="rId24"/>
    <p:sldId id="458" r:id="rId25"/>
    <p:sldId id="547" r:id="rId26"/>
    <p:sldId id="548" r:id="rId27"/>
    <p:sldId id="510" r:id="rId28"/>
    <p:sldId id="511" r:id="rId29"/>
    <p:sldId id="462" r:id="rId30"/>
    <p:sldId id="532" r:id="rId31"/>
    <p:sldId id="464" r:id="rId32"/>
    <p:sldId id="549" r:id="rId33"/>
    <p:sldId id="465" r:id="rId34"/>
    <p:sldId id="466" r:id="rId35"/>
    <p:sldId id="467" r:id="rId36"/>
    <p:sldId id="468" r:id="rId37"/>
    <p:sldId id="483" r:id="rId38"/>
    <p:sldId id="282" r:id="rId39"/>
    <p:sldId id="531" r:id="rId40"/>
    <p:sldId id="411" r:id="rId41"/>
    <p:sldId id="472" r:id="rId42"/>
    <p:sldId id="546" r:id="rId43"/>
    <p:sldId id="471" r:id="rId44"/>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9900"/>
    <a:srgbClr val="0000FF"/>
    <a:srgbClr val="FF0066"/>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p:scale>
          <a:sx n="75" d="100"/>
          <a:sy n="75" d="100"/>
        </p:scale>
        <p:origin x="-1224" y="2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4648200" y="3938588"/>
            <a:ext cx="4038600" cy="21875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日期占位符 5"/>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4648200" y="3938588"/>
            <a:ext cx="4038600" cy="21875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日期占位符 5"/>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lvl="0" algn="r" eaLnBrk="1" hangingPunct="1"/>
            <a:fld id="{9A0DB2DC-4C9A-4742-B13C-FB6460FD3503}" type="slidenum">
              <a:rPr lang="zh-CN" altLang="zh-CN" sz="1400" dirty="0"/>
            </a:fld>
            <a:endParaRPr lang="zh-CN" altLang="zh-CN" sz="1400"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zh-CN" dirty="0"/>
              <a:t>单击此处编辑母版标题样式</a:t>
            </a:r>
            <a:endParaRPr lang="zh-CN" altLang="zh-CN" dirty="0"/>
          </a:p>
        </p:txBody>
      </p:sp>
      <p:sp>
        <p:nvSpPr>
          <p:cNvPr id="1027" name="Rectangle 3"/>
          <p:cNvSpPr>
            <a:spLocks noGrp="1"/>
          </p:cNvSpPr>
          <p:nvPr>
            <p:ph type="body" idx="1"/>
          </p:nvPr>
        </p:nvSpPr>
        <p:spPr>
          <a:xfrm>
            <a:off x="457200" y="1600200"/>
            <a:ext cx="8229600" cy="4525963"/>
          </a:xfrm>
          <a:prstGeom prst="rect">
            <a:avLst/>
          </a:prstGeom>
          <a:noFill/>
          <a:ln w="9525">
            <a:noFill/>
          </a:ln>
        </p:spPr>
        <p:txBody>
          <a:bodyPr/>
          <a:p>
            <a:pPr lvl="0"/>
            <a:r>
              <a:rPr lang="zh-CN" altLang="zh-CN" dirty="0"/>
              <a:t>单击此处编辑母版文本样式</a:t>
            </a:r>
            <a:endParaRPr lang="zh-CN" altLang="zh-CN" dirty="0"/>
          </a:p>
          <a:p>
            <a:pPr lvl="1"/>
            <a:r>
              <a:rPr lang="zh-CN" altLang="zh-CN" dirty="0"/>
              <a:t>第二级</a:t>
            </a:r>
            <a:endParaRPr lang="zh-CN" altLang="zh-CN" dirty="0"/>
          </a:p>
          <a:p>
            <a:pPr lvl="2"/>
            <a:r>
              <a:rPr lang="zh-CN" altLang="zh-CN" dirty="0"/>
              <a:t>第三级</a:t>
            </a:r>
            <a:endParaRPr lang="zh-CN" altLang="zh-CN" dirty="0"/>
          </a:p>
          <a:p>
            <a:pPr lvl="3"/>
            <a:r>
              <a:rPr lang="zh-CN" altLang="zh-CN" dirty="0"/>
              <a:t>第四级</a:t>
            </a:r>
            <a:endParaRPr lang="zh-CN" altLang="zh-CN" dirty="0"/>
          </a:p>
          <a:p>
            <a:pPr lvl="4"/>
            <a:r>
              <a:rPr lang="zh-CN" altLang="zh-CN" dirty="0"/>
              <a:t>第五级</a:t>
            </a:r>
            <a:endParaRPr lang="zh-CN" altLang="zh-CN"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
            <a:pPr lvl="0" algn="r" eaLnBrk="1" hangingPunct="1"/>
            <a:fld id="{9A0DB2DC-4C9A-4742-B13C-FB6460FD3503}" type="slidenum">
              <a:rPr lang="zh-CN" altLang="zh-CN" sz="1400" dirty="0"/>
            </a:fld>
            <a:endParaRPr lang="zh-CN" altLang="zh-CN" sz="14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2.wav"/><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9.jpeg"/><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5.wav"/></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2.wav"/><Relationship Id="rId1" Type="http://schemas.openxmlformats.org/officeDocument/2006/relationships/audio" Target="../media/audio1.wav"/></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GIF"/><Relationship Id="rId1"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6.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4.wav"/><Relationship Id="rId2" Type="http://schemas.openxmlformats.org/officeDocument/2006/relationships/image" Target="../media/image20.png"/><Relationship Id="rId1" Type="http://schemas.openxmlformats.org/officeDocument/2006/relationships/image" Target="../media/image19.jpeg"/></Relationships>
</file>

<file path=ppt/slides/_rels/slide3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audio" Target="../media/audio4.wav"/><Relationship Id="rId5" Type="http://schemas.openxmlformats.org/officeDocument/2006/relationships/slide" Target="slide34.xml"/><Relationship Id="rId4" Type="http://schemas.openxmlformats.org/officeDocument/2006/relationships/slide" Target="slide33.xml"/><Relationship Id="rId3" Type="http://schemas.openxmlformats.org/officeDocument/2006/relationships/slide" Target="slide32.xml"/><Relationship Id="rId2" Type="http://schemas.openxmlformats.org/officeDocument/2006/relationships/image" Target="../media/image15.GIF"/><Relationship Id="rId1" Type="http://schemas.openxmlformats.org/officeDocument/2006/relationships/slide" Target="slide31.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30.xml"/><Relationship Id="rId1" Type="http://schemas.openxmlformats.org/officeDocument/2006/relationships/image" Target="../media/image15.GIF"/></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30.xml"/><Relationship Id="rId1" Type="http://schemas.openxmlformats.org/officeDocument/2006/relationships/image" Target="../media/image15.GIF"/></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30.xml"/><Relationship Id="rId1" Type="http://schemas.openxmlformats.org/officeDocument/2006/relationships/image" Target="../media/image21.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4.wav"/><Relationship Id="rId2" Type="http://schemas.openxmlformats.org/officeDocument/2006/relationships/slide" Target="slide30.xml"/><Relationship Id="rId1"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6.wav"/><Relationship Id="rId1"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audio" Target="../media/audio7.wav"/><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24579" name="Text Box 3"/>
          <p:cNvSpPr txBox="1"/>
          <p:nvPr/>
        </p:nvSpPr>
        <p:spPr>
          <a:xfrm>
            <a:off x="0" y="1571625"/>
            <a:ext cx="5638800" cy="44862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solidFill>
                  <a:srgbClr val="000000"/>
                </a:solidFill>
                <a:latin typeface="Times New Roman" panose="02020603050405020304" pitchFamily="18" charset="0"/>
              </a:rPr>
              <a:t>       有这样一个人，个子不高不矮，身体不胖不瘦，脸色不黑不白，眼睛</a:t>
            </a:r>
            <a:r>
              <a:rPr lang="zh-CN" altLang="en-US" sz="3600" b="1" dirty="0">
                <a:solidFill>
                  <a:srgbClr val="000000"/>
                </a:solidFill>
                <a:latin typeface="Times New Roman" panose="02020603050405020304" pitchFamily="18" charset="0"/>
              </a:rPr>
              <a:t>圆圆的</a:t>
            </a:r>
            <a:r>
              <a:rPr lang="zh-CN" altLang="zh-CN" sz="3600" b="1" dirty="0">
                <a:solidFill>
                  <a:srgbClr val="000000"/>
                </a:solidFill>
                <a:latin typeface="Times New Roman" panose="02020603050405020304" pitchFamily="18" charset="0"/>
              </a:rPr>
              <a:t>，鼻子不高不低，嘴巴不宽不窄，耳朵不圆不长-------你猜他（她）是谁？</a:t>
            </a:r>
            <a:br>
              <a:rPr lang="zh-CN" altLang="zh-CN" sz="3600" b="1" dirty="0">
                <a:solidFill>
                  <a:srgbClr val="000000"/>
                </a:solidFill>
                <a:latin typeface="Times New Roman" panose="02020603050405020304" pitchFamily="18" charset="0"/>
              </a:rPr>
            </a:br>
            <a:endParaRPr lang="zh-CN" altLang="zh-CN" sz="3600" b="1" dirty="0">
              <a:solidFill>
                <a:srgbClr val="000000"/>
              </a:solidFill>
              <a:latin typeface="Times New Roman" panose="02020603050405020304" pitchFamily="18" charset="0"/>
            </a:endParaRPr>
          </a:p>
          <a:p>
            <a:pPr marL="0" lvl="0" indent="0" eaLnBrk="1" hangingPunct="1">
              <a:spcBef>
                <a:spcPct val="0"/>
              </a:spcBef>
              <a:buNone/>
            </a:pPr>
            <a:endParaRPr lang="zh-CN" altLang="zh-CN" sz="3600" b="1" dirty="0">
              <a:solidFill>
                <a:srgbClr val="000000"/>
              </a:solidFill>
              <a:latin typeface="Times New Roman" panose="02020603050405020304" pitchFamily="18" charset="0"/>
            </a:endParaRPr>
          </a:p>
        </p:txBody>
      </p:sp>
      <p:sp>
        <p:nvSpPr>
          <p:cNvPr id="2051" name="WordArt 4"/>
          <p:cNvSpPr/>
          <p:nvPr/>
        </p:nvSpPr>
        <p:spPr>
          <a:xfrm>
            <a:off x="5148263" y="685800"/>
            <a:ext cx="3581400" cy="1524000"/>
          </a:xfrm>
          <a:prstGeom prst="rect">
            <a:avLst/>
          </a:prstGeom>
        </p:spPr>
        <p:txBody>
          <a:bodyPr wrap="none" fromWordArt="1">
            <a:prstTxWarp prst="textPlain">
              <a:avLst>
                <a:gd name="adj" fmla="val 50000"/>
              </a:avLst>
            </a:prstTxWarp>
            <a:normAutofit/>
          </a:bodyPr>
          <a:p>
            <a:pPr algn="ctr" eaLnBrk="0" hangingPunct="0"/>
            <a:r>
              <a:rPr lang="zh-CN" altLang="en-US" sz="36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方正舒体" panose="02010601030101010101" pitchFamily="2" charset="-122"/>
                <a:ea typeface="方正舒体" panose="02010601030101010101" pitchFamily="2" charset="-122"/>
              </a:rPr>
              <a:t>猜一猜</a:t>
            </a:r>
            <a:endParaRPr lang="zh-CN" altLang="en-US" sz="36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方正舒体" panose="02010601030101010101" pitchFamily="2" charset="-122"/>
              <a:ea typeface="方正舒体" panose="02010601030101010101" pitchFamily="2" charset="-122"/>
            </a:endParaRPr>
          </a:p>
        </p:txBody>
      </p:sp>
      <p:sp>
        <p:nvSpPr>
          <p:cNvPr id="24581" name="AutoShape 5"/>
          <p:cNvSpPr/>
          <p:nvPr/>
        </p:nvSpPr>
        <p:spPr>
          <a:xfrm flipH="1">
            <a:off x="4562475" y="4508500"/>
            <a:ext cx="4752975" cy="1800225"/>
          </a:xfrm>
          <a:prstGeom prst="wedgeRoundRectCallout">
            <a:avLst>
              <a:gd name="adj1" fmla="val 38014"/>
              <a:gd name="adj2" fmla="val -85907"/>
              <a:gd name="adj3" fmla="val 16667"/>
            </a:avLst>
          </a:prstGeom>
          <a:solidFill>
            <a:schemeClr val="accent1"/>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b="1" u="sng" dirty="0">
                <a:solidFill>
                  <a:srgbClr val="FF0000"/>
                </a:solidFill>
                <a:ea typeface="方正舒体" panose="02010601030101010101" pitchFamily="2" charset="-122"/>
              </a:rPr>
              <a:t>败笔，没有典型事例，</a:t>
            </a:r>
            <a:endParaRPr lang="zh-CN" altLang="en-US" b="1" u="sng" dirty="0">
              <a:solidFill>
                <a:srgbClr val="FF0000"/>
              </a:solidFill>
              <a:ea typeface="方正舒体" panose="02010601030101010101" pitchFamily="2" charset="-122"/>
            </a:endParaRPr>
          </a:p>
          <a:p>
            <a:pPr marL="0" lvl="0" indent="0" algn="ctr" eaLnBrk="1" hangingPunct="1">
              <a:spcBef>
                <a:spcPct val="0"/>
              </a:spcBef>
              <a:buNone/>
            </a:pPr>
            <a:r>
              <a:rPr lang="zh-CN" altLang="en-US" b="1" u="sng" dirty="0">
                <a:solidFill>
                  <a:srgbClr val="FF0000"/>
                </a:solidFill>
                <a:ea typeface="方正舒体" panose="02010601030101010101" pitchFamily="2" charset="-122"/>
              </a:rPr>
              <a:t>没有人物主要特征！</a:t>
            </a:r>
            <a:endParaRPr lang="zh-CN" altLang="en-US" b="1" u="sng" dirty="0">
              <a:solidFill>
                <a:srgbClr val="FF0000"/>
              </a:solidFill>
              <a:ea typeface="方正舒体" panose="02010601030101010101" pitchFamily="2" charset="-122"/>
            </a:endParaRPr>
          </a:p>
        </p:txBody>
      </p:sp>
      <p:sp>
        <p:nvSpPr>
          <p:cNvPr id="2" name="TextBox 1"/>
          <p:cNvSpPr txBox="1"/>
          <p:nvPr/>
        </p:nvSpPr>
        <p:spPr>
          <a:xfrm>
            <a:off x="-12700" y="5408613"/>
            <a:ext cx="4575175" cy="12017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solidFill>
                  <a:srgbClr val="000000"/>
                </a:solidFill>
                <a:latin typeface="Times New Roman" panose="02020603050405020304" pitchFamily="18" charset="0"/>
              </a:rPr>
              <a:t>有这样一个人，他非常黑。</a:t>
            </a:r>
            <a:endParaRPr lang="zh-CN" altLang="en-US" sz="3600" b="1" dirty="0">
              <a:solidFill>
                <a:srgbClr val="000000"/>
              </a:solidFill>
              <a:latin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wipe(down)">
                                      <p:cBhvr>
                                        <p:cTn id="7" dur="500"/>
                                        <p:tgtEl>
                                          <p:spTgt spid="24579"/>
                                        </p:tgtEl>
                                      </p:cBhvr>
                                    </p:animEffect>
                                  </p:childTnLst>
                                  <p:subTnLst>
                                    <p:audio>
                                      <p:cMediaNode>
                                        <p:cTn display="0" masterRel="sameClick">
                                          <p:stCondLst>
                                            <p:cond evt="begin" delay="0">
                                              <p:tn val="5"/>
                                            </p:cond>
                                          </p:stCondLst>
                                          <p:endCondLst>
                                            <p:cond evt="onStopAudio" delay="0">
                                              <p:tgtEl>
                                                <p:sldTgt/>
                                              </p:tgtEl>
                                            </p:cond>
                                          </p:endCondLst>
                                        </p:cTn>
                                        <p:tgtEl>
                                          <p:sndTgt r:embed="rId1" name="click.wav"/>
                                        </p:tgtEl>
                                      </p:cMediaNode>
                                    </p:audio>
                                  </p:sub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4581"/>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2" name="explode.wav"/>
                                        </p:tgtEl>
                                      </p:cMediaNode>
                                    </p:audio>
                                  </p:sub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ldLvl="0"/>
      <p:bldP spid="24581" grpId="0" bldLvl="0"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Rectangle 2"/>
          <p:cNvSpPr>
            <a:spLocks noGrp="1"/>
          </p:cNvSpPr>
          <p:nvPr>
            <p:ph type="body"/>
          </p:nvPr>
        </p:nvSpPr>
        <p:spPr>
          <a:xfrm>
            <a:off x="0" y="476250"/>
            <a:ext cx="8748713" cy="5649913"/>
          </a:xfrm>
        </p:spPr>
        <p:txBody>
          <a:bodyPr vert="horz" wrap="square" lIns="91440" tIns="45720" rIns="91440" bIns="45720" anchor="t"/>
          <a:p>
            <a:pPr lvl="0" eaLnBrk="1" hangingPunct="1">
              <a:buNone/>
            </a:pPr>
            <a:r>
              <a:rPr lang="zh-CN" altLang="zh-CN" dirty="0"/>
              <a:t>            </a:t>
            </a:r>
            <a:r>
              <a:rPr lang="zh-CN" altLang="zh-CN" sz="4000" b="1" dirty="0"/>
              <a:t>我在俄国所见到的景物再没有比托尔斯泰墓更宏伟、更感人的了。这块将被后代永远怀着敬畏之情朝拜的尊严圣地，远离尘嚣，孤零零地躺在林荫里。他的墓成了世间最美的、给人印象最深刻的、最感人的坟墓。 </a:t>
            </a:r>
            <a:endParaRPr lang="zh-CN" altLang="zh-CN" sz="4000" b="1" dirty="0"/>
          </a:p>
          <a:p>
            <a:pPr lvl="0" eaLnBrk="1" hangingPunct="1">
              <a:buNone/>
            </a:pPr>
            <a:r>
              <a:rPr lang="zh-CN" altLang="zh-CN" sz="4000" b="1" dirty="0"/>
              <a:t>                 </a:t>
            </a:r>
            <a:r>
              <a:rPr lang="zh-CN" altLang="zh-CN" sz="2800" b="1" dirty="0"/>
              <a:t>——《</a:t>
            </a:r>
            <a:r>
              <a:rPr lang="zh-CN" altLang="zh-CN" b="1" dirty="0"/>
              <a:t>世间最美的坟墓》</a:t>
            </a:r>
            <a:r>
              <a:rPr lang="zh-CN" altLang="zh-CN" sz="2800" b="1" dirty="0"/>
              <a:t>茨威格</a:t>
            </a:r>
            <a:endParaRPr lang="zh-CN" altLang="zh-CN" b="1" dirty="0"/>
          </a:p>
          <a:p>
            <a:pPr lvl="0" eaLnBrk="1" hangingPunct="1">
              <a:buNone/>
            </a:pPr>
            <a:endParaRPr lang="zh-CN" altLang="zh-CN"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xEl>
                                              <p:charRg st="107" end="139"/>
                                            </p:txEl>
                                          </p:spTgt>
                                        </p:tgtEl>
                                        <p:attrNameLst>
                                          <p:attrName>style.visibility</p:attrName>
                                        </p:attrNameLst>
                                      </p:cBhvr>
                                      <p:to>
                                        <p:strVal val="visible"/>
                                      </p:to>
                                    </p:set>
                                    <p:animEffect transition="in" filter="fade">
                                      <p:cBhvr>
                                        <p:cTn id="7" dur="1000"/>
                                        <p:tgtEl>
                                          <p:spTgt spid="3074">
                                            <p:txEl>
                                              <p:charRg st="107" end="139"/>
                                            </p:txEl>
                                          </p:spTgt>
                                        </p:tgtEl>
                                      </p:cBhvr>
                                    </p:animEffect>
                                    <p:anim calcmode="lin" valueType="num">
                                      <p:cBhvr>
                                        <p:cTn id="8" dur="1000" fill="hold"/>
                                        <p:tgtEl>
                                          <p:spTgt spid="3074">
                                            <p:txEl>
                                              <p:charRg st="107" end="139"/>
                                            </p:txEl>
                                          </p:spTgt>
                                        </p:tgtEl>
                                        <p:attrNameLst>
                                          <p:attrName>ppt_x</p:attrName>
                                        </p:attrNameLst>
                                      </p:cBhvr>
                                      <p:tavLst>
                                        <p:tav tm="0">
                                          <p:val>
                                            <p:strVal val="#ppt_x"/>
                                          </p:val>
                                        </p:tav>
                                        <p:tav tm="100000">
                                          <p:val>
                                            <p:strVal val="#ppt_x"/>
                                          </p:val>
                                        </p:tav>
                                      </p:tavLst>
                                    </p:anim>
                                    <p:anim calcmode="lin" valueType="num">
                                      <p:cBhvr>
                                        <p:cTn id="9" dur="1000" fill="hold"/>
                                        <p:tgtEl>
                                          <p:spTgt spid="3074">
                                            <p:txEl>
                                              <p:charRg st="107" end="13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1830" y="371475"/>
            <a:ext cx="7868285" cy="6431280"/>
          </a:xfrm>
          <a:prstGeom prst="rect">
            <a:avLst/>
          </a:prstGeom>
          <a:noFill/>
        </p:spPr>
        <p:txBody>
          <a:bodyPr wrap="square" rtlCol="0" anchor="t">
            <a:spAutoFit/>
          </a:bodyPr>
          <a:p>
            <a:r>
              <a:rPr lang="zh-CN" altLang="en-US" sz="3200"/>
              <a:t>它只是树林中的一个小小长方形土丘，上面开满鲜花——没有十字架，没有墓碑，没有墓志铭，连托尔斯泰这个名字也没有。这个比谁都感到受自己的声名所累的伟人，就像偶尔被发现的流浪汉、不为人知的士兵那样不留名姓地被人埋葬了。谁都可以踏进他最后的安息地，围在四周的稀疏的木栅栏是不关闭的——保护列夫·托尔斯泰得以安息的没有任何别的东西，唯有人们的敬意；而通常，人们却总是怀着好奇，去破坏伟人墓地的宁静。</a:t>
            </a:r>
            <a:r>
              <a:rPr lang="zh-CN" altLang="zh-CN" sz="3200" b="1" dirty="0">
                <a:sym typeface="+mn-ea"/>
              </a:rPr>
              <a:t>——《世间最美的坟墓》茨威格</a:t>
            </a:r>
            <a:endParaRPr lang="zh-CN" altLang="zh-CN" sz="3200" b="1" dirty="0"/>
          </a:p>
          <a:p>
            <a:endParaRPr lang="zh-CN" altLang="en-US" sz="32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8" name="Picture 2" descr="W020100825391350688233"/>
          <p:cNvPicPr>
            <a:picLocks noChangeAspect="1"/>
          </p:cNvPicPr>
          <p:nvPr/>
        </p:nvPicPr>
        <p:blipFill>
          <a:blip r:embed="rId1"/>
          <a:stretch>
            <a:fillRect/>
          </a:stretch>
        </p:blipFill>
        <p:spPr>
          <a:xfrm>
            <a:off x="1588" y="0"/>
            <a:ext cx="9142412" cy="6858000"/>
          </a:xfrm>
          <a:prstGeom prst="rect">
            <a:avLst/>
          </a:prstGeom>
          <a:noFill/>
          <a:ln w="9525">
            <a:noFill/>
          </a:ln>
        </p:spPr>
      </p:pic>
      <p:sp>
        <p:nvSpPr>
          <p:cNvPr id="4099" name="Text Box 3"/>
          <p:cNvSpPr txBox="1"/>
          <p:nvPr/>
        </p:nvSpPr>
        <p:spPr>
          <a:xfrm>
            <a:off x="8101013" y="3213100"/>
            <a:ext cx="611187" cy="3644900"/>
          </a:xfrm>
          <a:prstGeom prst="rect">
            <a:avLst/>
          </a:prstGeom>
          <a:noFill/>
          <a:ln w="9525">
            <a:noFill/>
          </a:ln>
        </p:spPr>
        <p:txBody>
          <a:bodyPr vert="eaVert">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endParaRPr lang="zh-CN" altLang="zh-CN" sz="2800" dirty="0">
              <a:latin typeface="Tahoma" panose="020B0604030504040204" pitchFamily="34" charset="0"/>
            </a:endParaRPr>
          </a:p>
        </p:txBody>
      </p:sp>
      <p:sp>
        <p:nvSpPr>
          <p:cNvPr id="4100" name="Text Box 4"/>
          <p:cNvSpPr txBox="1"/>
          <p:nvPr/>
        </p:nvSpPr>
        <p:spPr>
          <a:xfrm>
            <a:off x="1187450" y="5373688"/>
            <a:ext cx="7164388" cy="5794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dirty="0">
                <a:ea typeface="黑体" panose="02010609060101010101" pitchFamily="49" charset="-122"/>
              </a:rPr>
              <a:t>“</a:t>
            </a:r>
            <a:r>
              <a:rPr lang="zh-CN" altLang="zh-CN" dirty="0">
                <a:latin typeface="黑体" panose="02010609060101010101" pitchFamily="49" charset="-122"/>
                <a:ea typeface="黑体" panose="02010609060101010101" pitchFamily="49" charset="-122"/>
              </a:rPr>
              <a:t>世界上最美的墓</a:t>
            </a:r>
            <a:r>
              <a:rPr lang="zh-CN" altLang="zh-CN" dirty="0">
                <a:ea typeface="黑体" panose="02010609060101010101" pitchFamily="49" charset="-122"/>
              </a:rPr>
              <a:t>”</a:t>
            </a:r>
            <a:r>
              <a:rPr lang="zh-CN" altLang="zh-CN" dirty="0">
                <a:latin typeface="黑体" panose="02010609060101010101" pitchFamily="49" charset="-122"/>
                <a:ea typeface="黑体" panose="02010609060101010101" pitchFamily="49" charset="-122"/>
              </a:rPr>
              <a:t>---托尔斯泰墓</a:t>
            </a:r>
            <a:endParaRPr lang="zh-CN" altLang="zh-CN" dirty="0">
              <a:latin typeface="黑体" panose="02010609060101010101" pitchFamily="49" charset="-122"/>
              <a:ea typeface="黑体" panose="02010609060101010101" pitchFamily="49" charset="-122"/>
            </a:endParaRP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WordArt 3"/>
          <p:cNvSpPr/>
          <p:nvPr/>
        </p:nvSpPr>
        <p:spPr>
          <a:xfrm>
            <a:off x="2411413" y="2060575"/>
            <a:ext cx="4465637" cy="2016125"/>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chemeClr val="tx1"/>
                  </a:solidFill>
                  <a:prstDash val="solid"/>
                  <a:headEnd type="none" w="med" len="med"/>
                  <a:tailEnd type="none" w="med" len="med"/>
                </a:ln>
                <a:gradFill rotWithShape="1">
                  <a:gsLst>
                    <a:gs pos="0">
                      <a:srgbClr val="F8B049">
                        <a:alpha val="100000"/>
                      </a:srgbClr>
                    </a:gs>
                    <a:gs pos="9000">
                      <a:srgbClr val="B43E85">
                        <a:alpha val="100000"/>
                      </a:srgbClr>
                    </a:gs>
                    <a:gs pos="15500">
                      <a:srgbClr val="C50849">
                        <a:alpha val="100000"/>
                      </a:srgbClr>
                    </a:gs>
                    <a:gs pos="16499">
                      <a:srgbClr val="F952A0">
                        <a:alpha val="100000"/>
                      </a:srgbClr>
                    </a:gs>
                    <a:gs pos="18500">
                      <a:srgbClr val="FEE7F2">
                        <a:alpha val="100000"/>
                      </a:srgbClr>
                    </a:gs>
                    <a:gs pos="39500">
                      <a:srgbClr val="F8B049">
                        <a:alpha val="100000"/>
                      </a:srgbClr>
                    </a:gs>
                    <a:gs pos="43500">
                      <a:srgbClr val="F8B049">
                        <a:alpha val="100000"/>
                      </a:srgbClr>
                    </a:gs>
                    <a:gs pos="50000">
                      <a:srgbClr val="FC9FCB">
                        <a:alpha val="100000"/>
                      </a:srgbClr>
                    </a:gs>
                    <a:gs pos="56500">
                      <a:srgbClr val="F8B049">
                        <a:alpha val="100000"/>
                      </a:srgbClr>
                    </a:gs>
                    <a:gs pos="60501">
                      <a:srgbClr val="F8B049">
                        <a:alpha val="100000"/>
                      </a:srgbClr>
                    </a:gs>
                    <a:gs pos="81500">
                      <a:srgbClr val="FEE7F2">
                        <a:alpha val="100000"/>
                      </a:srgbClr>
                    </a:gs>
                    <a:gs pos="83501">
                      <a:srgbClr val="F952A0">
                        <a:alpha val="100000"/>
                      </a:srgbClr>
                    </a:gs>
                    <a:gs pos="84500">
                      <a:srgbClr val="C50849">
                        <a:alpha val="100000"/>
                      </a:srgbClr>
                    </a:gs>
                    <a:gs pos="91000">
                      <a:srgbClr val="B43E85">
                        <a:alpha val="100000"/>
                      </a:srgbClr>
                    </a:gs>
                    <a:gs pos="100000">
                      <a:srgbClr val="F8B049">
                        <a:alpha val="100000"/>
                      </a:srgbClr>
                    </a:gs>
                  </a:gsLst>
                  <a:lin ang="2700000" scaled="1"/>
                  <a:tileRect/>
                </a:gradFill>
                <a:effectLst>
                  <a:outerShdw dist="35921" dir="2699999" algn="ctr" rotWithShape="0">
                    <a:srgbClr val="990000"/>
                  </a:outerShdw>
                </a:effectLst>
                <a:latin typeface="华文新魏" panose="02010800040101010101" pitchFamily="2" charset="-122"/>
                <a:ea typeface="华文新魏" panose="02010800040101010101" pitchFamily="2" charset="-122"/>
              </a:rPr>
              <a:t>列夫 托尔斯泰</a:t>
            </a:r>
            <a:endParaRPr lang="zh-CN" altLang="en-US" sz="3600" b="1">
              <a:ln w="19050" cap="flat" cmpd="sng">
                <a:solidFill>
                  <a:schemeClr val="tx1"/>
                </a:solidFill>
                <a:prstDash val="solid"/>
                <a:headEnd type="none" w="med" len="med"/>
                <a:tailEnd type="none" w="med" len="med"/>
              </a:ln>
              <a:gradFill rotWithShape="1">
                <a:gsLst>
                  <a:gs pos="0">
                    <a:srgbClr val="F8B049">
                      <a:alpha val="100000"/>
                    </a:srgbClr>
                  </a:gs>
                  <a:gs pos="9000">
                    <a:srgbClr val="B43E85">
                      <a:alpha val="100000"/>
                    </a:srgbClr>
                  </a:gs>
                  <a:gs pos="15500">
                    <a:srgbClr val="C50849">
                      <a:alpha val="100000"/>
                    </a:srgbClr>
                  </a:gs>
                  <a:gs pos="16499">
                    <a:srgbClr val="F952A0">
                      <a:alpha val="100000"/>
                    </a:srgbClr>
                  </a:gs>
                  <a:gs pos="18500">
                    <a:srgbClr val="FEE7F2">
                      <a:alpha val="100000"/>
                    </a:srgbClr>
                  </a:gs>
                  <a:gs pos="39500">
                    <a:srgbClr val="F8B049">
                      <a:alpha val="100000"/>
                    </a:srgbClr>
                  </a:gs>
                  <a:gs pos="43500">
                    <a:srgbClr val="F8B049">
                      <a:alpha val="100000"/>
                    </a:srgbClr>
                  </a:gs>
                  <a:gs pos="50000">
                    <a:srgbClr val="FC9FCB">
                      <a:alpha val="100000"/>
                    </a:srgbClr>
                  </a:gs>
                  <a:gs pos="56500">
                    <a:srgbClr val="F8B049">
                      <a:alpha val="100000"/>
                    </a:srgbClr>
                  </a:gs>
                  <a:gs pos="60501">
                    <a:srgbClr val="F8B049">
                      <a:alpha val="100000"/>
                    </a:srgbClr>
                  </a:gs>
                  <a:gs pos="81500">
                    <a:srgbClr val="FEE7F2">
                      <a:alpha val="100000"/>
                    </a:srgbClr>
                  </a:gs>
                  <a:gs pos="83501">
                    <a:srgbClr val="F952A0">
                      <a:alpha val="100000"/>
                    </a:srgbClr>
                  </a:gs>
                  <a:gs pos="84500">
                    <a:srgbClr val="C50849">
                      <a:alpha val="100000"/>
                    </a:srgbClr>
                  </a:gs>
                  <a:gs pos="91000">
                    <a:srgbClr val="B43E85">
                      <a:alpha val="100000"/>
                    </a:srgbClr>
                  </a:gs>
                  <a:gs pos="100000">
                    <a:srgbClr val="F8B049">
                      <a:alpha val="100000"/>
                    </a:srgbClr>
                  </a:gs>
                </a:gsLst>
                <a:lin ang="2700000" scaled="1"/>
                <a:tileRect/>
              </a:gradFill>
              <a:effectLst>
                <a:outerShdw dist="35921" dir="2699999" algn="ctr" rotWithShape="0">
                  <a:srgbClr val="990000"/>
                </a:outerShdw>
              </a:effectLst>
              <a:latin typeface="华文新魏" panose="02010800040101010101" pitchFamily="2" charset="-122"/>
              <a:ea typeface="华文新魏" panose="02010800040101010101" pitchFamily="2" charset="-122"/>
            </a:endParaRPr>
          </a:p>
        </p:txBody>
      </p:sp>
      <p:sp>
        <p:nvSpPr>
          <p:cNvPr id="5123" name="Text Box 4"/>
          <p:cNvSpPr txBox="1"/>
          <p:nvPr/>
        </p:nvSpPr>
        <p:spPr>
          <a:xfrm>
            <a:off x="957263" y="1511300"/>
            <a:ext cx="915987" cy="4356100"/>
          </a:xfrm>
          <a:prstGeom prst="rect">
            <a:avLst/>
          </a:prstGeom>
          <a:noFill/>
          <a:ln w="9525">
            <a:noFill/>
          </a:ln>
        </p:spPr>
        <p:txBody>
          <a:bodyPr vert="eaVert">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4800" b="1" dirty="0">
                <a:ea typeface="黑体" panose="02010609060101010101" pitchFamily="49" charset="-122"/>
              </a:rPr>
              <a:t>斯蒂芬·茨威格</a:t>
            </a:r>
            <a:endParaRPr lang="zh-CN" altLang="zh-CN" sz="4800" b="1" dirty="0">
              <a:ea typeface="黑体" panose="02010609060101010101" pitchFamily="49" charset="-122"/>
            </a:endParaRPr>
          </a:p>
        </p:txBody>
      </p:sp>
    </p:spTree>
  </p:cSld>
  <p:clrMapOvr>
    <a:masterClrMapping/>
  </p:clrMapOvr>
  <p:transition>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6" name="Picture 6" descr="少年茨威格"/>
          <p:cNvPicPr>
            <a:picLocks noChangeAspect="1"/>
          </p:cNvPicPr>
          <p:nvPr/>
        </p:nvPicPr>
        <p:blipFill>
          <a:blip r:embed="rId1"/>
          <a:stretch>
            <a:fillRect/>
          </a:stretch>
        </p:blipFill>
        <p:spPr>
          <a:xfrm>
            <a:off x="152400" y="609600"/>
            <a:ext cx="2971800" cy="2667000"/>
          </a:xfrm>
          <a:prstGeom prst="rect">
            <a:avLst/>
          </a:prstGeom>
          <a:noFill/>
          <a:ln w="9525">
            <a:noFill/>
          </a:ln>
        </p:spPr>
      </p:pic>
      <p:sp>
        <p:nvSpPr>
          <p:cNvPr id="6151" name="Rectangle 7"/>
          <p:cNvSpPr>
            <a:spLocks noChangeArrowheads="1"/>
          </p:cNvSpPr>
          <p:nvPr/>
        </p:nvSpPr>
        <p:spPr bwMode="auto">
          <a:xfrm>
            <a:off x="3352800" y="457200"/>
            <a:ext cx="5334000" cy="252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       斯蒂芬·茨威格（1881—1942），</a:t>
            </a:r>
            <a:r>
              <a:rPr kumimoji="0" lang="zh-CN" altLang="zh-CN" sz="3200" b="1" i="0" u="none" strike="noStrike" kern="1200" cap="none" spc="0" normalizeH="0" baseline="0" noProof="0">
                <a:ln>
                  <a:noFill/>
                </a:ln>
                <a:solidFill>
                  <a:srgbClr val="FF0000"/>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奥地利</a:t>
            </a: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著名小说家、传记作家，出身于富裕的犹太家庭。他的写作成就以小说和人物传记见著。</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6152" name="Rectangle 8"/>
          <p:cNvSpPr>
            <a:spLocks noChangeArrowheads="1"/>
          </p:cNvSpPr>
          <p:nvPr/>
        </p:nvSpPr>
        <p:spPr bwMode="auto">
          <a:xfrm>
            <a:off x="381000" y="3352800"/>
            <a:ext cx="5410200" cy="399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      </a:t>
            </a:r>
            <a:r>
              <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1942年在孤寂与感觉理想破灭中与妻子双双自杀。 </a:t>
            </a:r>
            <a:endPar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8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      代表作有小说《最初的经历》、</a:t>
            </a:r>
            <a:r>
              <a:rPr kumimoji="0" lang="zh-CN" altLang="en-US" sz="32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《一个陌生女人的来信》</a:t>
            </a:r>
            <a:r>
              <a:rPr kumimoji="0" lang="zh-CN" altLang="en-US" sz="32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等；传记《三作家》、《罗曼·罗兰》等。</a:t>
            </a:r>
            <a:endParaRPr kumimoji="0" lang="zh-CN" altLang="en-US" sz="32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80000"/>
              </a:lnSpc>
              <a:spcBef>
                <a:spcPct val="0"/>
              </a:spcBef>
              <a:spcAft>
                <a:spcPct val="0"/>
              </a:spcAft>
              <a:buClrTx/>
              <a:buSzTx/>
              <a:buFont typeface="Arial" panose="020B0604020202020204" pitchFamily="34" charset="0"/>
              <a:buNone/>
              <a:defRPr/>
            </a:pPr>
            <a:endParaRPr kumimoji="0" lang="zh-CN" altLang="en-US" sz="32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80000"/>
              </a:lnSpc>
              <a:spcBef>
                <a:spcPct val="20000"/>
              </a:spcBef>
              <a:spcAft>
                <a:spcPct val="0"/>
              </a:spcAft>
              <a:buClrTx/>
              <a:buSzTx/>
              <a:buFont typeface="Arial" panose="020B0604020202020204" pitchFamily="34" charset="0"/>
              <a:buNone/>
              <a:defRPr/>
            </a:pPr>
            <a:endParaRPr kumimoji="0" lang="zh-CN" altLang="en-US" sz="32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pic>
        <p:nvPicPr>
          <p:cNvPr id="6149" name="Picture 9" descr="茨威格1"/>
          <p:cNvPicPr>
            <a:picLocks noChangeAspect="1"/>
          </p:cNvPicPr>
          <p:nvPr/>
        </p:nvPicPr>
        <p:blipFill>
          <a:blip r:embed="rId2"/>
          <a:stretch>
            <a:fillRect/>
          </a:stretch>
        </p:blipFill>
        <p:spPr>
          <a:xfrm>
            <a:off x="5715000" y="3048000"/>
            <a:ext cx="3429000" cy="3257550"/>
          </a:xfrm>
          <a:prstGeom prst="rect">
            <a:avLst/>
          </a:prstGeom>
          <a:noFill/>
          <a:ln w="9525">
            <a:noFill/>
          </a:ln>
        </p:spPr>
      </p:pic>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51"/>
                                        </p:tgtEl>
                                        <p:attrNameLst>
                                          <p:attrName>style.visibility</p:attrName>
                                        </p:attrNameLst>
                                      </p:cBhvr>
                                      <p:to>
                                        <p:strVal val="visible"/>
                                      </p:to>
                                    </p:set>
                                    <p:animEffect transition="in" filter="dissolve">
                                      <p:cBhvr>
                                        <p:cTn id="7" dur="500"/>
                                        <p:tgtEl>
                                          <p:spTgt spid="615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152"/>
                                        </p:tgtEl>
                                        <p:attrNameLst>
                                          <p:attrName>style.visibility</p:attrName>
                                        </p:attrNameLst>
                                      </p:cBhvr>
                                      <p:to>
                                        <p:strVal val="visible"/>
                                      </p:to>
                                    </p:set>
                                    <p:animEffect transition="in" filter="dissolve">
                                      <p:cBhvr>
                                        <p:cTn id="12" dur="5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P spid="615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0" name="Picture 2" descr="托尔斯泰1"/>
          <p:cNvPicPr>
            <a:picLocks noChangeAspect="1"/>
          </p:cNvPicPr>
          <p:nvPr/>
        </p:nvPicPr>
        <p:blipFill>
          <a:blip r:embed="rId1"/>
          <a:stretch>
            <a:fillRect/>
          </a:stretch>
        </p:blipFill>
        <p:spPr>
          <a:xfrm>
            <a:off x="4427538" y="0"/>
            <a:ext cx="4716462" cy="6858000"/>
          </a:xfrm>
          <a:prstGeom prst="rect">
            <a:avLst/>
          </a:prstGeom>
          <a:noFill/>
          <a:ln w="9525">
            <a:noFill/>
          </a:ln>
        </p:spPr>
      </p:pic>
      <p:pic>
        <p:nvPicPr>
          <p:cNvPr id="7171" name="Picture 3" descr="trst3"/>
          <p:cNvPicPr>
            <a:picLocks noChangeAspect="1"/>
          </p:cNvPicPr>
          <p:nvPr/>
        </p:nvPicPr>
        <p:blipFill>
          <a:blip r:embed="rId2"/>
          <a:stretch>
            <a:fillRect/>
          </a:stretch>
        </p:blipFill>
        <p:spPr>
          <a:xfrm>
            <a:off x="0" y="0"/>
            <a:ext cx="4429125" cy="6858000"/>
          </a:xfrm>
          <a:prstGeom prst="rect">
            <a:avLst/>
          </a:prstGeom>
          <a:noFill/>
          <a:ln w="9525">
            <a:noFill/>
          </a:ln>
        </p:spPr>
      </p:pic>
    </p:spTree>
  </p:cSld>
  <p:clrMapOvr>
    <a:masterClrMapping/>
  </p:clrMapOvr>
  <p:transition>
    <p:blind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Rectangle 2"/>
          <p:cNvSpPr>
            <a:spLocks noGrp="1"/>
          </p:cNvSpPr>
          <p:nvPr>
            <p:ph type="title"/>
          </p:nvPr>
        </p:nvSpPr>
        <p:spPr>
          <a:solidFill>
            <a:srgbClr val="CC0099">
              <a:alpha val="100000"/>
            </a:srgbClr>
          </a:solidFill>
        </p:spPr>
        <p:txBody>
          <a:bodyPr vert="horz" wrap="square" lIns="91440" tIns="45720" rIns="91440" bIns="45720" anchor="ctr"/>
          <a:p>
            <a:pPr eaLnBrk="1" hangingPunct="1"/>
            <a:r>
              <a:rPr lang="zh-CN" altLang="zh-CN" sz="4800" b="1" dirty="0">
                <a:ea typeface="楷体_GB2312" pitchFamily="1" charset="-122"/>
              </a:rPr>
              <a:t>列夫·托尔斯泰</a:t>
            </a:r>
            <a:r>
              <a:rPr lang="zh-CN" altLang="zh-CN" dirty="0">
                <a:solidFill>
                  <a:srgbClr val="000099"/>
                </a:solidFill>
              </a:rPr>
              <a:t>（1828～1910）</a:t>
            </a:r>
            <a:endParaRPr lang="zh-CN" altLang="zh-CN" dirty="0"/>
          </a:p>
        </p:txBody>
      </p:sp>
      <p:sp>
        <p:nvSpPr>
          <p:cNvPr id="8195" name="Rectangle 3"/>
          <p:cNvSpPr>
            <a:spLocks noGrp="1"/>
          </p:cNvSpPr>
          <p:nvPr>
            <p:ph idx="1"/>
          </p:nvPr>
        </p:nvSpPr>
        <p:spPr>
          <a:xfrm>
            <a:off x="684213" y="1701800"/>
            <a:ext cx="7772400" cy="4114800"/>
          </a:xfrm>
        </p:spPr>
        <p:txBody>
          <a:bodyPr vert="horz" wrap="square" lIns="91440" tIns="45720" rIns="91440" bIns="45720" anchor="t"/>
          <a:p>
            <a:pPr eaLnBrk="1" hangingPunct="1">
              <a:lnSpc>
                <a:spcPct val="90000"/>
              </a:lnSpc>
            </a:pPr>
            <a:r>
              <a:rPr lang="zh-CN" altLang="zh-CN" sz="2400" dirty="0"/>
              <a:t> </a:t>
            </a:r>
            <a:r>
              <a:rPr lang="zh-CN" altLang="zh-CN" sz="2400" b="1" dirty="0">
                <a:solidFill>
                  <a:srgbClr val="FF0000"/>
                </a:solidFill>
              </a:rPr>
              <a:t>19世纪俄国最伟大的作家</a:t>
            </a:r>
            <a:r>
              <a:rPr lang="zh-CN" altLang="zh-CN" sz="2400" b="1" dirty="0"/>
              <a:t>。出生于贵族家庭。1847年退学回故乡在自己领地上作改革农奴制的尝试。 1</a:t>
            </a:r>
            <a:r>
              <a:rPr lang="zh-CN" altLang="zh-CN" sz="2800" b="1" dirty="0"/>
              <a:t>863～1869年托尔斯泰创作了长篇历史小说</a:t>
            </a:r>
            <a:r>
              <a:rPr lang="zh-CN" altLang="zh-CN" sz="2800" b="1" dirty="0">
                <a:solidFill>
                  <a:srgbClr val="FF0000"/>
                </a:solidFill>
              </a:rPr>
              <a:t>《战争与和平》</a:t>
            </a:r>
            <a:r>
              <a:rPr lang="zh-CN" altLang="zh-CN" sz="2800" b="1" dirty="0"/>
              <a:t>，这是其创作历程中的第一个里程碑。小说结构宏大，人物众多，典型形象鲜活饱满，是一部具有史诗和编年史特色的鸿篇巨制。</a:t>
            </a:r>
            <a:endParaRPr lang="zh-CN" altLang="zh-CN" sz="2800" b="1" dirty="0"/>
          </a:p>
          <a:p>
            <a:pPr eaLnBrk="1" hangingPunct="1">
              <a:lnSpc>
                <a:spcPct val="90000"/>
              </a:lnSpc>
            </a:pPr>
            <a:r>
              <a:rPr lang="zh-CN" altLang="zh-CN" sz="2800" b="1" dirty="0"/>
              <a:t>1873～1877年他经12次修改，完成其第二部里程碑式巨著</a:t>
            </a:r>
            <a:r>
              <a:rPr lang="zh-CN" altLang="zh-CN" sz="2800" b="1" dirty="0">
                <a:solidFill>
                  <a:srgbClr val="FF0000"/>
                </a:solidFill>
              </a:rPr>
              <a:t>《安娜·卡列尼娜》</a:t>
            </a:r>
            <a:r>
              <a:rPr lang="zh-CN" altLang="zh-CN" sz="2800" b="1" dirty="0"/>
              <a:t>，小说艺术已达炉火纯青。</a:t>
            </a:r>
            <a:endParaRPr lang="zh-CN" altLang="zh-CN" sz="2800" b="1" dirty="0"/>
          </a:p>
          <a:p>
            <a:pPr eaLnBrk="1" hangingPunct="1">
              <a:lnSpc>
                <a:spcPct val="90000"/>
              </a:lnSpc>
            </a:pPr>
            <a:endParaRPr lang="zh-CN" altLang="zh-CN" sz="2800" b="1" dirty="0"/>
          </a:p>
        </p:txBody>
      </p:sp>
      <p:pic>
        <p:nvPicPr>
          <p:cNvPr id="8196" name="Picture 4" descr="minsk3"/>
          <p:cNvPicPr>
            <a:picLocks noChangeAspect="1"/>
          </p:cNvPicPr>
          <p:nvPr/>
        </p:nvPicPr>
        <p:blipFill>
          <a:blip r:embed="rId1"/>
          <a:stretch>
            <a:fillRect/>
          </a:stretch>
        </p:blipFill>
        <p:spPr>
          <a:xfrm>
            <a:off x="612775" y="5589588"/>
            <a:ext cx="7848600" cy="1143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ox(in)">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81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nimBg="1"/>
      <p:bldP spid="819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Rectangle 2"/>
          <p:cNvSpPr>
            <a:spLocks noGrp="1"/>
          </p:cNvSpPr>
          <p:nvPr>
            <p:ph idx="1"/>
          </p:nvPr>
        </p:nvSpPr>
        <p:spPr>
          <a:xfrm>
            <a:off x="457200" y="1905000"/>
            <a:ext cx="8229600" cy="4441825"/>
          </a:xfrm>
        </p:spPr>
        <p:txBody>
          <a:bodyPr vert="horz" wrap="square" lIns="91440" tIns="45720" rIns="91440" bIns="45720" anchor="t"/>
          <a:p>
            <a:pPr eaLnBrk="1" hangingPunct="1">
              <a:buNone/>
            </a:pPr>
            <a:r>
              <a:rPr lang="zh-CN" altLang="zh-CN" b="1" dirty="0"/>
              <a:t> 1889～1899年创作的长篇小说</a:t>
            </a:r>
            <a:r>
              <a:rPr lang="zh-CN" altLang="zh-CN" b="1" dirty="0">
                <a:solidFill>
                  <a:srgbClr val="FF0000"/>
                </a:solidFill>
              </a:rPr>
              <a:t>《复活》</a:t>
            </a:r>
            <a:r>
              <a:rPr lang="zh-CN" altLang="zh-CN" b="1" dirty="0"/>
              <a:t>是他长期思想、艺术探索的总结，也是对俄国社会批判最全面深刻、有力的一部著作，成为世界文学不朽名著之一</a:t>
            </a:r>
            <a:r>
              <a:rPr lang="zh-CN" altLang="zh-CN" dirty="0"/>
              <a:t>。</a:t>
            </a:r>
            <a:endParaRPr lang="zh-CN" altLang="zh-CN" dirty="0"/>
          </a:p>
          <a:p>
            <a:pPr eaLnBrk="1" hangingPunct="1">
              <a:buNone/>
            </a:pPr>
            <a:endParaRPr lang="zh-CN" altLang="zh-CN" dirty="0"/>
          </a:p>
          <a:p>
            <a:pPr eaLnBrk="1" hangingPunct="1">
              <a:buNone/>
            </a:pPr>
            <a:r>
              <a:rPr lang="zh-CN" altLang="zh-CN" b="1" dirty="0">
                <a:solidFill>
                  <a:schemeClr val="tx2"/>
                </a:solidFill>
              </a:rPr>
              <a:t>他是世界十大文豪之一，美国文学评论家哈洛·卜伦称他是</a:t>
            </a:r>
            <a:r>
              <a:rPr lang="zh-CN" altLang="zh-CN" b="1" u="sng" dirty="0">
                <a:solidFill>
                  <a:schemeClr val="tx2"/>
                </a:solidFill>
              </a:rPr>
              <a:t>“</a:t>
            </a:r>
            <a:r>
              <a:rPr lang="zh-CN" altLang="zh-CN" b="1" u="sng" dirty="0">
                <a:solidFill>
                  <a:schemeClr val="tx2"/>
                </a:solidFill>
                <a:ea typeface="隶书" panose="02010509060101010101" pitchFamily="49" charset="-122"/>
              </a:rPr>
              <a:t>从文艺复兴以来唯一能挑战荷马、但丁与莎士比亚的伟大作家”</a:t>
            </a:r>
            <a:r>
              <a:rPr lang="zh-CN" altLang="zh-CN" b="1" dirty="0">
                <a:solidFill>
                  <a:schemeClr val="tx2"/>
                </a:solidFill>
              </a:rPr>
              <a:t>。</a:t>
            </a:r>
            <a:endParaRPr lang="zh-CN" altLang="zh-CN" b="1" dirty="0">
              <a:solidFill>
                <a:schemeClr val="tx2"/>
              </a:solidFill>
            </a:endParaRPr>
          </a:p>
        </p:txBody>
      </p:sp>
      <p:pic>
        <p:nvPicPr>
          <p:cNvPr id="9219" name="Picture 3" descr="俄罗斯1"/>
          <p:cNvPicPr>
            <a:picLocks noChangeAspect="1"/>
          </p:cNvPicPr>
          <p:nvPr/>
        </p:nvPicPr>
        <p:blipFill>
          <a:blip r:embed="rId1"/>
          <a:stretch>
            <a:fillRect/>
          </a:stretch>
        </p:blipFill>
        <p:spPr>
          <a:xfrm>
            <a:off x="762000" y="228600"/>
            <a:ext cx="7772400" cy="1524000"/>
          </a:xfrm>
          <a:prstGeom prst="rect">
            <a:avLst/>
          </a:prstGeom>
          <a:noFill/>
          <a:ln w="9525">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2"/>
          <p:cNvSpPr>
            <a:spLocks noGrp="1"/>
          </p:cNvSpPr>
          <p:nvPr>
            <p:ph type="body" sz="half" idx="1"/>
          </p:nvPr>
        </p:nvSpPr>
        <p:spPr>
          <a:xfrm>
            <a:off x="107950" y="333375"/>
            <a:ext cx="4387850" cy="5792788"/>
          </a:xfrm>
        </p:spPr>
        <p:txBody>
          <a:bodyPr vert="horz" wrap="square" lIns="91440" tIns="45720" rIns="91440" bIns="45720" anchor="t"/>
          <a:p>
            <a:pPr eaLnBrk="1" hangingPunct="1">
              <a:lnSpc>
                <a:spcPct val="80000"/>
              </a:lnSpc>
              <a:buNone/>
            </a:pPr>
            <a:r>
              <a:rPr lang="zh-CN" altLang="en-US" sz="2400" b="1" dirty="0">
                <a:sym typeface="宋体" panose="02010600030101010101" pitchFamily="2" charset="-122"/>
              </a:rPr>
              <a:t>★</a:t>
            </a:r>
            <a:r>
              <a:rPr lang="zh-CN" altLang="en-US" sz="2400" b="1" dirty="0"/>
              <a:t>耗时五年，影片长达六个半小时，在苏联电影史上有着举足轻重的地位，同时获奥斯卡最佳外语片奖。</a:t>
            </a:r>
            <a:endParaRPr lang="zh-CN" altLang="en-US" sz="2400" b="1" dirty="0"/>
          </a:p>
          <a:p>
            <a:pPr eaLnBrk="1" hangingPunct="1">
              <a:lnSpc>
                <a:spcPct val="80000"/>
              </a:lnSpc>
              <a:buNone/>
            </a:pPr>
            <a:endParaRPr lang="zh-CN" altLang="en-US" sz="2400" b="1" dirty="0">
              <a:sym typeface="宋体" panose="02010600030101010101" pitchFamily="2" charset="-122"/>
            </a:endParaRPr>
          </a:p>
          <a:p>
            <a:pPr eaLnBrk="1" hangingPunct="1">
              <a:lnSpc>
                <a:spcPct val="80000"/>
              </a:lnSpc>
              <a:buNone/>
            </a:pPr>
            <a:r>
              <a:rPr lang="zh-CN" altLang="en-US" sz="2400" b="1" dirty="0">
                <a:sym typeface="宋体" panose="02010600030101010101" pitchFamily="2" charset="-122"/>
              </a:rPr>
              <a:t>★</a:t>
            </a:r>
            <a:r>
              <a:rPr lang="zh-CN" altLang="en-US" sz="2400" b="1" dirty="0"/>
              <a:t>影片拍摄耗资高达5亿6000万美元(1968年)，堪称影史上最昂贵的影片。</a:t>
            </a:r>
            <a:endParaRPr lang="zh-CN" altLang="en-US" sz="2400" b="1" dirty="0"/>
          </a:p>
          <a:p>
            <a:pPr eaLnBrk="1" hangingPunct="1">
              <a:lnSpc>
                <a:spcPct val="80000"/>
              </a:lnSpc>
              <a:buNone/>
            </a:pPr>
            <a:endParaRPr lang="zh-CN" altLang="en-US" sz="2400" b="1" dirty="0">
              <a:sym typeface="宋体" panose="02010600030101010101" pitchFamily="2" charset="-122"/>
            </a:endParaRPr>
          </a:p>
          <a:p>
            <a:pPr eaLnBrk="1" hangingPunct="1">
              <a:lnSpc>
                <a:spcPct val="80000"/>
              </a:lnSpc>
              <a:buNone/>
            </a:pPr>
            <a:r>
              <a:rPr lang="zh-CN" altLang="en-US" sz="2400" b="1" dirty="0">
                <a:sym typeface="宋体" panose="02010600030101010101" pitchFamily="2" charset="-122"/>
              </a:rPr>
              <a:t>★</a:t>
            </a:r>
            <a:r>
              <a:rPr lang="zh-CN" altLang="en-US" sz="2400" b="1" dirty="0"/>
              <a:t>影片拍摄得到了苏联军方的大力协助，甚至军方试图让片中兵力尽量与实际战役的参战人数基本相同。在世界影史上，本片成为动用临时演员最多的影片之一，超过本片的只有1982年的《甘地传》，参加该片拍摄的临时演员多达30万人。</a:t>
            </a:r>
            <a:endParaRPr lang="zh-CN" altLang="en-US" sz="2400" b="1" dirty="0"/>
          </a:p>
        </p:txBody>
      </p:sp>
      <p:pic>
        <p:nvPicPr>
          <p:cNvPr id="10243" name="Picture 3" descr="xinsrc_4920305261627890662125[1]"/>
          <p:cNvPicPr>
            <a:picLocks noChangeAspect="1"/>
          </p:cNvPicPr>
          <p:nvPr>
            <p:ph sz="quarter" idx="2"/>
          </p:nvPr>
        </p:nvPicPr>
        <p:blipFill>
          <a:blip r:embed="rId1"/>
          <a:srcRect/>
          <a:stretch>
            <a:fillRect/>
          </a:stretch>
        </p:blipFill>
        <p:spPr>
          <a:xfrm>
            <a:off x="4500563" y="260350"/>
            <a:ext cx="4559300" cy="2736850"/>
          </a:xfrm>
        </p:spPr>
      </p:pic>
      <p:sp>
        <p:nvSpPr>
          <p:cNvPr id="10244" name="Rectangle 4"/>
          <p:cNvSpPr>
            <a:spLocks noGrp="1"/>
          </p:cNvSpPr>
          <p:nvPr>
            <p:ph type="title"/>
          </p:nvPr>
        </p:nvSpPr>
        <p:spPr>
          <a:xfrm>
            <a:off x="179388" y="404813"/>
            <a:ext cx="8229600" cy="1143000"/>
          </a:xfrm>
        </p:spPr>
        <p:txBody>
          <a:bodyPr vert="horz" wrap="square" lIns="91440" tIns="45720" rIns="91440" bIns="45720" anchor="ctr"/>
          <a:p>
            <a:pPr eaLnBrk="1" hangingPunct="1"/>
            <a:endParaRPr lang="zh-CN" altLang="zh-CN" dirty="0"/>
          </a:p>
        </p:txBody>
      </p:sp>
      <p:pic>
        <p:nvPicPr>
          <p:cNvPr id="10245" name="Picture 5" descr="xinsrc_29301071510126401841734[1]"/>
          <p:cNvPicPr>
            <a:picLocks noChangeAspect="1"/>
          </p:cNvPicPr>
          <p:nvPr>
            <p:ph sz="quarter" idx="3"/>
          </p:nvPr>
        </p:nvPicPr>
        <p:blipFill>
          <a:blip r:embed="rId2"/>
          <a:srcRect/>
          <a:stretch>
            <a:fillRect/>
          </a:stretch>
        </p:blipFill>
        <p:spPr>
          <a:xfrm>
            <a:off x="5219700" y="3573463"/>
            <a:ext cx="3213100" cy="2808287"/>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6" name="Picture 2" descr="zhanhe1"/>
          <p:cNvPicPr>
            <a:picLocks noChangeAspect="1"/>
          </p:cNvPicPr>
          <p:nvPr/>
        </p:nvPicPr>
        <p:blipFill>
          <a:blip r:embed="rId1"/>
          <a:stretch>
            <a:fillRect/>
          </a:stretch>
        </p:blipFill>
        <p:spPr>
          <a:xfrm>
            <a:off x="0" y="0"/>
            <a:ext cx="3132138" cy="6858000"/>
          </a:xfrm>
          <a:prstGeom prst="rect">
            <a:avLst/>
          </a:prstGeom>
          <a:noFill/>
          <a:ln w="9525">
            <a:noFill/>
          </a:ln>
        </p:spPr>
      </p:pic>
      <p:pic>
        <p:nvPicPr>
          <p:cNvPr id="11267" name="Picture 3" descr="anna"/>
          <p:cNvPicPr>
            <a:picLocks noChangeAspect="1"/>
          </p:cNvPicPr>
          <p:nvPr/>
        </p:nvPicPr>
        <p:blipFill>
          <a:blip r:embed="rId2"/>
          <a:stretch>
            <a:fillRect/>
          </a:stretch>
        </p:blipFill>
        <p:spPr>
          <a:xfrm>
            <a:off x="3059113" y="0"/>
            <a:ext cx="3097212" cy="6858000"/>
          </a:xfrm>
          <a:prstGeom prst="rect">
            <a:avLst/>
          </a:prstGeom>
          <a:noFill/>
          <a:ln w="9525">
            <a:noFill/>
          </a:ln>
        </p:spPr>
      </p:pic>
      <p:pic>
        <p:nvPicPr>
          <p:cNvPr id="11268" name="Picture 4" descr="fuhuo"/>
          <p:cNvPicPr>
            <a:picLocks noChangeAspect="1"/>
          </p:cNvPicPr>
          <p:nvPr/>
        </p:nvPicPr>
        <p:blipFill>
          <a:blip r:embed="rId3"/>
          <a:stretch>
            <a:fillRect/>
          </a:stretch>
        </p:blipFill>
        <p:spPr>
          <a:xfrm>
            <a:off x="6084888" y="0"/>
            <a:ext cx="3059112" cy="6858000"/>
          </a:xfrm>
          <a:prstGeom prst="rect">
            <a:avLst/>
          </a:prstGeom>
          <a:noFill/>
          <a:ln w="9525">
            <a:noFill/>
          </a:ln>
        </p:spPr>
      </p:pic>
    </p:spTree>
  </p:cSld>
  <p:clrMapOvr>
    <a:masterClrMapping/>
  </p:clrMapOvr>
  <p:transition>
    <p:comb dir="vert"/>
  </p:transition>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12290" name="Rectangle 2"/>
          <p:cNvSpPr>
            <a:spLocks noGrp="1"/>
          </p:cNvSpPr>
          <p:nvPr>
            <p:ph idx="1"/>
          </p:nvPr>
        </p:nvSpPr>
        <p:spPr>
          <a:xfrm>
            <a:off x="358775" y="4365625"/>
            <a:ext cx="8424863" cy="2492375"/>
          </a:xfrm>
        </p:spPr>
        <p:txBody>
          <a:bodyPr vert="horz" wrap="square" lIns="91440" tIns="45720" rIns="91440" bIns="45720" anchor="t"/>
          <a:p>
            <a:pPr eaLnBrk="1" hangingPunct="1">
              <a:lnSpc>
                <a:spcPct val="90000"/>
              </a:lnSpc>
              <a:buNone/>
            </a:pPr>
            <a:r>
              <a:rPr lang="zh-CN" altLang="zh-CN" sz="2800" b="1" dirty="0"/>
              <a:t>           托尔斯泰到晚年一直致力于</a:t>
            </a:r>
            <a:r>
              <a:rPr lang="zh-CN" altLang="zh-CN" sz="2800" b="1" u="sng" dirty="0"/>
              <a:t>“平民化”</a:t>
            </a:r>
            <a:r>
              <a:rPr lang="zh-CN" altLang="zh-CN" sz="2800" b="1" dirty="0"/>
              <a:t>：持斋吃素，从事体力劳动，耕地，挑水浇菜，制鞋；</a:t>
            </a:r>
            <a:r>
              <a:rPr lang="zh-CN" altLang="zh-CN" sz="2800" b="1" u="sng" dirty="0">
                <a:solidFill>
                  <a:srgbClr val="FF0000"/>
                </a:solidFill>
              </a:rPr>
              <a:t>并希望放弃私有财产和贵族特权</a:t>
            </a:r>
            <a:r>
              <a:rPr lang="zh-CN" altLang="zh-CN" sz="2800" b="1" dirty="0">
                <a:solidFill>
                  <a:srgbClr val="FF0000"/>
                </a:solidFill>
              </a:rPr>
              <a:t>，</a:t>
            </a:r>
            <a:r>
              <a:rPr lang="zh-CN" altLang="zh-CN" sz="2800" b="1" dirty="0"/>
              <a:t>因而和他的夫人意见冲突，家庭关系变得紧张起来。后来他终于秘密离家出走，途中感冒，于1910年11月20日（俄历11月7日）病逝在</a:t>
            </a:r>
            <a:r>
              <a:rPr lang="zh-CN" altLang="zh-CN" sz="2800" b="1" u="sng" dirty="0"/>
              <a:t>阿斯塔波沃火车站</a:t>
            </a:r>
            <a:r>
              <a:rPr lang="zh-CN" altLang="zh-CN" sz="2800" b="1" dirty="0"/>
              <a:t>。</a:t>
            </a:r>
            <a:r>
              <a:rPr lang="zh-CN" altLang="zh-CN" sz="2800" dirty="0"/>
              <a:t> </a:t>
            </a:r>
            <a:endParaRPr lang="zh-CN" altLang="zh-CN" sz="2800" dirty="0"/>
          </a:p>
        </p:txBody>
      </p:sp>
      <p:pic>
        <p:nvPicPr>
          <p:cNvPr id="12291" name="Picture 3" descr="列夫·托尔斯泰的葬礼2"/>
          <p:cNvPicPr>
            <a:picLocks noChangeAspect="1"/>
          </p:cNvPicPr>
          <p:nvPr/>
        </p:nvPicPr>
        <p:blipFill>
          <a:blip r:embed="rId1"/>
          <a:stretch>
            <a:fillRect/>
          </a:stretch>
        </p:blipFill>
        <p:spPr>
          <a:xfrm>
            <a:off x="1116013" y="449263"/>
            <a:ext cx="6911975" cy="3556000"/>
          </a:xfrm>
          <a:prstGeom prst="rect">
            <a:avLst/>
          </a:prstGeom>
          <a:noFill/>
          <a:ln w="76200" cap="flat" cmpd="tri">
            <a:solidFill>
              <a:srgbClr val="008000"/>
            </a:solidFill>
            <a:prstDash val="solid"/>
            <a:miter/>
            <a:headEnd type="none" w="med" len="med"/>
            <a:tailEnd type="none" w="med" len="med"/>
          </a:ln>
          <a:effectLst>
            <a:outerShdw dist="107763" dir="8100000" algn="ctr" rotWithShape="0">
              <a:srgbClr val="808080">
                <a:alpha val="50000"/>
              </a:srgbClr>
            </a:outerShdw>
          </a:effectLst>
        </p:spPr>
      </p:pic>
    </p:spTree>
  </p:cSld>
  <p:clrMapOvr>
    <a:masterClrMapping/>
  </p:clrMapOvr>
  <p:transition advClick="0">
    <p:rand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Rectangle 2"/>
          <p:cNvSpPr>
            <a:spLocks noGrp="1" noChangeArrowheads="1"/>
          </p:cNvSpPr>
          <p:nvPr>
            <p:ph type="title"/>
          </p:nvPr>
        </p:nvSpPr>
        <p:spPr>
          <a:xfrm>
            <a:off x="468313" y="341313"/>
            <a:ext cx="8077200" cy="1143000"/>
          </a:xfrm>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4000" b="1" i="0" u="none" strike="noStrike" kern="0" cap="none" spc="0" normalizeH="0" baseline="0" noProof="0" smtClean="0">
                <a:ln>
                  <a:noFill/>
                </a:ln>
                <a:solidFill>
                  <a:srgbClr val="285E62"/>
                </a:solidFill>
                <a:effectLst>
                  <a:outerShdw blurRad="38100" dist="38100" dir="2700000" algn="tl">
                    <a:srgbClr val="C0C0C0"/>
                  </a:outerShdw>
                </a:effectLst>
                <a:uLnTx/>
                <a:uFillTx/>
                <a:latin typeface="+mj-lt"/>
                <a:ea typeface="华文彩云" panose="02010800040101010101" pitchFamily="2" charset="-122"/>
                <a:cs typeface="+mj-cs"/>
              </a:rPr>
              <a:t>朗读，正音：</a:t>
            </a:r>
            <a:endParaRPr kumimoji="0" lang="zh-CN" altLang="zh-CN" sz="4000" b="1" i="0" u="none" strike="noStrike" kern="0" cap="none" spc="0" normalizeH="0" baseline="0" noProof="0" smtClean="0">
              <a:ln>
                <a:noFill/>
              </a:ln>
              <a:solidFill>
                <a:srgbClr val="285E62"/>
              </a:solidFill>
              <a:effectLst>
                <a:outerShdw blurRad="38100" dist="38100" dir="2700000" algn="tl">
                  <a:srgbClr val="C0C0C0"/>
                </a:outerShdw>
              </a:effectLst>
              <a:uLnTx/>
              <a:uFillTx/>
              <a:latin typeface="+mj-lt"/>
              <a:ea typeface="华文彩云" panose="02010800040101010101" pitchFamily="2" charset="-122"/>
              <a:cs typeface="+mj-cs"/>
            </a:endParaRPr>
          </a:p>
        </p:txBody>
      </p:sp>
      <p:sp>
        <p:nvSpPr>
          <p:cNvPr id="13315" name="Rectangle 3"/>
          <p:cNvSpPr>
            <a:spLocks noGrp="1" noChangeArrowheads="1"/>
          </p:cNvSpPr>
          <p:nvPr>
            <p:ph idx="1"/>
          </p:nvPr>
        </p:nvSpPr>
        <p:spPr>
          <a:xfrm>
            <a:off x="533400" y="1295400"/>
            <a:ext cx="8077200" cy="5029200"/>
          </a:xfrm>
        </p:spPr>
        <p:txBody>
          <a:bodyPr vert="horz" wrap="square" lIns="91440" tIns="45720" rIns="91440" bIns="45720" numCol="1" anchor="t" anchorCtr="0" compatLnSpc="1"/>
          <a:p>
            <a:pPr marL="0" indent="0" eaLnBrk="1" hangingPunct="1">
              <a:lnSpc>
                <a:spcPct val="90000"/>
              </a:lnSpc>
              <a:buNone/>
            </a:pPr>
            <a:r>
              <a:rPr lang="zh-CN" altLang="zh-CN" b="1" dirty="0">
                <a:solidFill>
                  <a:schemeClr val="accent2"/>
                </a:solidFill>
                <a:effectLst>
                  <a:outerShdw blurRad="38100" dist="38100" dir="2700000">
                    <a:srgbClr val="C0C0C0"/>
                  </a:outerShdw>
                </a:effectLst>
                <a:ea typeface="楷体_GB2312" pitchFamily="1" charset="-122"/>
              </a:rPr>
              <a:t>　　他生就一副多毛的脸庞，植被多于空地，浓密的胡</a:t>
            </a:r>
            <a:r>
              <a:rPr lang="zh-CN" altLang="zh-CN" b="1" dirty="0">
                <a:solidFill>
                  <a:srgbClr val="CC3300"/>
                </a:solidFill>
                <a:effectLst>
                  <a:outerShdw blurRad="38100" dist="38100" dir="2700000">
                    <a:srgbClr val="C0C0C0"/>
                  </a:outerShdw>
                </a:effectLst>
                <a:ea typeface="楷体_GB2312" pitchFamily="1" charset="-122"/>
              </a:rPr>
              <a:t>髭</a:t>
            </a:r>
            <a:r>
              <a:rPr lang="zh-CN" altLang="zh-CN" b="1" dirty="0">
                <a:solidFill>
                  <a:schemeClr val="accent2"/>
                </a:solidFill>
                <a:effectLst>
                  <a:outerShdw blurRad="38100" dist="38100" dir="2700000">
                    <a:srgbClr val="C0C0C0"/>
                  </a:outerShdw>
                </a:effectLst>
                <a:ea typeface="楷体_GB2312" pitchFamily="1" charset="-122"/>
              </a:rPr>
              <a:t>使人难以看清他的内心世界。长</a:t>
            </a:r>
            <a:r>
              <a:rPr lang="zh-CN" altLang="zh-CN" b="1" dirty="0">
                <a:solidFill>
                  <a:srgbClr val="CC3300"/>
                </a:solidFill>
                <a:effectLst>
                  <a:outerShdw blurRad="38100" dist="38100" dir="2700000">
                    <a:srgbClr val="C0C0C0"/>
                  </a:outerShdw>
                </a:effectLst>
                <a:ea typeface="楷体_GB2312" pitchFamily="1" charset="-122"/>
              </a:rPr>
              <a:t>髯</a:t>
            </a:r>
            <a:r>
              <a:rPr lang="zh-CN" altLang="zh-CN" b="1" dirty="0">
                <a:solidFill>
                  <a:schemeClr val="accent2"/>
                </a:solidFill>
                <a:effectLst>
                  <a:outerShdw blurRad="38100" dist="38100" dir="2700000">
                    <a:srgbClr val="C0C0C0"/>
                  </a:outerShdw>
                </a:effectLst>
                <a:ea typeface="楷体_GB2312" pitchFamily="1" charset="-122"/>
              </a:rPr>
              <a:t>覆盖了两颊，遮住了嘴唇，遮住了皱似树皮的</a:t>
            </a:r>
            <a:r>
              <a:rPr lang="zh-CN" altLang="zh-CN" b="1" dirty="0">
                <a:solidFill>
                  <a:srgbClr val="CC3300"/>
                </a:solidFill>
                <a:effectLst>
                  <a:outerShdw blurRad="38100" dist="38100" dir="2700000">
                    <a:srgbClr val="C0C0C0"/>
                  </a:outerShdw>
                </a:effectLst>
                <a:ea typeface="楷体_GB2312" pitchFamily="1" charset="-122"/>
              </a:rPr>
              <a:t>黝</a:t>
            </a:r>
            <a:r>
              <a:rPr lang="zh-CN" altLang="zh-CN" b="1" dirty="0">
                <a:solidFill>
                  <a:schemeClr val="accent2"/>
                </a:solidFill>
                <a:effectLst>
                  <a:outerShdw blurRad="38100" dist="38100" dir="2700000">
                    <a:srgbClr val="C0C0C0"/>
                  </a:outerShdw>
                </a:effectLst>
                <a:ea typeface="楷体_GB2312" pitchFamily="1" charset="-122"/>
              </a:rPr>
              <a:t>黑脸膛，一根根迎风飘动，颇有长者风度。宽约一指的眉毛像纠缠不清的树根，朝上倒竖。一</a:t>
            </a:r>
            <a:r>
              <a:rPr lang="zh-CN" altLang="zh-CN" b="1" dirty="0">
                <a:solidFill>
                  <a:srgbClr val="CC3300"/>
                </a:solidFill>
                <a:effectLst>
                  <a:outerShdw blurRad="38100" dist="38100" dir="2700000">
                    <a:srgbClr val="C0C0C0"/>
                  </a:outerShdw>
                </a:effectLst>
                <a:ea typeface="楷体_GB2312" pitchFamily="1" charset="-122"/>
              </a:rPr>
              <a:t>绺</a:t>
            </a:r>
            <a:r>
              <a:rPr lang="zh-CN" altLang="zh-CN" b="1" dirty="0">
                <a:solidFill>
                  <a:schemeClr val="accent2"/>
                </a:solidFill>
                <a:effectLst>
                  <a:outerShdw blurRad="38100" dist="38100" dir="2700000">
                    <a:srgbClr val="C0C0C0"/>
                  </a:outerShdw>
                </a:effectLst>
                <a:ea typeface="楷体_GB2312" pitchFamily="1" charset="-122"/>
              </a:rPr>
              <a:t>灰白的</a:t>
            </a:r>
            <a:r>
              <a:rPr lang="zh-CN" altLang="zh-CN" b="1" dirty="0">
                <a:solidFill>
                  <a:srgbClr val="CC3300"/>
                </a:solidFill>
                <a:effectLst>
                  <a:outerShdw blurRad="38100" dist="38100" dir="2700000">
                    <a:srgbClr val="C0C0C0"/>
                  </a:outerShdw>
                </a:effectLst>
                <a:ea typeface="楷体_GB2312" pitchFamily="1" charset="-122"/>
              </a:rPr>
              <a:t>鬈</a:t>
            </a:r>
            <a:r>
              <a:rPr lang="zh-CN" altLang="zh-CN" b="1" dirty="0">
                <a:solidFill>
                  <a:schemeClr val="accent2"/>
                </a:solidFill>
                <a:effectLst>
                  <a:outerShdw blurRad="38100" dist="38100" dir="2700000">
                    <a:srgbClr val="C0C0C0"/>
                  </a:outerShdw>
                </a:effectLst>
                <a:ea typeface="楷体_GB2312" pitchFamily="1" charset="-122"/>
              </a:rPr>
              <a:t>发像泡沫一样堆在额头上。不管从哪个角度看，你都能见到热带森林般茂密的须发。像米开朗琪罗画的摩西一样，托尔斯泰给人留下的难忘形象，来源于他那天父般的犹如卷起的滔滔白浪的大胡子。</a:t>
            </a:r>
            <a:endParaRPr lang="zh-CN" altLang="zh-CN" b="1" dirty="0">
              <a:solidFill>
                <a:schemeClr val="accent2"/>
              </a:solidFill>
              <a:effectLst>
                <a:outerShdw blurRad="38100" dist="38100" dir="2700000">
                  <a:srgbClr val="C0C0C0"/>
                </a:outerShdw>
              </a:effectLst>
              <a:ea typeface="楷体_GB2312" pitchFamily="1" charset="-122"/>
            </a:endParaRPr>
          </a:p>
        </p:txBody>
      </p:sp>
      <p:sp>
        <p:nvSpPr>
          <p:cNvPr id="13316" name="AutoShape 4">
            <a:hlinkClick r:id="" action="ppaction://hlinkshowjump?jump=nextslide"/>
          </p:cNvPr>
          <p:cNvSpPr/>
          <p:nvPr/>
        </p:nvSpPr>
        <p:spPr>
          <a:xfrm>
            <a:off x="5105400" y="6416675"/>
            <a:ext cx="381000" cy="365125"/>
          </a:xfrm>
          <a:prstGeom prst="rightArrow">
            <a:avLst>
              <a:gd name="adj1" fmla="val 50000"/>
              <a:gd name="adj2" fmla="val 26086"/>
            </a:avLst>
          </a:prstGeom>
          <a:solidFill>
            <a:srgbClr val="DDDDDD"/>
          </a:solidFill>
          <a:ln w="28575" cap="flat" cmpd="sng">
            <a:solidFill>
              <a:schemeClr val="hlink"/>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13317" name="AutoShape 5">
            <a:hlinkClick r:id="" action="ppaction://hlinkshowjump?jump=previousslide"/>
          </p:cNvPr>
          <p:cNvSpPr/>
          <p:nvPr/>
        </p:nvSpPr>
        <p:spPr>
          <a:xfrm>
            <a:off x="3581400" y="6416675"/>
            <a:ext cx="381000" cy="365125"/>
          </a:xfrm>
          <a:prstGeom prst="leftArrow">
            <a:avLst>
              <a:gd name="adj1" fmla="val 50000"/>
              <a:gd name="adj2" fmla="val 26086"/>
            </a:avLst>
          </a:prstGeom>
          <a:solidFill>
            <a:srgbClr val="DDDDDD"/>
          </a:solidFill>
          <a:ln w="28575" cap="flat" cmpd="sng">
            <a:solidFill>
              <a:schemeClr val="hlink"/>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13318" name="AutoShape 6">
            <a:hlinkClick r:id="" action="ppaction://hlinkshowjump?jump=firstslide"/>
          </p:cNvPr>
          <p:cNvSpPr/>
          <p:nvPr/>
        </p:nvSpPr>
        <p:spPr>
          <a:xfrm>
            <a:off x="4305300" y="6400800"/>
            <a:ext cx="533400" cy="304800"/>
          </a:xfrm>
          <a:prstGeom prst="upArrow">
            <a:avLst>
              <a:gd name="adj1" fmla="val 50000"/>
              <a:gd name="adj2" fmla="val 25000"/>
            </a:avLst>
          </a:prstGeom>
          <a:solidFill>
            <a:srgbClr val="DDDDDD"/>
          </a:solidFill>
          <a:ln w="28575" cap="flat" cmpd="sng">
            <a:solidFill>
              <a:schemeClr val="hlink"/>
            </a:solidFill>
            <a:prstDash val="solid"/>
            <a:miter/>
            <a:headEnd type="none" w="med" len="med"/>
            <a:tailEnd type="none" w="med" len="med"/>
          </a:ln>
        </p:spPr>
        <p:txBody>
          <a:bodyPr vert="eaVert"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13319" name="AutoShape 7"/>
          <p:cNvSpPr>
            <a:spLocks noChangeArrowheads="1"/>
          </p:cNvSpPr>
          <p:nvPr/>
        </p:nvSpPr>
        <p:spPr bwMode="auto">
          <a:xfrm>
            <a:off x="6013450" y="620713"/>
            <a:ext cx="1317625" cy="620713"/>
          </a:xfrm>
          <a:prstGeom prst="wedgeRoundRectCallout">
            <a:avLst>
              <a:gd name="adj1" fmla="val -298676"/>
              <a:gd name="adj2" fmla="val 142583"/>
              <a:gd name="adj3" fmla="val 16667"/>
            </a:avLst>
          </a:prstGeom>
          <a:solidFill>
            <a:srgbClr val="FFFFCC"/>
          </a:solidFill>
          <a:ln w="38100" cmpd="sng">
            <a:solidFill>
              <a:schemeClr va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zī</a:t>
            </a:r>
            <a:endParaRPr kumimoji="0"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endParaRPr>
          </a:p>
        </p:txBody>
      </p:sp>
      <p:sp>
        <p:nvSpPr>
          <p:cNvPr id="13320" name="AutoShape 8"/>
          <p:cNvSpPr>
            <a:spLocks noChangeArrowheads="1"/>
          </p:cNvSpPr>
          <p:nvPr/>
        </p:nvSpPr>
        <p:spPr bwMode="auto">
          <a:xfrm>
            <a:off x="3276600" y="404813"/>
            <a:ext cx="1317625" cy="620713"/>
          </a:xfrm>
          <a:prstGeom prst="wedgeRoundRectCallout">
            <a:avLst>
              <a:gd name="adj1" fmla="val -216745"/>
              <a:gd name="adj2" fmla="val 240537"/>
              <a:gd name="adj3" fmla="val 16667"/>
            </a:avLst>
          </a:prstGeom>
          <a:solidFill>
            <a:srgbClr val="FFFFCC"/>
          </a:solidFill>
          <a:ln w="38100" cmpd="sng">
            <a:solidFill>
              <a:schemeClr va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r</a:t>
            </a: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Arial" panose="020B0604020202020204"/>
                <a:ea typeface="宋体" panose="02010600030101010101" pitchFamily="2" charset="-122"/>
                <a:cs typeface="+mn-cs"/>
              </a:rPr>
              <a:t>á</a:t>
            </a: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n</a:t>
            </a:r>
            <a:endParaRPr kumimoji="0"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endParaRPr>
          </a:p>
        </p:txBody>
      </p:sp>
      <p:sp>
        <p:nvSpPr>
          <p:cNvPr id="13321" name="AutoShape 9"/>
          <p:cNvSpPr>
            <a:spLocks noChangeArrowheads="1"/>
          </p:cNvSpPr>
          <p:nvPr/>
        </p:nvSpPr>
        <p:spPr bwMode="auto">
          <a:xfrm>
            <a:off x="5076825" y="333375"/>
            <a:ext cx="1317625" cy="620713"/>
          </a:xfrm>
          <a:prstGeom prst="wedgeRoundRectCallout">
            <a:avLst>
              <a:gd name="adj1" fmla="val -266264"/>
              <a:gd name="adj2" fmla="val 325958"/>
              <a:gd name="adj3" fmla="val 16667"/>
            </a:avLst>
          </a:prstGeom>
          <a:solidFill>
            <a:srgbClr val="FFFFCC"/>
          </a:solidFill>
          <a:ln w="38100" cmpd="sng">
            <a:solidFill>
              <a:schemeClr va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yǒu</a:t>
            </a:r>
            <a:endParaRPr kumimoji="0"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endParaRPr>
          </a:p>
        </p:txBody>
      </p:sp>
      <p:sp>
        <p:nvSpPr>
          <p:cNvPr id="13322" name="AutoShape 10"/>
          <p:cNvSpPr>
            <a:spLocks noChangeArrowheads="1"/>
          </p:cNvSpPr>
          <p:nvPr/>
        </p:nvSpPr>
        <p:spPr bwMode="auto">
          <a:xfrm>
            <a:off x="5003800" y="5876925"/>
            <a:ext cx="1317625" cy="622300"/>
          </a:xfrm>
          <a:prstGeom prst="wedgeRoundRectCallout">
            <a:avLst>
              <a:gd name="adj1" fmla="val -163375"/>
              <a:gd name="adj2" fmla="val -358694"/>
              <a:gd name="adj3" fmla="val 16667"/>
            </a:avLst>
          </a:prstGeom>
          <a:solidFill>
            <a:srgbClr val="FFFFCC"/>
          </a:solidFill>
          <a:ln w="38100" cmpd="sng">
            <a:solidFill>
              <a:schemeClr va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liǔ</a:t>
            </a:r>
            <a:endParaRPr kumimoji="0"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endParaRPr>
          </a:p>
        </p:txBody>
      </p:sp>
      <p:sp>
        <p:nvSpPr>
          <p:cNvPr id="13323" name="AutoShape 11"/>
          <p:cNvSpPr>
            <a:spLocks noChangeArrowheads="1"/>
          </p:cNvSpPr>
          <p:nvPr/>
        </p:nvSpPr>
        <p:spPr bwMode="auto">
          <a:xfrm>
            <a:off x="6661150" y="5949950"/>
            <a:ext cx="1317625" cy="620713"/>
          </a:xfrm>
          <a:prstGeom prst="wedgeRoundRectCallout">
            <a:avLst>
              <a:gd name="adj1" fmla="val -152773"/>
              <a:gd name="adj2" fmla="val -347444"/>
              <a:gd name="adj3" fmla="val 16667"/>
            </a:avLst>
          </a:prstGeom>
          <a:solidFill>
            <a:srgbClr val="FFFFCC"/>
          </a:solidFill>
          <a:ln w="38100" cmpd="sng">
            <a:solidFill>
              <a:schemeClr val="hlink"/>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qu</a:t>
            </a: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Arial" panose="020B0604020202020204"/>
                <a:ea typeface="宋体" panose="02010600030101010101" pitchFamily="2" charset="-122"/>
                <a:cs typeface="+mn-cs"/>
              </a:rPr>
              <a:t>á</a:t>
            </a:r>
            <a:r>
              <a:rPr kumimoji="0" lang="en-US" altLang="zh-CN"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n</a:t>
            </a:r>
            <a:endParaRPr kumimoji="0" lang="zh-CN" altLang="en-US" sz="3200" b="1" i="0" u="none" strike="noStrike" kern="1200" cap="none" spc="0" normalizeH="0" baseline="0" noProof="0">
              <a:ln>
                <a:noFill/>
              </a:ln>
              <a:solidFill>
                <a:srgbClr val="FF3300"/>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3319"/>
                                        </p:tgtEl>
                                        <p:attrNameLst>
                                          <p:attrName>style.visibility</p:attrName>
                                        </p:attrNameLst>
                                      </p:cBhvr>
                                      <p:to>
                                        <p:strVal val="visible"/>
                                      </p:to>
                                    </p:set>
                                    <p:animEffect transition="in" filter="box(out)">
                                      <p:cBhvr>
                                        <p:cTn id="7" dur="500"/>
                                        <p:tgtEl>
                                          <p:spTgt spid="13319"/>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3320"/>
                                        </p:tgtEl>
                                        <p:attrNameLst>
                                          <p:attrName>style.visibility</p:attrName>
                                        </p:attrNameLst>
                                      </p:cBhvr>
                                      <p:to>
                                        <p:strVal val="visible"/>
                                      </p:to>
                                    </p:set>
                                    <p:animEffect transition="in" filter="box(out)">
                                      <p:cBhvr>
                                        <p:cTn id="12" dur="500"/>
                                        <p:tgtEl>
                                          <p:spTgt spid="13320"/>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3321"/>
                                        </p:tgtEl>
                                        <p:attrNameLst>
                                          <p:attrName>style.visibility</p:attrName>
                                        </p:attrNameLst>
                                      </p:cBhvr>
                                      <p:to>
                                        <p:strVal val="visible"/>
                                      </p:to>
                                    </p:set>
                                    <p:animEffect transition="in" filter="box(out)">
                                      <p:cBhvr>
                                        <p:cTn id="17" dur="500"/>
                                        <p:tgtEl>
                                          <p:spTgt spid="13321"/>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3322"/>
                                        </p:tgtEl>
                                        <p:attrNameLst>
                                          <p:attrName>style.visibility</p:attrName>
                                        </p:attrNameLst>
                                      </p:cBhvr>
                                      <p:to>
                                        <p:strVal val="visible"/>
                                      </p:to>
                                    </p:set>
                                    <p:animEffect transition="in" filter="box(out)">
                                      <p:cBhvr>
                                        <p:cTn id="22" dur="500"/>
                                        <p:tgtEl>
                                          <p:spTgt spid="13322"/>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13323"/>
                                        </p:tgtEl>
                                        <p:attrNameLst>
                                          <p:attrName>style.visibility</p:attrName>
                                        </p:attrNameLst>
                                      </p:cBhvr>
                                      <p:to>
                                        <p:strVal val="visible"/>
                                      </p:to>
                                    </p:set>
                                    <p:animEffect transition="in" filter="box(out)">
                                      <p:cBhvr>
                                        <p:cTn id="27" dur="500"/>
                                        <p:tgtEl>
                                          <p:spTgt spid="13323"/>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9" grpId="0" bldLvl="0" animBg="1"/>
      <p:bldP spid="13320" grpId="0" bldLvl="0" animBg="1"/>
      <p:bldP spid="13321" grpId="0" animBg="1"/>
      <p:bldP spid="13322" grpId="0" bldLvl="0" animBg="1"/>
      <p:bldP spid="1332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Rectangle 3"/>
          <p:cNvSpPr>
            <a:spLocks noGrp="1"/>
          </p:cNvSpPr>
          <p:nvPr>
            <p:ph type="title"/>
          </p:nvPr>
        </p:nvSpPr>
        <p:spPr>
          <a:xfrm>
            <a:off x="468313" y="0"/>
            <a:ext cx="8229600" cy="1143000"/>
          </a:xfrm>
        </p:spPr>
        <p:txBody>
          <a:bodyPr vert="horz" wrap="square" lIns="91440" tIns="45720" rIns="91440" bIns="45720" anchor="ctr"/>
          <a:p>
            <a:pPr eaLnBrk="1" hangingPunct="1"/>
            <a:r>
              <a:rPr lang="zh-CN" altLang="zh-CN" b="1" dirty="0"/>
              <a:t>扫除拦路虎</a:t>
            </a:r>
            <a:r>
              <a:rPr lang="zh-CN" altLang="zh-CN" dirty="0"/>
              <a:t> </a:t>
            </a:r>
            <a:endParaRPr lang="zh-CN" altLang="zh-CN" dirty="0"/>
          </a:p>
        </p:txBody>
      </p:sp>
      <p:sp>
        <p:nvSpPr>
          <p:cNvPr id="14340" name="Rectangle 4"/>
          <p:cNvSpPr>
            <a:spLocks noGrp="1"/>
          </p:cNvSpPr>
          <p:nvPr>
            <p:ph idx="1"/>
          </p:nvPr>
        </p:nvSpPr>
        <p:spPr>
          <a:xfrm>
            <a:off x="395288" y="925513"/>
            <a:ext cx="8964612" cy="5932487"/>
          </a:xfrm>
        </p:spPr>
        <p:txBody>
          <a:bodyPr vert="horz" wrap="square" lIns="91440" tIns="45720" rIns="91440" bIns="45720" anchor="t"/>
          <a:p>
            <a:pPr eaLnBrk="1" hangingPunct="1">
              <a:lnSpc>
                <a:spcPct val="90000"/>
              </a:lnSpc>
              <a:buNone/>
            </a:pPr>
            <a:r>
              <a:rPr lang="zh-CN" altLang="zh-CN" b="1" dirty="0"/>
              <a:t>Yǒu     zhì        dùn    gù    xuān     xī         rú   </a:t>
            </a:r>
            <a:endParaRPr lang="zh-CN" altLang="zh-CN" b="1" dirty="0"/>
          </a:p>
          <a:p>
            <a:pPr eaLnBrk="1" hangingPunct="1">
              <a:lnSpc>
                <a:spcPct val="90000"/>
              </a:lnSpc>
              <a:buNone/>
            </a:pPr>
            <a:r>
              <a:rPr lang="zh-CN" altLang="zh-CN" b="1" dirty="0">
                <a:solidFill>
                  <a:srgbClr val="FF0000"/>
                </a:solidFill>
              </a:rPr>
              <a:t>黝 </a:t>
            </a:r>
            <a:r>
              <a:rPr lang="zh-CN" altLang="zh-CN" b="1" dirty="0"/>
              <a:t>黑   </a:t>
            </a:r>
            <a:r>
              <a:rPr lang="zh-CN" altLang="zh-CN" b="1" dirty="0">
                <a:solidFill>
                  <a:srgbClr val="FF0000"/>
                </a:solidFill>
              </a:rPr>
              <a:t>滞</a:t>
            </a:r>
            <a:r>
              <a:rPr lang="zh-CN" altLang="zh-CN" b="1" dirty="0"/>
              <a:t>留    愚</a:t>
            </a:r>
            <a:r>
              <a:rPr lang="zh-CN" altLang="zh-CN" b="1" dirty="0">
                <a:solidFill>
                  <a:srgbClr val="FF0000"/>
                </a:solidFill>
              </a:rPr>
              <a:t>钝</a:t>
            </a:r>
            <a:r>
              <a:rPr lang="zh-CN" altLang="zh-CN" b="1" dirty="0"/>
              <a:t>   禁</a:t>
            </a:r>
            <a:r>
              <a:rPr lang="zh-CN" altLang="zh-CN" b="1" dirty="0">
                <a:solidFill>
                  <a:srgbClr val="FF0000"/>
                </a:solidFill>
              </a:rPr>
              <a:t>锢  </a:t>
            </a:r>
            <a:r>
              <a:rPr lang="zh-CN" altLang="zh-CN" b="1" dirty="0"/>
              <a:t>   </a:t>
            </a:r>
            <a:r>
              <a:rPr lang="zh-CN" altLang="zh-CN" b="1" dirty="0">
                <a:solidFill>
                  <a:srgbClr val="FF0000"/>
                </a:solidFill>
              </a:rPr>
              <a:t>轩</a:t>
            </a:r>
            <a:r>
              <a:rPr lang="zh-CN" altLang="zh-CN" b="1" dirty="0"/>
              <a:t>昂   </a:t>
            </a:r>
            <a:r>
              <a:rPr lang="zh-CN" altLang="zh-CN" b="1" dirty="0">
                <a:solidFill>
                  <a:srgbClr val="FF0000"/>
                </a:solidFill>
              </a:rPr>
              <a:t>犀</a:t>
            </a:r>
            <a:r>
              <a:rPr lang="zh-CN" altLang="zh-CN" b="1" dirty="0"/>
              <a:t>利   侏</a:t>
            </a:r>
            <a:r>
              <a:rPr lang="zh-CN" altLang="zh-CN" b="1" dirty="0">
                <a:solidFill>
                  <a:srgbClr val="FF0000"/>
                </a:solidFill>
              </a:rPr>
              <a:t>儒</a:t>
            </a:r>
            <a:r>
              <a:rPr lang="zh-CN" altLang="zh-CN" b="1" dirty="0"/>
              <a:t>   </a:t>
            </a:r>
            <a:endParaRPr lang="zh-CN" altLang="zh-CN" b="1" dirty="0"/>
          </a:p>
          <a:p>
            <a:pPr eaLnBrk="1" hangingPunct="1">
              <a:lnSpc>
                <a:spcPct val="90000"/>
              </a:lnSpc>
              <a:buNone/>
            </a:pPr>
            <a:r>
              <a:rPr lang="zh-CN" altLang="zh-CN" b="1" dirty="0"/>
              <a:t>gān gà     chì              làn                 gòu</a:t>
            </a:r>
            <a:endParaRPr lang="zh-CN" altLang="zh-CN" b="1" dirty="0"/>
          </a:p>
          <a:p>
            <a:pPr eaLnBrk="1" hangingPunct="1">
              <a:lnSpc>
                <a:spcPct val="90000"/>
              </a:lnSpc>
              <a:buNone/>
            </a:pPr>
            <a:r>
              <a:rPr lang="zh-CN" altLang="zh-CN" b="1" dirty="0">
                <a:solidFill>
                  <a:srgbClr val="FF0000"/>
                </a:solidFill>
              </a:rPr>
              <a:t>尴 尬</a:t>
            </a:r>
            <a:r>
              <a:rPr lang="zh-CN" altLang="zh-CN" b="1" dirty="0"/>
              <a:t>        </a:t>
            </a:r>
            <a:r>
              <a:rPr lang="zh-CN" altLang="zh-CN" b="1" dirty="0">
                <a:solidFill>
                  <a:srgbClr val="FF0000"/>
                </a:solidFill>
              </a:rPr>
              <a:t>炽</a:t>
            </a:r>
            <a:r>
              <a:rPr lang="zh-CN" altLang="zh-CN" b="1" dirty="0"/>
              <a:t>热     粗制</a:t>
            </a:r>
            <a:r>
              <a:rPr lang="zh-CN" altLang="zh-CN" b="1" dirty="0">
                <a:solidFill>
                  <a:srgbClr val="FF0000"/>
                </a:solidFill>
              </a:rPr>
              <a:t>滥</a:t>
            </a:r>
            <a:r>
              <a:rPr lang="zh-CN" altLang="zh-CN" b="1" dirty="0"/>
              <a:t>造     藏污纳</a:t>
            </a:r>
            <a:r>
              <a:rPr lang="zh-CN" altLang="zh-CN" b="1" dirty="0">
                <a:solidFill>
                  <a:srgbClr val="FF0000"/>
                </a:solidFill>
              </a:rPr>
              <a:t>垢</a:t>
            </a:r>
            <a:endParaRPr lang="zh-CN" altLang="zh-CN" b="1" dirty="0"/>
          </a:p>
          <a:p>
            <a:pPr eaLnBrk="1" hangingPunct="1">
              <a:lnSpc>
                <a:spcPct val="90000"/>
              </a:lnSpc>
              <a:buNone/>
            </a:pPr>
            <a:r>
              <a:rPr lang="zh-CN" altLang="zh-CN" sz="2400" b="1" dirty="0"/>
              <a:t>  </a:t>
            </a:r>
            <a:r>
              <a:rPr lang="zh-CN" altLang="zh-CN" b="1" dirty="0"/>
              <a:t>hàn              huáng    àn              mào  yín</a:t>
            </a:r>
            <a:endParaRPr lang="zh-CN" altLang="zh-CN" b="1" dirty="0"/>
          </a:p>
          <a:p>
            <a:pPr eaLnBrk="1" hangingPunct="1">
              <a:lnSpc>
                <a:spcPct val="90000"/>
              </a:lnSpc>
              <a:buNone/>
            </a:pPr>
            <a:r>
              <a:rPr lang="zh-CN" altLang="zh-CN" b="1" dirty="0">
                <a:solidFill>
                  <a:srgbClr val="FF0000"/>
                </a:solidFill>
              </a:rPr>
              <a:t>  颔</a:t>
            </a:r>
            <a:r>
              <a:rPr lang="zh-CN" altLang="zh-CN" b="1" dirty="0"/>
              <a:t>首低眉  诚</a:t>
            </a:r>
            <a:r>
              <a:rPr lang="zh-CN" altLang="zh-CN" b="1" dirty="0">
                <a:solidFill>
                  <a:srgbClr val="FF0000"/>
                </a:solidFill>
              </a:rPr>
              <a:t>惶</a:t>
            </a:r>
            <a:r>
              <a:rPr lang="zh-CN" altLang="zh-CN" b="1" dirty="0"/>
              <a:t>诚恐   </a:t>
            </a:r>
            <a:r>
              <a:rPr lang="zh-CN" altLang="zh-CN" b="1" dirty="0">
                <a:solidFill>
                  <a:srgbClr val="FF0000"/>
                </a:solidFill>
              </a:rPr>
              <a:t>黯</a:t>
            </a:r>
            <a:r>
              <a:rPr lang="zh-CN" altLang="zh-CN" b="1" dirty="0"/>
              <a:t>然失色  广</a:t>
            </a:r>
            <a:r>
              <a:rPr lang="zh-CN" altLang="zh-CN" b="1" dirty="0">
                <a:solidFill>
                  <a:srgbClr val="FF0000"/>
                </a:solidFill>
              </a:rPr>
              <a:t>袤</a:t>
            </a:r>
            <a:r>
              <a:rPr lang="zh-CN" altLang="zh-CN" b="1" dirty="0"/>
              <a:t>无</a:t>
            </a:r>
            <a:r>
              <a:rPr lang="zh-CN" altLang="zh-CN" b="1" dirty="0">
                <a:solidFill>
                  <a:srgbClr val="FF0000"/>
                </a:solidFill>
              </a:rPr>
              <a:t>垠</a:t>
            </a:r>
            <a:endParaRPr lang="zh-CN" altLang="zh-CN" b="1" dirty="0">
              <a:solidFill>
                <a:srgbClr val="FF0000"/>
              </a:solidFill>
            </a:endParaRPr>
          </a:p>
          <a:p>
            <a:pPr eaLnBrk="1" hangingPunct="1">
              <a:lnSpc>
                <a:spcPct val="90000"/>
              </a:lnSpc>
              <a:buNone/>
            </a:pPr>
            <a:r>
              <a:rPr lang="zh-CN" altLang="zh-CN" sz="2400" b="1" dirty="0"/>
              <a:t>       </a:t>
            </a:r>
            <a:r>
              <a:rPr lang="zh-CN" altLang="zh-CN" b="1" dirty="0"/>
              <a:t>sì         liǔ       rán  quán      jiá         zī </a:t>
            </a:r>
            <a:endParaRPr lang="zh-CN" altLang="zh-CN" sz="2400" b="1" dirty="0"/>
          </a:p>
          <a:p>
            <a:pPr eaLnBrk="1" hangingPunct="1">
              <a:lnSpc>
                <a:spcPct val="90000"/>
              </a:lnSpc>
              <a:buNone/>
            </a:pPr>
            <a:r>
              <a:rPr lang="zh-CN" altLang="zh-CN" b="1" dirty="0"/>
              <a:t>  酒</a:t>
            </a:r>
            <a:r>
              <a:rPr lang="zh-CN" altLang="zh-CN" b="1" dirty="0">
                <a:solidFill>
                  <a:srgbClr val="FF0000"/>
                </a:solidFill>
              </a:rPr>
              <a:t>肆</a:t>
            </a:r>
            <a:r>
              <a:rPr lang="zh-CN" altLang="zh-CN" b="1" dirty="0"/>
              <a:t>    一</a:t>
            </a:r>
            <a:r>
              <a:rPr lang="zh-CN" altLang="zh-CN" b="1" dirty="0">
                <a:solidFill>
                  <a:srgbClr val="FF0000"/>
                </a:solidFill>
              </a:rPr>
              <a:t>绺 </a:t>
            </a:r>
            <a:r>
              <a:rPr lang="zh-CN" altLang="zh-CN" b="1" dirty="0"/>
              <a:t>   长</a:t>
            </a:r>
            <a:r>
              <a:rPr lang="zh-CN" altLang="zh-CN" b="1" dirty="0">
                <a:solidFill>
                  <a:srgbClr val="FF0000"/>
                </a:solidFill>
              </a:rPr>
              <a:t>髯</a:t>
            </a:r>
            <a:r>
              <a:rPr lang="zh-CN" altLang="zh-CN" b="1" dirty="0"/>
              <a:t>     </a:t>
            </a:r>
            <a:r>
              <a:rPr lang="zh-CN" altLang="zh-CN" b="1" dirty="0">
                <a:solidFill>
                  <a:srgbClr val="FF0000"/>
                </a:solidFill>
              </a:rPr>
              <a:t>鬈</a:t>
            </a:r>
            <a:r>
              <a:rPr lang="zh-CN" altLang="zh-CN" b="1" dirty="0"/>
              <a:t>发   两</a:t>
            </a:r>
            <a:r>
              <a:rPr lang="zh-CN" altLang="zh-CN" b="1" dirty="0">
                <a:solidFill>
                  <a:srgbClr val="FF0000"/>
                </a:solidFill>
              </a:rPr>
              <a:t>颊</a:t>
            </a:r>
            <a:r>
              <a:rPr lang="zh-CN" altLang="zh-CN" b="1" dirty="0"/>
              <a:t>     胡</a:t>
            </a:r>
            <a:r>
              <a:rPr lang="zh-CN" altLang="zh-CN" b="1" dirty="0">
                <a:solidFill>
                  <a:srgbClr val="FF0000"/>
                </a:solidFill>
              </a:rPr>
              <a:t>髭</a:t>
            </a:r>
            <a:endParaRPr lang="zh-CN" altLang="zh-CN" b="1" dirty="0">
              <a:solidFill>
                <a:srgbClr val="FF0000"/>
              </a:solidFill>
            </a:endParaRPr>
          </a:p>
          <a:p>
            <a:pPr eaLnBrk="1" hangingPunct="1">
              <a:lnSpc>
                <a:spcPct val="90000"/>
              </a:lnSpc>
              <a:buNone/>
            </a:pPr>
            <a:r>
              <a:rPr lang="zh-CN" altLang="zh-CN" sz="2400" b="1" dirty="0"/>
              <a:t>   </a:t>
            </a:r>
            <a:r>
              <a:rPr lang="zh-CN" altLang="zh-CN" b="1" dirty="0"/>
              <a:t>qióng    bǐng  zèng   zhòu  càn      cāo</a:t>
            </a:r>
            <a:endParaRPr lang="zh-CN" altLang="zh-CN" b="1" dirty="0"/>
          </a:p>
          <a:p>
            <a:pPr eaLnBrk="1" hangingPunct="1">
              <a:lnSpc>
                <a:spcPct val="90000"/>
              </a:lnSpc>
              <a:buNone/>
            </a:pPr>
            <a:r>
              <a:rPr lang="zh-CN" altLang="zh-CN" b="1" dirty="0"/>
              <a:t>    </a:t>
            </a:r>
            <a:r>
              <a:rPr lang="zh-CN" altLang="zh-CN" b="1" dirty="0">
                <a:solidFill>
                  <a:srgbClr val="FF0000"/>
                </a:solidFill>
              </a:rPr>
              <a:t>穹</a:t>
            </a:r>
            <a:r>
              <a:rPr lang="zh-CN" altLang="zh-CN" b="1" dirty="0"/>
              <a:t>顶      </a:t>
            </a:r>
            <a:r>
              <a:rPr lang="zh-CN" altLang="zh-CN" b="1" dirty="0">
                <a:solidFill>
                  <a:srgbClr val="FF0000"/>
                </a:solidFill>
              </a:rPr>
              <a:t>屏</a:t>
            </a:r>
            <a:r>
              <a:rPr lang="zh-CN" altLang="zh-CN" b="1" dirty="0"/>
              <a:t>住  </a:t>
            </a:r>
            <a:r>
              <a:rPr lang="zh-CN" altLang="zh-CN" b="1" dirty="0">
                <a:solidFill>
                  <a:srgbClr val="FF0000"/>
                </a:solidFill>
              </a:rPr>
              <a:t>锃</a:t>
            </a:r>
            <a:r>
              <a:rPr lang="zh-CN" altLang="zh-CN" b="1" dirty="0"/>
              <a:t>亮   甲</a:t>
            </a:r>
            <a:r>
              <a:rPr lang="zh-CN" altLang="zh-CN" b="1" dirty="0">
                <a:solidFill>
                  <a:srgbClr val="FF0000"/>
                </a:solidFill>
              </a:rPr>
              <a:t>胄  </a:t>
            </a:r>
            <a:r>
              <a:rPr lang="zh-CN" altLang="zh-CN" b="1" dirty="0"/>
              <a:t>  </a:t>
            </a:r>
            <a:r>
              <a:rPr lang="zh-CN" altLang="zh-CN" b="1" dirty="0">
                <a:solidFill>
                  <a:srgbClr val="FF0000"/>
                </a:solidFill>
              </a:rPr>
              <a:t>粲</a:t>
            </a:r>
            <a:r>
              <a:rPr lang="zh-CN" altLang="zh-CN" b="1" dirty="0"/>
              <a:t>然   粗</a:t>
            </a:r>
            <a:r>
              <a:rPr lang="zh-CN" altLang="zh-CN" b="1" dirty="0">
                <a:solidFill>
                  <a:srgbClr val="FF0000"/>
                </a:solidFill>
              </a:rPr>
              <a:t>糙</a:t>
            </a:r>
            <a:endParaRPr lang="zh-CN" altLang="zh-CN"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40">
                                            <p:txEl>
                                              <p:charRg st="0" end="5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340">
                                            <p:txEl>
                                              <p:charRg st="98" end="15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340">
                                            <p:txEl>
                                              <p:charRg st="182" end="23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340">
                                            <p:txEl>
                                              <p:charRg st="261" end="32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340">
                                            <p:txEl>
                                              <p:charRg st="356" end="40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Rectangle 4"/>
          <p:cNvSpPr/>
          <p:nvPr/>
        </p:nvSpPr>
        <p:spPr>
          <a:xfrm>
            <a:off x="992188" y="3502025"/>
            <a:ext cx="3405187" cy="11080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6600" b="1" dirty="0">
                <a:solidFill>
                  <a:srgbClr val="FF0000"/>
                </a:solidFill>
                <a:latin typeface="Times New Roman" panose="02020603050405020304" pitchFamily="18" charset="0"/>
              </a:rPr>
              <a:t>髭</a:t>
            </a:r>
            <a:endParaRPr lang="zh-CN" altLang="zh-CN" sz="6600" b="1" dirty="0">
              <a:solidFill>
                <a:srgbClr val="FF0000"/>
              </a:solidFill>
              <a:latin typeface="Times New Roman" panose="02020603050405020304" pitchFamily="18" charset="0"/>
            </a:endParaRPr>
          </a:p>
        </p:txBody>
      </p:sp>
      <p:sp>
        <p:nvSpPr>
          <p:cNvPr id="15363" name="Text Box 5"/>
          <p:cNvSpPr txBox="1"/>
          <p:nvPr/>
        </p:nvSpPr>
        <p:spPr>
          <a:xfrm>
            <a:off x="2265363" y="3502025"/>
            <a:ext cx="2132012" cy="11080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6600" b="1" dirty="0">
                <a:solidFill>
                  <a:srgbClr val="FF0000"/>
                </a:solidFill>
                <a:latin typeface="Times New Roman" panose="02020603050405020304" pitchFamily="18" charset="0"/>
              </a:rPr>
              <a:t>髯</a:t>
            </a:r>
            <a:endParaRPr lang="zh-CN" altLang="zh-CN" sz="6600" b="1" dirty="0">
              <a:solidFill>
                <a:srgbClr val="FF0000"/>
              </a:solidFill>
              <a:latin typeface="Times New Roman" panose="02020603050405020304" pitchFamily="18" charset="0"/>
            </a:endParaRPr>
          </a:p>
        </p:txBody>
      </p:sp>
      <p:sp>
        <p:nvSpPr>
          <p:cNvPr id="15364" name="Text Box 6"/>
          <p:cNvSpPr txBox="1"/>
          <p:nvPr/>
        </p:nvSpPr>
        <p:spPr>
          <a:xfrm>
            <a:off x="3589338" y="3575050"/>
            <a:ext cx="2373312" cy="11080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6600" b="1" dirty="0">
                <a:solidFill>
                  <a:srgbClr val="FF0000"/>
                </a:solidFill>
                <a:latin typeface="Times New Roman" panose="02020603050405020304" pitchFamily="18" charset="0"/>
              </a:rPr>
              <a:t>鬈</a:t>
            </a:r>
            <a:endParaRPr lang="zh-CN" altLang="zh-CN" sz="6600" b="1" dirty="0">
              <a:solidFill>
                <a:srgbClr val="FF0000"/>
              </a:solidFill>
              <a:latin typeface="Times New Roman" panose="02020603050405020304" pitchFamily="18" charset="0"/>
            </a:endParaRPr>
          </a:p>
        </p:txBody>
      </p:sp>
      <p:sp>
        <p:nvSpPr>
          <p:cNvPr id="15365" name="Text Box 7"/>
          <p:cNvSpPr txBox="1"/>
          <p:nvPr/>
        </p:nvSpPr>
        <p:spPr>
          <a:xfrm>
            <a:off x="4984750" y="3575050"/>
            <a:ext cx="3554413" cy="11080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6600" b="1" dirty="0">
                <a:solidFill>
                  <a:srgbClr val="FF0000"/>
                </a:solidFill>
                <a:latin typeface="Times New Roman" panose="02020603050405020304" pitchFamily="18" charset="0"/>
              </a:rPr>
              <a:t>鬃</a:t>
            </a:r>
            <a:endParaRPr lang="zh-CN" altLang="zh-CN" sz="6600" b="1" dirty="0">
              <a:solidFill>
                <a:srgbClr val="FF0000"/>
              </a:solidFill>
              <a:latin typeface="Times New Roman" panose="02020603050405020304" pitchFamily="18" charset="0"/>
            </a:endParaRPr>
          </a:p>
        </p:txBody>
      </p:sp>
      <p:sp>
        <p:nvSpPr>
          <p:cNvPr id="15366" name="Text Box 8"/>
          <p:cNvSpPr txBox="1"/>
          <p:nvPr/>
        </p:nvSpPr>
        <p:spPr>
          <a:xfrm>
            <a:off x="6573838" y="3502025"/>
            <a:ext cx="2366962" cy="11080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6600" b="1" dirty="0">
                <a:solidFill>
                  <a:srgbClr val="FF0000"/>
                </a:solidFill>
                <a:latin typeface="Times New Roman" panose="02020603050405020304" pitchFamily="18" charset="0"/>
              </a:rPr>
              <a:t>鬓</a:t>
            </a:r>
            <a:endParaRPr lang="zh-CN" altLang="zh-CN" sz="6600" b="1" dirty="0">
              <a:solidFill>
                <a:srgbClr val="FF0000"/>
              </a:solidFill>
              <a:latin typeface="Times New Roman" panose="02020603050405020304" pitchFamily="18" charset="0"/>
            </a:endParaRPr>
          </a:p>
        </p:txBody>
      </p:sp>
      <p:sp>
        <p:nvSpPr>
          <p:cNvPr id="15367" name="Text Box 9"/>
          <p:cNvSpPr txBox="1"/>
          <p:nvPr/>
        </p:nvSpPr>
        <p:spPr>
          <a:xfrm>
            <a:off x="1835150" y="2816225"/>
            <a:ext cx="2176463" cy="708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solidFill>
                  <a:srgbClr val="6600CC"/>
                </a:solidFill>
                <a:latin typeface="Times New Roman" panose="02020603050405020304" pitchFamily="18" charset="0"/>
              </a:rPr>
              <a:t>（rán）</a:t>
            </a:r>
            <a:endParaRPr lang="zh-CN" altLang="zh-CN" sz="4000" b="1" dirty="0">
              <a:solidFill>
                <a:srgbClr val="6600CC"/>
              </a:solidFill>
              <a:latin typeface="Times New Roman" panose="02020603050405020304" pitchFamily="18" charset="0"/>
            </a:endParaRPr>
          </a:p>
        </p:txBody>
      </p:sp>
      <p:sp>
        <p:nvSpPr>
          <p:cNvPr id="15368" name="Text Box 10"/>
          <p:cNvSpPr txBox="1"/>
          <p:nvPr/>
        </p:nvSpPr>
        <p:spPr>
          <a:xfrm>
            <a:off x="4579938" y="2947988"/>
            <a:ext cx="2182812" cy="708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solidFill>
                  <a:srgbClr val="6600CC"/>
                </a:solidFill>
                <a:latin typeface="Times New Roman" panose="02020603050405020304" pitchFamily="18" charset="0"/>
              </a:rPr>
              <a:t>（zōng）</a:t>
            </a:r>
            <a:endParaRPr lang="zh-CN" altLang="zh-CN" sz="4000" b="1" dirty="0">
              <a:solidFill>
                <a:srgbClr val="6600CC"/>
              </a:solidFill>
              <a:latin typeface="Times New Roman" panose="02020603050405020304" pitchFamily="18" charset="0"/>
            </a:endParaRPr>
          </a:p>
        </p:txBody>
      </p:sp>
      <p:sp>
        <p:nvSpPr>
          <p:cNvPr id="15369" name="Text Box 11"/>
          <p:cNvSpPr txBox="1"/>
          <p:nvPr/>
        </p:nvSpPr>
        <p:spPr>
          <a:xfrm>
            <a:off x="6443663" y="2925763"/>
            <a:ext cx="6402387" cy="708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solidFill>
                  <a:srgbClr val="6600CC"/>
                </a:solidFill>
                <a:latin typeface="Times New Roman" panose="02020603050405020304" pitchFamily="18" charset="0"/>
              </a:rPr>
              <a:t>（bìn）</a:t>
            </a:r>
            <a:endParaRPr lang="zh-CN" altLang="zh-CN" sz="4000" b="1" dirty="0">
              <a:solidFill>
                <a:srgbClr val="6600CC"/>
              </a:solidFill>
              <a:latin typeface="Times New Roman" panose="02020603050405020304" pitchFamily="18" charset="0"/>
            </a:endParaRPr>
          </a:p>
        </p:txBody>
      </p:sp>
      <p:sp>
        <p:nvSpPr>
          <p:cNvPr id="15370" name="Text Box 12"/>
          <p:cNvSpPr txBox="1"/>
          <p:nvPr/>
        </p:nvSpPr>
        <p:spPr>
          <a:xfrm>
            <a:off x="482600" y="2925763"/>
            <a:ext cx="2212975" cy="708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solidFill>
                  <a:srgbClr val="6600CC"/>
                </a:solidFill>
                <a:latin typeface="Times New Roman" panose="02020603050405020304" pitchFamily="18" charset="0"/>
              </a:rPr>
              <a:t>（zī）</a:t>
            </a:r>
            <a:endParaRPr lang="zh-CN" altLang="zh-CN" sz="4000" b="1" dirty="0">
              <a:solidFill>
                <a:srgbClr val="6600CC"/>
              </a:solidFill>
              <a:latin typeface="Times New Roman" panose="02020603050405020304" pitchFamily="18" charset="0"/>
            </a:endParaRPr>
          </a:p>
        </p:txBody>
      </p:sp>
      <p:sp>
        <p:nvSpPr>
          <p:cNvPr id="15371" name="Text Box 13"/>
          <p:cNvSpPr txBox="1"/>
          <p:nvPr/>
        </p:nvSpPr>
        <p:spPr>
          <a:xfrm>
            <a:off x="3067050" y="2867025"/>
            <a:ext cx="2373313" cy="708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solidFill>
                  <a:srgbClr val="6600CC"/>
                </a:solidFill>
                <a:latin typeface="Times New Roman" panose="02020603050405020304" pitchFamily="18" charset="0"/>
              </a:rPr>
              <a:t>（quán）</a:t>
            </a:r>
            <a:endParaRPr lang="zh-CN" altLang="zh-CN" sz="4000" b="1" dirty="0">
              <a:solidFill>
                <a:srgbClr val="6600CC"/>
              </a:solidFill>
              <a:latin typeface="Times New Roman" panose="02020603050405020304" pitchFamily="18" charset="0"/>
            </a:endParaRPr>
          </a:p>
        </p:txBody>
      </p:sp>
      <p:sp>
        <p:nvSpPr>
          <p:cNvPr id="15372" name="Rectangle 25"/>
          <p:cNvSpPr>
            <a:spLocks noGrp="1"/>
          </p:cNvSpPr>
          <p:nvPr/>
        </p:nvSpPr>
        <p:spPr>
          <a:xfrm>
            <a:off x="282575" y="620713"/>
            <a:ext cx="8229600" cy="11430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4000" b="1" i="1" dirty="0">
                <a:solidFill>
                  <a:srgbClr val="FF0000"/>
                </a:solidFill>
              </a:rPr>
              <a:t>火眼金睛辨真假</a:t>
            </a:r>
            <a:r>
              <a:rPr lang="zh-CN" altLang="en-US" sz="4000" dirty="0">
                <a:solidFill>
                  <a:schemeClr val="tx2"/>
                </a:solidFill>
              </a:rPr>
              <a:t> </a:t>
            </a:r>
            <a:endParaRPr lang="zh-CN" altLang="en-US" sz="4000" dirty="0">
              <a:solidFill>
                <a:schemeClr val="tx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Rectangle 3"/>
          <p:cNvSpPr>
            <a:spLocks noGrp="1"/>
          </p:cNvSpPr>
          <p:nvPr>
            <p:ph type="body"/>
          </p:nvPr>
        </p:nvSpPr>
        <p:spPr>
          <a:xfrm>
            <a:off x="914400" y="260350"/>
            <a:ext cx="8229600" cy="5434013"/>
          </a:xfrm>
        </p:spPr>
        <p:txBody>
          <a:bodyPr vert="horz" wrap="square" lIns="91440" tIns="45720" rIns="91440" bIns="45720" anchor="t"/>
          <a:p>
            <a:pPr lvl="0" eaLnBrk="1" hangingPunct="1">
              <a:lnSpc>
                <a:spcPct val="90000"/>
              </a:lnSpc>
              <a:buNone/>
            </a:pPr>
            <a:r>
              <a:rPr lang="zh-CN" altLang="en-US" sz="2800" b="1" dirty="0"/>
              <a:t> </a:t>
            </a:r>
            <a:r>
              <a:rPr lang="zh-CN" altLang="en-US" sz="2800" b="1" dirty="0">
                <a:solidFill>
                  <a:srgbClr val="FF0000"/>
                </a:solidFill>
              </a:rPr>
              <a:t>器宇：</a:t>
            </a:r>
            <a:r>
              <a:rPr lang="zh-CN" altLang="en-US" sz="2800" b="1" dirty="0"/>
              <a:t>气概，风度。</a:t>
            </a:r>
            <a:endParaRPr lang="zh-CN" altLang="en-US" sz="2800" b="1" dirty="0"/>
          </a:p>
          <a:p>
            <a:pPr lvl="0" eaLnBrk="1" hangingPunct="1">
              <a:lnSpc>
                <a:spcPct val="90000"/>
              </a:lnSpc>
              <a:buNone/>
            </a:pPr>
            <a:r>
              <a:rPr lang="zh-CN" altLang="en-US" sz="2800" b="1" dirty="0">
                <a:solidFill>
                  <a:srgbClr val="FF0000"/>
                </a:solidFill>
              </a:rPr>
              <a:t> 禁锢：</a:t>
            </a:r>
            <a:r>
              <a:rPr lang="zh-CN" altLang="en-US" sz="2800" b="1" dirty="0"/>
              <a:t>束缚，限制。</a:t>
            </a:r>
            <a:endParaRPr lang="zh-CN" altLang="en-US" sz="2800" b="1" dirty="0"/>
          </a:p>
          <a:p>
            <a:pPr lvl="0" eaLnBrk="1" hangingPunct="1">
              <a:lnSpc>
                <a:spcPct val="90000"/>
              </a:lnSpc>
              <a:buNone/>
            </a:pPr>
            <a:r>
              <a:rPr lang="zh-CN" altLang="en-US" sz="2800" b="1" dirty="0">
                <a:solidFill>
                  <a:srgbClr val="FF0000"/>
                </a:solidFill>
              </a:rPr>
              <a:t> </a:t>
            </a:r>
            <a:r>
              <a:rPr lang="zh-CN" altLang="en-US" sz="2800" b="1" i="1" u="sng" dirty="0">
                <a:solidFill>
                  <a:srgbClr val="009900"/>
                </a:solidFill>
              </a:rPr>
              <a:t>鹤立鸡群</a:t>
            </a:r>
            <a:r>
              <a:rPr lang="zh-CN" altLang="en-US" sz="2800" b="1" dirty="0"/>
              <a:t>：比喻一个人的才能或仪表在一群人里头显得很突出。</a:t>
            </a:r>
            <a:endParaRPr lang="zh-CN" altLang="en-US" sz="2800" b="1" dirty="0"/>
          </a:p>
          <a:p>
            <a:pPr lvl="0" eaLnBrk="1" hangingPunct="1">
              <a:lnSpc>
                <a:spcPct val="90000"/>
              </a:lnSpc>
              <a:buNone/>
            </a:pPr>
            <a:r>
              <a:rPr lang="zh-CN" altLang="en-US" sz="2800" b="1" dirty="0">
                <a:solidFill>
                  <a:srgbClr val="FF0000"/>
                </a:solidFill>
              </a:rPr>
              <a:t> 正</a:t>
            </a:r>
            <a:r>
              <a:rPr lang="zh-CN" altLang="en-US" sz="2800" b="1" dirty="0">
                <a:solidFill>
                  <a:srgbClr val="0000FF"/>
                </a:solidFill>
              </a:rPr>
              <a:t>襟危</a:t>
            </a:r>
            <a:r>
              <a:rPr lang="zh-CN" altLang="en-US" sz="2800" b="1" dirty="0">
                <a:solidFill>
                  <a:srgbClr val="FF0000"/>
                </a:solidFill>
              </a:rPr>
              <a:t>坐：</a:t>
            </a:r>
            <a:r>
              <a:rPr lang="zh-CN" altLang="en-US" sz="2800" b="1" dirty="0"/>
              <a:t>理好衣襟端端正正座着。形容严肃庄重的样子。</a:t>
            </a:r>
            <a:endParaRPr lang="zh-CN" altLang="en-US" sz="2800" b="1" dirty="0"/>
          </a:p>
          <a:p>
            <a:pPr lvl="0" eaLnBrk="1" hangingPunct="1">
              <a:lnSpc>
                <a:spcPct val="90000"/>
              </a:lnSpc>
              <a:buNone/>
            </a:pPr>
            <a:r>
              <a:rPr lang="zh-CN" altLang="en-US" sz="2800" b="1" dirty="0">
                <a:solidFill>
                  <a:srgbClr val="FF0000"/>
                </a:solidFill>
              </a:rPr>
              <a:t> 轩昂：</a:t>
            </a:r>
            <a:r>
              <a:rPr lang="zh-CN" altLang="en-US" sz="2800" b="1" dirty="0"/>
              <a:t>形容精神饱满，气度不凡。</a:t>
            </a:r>
            <a:endParaRPr lang="zh-CN" altLang="en-US" sz="2800" b="1" dirty="0"/>
          </a:p>
          <a:p>
            <a:pPr lvl="0" eaLnBrk="1" hangingPunct="1">
              <a:lnSpc>
                <a:spcPct val="90000"/>
              </a:lnSpc>
              <a:buNone/>
            </a:pPr>
            <a:r>
              <a:rPr lang="zh-CN" altLang="en-US" sz="2800" b="1" dirty="0"/>
              <a:t> </a:t>
            </a:r>
            <a:r>
              <a:rPr lang="zh-CN" altLang="en-US" sz="2800" b="1" dirty="0">
                <a:solidFill>
                  <a:srgbClr val="0000FF"/>
                </a:solidFill>
              </a:rPr>
              <a:t>颔</a:t>
            </a:r>
            <a:r>
              <a:rPr lang="zh-CN" altLang="en-US" sz="2800" b="1" dirty="0">
                <a:solidFill>
                  <a:srgbClr val="FF0000"/>
                </a:solidFill>
              </a:rPr>
              <a:t>首低眉：</a:t>
            </a:r>
            <a:r>
              <a:rPr lang="zh-CN" altLang="en-US" sz="2800" b="1" dirty="0"/>
              <a:t>低着头显得很谦卑恭顺的样子。</a:t>
            </a:r>
            <a:endParaRPr lang="zh-CN" altLang="en-US" sz="2800" b="1" dirty="0"/>
          </a:p>
          <a:p>
            <a:pPr lvl="0" eaLnBrk="1" hangingPunct="1">
              <a:lnSpc>
                <a:spcPct val="90000"/>
              </a:lnSpc>
              <a:buNone/>
            </a:pPr>
            <a:r>
              <a:rPr lang="zh-CN" altLang="en-US" sz="2800" b="1" dirty="0"/>
              <a:t> </a:t>
            </a:r>
            <a:r>
              <a:rPr lang="zh-CN" altLang="en-US" sz="2800" b="1" dirty="0">
                <a:solidFill>
                  <a:srgbClr val="0000FF"/>
                </a:solidFill>
              </a:rPr>
              <a:t>诚</a:t>
            </a:r>
            <a:r>
              <a:rPr lang="zh-CN" altLang="en-US" sz="2800" b="1" dirty="0">
                <a:solidFill>
                  <a:srgbClr val="FF0000"/>
                </a:solidFill>
              </a:rPr>
              <a:t>惶诚恐：</a:t>
            </a:r>
            <a:r>
              <a:rPr lang="zh-CN" altLang="en-US" sz="2800" b="1" dirty="0"/>
              <a:t>惶恐不安。</a:t>
            </a:r>
            <a:endParaRPr lang="zh-CN" altLang="en-US" sz="2800" b="1" dirty="0"/>
          </a:p>
          <a:p>
            <a:pPr lvl="0" eaLnBrk="1" hangingPunct="1">
              <a:lnSpc>
                <a:spcPct val="90000"/>
              </a:lnSpc>
              <a:buNone/>
            </a:pPr>
            <a:r>
              <a:rPr lang="zh-CN" altLang="en-US" sz="2800" b="1" dirty="0"/>
              <a:t> </a:t>
            </a:r>
            <a:r>
              <a:rPr lang="zh-CN" altLang="en-US" sz="2800" b="1" dirty="0">
                <a:solidFill>
                  <a:srgbClr val="FF0000"/>
                </a:solidFill>
              </a:rPr>
              <a:t>广</a:t>
            </a:r>
            <a:r>
              <a:rPr lang="zh-CN" altLang="en-US" sz="2800" b="1" dirty="0">
                <a:solidFill>
                  <a:srgbClr val="0000FF"/>
                </a:solidFill>
              </a:rPr>
              <a:t>袤</a:t>
            </a:r>
            <a:r>
              <a:rPr lang="zh-CN" altLang="en-US" sz="2800" b="1" dirty="0">
                <a:solidFill>
                  <a:srgbClr val="FF0000"/>
                </a:solidFill>
              </a:rPr>
              <a:t>无垠：</a:t>
            </a:r>
            <a:r>
              <a:rPr lang="zh-CN" altLang="en-US" sz="2800" b="1" dirty="0"/>
              <a:t>广阔无边。</a:t>
            </a:r>
            <a:endParaRPr lang="zh-CN" altLang="en-US" sz="2800" b="1" dirty="0"/>
          </a:p>
          <a:p>
            <a:pPr lvl="0" eaLnBrk="1" hangingPunct="1">
              <a:lnSpc>
                <a:spcPct val="90000"/>
              </a:lnSpc>
              <a:buNone/>
            </a:pPr>
            <a:r>
              <a:rPr lang="zh-CN" altLang="en-US" sz="2800" b="1" dirty="0">
                <a:solidFill>
                  <a:srgbClr val="FF0000"/>
                </a:solidFill>
              </a:rPr>
              <a:t> 粗制</a:t>
            </a:r>
            <a:r>
              <a:rPr lang="zh-CN" altLang="en-US" sz="2800" b="1" dirty="0">
                <a:solidFill>
                  <a:srgbClr val="0000FF"/>
                </a:solidFill>
              </a:rPr>
              <a:t>滥</a:t>
            </a:r>
            <a:r>
              <a:rPr lang="zh-CN" altLang="en-US" sz="2800" b="1" dirty="0">
                <a:solidFill>
                  <a:srgbClr val="FF0000"/>
                </a:solidFill>
              </a:rPr>
              <a:t>造</a:t>
            </a:r>
            <a:r>
              <a:rPr lang="zh-CN" altLang="en-US" sz="2800" b="1" dirty="0"/>
              <a:t>：指产品制作粗劣，不讲究质量。也指工作不负责任，草率从事。</a:t>
            </a:r>
            <a:endParaRPr lang="zh-CN" altLang="en-US" sz="2800" b="1" dirty="0"/>
          </a:p>
          <a:p>
            <a:pPr lvl="0" eaLnBrk="1" hangingPunct="1">
              <a:lnSpc>
                <a:spcPct val="90000"/>
              </a:lnSpc>
              <a:buNone/>
            </a:pPr>
            <a:r>
              <a:rPr lang="zh-CN" altLang="en-US" sz="2800" b="1" dirty="0"/>
              <a:t> </a:t>
            </a:r>
            <a:r>
              <a:rPr lang="zh-CN" altLang="en-US" sz="2800" b="1" i="1" u="sng" dirty="0">
                <a:solidFill>
                  <a:srgbClr val="009900"/>
                </a:solidFill>
              </a:rPr>
              <a:t>藏污纳垢</a:t>
            </a:r>
            <a:r>
              <a:rPr lang="zh-CN" altLang="en-US" sz="2800" b="1" dirty="0">
                <a:solidFill>
                  <a:srgbClr val="FF0000"/>
                </a:solidFill>
              </a:rPr>
              <a:t>：</a:t>
            </a:r>
            <a:r>
              <a:rPr lang="zh-CN" altLang="en-US" sz="2800" b="1" dirty="0"/>
              <a:t>比喻包容坏人坏事。</a:t>
            </a:r>
            <a:endParaRPr lang="zh-CN" altLang="en-US" sz="2800" b="1" dirty="0"/>
          </a:p>
          <a:p>
            <a:pPr lvl="0" eaLnBrk="1" hangingPunct="1">
              <a:lnSpc>
                <a:spcPct val="90000"/>
              </a:lnSpc>
              <a:buNone/>
            </a:pPr>
            <a:r>
              <a:rPr lang="zh-CN" altLang="en-US" sz="2800" b="1" dirty="0">
                <a:solidFill>
                  <a:srgbClr val="FF0000"/>
                </a:solidFill>
              </a:rPr>
              <a:t> 无可</a:t>
            </a:r>
            <a:r>
              <a:rPr lang="zh-CN" altLang="en-US" sz="2800" b="1" dirty="0">
                <a:solidFill>
                  <a:srgbClr val="0000FF"/>
                </a:solidFill>
              </a:rPr>
              <a:t>置</a:t>
            </a:r>
            <a:r>
              <a:rPr lang="zh-CN" altLang="en-US" sz="2800" b="1" dirty="0">
                <a:solidFill>
                  <a:srgbClr val="FF0000"/>
                </a:solidFill>
              </a:rPr>
              <a:t>疑：</a:t>
            </a:r>
            <a:r>
              <a:rPr lang="zh-CN" altLang="en-US" sz="2800" b="1" dirty="0"/>
              <a:t>没有什么可怀疑的 </a:t>
            </a:r>
            <a:endParaRPr lang="zh-CN" altLang="en-US" sz="2800" b="1" dirty="0"/>
          </a:p>
        </p:txBody>
      </p:sp>
      <p:sp>
        <p:nvSpPr>
          <p:cNvPr id="16387" name="AutoShape 4"/>
          <p:cNvSpPr/>
          <p:nvPr/>
        </p:nvSpPr>
        <p:spPr>
          <a:xfrm flipV="1">
            <a:off x="2555875" y="1771650"/>
            <a:ext cx="5111750" cy="1225550"/>
          </a:xfrm>
          <a:prstGeom prst="wedgeRoundRectCallout">
            <a:avLst>
              <a:gd name="adj1" fmla="val -43750"/>
              <a:gd name="adj2" fmla="val 70000"/>
              <a:gd name="adj3" fmla="val 16667"/>
            </a:avLst>
          </a:prstGeom>
          <a:solidFill>
            <a:schemeClr val="accent1"/>
          </a:solidFill>
          <a:ln w="9525" cap="flat" cmpd="sng">
            <a:solidFill>
              <a:schemeClr val="tx1"/>
            </a:solidFill>
            <a:prstDash val="solid"/>
            <a:miter/>
            <a:headEnd type="none" w="med" len="med"/>
            <a:tailEnd type="none" w="med" len="med"/>
          </a:ln>
        </p:spPr>
        <p:txBody>
          <a:bodyPr rot="10800000"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2400" b="1" dirty="0"/>
              <a:t>《世说新语·容止》：“有人语王戎</a:t>
            </a:r>
            <a:endParaRPr lang="zh-CN" altLang="zh-CN" sz="2400" b="1" dirty="0"/>
          </a:p>
          <a:p>
            <a:pPr marL="0" lvl="0" indent="0" algn="ctr" eaLnBrk="1" hangingPunct="1">
              <a:spcBef>
                <a:spcPct val="0"/>
              </a:spcBef>
              <a:buNone/>
            </a:pPr>
            <a:r>
              <a:rPr lang="zh-CN" altLang="zh-CN" sz="2400" b="1" dirty="0"/>
              <a:t>曰：'嵇延祖卓卓如野鹤之在鸡群。”</a:t>
            </a:r>
            <a:endParaRPr lang="zh-CN" altLang="zh-CN"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diamond(in)">
                                      <p:cBhvr>
                                        <p:cTn id="7" dur="20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3"/>
          <p:cNvSpPr>
            <a:spLocks noGrp="1"/>
          </p:cNvSpPr>
          <p:nvPr>
            <p:ph type="title"/>
          </p:nvPr>
        </p:nvSpPr>
        <p:spPr>
          <a:xfrm>
            <a:off x="466725" y="765175"/>
            <a:ext cx="8229600" cy="1143000"/>
          </a:xfrm>
        </p:spPr>
        <p:txBody>
          <a:bodyPr vert="horz" wrap="square" lIns="91440" tIns="45720" rIns="91440" bIns="45720" anchor="ctr"/>
          <a:p>
            <a:pPr eaLnBrk="1" hangingPunct="1"/>
            <a:r>
              <a:rPr lang="zh-CN" altLang="zh-CN" sz="6000" b="1" dirty="0">
                <a:solidFill>
                  <a:srgbClr val="FF0000"/>
                </a:solidFill>
              </a:rPr>
              <a:t>默读课文   整体感知</a:t>
            </a:r>
            <a:r>
              <a:rPr lang="zh-CN" altLang="zh-CN" dirty="0"/>
              <a:t> </a:t>
            </a:r>
            <a:endParaRPr lang="zh-CN" altLang="zh-CN" dirty="0"/>
          </a:p>
        </p:txBody>
      </p:sp>
      <p:sp>
        <p:nvSpPr>
          <p:cNvPr id="17411" name="Rectangle 4"/>
          <p:cNvSpPr>
            <a:spLocks noGrp="1"/>
          </p:cNvSpPr>
          <p:nvPr>
            <p:ph idx="1"/>
          </p:nvPr>
        </p:nvSpPr>
        <p:spPr>
          <a:xfrm>
            <a:off x="34925" y="2420938"/>
            <a:ext cx="8229600" cy="4525962"/>
          </a:xfrm>
        </p:spPr>
        <p:txBody>
          <a:bodyPr vert="horz" wrap="square" lIns="91440" tIns="45720" rIns="91440" bIns="45720" anchor="t"/>
          <a:p>
            <a:pPr eaLnBrk="1" hangingPunct="1">
              <a:buNone/>
            </a:pPr>
            <a:r>
              <a:rPr lang="zh-CN" altLang="zh-CN" dirty="0"/>
              <a:t>           </a:t>
            </a:r>
            <a:r>
              <a:rPr lang="zh-CN" altLang="zh-CN" sz="5400" b="1" dirty="0"/>
              <a:t>本文写了什么？</a:t>
            </a:r>
            <a:r>
              <a:rPr lang="zh-CN" altLang="zh-CN" sz="5400" b="1" dirty="0">
                <a:solidFill>
                  <a:srgbClr val="000000"/>
                </a:solidFill>
              </a:rPr>
              <a:t>课文明显地分为前后两部分，怎样分呢？</a:t>
            </a:r>
            <a:endParaRPr lang="zh-CN" altLang="zh-CN" sz="5400" b="1" dirty="0">
              <a:solidFill>
                <a:srgbClr val="00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Rectangle 3"/>
          <p:cNvSpPr>
            <a:spLocks noGrp="1"/>
          </p:cNvSpPr>
          <p:nvPr>
            <p:ph type="body"/>
          </p:nvPr>
        </p:nvSpPr>
        <p:spPr>
          <a:xfrm>
            <a:off x="755650" y="1700213"/>
            <a:ext cx="7715250" cy="4525962"/>
          </a:xfrm>
        </p:spPr>
        <p:txBody>
          <a:bodyPr vert="horz" wrap="square" lIns="91440" tIns="45720" rIns="91440" bIns="45720" anchor="t"/>
          <a:p>
            <a:pPr lvl="0" eaLnBrk="1" hangingPunct="1"/>
            <a:r>
              <a:rPr lang="zh-CN" altLang="zh-CN" sz="4400" b="1" dirty="0"/>
              <a:t>第一部分（第1～5段）</a:t>
            </a:r>
            <a:endParaRPr lang="zh-CN" altLang="zh-CN" sz="4400" b="1" dirty="0"/>
          </a:p>
          <a:p>
            <a:pPr lvl="0" eaLnBrk="1" hangingPunct="1"/>
            <a:endParaRPr lang="zh-CN" altLang="zh-CN" sz="4400" b="1" dirty="0"/>
          </a:p>
          <a:p>
            <a:pPr lvl="0" eaLnBrk="1" hangingPunct="1"/>
            <a:r>
              <a:rPr lang="zh-CN" altLang="zh-CN" sz="4400" b="1" dirty="0"/>
              <a:t>第二部分（第6～9段）</a:t>
            </a:r>
            <a:endParaRPr lang="zh-CN" altLang="zh-CN" sz="4400" b="1" dirty="0"/>
          </a:p>
          <a:p>
            <a:pPr lvl="0" eaLnBrk="1" hangingPunct="1"/>
            <a:endParaRPr lang="zh-CN" altLang="zh-CN" sz="5400" b="1" dirty="0">
              <a:solidFill>
                <a:srgbClr val="0000CC"/>
              </a:solidFill>
              <a:ea typeface="楷体_GB2312" pitchFamily="1" charset="-122"/>
            </a:endParaRPr>
          </a:p>
          <a:p>
            <a:pPr lvl="0" eaLnBrk="1" hangingPunct="1"/>
            <a:endParaRPr lang="zh-CN" altLang="zh-CN" sz="4400" dirty="0"/>
          </a:p>
        </p:txBody>
      </p:sp>
      <p:sp>
        <p:nvSpPr>
          <p:cNvPr id="18436" name="Text Box 4"/>
          <p:cNvSpPr txBox="1"/>
          <p:nvPr/>
        </p:nvSpPr>
        <p:spPr>
          <a:xfrm>
            <a:off x="2484438" y="2636838"/>
            <a:ext cx="4449762" cy="51911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b="1" dirty="0">
                <a:solidFill>
                  <a:srgbClr val="FF0066"/>
                </a:solidFill>
              </a:rPr>
              <a:t>刻画托尔斯泰的</a:t>
            </a:r>
            <a:r>
              <a:rPr lang="zh-CN" altLang="zh-CN" sz="2800" b="1" u="sng" dirty="0"/>
              <a:t>外貌特征</a:t>
            </a:r>
            <a:r>
              <a:rPr lang="zh-CN" altLang="zh-CN" sz="2800" b="1" dirty="0">
                <a:solidFill>
                  <a:srgbClr val="FF0066"/>
                </a:solidFill>
              </a:rPr>
              <a:t>。</a:t>
            </a:r>
            <a:endParaRPr lang="zh-CN" altLang="zh-CN" sz="2800" b="1" dirty="0">
              <a:solidFill>
                <a:srgbClr val="FF0066"/>
              </a:solidFill>
            </a:endParaRPr>
          </a:p>
        </p:txBody>
      </p:sp>
      <p:sp>
        <p:nvSpPr>
          <p:cNvPr id="18437" name="Text Box 5"/>
          <p:cNvSpPr txBox="1"/>
          <p:nvPr/>
        </p:nvSpPr>
        <p:spPr>
          <a:xfrm>
            <a:off x="2195513" y="4292600"/>
            <a:ext cx="5614987" cy="5191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b="1" dirty="0">
                <a:solidFill>
                  <a:srgbClr val="FF0066"/>
                </a:solidFill>
              </a:rPr>
              <a:t>描写托尔斯泰那非同寻常的</a:t>
            </a:r>
            <a:r>
              <a:rPr lang="zh-CN" altLang="zh-CN" sz="2800" b="1" u="sng" dirty="0"/>
              <a:t>眼睛</a:t>
            </a:r>
            <a:r>
              <a:rPr lang="zh-CN" altLang="zh-CN" sz="2800" b="1" dirty="0">
                <a:solidFill>
                  <a:srgbClr val="FF0066"/>
                </a:solidFill>
              </a:rPr>
              <a:t>。 </a:t>
            </a:r>
            <a:endParaRPr lang="zh-CN" altLang="zh-CN" sz="2800" b="1" dirty="0">
              <a:solidFill>
                <a:srgbClr val="FF00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wipe(down)">
                                      <p:cBhvr>
                                        <p:cTn id="7" dur="500"/>
                                        <p:tgtEl>
                                          <p:spTgt spid="1843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437"/>
                                        </p:tgtEl>
                                        <p:attrNameLst>
                                          <p:attrName>style.visibility</p:attrName>
                                        </p:attrNameLst>
                                      </p:cBhvr>
                                      <p:to>
                                        <p:strVal val="visible"/>
                                      </p:to>
                                    </p:set>
                                    <p:animEffect transition="in" filter="wipe(down)">
                                      <p:cBhvr>
                                        <p:cTn id="12" dur="5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ldLvl="0"/>
      <p:bldP spid="18437" grpId="0" bldLvl="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Rectangle 3"/>
          <p:cNvSpPr>
            <a:spLocks noGrp="1"/>
          </p:cNvSpPr>
          <p:nvPr>
            <p:ph type="title"/>
          </p:nvPr>
        </p:nvSpPr>
        <p:spPr>
          <a:xfrm>
            <a:off x="0" y="188913"/>
            <a:ext cx="7812088" cy="792162"/>
          </a:xfrm>
        </p:spPr>
        <p:txBody>
          <a:bodyPr vert="horz" wrap="square" lIns="91440" tIns="45720" rIns="91440" bIns="45720" anchor="ctr"/>
          <a:p>
            <a:pPr eaLnBrk="1" hangingPunct="1"/>
            <a:r>
              <a:rPr lang="zh-CN" altLang="zh-CN" sz="5400" b="1" dirty="0">
                <a:ea typeface="华文隶书" panose="02010800040101010101" pitchFamily="2" charset="-122"/>
              </a:rPr>
              <a:t>看，托尔斯泰的须发</a:t>
            </a:r>
            <a:r>
              <a:rPr lang="zh-CN" altLang="zh-CN" sz="4000" dirty="0"/>
              <a:t> </a:t>
            </a:r>
            <a:endParaRPr lang="zh-CN" altLang="zh-CN" sz="4000" dirty="0"/>
          </a:p>
        </p:txBody>
      </p:sp>
      <p:sp>
        <p:nvSpPr>
          <p:cNvPr id="19460" name="Rectangle 4"/>
          <p:cNvSpPr>
            <a:spLocks noGrp="1"/>
          </p:cNvSpPr>
          <p:nvPr>
            <p:ph idx="1"/>
          </p:nvPr>
        </p:nvSpPr>
        <p:spPr>
          <a:xfrm>
            <a:off x="684213" y="1341438"/>
            <a:ext cx="2243137" cy="676275"/>
          </a:xfrm>
        </p:spPr>
        <p:txBody>
          <a:bodyPr vert="horz" wrap="square" lIns="91440" tIns="45720" rIns="91440" bIns="45720" anchor="t"/>
          <a:p>
            <a:pPr eaLnBrk="1" hangingPunct="1">
              <a:buNone/>
            </a:pPr>
            <a:r>
              <a:rPr lang="zh-CN" altLang="zh-CN" sz="3600" b="1" dirty="0"/>
              <a:t>脸庞多毛</a:t>
            </a:r>
            <a:endParaRPr lang="zh-CN" altLang="zh-CN" sz="3600" b="1" dirty="0"/>
          </a:p>
        </p:txBody>
      </p:sp>
      <p:sp>
        <p:nvSpPr>
          <p:cNvPr id="19461" name="Text Box 5"/>
          <p:cNvSpPr txBox="1"/>
          <p:nvPr/>
        </p:nvSpPr>
        <p:spPr>
          <a:xfrm>
            <a:off x="3276600" y="1412875"/>
            <a:ext cx="3851275" cy="6413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——植被多于空地</a:t>
            </a:r>
            <a:endParaRPr lang="zh-CN" altLang="zh-CN" sz="3600" b="1" dirty="0"/>
          </a:p>
        </p:txBody>
      </p:sp>
      <p:sp>
        <p:nvSpPr>
          <p:cNvPr id="2" name="Text Box 6"/>
          <p:cNvSpPr txBox="1"/>
          <p:nvPr/>
        </p:nvSpPr>
        <p:spPr>
          <a:xfrm>
            <a:off x="735013" y="2354263"/>
            <a:ext cx="184150" cy="36671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zh-CN" sz="1800" dirty="0"/>
          </a:p>
        </p:txBody>
      </p:sp>
      <p:sp>
        <p:nvSpPr>
          <p:cNvPr id="19463" name="Text Box 7"/>
          <p:cNvSpPr txBox="1"/>
          <p:nvPr/>
        </p:nvSpPr>
        <p:spPr>
          <a:xfrm flipH="1">
            <a:off x="684213" y="3068638"/>
            <a:ext cx="1208087" cy="641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眉毛</a:t>
            </a:r>
            <a:endParaRPr lang="zh-CN" altLang="zh-CN" sz="3600" b="1" dirty="0"/>
          </a:p>
        </p:txBody>
      </p:sp>
      <p:sp>
        <p:nvSpPr>
          <p:cNvPr id="19464" name="Text Box 8"/>
          <p:cNvSpPr txBox="1"/>
          <p:nvPr/>
        </p:nvSpPr>
        <p:spPr>
          <a:xfrm>
            <a:off x="2771775" y="3068638"/>
            <a:ext cx="4310063" cy="6413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——纠缠不清的树根</a:t>
            </a:r>
            <a:endParaRPr lang="zh-CN" altLang="zh-CN" sz="3600" b="1" dirty="0"/>
          </a:p>
        </p:txBody>
      </p:sp>
      <p:sp>
        <p:nvSpPr>
          <p:cNvPr id="19465" name="Text Box 9"/>
          <p:cNvSpPr txBox="1"/>
          <p:nvPr/>
        </p:nvSpPr>
        <p:spPr>
          <a:xfrm>
            <a:off x="684213" y="3933825"/>
            <a:ext cx="1101725" cy="641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鬈发</a:t>
            </a:r>
            <a:endParaRPr lang="zh-CN" altLang="zh-CN" sz="3600" b="1" dirty="0"/>
          </a:p>
        </p:txBody>
      </p:sp>
      <p:sp>
        <p:nvSpPr>
          <p:cNvPr id="3" name="Text Box 10"/>
          <p:cNvSpPr txBox="1"/>
          <p:nvPr/>
        </p:nvSpPr>
        <p:spPr>
          <a:xfrm>
            <a:off x="1671638" y="3001963"/>
            <a:ext cx="184150" cy="36671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zh-CN" sz="1800" dirty="0"/>
          </a:p>
        </p:txBody>
      </p:sp>
      <p:sp>
        <p:nvSpPr>
          <p:cNvPr id="19467" name="Text Box 11"/>
          <p:cNvSpPr txBox="1"/>
          <p:nvPr/>
        </p:nvSpPr>
        <p:spPr>
          <a:xfrm>
            <a:off x="2843213" y="3933825"/>
            <a:ext cx="2016125" cy="641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——泡沫</a:t>
            </a:r>
            <a:endParaRPr lang="zh-CN" altLang="zh-CN" sz="3600" b="1" dirty="0"/>
          </a:p>
        </p:txBody>
      </p:sp>
      <p:sp>
        <p:nvSpPr>
          <p:cNvPr id="19468" name="Text Box 12"/>
          <p:cNvSpPr txBox="1"/>
          <p:nvPr/>
        </p:nvSpPr>
        <p:spPr>
          <a:xfrm>
            <a:off x="539750" y="4868863"/>
            <a:ext cx="1511300" cy="641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须发</a:t>
            </a:r>
            <a:endParaRPr lang="zh-CN" altLang="zh-CN" sz="3600" b="1" dirty="0"/>
          </a:p>
        </p:txBody>
      </p:sp>
      <p:sp>
        <p:nvSpPr>
          <p:cNvPr id="19469" name="Text Box 13"/>
          <p:cNvSpPr txBox="1"/>
          <p:nvPr/>
        </p:nvSpPr>
        <p:spPr>
          <a:xfrm>
            <a:off x="2843213" y="4797425"/>
            <a:ext cx="4913312" cy="64008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——热带森林般茂密</a:t>
            </a:r>
            <a:endParaRPr lang="zh-CN" altLang="zh-CN" sz="3600" b="1" dirty="0"/>
          </a:p>
        </p:txBody>
      </p:sp>
      <p:sp>
        <p:nvSpPr>
          <p:cNvPr id="19470" name="Text Box 14"/>
          <p:cNvSpPr txBox="1"/>
          <p:nvPr/>
        </p:nvSpPr>
        <p:spPr>
          <a:xfrm>
            <a:off x="539750" y="5734050"/>
            <a:ext cx="1631950" cy="641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大胡子</a:t>
            </a:r>
            <a:endParaRPr lang="zh-CN" altLang="zh-CN" sz="3600" b="1" dirty="0"/>
          </a:p>
        </p:txBody>
      </p:sp>
      <p:sp>
        <p:nvSpPr>
          <p:cNvPr id="19471" name="Text Box 15"/>
          <p:cNvSpPr txBox="1"/>
          <p:nvPr/>
        </p:nvSpPr>
        <p:spPr>
          <a:xfrm>
            <a:off x="2916238" y="5734050"/>
            <a:ext cx="4464050" cy="641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——卷起的滔滔白浪</a:t>
            </a:r>
            <a:endParaRPr lang="zh-CN" altLang="zh-CN" sz="3600" dirty="0"/>
          </a:p>
        </p:txBody>
      </p:sp>
      <p:sp>
        <p:nvSpPr>
          <p:cNvPr id="19472" name="Text Box 16"/>
          <p:cNvSpPr txBox="1"/>
          <p:nvPr/>
        </p:nvSpPr>
        <p:spPr>
          <a:xfrm>
            <a:off x="684213" y="2205038"/>
            <a:ext cx="2478087" cy="6413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黝黑的脸膛</a:t>
            </a:r>
            <a:endParaRPr lang="zh-CN" altLang="zh-CN" sz="3600" b="1" dirty="0"/>
          </a:p>
        </p:txBody>
      </p:sp>
      <p:sp>
        <p:nvSpPr>
          <p:cNvPr id="19473" name="Text Box 17"/>
          <p:cNvSpPr txBox="1"/>
          <p:nvPr/>
        </p:nvSpPr>
        <p:spPr>
          <a:xfrm>
            <a:off x="3419475" y="2205038"/>
            <a:ext cx="2933700" cy="6413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t>——皱似树皮</a:t>
            </a:r>
            <a:endParaRPr lang="zh-CN" altLang="zh-CN" sz="3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61">
                                            <p:txEl>
                                              <p:charRg st="0" end="9"/>
                                            </p:txEl>
                                          </p:spTgt>
                                        </p:tgtEl>
                                        <p:attrNameLst>
                                          <p:attrName>style.visibility</p:attrName>
                                        </p:attrNameLst>
                                      </p:cBhvr>
                                      <p:to>
                                        <p:strVal val="visible"/>
                                      </p:to>
                                    </p:set>
                                    <p:anim calcmode="lin" valueType="num">
                                      <p:cBhvr additive="base">
                                        <p:cTn id="7" dur="500" fill="hold"/>
                                        <p:tgtEl>
                                          <p:spTgt spid="19461">
                                            <p:txEl>
                                              <p:charRg st="0"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61">
                                            <p:txEl>
                                              <p:charRg st="0" end="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9473"/>
                                        </p:tgtEl>
                                        <p:attrNameLst>
                                          <p:attrName>style.visibility</p:attrName>
                                        </p:attrNameLst>
                                      </p:cBhvr>
                                      <p:to>
                                        <p:strVal val="visible"/>
                                      </p:to>
                                    </p:set>
                                    <p:animEffect transition="in" filter="diamond(in)">
                                      <p:cBhvr>
                                        <p:cTn id="13" dur="2000"/>
                                        <p:tgtEl>
                                          <p:spTgt spid="19473"/>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19464"/>
                                        </p:tgtEl>
                                        <p:attrNameLst>
                                          <p:attrName>style.visibility</p:attrName>
                                        </p:attrNameLst>
                                      </p:cBhvr>
                                      <p:to>
                                        <p:strVal val="visible"/>
                                      </p:to>
                                    </p:set>
                                    <p:animEffect transition="in" filter="diamond(in)">
                                      <p:cBhvr>
                                        <p:cTn id="18" dur="2000"/>
                                        <p:tgtEl>
                                          <p:spTgt spid="19464"/>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19467"/>
                                        </p:tgtEl>
                                        <p:attrNameLst>
                                          <p:attrName>style.visibility</p:attrName>
                                        </p:attrNameLst>
                                      </p:cBhvr>
                                      <p:to>
                                        <p:strVal val="visible"/>
                                      </p:to>
                                    </p:set>
                                    <p:animEffect transition="in" filter="diamond(in)">
                                      <p:cBhvr>
                                        <p:cTn id="23" dur="2000"/>
                                        <p:tgtEl>
                                          <p:spTgt spid="19467"/>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19469"/>
                                        </p:tgtEl>
                                        <p:attrNameLst>
                                          <p:attrName>style.visibility</p:attrName>
                                        </p:attrNameLst>
                                      </p:cBhvr>
                                      <p:to>
                                        <p:strVal val="visible"/>
                                      </p:to>
                                    </p:set>
                                    <p:animEffect transition="in" filter="diamond(in)">
                                      <p:cBhvr>
                                        <p:cTn id="28" dur="2000"/>
                                        <p:tgtEl>
                                          <p:spTgt spid="1946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19471"/>
                                        </p:tgtEl>
                                        <p:attrNameLst>
                                          <p:attrName>style.visibility</p:attrName>
                                        </p:attrNameLst>
                                      </p:cBhvr>
                                      <p:to>
                                        <p:strVal val="visible"/>
                                      </p:to>
                                    </p:set>
                                    <p:animEffect transition="in" filter="checkerboard(across)">
                                      <p:cBhvr>
                                        <p:cTn id="33" dur="500"/>
                                        <p:tgtEl>
                                          <p:spTgt spid="19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build="allAtOnce"/>
      <p:bldP spid="19464" grpId="0"/>
      <p:bldP spid="19467" grpId="0"/>
      <p:bldP spid="19469" grpId="0"/>
      <p:bldP spid="19471" grpId="0"/>
      <p:bldP spid="1947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Text Box 3"/>
          <p:cNvSpPr txBox="1"/>
          <p:nvPr/>
        </p:nvSpPr>
        <p:spPr>
          <a:xfrm>
            <a:off x="577850" y="549275"/>
            <a:ext cx="8566150" cy="10064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6000" b="1" dirty="0">
                <a:ea typeface="华文隶书" panose="02010800040101010101" pitchFamily="2" charset="-122"/>
              </a:rPr>
              <a:t>看，托尔斯泰的面部轮廓</a:t>
            </a:r>
            <a:endParaRPr lang="zh-CN" altLang="zh-CN" sz="6000" b="1" dirty="0">
              <a:ea typeface="华文隶书" panose="02010800040101010101" pitchFamily="2" charset="-122"/>
            </a:endParaRPr>
          </a:p>
        </p:txBody>
      </p:sp>
      <p:sp>
        <p:nvSpPr>
          <p:cNvPr id="20484" name="Text Box 4"/>
          <p:cNvSpPr txBox="1"/>
          <p:nvPr/>
        </p:nvSpPr>
        <p:spPr>
          <a:xfrm>
            <a:off x="1042988" y="1916113"/>
            <a:ext cx="1000125" cy="5794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额头</a:t>
            </a:r>
            <a:endParaRPr lang="zh-CN" altLang="zh-CN" b="1" dirty="0"/>
          </a:p>
        </p:txBody>
      </p:sp>
      <p:sp>
        <p:nvSpPr>
          <p:cNvPr id="20485" name="Text Box 5"/>
          <p:cNvSpPr txBox="1"/>
          <p:nvPr/>
        </p:nvSpPr>
        <p:spPr>
          <a:xfrm>
            <a:off x="2195513" y="1916113"/>
            <a:ext cx="5467350" cy="5794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dirty="0"/>
              <a:t>——像是用刀胡乱劈成的树柴</a:t>
            </a:r>
            <a:endParaRPr lang="zh-CN" altLang="zh-CN" dirty="0"/>
          </a:p>
        </p:txBody>
      </p:sp>
      <p:sp>
        <p:nvSpPr>
          <p:cNvPr id="20486" name="Text Box 6"/>
          <p:cNvSpPr txBox="1"/>
          <p:nvPr/>
        </p:nvSpPr>
        <p:spPr>
          <a:xfrm>
            <a:off x="971550" y="2852738"/>
            <a:ext cx="1000125" cy="5794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皮肤</a:t>
            </a:r>
            <a:endParaRPr lang="zh-CN" altLang="zh-CN" b="1" dirty="0"/>
          </a:p>
        </p:txBody>
      </p:sp>
      <p:sp>
        <p:nvSpPr>
          <p:cNvPr id="20487" name="Text Box 7"/>
          <p:cNvSpPr txBox="1"/>
          <p:nvPr/>
        </p:nvSpPr>
        <p:spPr>
          <a:xfrm>
            <a:off x="1971358" y="2852738"/>
            <a:ext cx="7120255" cy="57912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——像用枝条扎成的村舍外墙那样粗糙</a:t>
            </a:r>
            <a:endParaRPr lang="zh-CN" altLang="zh-CN" b="1" dirty="0"/>
          </a:p>
        </p:txBody>
      </p:sp>
      <p:sp>
        <p:nvSpPr>
          <p:cNvPr id="20488" name="Text Box 8"/>
          <p:cNvSpPr txBox="1"/>
          <p:nvPr/>
        </p:nvSpPr>
        <p:spPr>
          <a:xfrm>
            <a:off x="900113" y="3789363"/>
            <a:ext cx="1408112" cy="5794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四方脸</a:t>
            </a:r>
            <a:endParaRPr lang="zh-CN" altLang="zh-CN" b="1" dirty="0"/>
          </a:p>
        </p:txBody>
      </p:sp>
      <p:sp>
        <p:nvSpPr>
          <p:cNvPr id="20489" name="Text Box 9"/>
          <p:cNvSpPr txBox="1"/>
          <p:nvPr/>
        </p:nvSpPr>
        <p:spPr>
          <a:xfrm>
            <a:off x="2987675" y="3860800"/>
            <a:ext cx="1408113"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狮子鼻</a:t>
            </a:r>
            <a:endParaRPr lang="zh-CN" altLang="zh-CN" b="1" dirty="0"/>
          </a:p>
        </p:txBody>
      </p:sp>
      <p:sp>
        <p:nvSpPr>
          <p:cNvPr id="20490" name="Text Box 10"/>
          <p:cNvSpPr txBox="1"/>
          <p:nvPr/>
        </p:nvSpPr>
        <p:spPr>
          <a:xfrm>
            <a:off x="5219700" y="3860800"/>
            <a:ext cx="1408113"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招风耳</a:t>
            </a:r>
            <a:endParaRPr lang="zh-CN" altLang="zh-CN" b="1" dirty="0"/>
          </a:p>
        </p:txBody>
      </p:sp>
      <p:sp>
        <p:nvSpPr>
          <p:cNvPr id="20491" name="Text Box 11"/>
          <p:cNvSpPr txBox="1"/>
          <p:nvPr/>
        </p:nvSpPr>
        <p:spPr>
          <a:xfrm>
            <a:off x="6919913" y="3789363"/>
            <a:ext cx="2224087" cy="5794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厚厚的嘴唇</a:t>
            </a:r>
            <a:endParaRPr lang="zh-CN" altLang="zh-CN" b="1" dirty="0"/>
          </a:p>
        </p:txBody>
      </p:sp>
      <p:sp>
        <p:nvSpPr>
          <p:cNvPr id="20492" name="Text Box 12"/>
          <p:cNvSpPr txBox="1"/>
          <p:nvPr/>
        </p:nvSpPr>
        <p:spPr>
          <a:xfrm>
            <a:off x="296545" y="4797425"/>
            <a:ext cx="8847138" cy="7016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4000" b="1" dirty="0">
                <a:solidFill>
                  <a:srgbClr val="FF0000"/>
                </a:solidFill>
              </a:rPr>
              <a:t>总印象：失调，平庸，崎岖，甚至粗鄙</a:t>
            </a:r>
            <a:endParaRPr lang="zh-CN" altLang="zh-CN" sz="4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diamond(in)">
                                      <p:cBhvr>
                                        <p:cTn id="7" dur="2000"/>
                                        <p:tgtEl>
                                          <p:spTgt spid="2048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0485"/>
                                        </p:tgtEl>
                                        <p:attrNameLst>
                                          <p:attrName>style.visibility</p:attrName>
                                        </p:attrNameLst>
                                      </p:cBhvr>
                                      <p:to>
                                        <p:strVal val="visible"/>
                                      </p:to>
                                    </p:set>
                                    <p:animEffect transition="in" filter="diamond(in)">
                                      <p:cBhvr>
                                        <p:cTn id="12" dur="2000"/>
                                        <p:tgtEl>
                                          <p:spTgt spid="20485"/>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0486"/>
                                        </p:tgtEl>
                                        <p:attrNameLst>
                                          <p:attrName>style.visibility</p:attrName>
                                        </p:attrNameLst>
                                      </p:cBhvr>
                                      <p:to>
                                        <p:strVal val="visible"/>
                                      </p:to>
                                    </p:set>
                                    <p:animEffect transition="in" filter="diamond(in)">
                                      <p:cBhvr>
                                        <p:cTn id="17" dur="2000"/>
                                        <p:tgtEl>
                                          <p:spTgt spid="20486"/>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0487"/>
                                        </p:tgtEl>
                                        <p:attrNameLst>
                                          <p:attrName>style.visibility</p:attrName>
                                        </p:attrNameLst>
                                      </p:cBhvr>
                                      <p:to>
                                        <p:strVal val="visible"/>
                                      </p:to>
                                    </p:set>
                                    <p:animEffect transition="in" filter="diamond(in)">
                                      <p:cBhvr>
                                        <p:cTn id="22" dur="2000"/>
                                        <p:tgtEl>
                                          <p:spTgt spid="20487"/>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20488"/>
                                        </p:tgtEl>
                                        <p:attrNameLst>
                                          <p:attrName>style.visibility</p:attrName>
                                        </p:attrNameLst>
                                      </p:cBhvr>
                                      <p:to>
                                        <p:strVal val="visible"/>
                                      </p:to>
                                    </p:set>
                                    <p:animEffect transition="in" filter="diamond(in)">
                                      <p:cBhvr>
                                        <p:cTn id="27" dur="2000"/>
                                        <p:tgtEl>
                                          <p:spTgt spid="20488"/>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20489"/>
                                        </p:tgtEl>
                                        <p:attrNameLst>
                                          <p:attrName>style.visibility</p:attrName>
                                        </p:attrNameLst>
                                      </p:cBhvr>
                                      <p:to>
                                        <p:strVal val="visible"/>
                                      </p:to>
                                    </p:set>
                                    <p:animEffect transition="in" filter="diamond(in)">
                                      <p:cBhvr>
                                        <p:cTn id="32" dur="2000"/>
                                        <p:tgtEl>
                                          <p:spTgt spid="20489"/>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20490"/>
                                        </p:tgtEl>
                                        <p:attrNameLst>
                                          <p:attrName>style.visibility</p:attrName>
                                        </p:attrNameLst>
                                      </p:cBhvr>
                                      <p:to>
                                        <p:strVal val="visible"/>
                                      </p:to>
                                    </p:set>
                                    <p:animEffect transition="in" filter="diamond(in)">
                                      <p:cBhvr>
                                        <p:cTn id="37" dur="2000"/>
                                        <p:tgtEl>
                                          <p:spTgt spid="20490"/>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20491"/>
                                        </p:tgtEl>
                                        <p:attrNameLst>
                                          <p:attrName>style.visibility</p:attrName>
                                        </p:attrNameLst>
                                      </p:cBhvr>
                                      <p:to>
                                        <p:strVal val="visible"/>
                                      </p:to>
                                    </p:set>
                                    <p:animEffect transition="in" filter="diamond(in)">
                                      <p:cBhvr>
                                        <p:cTn id="42" dur="2000"/>
                                        <p:tgtEl>
                                          <p:spTgt spid="20491"/>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0492"/>
                                        </p:tgtEl>
                                        <p:attrNameLst>
                                          <p:attrName>style.visibility</p:attrName>
                                        </p:attrNameLst>
                                      </p:cBhvr>
                                      <p:to>
                                        <p:strVal val="visible"/>
                                      </p:to>
                                    </p:set>
                                    <p:anim calcmode="lin" valueType="num">
                                      <p:cBhvr additive="base">
                                        <p:cTn id="47" dur="500" fill="hold"/>
                                        <p:tgtEl>
                                          <p:spTgt spid="20492"/>
                                        </p:tgtEl>
                                        <p:attrNameLst>
                                          <p:attrName>ppt_x</p:attrName>
                                        </p:attrNameLst>
                                      </p:cBhvr>
                                      <p:tavLst>
                                        <p:tav tm="0">
                                          <p:val>
                                            <p:strVal val="#ppt_x"/>
                                          </p:val>
                                        </p:tav>
                                        <p:tav tm="100000">
                                          <p:val>
                                            <p:strVal val="#ppt_x"/>
                                          </p:val>
                                        </p:tav>
                                      </p:tavLst>
                                    </p:anim>
                                    <p:anim calcmode="lin" valueType="num">
                                      <p:cBhvr additive="base">
                                        <p:cTn id="48" dur="500" fill="hold"/>
                                        <p:tgtEl>
                                          <p:spTgt spid="204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p:bldP spid="20485" grpId="0"/>
      <p:bldP spid="20486" grpId="0"/>
      <p:bldP spid="20487" grpId="0"/>
      <p:bldP spid="20488" grpId="0"/>
      <p:bldP spid="20489" grpId="0"/>
      <p:bldP spid="20490" grpId="0"/>
      <p:bldP spid="20491" grpId="0"/>
      <p:bldP spid="2049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Text Box 3"/>
          <p:cNvSpPr txBox="1"/>
          <p:nvPr/>
        </p:nvSpPr>
        <p:spPr>
          <a:xfrm>
            <a:off x="282575" y="562610"/>
            <a:ext cx="8578850" cy="1005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6000" b="1" dirty="0">
                <a:ea typeface="华文隶书" panose="02010800040101010101" pitchFamily="2" charset="-122"/>
              </a:rPr>
              <a:t>看，托尔斯泰的面部表情</a:t>
            </a:r>
            <a:endParaRPr lang="zh-CN" altLang="zh-CN" sz="6000" b="1" dirty="0">
              <a:ea typeface="华文隶书" panose="02010800040101010101" pitchFamily="2" charset="-122"/>
            </a:endParaRPr>
          </a:p>
        </p:txBody>
      </p:sp>
      <p:sp>
        <p:nvSpPr>
          <p:cNvPr id="21508" name="Text Box 4"/>
          <p:cNvSpPr txBox="1"/>
          <p:nvPr/>
        </p:nvSpPr>
        <p:spPr>
          <a:xfrm>
            <a:off x="1187450" y="1916430"/>
            <a:ext cx="7152005" cy="5791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笼罩着消沉的阴影，</a:t>
            </a:r>
            <a:r>
              <a:rPr lang="zh-CN" altLang="zh-CN" b="1" dirty="0">
                <a:sym typeface="+mn-ea"/>
              </a:rPr>
              <a:t>滞留着愚钝和压抑</a:t>
            </a:r>
            <a:endParaRPr lang="zh-CN" altLang="zh-CN" b="1" dirty="0">
              <a:sym typeface="+mn-ea"/>
            </a:endParaRPr>
          </a:p>
        </p:txBody>
      </p:sp>
      <p:sp>
        <p:nvSpPr>
          <p:cNvPr id="21510" name="Text Box 6"/>
          <p:cNvSpPr txBox="1"/>
          <p:nvPr/>
        </p:nvSpPr>
        <p:spPr>
          <a:xfrm>
            <a:off x="1208088" y="2852738"/>
            <a:ext cx="7905750" cy="57943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不是传播智慧的庙堂，而是禁锢思想的囚牢</a:t>
            </a:r>
            <a:endParaRPr lang="zh-CN" altLang="zh-CN" b="1" dirty="0"/>
          </a:p>
        </p:txBody>
      </p:sp>
      <p:sp>
        <p:nvSpPr>
          <p:cNvPr id="21511" name="Text Box 7"/>
          <p:cNvSpPr txBox="1"/>
          <p:nvPr/>
        </p:nvSpPr>
        <p:spPr>
          <a:xfrm>
            <a:off x="1187133" y="3850005"/>
            <a:ext cx="5895975"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蒙昧阴沉，郁郁寡欢，丑陋可憎</a:t>
            </a:r>
            <a:endParaRPr lang="zh-CN" altLang="zh-CN"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diamond(in)">
                                      <p:cBhvr>
                                        <p:cTn id="7" dur="2000"/>
                                        <p:tgtEl>
                                          <p:spTgt spid="2150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1510"/>
                                        </p:tgtEl>
                                        <p:attrNameLst>
                                          <p:attrName>style.visibility</p:attrName>
                                        </p:attrNameLst>
                                      </p:cBhvr>
                                      <p:to>
                                        <p:strVal val="visible"/>
                                      </p:to>
                                    </p:set>
                                    <p:animEffect transition="in" filter="diamond(in)">
                                      <p:cBhvr>
                                        <p:cTn id="12" dur="2000"/>
                                        <p:tgtEl>
                                          <p:spTgt spid="21510"/>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1511"/>
                                        </p:tgtEl>
                                        <p:attrNameLst>
                                          <p:attrName>style.visibility</p:attrName>
                                        </p:attrNameLst>
                                      </p:cBhvr>
                                      <p:to>
                                        <p:strVal val="visible"/>
                                      </p:to>
                                    </p:set>
                                    <p:animEffect transition="in" filter="diamond(in)">
                                      <p:cBhvr>
                                        <p:cTn id="17" dur="2000"/>
                                        <p:tgtEl>
                                          <p:spTgt spid="21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P spid="21510" grpId="0"/>
      <p:bldP spid="215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Text Box 3"/>
          <p:cNvSpPr txBox="1"/>
          <p:nvPr/>
        </p:nvSpPr>
        <p:spPr>
          <a:xfrm>
            <a:off x="577850" y="549275"/>
            <a:ext cx="8566150" cy="10064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6000" b="1" dirty="0">
                <a:ea typeface="华文隶书" panose="02010800040101010101" pitchFamily="2" charset="-122"/>
              </a:rPr>
              <a:t>看，托尔斯泰的长相气质</a:t>
            </a:r>
            <a:endParaRPr lang="zh-CN" altLang="zh-CN" sz="6000" b="1" dirty="0">
              <a:ea typeface="华文隶书" panose="02010800040101010101" pitchFamily="2" charset="-122"/>
            </a:endParaRPr>
          </a:p>
        </p:txBody>
      </p:sp>
      <p:sp>
        <p:nvSpPr>
          <p:cNvPr id="22532" name="Text Box 4"/>
          <p:cNvSpPr txBox="1"/>
          <p:nvPr/>
        </p:nvSpPr>
        <p:spPr>
          <a:xfrm>
            <a:off x="539750" y="1844675"/>
            <a:ext cx="6303963"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缺乏诗人、幻想者和创造者的气质</a:t>
            </a:r>
            <a:endParaRPr lang="zh-CN" altLang="zh-CN" b="1" dirty="0"/>
          </a:p>
        </p:txBody>
      </p:sp>
      <p:sp>
        <p:nvSpPr>
          <p:cNvPr id="22533" name="Text Box 5"/>
          <p:cNvSpPr txBox="1"/>
          <p:nvPr/>
        </p:nvSpPr>
        <p:spPr>
          <a:xfrm>
            <a:off x="468313" y="2708275"/>
            <a:ext cx="7119937" cy="57943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不会有一种鹤立鸡群、引人注目的可能</a:t>
            </a:r>
            <a:endParaRPr lang="zh-CN" altLang="zh-CN" b="1" dirty="0"/>
          </a:p>
        </p:txBody>
      </p:sp>
      <p:sp>
        <p:nvSpPr>
          <p:cNvPr id="22534" name="Text Box 6"/>
          <p:cNvSpPr txBox="1"/>
          <p:nvPr/>
        </p:nvSpPr>
        <p:spPr>
          <a:xfrm>
            <a:off x="539750" y="3644900"/>
            <a:ext cx="9159875" cy="5794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t>他的面相完全没有特征，完全属于普通的俄罗斯人</a:t>
            </a:r>
            <a:endParaRPr lang="zh-CN" altLang="zh-CN" b="1" dirty="0"/>
          </a:p>
        </p:txBody>
      </p:sp>
      <p:sp>
        <p:nvSpPr>
          <p:cNvPr id="22535" name="Text Box 7"/>
          <p:cNvSpPr txBox="1"/>
          <p:nvPr/>
        </p:nvSpPr>
        <p:spPr>
          <a:xfrm>
            <a:off x="350203" y="4856163"/>
            <a:ext cx="8442960" cy="64008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solidFill>
                  <a:srgbClr val="FF0000"/>
                </a:solidFill>
              </a:rPr>
              <a:t>——因为他与全体俄国人民同呼吸共命运</a:t>
            </a:r>
            <a:endParaRPr lang="zh-CN" altLang="zh-CN" sz="3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diamond(in)">
                                      <p:cBhvr>
                                        <p:cTn id="7" dur="2000"/>
                                        <p:tgtEl>
                                          <p:spTgt spid="2253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2533"/>
                                        </p:tgtEl>
                                        <p:attrNameLst>
                                          <p:attrName>style.visibility</p:attrName>
                                        </p:attrNameLst>
                                      </p:cBhvr>
                                      <p:to>
                                        <p:strVal val="visible"/>
                                      </p:to>
                                    </p:set>
                                    <p:animEffect transition="in" filter="diamond(in)">
                                      <p:cBhvr>
                                        <p:cTn id="12" dur="2000"/>
                                        <p:tgtEl>
                                          <p:spTgt spid="22533"/>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2534"/>
                                        </p:tgtEl>
                                        <p:attrNameLst>
                                          <p:attrName>style.visibility</p:attrName>
                                        </p:attrNameLst>
                                      </p:cBhvr>
                                      <p:to>
                                        <p:strVal val="visible"/>
                                      </p:to>
                                    </p:set>
                                    <p:animEffect transition="in" filter="diamond(in)">
                                      <p:cBhvr>
                                        <p:cTn id="17" dur="2000"/>
                                        <p:tgtEl>
                                          <p:spTgt spid="22534"/>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2535"/>
                                        </p:tgtEl>
                                        <p:attrNameLst>
                                          <p:attrName>style.visibility</p:attrName>
                                        </p:attrNameLst>
                                      </p:cBhvr>
                                      <p:to>
                                        <p:strVal val="visible"/>
                                      </p:to>
                                    </p:set>
                                    <p:animEffect transition="in" filter="diamond(in)">
                                      <p:cBhvr>
                                        <p:cTn id="22" dur="20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P spid="22533" grpId="0"/>
      <p:bldP spid="22534" grpId="0"/>
      <p:bldP spid="225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Text Box 2"/>
          <p:cNvSpPr txBox="1"/>
          <p:nvPr/>
        </p:nvSpPr>
        <p:spPr>
          <a:xfrm>
            <a:off x="36513" y="1268413"/>
            <a:ext cx="244792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t>须发（1段）：</a:t>
            </a:r>
            <a:endParaRPr lang="zh-CN" altLang="en-US" sz="2400" b="1" dirty="0"/>
          </a:p>
        </p:txBody>
      </p:sp>
      <p:sp>
        <p:nvSpPr>
          <p:cNvPr id="23555" name="Text Box 3"/>
          <p:cNvSpPr txBox="1"/>
          <p:nvPr/>
        </p:nvSpPr>
        <p:spPr>
          <a:xfrm>
            <a:off x="44450" y="1873250"/>
            <a:ext cx="244792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t>面部（2段）：</a:t>
            </a:r>
            <a:endParaRPr lang="zh-CN" altLang="en-US" sz="2400" b="1" dirty="0"/>
          </a:p>
        </p:txBody>
      </p:sp>
      <p:sp>
        <p:nvSpPr>
          <p:cNvPr id="23556" name="Text Box 4"/>
          <p:cNvSpPr txBox="1"/>
          <p:nvPr/>
        </p:nvSpPr>
        <p:spPr>
          <a:xfrm>
            <a:off x="-28575" y="2636838"/>
            <a:ext cx="2224088"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t>表情（3段）：</a:t>
            </a:r>
            <a:endParaRPr lang="zh-CN" altLang="en-US" sz="2400" b="1" dirty="0"/>
          </a:p>
        </p:txBody>
      </p:sp>
      <p:sp>
        <p:nvSpPr>
          <p:cNvPr id="23557" name="Text Box 5"/>
          <p:cNvSpPr txBox="1"/>
          <p:nvPr/>
        </p:nvSpPr>
        <p:spPr>
          <a:xfrm>
            <a:off x="34925" y="3213100"/>
            <a:ext cx="1944688"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t>长相（4段）：</a:t>
            </a:r>
            <a:endParaRPr lang="zh-CN" altLang="en-US" sz="2400" b="1" dirty="0"/>
          </a:p>
        </p:txBody>
      </p:sp>
      <p:sp>
        <p:nvSpPr>
          <p:cNvPr id="23558" name="Text Box 6"/>
          <p:cNvSpPr txBox="1"/>
          <p:nvPr/>
        </p:nvSpPr>
        <p:spPr>
          <a:xfrm>
            <a:off x="34925" y="3789363"/>
            <a:ext cx="2159000"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t>身材（5段）：</a:t>
            </a:r>
            <a:endParaRPr lang="zh-CN" altLang="en-US" sz="2400" b="1" dirty="0"/>
          </a:p>
        </p:txBody>
      </p:sp>
      <p:sp>
        <p:nvSpPr>
          <p:cNvPr id="23559" name="Text Box 7"/>
          <p:cNvSpPr txBox="1"/>
          <p:nvPr/>
        </p:nvSpPr>
        <p:spPr>
          <a:xfrm>
            <a:off x="466725" y="5302250"/>
            <a:ext cx="93662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2400" b="1" dirty="0"/>
              <a:t>眼睛</a:t>
            </a:r>
            <a:endParaRPr lang="zh-CN" altLang="zh-CN" sz="2400" b="1" dirty="0"/>
          </a:p>
        </p:txBody>
      </p:sp>
      <p:sp>
        <p:nvSpPr>
          <p:cNvPr id="23560" name="AutoShape 8"/>
          <p:cNvSpPr/>
          <p:nvPr/>
        </p:nvSpPr>
        <p:spPr>
          <a:xfrm>
            <a:off x="1547813" y="4583113"/>
            <a:ext cx="215900" cy="1871662"/>
          </a:xfrm>
          <a:prstGeom prst="leftBrace">
            <a:avLst>
              <a:gd name="adj1" fmla="val 72242"/>
              <a:gd name="adj2" fmla="val 50000"/>
            </a:avLst>
          </a:prstGeom>
          <a:no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23561" name="Rectangle 9"/>
          <p:cNvSpPr/>
          <p:nvPr/>
        </p:nvSpPr>
        <p:spPr>
          <a:xfrm>
            <a:off x="1692275" y="1268413"/>
            <a:ext cx="3529013" cy="576262"/>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2400" b="1" dirty="0">
                <a:solidFill>
                  <a:schemeClr val="tx2"/>
                </a:solidFill>
              </a:rPr>
              <a:t>多毛的脸庞、浓密的胡髭</a:t>
            </a:r>
            <a:endParaRPr lang="zh-CN" altLang="zh-CN" sz="2400" b="1" dirty="0">
              <a:solidFill>
                <a:schemeClr val="tx2"/>
              </a:solidFill>
            </a:endParaRPr>
          </a:p>
        </p:txBody>
      </p:sp>
      <p:sp>
        <p:nvSpPr>
          <p:cNvPr id="23562" name="Rectangle 10"/>
          <p:cNvSpPr/>
          <p:nvPr/>
        </p:nvSpPr>
        <p:spPr>
          <a:xfrm>
            <a:off x="1765300" y="1898650"/>
            <a:ext cx="3505200" cy="504825"/>
          </a:xfrm>
          <a:prstGeom prst="rect">
            <a:avLst/>
          </a:prstGeom>
          <a:solidFill>
            <a:srgbClr val="FFFF99"/>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2400" b="1" dirty="0"/>
              <a:t>失调、崎岖、平庸、粗鄙</a:t>
            </a:r>
            <a:endParaRPr lang="zh-CN" altLang="zh-CN" sz="2400" b="1" dirty="0"/>
          </a:p>
        </p:txBody>
      </p:sp>
      <p:sp>
        <p:nvSpPr>
          <p:cNvPr id="23563" name="Rectangle 11"/>
          <p:cNvSpPr/>
          <p:nvPr/>
        </p:nvSpPr>
        <p:spPr>
          <a:xfrm>
            <a:off x="1765300" y="2555875"/>
            <a:ext cx="3505200" cy="504825"/>
          </a:xfrm>
          <a:prstGeom prst="rect">
            <a:avLst/>
          </a:prstGeom>
          <a:solidFill>
            <a:srgbClr val="CC99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2400" b="1" dirty="0"/>
              <a:t>忧郁、消沉</a:t>
            </a:r>
            <a:endParaRPr lang="zh-CN" altLang="zh-CN" sz="2400" b="1" dirty="0"/>
          </a:p>
        </p:txBody>
      </p:sp>
      <p:sp>
        <p:nvSpPr>
          <p:cNvPr id="23564" name="Rectangle 12"/>
          <p:cNvSpPr/>
          <p:nvPr/>
        </p:nvSpPr>
        <p:spPr>
          <a:xfrm>
            <a:off x="1765300" y="3165475"/>
            <a:ext cx="3505200" cy="504825"/>
          </a:xfrm>
          <a:prstGeom prst="rect">
            <a:avLst/>
          </a:prstGeom>
          <a:solidFill>
            <a:srgbClr val="CCFFCC"/>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2400" b="1" dirty="0"/>
              <a:t>普通大众的脸</a:t>
            </a:r>
            <a:endParaRPr lang="zh-CN" altLang="zh-CN" sz="2400" b="1" dirty="0"/>
          </a:p>
        </p:txBody>
      </p:sp>
      <p:sp>
        <p:nvSpPr>
          <p:cNvPr id="23565" name="Oval 13"/>
          <p:cNvSpPr/>
          <p:nvPr/>
        </p:nvSpPr>
        <p:spPr>
          <a:xfrm>
            <a:off x="1692275" y="3860800"/>
            <a:ext cx="3455988" cy="504825"/>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2400" b="1" dirty="0"/>
              <a:t>矮小敦实、侏儒</a:t>
            </a:r>
            <a:endParaRPr lang="zh-CN" altLang="zh-CN" sz="2400" b="1" dirty="0"/>
          </a:p>
        </p:txBody>
      </p:sp>
      <p:sp>
        <p:nvSpPr>
          <p:cNvPr id="23566" name="Text Box 14"/>
          <p:cNvSpPr txBox="1"/>
          <p:nvPr/>
        </p:nvSpPr>
        <p:spPr>
          <a:xfrm>
            <a:off x="2051050" y="4508500"/>
            <a:ext cx="287972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solidFill>
                  <a:srgbClr val="FF3300"/>
                </a:solidFill>
              </a:rPr>
              <a:t>犀利的目光(6段)</a:t>
            </a:r>
            <a:endParaRPr lang="zh-CN" altLang="en-US" sz="2400" b="1" dirty="0">
              <a:solidFill>
                <a:srgbClr val="FF3300"/>
              </a:solidFill>
            </a:endParaRPr>
          </a:p>
        </p:txBody>
      </p:sp>
      <p:sp>
        <p:nvSpPr>
          <p:cNvPr id="23567" name="Text Box 15"/>
          <p:cNvSpPr txBox="1"/>
          <p:nvPr/>
        </p:nvSpPr>
        <p:spPr>
          <a:xfrm>
            <a:off x="2051050" y="5086350"/>
            <a:ext cx="259397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solidFill>
                  <a:srgbClr val="FF6600"/>
                </a:solidFill>
              </a:rPr>
              <a:t>丰富的感情</a:t>
            </a:r>
            <a:r>
              <a:rPr lang="zh-CN" altLang="en-US" sz="2400" b="1" dirty="0">
                <a:solidFill>
                  <a:srgbClr val="FF3300"/>
                </a:solidFill>
              </a:rPr>
              <a:t>(7段)</a:t>
            </a:r>
            <a:endParaRPr lang="zh-CN" altLang="en-US" sz="2400" b="1" dirty="0">
              <a:solidFill>
                <a:srgbClr val="FF3300"/>
              </a:solidFill>
            </a:endParaRPr>
          </a:p>
        </p:txBody>
      </p:sp>
      <p:sp>
        <p:nvSpPr>
          <p:cNvPr id="23568" name="AutoShape 16"/>
          <p:cNvSpPr/>
          <p:nvPr/>
        </p:nvSpPr>
        <p:spPr>
          <a:xfrm>
            <a:off x="5435600" y="1989138"/>
            <a:ext cx="3276600" cy="1828800"/>
          </a:xfrm>
          <a:prstGeom prst="cloudCallout">
            <a:avLst>
              <a:gd name="adj1" fmla="val -32750"/>
              <a:gd name="adj2" fmla="val 88630"/>
            </a:avLst>
          </a:prstGeom>
          <a:solidFill>
            <a:srgbClr val="00FFCC"/>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zh-CN" sz="1800" dirty="0"/>
          </a:p>
        </p:txBody>
      </p:sp>
      <p:sp>
        <p:nvSpPr>
          <p:cNvPr id="23569" name="Text Box 17"/>
          <p:cNvSpPr txBox="1"/>
          <p:nvPr/>
        </p:nvSpPr>
        <p:spPr>
          <a:xfrm>
            <a:off x="5867400" y="2276475"/>
            <a:ext cx="2257425" cy="11906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1800" b="1" dirty="0"/>
              <a:t>作者在课文前半部分</a:t>
            </a:r>
            <a:endParaRPr lang="zh-CN" altLang="zh-CN" sz="1800" b="1" dirty="0"/>
          </a:p>
          <a:p>
            <a:pPr marL="0" lvl="0" indent="0" eaLnBrk="1" hangingPunct="1">
              <a:spcBef>
                <a:spcPct val="0"/>
              </a:spcBef>
              <a:buNone/>
            </a:pPr>
            <a:r>
              <a:rPr lang="zh-CN" altLang="zh-CN" sz="1800" b="1" dirty="0"/>
              <a:t>描写托尔斯泰平庸</a:t>
            </a:r>
            <a:endParaRPr lang="zh-CN" altLang="zh-CN" sz="1800" b="1" dirty="0"/>
          </a:p>
          <a:p>
            <a:pPr marL="0" lvl="0" indent="0" eaLnBrk="1" hangingPunct="1">
              <a:spcBef>
                <a:spcPct val="0"/>
              </a:spcBef>
              <a:buNone/>
            </a:pPr>
            <a:r>
              <a:rPr lang="zh-CN" altLang="zh-CN" sz="1800" b="1" dirty="0"/>
              <a:t>甚至丑陋的外貌，</a:t>
            </a:r>
            <a:endParaRPr lang="zh-CN" altLang="zh-CN" sz="1800" b="1" dirty="0"/>
          </a:p>
          <a:p>
            <a:pPr marL="0" lvl="0" indent="0" eaLnBrk="1" hangingPunct="1">
              <a:spcBef>
                <a:spcPct val="0"/>
              </a:spcBef>
              <a:buNone/>
            </a:pPr>
            <a:r>
              <a:rPr lang="zh-CN" altLang="zh-CN" sz="1800" b="1" dirty="0"/>
              <a:t>是为什么？</a:t>
            </a:r>
            <a:endParaRPr lang="zh-CN" altLang="zh-CN" sz="1800" b="1" dirty="0"/>
          </a:p>
        </p:txBody>
      </p:sp>
      <p:sp>
        <p:nvSpPr>
          <p:cNvPr id="23570" name="Text Box 18"/>
          <p:cNvSpPr txBox="1"/>
          <p:nvPr/>
        </p:nvSpPr>
        <p:spPr>
          <a:xfrm>
            <a:off x="5160963" y="4652963"/>
            <a:ext cx="3983037" cy="1554162"/>
          </a:xfrm>
          <a:prstGeom prst="rect">
            <a:avLst/>
          </a:prstGeom>
          <a:solidFill>
            <a:srgbClr val="00FFCC"/>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400" b="1" dirty="0"/>
              <a:t>写他平庸甚至丑陋的外貌</a:t>
            </a:r>
            <a:endParaRPr lang="zh-CN" altLang="en-US" sz="2400" b="1" dirty="0"/>
          </a:p>
          <a:p>
            <a:pPr marL="0" lvl="0" indent="0" eaLnBrk="1" hangingPunct="1">
              <a:spcBef>
                <a:spcPct val="0"/>
              </a:spcBef>
              <a:buNone/>
            </a:pPr>
            <a:r>
              <a:rPr lang="zh-CN" altLang="en-US" sz="2400" b="1" dirty="0"/>
              <a:t>是为了</a:t>
            </a:r>
            <a:r>
              <a:rPr lang="zh-CN" altLang="en-US" sz="2400" b="1" dirty="0">
                <a:solidFill>
                  <a:srgbClr val="FF3300"/>
                </a:solidFill>
              </a:rPr>
              <a:t>反衬</a:t>
            </a:r>
            <a:r>
              <a:rPr lang="zh-CN" altLang="en-US" sz="2400" b="1" dirty="0"/>
              <a:t>他灵魂的高贵，反衬他的眼睛精美绝伦。</a:t>
            </a:r>
            <a:endParaRPr lang="zh-CN" altLang="en-US" sz="2400" b="1" dirty="0"/>
          </a:p>
          <a:p>
            <a:pPr marL="0" lvl="0" indent="0" eaLnBrk="1" hangingPunct="1">
              <a:spcBef>
                <a:spcPct val="0"/>
              </a:spcBef>
              <a:buNone/>
            </a:pPr>
            <a:r>
              <a:rPr lang="zh-CN" altLang="en-US" sz="2400" b="1" dirty="0">
                <a:solidFill>
                  <a:srgbClr val="FF3300"/>
                </a:solidFill>
              </a:rPr>
              <a:t>欲扬先抑</a:t>
            </a:r>
            <a:endParaRPr lang="zh-CN" altLang="en-US" sz="2400" b="1" dirty="0">
              <a:solidFill>
                <a:srgbClr val="FF3300"/>
              </a:solidFill>
            </a:endParaRPr>
          </a:p>
        </p:txBody>
      </p:sp>
      <p:sp>
        <p:nvSpPr>
          <p:cNvPr id="23571" name="AutoShape 19"/>
          <p:cNvSpPr/>
          <p:nvPr/>
        </p:nvSpPr>
        <p:spPr>
          <a:xfrm>
            <a:off x="-23812" y="117475"/>
            <a:ext cx="9345612" cy="1006475"/>
          </a:xfrm>
          <a:prstGeom prst="cloudCallout">
            <a:avLst>
              <a:gd name="adj1" fmla="val 45556"/>
              <a:gd name="adj2" fmla="val 77745"/>
            </a:avLst>
          </a:prstGeom>
          <a:solidFill>
            <a:srgbClr val="00FFCC"/>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2800" b="1" dirty="0">
                <a:ea typeface="方正姚体" panose="02010601030101010101" pitchFamily="2" charset="-122"/>
              </a:rPr>
              <a:t>托尔斯泰外貌各部分最突出的特点是什么（1-5段）</a:t>
            </a:r>
            <a:endParaRPr lang="zh-CN" altLang="en-US" sz="2800" b="1" dirty="0">
              <a:ea typeface="方正姚体" panose="02010601030101010101" pitchFamily="2" charset="-122"/>
            </a:endParaRPr>
          </a:p>
          <a:p>
            <a:pPr marL="0" lvl="0" indent="0" algn="ctr" eaLnBrk="1" hangingPunct="1">
              <a:spcBef>
                <a:spcPct val="0"/>
              </a:spcBef>
              <a:buNone/>
            </a:pPr>
            <a:endParaRPr lang="zh-CN" altLang="en-US" sz="3600" dirty="0"/>
          </a:p>
        </p:txBody>
      </p:sp>
      <p:sp>
        <p:nvSpPr>
          <p:cNvPr id="23572" name="Text Box 20"/>
          <p:cNvSpPr txBox="1"/>
          <p:nvPr/>
        </p:nvSpPr>
        <p:spPr>
          <a:xfrm>
            <a:off x="2051050" y="5518150"/>
            <a:ext cx="2879725"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solidFill>
                  <a:srgbClr val="FF3300"/>
                </a:solidFill>
              </a:rPr>
              <a:t>眼睛的洞察力(8段)</a:t>
            </a:r>
            <a:endParaRPr lang="zh-CN" altLang="en-US" sz="2400" b="1" dirty="0">
              <a:solidFill>
                <a:srgbClr val="FF3300"/>
              </a:solidFill>
            </a:endParaRPr>
          </a:p>
        </p:txBody>
      </p:sp>
      <p:sp>
        <p:nvSpPr>
          <p:cNvPr id="23573" name="Text Box 21"/>
          <p:cNvSpPr txBox="1"/>
          <p:nvPr/>
        </p:nvSpPr>
        <p:spPr>
          <a:xfrm>
            <a:off x="2051050" y="6165850"/>
            <a:ext cx="4465638" cy="457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solidFill>
                  <a:srgbClr val="FF3300"/>
                </a:solidFill>
              </a:rPr>
              <a:t>赞美其目光，揭示其不幸</a:t>
            </a:r>
            <a:r>
              <a:rPr lang="zh-CN" altLang="en-US" sz="1800" b="1" dirty="0">
                <a:solidFill>
                  <a:srgbClr val="FF3300"/>
                </a:solidFill>
              </a:rPr>
              <a:t>(9段)</a:t>
            </a:r>
            <a:endParaRPr lang="zh-CN" altLang="en-US" sz="1800" b="1" dirty="0">
              <a:solidFill>
                <a:srgbClr val="FF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par>
                                <p:cTn id="7" presetID="1" presetClass="entr" presetSubtype="0" fill="hold" grpId="0" nodeType="withEffect">
                                  <p:stCondLst>
                                    <p:cond delay="0"/>
                                  </p:stCondLst>
                                  <p:childTnLst>
                                    <p:set>
                                      <p:cBhvr>
                                        <p:cTn id="8" dur="1" fill="hold">
                                          <p:stCondLst>
                                            <p:cond delay="0"/>
                                          </p:stCondLst>
                                        </p:cTn>
                                        <p:tgtEl>
                                          <p:spTgt spid="23555"/>
                                        </p:tgtEl>
                                        <p:attrNameLst>
                                          <p:attrName>style.visibility</p:attrName>
                                        </p:attrNameLst>
                                      </p:cBhvr>
                                      <p:to>
                                        <p:strVal val="visible"/>
                                      </p:to>
                                    </p:set>
                                  </p:childTnLst>
                                  <p:subTnLst>
                                    <p:audio>
                                      <p:cMediaNode>
                                        <p:cTn display="0" masterRel="sameClick">
                                          <p:stCondLst>
                                            <p:cond evt="begin" delay="0">
                                              <p:tn val="7"/>
                                            </p:cond>
                                          </p:stCondLst>
                                          <p:endCondLst>
                                            <p:cond evt="onStopAudio" delay="0">
                                              <p:tgtEl>
                                                <p:sldTgt/>
                                              </p:tgtEl>
                                            </p:cond>
                                          </p:endCondLst>
                                        </p:cTn>
                                        <p:tgtEl>
                                          <p:sndTgt r:embed="rId1" name="chimes.wav"/>
                                        </p:tgtEl>
                                      </p:cMediaNode>
                                    </p:audio>
                                  </p:subTnLst>
                                </p:cTn>
                              </p:par>
                              <p:par>
                                <p:cTn id="9" presetID="1" presetClass="entr" presetSubtype="0" fill="hold" grpId="0" nodeType="withEffect">
                                  <p:stCondLst>
                                    <p:cond delay="0"/>
                                  </p:stCondLst>
                                  <p:childTnLst>
                                    <p:set>
                                      <p:cBhvr>
                                        <p:cTn id="10" dur="1" fill="hold">
                                          <p:stCondLst>
                                            <p:cond delay="0"/>
                                          </p:stCondLst>
                                        </p:cTn>
                                        <p:tgtEl>
                                          <p:spTgt spid="23556"/>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1" name="chimes.wav"/>
                                        </p:tgtEl>
                                      </p:cMediaNode>
                                    </p:audio>
                                  </p:subTnLst>
                                </p:cTn>
                              </p:par>
                              <p:par>
                                <p:cTn id="11" presetID="1" presetClass="entr" presetSubtype="0" fill="hold" grpId="0" nodeType="withEffect">
                                  <p:stCondLst>
                                    <p:cond delay="0"/>
                                  </p:stCondLst>
                                  <p:childTnLst>
                                    <p:set>
                                      <p:cBhvr>
                                        <p:cTn id="12" dur="1" fill="hold">
                                          <p:stCondLst>
                                            <p:cond delay="0"/>
                                          </p:stCondLst>
                                        </p:cTn>
                                        <p:tgtEl>
                                          <p:spTgt spid="23557"/>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1" name="chimes.wav"/>
                                        </p:tgtEl>
                                      </p:cMediaNode>
                                    </p:audio>
                                  </p:subTnLst>
                                </p:cTn>
                              </p:par>
                              <p:par>
                                <p:cTn id="13" presetID="1" presetClass="entr" presetSubtype="0" fill="hold" grpId="0" nodeType="withEffect">
                                  <p:stCondLst>
                                    <p:cond delay="0"/>
                                  </p:stCondLst>
                                  <p:childTnLst>
                                    <p:set>
                                      <p:cBhvr>
                                        <p:cTn id="14" dur="1" fill="hold">
                                          <p:stCondLst>
                                            <p:cond delay="0"/>
                                          </p:stCondLst>
                                        </p:cTn>
                                        <p:tgtEl>
                                          <p:spTgt spid="23558"/>
                                        </p:tgtEl>
                                        <p:attrNameLst>
                                          <p:attrName>style.visibility</p:attrName>
                                        </p:attrNameLst>
                                      </p:cBhvr>
                                      <p:to>
                                        <p:strVal val="visible"/>
                                      </p:to>
                                    </p:set>
                                  </p:childTnLst>
                                  <p:subTnLst>
                                    <p:audio>
                                      <p:cMediaNode>
                                        <p:cTn display="0" masterRel="sameClick">
                                          <p:stCondLst>
                                            <p:cond evt="begin" delay="0">
                                              <p:tn val="13"/>
                                            </p:cond>
                                          </p:stCondLst>
                                          <p:endCondLst>
                                            <p:cond evt="onStopAudio" delay="0">
                                              <p:tgtEl>
                                                <p:sldTgt/>
                                              </p:tgtEl>
                                            </p:cond>
                                          </p:endCondLst>
                                        </p:cTn>
                                        <p:tgtEl>
                                          <p:sndTgt r:embed="rId1" name="chimes.wav"/>
                                        </p:tgtEl>
                                      </p:cMediaNode>
                                    </p:audio>
                                  </p:sub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3561"/>
                                        </p:tgtEl>
                                        <p:attrNameLst>
                                          <p:attrName>style.visibility</p:attrName>
                                        </p:attrNameLst>
                                      </p:cBhvr>
                                      <p:to>
                                        <p:strVal val="visible"/>
                                      </p:to>
                                    </p:set>
                                    <p:animEffect transition="in" filter="wipe(down)">
                                      <p:cBhvr>
                                        <p:cTn id="19" dur="500"/>
                                        <p:tgtEl>
                                          <p:spTgt spid="23561"/>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23562"/>
                                        </p:tgtEl>
                                        <p:attrNameLst>
                                          <p:attrName>style.visibility</p:attrName>
                                        </p:attrNameLst>
                                      </p:cBhvr>
                                      <p:to>
                                        <p:strVal val="visible"/>
                                      </p:to>
                                    </p:set>
                                    <p:animEffect transition="in" filter="wipe(down)">
                                      <p:cBhvr>
                                        <p:cTn id="24" dur="500"/>
                                        <p:tgtEl>
                                          <p:spTgt spid="2356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23563"/>
                                        </p:tgtEl>
                                        <p:attrNameLst>
                                          <p:attrName>style.visibility</p:attrName>
                                        </p:attrNameLst>
                                      </p:cBhvr>
                                      <p:to>
                                        <p:strVal val="visible"/>
                                      </p:to>
                                    </p:set>
                                    <p:animEffect transition="in" filter="wipe(down)">
                                      <p:cBhvr>
                                        <p:cTn id="29" dur="500"/>
                                        <p:tgtEl>
                                          <p:spTgt spid="23563"/>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23564"/>
                                        </p:tgtEl>
                                        <p:attrNameLst>
                                          <p:attrName>style.visibility</p:attrName>
                                        </p:attrNameLst>
                                      </p:cBhvr>
                                      <p:to>
                                        <p:strVal val="visible"/>
                                      </p:to>
                                    </p:set>
                                    <p:animEffect transition="in" filter="wipe(down)">
                                      <p:cBhvr>
                                        <p:cTn id="34" dur="500"/>
                                        <p:tgtEl>
                                          <p:spTgt spid="2356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23565"/>
                                        </p:tgtEl>
                                        <p:attrNameLst>
                                          <p:attrName>style.visibility</p:attrName>
                                        </p:attrNameLst>
                                      </p:cBhvr>
                                      <p:to>
                                        <p:strVal val="visible"/>
                                      </p:to>
                                    </p:set>
                                    <p:animEffect transition="in" filter="wipe(down)">
                                      <p:cBhvr>
                                        <p:cTn id="39" dur="500"/>
                                        <p:tgtEl>
                                          <p:spTgt spid="2356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3559"/>
                                        </p:tgtEl>
                                        <p:attrNameLst>
                                          <p:attrName>style.visibility</p:attrName>
                                        </p:attrNameLst>
                                      </p:cBhvr>
                                      <p:to>
                                        <p:strVal val="visible"/>
                                      </p:to>
                                    </p:set>
                                    <p:animEffect transition="in" filter="wipe(down)">
                                      <p:cBhvr>
                                        <p:cTn id="44" dur="500"/>
                                        <p:tgtEl>
                                          <p:spTgt spid="23559"/>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23560"/>
                                        </p:tgtEl>
                                        <p:attrNameLst>
                                          <p:attrName>style.visibility</p:attrName>
                                        </p:attrNameLst>
                                      </p:cBhvr>
                                      <p:to>
                                        <p:strVal val="visible"/>
                                      </p:to>
                                    </p:set>
                                    <p:animEffect transition="in" filter="wipe(down)">
                                      <p:cBhvr>
                                        <p:cTn id="49" dur="500"/>
                                        <p:tgtEl>
                                          <p:spTgt spid="23560"/>
                                        </p:tgtEl>
                                      </p:cBhvr>
                                    </p:animEffect>
                                  </p:childTnLst>
                                </p:cTn>
                              </p:par>
                            </p:childTnLst>
                          </p:cTn>
                        </p:par>
                      </p:childTnLst>
                    </p:cTn>
                  </p:par>
                  <p:par>
                    <p:cTn id="50" fill="hold">
                      <p:stCondLst>
                        <p:cond delay="indefinite"/>
                      </p:stCondLst>
                      <p:childTnLst>
                        <p:par>
                          <p:cTn id="51" fill="hold">
                            <p:stCondLst>
                              <p:cond delay="0"/>
                            </p:stCondLst>
                            <p:childTnLst>
                              <p:par>
                                <p:cTn id="52" presetID="4" presetClass="entr" presetSubtype="16" fill="hold" grpId="0" nodeType="clickEffect">
                                  <p:stCondLst>
                                    <p:cond delay="0"/>
                                  </p:stCondLst>
                                  <p:childTnLst>
                                    <p:set>
                                      <p:cBhvr>
                                        <p:cTn id="53" dur="1" fill="hold">
                                          <p:stCondLst>
                                            <p:cond delay="0"/>
                                          </p:stCondLst>
                                        </p:cTn>
                                        <p:tgtEl>
                                          <p:spTgt spid="23569"/>
                                        </p:tgtEl>
                                        <p:attrNameLst>
                                          <p:attrName>style.visibility</p:attrName>
                                        </p:attrNameLst>
                                      </p:cBhvr>
                                      <p:to>
                                        <p:strVal val="visible"/>
                                      </p:to>
                                    </p:set>
                                    <p:animEffect transition="in" filter="box(in)">
                                      <p:cBhvr>
                                        <p:cTn id="54" dur="500"/>
                                        <p:tgtEl>
                                          <p:spTgt spid="23569"/>
                                        </p:tgtEl>
                                      </p:cBhvr>
                                    </p:animEffect>
                                  </p:childTnLst>
                                </p:cTn>
                              </p:par>
                            </p:childTnLst>
                          </p:cTn>
                        </p:par>
                      </p:childTnLst>
                    </p:cTn>
                  </p:par>
                  <p:par>
                    <p:cTn id="55" fill="hold">
                      <p:stCondLst>
                        <p:cond delay="indefinite"/>
                      </p:stCondLst>
                      <p:childTnLst>
                        <p:par>
                          <p:cTn id="56" fill="hold">
                            <p:stCondLst>
                              <p:cond delay="0"/>
                            </p:stCondLst>
                            <p:childTnLst>
                              <p:par>
                                <p:cTn id="57" presetID="43" presetClass="entr" presetSubtype="0" fill="hold" grpId="0" nodeType="clickEffect">
                                  <p:stCondLst>
                                    <p:cond delay="0"/>
                                  </p:stCondLst>
                                  <p:childTnLst>
                                    <p:set>
                                      <p:cBhvr>
                                        <p:cTn id="58" dur="1" fill="hold">
                                          <p:stCondLst>
                                            <p:cond delay="0"/>
                                          </p:stCondLst>
                                        </p:cTn>
                                        <p:tgtEl>
                                          <p:spTgt spid="23570"/>
                                        </p:tgtEl>
                                        <p:attrNameLst>
                                          <p:attrName>style.visibility</p:attrName>
                                        </p:attrNameLst>
                                      </p:cBhvr>
                                      <p:to>
                                        <p:strVal val="visible"/>
                                      </p:to>
                                    </p:set>
                                    <p:animEffect transition="in" filter="fade">
                                      <p:cBhvr>
                                        <p:cTn id="59" dur="100"/>
                                        <p:tgtEl>
                                          <p:spTgt spid="23570"/>
                                        </p:tgtEl>
                                      </p:cBhvr>
                                    </p:animEffect>
                                    <p:anim calcmode="lin" valueType="num">
                                      <p:cBhvr>
                                        <p:cTn id="60" dur="400" fill="hold"/>
                                        <p:tgtEl>
                                          <p:spTgt spid="23570"/>
                                        </p:tgtEl>
                                        <p:attrNameLst>
                                          <p:attrName>ppt_x</p:attrName>
                                        </p:attrNameLst>
                                      </p:cBhvr>
                                      <p:tavLst>
                                        <p:tav tm="0">
                                          <p:val>
                                            <p:strVal val="#ppt_x"/>
                                          </p:val>
                                        </p:tav>
                                        <p:tav tm="100000">
                                          <p:val>
                                            <p:strVal val="#ppt_x"/>
                                          </p:val>
                                        </p:tav>
                                      </p:tavLst>
                                    </p:anim>
                                    <p:anim calcmode="lin" valueType="num">
                                      <p:cBhvr>
                                        <p:cTn id="61" dur="400" fill="hold"/>
                                        <p:tgtEl>
                                          <p:spTgt spid="23570"/>
                                        </p:tgtEl>
                                        <p:attrNameLst>
                                          <p:attrName>ppt_y</p:attrName>
                                        </p:attrNameLst>
                                      </p:cBhvr>
                                      <p:tavLst>
                                        <p:tav tm="0">
                                          <p:val>
                                            <p:strVal val="#ppt_y+0.31"/>
                                          </p:val>
                                        </p:tav>
                                        <p:tav tm="100000">
                                          <p:val>
                                            <p:strVal val="#ppt_y+0.31"/>
                                          </p:val>
                                        </p:tav>
                                      </p:tavLst>
                                    </p:anim>
                                    <p:anim calcmode="lin" valueType="num">
                                      <p:cBhvr>
                                        <p:cTn id="62" dur="600" decel="50000" fill="hold">
                                          <p:stCondLst>
                                            <p:cond delay="400"/>
                                          </p:stCondLst>
                                        </p:cTn>
                                        <p:tgtEl>
                                          <p:spTgt spid="2357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3" dur="600" decel="50000" fill="hold">
                                          <p:stCondLst>
                                            <p:cond delay="400"/>
                                          </p:stCondLst>
                                        </p:cTn>
                                        <p:tgtEl>
                                          <p:spTgt spid="2357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23566"/>
                                        </p:tgtEl>
                                        <p:attrNameLst>
                                          <p:attrName>style.visibility</p:attrName>
                                        </p:attrNameLst>
                                      </p:cBhvr>
                                      <p:to>
                                        <p:strVal val="visible"/>
                                      </p:to>
                                    </p:set>
                                    <p:animEffect transition="in" filter="fade">
                                      <p:cBhvr>
                                        <p:cTn id="68" dur="1000"/>
                                        <p:tgtEl>
                                          <p:spTgt spid="23566"/>
                                        </p:tgtEl>
                                      </p:cBhvr>
                                    </p:animEffect>
                                    <p:anim calcmode="lin" valueType="num">
                                      <p:cBhvr>
                                        <p:cTn id="69" dur="1000" fill="hold"/>
                                        <p:tgtEl>
                                          <p:spTgt spid="23566"/>
                                        </p:tgtEl>
                                        <p:attrNameLst>
                                          <p:attrName>ppt_x</p:attrName>
                                        </p:attrNameLst>
                                      </p:cBhvr>
                                      <p:tavLst>
                                        <p:tav tm="0">
                                          <p:val>
                                            <p:strVal val="#ppt_x"/>
                                          </p:val>
                                        </p:tav>
                                        <p:tav tm="100000">
                                          <p:val>
                                            <p:strVal val="#ppt_x"/>
                                          </p:val>
                                        </p:tav>
                                      </p:tavLst>
                                    </p:anim>
                                    <p:anim calcmode="lin" valueType="num">
                                      <p:cBhvr>
                                        <p:cTn id="70" dur="1000" fill="hold"/>
                                        <p:tgtEl>
                                          <p:spTgt spid="23566"/>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23567"/>
                                        </p:tgtEl>
                                        <p:attrNameLst>
                                          <p:attrName>style.visibility</p:attrName>
                                        </p:attrNameLst>
                                      </p:cBhvr>
                                      <p:to>
                                        <p:strVal val="visible"/>
                                      </p:to>
                                    </p:set>
                                    <p:animEffect transition="in" filter="wipe(down)">
                                      <p:cBhvr>
                                        <p:cTn id="75" dur="500"/>
                                        <p:tgtEl>
                                          <p:spTgt spid="23567"/>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23572"/>
                                        </p:tgtEl>
                                        <p:attrNameLst>
                                          <p:attrName>style.visibility</p:attrName>
                                        </p:attrNameLst>
                                      </p:cBhvr>
                                      <p:to>
                                        <p:strVal val="visible"/>
                                      </p:to>
                                    </p:set>
                                    <p:animEffect transition="in" filter="wipe(down)">
                                      <p:cBhvr>
                                        <p:cTn id="80" dur="500"/>
                                        <p:tgtEl>
                                          <p:spTgt spid="23572"/>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3573"/>
                                        </p:tgtEl>
                                        <p:attrNameLst>
                                          <p:attrName>style.visibility</p:attrName>
                                        </p:attrNameLst>
                                      </p:cBhvr>
                                      <p:to>
                                        <p:strVal val="visible"/>
                                      </p:to>
                                    </p:set>
                                    <p:animEffect transition="in" filter="wipe(down)">
                                      <p:cBhvr>
                                        <p:cTn id="85" dur="500"/>
                                        <p:tgtEl>
                                          <p:spTgt spid="23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ldLvl="0"/>
      <p:bldP spid="23555" grpId="0" bldLvl="0"/>
      <p:bldP spid="23556" grpId="0" bldLvl="0"/>
      <p:bldP spid="23557" grpId="0" bldLvl="0"/>
      <p:bldP spid="23558" grpId="0" bldLvl="0"/>
      <p:bldP spid="23559" grpId="0" bldLvl="0"/>
      <p:bldP spid="23560" grpId="0" animBg="1"/>
      <p:bldP spid="23561" grpId="0" bldLvl="0" animBg="1"/>
      <p:bldP spid="23562" grpId="0" bldLvl="0" animBg="1"/>
      <p:bldP spid="23563" grpId="0" bldLvl="0" animBg="1"/>
      <p:bldP spid="23564" grpId="0" bldLvl="0" animBg="1"/>
      <p:bldP spid="23565" grpId="0" bldLvl="0" animBg="1"/>
      <p:bldP spid="23566" grpId="0" bldLvl="0"/>
      <p:bldP spid="23567" grpId="0" bldLvl="0"/>
      <p:bldP spid="23569" grpId="0" bldLvl="0"/>
      <p:bldP spid="23570" grpId="0" bldLvl="0" animBg="1"/>
      <p:bldP spid="23572" grpId="0" bldLvl="0"/>
      <p:bldP spid="23573" grpId="0" bldLvl="0"/>
    </p:bld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24579" name="Text Box 3"/>
          <p:cNvSpPr txBox="1"/>
          <p:nvPr/>
        </p:nvSpPr>
        <p:spPr>
          <a:xfrm>
            <a:off x="381000" y="2133600"/>
            <a:ext cx="5638800" cy="44862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dirty="0">
                <a:latin typeface="Times New Roman" panose="02020603050405020304" pitchFamily="18" charset="0"/>
              </a:rPr>
              <a:t>       有这样一个人，个子不高不矮，身体不胖不瘦，脸色不黑不白，眼睛不大不小，鼻子不高不低，嘴巴不宽不窄，耳朵不圆不长-------你猜他（她）是谁？</a:t>
            </a:r>
            <a:br>
              <a:rPr lang="zh-CN" altLang="zh-CN" sz="3600" b="1" dirty="0">
                <a:latin typeface="Times New Roman" panose="02020603050405020304" pitchFamily="18" charset="0"/>
              </a:rPr>
            </a:br>
            <a:endParaRPr lang="zh-CN" altLang="zh-CN" sz="3600" b="1" dirty="0">
              <a:latin typeface="Times New Roman" panose="02020603050405020304" pitchFamily="18" charset="0"/>
            </a:endParaRPr>
          </a:p>
          <a:p>
            <a:pPr marL="0" lvl="0" indent="0" eaLnBrk="1" hangingPunct="1">
              <a:spcBef>
                <a:spcPct val="0"/>
              </a:spcBef>
              <a:buNone/>
            </a:pPr>
            <a:endParaRPr lang="zh-CN" altLang="zh-CN" sz="3600" b="1" dirty="0">
              <a:latin typeface="Times New Roman" panose="02020603050405020304" pitchFamily="18" charset="0"/>
            </a:endParaRPr>
          </a:p>
        </p:txBody>
      </p:sp>
      <p:sp>
        <p:nvSpPr>
          <p:cNvPr id="2" name="WordArt 4"/>
          <p:cNvSpPr/>
          <p:nvPr/>
        </p:nvSpPr>
        <p:spPr>
          <a:xfrm>
            <a:off x="5148263" y="685800"/>
            <a:ext cx="3581400" cy="1524000"/>
          </a:xfrm>
          <a:prstGeom prst="rect">
            <a:avLst/>
          </a:prstGeom>
        </p:spPr>
        <p:txBody>
          <a:bodyPr wrap="none" fromWordArt="1">
            <a:prstTxWarp prst="textPlain">
              <a:avLst>
                <a:gd name="adj" fmla="val 50000"/>
              </a:avLst>
            </a:prstTxWarp>
            <a:normAutofit/>
          </a:bodyPr>
          <a:p>
            <a:pPr algn="ctr" eaLnBrk="0" hangingPunct="0"/>
            <a:r>
              <a:rPr lang="zh-CN" altLang="en-US" sz="36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方正舒体" panose="02010601030101010101" pitchFamily="2" charset="-122"/>
                <a:ea typeface="方正舒体" panose="02010601030101010101" pitchFamily="2" charset="-122"/>
              </a:rPr>
              <a:t>猜一猜</a:t>
            </a:r>
            <a:endParaRPr lang="zh-CN" altLang="en-US" sz="3600">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outerShdw>
              </a:effectLst>
              <a:latin typeface="方正舒体" panose="02010601030101010101" pitchFamily="2" charset="-122"/>
              <a:ea typeface="方正舒体" panose="02010601030101010101" pitchFamily="2" charset="-122"/>
            </a:endParaRPr>
          </a:p>
        </p:txBody>
      </p:sp>
      <p:sp>
        <p:nvSpPr>
          <p:cNvPr id="24581" name="AutoShape 5"/>
          <p:cNvSpPr>
            <a:spLocks noChangeArrowheads="1"/>
          </p:cNvSpPr>
          <p:nvPr/>
        </p:nvSpPr>
        <p:spPr bwMode="auto">
          <a:xfrm flipH="1">
            <a:off x="3635375" y="2925763"/>
            <a:ext cx="4752975" cy="1800225"/>
          </a:xfrm>
          <a:prstGeom prst="wedgeRoundRectCallout">
            <a:avLst>
              <a:gd name="adj1" fmla="val -43750"/>
              <a:gd name="adj2" fmla="val 70000"/>
              <a:gd name="adj3" fmla="val 16667"/>
            </a:avLst>
          </a:prstGeom>
          <a:solidFill>
            <a:schemeClr val="accent1"/>
          </a:solidFill>
          <a:ln w="9525" cmpd="sng">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b="0" i="0" u="sng" strike="noStrike" kern="1200" cap="none" spc="0" normalizeH="0" baseline="0" noProof="0">
                <a:ln>
                  <a:noFill/>
                </a:ln>
                <a:solidFill>
                  <a:srgbClr val="FF0066"/>
                </a:solidFill>
                <a:effectLst>
                  <a:outerShdw blurRad="38100" dist="38100" dir="2700000" algn="tl">
                    <a:srgbClr val="000000"/>
                  </a:outerShdw>
                </a:effectLst>
                <a:uLnTx/>
                <a:uFillTx/>
                <a:latin typeface="Arial" panose="020B0604020202020204" pitchFamily="34" charset="0"/>
                <a:ea typeface="方正舒体" panose="02010601030101010101" pitchFamily="2" charset="-122"/>
                <a:cs typeface="+mn-cs"/>
              </a:rPr>
              <a:t>败笔，没有典型事例，</a:t>
            </a:r>
            <a:endParaRPr kumimoji="0" lang="zh-CN" altLang="en-US" sz="3200" b="0" i="0" u="sng" strike="noStrike" kern="1200" cap="none" spc="0" normalizeH="0" baseline="0" noProof="0">
              <a:ln>
                <a:noFill/>
              </a:ln>
              <a:solidFill>
                <a:srgbClr val="FF0066"/>
              </a:solidFill>
              <a:effectLst>
                <a:outerShdw blurRad="38100" dist="38100" dir="2700000" algn="tl">
                  <a:srgbClr val="000000"/>
                </a:outerShdw>
              </a:effectLst>
              <a:uLnTx/>
              <a:uFillTx/>
              <a:latin typeface="Arial" panose="020B0604020202020204" pitchFamily="34" charset="0"/>
              <a:ea typeface="方正舒体" panose="02010601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b="0" i="0" u="sng" strike="noStrike" kern="1200" cap="none" spc="0" normalizeH="0" baseline="0" noProof="0">
                <a:ln>
                  <a:noFill/>
                </a:ln>
                <a:solidFill>
                  <a:srgbClr val="FF0066"/>
                </a:solidFill>
                <a:effectLst>
                  <a:outerShdw blurRad="38100" dist="38100" dir="2700000" algn="tl">
                    <a:srgbClr val="000000"/>
                  </a:outerShdw>
                </a:effectLst>
                <a:uLnTx/>
                <a:uFillTx/>
                <a:latin typeface="Arial" panose="020B0604020202020204" pitchFamily="34" charset="0"/>
                <a:ea typeface="方正舒体" panose="02010601030101010101" pitchFamily="2" charset="-122"/>
                <a:cs typeface="+mn-cs"/>
              </a:rPr>
              <a:t>没有人物主要特征！</a:t>
            </a:r>
            <a:endParaRPr kumimoji="0" lang="zh-CN" altLang="en-US" sz="3200" b="0" i="0" u="sng" strike="noStrike" kern="1200" cap="none" spc="0" normalizeH="0" baseline="0" noProof="0">
              <a:ln>
                <a:noFill/>
              </a:ln>
              <a:solidFill>
                <a:srgbClr val="FF0066"/>
              </a:solidFill>
              <a:effectLst>
                <a:outerShdw blurRad="38100" dist="38100" dir="2700000" algn="tl">
                  <a:srgbClr val="000000"/>
                </a:outerShdw>
              </a:effectLst>
              <a:uLnTx/>
              <a:uFillTx/>
              <a:latin typeface="Arial" panose="020B0604020202020204" pitchFamily="34" charset="0"/>
              <a:ea typeface="方正舒体" panose="02010601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wipe(down)">
                                      <p:cBhvr>
                                        <p:cTn id="7" dur="500"/>
                                        <p:tgtEl>
                                          <p:spTgt spid="24579"/>
                                        </p:tgtEl>
                                      </p:cBhvr>
                                    </p:animEffect>
                                  </p:childTnLst>
                                  <p:subTnLst>
                                    <p:audio>
                                      <p:cMediaNode>
                                        <p:cTn display="0" masterRel="sameClick">
                                          <p:stCondLst>
                                            <p:cond evt="begin" delay="0">
                                              <p:tn val="5"/>
                                            </p:cond>
                                          </p:stCondLst>
                                          <p:endCondLst>
                                            <p:cond evt="onStopAudio" delay="0">
                                              <p:tgtEl>
                                                <p:sldTgt/>
                                              </p:tgtEl>
                                            </p:cond>
                                          </p:endCondLst>
                                        </p:cTn>
                                        <p:tgtEl>
                                          <p:sndTgt r:embed="rId1" name="click.wav"/>
                                        </p:tgtEl>
                                      </p:cMediaNode>
                                    </p:audio>
                                  </p:sub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4581"/>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2" name="explod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ldLvl="0"/>
      <p:bldP spid="24581"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2" name="Picture 2" descr="托尔斯泰"/>
          <p:cNvPicPr>
            <a:picLocks noChangeAspect="1"/>
          </p:cNvPicPr>
          <p:nvPr/>
        </p:nvPicPr>
        <p:blipFill>
          <a:blip r:embed="rId1"/>
          <a:stretch>
            <a:fillRect/>
          </a:stretch>
        </p:blipFill>
        <p:spPr>
          <a:xfrm>
            <a:off x="179388" y="1268413"/>
            <a:ext cx="2487612" cy="4522787"/>
          </a:xfrm>
          <a:prstGeom prst="rect">
            <a:avLst/>
          </a:prstGeom>
          <a:noFill/>
          <a:ln w="9525">
            <a:noFill/>
          </a:ln>
        </p:spPr>
      </p:pic>
      <p:sp>
        <p:nvSpPr>
          <p:cNvPr id="25603" name="Text Box 3"/>
          <p:cNvSpPr txBox="1"/>
          <p:nvPr/>
        </p:nvSpPr>
        <p:spPr>
          <a:xfrm>
            <a:off x="179388" y="260350"/>
            <a:ext cx="3240087" cy="588963"/>
          </a:xfrm>
          <a:prstGeom prst="rect">
            <a:avLst/>
          </a:prstGeom>
          <a:solidFill>
            <a:srgbClr val="FFFF00"/>
          </a:solidFill>
          <a:ln w="9525" cap="flat" cmpd="sng">
            <a:solidFill>
              <a:srgbClr val="FFFF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b="1" dirty="0">
                <a:solidFill>
                  <a:srgbClr val="0000FF"/>
                </a:solidFill>
                <a:ea typeface="华文行楷" panose="02010800040101010101" pitchFamily="2" charset="-122"/>
              </a:rPr>
              <a:t>肖像描写的技法</a:t>
            </a:r>
            <a:endParaRPr lang="zh-CN" altLang="zh-CN" b="1" dirty="0">
              <a:solidFill>
                <a:srgbClr val="0000FF"/>
              </a:solidFill>
              <a:ea typeface="华文行楷" panose="02010800040101010101" pitchFamily="2" charset="-122"/>
            </a:endParaRPr>
          </a:p>
        </p:txBody>
      </p:sp>
      <p:sp>
        <p:nvSpPr>
          <p:cNvPr id="25604" name="Text Box 4"/>
          <p:cNvSpPr txBox="1"/>
          <p:nvPr/>
        </p:nvSpPr>
        <p:spPr>
          <a:xfrm>
            <a:off x="2843213" y="1916113"/>
            <a:ext cx="5976937" cy="2843212"/>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3600" b="1" dirty="0">
                <a:ea typeface="华文隶书" panose="02010800040101010101" pitchFamily="2" charset="-122"/>
              </a:rPr>
              <a:t>一、运用了大量的</a:t>
            </a:r>
            <a:r>
              <a:rPr lang="zh-CN" altLang="en-US" sz="3600" b="1" u="sng" dirty="0">
                <a:solidFill>
                  <a:srgbClr val="0000FF"/>
                </a:solidFill>
                <a:ea typeface="华文隶书" panose="02010800040101010101" pitchFamily="2" charset="-122"/>
              </a:rPr>
              <a:t>比喻和夸张</a:t>
            </a:r>
            <a:r>
              <a:rPr lang="zh-CN" altLang="en-US" sz="3600" b="1" dirty="0">
                <a:ea typeface="华文隶书" panose="02010800040101010101" pitchFamily="2" charset="-122"/>
              </a:rPr>
              <a:t>的修辞手法。</a:t>
            </a:r>
            <a:endParaRPr lang="zh-CN" altLang="en-US" sz="3600" b="1" dirty="0">
              <a:ea typeface="华文隶书" panose="02010800040101010101" pitchFamily="2" charset="-122"/>
            </a:endParaRPr>
          </a:p>
          <a:p>
            <a:pPr marL="0" lvl="0" indent="0" eaLnBrk="1" hangingPunct="1">
              <a:spcBef>
                <a:spcPct val="0"/>
              </a:spcBef>
              <a:buNone/>
            </a:pPr>
            <a:r>
              <a:rPr lang="zh-CN" altLang="en-US" sz="3600" b="1" dirty="0">
                <a:ea typeface="华文隶书" panose="02010800040101010101" pitchFamily="2" charset="-122"/>
              </a:rPr>
              <a:t>二、</a:t>
            </a:r>
            <a:r>
              <a:rPr lang="zh-CN" altLang="en-US" sz="3600" b="1" u="sng" dirty="0">
                <a:solidFill>
                  <a:srgbClr val="0000FF"/>
                </a:solidFill>
                <a:ea typeface="华文隶书" panose="02010800040101010101" pitchFamily="2" charset="-122"/>
              </a:rPr>
              <a:t>欲扬先抑</a:t>
            </a:r>
            <a:r>
              <a:rPr lang="zh-CN" altLang="en-US" sz="3600" b="1" dirty="0">
                <a:ea typeface="华文隶书" panose="02010800040101010101" pitchFamily="2" charset="-122"/>
              </a:rPr>
              <a:t>的手法：用伟人平庸丑陋的外表来反衬其眼睛的神奇。</a:t>
            </a:r>
            <a:endParaRPr lang="zh-CN" altLang="en-US" sz="3600" b="1" dirty="0">
              <a:ea typeface="华文隶书" panose="02010800040101010101" pitchFamily="2" charset="-122"/>
            </a:endParaRPr>
          </a:p>
        </p:txBody>
      </p:sp>
      <p:pic>
        <p:nvPicPr>
          <p:cNvPr id="25605" name="Picture 5" descr="图片5"/>
          <p:cNvPicPr>
            <a:picLocks noChangeAspect="1"/>
          </p:cNvPicPr>
          <p:nvPr/>
        </p:nvPicPr>
        <p:blipFill>
          <a:blip r:embed="rId2"/>
          <a:stretch>
            <a:fillRect/>
          </a:stretch>
        </p:blipFill>
        <p:spPr>
          <a:xfrm>
            <a:off x="250825" y="836613"/>
            <a:ext cx="3816350" cy="352425"/>
          </a:xfrm>
          <a:prstGeom prst="rect">
            <a:avLst/>
          </a:prstGeom>
          <a:noFill/>
          <a:ln w="9525">
            <a:noFill/>
          </a:ln>
        </p:spPr>
      </p:pic>
      <p:sp>
        <p:nvSpPr>
          <p:cNvPr id="25606" name="Rectangle 6"/>
          <p:cNvSpPr/>
          <p:nvPr/>
        </p:nvSpPr>
        <p:spPr>
          <a:xfrm>
            <a:off x="3995738" y="404813"/>
            <a:ext cx="4787900" cy="11906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3600" b="1" u="sng" dirty="0">
                <a:solidFill>
                  <a:srgbClr val="CC0000"/>
                </a:solidFill>
                <a:ea typeface="黑体" panose="02010609060101010101" pitchFamily="49" charset="-122"/>
              </a:rPr>
              <a:t>形象鲜明</a:t>
            </a:r>
            <a:r>
              <a:rPr lang="zh-CN" altLang="zh-CN" sz="3600" b="1" dirty="0">
                <a:solidFill>
                  <a:srgbClr val="CC0000"/>
                </a:solidFill>
                <a:ea typeface="黑体" panose="02010609060101010101" pitchFamily="49" charset="-122"/>
              </a:rPr>
              <a:t>，特征突出，</a:t>
            </a:r>
            <a:r>
              <a:rPr lang="zh-CN" altLang="zh-CN" sz="3600" b="1" u="sng" dirty="0">
                <a:solidFill>
                  <a:srgbClr val="CC0000"/>
                </a:solidFill>
                <a:ea typeface="黑体" panose="02010609060101010101" pitchFamily="49" charset="-122"/>
              </a:rPr>
              <a:t>喻意深刻</a:t>
            </a:r>
            <a:r>
              <a:rPr lang="zh-CN" altLang="zh-CN" sz="3600" b="1" dirty="0">
                <a:solidFill>
                  <a:srgbClr val="CC0000"/>
                </a:solidFill>
                <a:ea typeface="黑体" panose="02010609060101010101" pitchFamily="49" charset="-122"/>
              </a:rPr>
              <a:t>，韵味无穷。</a:t>
            </a:r>
            <a:endParaRPr lang="zh-CN" altLang="zh-CN" sz="3600" b="1" dirty="0">
              <a:solidFill>
                <a:srgbClr val="CC0000"/>
              </a:solidFill>
              <a:ea typeface="黑体" panose="02010609060101010101" pitchFamily="49" charset="-122"/>
            </a:endParaRPr>
          </a:p>
        </p:txBody>
      </p:sp>
      <p:sp>
        <p:nvSpPr>
          <p:cNvPr id="25607" name="Rectangle 7"/>
          <p:cNvSpPr/>
          <p:nvPr/>
        </p:nvSpPr>
        <p:spPr>
          <a:xfrm>
            <a:off x="3492500" y="4941888"/>
            <a:ext cx="4643438" cy="22891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3600" b="1" dirty="0">
                <a:solidFill>
                  <a:srgbClr val="CC0000"/>
                </a:solidFill>
                <a:ea typeface="黑体" panose="02010609060101010101" pitchFamily="49" charset="-122"/>
              </a:rPr>
              <a:t>在描写人或事物时，</a:t>
            </a:r>
            <a:r>
              <a:rPr lang="zh-CN" altLang="zh-CN" sz="3600" b="1" u="sng" dirty="0">
                <a:solidFill>
                  <a:srgbClr val="CC0000"/>
                </a:solidFill>
                <a:ea typeface="黑体" panose="02010609060101010101" pitchFamily="49" charset="-122"/>
              </a:rPr>
              <a:t>故意言过其实</a:t>
            </a:r>
            <a:r>
              <a:rPr lang="zh-CN" altLang="zh-CN" sz="3600" b="1" dirty="0">
                <a:solidFill>
                  <a:srgbClr val="CC0000"/>
                </a:solidFill>
                <a:ea typeface="黑体" panose="02010609060101010101" pitchFamily="49" charset="-122"/>
              </a:rPr>
              <a:t>，尽量作扩大或缩小的描述。</a:t>
            </a:r>
            <a:endParaRPr lang="zh-CN" altLang="zh-CN" sz="3600" b="1" dirty="0">
              <a:solidFill>
                <a:srgbClr val="CC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604">
                                            <p:txEl>
                                              <p:charRg st="0" end="20"/>
                                            </p:txEl>
                                          </p:spTgt>
                                        </p:tgtEl>
                                        <p:attrNameLst>
                                          <p:attrName>style.visibility</p:attrName>
                                        </p:attrNameLst>
                                      </p:cBhvr>
                                      <p:to>
                                        <p:strVal val="visible"/>
                                      </p:to>
                                    </p:set>
                                    <p:animEffect transition="in" filter="blinds(horizontal)">
                                      <p:cBhvr>
                                        <p:cTn id="7" dur="500"/>
                                        <p:tgtEl>
                                          <p:spTgt spid="25604">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5604">
                                            <p:txEl>
                                              <p:charRg st="20" end="51"/>
                                            </p:txEl>
                                          </p:spTgt>
                                        </p:tgtEl>
                                        <p:attrNameLst>
                                          <p:attrName>style.visibility</p:attrName>
                                        </p:attrNameLst>
                                      </p:cBhvr>
                                      <p:to>
                                        <p:strVal val="visible"/>
                                      </p:to>
                                    </p:set>
                                    <p:animEffect transition="in" filter="checkerboard(across)">
                                      <p:cBhvr>
                                        <p:cTn id="12" dur="500"/>
                                        <p:tgtEl>
                                          <p:spTgt spid="25604">
                                            <p:txEl>
                                              <p:charRg st="20" end="5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grpId="0" nodeType="clickEffect">
                                  <p:stCondLst>
                                    <p:cond delay="0"/>
                                  </p:stCondLst>
                                  <p:childTnLst>
                                    <p:set>
                                      <p:cBhvr>
                                        <p:cTn id="16" dur="1" fill="hold">
                                          <p:stCondLst>
                                            <p:cond delay="0"/>
                                          </p:stCondLst>
                                        </p:cTn>
                                        <p:tgtEl>
                                          <p:spTgt spid="25606"/>
                                        </p:tgtEl>
                                        <p:attrNameLst>
                                          <p:attrName>style.visibility</p:attrName>
                                        </p:attrNameLst>
                                      </p:cBhvr>
                                      <p:to>
                                        <p:strVal val="visible"/>
                                      </p:to>
                                    </p:set>
                                    <p:anim calcmode="lin" valueType="num">
                                      <p:cBhvr>
                                        <p:cTn id="17" dur="1000" fill="hold"/>
                                        <p:tgtEl>
                                          <p:spTgt spid="25606"/>
                                        </p:tgtEl>
                                        <p:attrNameLst>
                                          <p:attrName>ppt_w</p:attrName>
                                        </p:attrNameLst>
                                      </p:cBhvr>
                                      <p:tavLst>
                                        <p:tav tm="0">
                                          <p:val>
                                            <p:fltVal val="0.000000"/>
                                          </p:val>
                                        </p:tav>
                                        <p:tav tm="100000">
                                          <p:val>
                                            <p:strVal val="#ppt_w"/>
                                          </p:val>
                                        </p:tav>
                                      </p:tavLst>
                                    </p:anim>
                                    <p:anim calcmode="lin" valueType="num">
                                      <p:cBhvr>
                                        <p:cTn id="18" dur="1000" fill="hold"/>
                                        <p:tgtEl>
                                          <p:spTgt spid="25606"/>
                                        </p:tgtEl>
                                        <p:attrNameLst>
                                          <p:attrName>ppt_h</p:attrName>
                                        </p:attrNameLst>
                                      </p:cBhvr>
                                      <p:tavLst>
                                        <p:tav tm="0">
                                          <p:val>
                                            <p:fltVal val="0.000000"/>
                                          </p:val>
                                        </p:tav>
                                        <p:tav tm="100000">
                                          <p:val>
                                            <p:strVal val="#ppt_h"/>
                                          </p:val>
                                        </p:tav>
                                      </p:tavLst>
                                    </p:anim>
                                    <p:anim calcmode="lin" valueType="num">
                                      <p:cBhvr>
                                        <p:cTn id="19" dur="1000" fill="hold"/>
                                        <p:tgtEl>
                                          <p:spTgt spid="25606"/>
                                        </p:tgtEl>
                                        <p:attrNameLst>
                                          <p:attrName>ppt_x</p:attrName>
                                        </p:attrNameLst>
                                      </p:cBhvr>
                                      <p:tavLst>
                                        <p:tav tm="0" fmla="#ppt_x+(cos(-2*pi*(1-$))*-#ppt_x-sin(-2*pi*(1-$))*(1-#ppt_y))*(1-$)">
                                          <p:val>
                                            <p:fltVal val="0.000000"/>
                                          </p:val>
                                        </p:tav>
                                        <p:tav tm="100000">
                                          <p:val>
                                            <p:fltVal val="1.000000"/>
                                          </p:val>
                                        </p:tav>
                                      </p:tavLst>
                                    </p:anim>
                                    <p:anim calcmode="lin" valueType="num">
                                      <p:cBhvr>
                                        <p:cTn id="20" dur="1000" fill="hold"/>
                                        <p:tgtEl>
                                          <p:spTgt spid="25606"/>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21" fill="hold">
                      <p:stCondLst>
                        <p:cond delay="indefinite"/>
                      </p:stCondLst>
                      <p:childTnLst>
                        <p:par>
                          <p:cTn id="22" fill="hold">
                            <p:stCondLst>
                              <p:cond delay="0"/>
                            </p:stCondLst>
                            <p:childTnLst>
                              <p:par>
                                <p:cTn id="23" presetID="54" presetClass="entr" presetSubtype="0" accel="100000" fill="hold" grpId="0" nodeType="clickEffect">
                                  <p:stCondLst>
                                    <p:cond delay="0"/>
                                  </p:stCondLst>
                                  <p:childTnLst>
                                    <p:set>
                                      <p:cBhvr>
                                        <p:cTn id="24" dur="1" fill="hold">
                                          <p:stCondLst>
                                            <p:cond delay="0"/>
                                          </p:stCondLst>
                                        </p:cTn>
                                        <p:tgtEl>
                                          <p:spTgt spid="25607"/>
                                        </p:tgtEl>
                                        <p:attrNameLst>
                                          <p:attrName>style.visibility</p:attrName>
                                        </p:attrNameLst>
                                      </p:cBhvr>
                                      <p:to>
                                        <p:strVal val="visible"/>
                                      </p:to>
                                    </p:set>
                                    <p:anim calcmode="lin" valueType="num">
                                      <p:cBhvr>
                                        <p:cTn id="25" dur="500" fill="hold"/>
                                        <p:tgtEl>
                                          <p:spTgt spid="25607"/>
                                        </p:tgtEl>
                                        <p:attrNameLst>
                                          <p:attrName>ppt_w</p:attrName>
                                        </p:attrNameLst>
                                      </p:cBhvr>
                                      <p:tavLst>
                                        <p:tav tm="0">
                                          <p:val>
                                            <p:strVal val="#ppt_w*0.05"/>
                                          </p:val>
                                        </p:tav>
                                        <p:tav tm="100000">
                                          <p:val>
                                            <p:strVal val="#ppt_w"/>
                                          </p:val>
                                        </p:tav>
                                      </p:tavLst>
                                    </p:anim>
                                    <p:anim calcmode="lin" valueType="num">
                                      <p:cBhvr>
                                        <p:cTn id="26" dur="500" fill="hold"/>
                                        <p:tgtEl>
                                          <p:spTgt spid="25607"/>
                                        </p:tgtEl>
                                        <p:attrNameLst>
                                          <p:attrName>ppt_h</p:attrName>
                                        </p:attrNameLst>
                                      </p:cBhvr>
                                      <p:tavLst>
                                        <p:tav tm="0">
                                          <p:val>
                                            <p:strVal val="#ppt_h"/>
                                          </p:val>
                                        </p:tav>
                                        <p:tav tm="100000">
                                          <p:val>
                                            <p:strVal val="#ppt_h"/>
                                          </p:val>
                                        </p:tav>
                                      </p:tavLst>
                                    </p:anim>
                                    <p:anim calcmode="lin" valueType="num">
                                      <p:cBhvr>
                                        <p:cTn id="27" dur="500" fill="hold"/>
                                        <p:tgtEl>
                                          <p:spTgt spid="25607"/>
                                        </p:tgtEl>
                                        <p:attrNameLst>
                                          <p:attrName>ppt_x</p:attrName>
                                        </p:attrNameLst>
                                      </p:cBhvr>
                                      <p:tavLst>
                                        <p:tav tm="0">
                                          <p:val>
                                            <p:strVal val="#ppt_x-.2"/>
                                          </p:val>
                                        </p:tav>
                                        <p:tav tm="100000">
                                          <p:val>
                                            <p:strVal val="#ppt_x"/>
                                          </p:val>
                                        </p:tav>
                                      </p:tavLst>
                                    </p:anim>
                                    <p:anim calcmode="lin" valueType="num">
                                      <p:cBhvr>
                                        <p:cTn id="28" dur="500" fill="hold"/>
                                        <p:tgtEl>
                                          <p:spTgt spid="25607"/>
                                        </p:tgtEl>
                                        <p:attrNameLst>
                                          <p:attrName>ppt_y</p:attrName>
                                        </p:attrNameLst>
                                      </p:cBhvr>
                                      <p:tavLst>
                                        <p:tav tm="0">
                                          <p:val>
                                            <p:strVal val="#ppt_y"/>
                                          </p:val>
                                        </p:tav>
                                        <p:tav tm="100000">
                                          <p:val>
                                            <p:strVal val="#ppt_y"/>
                                          </p:val>
                                        </p:tav>
                                      </p:tavLst>
                                    </p:anim>
                                    <p:animEffect transition="in" filter="fade">
                                      <p:cBhvr>
                                        <p:cTn id="29" dur="500"/>
                                        <p:tgtEl>
                                          <p:spTgt spid="25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p:bldP spid="2560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Rectangle 2"/>
          <p:cNvSpPr>
            <a:spLocks noGrp="1" noChangeArrowheads="1"/>
          </p:cNvSpPr>
          <p:nvPr>
            <p:ph type="title"/>
          </p:nvPr>
        </p:nvSpPr>
        <p:spPr>
          <a:xfrm>
            <a:off x="684213" y="769938"/>
            <a:ext cx="7989888" cy="2514600"/>
          </a:xfrm>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schemeClr val="accent2"/>
                </a:solidFill>
                <a:effectLst>
                  <a:outerShdw blurRad="38100" dist="38100" dir="2700000" algn="tl">
                    <a:srgbClr val="C0C0C0"/>
                  </a:outerShdw>
                </a:effectLst>
                <a:uLnTx/>
                <a:uFillTx/>
                <a:latin typeface="+mj-lt"/>
                <a:ea typeface="+mj-ea"/>
                <a:cs typeface="+mj-cs"/>
              </a:rPr>
              <a:t>    直到生命的最后十年，他脸上笼罩的厚厚一层阴云才消除了；直到人生的晚秋，</a:t>
            </a:r>
            <a:r>
              <a:rPr kumimoji="0" lang="zh-CN" altLang="en-US" sz="3200" b="1" i="0" u="sng" strike="noStrike" kern="0" cap="none" spc="0" normalizeH="0" baseline="0" noProof="0" smtClean="0">
                <a:ln>
                  <a:noFill/>
                </a:ln>
                <a:solidFill>
                  <a:srgbClr val="FF0066"/>
                </a:solidFill>
                <a:effectLst>
                  <a:outerShdw blurRad="38100" dist="38100" dir="2700000" algn="tl">
                    <a:srgbClr val="C0C0C0"/>
                  </a:outerShdw>
                </a:effectLst>
                <a:uLnTx/>
                <a:uFillTx/>
                <a:latin typeface="+mj-lt"/>
                <a:ea typeface="+mj-ea"/>
                <a:cs typeface="+mj-cs"/>
              </a:rPr>
              <a:t>俊秀之光</a:t>
            </a:r>
            <a:r>
              <a:rPr kumimoji="0" lang="zh-CN" altLang="en-US" sz="3200" b="1" i="0" u="sng" strike="noStrike" kern="0" cap="none" spc="0" normalizeH="0" baseline="0" noProof="0" smtClean="0">
                <a:ln>
                  <a:noFill/>
                </a:ln>
                <a:solidFill>
                  <a:schemeClr val="accent2"/>
                </a:solidFill>
                <a:effectLst>
                  <a:outerShdw blurRad="38100" dist="38100" dir="2700000" algn="tl">
                    <a:srgbClr val="C0C0C0"/>
                  </a:outerShdw>
                </a:effectLst>
                <a:uLnTx/>
                <a:uFillTx/>
                <a:latin typeface="+mj-lt"/>
                <a:ea typeface="+mj-ea"/>
                <a:cs typeface="+mj-cs"/>
              </a:rPr>
              <a:t>才使这块悲凉之地</a:t>
            </a:r>
            <a:r>
              <a:rPr kumimoji="0" lang="zh-CN" altLang="en-US" sz="3200" b="1" i="0" u="sng" strike="noStrike" kern="0" cap="none" spc="0" normalizeH="0" baseline="0" noProof="0" smtClean="0">
                <a:ln>
                  <a:noFill/>
                </a:ln>
                <a:solidFill>
                  <a:srgbClr val="FF0066"/>
                </a:solidFill>
                <a:effectLst>
                  <a:outerShdw blurRad="38100" dist="38100" dir="2700000" algn="tl">
                    <a:srgbClr val="C0C0C0"/>
                  </a:outerShdw>
                </a:effectLst>
                <a:uLnTx/>
                <a:uFillTx/>
                <a:latin typeface="+mj-lt"/>
                <a:ea typeface="+mj-ea"/>
                <a:cs typeface="+mj-cs"/>
              </a:rPr>
              <a:t>解冻</a:t>
            </a:r>
            <a:r>
              <a:rPr kumimoji="0" lang="zh-CN" altLang="en-US" sz="3200" b="1" i="0" u="none" strike="noStrike" kern="0" cap="none" spc="0" normalizeH="0" baseline="0" noProof="0" smtClean="0">
                <a:ln>
                  <a:noFill/>
                </a:ln>
                <a:solidFill>
                  <a:schemeClr val="accent2"/>
                </a:solidFill>
                <a:effectLst>
                  <a:outerShdw blurRad="38100" dist="38100" dir="2700000" algn="tl">
                    <a:srgbClr val="C0C0C0"/>
                  </a:outerShdw>
                </a:effectLst>
                <a:uLnTx/>
                <a:uFillTx/>
                <a:latin typeface="+mj-lt"/>
                <a:ea typeface="+mj-ea"/>
                <a:cs typeface="+mj-cs"/>
              </a:rPr>
              <a:t>。</a:t>
            </a:r>
            <a:br>
              <a:rPr kumimoji="0" lang="zh-CN" altLang="en-US" sz="3600" b="1" i="0" u="none" strike="noStrike" kern="0" cap="none" spc="0" normalizeH="0" baseline="0" noProof="0" smtClean="0">
                <a:ln>
                  <a:noFill/>
                </a:ln>
                <a:solidFill>
                  <a:schemeClr val="tx2"/>
                </a:solidFill>
                <a:effectLst>
                  <a:outerShdw blurRad="38100" dist="38100" dir="2700000" algn="tl">
                    <a:srgbClr val="C0C0C0"/>
                  </a:outerShdw>
                </a:effectLst>
                <a:uLnTx/>
                <a:uFillTx/>
                <a:latin typeface="+mj-lt"/>
                <a:ea typeface="+mj-ea"/>
                <a:cs typeface="+mj-cs"/>
              </a:rPr>
            </a:br>
            <a:r>
              <a:rPr kumimoji="0" lang="zh-CN" altLang="en-US" sz="3600" b="1" i="0" u="none" strike="noStrike" kern="0" cap="none" spc="0" normalizeH="0" baseline="0" noProof="0" smtClean="0">
                <a:ln>
                  <a:noFill/>
                </a:ln>
                <a:solidFill>
                  <a:schemeClr val="tx2"/>
                </a:solidFill>
                <a:effectLst>
                  <a:outerShdw blurRad="38100" dist="38100" dir="2700000" algn="tl">
                    <a:srgbClr val="C0C0C0"/>
                  </a:outerShdw>
                </a:effectLst>
                <a:uLnTx/>
                <a:uFillTx/>
                <a:latin typeface="+mj-lt"/>
                <a:ea typeface="+mj-ea"/>
                <a:cs typeface="+mj-cs"/>
              </a:rPr>
              <a:t>	这句话有什么言外之意？</a:t>
            </a:r>
            <a:endParaRPr kumimoji="0" lang="zh-CN" altLang="en-US" sz="3600" b="1" i="0" u="none" strike="noStrike" kern="0" cap="none" spc="0" normalizeH="0" baseline="0" noProof="0" smtClean="0">
              <a:ln>
                <a:noFill/>
              </a:ln>
              <a:solidFill>
                <a:schemeClr val="tx2"/>
              </a:solidFill>
              <a:effectLst>
                <a:outerShdw blurRad="38100" dist="38100" dir="2700000" algn="tl">
                  <a:srgbClr val="C0C0C0"/>
                </a:outerShdw>
              </a:effectLst>
              <a:uLnTx/>
              <a:uFillTx/>
              <a:latin typeface="+mj-lt"/>
              <a:ea typeface="+mj-ea"/>
              <a:cs typeface="+mj-cs"/>
            </a:endParaRPr>
          </a:p>
        </p:txBody>
      </p:sp>
      <p:sp>
        <p:nvSpPr>
          <p:cNvPr id="26627" name="Rectangle 3"/>
          <p:cNvSpPr>
            <a:spLocks noGrp="1" noChangeArrowheads="1"/>
          </p:cNvSpPr>
          <p:nvPr>
            <p:ph idx="1"/>
          </p:nvPr>
        </p:nvSpPr>
        <p:spPr>
          <a:xfrm>
            <a:off x="685800" y="3429000"/>
            <a:ext cx="8062913" cy="2667000"/>
          </a:xfrm>
        </p:spPr>
        <p:txBody>
          <a:bodyPr vert="horz" wrap="square" lIns="91440" tIns="45720" rIns="91440" bIns="45720" numCol="1" anchor="t" anchorCtr="0" compatLnSpc="1"/>
          <a:p>
            <a:pPr eaLnBrk="1" hangingPunct="1">
              <a:lnSpc>
                <a:spcPct val="90000"/>
              </a:lnSpc>
            </a:pPr>
            <a:r>
              <a:rPr lang="zh-CN" altLang="en-US" b="1" dirty="0">
                <a:solidFill>
                  <a:schemeClr val="accent2"/>
                </a:solidFill>
                <a:effectLst>
                  <a:outerShdw blurRad="38100" dist="38100" dir="2700000">
                    <a:srgbClr val="C0C0C0"/>
                  </a:outerShdw>
                </a:effectLst>
                <a:ea typeface="楷体_GB2312" pitchFamily="1" charset="-122"/>
              </a:rPr>
              <a:t>托尔斯泰到晚年实现了他</a:t>
            </a:r>
            <a:r>
              <a:rPr lang="zh-CN" altLang="en-US" b="1" u="sng" dirty="0">
                <a:solidFill>
                  <a:srgbClr val="FF0000"/>
                </a:solidFill>
                <a:effectLst>
                  <a:outerShdw blurRad="38100" dist="38100" dir="2700000">
                    <a:srgbClr val="C0C0C0"/>
                  </a:outerShdw>
                </a:effectLst>
                <a:ea typeface="楷体_GB2312" pitchFamily="1" charset="-122"/>
              </a:rPr>
              <a:t>世界观的转变</a:t>
            </a:r>
            <a:r>
              <a:rPr lang="zh-CN" altLang="en-US" b="1" dirty="0">
                <a:solidFill>
                  <a:schemeClr val="accent2"/>
                </a:solidFill>
                <a:effectLst>
                  <a:outerShdw blurRad="38100" dist="38100" dir="2700000">
                    <a:srgbClr val="C0C0C0"/>
                  </a:outerShdw>
                </a:effectLst>
                <a:ea typeface="楷体_GB2312" pitchFamily="1" charset="-122"/>
              </a:rPr>
              <a:t>，坚决站到</a:t>
            </a:r>
            <a:r>
              <a:rPr lang="zh-CN" altLang="en-US" b="1" dirty="0">
                <a:solidFill>
                  <a:srgbClr val="FF0000"/>
                </a:solidFill>
                <a:effectLst>
                  <a:outerShdw blurRad="38100" dist="38100" dir="2700000">
                    <a:srgbClr val="C0C0C0"/>
                  </a:outerShdw>
                </a:effectLst>
                <a:ea typeface="楷体_GB2312" pitchFamily="1" charset="-122"/>
              </a:rPr>
              <a:t>农民的立场上</a:t>
            </a:r>
            <a:r>
              <a:rPr lang="zh-CN" altLang="en-US" b="1" dirty="0">
                <a:solidFill>
                  <a:schemeClr val="accent2"/>
                </a:solidFill>
                <a:effectLst>
                  <a:outerShdw blurRad="38100" dist="38100" dir="2700000">
                    <a:srgbClr val="C0C0C0"/>
                  </a:outerShdw>
                </a:effectLst>
                <a:ea typeface="楷体_GB2312" pitchFamily="1" charset="-122"/>
              </a:rPr>
              <a:t>来，对</a:t>
            </a:r>
            <a:r>
              <a:rPr lang="zh-CN" altLang="en-US" b="1" dirty="0">
                <a:solidFill>
                  <a:srgbClr val="FF0066"/>
                </a:solidFill>
                <a:effectLst>
                  <a:outerShdw blurRad="38100" dist="38100" dir="2700000">
                    <a:srgbClr val="C0C0C0"/>
                  </a:outerShdw>
                </a:effectLst>
                <a:ea typeface="楷体_GB2312" pitchFamily="1" charset="-122"/>
              </a:rPr>
              <a:t>土地私有制</a:t>
            </a:r>
            <a:r>
              <a:rPr lang="zh-CN" altLang="en-US" b="1" dirty="0">
                <a:solidFill>
                  <a:schemeClr val="accent2"/>
                </a:solidFill>
                <a:effectLst>
                  <a:outerShdw blurRad="38100" dist="38100" dir="2700000">
                    <a:srgbClr val="C0C0C0"/>
                  </a:outerShdw>
                </a:effectLst>
                <a:ea typeface="楷体_GB2312" pitchFamily="1" charset="-122"/>
              </a:rPr>
              <a:t>表示强烈的</a:t>
            </a:r>
            <a:r>
              <a:rPr lang="zh-CN" altLang="en-US" b="1" u="sng" dirty="0">
                <a:solidFill>
                  <a:srgbClr val="FF0066"/>
                </a:solidFill>
                <a:effectLst>
                  <a:outerShdw blurRad="38100" dist="38100" dir="2700000">
                    <a:srgbClr val="C0C0C0"/>
                  </a:outerShdw>
                </a:effectLst>
                <a:ea typeface="楷体_GB2312" pitchFamily="1" charset="-122"/>
              </a:rPr>
              <a:t>否定</a:t>
            </a:r>
            <a:r>
              <a:rPr lang="zh-CN" altLang="en-US" b="1" dirty="0">
                <a:solidFill>
                  <a:schemeClr val="accent2"/>
                </a:solidFill>
                <a:effectLst>
                  <a:outerShdw blurRad="38100" dist="38100" dir="2700000">
                    <a:srgbClr val="C0C0C0"/>
                  </a:outerShdw>
                </a:effectLst>
                <a:ea typeface="楷体_GB2312" pitchFamily="1" charset="-122"/>
              </a:rPr>
              <a:t>，对</a:t>
            </a:r>
            <a:r>
              <a:rPr lang="zh-CN" altLang="en-US" b="1" dirty="0">
                <a:solidFill>
                  <a:srgbClr val="FF0066"/>
                </a:solidFill>
                <a:effectLst>
                  <a:outerShdw blurRad="38100" dist="38100" dir="2700000">
                    <a:srgbClr val="C0C0C0"/>
                  </a:outerShdw>
                </a:effectLst>
                <a:ea typeface="楷体_GB2312" pitchFamily="1" charset="-122"/>
              </a:rPr>
              <a:t>国家和教会</a:t>
            </a:r>
            <a:r>
              <a:rPr lang="zh-CN" altLang="en-US" b="1" dirty="0">
                <a:solidFill>
                  <a:schemeClr val="accent2"/>
                </a:solidFill>
                <a:effectLst>
                  <a:outerShdw blurRad="38100" dist="38100" dir="2700000">
                    <a:srgbClr val="C0C0C0"/>
                  </a:outerShdw>
                </a:effectLst>
                <a:ea typeface="楷体_GB2312" pitchFamily="1" charset="-122"/>
              </a:rPr>
              <a:t>进行猛烈的</a:t>
            </a:r>
            <a:r>
              <a:rPr lang="zh-CN" altLang="en-US" b="1" u="sng" dirty="0">
                <a:solidFill>
                  <a:srgbClr val="FF0066"/>
                </a:solidFill>
                <a:effectLst>
                  <a:outerShdw blurRad="38100" dist="38100" dir="2700000">
                    <a:srgbClr val="C0C0C0"/>
                  </a:outerShdw>
                </a:effectLst>
                <a:ea typeface="楷体_GB2312" pitchFamily="1" charset="-122"/>
              </a:rPr>
              <a:t>抨击</a:t>
            </a:r>
            <a:r>
              <a:rPr lang="zh-CN" altLang="en-US" b="1" dirty="0">
                <a:solidFill>
                  <a:schemeClr val="accent2"/>
                </a:solidFill>
                <a:effectLst>
                  <a:outerShdw blurRad="38100" dist="38100" dir="2700000">
                    <a:srgbClr val="C0C0C0"/>
                  </a:outerShdw>
                </a:effectLst>
                <a:ea typeface="楷体_GB2312" pitchFamily="1" charset="-122"/>
              </a:rPr>
              <a:t>。</a:t>
            </a:r>
            <a:endParaRPr lang="zh-CN" altLang="en-US" b="1" dirty="0">
              <a:solidFill>
                <a:schemeClr val="accent2"/>
              </a:solidFill>
              <a:effectLst>
                <a:outerShdw blurRad="38100" dist="38100" dir="2700000">
                  <a:srgbClr val="C0C0C0"/>
                </a:outerShdw>
              </a:effectLst>
              <a:ea typeface="楷体_GB2312" pitchFamily="1" charset="-122"/>
            </a:endParaRPr>
          </a:p>
          <a:p>
            <a:pPr eaLnBrk="1" hangingPunct="1">
              <a:lnSpc>
                <a:spcPct val="90000"/>
              </a:lnSpc>
            </a:pPr>
            <a:endParaRPr lang="zh-CN" altLang="en-US" b="1" dirty="0">
              <a:solidFill>
                <a:schemeClr val="accent2"/>
              </a:solidFill>
              <a:effectLst>
                <a:outerShdw blurRad="38100" dist="38100" dir="2700000">
                  <a:srgbClr val="C0C0C0"/>
                </a:outerShdw>
              </a:effectLst>
              <a:ea typeface="楷体_GB2312" pitchFamily="1" charset="-122"/>
            </a:endParaRPr>
          </a:p>
        </p:txBody>
      </p:sp>
      <p:sp>
        <p:nvSpPr>
          <p:cNvPr id="26628" name="AutoShape 4">
            <a:hlinkClick r:id="" action="ppaction://hlinkshowjump?jump=nextslide"/>
          </p:cNvPr>
          <p:cNvSpPr/>
          <p:nvPr/>
        </p:nvSpPr>
        <p:spPr>
          <a:xfrm>
            <a:off x="5105400" y="6416675"/>
            <a:ext cx="381000" cy="365125"/>
          </a:xfrm>
          <a:prstGeom prst="rightArrow">
            <a:avLst>
              <a:gd name="adj1" fmla="val 50000"/>
              <a:gd name="adj2" fmla="val 26086"/>
            </a:avLst>
          </a:prstGeom>
          <a:solidFill>
            <a:srgbClr val="DDDDDD"/>
          </a:solidFill>
          <a:ln w="28575" cap="flat" cmpd="sng">
            <a:solidFill>
              <a:schemeClr val="folHlink"/>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26629" name="AutoShape 5">
            <a:hlinkClick r:id="" action="ppaction://hlinkshowjump?jump=previousslide"/>
          </p:cNvPr>
          <p:cNvSpPr/>
          <p:nvPr/>
        </p:nvSpPr>
        <p:spPr>
          <a:xfrm>
            <a:off x="3581400" y="6416675"/>
            <a:ext cx="381000" cy="365125"/>
          </a:xfrm>
          <a:prstGeom prst="leftArrow">
            <a:avLst>
              <a:gd name="adj1" fmla="val 50000"/>
              <a:gd name="adj2" fmla="val 26086"/>
            </a:avLst>
          </a:prstGeom>
          <a:solidFill>
            <a:srgbClr val="DDDDDD"/>
          </a:solidFill>
          <a:ln w="28575" cap="flat" cmpd="sng">
            <a:solidFill>
              <a:schemeClr val="folHlink"/>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26630" name="AutoShape 6">
            <a:hlinkClick r:id="" action="ppaction://hlinkshowjump?jump=firstslide"/>
          </p:cNvPr>
          <p:cNvSpPr/>
          <p:nvPr/>
        </p:nvSpPr>
        <p:spPr>
          <a:xfrm>
            <a:off x="4305300" y="6400800"/>
            <a:ext cx="533400" cy="304800"/>
          </a:xfrm>
          <a:prstGeom prst="upArrow">
            <a:avLst>
              <a:gd name="adj1" fmla="val 50000"/>
              <a:gd name="adj2" fmla="val 25000"/>
            </a:avLst>
          </a:prstGeom>
          <a:solidFill>
            <a:srgbClr val="DDDDDD"/>
          </a:solidFill>
          <a:ln w="28575" cap="flat" cmpd="sng">
            <a:solidFill>
              <a:schemeClr val="folHlink"/>
            </a:solidFill>
            <a:prstDash val="solid"/>
            <a:miter/>
            <a:headEnd type="none" w="med" len="med"/>
            <a:tailEnd type="none" w="med" len="med"/>
          </a:ln>
        </p:spPr>
        <p:txBody>
          <a:bodyPr vert="eaVert"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26631" name="Rectangle 7"/>
          <p:cNvSpPr>
            <a:spLocks noGrp="1"/>
          </p:cNvSpPr>
          <p:nvPr/>
        </p:nvSpPr>
        <p:spPr>
          <a:xfrm>
            <a:off x="-96837" y="-160337"/>
            <a:ext cx="5892800" cy="1131887"/>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6000" b="1" dirty="0">
                <a:solidFill>
                  <a:srgbClr val="FF0000"/>
                </a:solidFill>
                <a:latin typeface="方正静蕾简体" charset="-122"/>
                <a:ea typeface="方正静蕾简体" charset="-122"/>
              </a:rPr>
              <a:t>读一读：第3段</a:t>
            </a:r>
            <a:endParaRPr lang="zh-CN" altLang="en-US" sz="6000" b="1" dirty="0">
              <a:solidFill>
                <a:srgbClr val="FF0000"/>
              </a:solidFill>
              <a:latin typeface="方正静蕾简体" charset="-122"/>
              <a:ea typeface="方正静蕾简体" charset="-122"/>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6627">
                                            <p:txEl>
                                              <p:charRg st="0" end="59"/>
                                            </p:txEl>
                                          </p:spTgt>
                                        </p:tgtEl>
                                        <p:attrNameLst>
                                          <p:attrName>style.visibility</p:attrName>
                                        </p:attrNameLst>
                                      </p:cBhvr>
                                      <p:to>
                                        <p:strVal val="visible"/>
                                      </p:to>
                                    </p:set>
                                    <p:animEffect transition="in" filter="box(out)">
                                      <p:cBhvr>
                                        <p:cTn id="7" dur="500"/>
                                        <p:tgtEl>
                                          <p:spTgt spid="26627">
                                            <p:txEl>
                                              <p:charRg st="0" end="59"/>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7650" name="Picture 2" descr="20086118482653199"/>
          <p:cNvPicPr>
            <a:picLocks noChangeAspect="1"/>
          </p:cNvPicPr>
          <p:nvPr/>
        </p:nvPicPr>
        <p:blipFill>
          <a:blip r:embed="rId1"/>
          <a:stretch>
            <a:fillRect/>
          </a:stretch>
        </p:blipFill>
        <p:spPr>
          <a:xfrm>
            <a:off x="0" y="0"/>
            <a:ext cx="10693400" cy="6858000"/>
          </a:xfrm>
          <a:prstGeom prst="rect">
            <a:avLst/>
          </a:prstGeom>
          <a:noFill/>
          <a:ln w="9525">
            <a:noFill/>
          </a:ln>
        </p:spPr>
      </p:pic>
      <p:pic>
        <p:nvPicPr>
          <p:cNvPr id="27651" name="Picture 3" descr="content_896110_201004011259511"/>
          <p:cNvPicPr>
            <a:picLocks noChangeAspect="1"/>
          </p:cNvPicPr>
          <p:nvPr/>
        </p:nvPicPr>
        <p:blipFill>
          <a:blip r:embed="rId2"/>
          <a:stretch>
            <a:fillRect/>
          </a:stretch>
        </p:blipFill>
        <p:spPr>
          <a:xfrm>
            <a:off x="0" y="-15875"/>
            <a:ext cx="10693400" cy="6862763"/>
          </a:xfrm>
          <a:prstGeom prst="rect">
            <a:avLst/>
          </a:prstGeom>
          <a:noFill/>
          <a:ln w="9525">
            <a:noFill/>
          </a:ln>
        </p:spPr>
      </p:pic>
      <p:sp>
        <p:nvSpPr>
          <p:cNvPr id="27652" name="AutoShape 4">
            <a:hlinkClick r:id="" action="ppaction://hlinkshowjump?jump=nextslide"/>
          </p:cNvPr>
          <p:cNvSpPr/>
          <p:nvPr/>
        </p:nvSpPr>
        <p:spPr>
          <a:xfrm>
            <a:off x="5105400" y="6416675"/>
            <a:ext cx="381000" cy="365125"/>
          </a:xfrm>
          <a:prstGeom prst="rightArrow">
            <a:avLst>
              <a:gd name="adj1" fmla="val 50000"/>
              <a:gd name="adj2" fmla="val 26086"/>
            </a:avLst>
          </a:prstGeom>
          <a:solidFill>
            <a:srgbClr val="DDDDDD"/>
          </a:solidFill>
          <a:ln w="28575" cap="flat" cmpd="sng">
            <a:solidFill>
              <a:schemeClr val="folHlink"/>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27653" name="AutoShape 5">
            <a:hlinkClick r:id="" action="ppaction://hlinkshowjump?jump=previousslide"/>
          </p:cNvPr>
          <p:cNvSpPr/>
          <p:nvPr/>
        </p:nvSpPr>
        <p:spPr>
          <a:xfrm>
            <a:off x="3581400" y="6416675"/>
            <a:ext cx="381000" cy="365125"/>
          </a:xfrm>
          <a:prstGeom prst="leftArrow">
            <a:avLst>
              <a:gd name="adj1" fmla="val 50000"/>
              <a:gd name="adj2" fmla="val 26086"/>
            </a:avLst>
          </a:prstGeom>
          <a:solidFill>
            <a:srgbClr val="DDDDDD"/>
          </a:solidFill>
          <a:ln w="28575" cap="flat" cmpd="sng">
            <a:solidFill>
              <a:schemeClr val="folHlink"/>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27654" name="Text Box 6"/>
          <p:cNvSpPr txBox="1">
            <a:spLocks noChangeArrowheads="1"/>
          </p:cNvSpPr>
          <p:nvPr/>
        </p:nvSpPr>
        <p:spPr bwMode="auto">
          <a:xfrm>
            <a:off x="900113" y="5302250"/>
            <a:ext cx="8716963"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p>
            <a:pPr lvl="0" eaLnBrk="1" hangingPunct="1"/>
            <a:r>
              <a:rPr lang="zh-CN" altLang="en-US" sz="2800" b="1" dirty="0">
                <a:solidFill>
                  <a:srgbClr val="FFFF00"/>
                </a:solidFill>
                <a:effectLst>
                  <a:outerShdw blurRad="38100" dist="38100" dir="2700000">
                    <a:srgbClr val="C0C0C0"/>
                  </a:outerShdw>
                </a:effectLst>
                <a:latin typeface="Arial" panose="020B0604020202020204" pitchFamily="34" charset="0"/>
                <a:ea typeface="楷体_GB2312" pitchFamily="1" charset="-122"/>
              </a:rPr>
              <a:t>阿尔扎马斯的恐怖（1869年9月因事途经阿尔扎马</a:t>
            </a:r>
            <a:endParaRPr lang="zh-CN" altLang="en-US" sz="2800" b="1" dirty="0">
              <a:solidFill>
                <a:srgbClr val="FFFF00"/>
              </a:solidFill>
              <a:effectLst>
                <a:outerShdw blurRad="38100" dist="38100" dir="2700000">
                  <a:srgbClr val="C0C0C0"/>
                </a:outerShdw>
              </a:effectLst>
              <a:latin typeface="Arial" panose="020B0604020202020204" pitchFamily="34" charset="0"/>
              <a:ea typeface="楷体_GB2312" pitchFamily="1" charset="-122"/>
            </a:endParaRPr>
          </a:p>
          <a:p>
            <a:pPr lvl="0" eaLnBrk="1" hangingPunct="1"/>
            <a:r>
              <a:rPr lang="zh-CN" altLang="en-US" sz="2800" b="1" dirty="0">
                <a:solidFill>
                  <a:srgbClr val="FFFF00"/>
                </a:solidFill>
                <a:effectLst>
                  <a:outerShdw blurRad="38100" dist="38100" dir="2700000">
                    <a:srgbClr val="C0C0C0"/>
                  </a:outerShdw>
                </a:effectLst>
                <a:latin typeface="Arial" panose="020B0604020202020204" pitchFamily="34" charset="0"/>
                <a:ea typeface="楷体_GB2312" pitchFamily="1" charset="-122"/>
              </a:rPr>
              <a:t>深夜在旅馆中突然感到一种从未有过的忧愁和恐怖。）</a:t>
            </a:r>
            <a:endParaRPr lang="zh-CN" altLang="en-US" sz="2800" b="1" dirty="0">
              <a:solidFill>
                <a:srgbClr val="FFFF00"/>
              </a:solidFill>
              <a:effectLst>
                <a:outerShdw blurRad="38100" dist="38100" dir="2700000">
                  <a:srgbClr val="C0C0C0"/>
                </a:outerShdw>
              </a:effectLst>
              <a:latin typeface="Arial" panose="020B0604020202020204" pitchFamily="34" charset="0"/>
              <a:ea typeface="楷体_GB2312" pitchFamily="1" charset="-122"/>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Rectangle 2"/>
          <p:cNvSpPr>
            <a:spLocks noGrp="1"/>
          </p:cNvSpPr>
          <p:nvPr>
            <p:ph type="title"/>
          </p:nvPr>
        </p:nvSpPr>
        <p:spPr>
          <a:xfrm>
            <a:off x="468313" y="404813"/>
            <a:ext cx="8229600" cy="1143000"/>
          </a:xfrm>
        </p:spPr>
        <p:txBody>
          <a:bodyPr vert="horz" wrap="square" lIns="91440" tIns="45720" rIns="91440" bIns="45720" anchor="ctr"/>
          <a:p>
            <a:pPr eaLnBrk="1" hangingPunct="1"/>
            <a:r>
              <a:rPr lang="zh-CN" altLang="zh-CN" b="1" dirty="0">
                <a:solidFill>
                  <a:schemeClr val="tx1"/>
                </a:solidFill>
              </a:rPr>
              <a:t>    </a:t>
            </a:r>
            <a:r>
              <a:rPr lang="zh-CN" altLang="zh-CN" b="1" dirty="0">
                <a:solidFill>
                  <a:srgbClr val="FF0000"/>
                </a:solidFill>
                <a:ea typeface="华文隶书" panose="02010800040101010101" pitchFamily="2" charset="-122"/>
              </a:rPr>
              <a:t>文章为什么重点写他的眼睛？</a:t>
            </a:r>
            <a:endParaRPr lang="zh-CN" altLang="zh-CN" b="1" dirty="0">
              <a:solidFill>
                <a:srgbClr val="FF0000"/>
              </a:solidFill>
              <a:ea typeface="华文隶书" panose="02010800040101010101" pitchFamily="2" charset="-122"/>
            </a:endParaRPr>
          </a:p>
        </p:txBody>
      </p:sp>
      <p:sp>
        <p:nvSpPr>
          <p:cNvPr id="28675" name="Text Box 3"/>
          <p:cNvSpPr txBox="1"/>
          <p:nvPr/>
        </p:nvSpPr>
        <p:spPr>
          <a:xfrm>
            <a:off x="971550" y="4076700"/>
            <a:ext cx="7488238" cy="1749425"/>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b="1" dirty="0">
                <a:latin typeface="宋体" panose="02010600030101010101" pitchFamily="2" charset="-122"/>
              </a:rPr>
              <a:t>    </a:t>
            </a:r>
            <a:r>
              <a:rPr lang="zh-CN" altLang="zh-CN" sz="3600" b="1" dirty="0">
                <a:solidFill>
                  <a:srgbClr val="0000FF"/>
                </a:solidFill>
                <a:latin typeface="华文行楷" panose="02010800040101010101" pitchFamily="2" charset="-122"/>
                <a:ea typeface="华文行楷" panose="02010800040101010101" pitchFamily="2" charset="-122"/>
              </a:rPr>
              <a:t>鲁迅说：</a:t>
            </a:r>
            <a:r>
              <a:rPr lang="zh-CN" altLang="zh-CN" sz="3600" b="1" dirty="0">
                <a:solidFill>
                  <a:srgbClr val="0000FF"/>
                </a:solidFill>
                <a:latin typeface="宋体" panose="02010600030101010101" pitchFamily="2" charset="-122"/>
                <a:ea typeface="华文行楷" panose="02010800040101010101" pitchFamily="2" charset="-122"/>
              </a:rPr>
              <a:t>“</a:t>
            </a:r>
            <a:r>
              <a:rPr lang="zh-CN" altLang="zh-CN" sz="3600" b="1" dirty="0">
                <a:solidFill>
                  <a:srgbClr val="0000FF"/>
                </a:solidFill>
                <a:latin typeface="华文行楷" panose="02010800040101010101" pitchFamily="2" charset="-122"/>
                <a:ea typeface="华文行楷" panose="02010800040101010101" pitchFamily="2" charset="-122"/>
              </a:rPr>
              <a:t>要极省简地刻画一个人物，最好的方法是刻画他的眼睛。</a:t>
            </a:r>
            <a:r>
              <a:rPr lang="zh-CN" altLang="zh-CN" sz="3600" b="1" dirty="0">
                <a:solidFill>
                  <a:srgbClr val="0000FF"/>
                </a:solidFill>
                <a:latin typeface="宋体" panose="02010600030101010101" pitchFamily="2" charset="-122"/>
                <a:ea typeface="华文行楷" panose="02010800040101010101" pitchFamily="2" charset="-122"/>
              </a:rPr>
              <a:t>”</a:t>
            </a:r>
            <a:endParaRPr lang="zh-CN" altLang="zh-CN" sz="3600" b="1" dirty="0">
              <a:solidFill>
                <a:srgbClr val="0000FF"/>
              </a:solidFill>
              <a:latin typeface="华文行楷" panose="02010800040101010101" pitchFamily="2" charset="-122"/>
              <a:ea typeface="华文行楷" panose="02010800040101010101" pitchFamily="2" charset="-122"/>
            </a:endParaRPr>
          </a:p>
        </p:txBody>
      </p:sp>
      <p:pic>
        <p:nvPicPr>
          <p:cNvPr id="28676" name="Picture 4" descr="图片4"/>
          <p:cNvPicPr>
            <a:picLocks noChangeAspect="1"/>
          </p:cNvPicPr>
          <p:nvPr/>
        </p:nvPicPr>
        <p:blipFill>
          <a:blip r:embed="rId1"/>
          <a:stretch>
            <a:fillRect/>
          </a:stretch>
        </p:blipFill>
        <p:spPr>
          <a:xfrm>
            <a:off x="539750" y="1268413"/>
            <a:ext cx="6840538" cy="466725"/>
          </a:xfrm>
          <a:prstGeom prst="rect">
            <a:avLst/>
          </a:prstGeom>
          <a:noFill/>
          <a:ln w="9525">
            <a:noFill/>
          </a:ln>
        </p:spPr>
      </p:pic>
      <p:sp>
        <p:nvSpPr>
          <p:cNvPr id="28677" name="Text Box 5"/>
          <p:cNvSpPr txBox="1"/>
          <p:nvPr/>
        </p:nvSpPr>
        <p:spPr>
          <a:xfrm>
            <a:off x="107950" y="1773238"/>
            <a:ext cx="9145588" cy="15541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t>    “眼睛是心灵的窗户”，对眼睛的描写其实是对托翁丰富的</a:t>
            </a:r>
            <a:r>
              <a:rPr lang="zh-CN" altLang="en-US" b="1" dirty="0">
                <a:solidFill>
                  <a:srgbClr val="FF0066"/>
                </a:solidFill>
              </a:rPr>
              <a:t>内心世界的描写</a:t>
            </a:r>
            <a:r>
              <a:rPr lang="zh-CN" altLang="en-US" b="1" dirty="0"/>
              <a:t>，说明托翁有一个</a:t>
            </a:r>
            <a:r>
              <a:rPr lang="zh-CN" altLang="en-US" b="1" u="sng" dirty="0">
                <a:solidFill>
                  <a:srgbClr val="FF0066"/>
                </a:solidFill>
              </a:rPr>
              <a:t>洞察世事</a:t>
            </a:r>
            <a:r>
              <a:rPr lang="zh-CN" altLang="en-US" b="1" u="sng" dirty="0"/>
              <a:t>，</a:t>
            </a:r>
            <a:r>
              <a:rPr lang="zh-CN" altLang="en-US" b="1" u="sng" dirty="0">
                <a:solidFill>
                  <a:srgbClr val="FF0066"/>
                </a:solidFill>
              </a:rPr>
              <a:t>看透人生</a:t>
            </a:r>
            <a:r>
              <a:rPr lang="zh-CN" altLang="en-US" b="1" dirty="0">
                <a:solidFill>
                  <a:srgbClr val="FF0066"/>
                </a:solidFill>
              </a:rPr>
              <a:t>的犀利的灵魂</a:t>
            </a:r>
            <a:r>
              <a:rPr lang="zh-CN" altLang="en-US" b="1" dirty="0"/>
              <a:t>。</a:t>
            </a:r>
            <a:endParaRPr lang="zh-CN" alt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 calcmode="lin" valueType="num">
                                      <p:cBhvr>
                                        <p:cTn id="7" dur="500" fill="hold"/>
                                        <p:tgtEl>
                                          <p:spTgt spid="28675"/>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8675"/>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8675"/>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8675"/>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grpId="0" nodeType="clickEffect">
                                  <p:stCondLst>
                                    <p:cond delay="0"/>
                                  </p:stCondLst>
                                  <p:childTnLst>
                                    <p:set>
                                      <p:cBhvr>
                                        <p:cTn id="14" dur="1" fill="hold">
                                          <p:stCondLst>
                                            <p:cond delay="0"/>
                                          </p:stCondLst>
                                        </p:cTn>
                                        <p:tgtEl>
                                          <p:spTgt spid="28677"/>
                                        </p:tgtEl>
                                        <p:attrNameLst>
                                          <p:attrName>style.visibility</p:attrName>
                                        </p:attrNameLst>
                                      </p:cBhvr>
                                      <p:to>
                                        <p:strVal val="visible"/>
                                      </p:to>
                                    </p:set>
                                    <p:animEffect transition="in" filter="diamond(in)">
                                      <p:cBhvr>
                                        <p:cTn id="15" dur="20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animBg="1"/>
      <p:bldP spid="2867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8" name="Picture 2" descr="图片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9699" name="Rectangle 3"/>
          <p:cNvSpPr>
            <a:spLocks noGrp="1"/>
          </p:cNvSpPr>
          <p:nvPr>
            <p:ph type="body"/>
          </p:nvPr>
        </p:nvSpPr>
        <p:spPr>
          <a:xfrm>
            <a:off x="396875" y="1844675"/>
            <a:ext cx="5832475" cy="4527550"/>
          </a:xfrm>
        </p:spPr>
        <p:txBody>
          <a:bodyPr vert="horz" wrap="square" lIns="91440" tIns="45720" rIns="91440" bIns="45720" anchor="t"/>
          <a:p>
            <a:pPr lvl="0" eaLnBrk="1" hangingPunct="1">
              <a:lnSpc>
                <a:spcPct val="90000"/>
              </a:lnSpc>
              <a:buNone/>
            </a:pPr>
            <a:r>
              <a:rPr lang="zh-CN" altLang="zh-CN" b="1" dirty="0"/>
              <a:t>         本文是一幅列夫·托尔斯泰的</a:t>
            </a:r>
            <a:r>
              <a:rPr lang="zh-CN" altLang="zh-CN" b="1" u="sng" dirty="0">
                <a:solidFill>
                  <a:srgbClr val="FF0066"/>
                </a:solidFill>
              </a:rPr>
              <a:t>“肖像画”</a:t>
            </a:r>
            <a:r>
              <a:rPr lang="zh-CN" altLang="zh-CN" b="1" dirty="0"/>
              <a:t>，作者不仅为我们展现了托尔斯泰</a:t>
            </a:r>
            <a:r>
              <a:rPr lang="zh-CN" altLang="zh-CN" b="1" dirty="0">
                <a:solidFill>
                  <a:srgbClr val="FF0066"/>
                </a:solidFill>
              </a:rPr>
              <a:t>独特</a:t>
            </a:r>
            <a:r>
              <a:rPr lang="zh-CN" altLang="zh-CN" b="1" dirty="0"/>
              <a:t>的</a:t>
            </a:r>
            <a:r>
              <a:rPr lang="zh-CN" altLang="zh-CN" b="1" dirty="0">
                <a:solidFill>
                  <a:srgbClr val="FF0066"/>
                </a:solidFill>
              </a:rPr>
              <a:t>外貌特征，</a:t>
            </a:r>
            <a:r>
              <a:rPr lang="zh-CN" altLang="zh-CN" b="1" dirty="0"/>
              <a:t>更为我们揭示了托尔斯泰</a:t>
            </a:r>
            <a:r>
              <a:rPr lang="zh-CN" altLang="zh-CN" b="1" dirty="0">
                <a:solidFill>
                  <a:srgbClr val="FF0066"/>
                </a:solidFill>
              </a:rPr>
              <a:t>深邃</a:t>
            </a:r>
            <a:r>
              <a:rPr lang="zh-CN" altLang="zh-CN" b="1" dirty="0"/>
              <a:t>的</a:t>
            </a:r>
            <a:r>
              <a:rPr lang="zh-CN" altLang="zh-CN" b="1" dirty="0">
                <a:solidFill>
                  <a:srgbClr val="FF0066"/>
                </a:solidFill>
              </a:rPr>
              <a:t>精神世界</a:t>
            </a:r>
            <a:r>
              <a:rPr lang="zh-CN" altLang="zh-CN" b="1" dirty="0"/>
              <a:t>。</a:t>
            </a:r>
            <a:endParaRPr lang="zh-CN" altLang="zh-CN" dirty="0"/>
          </a:p>
        </p:txBody>
      </p:sp>
      <p:pic>
        <p:nvPicPr>
          <p:cNvPr id="29700" name="Picture 4" descr="pe1"/>
          <p:cNvPicPr>
            <a:picLocks noChangeAspect="1"/>
          </p:cNvPicPr>
          <p:nvPr/>
        </p:nvPicPr>
        <p:blipFill>
          <a:blip r:embed="rId2"/>
          <a:stretch>
            <a:fillRect/>
          </a:stretch>
        </p:blipFill>
        <p:spPr>
          <a:xfrm>
            <a:off x="6300788" y="1557338"/>
            <a:ext cx="2003425" cy="2636837"/>
          </a:xfrm>
          <a:prstGeom prst="rect">
            <a:avLst/>
          </a:prstGeom>
          <a:noFill/>
          <a:ln w="9525">
            <a:noFill/>
          </a:ln>
        </p:spPr>
      </p:pic>
      <p:sp>
        <p:nvSpPr>
          <p:cNvPr id="29701" name="Rectangle 5"/>
          <p:cNvSpPr>
            <a:spLocks noGrp="1"/>
          </p:cNvSpPr>
          <p:nvPr/>
        </p:nvSpPr>
        <p:spPr>
          <a:xfrm>
            <a:off x="1908175" y="4725988"/>
            <a:ext cx="4608513" cy="11430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6000" b="1" dirty="0">
                <a:solidFill>
                  <a:srgbClr val="FF0000"/>
                </a:solidFill>
                <a:ea typeface="华文彩云" panose="02010800040101010101" pitchFamily="2" charset="-122"/>
              </a:rPr>
              <a:t>文章主旨</a:t>
            </a:r>
            <a:r>
              <a:rPr lang="zh-CN" altLang="en-US" sz="4400" dirty="0">
                <a:solidFill>
                  <a:schemeClr val="tx2"/>
                </a:solidFill>
              </a:rPr>
              <a:t> </a:t>
            </a:r>
            <a:endParaRPr lang="zh-CN" altLang="en-US" sz="4400"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9699">
                                            <p:txEl>
                                              <p:charRg st="0" end="70"/>
                                            </p:txEl>
                                          </p:spTgt>
                                        </p:tgtEl>
                                        <p:attrNameLst>
                                          <p:attrName>style.visibility</p:attrName>
                                        </p:attrNameLst>
                                      </p:cBhvr>
                                      <p:to>
                                        <p:strVal val="visible"/>
                                      </p:to>
                                    </p:set>
                                    <p:animEffect transition="in" filter="checkerboard(across)">
                                      <p:cBhvr>
                                        <p:cTn id="7" dur="500"/>
                                        <p:tgtEl>
                                          <p:spTgt spid="29699">
                                            <p:txEl>
                                              <p:charRg st="0" end="7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Text Box 2"/>
          <p:cNvSpPr txBox="1"/>
          <p:nvPr/>
        </p:nvSpPr>
        <p:spPr>
          <a:xfrm>
            <a:off x="611188" y="476250"/>
            <a:ext cx="2592387" cy="711200"/>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latin typeface="隶书" panose="02010509060101010101" pitchFamily="49" charset="-122"/>
                <a:ea typeface="隶书" panose="02010509060101010101" pitchFamily="49" charset="-122"/>
              </a:rPr>
              <a:t>揣摩品味</a:t>
            </a:r>
            <a:endParaRPr lang="zh-CN" altLang="zh-CN" sz="4000" b="1" dirty="0">
              <a:latin typeface="隶书" panose="02010509060101010101" pitchFamily="49" charset="-122"/>
              <a:ea typeface="隶书" panose="02010509060101010101" pitchFamily="49" charset="-122"/>
            </a:endParaRPr>
          </a:p>
        </p:txBody>
      </p:sp>
      <p:sp>
        <p:nvSpPr>
          <p:cNvPr id="30723" name="Text Box 3"/>
          <p:cNvSpPr txBox="1"/>
          <p:nvPr/>
        </p:nvSpPr>
        <p:spPr>
          <a:xfrm>
            <a:off x="612775" y="1701800"/>
            <a:ext cx="7921625" cy="9445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b="1" dirty="0">
                <a:latin typeface="宋体" panose="02010600030101010101" pitchFamily="2" charset="-122"/>
              </a:rPr>
              <a:t>1、这道目光就像一把锃亮的钢刀刺了  过来，又稳又准，击中要害。</a:t>
            </a:r>
            <a:r>
              <a:rPr lang="zh-CN" altLang="en-US" sz="2800" b="1" dirty="0">
                <a:latin typeface="宋体" panose="02010600030101010101" pitchFamily="2" charset="-122"/>
                <a:hlinkClick r:id="rId1" action="ppaction://hlinksldjump"/>
              </a:rPr>
              <a:t>（第6段）</a:t>
            </a:r>
            <a:endParaRPr lang="zh-CN" altLang="en-US" sz="2800" b="1" dirty="0">
              <a:latin typeface="宋体" panose="02010600030101010101" pitchFamily="2" charset="-122"/>
            </a:endParaRPr>
          </a:p>
        </p:txBody>
      </p:sp>
      <p:pic>
        <p:nvPicPr>
          <p:cNvPr id="30724" name="Picture 4" descr="图片5"/>
          <p:cNvPicPr>
            <a:picLocks noChangeAspect="1"/>
          </p:cNvPicPr>
          <p:nvPr/>
        </p:nvPicPr>
        <p:blipFill>
          <a:blip r:embed="rId2"/>
          <a:stretch>
            <a:fillRect/>
          </a:stretch>
        </p:blipFill>
        <p:spPr>
          <a:xfrm>
            <a:off x="684213" y="1341438"/>
            <a:ext cx="6767512" cy="352425"/>
          </a:xfrm>
          <a:prstGeom prst="rect">
            <a:avLst/>
          </a:prstGeom>
          <a:noFill/>
          <a:ln w="9525">
            <a:noFill/>
          </a:ln>
        </p:spPr>
      </p:pic>
      <p:sp>
        <p:nvSpPr>
          <p:cNvPr id="30725" name="Text Box 5"/>
          <p:cNvSpPr txBox="1"/>
          <p:nvPr/>
        </p:nvSpPr>
        <p:spPr>
          <a:xfrm>
            <a:off x="755650" y="2708275"/>
            <a:ext cx="7632700"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b="1" dirty="0">
                <a:solidFill>
                  <a:srgbClr val="FF0000"/>
                </a:solidFill>
                <a:latin typeface="华文隶书" panose="02010800040101010101" pitchFamily="2" charset="-122"/>
                <a:ea typeface="华文隶书" panose="02010800040101010101" pitchFamily="2" charset="-122"/>
              </a:rPr>
              <a:t>2.托尔斯泰这对眼睛里有一百只眼珠。</a:t>
            </a:r>
            <a:r>
              <a:rPr lang="zh-CN" altLang="en-US" b="1" dirty="0">
                <a:solidFill>
                  <a:srgbClr val="FF0000"/>
                </a:solidFill>
                <a:latin typeface="华文隶书" panose="02010800040101010101" pitchFamily="2" charset="-122"/>
                <a:ea typeface="华文隶书" panose="02010800040101010101" pitchFamily="2" charset="-122"/>
                <a:hlinkClick r:id="rId3" action="ppaction://hlinksldjump"/>
              </a:rPr>
              <a:t>（第7段）</a:t>
            </a:r>
            <a:endParaRPr lang="zh-CN" altLang="en-US" b="1" dirty="0">
              <a:solidFill>
                <a:srgbClr val="FF0000"/>
              </a:solidFill>
              <a:latin typeface="华文隶书" panose="02010800040101010101" pitchFamily="2" charset="-122"/>
              <a:ea typeface="华文隶书" panose="02010800040101010101" pitchFamily="2" charset="-122"/>
            </a:endParaRPr>
          </a:p>
        </p:txBody>
      </p:sp>
      <p:sp>
        <p:nvSpPr>
          <p:cNvPr id="30726" name="Rectangle 6"/>
          <p:cNvSpPr/>
          <p:nvPr/>
        </p:nvSpPr>
        <p:spPr>
          <a:xfrm>
            <a:off x="755650" y="4005263"/>
            <a:ext cx="7489825" cy="1381125"/>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b="1" dirty="0">
                <a:latin typeface="隶书" panose="02010509060101010101" pitchFamily="49" charset="-122"/>
                <a:ea typeface="隶书" panose="02010509060101010101" pitchFamily="49" charset="-122"/>
              </a:rPr>
              <a:t>3. </a:t>
            </a:r>
            <a:r>
              <a:rPr lang="zh-CN" altLang="en-US" sz="2800" b="1" dirty="0">
                <a:latin typeface="宋体" panose="02010600030101010101" pitchFamily="2" charset="-122"/>
                <a:ea typeface="隶书" panose="02010509060101010101" pitchFamily="49" charset="-122"/>
              </a:rPr>
              <a:t>……</a:t>
            </a:r>
            <a:r>
              <a:rPr lang="zh-CN" altLang="en-US" sz="2800" b="1" dirty="0">
                <a:latin typeface="隶书" panose="02010509060101010101" pitchFamily="49" charset="-122"/>
                <a:ea typeface="隶书" panose="02010509060101010101" pitchFamily="49" charset="-122"/>
              </a:rPr>
              <a:t>这对珠宝有魔力,有磁性,可以把人世间的物质</a:t>
            </a:r>
            <a:r>
              <a:rPr lang="zh-CN" altLang="en-US" sz="2800" b="1" dirty="0">
                <a:solidFill>
                  <a:srgbClr val="FF0066"/>
                </a:solidFill>
                <a:latin typeface="隶书" panose="02010509060101010101" pitchFamily="49" charset="-122"/>
                <a:ea typeface="隶书" panose="02010509060101010101" pitchFamily="49" charset="-122"/>
              </a:rPr>
              <a:t>吸进去</a:t>
            </a:r>
            <a:r>
              <a:rPr lang="zh-CN" altLang="en-US" sz="2800" b="1" dirty="0">
                <a:latin typeface="隶书" panose="02010509060101010101" pitchFamily="49" charset="-122"/>
                <a:ea typeface="隶书" panose="02010509060101010101" pitchFamily="49" charset="-122"/>
              </a:rPr>
              <a:t>,然后向我们这个时代</a:t>
            </a:r>
            <a:r>
              <a:rPr lang="zh-CN" altLang="en-US" sz="2800" b="1" dirty="0">
                <a:solidFill>
                  <a:srgbClr val="FF0066"/>
                </a:solidFill>
                <a:latin typeface="隶书" panose="02010509060101010101" pitchFamily="49" charset="-122"/>
                <a:ea typeface="隶书" panose="02010509060101010101" pitchFamily="49" charset="-122"/>
              </a:rPr>
              <a:t>放射出</a:t>
            </a:r>
            <a:r>
              <a:rPr lang="zh-CN" altLang="en-US" sz="2800" b="1" dirty="0">
                <a:latin typeface="隶书" panose="02010509060101010101" pitchFamily="49" charset="-122"/>
                <a:ea typeface="隶书" panose="02010509060101010101" pitchFamily="49" charset="-122"/>
              </a:rPr>
              <a:t>精确无误的频波。</a:t>
            </a:r>
            <a:r>
              <a:rPr lang="zh-CN" altLang="en-US" sz="2800" b="1" dirty="0">
                <a:latin typeface="隶书" panose="02010509060101010101" pitchFamily="49" charset="-122"/>
                <a:ea typeface="隶书" panose="02010509060101010101" pitchFamily="49" charset="-122"/>
                <a:hlinkClick r:id="rId4" action="ppaction://hlinksldjump"/>
              </a:rPr>
              <a:t>（第8段）</a:t>
            </a:r>
            <a:endParaRPr lang="zh-CN" altLang="en-US" sz="2800" b="1" dirty="0">
              <a:latin typeface="隶书" panose="02010509060101010101" pitchFamily="49" charset="-122"/>
              <a:ea typeface="隶书" panose="02010509060101010101" pitchFamily="49" charset="-122"/>
            </a:endParaRPr>
          </a:p>
        </p:txBody>
      </p:sp>
      <p:sp>
        <p:nvSpPr>
          <p:cNvPr id="30727" name="Rectangle 7"/>
          <p:cNvSpPr/>
          <p:nvPr/>
        </p:nvSpPr>
        <p:spPr>
          <a:xfrm>
            <a:off x="755650" y="5589588"/>
            <a:ext cx="7632700" cy="1196975"/>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400" b="1" dirty="0">
                <a:latin typeface="宋体" panose="02010600030101010101" pitchFamily="2" charset="-122"/>
              </a:rPr>
              <a:t>    </a:t>
            </a:r>
            <a:r>
              <a:rPr lang="zh-CN" altLang="en-US" sz="2400" b="1" dirty="0">
                <a:latin typeface="隶书" panose="02010509060101010101" pitchFamily="49" charset="-122"/>
                <a:ea typeface="隶书" panose="02010509060101010101" pitchFamily="49" charset="-122"/>
              </a:rPr>
              <a:t>4.当这一副寒光四射的匕首转而对准它们的主人时是十分可怕的,因为锋刃无情,直戳要害,</a:t>
            </a:r>
            <a:r>
              <a:rPr lang="zh-CN" altLang="en-US" sz="2400" b="1" u="sng" dirty="0">
                <a:latin typeface="隶书" panose="02010509060101010101" pitchFamily="49" charset="-122"/>
                <a:ea typeface="隶书" panose="02010509060101010101" pitchFamily="49" charset="-122"/>
              </a:rPr>
              <a:t>正好刺中他的心窝</a:t>
            </a:r>
            <a:r>
              <a:rPr lang="zh-CN" altLang="en-US" sz="2400" b="1" dirty="0">
                <a:latin typeface="隶书" panose="02010509060101010101" pitchFamily="49" charset="-122"/>
                <a:ea typeface="隶书" panose="02010509060101010101" pitchFamily="49" charset="-122"/>
              </a:rPr>
              <a:t>。</a:t>
            </a:r>
            <a:r>
              <a:rPr lang="zh-CN" altLang="en-US" sz="2400" b="1" dirty="0">
                <a:latin typeface="隶书" panose="02010509060101010101" pitchFamily="49" charset="-122"/>
                <a:ea typeface="隶书" panose="02010509060101010101" pitchFamily="49" charset="-122"/>
                <a:hlinkClick r:id="rId5" action="ppaction://hlinksldjump"/>
              </a:rPr>
              <a:t>（第8段）</a:t>
            </a:r>
            <a:endParaRPr lang="zh-CN" altLang="en-US" sz="2400" b="1" dirty="0">
              <a:latin typeface="隶书" panose="02010509060101010101" pitchFamily="49" charset="-122"/>
              <a:ea typeface="隶书" panose="02010509060101010101" pitchFamily="49" charset="-122"/>
              <a:hlinkClick r:id="rId5" action="ppaction://hlinksldjump"/>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wipe(down)">
                                      <p:cBhvr>
                                        <p:cTn id="7" dur="500"/>
                                        <p:tgtEl>
                                          <p:spTgt spid="30723"/>
                                        </p:tgtEl>
                                      </p:cBhvr>
                                    </p:animEffect>
                                  </p:childTnLst>
                                  <p:subTnLst>
                                    <p:audio>
                                      <p:cMediaNode>
                                        <p:cTn display="0" masterRel="sameClick">
                                          <p:stCondLst>
                                            <p:cond evt="begin" delay="0">
                                              <p:tn val="5"/>
                                            </p:cond>
                                          </p:stCondLst>
                                          <p:endCondLst>
                                            <p:cond evt="onStopAudio" delay="0">
                                              <p:tgtEl>
                                                <p:sldTgt/>
                                              </p:tgtEl>
                                            </p:cond>
                                          </p:endCondLst>
                                        </p:cTn>
                                        <p:tgtEl>
                                          <p:sndTgt r:embed="rId6" name="camera.wav"/>
                                        </p:tgtEl>
                                      </p:cMediaNode>
                                    </p:audio>
                                  </p:subTnLst>
                                </p:cTn>
                              </p:par>
                              <p:par>
                                <p:cTn id="8" presetID="22" presetClass="entr" presetSubtype="4" fill="hold" grpId="0" nodeType="withEffect">
                                  <p:stCondLst>
                                    <p:cond delay="0"/>
                                  </p:stCondLst>
                                  <p:childTnLst>
                                    <p:set>
                                      <p:cBhvr>
                                        <p:cTn id="9" dur="1" fill="hold">
                                          <p:stCondLst>
                                            <p:cond delay="0"/>
                                          </p:stCondLst>
                                        </p:cTn>
                                        <p:tgtEl>
                                          <p:spTgt spid="30725"/>
                                        </p:tgtEl>
                                        <p:attrNameLst>
                                          <p:attrName>style.visibility</p:attrName>
                                        </p:attrNameLst>
                                      </p:cBhvr>
                                      <p:to>
                                        <p:strVal val="visible"/>
                                      </p:to>
                                    </p:set>
                                    <p:animEffect transition="in" filter="wipe(down)">
                                      <p:cBhvr>
                                        <p:cTn id="10" dur="500"/>
                                        <p:tgtEl>
                                          <p:spTgt spid="30725"/>
                                        </p:tgtEl>
                                      </p:cBhvr>
                                    </p:animEffect>
                                  </p:childTnLst>
                                  <p:subTnLst>
                                    <p:audio>
                                      <p:cMediaNode>
                                        <p:cTn display="0" masterRel="sameClick">
                                          <p:stCondLst>
                                            <p:cond evt="begin" delay="0">
                                              <p:tn val="8"/>
                                            </p:cond>
                                          </p:stCondLst>
                                          <p:endCondLst>
                                            <p:cond evt="onStopAudio" delay="0">
                                              <p:tgtEl>
                                                <p:sldTgt/>
                                              </p:tgtEl>
                                            </p:cond>
                                          </p:endCondLst>
                                        </p:cTn>
                                        <p:tgtEl>
                                          <p:sndTgt r:embed="rId6" name="camera.wav"/>
                                        </p:tgtEl>
                                      </p:cMediaNode>
                                    </p:audio>
                                  </p:subTnLst>
                                </p:cTn>
                              </p:par>
                              <p:par>
                                <p:cTn id="11" presetID="22" presetClass="entr" presetSubtype="4" fill="hold" grpId="0" nodeType="withEffect">
                                  <p:stCondLst>
                                    <p:cond delay="0"/>
                                  </p:stCondLst>
                                  <p:childTnLst>
                                    <p:set>
                                      <p:cBhvr>
                                        <p:cTn id="12" dur="1" fill="hold">
                                          <p:stCondLst>
                                            <p:cond delay="0"/>
                                          </p:stCondLst>
                                        </p:cTn>
                                        <p:tgtEl>
                                          <p:spTgt spid="30726"/>
                                        </p:tgtEl>
                                        <p:attrNameLst>
                                          <p:attrName>style.visibility</p:attrName>
                                        </p:attrNameLst>
                                      </p:cBhvr>
                                      <p:to>
                                        <p:strVal val="visible"/>
                                      </p:to>
                                    </p:set>
                                    <p:animEffect transition="in" filter="wipe(down)">
                                      <p:cBhvr>
                                        <p:cTn id="13" dur="500"/>
                                        <p:tgtEl>
                                          <p:spTgt spid="30726"/>
                                        </p:tgtEl>
                                      </p:cBhvr>
                                    </p:animEffect>
                                  </p:childTnLst>
                                  <p:subTnLst>
                                    <p:audio>
                                      <p:cMediaNode>
                                        <p:cTn display="0" masterRel="sameClick">
                                          <p:stCondLst>
                                            <p:cond evt="begin" delay="0">
                                              <p:tn val="11"/>
                                            </p:cond>
                                          </p:stCondLst>
                                          <p:endCondLst>
                                            <p:cond evt="onStopAudio" delay="0">
                                              <p:tgtEl>
                                                <p:sldTgt/>
                                              </p:tgtEl>
                                            </p:cond>
                                          </p:endCondLst>
                                        </p:cTn>
                                        <p:tgtEl>
                                          <p:sndTgt r:embed="rId6" name="camera.wav"/>
                                        </p:tgtEl>
                                      </p:cMediaNode>
                                    </p:audio>
                                  </p:subTnLst>
                                </p:cTn>
                              </p:par>
                              <p:par>
                                <p:cTn id="14" presetID="22" presetClass="entr" presetSubtype="4" fill="hold" grpId="0" nodeType="withEffect">
                                  <p:stCondLst>
                                    <p:cond delay="0"/>
                                  </p:stCondLst>
                                  <p:childTnLst>
                                    <p:set>
                                      <p:cBhvr>
                                        <p:cTn id="15" dur="1" fill="hold">
                                          <p:stCondLst>
                                            <p:cond delay="0"/>
                                          </p:stCondLst>
                                        </p:cTn>
                                        <p:tgtEl>
                                          <p:spTgt spid="30727"/>
                                        </p:tgtEl>
                                        <p:attrNameLst>
                                          <p:attrName>style.visibility</p:attrName>
                                        </p:attrNameLst>
                                      </p:cBhvr>
                                      <p:to>
                                        <p:strVal val="visible"/>
                                      </p:to>
                                    </p:set>
                                    <p:animEffect transition="in" filter="wipe(down)">
                                      <p:cBhvr>
                                        <p:cTn id="16" dur="500"/>
                                        <p:tgtEl>
                                          <p:spTgt spid="30727"/>
                                        </p:tgtEl>
                                      </p:cBhvr>
                                    </p:animEffect>
                                  </p:childTnLst>
                                  <p:subTnLst>
                                    <p:audio>
                                      <p:cMediaNode>
                                        <p:cTn display="0" masterRel="sameClick">
                                          <p:stCondLst>
                                            <p:cond evt="begin" delay="0">
                                              <p:tn val="14"/>
                                            </p:cond>
                                          </p:stCondLst>
                                          <p:endCondLst>
                                            <p:cond evt="onStopAudio" delay="0">
                                              <p:tgtEl>
                                                <p:sldTgt/>
                                              </p:tgtEl>
                                            </p:cond>
                                          </p:endCondLst>
                                        </p:cTn>
                                        <p:tgtEl>
                                          <p:sndTgt r:embed="rId6"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ldLvl="0"/>
      <p:bldP spid="30725" grpId="0" bldLvl="0"/>
      <p:bldP spid="30726" grpId="0" bldLvl="0" animBg="1"/>
      <p:bldP spid="30727"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Text Box 2"/>
          <p:cNvSpPr txBox="1"/>
          <p:nvPr/>
        </p:nvSpPr>
        <p:spPr>
          <a:xfrm>
            <a:off x="611188" y="476250"/>
            <a:ext cx="2592387" cy="711200"/>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4000" b="1" dirty="0">
                <a:latin typeface="隶书" panose="02010509060101010101" pitchFamily="49" charset="-122"/>
                <a:ea typeface="隶书" panose="02010509060101010101" pitchFamily="49" charset="-122"/>
              </a:rPr>
              <a:t>揣摩品味</a:t>
            </a:r>
            <a:endParaRPr lang="zh-CN" altLang="zh-CN" sz="4000" b="1" dirty="0">
              <a:latin typeface="隶书" panose="02010509060101010101" pitchFamily="49" charset="-122"/>
              <a:ea typeface="隶书" panose="02010509060101010101" pitchFamily="49" charset="-122"/>
            </a:endParaRPr>
          </a:p>
        </p:txBody>
      </p:sp>
      <p:sp>
        <p:nvSpPr>
          <p:cNvPr id="31747" name="Text Box 3"/>
          <p:cNvSpPr txBox="1"/>
          <p:nvPr/>
        </p:nvSpPr>
        <p:spPr>
          <a:xfrm>
            <a:off x="971550" y="1989138"/>
            <a:ext cx="7921625" cy="13112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b="1" dirty="0">
                <a:latin typeface="宋体" panose="02010600030101010101" pitchFamily="2" charset="-122"/>
              </a:rPr>
              <a:t>1、这道目光就像一把锃亮的钢刀刺了</a:t>
            </a:r>
            <a:endParaRPr lang="zh-CN" altLang="en-US" b="1" dirty="0">
              <a:latin typeface="宋体" panose="02010600030101010101" pitchFamily="2" charset="-122"/>
            </a:endParaRPr>
          </a:p>
          <a:p>
            <a:pPr marL="0" lvl="0" indent="0" eaLnBrk="1" hangingPunct="1">
              <a:spcBef>
                <a:spcPct val="50000"/>
              </a:spcBef>
              <a:buNone/>
            </a:pPr>
            <a:r>
              <a:rPr lang="zh-CN" altLang="en-US" b="1" dirty="0">
                <a:latin typeface="宋体" panose="02010600030101010101" pitchFamily="2" charset="-122"/>
              </a:rPr>
              <a:t>  过来，又稳又准，击中要害。（第6段）</a:t>
            </a:r>
            <a:endParaRPr lang="zh-CN" altLang="en-US" b="1" dirty="0">
              <a:latin typeface="宋体" panose="02010600030101010101" pitchFamily="2" charset="-122"/>
            </a:endParaRPr>
          </a:p>
        </p:txBody>
      </p:sp>
      <p:sp>
        <p:nvSpPr>
          <p:cNvPr id="31748" name="Text Box 4"/>
          <p:cNvSpPr txBox="1"/>
          <p:nvPr/>
        </p:nvSpPr>
        <p:spPr>
          <a:xfrm>
            <a:off x="684213" y="3860800"/>
            <a:ext cx="7848600"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solidFill>
                  <a:srgbClr val="0000CC"/>
                </a:solidFill>
              </a:rPr>
              <a:t>写出托尔斯泰目光</a:t>
            </a:r>
            <a:r>
              <a:rPr lang="zh-CN" altLang="zh-CN" b="1" u="sng" dirty="0">
                <a:solidFill>
                  <a:srgbClr val="FF0066"/>
                </a:solidFill>
              </a:rPr>
              <a:t>犀利深刻</a:t>
            </a:r>
            <a:r>
              <a:rPr lang="zh-CN" altLang="zh-CN" b="1" dirty="0">
                <a:solidFill>
                  <a:srgbClr val="0000CC"/>
                </a:solidFill>
              </a:rPr>
              <a:t>，具有准确的</a:t>
            </a:r>
            <a:r>
              <a:rPr lang="zh-CN" altLang="zh-CN" b="1" dirty="0">
                <a:solidFill>
                  <a:srgbClr val="FF0066"/>
                </a:solidFill>
              </a:rPr>
              <a:t>洞察力</a:t>
            </a:r>
            <a:r>
              <a:rPr lang="zh-CN" altLang="zh-CN" b="1" dirty="0">
                <a:solidFill>
                  <a:srgbClr val="0000CC"/>
                </a:solidFill>
              </a:rPr>
              <a:t>。</a:t>
            </a:r>
            <a:endParaRPr lang="zh-CN" altLang="zh-CN" b="1" dirty="0">
              <a:solidFill>
                <a:srgbClr val="0000CC"/>
              </a:solidFill>
            </a:endParaRPr>
          </a:p>
        </p:txBody>
      </p:sp>
      <p:pic>
        <p:nvPicPr>
          <p:cNvPr id="31749" name="Picture 5" descr="图片5"/>
          <p:cNvPicPr>
            <a:picLocks noChangeAspect="1"/>
          </p:cNvPicPr>
          <p:nvPr/>
        </p:nvPicPr>
        <p:blipFill>
          <a:blip r:embed="rId1"/>
          <a:stretch>
            <a:fillRect/>
          </a:stretch>
        </p:blipFill>
        <p:spPr>
          <a:xfrm>
            <a:off x="684213" y="1341438"/>
            <a:ext cx="6767512" cy="352425"/>
          </a:xfrm>
          <a:prstGeom prst="rect">
            <a:avLst/>
          </a:prstGeom>
          <a:noFill/>
          <a:ln w="9525">
            <a:noFill/>
          </a:ln>
        </p:spPr>
      </p:pic>
      <p:sp>
        <p:nvSpPr>
          <p:cNvPr id="31750" name="AutoShape 6">
            <a:hlinkClick r:id="rId2" action="ppaction://hlinksldjump"/>
          </p:cNvPr>
          <p:cNvSpPr/>
          <p:nvPr/>
        </p:nvSpPr>
        <p:spPr>
          <a:xfrm>
            <a:off x="3852863" y="5661025"/>
            <a:ext cx="1366837" cy="647700"/>
          </a:xfrm>
          <a:prstGeom prst="actionButtonBlank">
            <a:avLst/>
          </a:prstGeom>
          <a:solidFill>
            <a:schemeClr val="accent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b="1" dirty="0">
                <a:solidFill>
                  <a:srgbClr val="0000FF"/>
                </a:solidFill>
                <a:ea typeface="方正舒体" panose="02010601030101010101" pitchFamily="2" charset="-122"/>
              </a:rPr>
              <a:t>返回</a:t>
            </a:r>
            <a:endParaRPr lang="zh-CN" altLang="en-US" b="1" dirty="0">
              <a:solidFill>
                <a:srgbClr val="0000FF"/>
              </a:solidFill>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p:cTn id="7" dur="1" fill="hold"/>
                                        <p:tgtEl>
                                          <p:spTgt spid="31748"/>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Text Box 2"/>
          <p:cNvSpPr txBox="1"/>
          <p:nvPr/>
        </p:nvSpPr>
        <p:spPr>
          <a:xfrm>
            <a:off x="971550" y="1989138"/>
            <a:ext cx="7632700" cy="10668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b="1" dirty="0">
                <a:solidFill>
                  <a:srgbClr val="FF0000"/>
                </a:solidFill>
                <a:latin typeface="华文隶书" panose="02010800040101010101" pitchFamily="2" charset="-122"/>
                <a:ea typeface="华文隶书" panose="02010800040101010101" pitchFamily="2" charset="-122"/>
              </a:rPr>
              <a:t>2.托尔斯泰这对眼睛里有一百只眼珠。（第7段）</a:t>
            </a:r>
            <a:endParaRPr lang="zh-CN" altLang="en-US" b="1" dirty="0">
              <a:solidFill>
                <a:srgbClr val="FF0000"/>
              </a:solidFill>
              <a:latin typeface="华文隶书" panose="02010800040101010101" pitchFamily="2" charset="-122"/>
              <a:ea typeface="华文隶书" panose="02010800040101010101" pitchFamily="2" charset="-122"/>
            </a:endParaRPr>
          </a:p>
        </p:txBody>
      </p:sp>
      <p:sp>
        <p:nvSpPr>
          <p:cNvPr id="32771" name="Text Box 3"/>
          <p:cNvSpPr txBox="1"/>
          <p:nvPr/>
        </p:nvSpPr>
        <p:spPr>
          <a:xfrm>
            <a:off x="684213" y="3429000"/>
            <a:ext cx="7848600" cy="15541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solidFill>
                  <a:srgbClr val="0000CC"/>
                </a:solidFill>
              </a:rPr>
              <a:t>       高尔基的这句话用夸张恰当地道出了托尔斯泰那种能把</a:t>
            </a:r>
            <a:r>
              <a:rPr lang="zh-CN" altLang="zh-CN" b="1" u="sng" dirty="0">
                <a:solidFill>
                  <a:srgbClr val="FF0000"/>
                </a:solidFill>
              </a:rPr>
              <a:t>万事万物尽收眼底</a:t>
            </a:r>
            <a:r>
              <a:rPr lang="zh-CN" altLang="zh-CN" b="1" dirty="0">
                <a:solidFill>
                  <a:srgbClr val="0000CC"/>
                </a:solidFill>
              </a:rPr>
              <a:t>的全方位的观察力。</a:t>
            </a:r>
            <a:endParaRPr lang="zh-CN" altLang="zh-CN" b="1" dirty="0">
              <a:solidFill>
                <a:srgbClr val="0000CC"/>
              </a:solidFill>
            </a:endParaRPr>
          </a:p>
        </p:txBody>
      </p:sp>
      <p:pic>
        <p:nvPicPr>
          <p:cNvPr id="32772" name="Picture 4" descr="图片5"/>
          <p:cNvPicPr>
            <a:picLocks noChangeAspect="1"/>
          </p:cNvPicPr>
          <p:nvPr/>
        </p:nvPicPr>
        <p:blipFill>
          <a:blip r:embed="rId1"/>
          <a:stretch>
            <a:fillRect/>
          </a:stretch>
        </p:blipFill>
        <p:spPr>
          <a:xfrm>
            <a:off x="323850" y="1125538"/>
            <a:ext cx="6624638" cy="352425"/>
          </a:xfrm>
          <a:prstGeom prst="rect">
            <a:avLst/>
          </a:prstGeom>
          <a:noFill/>
          <a:ln w="9525">
            <a:noFill/>
          </a:ln>
        </p:spPr>
      </p:pic>
      <p:sp>
        <p:nvSpPr>
          <p:cNvPr id="32773" name="AutoShape 5">
            <a:hlinkClick r:id="rId2" action="ppaction://hlinksldjump"/>
          </p:cNvPr>
          <p:cNvSpPr/>
          <p:nvPr/>
        </p:nvSpPr>
        <p:spPr>
          <a:xfrm>
            <a:off x="3852863" y="5661025"/>
            <a:ext cx="1366837" cy="647700"/>
          </a:xfrm>
          <a:prstGeom prst="actionButtonBlank">
            <a:avLst/>
          </a:prstGeom>
          <a:solidFill>
            <a:schemeClr val="accent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b="1" dirty="0">
                <a:solidFill>
                  <a:srgbClr val="0000FF"/>
                </a:solidFill>
                <a:ea typeface="方正舒体" panose="02010601030101010101" pitchFamily="2" charset="-122"/>
              </a:rPr>
              <a:t>返回</a:t>
            </a:r>
            <a:endParaRPr lang="zh-CN" altLang="en-US" b="1" dirty="0">
              <a:solidFill>
                <a:srgbClr val="0000FF"/>
              </a:solidFill>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1" fill="hold"/>
                                        <p:tgtEl>
                                          <p:spTgt spid="32771"/>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3794" name="Picture 2" descr="386"/>
          <p:cNvPicPr>
            <a:picLocks noChangeAspect="1"/>
          </p:cNvPicPr>
          <p:nvPr/>
        </p:nvPicPr>
        <p:blipFill>
          <a:blip r:embed="rId1"/>
          <a:stretch>
            <a:fillRect/>
          </a:stretch>
        </p:blipFill>
        <p:spPr>
          <a:xfrm>
            <a:off x="0" y="5086350"/>
            <a:ext cx="3657600" cy="1828800"/>
          </a:xfrm>
          <a:prstGeom prst="rect">
            <a:avLst/>
          </a:prstGeom>
          <a:noFill/>
          <a:ln w="9525">
            <a:noFill/>
          </a:ln>
        </p:spPr>
      </p:pic>
      <p:sp>
        <p:nvSpPr>
          <p:cNvPr id="33795" name="Rectangle 3"/>
          <p:cNvSpPr/>
          <p:nvPr/>
        </p:nvSpPr>
        <p:spPr>
          <a:xfrm>
            <a:off x="900113" y="1268413"/>
            <a:ext cx="7489825" cy="1563687"/>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b="1" dirty="0">
                <a:latin typeface="宋体" panose="02010600030101010101" pitchFamily="2" charset="-122"/>
              </a:rPr>
              <a:t>    </a:t>
            </a:r>
            <a:r>
              <a:rPr lang="zh-CN" altLang="en-US" b="1" dirty="0">
                <a:latin typeface="隶书" panose="02010509060101010101" pitchFamily="49" charset="-122"/>
                <a:ea typeface="隶书" panose="02010509060101010101" pitchFamily="49" charset="-122"/>
              </a:rPr>
              <a:t>3. </a:t>
            </a:r>
            <a:r>
              <a:rPr lang="zh-CN" altLang="en-US" b="1" dirty="0">
                <a:latin typeface="宋体" panose="02010600030101010101" pitchFamily="2" charset="-122"/>
                <a:ea typeface="隶书" panose="02010509060101010101" pitchFamily="49" charset="-122"/>
              </a:rPr>
              <a:t>……</a:t>
            </a:r>
            <a:r>
              <a:rPr lang="zh-CN" altLang="en-US" b="1" dirty="0">
                <a:latin typeface="隶书" panose="02010509060101010101" pitchFamily="49" charset="-122"/>
                <a:ea typeface="隶书" panose="02010509060101010101" pitchFamily="49" charset="-122"/>
              </a:rPr>
              <a:t>这对珠宝有魔力,有磁性,可以把人世间的物质</a:t>
            </a:r>
            <a:r>
              <a:rPr lang="zh-CN" altLang="en-US" b="1" dirty="0">
                <a:solidFill>
                  <a:srgbClr val="FF0066"/>
                </a:solidFill>
                <a:latin typeface="隶书" panose="02010509060101010101" pitchFamily="49" charset="-122"/>
                <a:ea typeface="隶书" panose="02010509060101010101" pitchFamily="49" charset="-122"/>
              </a:rPr>
              <a:t>吸进去</a:t>
            </a:r>
            <a:r>
              <a:rPr lang="zh-CN" altLang="en-US" b="1" dirty="0">
                <a:latin typeface="隶书" panose="02010509060101010101" pitchFamily="49" charset="-122"/>
                <a:ea typeface="隶书" panose="02010509060101010101" pitchFamily="49" charset="-122"/>
              </a:rPr>
              <a:t>,然后向我们这个时代</a:t>
            </a:r>
            <a:r>
              <a:rPr lang="zh-CN" altLang="en-US" b="1" dirty="0">
                <a:solidFill>
                  <a:srgbClr val="FF0066"/>
                </a:solidFill>
                <a:latin typeface="隶书" panose="02010509060101010101" pitchFamily="49" charset="-122"/>
                <a:ea typeface="隶书" panose="02010509060101010101" pitchFamily="49" charset="-122"/>
              </a:rPr>
              <a:t>放射出</a:t>
            </a:r>
            <a:r>
              <a:rPr lang="zh-CN" altLang="en-US" b="1" dirty="0">
                <a:latin typeface="隶书" panose="02010509060101010101" pitchFamily="49" charset="-122"/>
                <a:ea typeface="隶书" panose="02010509060101010101" pitchFamily="49" charset="-122"/>
              </a:rPr>
              <a:t>精确无误的频波。（第8段）</a:t>
            </a:r>
            <a:endParaRPr lang="zh-CN" altLang="en-US" b="1" dirty="0">
              <a:latin typeface="隶书" panose="02010509060101010101" pitchFamily="49" charset="-122"/>
              <a:ea typeface="隶书" panose="02010509060101010101" pitchFamily="49" charset="-122"/>
            </a:endParaRPr>
          </a:p>
        </p:txBody>
      </p:sp>
      <p:sp>
        <p:nvSpPr>
          <p:cNvPr id="33796" name="Rectangle 4"/>
          <p:cNvSpPr/>
          <p:nvPr/>
        </p:nvSpPr>
        <p:spPr>
          <a:xfrm>
            <a:off x="971550" y="3284538"/>
            <a:ext cx="7488238" cy="2043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b="1" dirty="0">
                <a:solidFill>
                  <a:srgbClr val="0000CC"/>
                </a:solidFill>
                <a:latin typeface="Times New Roman" panose="02020603050405020304" pitchFamily="18" charset="0"/>
              </a:rPr>
              <a:t>        托尔斯泰的文学创作，</a:t>
            </a:r>
            <a:r>
              <a:rPr lang="zh-CN" altLang="en-US" b="1" u="sng" dirty="0">
                <a:solidFill>
                  <a:srgbClr val="0000CC"/>
                </a:solidFill>
                <a:latin typeface="Times New Roman" panose="02020603050405020304" pitchFamily="18" charset="0"/>
                <a:sym typeface="微软雅黑" panose="020B0503020204020204" charset="-122"/>
              </a:rPr>
              <a:t>①</a:t>
            </a:r>
            <a:r>
              <a:rPr lang="zh-CN" altLang="en-US" b="1" u="sng" dirty="0">
                <a:solidFill>
                  <a:srgbClr val="0000CC"/>
                </a:solidFill>
                <a:latin typeface="Times New Roman" panose="02020603050405020304" pitchFamily="18" charset="0"/>
              </a:rPr>
              <a:t>既</a:t>
            </a:r>
            <a:r>
              <a:rPr lang="zh-CN" altLang="en-US" b="1" u="sng" dirty="0">
                <a:solidFill>
                  <a:srgbClr val="FF0066"/>
                </a:solidFill>
                <a:latin typeface="Times New Roman" panose="02020603050405020304" pitchFamily="18" charset="0"/>
              </a:rPr>
              <a:t>来自于</a:t>
            </a:r>
            <a:r>
              <a:rPr lang="zh-CN" altLang="en-US" b="1" u="sng" dirty="0">
                <a:solidFill>
                  <a:srgbClr val="0000CC"/>
                </a:solidFill>
                <a:latin typeface="Times New Roman" panose="02020603050405020304" pitchFamily="18" charset="0"/>
              </a:rPr>
              <a:t>对</a:t>
            </a:r>
            <a:r>
              <a:rPr lang="zh-CN" altLang="en-US" b="1" u="sng" dirty="0">
                <a:solidFill>
                  <a:srgbClr val="FF0066"/>
                </a:solidFill>
                <a:latin typeface="Times New Roman" panose="02020603050405020304" pitchFamily="18" charset="0"/>
              </a:rPr>
              <a:t>社会生活、人间事态</a:t>
            </a:r>
            <a:r>
              <a:rPr lang="zh-CN" altLang="en-US" b="1" u="sng" dirty="0">
                <a:solidFill>
                  <a:srgbClr val="0000CC"/>
                </a:solidFill>
                <a:latin typeface="Times New Roman" panose="02020603050405020304" pitchFamily="18" charset="0"/>
              </a:rPr>
              <a:t>的观察</a:t>
            </a:r>
            <a:r>
              <a:rPr lang="zh-CN" altLang="en-US" b="1" dirty="0">
                <a:solidFill>
                  <a:srgbClr val="0000CC"/>
                </a:solidFill>
                <a:latin typeface="Times New Roman" panose="02020603050405020304" pitchFamily="18" charset="0"/>
              </a:rPr>
              <a:t>和研究，同时又用他的</a:t>
            </a:r>
            <a:r>
              <a:rPr lang="zh-CN" altLang="en-US" b="1" dirty="0">
                <a:solidFill>
                  <a:srgbClr val="0000CC"/>
                </a:solidFill>
                <a:latin typeface="Times New Roman" panose="02020603050405020304" pitchFamily="18" charset="0"/>
                <a:sym typeface="微软雅黑" panose="020B0503020204020204" charset="-122"/>
              </a:rPr>
              <a:t>②</a:t>
            </a:r>
            <a:r>
              <a:rPr lang="zh-CN" altLang="en-US" b="1" u="sng" dirty="0">
                <a:solidFill>
                  <a:srgbClr val="FF0066"/>
                </a:solidFill>
                <a:latin typeface="Times New Roman" panose="02020603050405020304" pitchFamily="18" charset="0"/>
              </a:rPr>
              <a:t>艺术巨笔</a:t>
            </a:r>
            <a:r>
              <a:rPr lang="zh-CN" altLang="en-US" b="1" u="sng" dirty="0">
                <a:solidFill>
                  <a:srgbClr val="0000CC"/>
                </a:solidFill>
                <a:latin typeface="Times New Roman" panose="02020603050405020304" pitchFamily="18" charset="0"/>
              </a:rPr>
              <a:t>把它们准确地</a:t>
            </a:r>
            <a:r>
              <a:rPr lang="zh-CN" altLang="en-US" b="1" u="sng" dirty="0">
                <a:solidFill>
                  <a:srgbClr val="FF0066"/>
                </a:solidFill>
                <a:latin typeface="Times New Roman" panose="02020603050405020304" pitchFamily="18" charset="0"/>
              </a:rPr>
              <a:t>表现出来，</a:t>
            </a:r>
            <a:r>
              <a:rPr lang="zh-CN" altLang="en-US" b="1" dirty="0">
                <a:solidFill>
                  <a:srgbClr val="0000CC"/>
                </a:solidFill>
                <a:latin typeface="Times New Roman" panose="02020603050405020304" pitchFamily="18" charset="0"/>
              </a:rPr>
              <a:t>展示了时代的本质和要求。</a:t>
            </a:r>
            <a:endParaRPr lang="zh-CN" altLang="en-US" b="1" dirty="0">
              <a:solidFill>
                <a:srgbClr val="0000CC"/>
              </a:solidFill>
              <a:latin typeface="Times New Roman" panose="02020603050405020304" pitchFamily="18" charset="0"/>
            </a:endParaRPr>
          </a:p>
        </p:txBody>
      </p:sp>
      <p:sp>
        <p:nvSpPr>
          <p:cNvPr id="33797" name="AutoShape 5">
            <a:hlinkClick r:id="rId2" action="ppaction://hlinksldjump"/>
          </p:cNvPr>
          <p:cNvSpPr/>
          <p:nvPr/>
        </p:nvSpPr>
        <p:spPr>
          <a:xfrm>
            <a:off x="3852863" y="5661025"/>
            <a:ext cx="1366837" cy="647700"/>
          </a:xfrm>
          <a:prstGeom prst="actionButtonBlank">
            <a:avLst/>
          </a:prstGeom>
          <a:solidFill>
            <a:schemeClr val="accent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b="1" dirty="0">
                <a:solidFill>
                  <a:srgbClr val="0000FF"/>
                </a:solidFill>
                <a:ea typeface="方正舒体" panose="02010601030101010101" pitchFamily="2" charset="-122"/>
              </a:rPr>
              <a:t>返回</a:t>
            </a:r>
            <a:endParaRPr lang="zh-CN" altLang="en-US" b="1" dirty="0">
              <a:solidFill>
                <a:srgbClr val="0000FF"/>
              </a:solidFill>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ppt_x</p:attrName>
                                        </p:attrNameLst>
                                      </p:cBhvr>
                                      <p:tavLst>
                                        <p:tav tm="0">
                                          <p:val>
                                            <p:strVal val="0-#ppt_w/2"/>
                                          </p:val>
                                        </p:tav>
                                        <p:tav tm="100000">
                                          <p:val>
                                            <p:strVal val="#ppt_x"/>
                                          </p:val>
                                        </p:tav>
                                      </p:tavLst>
                                    </p:anim>
                                    <p:anim calcmode="lin" valueType="num">
                                      <p:cBhvr additive="base">
                                        <p:cTn id="8" dur="500" fill="hold"/>
                                        <p:tgtEl>
                                          <p:spTgt spid="337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2"/>
          <p:cNvSpPr/>
          <p:nvPr/>
        </p:nvSpPr>
        <p:spPr>
          <a:xfrm>
            <a:off x="684213" y="117475"/>
            <a:ext cx="7632700" cy="2051050"/>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b="1" dirty="0">
                <a:latin typeface="宋体" panose="02010600030101010101" pitchFamily="2" charset="-122"/>
              </a:rPr>
              <a:t>    </a:t>
            </a:r>
            <a:r>
              <a:rPr lang="zh-CN" altLang="en-US" b="1" dirty="0">
                <a:latin typeface="隶书" panose="02010509060101010101" pitchFamily="49" charset="-122"/>
                <a:ea typeface="隶书" panose="02010509060101010101" pitchFamily="49" charset="-122"/>
              </a:rPr>
              <a:t>4.当这一副寒光四射的匕首转而对准它们的主人时是十分可怕的,因为锋刃无情,直戳要害,</a:t>
            </a:r>
            <a:r>
              <a:rPr lang="zh-CN" altLang="en-US" b="1" u="sng" dirty="0">
                <a:latin typeface="隶书" panose="02010509060101010101" pitchFamily="49" charset="-122"/>
                <a:ea typeface="隶书" panose="02010509060101010101" pitchFamily="49" charset="-122"/>
              </a:rPr>
              <a:t>正好刺中他的心窝</a:t>
            </a:r>
            <a:r>
              <a:rPr lang="zh-CN" altLang="en-US" b="1" dirty="0">
                <a:latin typeface="隶书" panose="02010509060101010101" pitchFamily="49" charset="-122"/>
                <a:ea typeface="隶书" panose="02010509060101010101" pitchFamily="49" charset="-122"/>
              </a:rPr>
              <a:t>。（第8段）</a:t>
            </a:r>
            <a:endParaRPr lang="zh-CN" altLang="en-US" b="1" dirty="0">
              <a:latin typeface="隶书" panose="02010509060101010101" pitchFamily="49" charset="-122"/>
              <a:ea typeface="隶书" panose="02010509060101010101" pitchFamily="49" charset="-122"/>
            </a:endParaRPr>
          </a:p>
        </p:txBody>
      </p:sp>
      <p:sp>
        <p:nvSpPr>
          <p:cNvPr id="34819" name="Text Box 3"/>
          <p:cNvSpPr txBox="1"/>
          <p:nvPr/>
        </p:nvSpPr>
        <p:spPr>
          <a:xfrm>
            <a:off x="971550" y="2205038"/>
            <a:ext cx="7200900" cy="15541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b="1" dirty="0">
                <a:solidFill>
                  <a:srgbClr val="0000CC"/>
                </a:solidFill>
                <a:latin typeface="Times New Roman" panose="02020603050405020304" pitchFamily="18" charset="0"/>
              </a:rPr>
              <a:t>   </a:t>
            </a:r>
            <a:r>
              <a:rPr lang="zh-CN" altLang="zh-CN" b="1" dirty="0">
                <a:solidFill>
                  <a:srgbClr val="FF0000"/>
                </a:solidFill>
                <a:latin typeface="Times New Roman" panose="02020603050405020304" pitchFamily="18" charset="0"/>
              </a:rPr>
              <a:t>     </a:t>
            </a:r>
            <a:r>
              <a:rPr lang="zh-CN" altLang="zh-CN" b="1" dirty="0">
                <a:latin typeface="Times New Roman" panose="02020603050405020304" pitchFamily="18" charset="0"/>
              </a:rPr>
              <a:t>写出了托尔斯泰作为“清醒的现实主义”作家，对</a:t>
            </a:r>
            <a:r>
              <a:rPr lang="zh-CN" altLang="zh-CN" b="1" u="sng" dirty="0">
                <a:solidFill>
                  <a:srgbClr val="FF0000"/>
                </a:solidFill>
                <a:latin typeface="Times New Roman" panose="02020603050405020304" pitchFamily="18" charset="0"/>
              </a:rPr>
              <a:t>现实的批判是极其深刻而准确的</a:t>
            </a:r>
            <a:r>
              <a:rPr lang="zh-CN" altLang="zh-CN" b="1" dirty="0">
                <a:solidFill>
                  <a:srgbClr val="FF0000"/>
                </a:solidFill>
                <a:latin typeface="Times New Roman" panose="02020603050405020304" pitchFamily="18" charset="0"/>
              </a:rPr>
              <a:t>。</a:t>
            </a:r>
            <a:endParaRPr lang="zh-CN" altLang="zh-CN" b="1" dirty="0">
              <a:solidFill>
                <a:srgbClr val="FF0000"/>
              </a:solidFill>
              <a:latin typeface="Times New Roman" panose="02020603050405020304" pitchFamily="18" charset="0"/>
            </a:endParaRPr>
          </a:p>
        </p:txBody>
      </p:sp>
      <p:pic>
        <p:nvPicPr>
          <p:cNvPr id="34820" name="Picture 4" descr="386"/>
          <p:cNvPicPr>
            <a:picLocks noChangeAspect="1"/>
          </p:cNvPicPr>
          <p:nvPr/>
        </p:nvPicPr>
        <p:blipFill>
          <a:blip r:embed="rId1"/>
          <a:stretch>
            <a:fillRect/>
          </a:stretch>
        </p:blipFill>
        <p:spPr>
          <a:xfrm>
            <a:off x="5181600" y="5029200"/>
            <a:ext cx="3657600" cy="1828800"/>
          </a:xfrm>
          <a:prstGeom prst="rect">
            <a:avLst/>
          </a:prstGeom>
          <a:noFill/>
          <a:ln w="9525">
            <a:noFill/>
          </a:ln>
        </p:spPr>
      </p:pic>
      <p:sp>
        <p:nvSpPr>
          <p:cNvPr id="34821" name="Rectangle 5"/>
          <p:cNvSpPr>
            <a:spLocks noGrp="1" noChangeArrowheads="1"/>
          </p:cNvSpPr>
          <p:nvPr/>
        </p:nvSpPr>
        <p:spPr bwMode="auto">
          <a:xfrm>
            <a:off x="612775" y="4005263"/>
            <a:ext cx="80772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342900" lvl="0" indent="-342900" eaLnBrk="1" hangingPunct="1">
              <a:lnSpc>
                <a:spcPct val="90000"/>
              </a:lnSpc>
            </a:pPr>
            <a:r>
              <a:rPr lang="zh-CN" altLang="en-US" sz="2400" b="1" dirty="0">
                <a:solidFill>
                  <a:srgbClr val="FF0066"/>
                </a:solidFill>
                <a:effectLst>
                  <a:outerShdw blurRad="38100" dist="38100" dir="2700000">
                    <a:srgbClr val="C0C0C0"/>
                  </a:outerShdw>
                </a:effectLst>
                <a:ea typeface="楷体_GB2312" pitchFamily="1" charset="-122"/>
              </a:rPr>
              <a:t>补充链接：</a:t>
            </a:r>
            <a:endParaRPr lang="zh-CN" altLang="en-US" sz="2400" b="1" dirty="0">
              <a:solidFill>
                <a:srgbClr val="FF0066"/>
              </a:solidFill>
              <a:effectLst>
                <a:outerShdw blurRad="38100" dist="38100" dir="2700000">
                  <a:srgbClr val="C0C0C0"/>
                </a:outerShdw>
              </a:effectLst>
              <a:ea typeface="楷体_GB2312" pitchFamily="1" charset="-122"/>
            </a:endParaRPr>
          </a:p>
          <a:p>
            <a:pPr marL="342900" lvl="0" indent="-342900" eaLnBrk="1" hangingPunct="1">
              <a:lnSpc>
                <a:spcPct val="90000"/>
              </a:lnSpc>
            </a:pPr>
            <a:r>
              <a:rPr lang="zh-CN" altLang="en-US" sz="2400" b="1" dirty="0">
                <a:solidFill>
                  <a:schemeClr val="accent2"/>
                </a:solidFill>
                <a:effectLst>
                  <a:outerShdw blurRad="38100" dist="38100" dir="2700000">
                    <a:srgbClr val="C0C0C0"/>
                  </a:outerShdw>
                </a:effectLst>
                <a:ea typeface="楷体_GB2312" pitchFamily="1" charset="-122"/>
              </a:rPr>
              <a:t>托尔斯泰</a:t>
            </a:r>
            <a:r>
              <a:rPr lang="zh-CN" altLang="en-US" sz="2400" b="1" u="sng" dirty="0">
                <a:solidFill>
                  <a:schemeClr val="accent2"/>
                </a:solidFill>
                <a:effectLst>
                  <a:outerShdw blurRad="38100" dist="38100" dir="2700000">
                    <a:srgbClr val="C0C0C0"/>
                  </a:outerShdw>
                </a:effectLst>
                <a:ea typeface="楷体_GB2312" pitchFamily="1" charset="-122"/>
              </a:rPr>
              <a:t>对沙皇的专制、法律的虚伪、贵族的腐朽</a:t>
            </a:r>
            <a:r>
              <a:rPr lang="zh-CN" altLang="en-US" sz="2400" b="1" dirty="0">
                <a:solidFill>
                  <a:schemeClr val="accent2"/>
                </a:solidFill>
                <a:effectLst>
                  <a:outerShdw blurRad="38100" dist="38100" dir="2700000">
                    <a:srgbClr val="C0C0C0"/>
                  </a:outerShdw>
                </a:effectLst>
                <a:ea typeface="楷体_GB2312" pitchFamily="1" charset="-122"/>
              </a:rPr>
              <a:t>……无不给予深刻的揭露。</a:t>
            </a:r>
            <a:endParaRPr lang="zh-CN" altLang="en-US" sz="2400" b="1" dirty="0">
              <a:solidFill>
                <a:schemeClr val="accent2"/>
              </a:solidFill>
              <a:effectLst>
                <a:outerShdw blurRad="38100" dist="38100" dir="2700000">
                  <a:srgbClr val="C0C0C0"/>
                </a:outerShdw>
              </a:effectLst>
              <a:ea typeface="楷体_GB2312" pitchFamily="1" charset="-122"/>
            </a:endParaRPr>
          </a:p>
          <a:p>
            <a:pPr marL="342900" lvl="0" indent="-342900" eaLnBrk="1" hangingPunct="1">
              <a:lnSpc>
                <a:spcPct val="90000"/>
              </a:lnSpc>
            </a:pPr>
            <a:r>
              <a:rPr lang="zh-CN" altLang="en-US" sz="2400" b="1" dirty="0">
                <a:solidFill>
                  <a:schemeClr val="accent2"/>
                </a:solidFill>
                <a:effectLst>
                  <a:outerShdw blurRad="38100" dist="38100" dir="2700000">
                    <a:srgbClr val="C0C0C0"/>
                  </a:outerShdw>
                </a:effectLst>
                <a:ea typeface="楷体_GB2312" pitchFamily="1" charset="-122"/>
              </a:rPr>
              <a:t>他的作品</a:t>
            </a:r>
            <a:r>
              <a:rPr lang="zh-CN" altLang="en-US" sz="2400" b="1" dirty="0">
                <a:solidFill>
                  <a:srgbClr val="FF0066"/>
                </a:solidFill>
                <a:effectLst>
                  <a:outerShdw blurRad="38100" dist="38100" dir="2700000">
                    <a:srgbClr val="C0C0C0"/>
                  </a:outerShdw>
                </a:effectLst>
                <a:ea typeface="楷体_GB2312" pitchFamily="1" charset="-122"/>
              </a:rPr>
              <a:t>引起沙皇政府的惶恐，</a:t>
            </a:r>
            <a:r>
              <a:rPr lang="zh-CN" altLang="en-US" sz="2400" b="1" dirty="0">
                <a:solidFill>
                  <a:schemeClr val="accent2"/>
                </a:solidFill>
                <a:effectLst>
                  <a:outerShdw blurRad="38100" dist="38100" dir="2700000">
                    <a:srgbClr val="C0C0C0"/>
                  </a:outerShdw>
                </a:effectLst>
                <a:ea typeface="楷体_GB2312" pitchFamily="1" charset="-122"/>
              </a:rPr>
              <a:t>曾企图将他监禁或流放，但慑于他的声望和社会舆论而中止。</a:t>
            </a:r>
            <a:endParaRPr lang="zh-CN" altLang="en-US" sz="2400" b="1" dirty="0">
              <a:solidFill>
                <a:schemeClr val="accent2"/>
              </a:solidFill>
              <a:effectLst>
                <a:outerShdw blurRad="38100" dist="38100" dir="2700000">
                  <a:srgbClr val="C0C0C0"/>
                </a:outerShdw>
              </a:effectLst>
              <a:ea typeface="楷体_GB2312" pitchFamily="1" charset="-122"/>
            </a:endParaRPr>
          </a:p>
        </p:txBody>
      </p:sp>
      <p:sp>
        <p:nvSpPr>
          <p:cNvPr id="34822" name="AutoShape 6">
            <a:hlinkClick r:id="rId2" action="ppaction://hlinksldjump"/>
          </p:cNvPr>
          <p:cNvSpPr/>
          <p:nvPr/>
        </p:nvSpPr>
        <p:spPr>
          <a:xfrm>
            <a:off x="3779838" y="6021388"/>
            <a:ext cx="1368425" cy="647700"/>
          </a:xfrm>
          <a:prstGeom prst="actionButtonBlank">
            <a:avLst/>
          </a:prstGeom>
          <a:solidFill>
            <a:schemeClr val="accent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b="1" dirty="0">
                <a:solidFill>
                  <a:srgbClr val="0000FF"/>
                </a:solidFill>
                <a:ea typeface="方正舒体" panose="02010601030101010101" pitchFamily="2" charset="-122"/>
              </a:rPr>
              <a:t>返回</a:t>
            </a:r>
            <a:endParaRPr lang="zh-CN" altLang="en-US" b="1" dirty="0">
              <a:solidFill>
                <a:srgbClr val="0000FF"/>
              </a:solidFill>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 calcmode="lin" valueType="num">
                                      <p:cBhvr additive="base">
                                        <p:cTn id="7" dur="500" fill="hold"/>
                                        <p:tgtEl>
                                          <p:spTgt spid="34819"/>
                                        </p:tgtEl>
                                        <p:attrNameLst>
                                          <p:attrName>ppt_x</p:attrName>
                                        </p:attrNameLst>
                                      </p:cBhvr>
                                      <p:tavLst>
                                        <p:tav tm="0">
                                          <p:val>
                                            <p:strVal val="0-#ppt_w/2"/>
                                          </p:val>
                                        </p:tav>
                                        <p:tav tm="100000">
                                          <p:val>
                                            <p:strVal val="#ppt_x"/>
                                          </p:val>
                                        </p:tav>
                                      </p:tavLst>
                                    </p:anim>
                                    <p:anim calcmode="lin" valueType="num">
                                      <p:cBhvr additive="base">
                                        <p:cTn id="8" dur="500" fill="hold"/>
                                        <p:tgtEl>
                                          <p:spTgt spid="348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32" fill="hold" grpId="0" nodeType="clickEffect">
                                  <p:stCondLst>
                                    <p:cond delay="0"/>
                                  </p:stCondLst>
                                  <p:childTnLst>
                                    <p:set>
                                      <p:cBhvr>
                                        <p:cTn id="12" dur="1" fill="hold">
                                          <p:stCondLst>
                                            <p:cond delay="0"/>
                                          </p:stCondLst>
                                        </p:cTn>
                                        <p:tgtEl>
                                          <p:spTgt spid="34821">
                                            <p:txEl>
                                              <p:charRg st="0" end="6"/>
                                            </p:txEl>
                                          </p:spTgt>
                                        </p:tgtEl>
                                        <p:attrNameLst>
                                          <p:attrName>style.visibility</p:attrName>
                                        </p:attrNameLst>
                                      </p:cBhvr>
                                      <p:to>
                                        <p:strVal val="visible"/>
                                      </p:to>
                                    </p:set>
                                    <p:animEffect transition="in" filter="box(out)">
                                      <p:cBhvr>
                                        <p:cTn id="13" dur="500"/>
                                        <p:tgtEl>
                                          <p:spTgt spid="34821">
                                            <p:txEl>
                                              <p:charRg st="0" end="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grpId="0" nodeType="clickEffect">
                                  <p:stCondLst>
                                    <p:cond delay="0"/>
                                  </p:stCondLst>
                                  <p:childTnLst>
                                    <p:set>
                                      <p:cBhvr>
                                        <p:cTn id="17" dur="1" fill="hold">
                                          <p:stCondLst>
                                            <p:cond delay="0"/>
                                          </p:stCondLst>
                                        </p:cTn>
                                        <p:tgtEl>
                                          <p:spTgt spid="34821">
                                            <p:txEl>
                                              <p:charRg st="6" end="41"/>
                                            </p:txEl>
                                          </p:spTgt>
                                        </p:tgtEl>
                                        <p:attrNameLst>
                                          <p:attrName>style.visibility</p:attrName>
                                        </p:attrNameLst>
                                      </p:cBhvr>
                                      <p:to>
                                        <p:strVal val="visible"/>
                                      </p:to>
                                    </p:set>
                                    <p:animEffect transition="in" filter="box(out)">
                                      <p:cBhvr>
                                        <p:cTn id="18" dur="500"/>
                                        <p:tgtEl>
                                          <p:spTgt spid="34821">
                                            <p:txEl>
                                              <p:charRg st="6" end="41"/>
                                            </p:txEl>
                                          </p:spTgt>
                                        </p:tgtEl>
                                      </p:cBhvr>
                                    </p:animEffect>
                                  </p:childTnLst>
                                  <p:subTnLst>
                                    <p:audio>
                                      <p:cMediaNode>
                                        <p:cTn display="0" masterRel="sameClick">
                                          <p:stCondLst>
                                            <p:cond evt="begin" delay="0">
                                              <p:tn val="16"/>
                                            </p:cond>
                                          </p:stCondLst>
                                          <p:endCondLst>
                                            <p:cond evt="onStopAudio" delay="0">
                                              <p:tgtEl>
                                                <p:sldTgt/>
                                              </p:tgtEl>
                                            </p:cond>
                                          </p:endCondLst>
                                        </p:cTn>
                                        <p:tgtEl>
                                          <p:sndTgt r:embed="rId3" name="camera.wav"/>
                                        </p:tgtEl>
                                      </p:cMediaNode>
                                    </p:audio>
                                  </p:subTnLst>
                                </p:cTn>
                              </p:par>
                            </p:childTnLst>
                          </p:cTn>
                        </p:par>
                      </p:childTnLst>
                    </p:cTn>
                  </p:par>
                  <p:par>
                    <p:cTn id="19" fill="hold">
                      <p:stCondLst>
                        <p:cond delay="indefinite"/>
                      </p:stCondLst>
                      <p:childTnLst>
                        <p:par>
                          <p:cTn id="20" fill="hold">
                            <p:stCondLst>
                              <p:cond delay="0"/>
                            </p:stCondLst>
                            <p:childTnLst>
                              <p:par>
                                <p:cTn id="21" presetID="4" presetClass="entr" presetSubtype="32" fill="hold" grpId="0" nodeType="clickEffect">
                                  <p:stCondLst>
                                    <p:cond delay="0"/>
                                  </p:stCondLst>
                                  <p:childTnLst>
                                    <p:set>
                                      <p:cBhvr>
                                        <p:cTn id="22" dur="1" fill="hold">
                                          <p:stCondLst>
                                            <p:cond delay="0"/>
                                          </p:stCondLst>
                                        </p:cTn>
                                        <p:tgtEl>
                                          <p:spTgt spid="34821">
                                            <p:txEl>
                                              <p:charRg st="41" end="83"/>
                                            </p:txEl>
                                          </p:spTgt>
                                        </p:tgtEl>
                                        <p:attrNameLst>
                                          <p:attrName>style.visibility</p:attrName>
                                        </p:attrNameLst>
                                      </p:cBhvr>
                                      <p:to>
                                        <p:strVal val="visible"/>
                                      </p:to>
                                    </p:set>
                                    <p:animEffect transition="in" filter="box(out)">
                                      <p:cBhvr>
                                        <p:cTn id="23" dur="500"/>
                                        <p:tgtEl>
                                          <p:spTgt spid="34821">
                                            <p:txEl>
                                              <p:charRg st="41" end="83"/>
                                            </p:txEl>
                                          </p:spTgt>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1"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5842" name="Text Box 2"/>
          <p:cNvSpPr txBox="1"/>
          <p:nvPr/>
        </p:nvSpPr>
        <p:spPr>
          <a:xfrm>
            <a:off x="533400" y="838200"/>
            <a:ext cx="1828800" cy="579438"/>
          </a:xfrm>
          <a:prstGeom prst="rect">
            <a:avLst/>
          </a:prstGeom>
          <a:solidFill>
            <a:srgbClr val="00FFCC"/>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b="1" dirty="0">
                <a:ea typeface="隶书" panose="02010509060101010101" pitchFamily="49" charset="-122"/>
              </a:rPr>
              <a:t>拓展延伸</a:t>
            </a:r>
            <a:endParaRPr lang="zh-CN" altLang="zh-CN" b="1" dirty="0">
              <a:ea typeface="隶书" panose="02010509060101010101" pitchFamily="49" charset="-122"/>
            </a:endParaRPr>
          </a:p>
        </p:txBody>
      </p:sp>
      <p:pic>
        <p:nvPicPr>
          <p:cNvPr id="35843" name="Picture 3" descr="俄罗斯1"/>
          <p:cNvPicPr>
            <a:picLocks noChangeAspect="1"/>
          </p:cNvPicPr>
          <p:nvPr/>
        </p:nvPicPr>
        <p:blipFill>
          <a:blip r:embed="rId1"/>
          <a:stretch>
            <a:fillRect/>
          </a:stretch>
        </p:blipFill>
        <p:spPr>
          <a:xfrm>
            <a:off x="5076825" y="0"/>
            <a:ext cx="3886200" cy="1524000"/>
          </a:xfrm>
          <a:prstGeom prst="rect">
            <a:avLst/>
          </a:prstGeom>
          <a:noFill/>
          <a:ln w="9525">
            <a:noFill/>
          </a:ln>
        </p:spPr>
      </p:pic>
      <p:sp>
        <p:nvSpPr>
          <p:cNvPr id="35844" name="Text Box 4"/>
          <p:cNvSpPr txBox="1"/>
          <p:nvPr/>
        </p:nvSpPr>
        <p:spPr>
          <a:xfrm>
            <a:off x="468313" y="1628775"/>
            <a:ext cx="8210550" cy="1917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1800" dirty="0"/>
              <a:t>        </a:t>
            </a:r>
            <a:r>
              <a:rPr lang="zh-CN" altLang="zh-CN" sz="2400" b="1" dirty="0">
                <a:solidFill>
                  <a:srgbClr val="0000FF"/>
                </a:solidFill>
              </a:rPr>
              <a:t>课文一方面说托尔斯泰“可以任意支配整个世界及其知识财富”，可见他是幸福的；但另一方面又说他得不到“属于自已的那一份幸福”，这是否矛盾？你怎样理解作者所说的“幸福”的含义？联系托尔斯泰的生平（主要是晚年的思想变化）讨论明确。</a:t>
            </a:r>
            <a:endParaRPr lang="zh-CN" altLang="zh-CN" sz="2400" b="1" dirty="0">
              <a:solidFill>
                <a:srgbClr val="0000FF"/>
              </a:solidFill>
            </a:endParaRPr>
          </a:p>
        </p:txBody>
      </p:sp>
      <p:sp>
        <p:nvSpPr>
          <p:cNvPr id="35845" name="Text Box 5"/>
          <p:cNvSpPr txBox="1">
            <a:spLocks noChangeArrowheads="1"/>
          </p:cNvSpPr>
          <p:nvPr/>
        </p:nvSpPr>
        <p:spPr bwMode="auto">
          <a:xfrm>
            <a:off x="539750" y="3573463"/>
            <a:ext cx="8135938" cy="3027363"/>
          </a:xfrm>
          <a:prstGeom prst="rect">
            <a:avLst/>
          </a:prstGeom>
          <a:noFill/>
          <a:ln w="9525" cmpd="sng">
            <a:solidFill>
              <a:srgbClr val="FFCC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srgbClr val="990033"/>
                </a:solidFill>
                <a:effectLst/>
                <a:uLnTx/>
                <a:uFillTx/>
                <a:latin typeface="Arial" panose="020B0604020202020204" pitchFamily="34" charset="0"/>
                <a:ea typeface="宋体" panose="02010600030101010101" pitchFamily="2" charset="-122"/>
                <a:cs typeface="+mn-cs"/>
              </a:rPr>
              <a:t>“具有这种犀利目光，能够看清真相的人，可以任意支配整个世界及其知识财富”，</a:t>
            </a:r>
            <a:r>
              <a:rPr kumimoji="0" lang="zh-CN" altLang="en-US" sz="2400" b="1" i="0" u="sng"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这是说这样的人可以成为整个世界及其知识财富的主宰和主人</a:t>
            </a:r>
            <a:r>
              <a:rPr kumimoji="0" lang="zh-CN" altLang="en-US" sz="2400" b="1"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r>
            <a:r>
              <a:rPr kumimoji="0" lang="zh-CN" altLang="en-US" sz="2400" b="1" i="0" u="none" strike="noStrike" kern="1200" cap="none" spc="0" normalizeH="0" baseline="0" noProof="0">
                <a:ln>
                  <a:noFill/>
                </a:ln>
                <a:solidFill>
                  <a:srgbClr val="990033"/>
                </a:solidFill>
                <a:effectLst/>
                <a:uLnTx/>
                <a:uFillTx/>
                <a:latin typeface="Arial" panose="020B0604020202020204" pitchFamily="34" charset="0"/>
                <a:ea typeface="宋体" panose="02010600030101010101" pitchFamily="2" charset="-122"/>
                <a:cs typeface="+mn-cs"/>
              </a:rPr>
              <a:t>而“能够看清真相的人”常常</a:t>
            </a:r>
            <a:r>
              <a:rPr kumimoji="0" lang="zh-CN" altLang="en-US" sz="24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是痛苦的</a:t>
            </a:r>
            <a:r>
              <a:rPr kumimoji="0" lang="zh-CN" altLang="en-US" sz="2400" b="1" i="0" u="none" strike="noStrike" kern="1200" cap="none" spc="0" normalizeH="0" baseline="0" noProof="0">
                <a:ln>
                  <a:noFill/>
                </a:ln>
                <a:solidFill>
                  <a:srgbClr val="990033"/>
                </a:solidFill>
                <a:effectLst/>
                <a:uLnTx/>
                <a:uFillTx/>
                <a:latin typeface="Arial" panose="020B0604020202020204" pitchFamily="34" charset="0"/>
                <a:ea typeface="宋体" panose="02010600030101010101" pitchFamily="2" charset="-122"/>
                <a:cs typeface="+mn-cs"/>
              </a:rPr>
              <a:t>，如托尔斯泰看透了暴政、丑恶、虚伪和苦难，也看清了造成人间种种罪恶的原因，</a:t>
            </a:r>
            <a:r>
              <a:rPr kumimoji="0" lang="zh-CN" altLang="en-US" sz="24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并尽其自己毕生的努力去改变它，但总是事与愿违，</a:t>
            </a:r>
            <a:r>
              <a:rPr kumimoji="0" lang="zh-CN" altLang="en-US" sz="2400" b="1" i="0" u="none" strike="noStrike" kern="1200" cap="none" spc="0" normalizeH="0" baseline="0" noProof="0">
                <a:ln>
                  <a:noFill/>
                </a:ln>
                <a:solidFill>
                  <a:srgbClr val="990033"/>
                </a:solidFill>
                <a:effectLst/>
                <a:uLnTx/>
                <a:uFillTx/>
                <a:latin typeface="Arial" panose="020B0604020202020204" pitchFamily="34" charset="0"/>
                <a:ea typeface="宋体" panose="02010600030101010101" pitchFamily="2" charset="-122"/>
                <a:cs typeface="+mn-cs"/>
              </a:rPr>
              <a:t>所以他痛苦。晚年的托尔斯泰厌弃贵族生活，决然放弃财产，以致和家人产生矛盾，最后毅然离家出走，而客死于途中。</a:t>
            </a:r>
            <a:endParaRPr kumimoji="0" lang="zh-CN" altLang="en-US" sz="2400" b="1" i="0" u="none" strike="noStrike" kern="1200" cap="none" spc="0" normalizeH="0" baseline="0" noProof="0">
              <a:ln>
                <a:noFill/>
              </a:ln>
              <a:solidFill>
                <a:srgbClr val="990033"/>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checkerboard(across)">
                                      <p:cBhvr>
                                        <p:cTn id="7" dur="500"/>
                                        <p:tgtEl>
                                          <p:spTgt spid="3584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Rectangle 2"/>
          <p:cNvSpPr>
            <a:spLocks noGrp="1" noChangeArrowheads="1"/>
          </p:cNvSpPr>
          <p:nvPr>
            <p:ph type="title"/>
          </p:nvPr>
        </p:nvSpPr>
        <p:spPr>
          <a:xfrm>
            <a:off x="685800" y="727075"/>
            <a:ext cx="7772400" cy="1981200"/>
          </a:xfrm>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32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mj-lt"/>
                <a:ea typeface="+mj-ea"/>
                <a:cs typeface="+mj-cs"/>
              </a:rPr>
              <a:t>	课文一方面说托尔斯泰“可以任意支配整个世界及其知识财富”，可见他是幸福的；但另一方面又说他得不到“属于自己的那一份幸福”，</a:t>
            </a:r>
            <a:r>
              <a:rPr kumimoji="0" lang="zh-CN" altLang="zh-CN" sz="36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mj-lt"/>
                <a:ea typeface="+mj-ea"/>
                <a:cs typeface="+mj-cs"/>
              </a:rPr>
              <a:t>这是否矛盾?</a:t>
            </a:r>
            <a:endParaRPr kumimoji="0" lang="zh-CN" altLang="zh-CN" sz="3600" b="1" i="0" u="none" strike="noStrike" kern="0" cap="none" spc="0" normalizeH="0" baseline="0" noProof="0" smtClean="0">
              <a:ln>
                <a:noFill/>
              </a:ln>
              <a:solidFill>
                <a:schemeClr val="tx1"/>
              </a:solidFill>
              <a:effectLst>
                <a:outerShdw blurRad="38100" dist="38100" dir="2700000" algn="tl">
                  <a:srgbClr val="C0C0C0"/>
                </a:outerShdw>
              </a:effectLst>
              <a:uLnTx/>
              <a:uFillTx/>
              <a:latin typeface="+mj-lt"/>
              <a:ea typeface="+mj-ea"/>
              <a:cs typeface="+mj-cs"/>
            </a:endParaRPr>
          </a:p>
        </p:txBody>
      </p:sp>
      <p:sp>
        <p:nvSpPr>
          <p:cNvPr id="36867" name="Rectangle 3"/>
          <p:cNvSpPr>
            <a:spLocks noGrp="1" noChangeArrowheads="1"/>
          </p:cNvSpPr>
          <p:nvPr>
            <p:ph idx="1"/>
          </p:nvPr>
        </p:nvSpPr>
        <p:spPr>
          <a:xfrm>
            <a:off x="685800" y="2895600"/>
            <a:ext cx="8077200" cy="3200400"/>
          </a:xfrm>
        </p:spPr>
        <p:txBody>
          <a:bodyPr vert="horz" wrap="square" lIns="91440" tIns="45720" rIns="91440" bIns="45720" numCol="1" anchor="t" anchorCtr="0" compatLnSpc="1"/>
          <a:p>
            <a:pPr marL="609600" indent="-609600" eaLnBrk="1" hangingPunct="1">
              <a:buAutoNum type="arabicPeriod"/>
            </a:pPr>
            <a:r>
              <a:rPr lang="zh-CN" altLang="en-US" b="1" dirty="0">
                <a:solidFill>
                  <a:schemeClr val="accent2"/>
                </a:solidFill>
                <a:effectLst>
                  <a:outerShdw blurRad="38100" dist="38100" dir="2700000">
                    <a:srgbClr val="C0C0C0"/>
                  </a:outerShdw>
                </a:effectLst>
                <a:ea typeface="楷体_GB2312" pitchFamily="1" charset="-122"/>
              </a:rPr>
              <a:t>“能够看</a:t>
            </a:r>
            <a:r>
              <a:rPr lang="zh-CN" altLang="en-US" b="1" u="sng" dirty="0">
                <a:solidFill>
                  <a:srgbClr val="FF0066"/>
                </a:solidFill>
                <a:effectLst>
                  <a:outerShdw blurRad="38100" dist="38100" dir="2700000">
                    <a:srgbClr val="C0C0C0"/>
                  </a:outerShdw>
                </a:effectLst>
                <a:ea typeface="楷体_GB2312" pitchFamily="1" charset="-122"/>
              </a:rPr>
              <a:t>清真相的人”常是痛苦</a:t>
            </a:r>
            <a:r>
              <a:rPr lang="zh-CN" altLang="en-US" b="1" dirty="0">
                <a:solidFill>
                  <a:schemeClr val="accent2"/>
                </a:solidFill>
                <a:effectLst>
                  <a:outerShdw blurRad="38100" dist="38100" dir="2700000">
                    <a:srgbClr val="C0C0C0"/>
                  </a:outerShdw>
                </a:effectLst>
                <a:ea typeface="楷体_GB2312" pitchFamily="1" charset="-122"/>
              </a:rPr>
              <a:t>的——智者的痛苦。</a:t>
            </a:r>
            <a:r>
              <a:rPr lang="zh-CN" altLang="en-US" b="1" dirty="0">
                <a:effectLst>
                  <a:outerShdw blurRad="38100" dist="38100" dir="2700000">
                    <a:srgbClr val="C0C0C0"/>
                  </a:outerShdw>
                </a:effectLst>
                <a:ea typeface="楷体_GB2312" pitchFamily="1" charset="-122"/>
              </a:rPr>
              <a:t>（“众人皆醉我独醒”）</a:t>
            </a:r>
            <a:endParaRPr lang="zh-CN" altLang="en-US" b="1" dirty="0">
              <a:effectLst>
                <a:outerShdw blurRad="38100" dist="38100" dir="2700000">
                  <a:srgbClr val="C0C0C0"/>
                </a:outerShdw>
              </a:effectLst>
              <a:ea typeface="楷体_GB2312" pitchFamily="1" charset="-122"/>
            </a:endParaRPr>
          </a:p>
          <a:p>
            <a:pPr marL="609600" indent="-609600" eaLnBrk="1" hangingPunct="1">
              <a:buAutoNum type="arabicPeriod"/>
            </a:pPr>
            <a:r>
              <a:rPr lang="zh-CN" altLang="en-US" b="1" dirty="0">
                <a:solidFill>
                  <a:schemeClr val="accent2"/>
                </a:solidFill>
                <a:effectLst>
                  <a:outerShdw blurRad="38100" dist="38100" dir="2700000">
                    <a:srgbClr val="C0C0C0"/>
                  </a:outerShdw>
                </a:effectLst>
                <a:ea typeface="楷体_GB2312" pitchFamily="1" charset="-122"/>
              </a:rPr>
              <a:t>托尔斯泰看透了暴政、丑恶、虚伪、苦难及其原因，</a:t>
            </a:r>
            <a:r>
              <a:rPr lang="zh-CN" altLang="en-US" b="1" u="sng" dirty="0">
                <a:solidFill>
                  <a:srgbClr val="FF0000"/>
                </a:solidFill>
                <a:effectLst>
                  <a:outerShdw blurRad="38100" dist="38100" dir="2700000">
                    <a:srgbClr val="C0C0C0"/>
                  </a:outerShdw>
                </a:effectLst>
                <a:ea typeface="楷体_GB2312" pitchFamily="1" charset="-122"/>
              </a:rPr>
              <a:t>并尽其毕生去改变，但总是事与愿违，</a:t>
            </a:r>
            <a:r>
              <a:rPr lang="zh-CN" altLang="en-US" b="1" dirty="0">
                <a:solidFill>
                  <a:schemeClr val="accent2"/>
                </a:solidFill>
                <a:effectLst>
                  <a:outerShdw blurRad="38100" dist="38100" dir="2700000">
                    <a:srgbClr val="C0C0C0"/>
                  </a:outerShdw>
                </a:effectLst>
                <a:ea typeface="楷体_GB2312" pitchFamily="1" charset="-122"/>
              </a:rPr>
              <a:t>这是他最大的痛苦。</a:t>
            </a:r>
            <a:endParaRPr lang="zh-CN" altLang="en-US" b="1" dirty="0">
              <a:solidFill>
                <a:schemeClr val="accent2"/>
              </a:solidFill>
              <a:effectLst>
                <a:outerShdw blurRad="38100" dist="38100" dir="2700000">
                  <a:srgbClr val="C0C0C0"/>
                </a:outerShdw>
              </a:effectLst>
              <a:ea typeface="楷体_GB2312" pitchFamily="1" charset="-122"/>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6867">
                                            <p:txEl>
                                              <p:charRg st="0" end="35"/>
                                            </p:txEl>
                                          </p:spTgt>
                                        </p:tgtEl>
                                        <p:attrNameLst>
                                          <p:attrName>style.visibility</p:attrName>
                                        </p:attrNameLst>
                                      </p:cBhvr>
                                      <p:to>
                                        <p:strVal val="visible"/>
                                      </p:to>
                                    </p:set>
                                    <p:animEffect transition="in" filter="box(out)">
                                      <p:cBhvr>
                                        <p:cTn id="7" dur="500"/>
                                        <p:tgtEl>
                                          <p:spTgt spid="36867">
                                            <p:txEl>
                                              <p:charRg st="0" end="35"/>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6867">
                                            <p:txEl>
                                              <p:charRg st="35" end="85"/>
                                            </p:txEl>
                                          </p:spTgt>
                                        </p:tgtEl>
                                        <p:attrNameLst>
                                          <p:attrName>style.visibility</p:attrName>
                                        </p:attrNameLst>
                                      </p:cBhvr>
                                      <p:to>
                                        <p:strVal val="visible"/>
                                      </p:to>
                                    </p:set>
                                    <p:animEffect transition="in" filter="box(out)">
                                      <p:cBhvr>
                                        <p:cTn id="12" dur="500"/>
                                        <p:tgtEl>
                                          <p:spTgt spid="36867">
                                            <p:txEl>
                                              <p:charRg st="35" end="85"/>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0" name="Picture 2" descr="图片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37891" name="Rectangle 3"/>
          <p:cNvSpPr>
            <a:spLocks noGrp="1"/>
          </p:cNvSpPr>
          <p:nvPr>
            <p:ph type="title"/>
          </p:nvPr>
        </p:nvSpPr>
        <p:spPr/>
        <p:txBody>
          <a:bodyPr vert="horz" wrap="square" lIns="91440" tIns="45720" rIns="91440" bIns="45720" anchor="ctr"/>
          <a:p>
            <a:pPr eaLnBrk="1" hangingPunct="1"/>
            <a:r>
              <a:rPr lang="zh-CN" altLang="zh-CN" b="1" dirty="0"/>
              <a:t>由眼知人</a:t>
            </a:r>
            <a:endParaRPr lang="zh-CN" altLang="zh-CN" b="1" dirty="0"/>
          </a:p>
        </p:txBody>
      </p:sp>
      <p:sp>
        <p:nvSpPr>
          <p:cNvPr id="37892" name="Rectangle 4"/>
          <p:cNvSpPr>
            <a:spLocks noGrp="1"/>
          </p:cNvSpPr>
          <p:nvPr>
            <p:ph idx="1"/>
          </p:nvPr>
        </p:nvSpPr>
        <p:spPr>
          <a:xfrm>
            <a:off x="468313" y="1412875"/>
            <a:ext cx="8229600" cy="5256213"/>
          </a:xfrm>
        </p:spPr>
        <p:txBody>
          <a:bodyPr vert="horz" wrap="square" lIns="91440" tIns="45720" rIns="91440" bIns="45720" anchor="t"/>
          <a:p>
            <a:pPr eaLnBrk="1" hangingPunct="1"/>
            <a:r>
              <a:rPr lang="zh-CN" altLang="zh-CN" b="1" dirty="0"/>
              <a:t>犀利：法国诺贝尔文学奖获得者马丁•杜伽尔：“托尔斯泰是最具洞察力的作家，他的目光十分锐利，能够穿透生活的壁垒而发现隐含其中的真实。”</a:t>
            </a:r>
            <a:endParaRPr lang="zh-CN" altLang="zh-CN" b="1" dirty="0"/>
          </a:p>
          <a:p>
            <a:pPr eaLnBrk="1" hangingPunct="1"/>
            <a:r>
              <a:rPr lang="zh-CN" altLang="zh-CN" b="1" dirty="0"/>
              <a:t>富有感情：高尔基：“托尔斯泰这对眼睛里有一百只眼珠。但它恰恰很好地道出了托尔斯泰那种能把万事万物尽收眼底的全方位的观察力。事实上，托尔斯泰是和巴尔扎克、莎士比亚比肩的伟大文学家，他的作品反映了社会生活的各个层面</a:t>
            </a:r>
            <a:endParaRPr lang="zh-CN" altLang="zh-CN"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7892">
                                            <p:txEl>
                                              <p:charRg st="0" end="67"/>
                                            </p:txEl>
                                          </p:spTgt>
                                        </p:tgtEl>
                                        <p:attrNameLst>
                                          <p:attrName>style.visibility</p:attrName>
                                        </p:attrNameLst>
                                      </p:cBhvr>
                                      <p:to>
                                        <p:strVal val="visible"/>
                                      </p:to>
                                    </p:set>
                                    <p:anim calcmode="lin" valueType="num">
                                      <p:cBhvr>
                                        <p:cTn id="7" dur="1" fill="hold"/>
                                        <p:tgtEl>
                                          <p:spTgt spid="37892">
                                            <p:txEl>
                                              <p:charRg st="0" end="67"/>
                                            </p:txEl>
                                          </p:spTgt>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7892">
                                            <p:txEl>
                                              <p:charRg st="67" end="173"/>
                                            </p:txEl>
                                          </p:spTgt>
                                        </p:tgtEl>
                                        <p:attrNameLst>
                                          <p:attrName>style.visibility</p:attrName>
                                        </p:attrNameLst>
                                      </p:cBhvr>
                                      <p:to>
                                        <p:strVal val="visible"/>
                                      </p:to>
                                    </p:set>
                                    <p:anim calcmode="lin" valueType="num">
                                      <p:cBhvr>
                                        <p:cTn id="12" dur="1" fill="hold"/>
                                        <p:tgtEl>
                                          <p:spTgt spid="37892">
                                            <p:txEl>
                                              <p:charRg st="67" end="173"/>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WordArt 2"/>
          <p:cNvSpPr/>
          <p:nvPr/>
        </p:nvSpPr>
        <p:spPr>
          <a:xfrm>
            <a:off x="2411413" y="0"/>
            <a:ext cx="4465637" cy="1079500"/>
          </a:xfrm>
          <a:prstGeom prst="rect">
            <a:avLst/>
          </a:prstGeom>
        </p:spPr>
        <p:txBody>
          <a:bodyPr wrap="none" fromWordArt="1">
            <a:prstTxWarp prst="textPlain">
              <a:avLst>
                <a:gd name="adj" fmla="val 50000"/>
              </a:avLst>
            </a:prstTxWarp>
            <a:normAutofit/>
          </a:bodyPr>
          <a:p>
            <a:pPr algn="ctr"/>
            <a:r>
              <a:rPr lang="zh-CN" altLang="en-US" sz="3600" b="1">
                <a:ln w="19050" cap="flat" cmpd="sng">
                  <a:solidFill>
                    <a:schemeClr val="tx1"/>
                  </a:solidFill>
                  <a:prstDash val="solid"/>
                  <a:headEnd type="none" w="med" len="med"/>
                  <a:tailEnd type="none" w="med" len="med"/>
                </a:ln>
                <a:gradFill rotWithShape="1">
                  <a:gsLst>
                    <a:gs pos="0">
                      <a:srgbClr val="F8B049">
                        <a:alpha val="100000"/>
                      </a:srgbClr>
                    </a:gs>
                    <a:gs pos="9000">
                      <a:srgbClr val="B43E85">
                        <a:alpha val="100000"/>
                      </a:srgbClr>
                    </a:gs>
                    <a:gs pos="15500">
                      <a:srgbClr val="C50849">
                        <a:alpha val="100000"/>
                      </a:srgbClr>
                    </a:gs>
                    <a:gs pos="16499">
                      <a:srgbClr val="F952A0">
                        <a:alpha val="100000"/>
                      </a:srgbClr>
                    </a:gs>
                    <a:gs pos="18500">
                      <a:srgbClr val="FEE7F2">
                        <a:alpha val="100000"/>
                      </a:srgbClr>
                    </a:gs>
                    <a:gs pos="39500">
                      <a:srgbClr val="F8B049">
                        <a:alpha val="100000"/>
                      </a:srgbClr>
                    </a:gs>
                    <a:gs pos="43500">
                      <a:srgbClr val="F8B049">
                        <a:alpha val="100000"/>
                      </a:srgbClr>
                    </a:gs>
                    <a:gs pos="50000">
                      <a:srgbClr val="FC9FCB">
                        <a:alpha val="100000"/>
                      </a:srgbClr>
                    </a:gs>
                    <a:gs pos="56500">
                      <a:srgbClr val="F8B049">
                        <a:alpha val="100000"/>
                      </a:srgbClr>
                    </a:gs>
                    <a:gs pos="60501">
                      <a:srgbClr val="F8B049">
                        <a:alpha val="100000"/>
                      </a:srgbClr>
                    </a:gs>
                    <a:gs pos="81500">
                      <a:srgbClr val="FEE7F2">
                        <a:alpha val="100000"/>
                      </a:srgbClr>
                    </a:gs>
                    <a:gs pos="83501">
                      <a:srgbClr val="F952A0">
                        <a:alpha val="100000"/>
                      </a:srgbClr>
                    </a:gs>
                    <a:gs pos="84500">
                      <a:srgbClr val="C50849">
                        <a:alpha val="100000"/>
                      </a:srgbClr>
                    </a:gs>
                    <a:gs pos="91000">
                      <a:srgbClr val="B43E85">
                        <a:alpha val="100000"/>
                      </a:srgbClr>
                    </a:gs>
                    <a:gs pos="100000">
                      <a:srgbClr val="F8B049">
                        <a:alpha val="100000"/>
                      </a:srgbClr>
                    </a:gs>
                  </a:gsLst>
                  <a:lin ang="2700000" scaled="1"/>
                  <a:tileRect/>
                </a:gradFill>
                <a:effectLst>
                  <a:outerShdw dist="35921" dir="2699999" algn="ctr" rotWithShape="0">
                    <a:srgbClr val="990000"/>
                  </a:outerShdw>
                </a:effectLst>
                <a:latin typeface="华文新魏" panose="02010800040101010101" pitchFamily="2" charset="-122"/>
                <a:ea typeface="华文新魏" panose="02010800040101010101" pitchFamily="2" charset="-122"/>
              </a:rPr>
              <a:t>列夫 托尔斯泰</a:t>
            </a:r>
            <a:endParaRPr lang="zh-CN" altLang="en-US" sz="3600" b="1">
              <a:ln w="19050" cap="flat" cmpd="sng">
                <a:solidFill>
                  <a:schemeClr val="tx1"/>
                </a:solidFill>
                <a:prstDash val="solid"/>
                <a:headEnd type="none" w="med" len="med"/>
                <a:tailEnd type="none" w="med" len="med"/>
              </a:ln>
              <a:gradFill rotWithShape="1">
                <a:gsLst>
                  <a:gs pos="0">
                    <a:srgbClr val="F8B049">
                      <a:alpha val="100000"/>
                    </a:srgbClr>
                  </a:gs>
                  <a:gs pos="9000">
                    <a:srgbClr val="B43E85">
                      <a:alpha val="100000"/>
                    </a:srgbClr>
                  </a:gs>
                  <a:gs pos="15500">
                    <a:srgbClr val="C50849">
                      <a:alpha val="100000"/>
                    </a:srgbClr>
                  </a:gs>
                  <a:gs pos="16499">
                    <a:srgbClr val="F952A0">
                      <a:alpha val="100000"/>
                    </a:srgbClr>
                  </a:gs>
                  <a:gs pos="18500">
                    <a:srgbClr val="FEE7F2">
                      <a:alpha val="100000"/>
                    </a:srgbClr>
                  </a:gs>
                  <a:gs pos="39500">
                    <a:srgbClr val="F8B049">
                      <a:alpha val="100000"/>
                    </a:srgbClr>
                  </a:gs>
                  <a:gs pos="43500">
                    <a:srgbClr val="F8B049">
                      <a:alpha val="100000"/>
                    </a:srgbClr>
                  </a:gs>
                  <a:gs pos="50000">
                    <a:srgbClr val="FC9FCB">
                      <a:alpha val="100000"/>
                    </a:srgbClr>
                  </a:gs>
                  <a:gs pos="56500">
                    <a:srgbClr val="F8B049">
                      <a:alpha val="100000"/>
                    </a:srgbClr>
                  </a:gs>
                  <a:gs pos="60501">
                    <a:srgbClr val="F8B049">
                      <a:alpha val="100000"/>
                    </a:srgbClr>
                  </a:gs>
                  <a:gs pos="81500">
                    <a:srgbClr val="FEE7F2">
                      <a:alpha val="100000"/>
                    </a:srgbClr>
                  </a:gs>
                  <a:gs pos="83501">
                    <a:srgbClr val="F952A0">
                      <a:alpha val="100000"/>
                    </a:srgbClr>
                  </a:gs>
                  <a:gs pos="84500">
                    <a:srgbClr val="C50849">
                      <a:alpha val="100000"/>
                    </a:srgbClr>
                  </a:gs>
                  <a:gs pos="91000">
                    <a:srgbClr val="B43E85">
                      <a:alpha val="100000"/>
                    </a:srgbClr>
                  </a:gs>
                  <a:gs pos="100000">
                    <a:srgbClr val="F8B049">
                      <a:alpha val="100000"/>
                    </a:srgbClr>
                  </a:gs>
                </a:gsLst>
                <a:lin ang="2700000" scaled="1"/>
                <a:tileRect/>
              </a:gradFill>
              <a:effectLst>
                <a:outerShdw dist="35921" dir="2699999" algn="ctr" rotWithShape="0">
                  <a:srgbClr val="990000"/>
                </a:outerShdw>
              </a:effectLst>
              <a:latin typeface="华文新魏" panose="02010800040101010101" pitchFamily="2" charset="-122"/>
              <a:ea typeface="华文新魏" panose="02010800040101010101" pitchFamily="2" charset="-122"/>
            </a:endParaRPr>
          </a:p>
        </p:txBody>
      </p:sp>
      <p:sp>
        <p:nvSpPr>
          <p:cNvPr id="38915" name="Text Box 3"/>
          <p:cNvSpPr txBox="1">
            <a:spLocks noChangeArrowheads="1"/>
          </p:cNvSpPr>
          <p:nvPr/>
        </p:nvSpPr>
        <p:spPr bwMode="auto">
          <a:xfrm>
            <a:off x="755650" y="1700213"/>
            <a:ext cx="290195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外貌特征</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(平庸甚至丑陋)</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38916" name="AutoShape 4"/>
          <p:cNvSpPr/>
          <p:nvPr/>
        </p:nvSpPr>
        <p:spPr>
          <a:xfrm>
            <a:off x="3563938" y="1484313"/>
            <a:ext cx="142875" cy="1704975"/>
          </a:xfrm>
          <a:prstGeom prst="leftBrace">
            <a:avLst>
              <a:gd name="adj1" fmla="val 99444"/>
              <a:gd name="adj2" fmla="val 50000"/>
            </a:avLst>
          </a:prstGeom>
          <a:solidFill>
            <a:schemeClr val="tx1"/>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38917" name="Text Box 5"/>
          <p:cNvSpPr txBox="1">
            <a:spLocks noChangeArrowheads="1"/>
          </p:cNvSpPr>
          <p:nvPr/>
        </p:nvSpPr>
        <p:spPr bwMode="auto">
          <a:xfrm>
            <a:off x="3779838" y="1268413"/>
            <a:ext cx="4081463"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多毛、须发浓密</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面部  田野村夫的脸孔</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         忧郁、消沉</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         普通大众的脸</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38918" name="Text Box 6"/>
          <p:cNvSpPr txBox="1">
            <a:spLocks noChangeArrowheads="1"/>
          </p:cNvSpPr>
          <p:nvPr/>
        </p:nvSpPr>
        <p:spPr bwMode="auto">
          <a:xfrm>
            <a:off x="755650" y="3716338"/>
            <a:ext cx="3040063"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非同寻常的眼睛</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(敏察、深刻)</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38919" name="AutoShape 7"/>
          <p:cNvSpPr/>
          <p:nvPr/>
        </p:nvSpPr>
        <p:spPr>
          <a:xfrm>
            <a:off x="3924300" y="3716338"/>
            <a:ext cx="142875" cy="1081087"/>
          </a:xfrm>
          <a:prstGeom prst="leftBrace">
            <a:avLst>
              <a:gd name="adj1" fmla="val 63055"/>
              <a:gd name="adj2" fmla="val 50000"/>
            </a:avLst>
          </a:prstGeom>
          <a:solidFill>
            <a:schemeClr val="tx1"/>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38920" name="Rectangle 8"/>
          <p:cNvSpPr>
            <a:spLocks noChangeArrowheads="1"/>
          </p:cNvSpPr>
          <p:nvPr/>
        </p:nvSpPr>
        <p:spPr bwMode="auto">
          <a:xfrm>
            <a:off x="4067175" y="3716338"/>
            <a:ext cx="4572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犀利的目光</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蕴藏丰富的感情</a:t>
            </a:r>
            <a:endParaRPr kumimoji="0" lang="zh-CN" altLang="zh-CN" sz="32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38921" name="AutoShape 9"/>
          <p:cNvSpPr/>
          <p:nvPr/>
        </p:nvSpPr>
        <p:spPr>
          <a:xfrm>
            <a:off x="539750" y="1125538"/>
            <a:ext cx="287338" cy="4248150"/>
          </a:xfrm>
          <a:prstGeom prst="leftBrace">
            <a:avLst>
              <a:gd name="adj1" fmla="val 123204"/>
              <a:gd name="adj2" fmla="val 50000"/>
            </a:avLst>
          </a:prstGeom>
          <a:solidFill>
            <a:schemeClr val="tx1"/>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38922" name="Text Box 10"/>
          <p:cNvSpPr txBox="1">
            <a:spLocks noChangeArrowheads="1"/>
          </p:cNvSpPr>
          <p:nvPr/>
        </p:nvSpPr>
        <p:spPr bwMode="auto">
          <a:xfrm>
            <a:off x="0" y="2205038"/>
            <a:ext cx="733425" cy="1895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600" b="1" i="0" u="none" strike="noStrike" kern="1200" cap="none" spc="0" normalizeH="0" baseline="0" noProof="0">
                <a:ln>
                  <a:noFill/>
                </a:ln>
                <a:solidFill>
                  <a:srgbClr val="CC0000"/>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欲扬先抑</a:t>
            </a:r>
            <a:endParaRPr kumimoji="0" lang="zh-CN" altLang="zh-CN" sz="3600" b="1" i="0" u="none" strike="noStrike" kern="1200" cap="none" spc="0" normalizeH="0" baseline="0" noProof="0">
              <a:ln>
                <a:noFill/>
              </a:ln>
              <a:solidFill>
                <a:srgbClr val="CC0000"/>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38923" name="AutoShape 11"/>
          <p:cNvSpPr/>
          <p:nvPr/>
        </p:nvSpPr>
        <p:spPr>
          <a:xfrm>
            <a:off x="7812088" y="1196975"/>
            <a:ext cx="215900" cy="3960813"/>
          </a:xfrm>
          <a:prstGeom prst="rightBrace">
            <a:avLst>
              <a:gd name="adj1" fmla="val 152879"/>
              <a:gd name="adj2" fmla="val 50000"/>
            </a:avLst>
          </a:prstGeom>
          <a:solidFill>
            <a:schemeClr val="tx1"/>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dirty="0"/>
          </a:p>
        </p:txBody>
      </p:sp>
      <p:sp>
        <p:nvSpPr>
          <p:cNvPr id="38924" name="Text Box 12"/>
          <p:cNvSpPr txBox="1">
            <a:spLocks noChangeArrowheads="1"/>
          </p:cNvSpPr>
          <p:nvPr/>
        </p:nvSpPr>
        <p:spPr bwMode="auto">
          <a:xfrm>
            <a:off x="8001000" y="1219200"/>
            <a:ext cx="733425" cy="460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3600" b="1" i="0" u="none" strike="noStrike" kern="1200" cap="none" spc="0" normalizeH="0" baseline="0" noProof="0">
                <a:ln>
                  <a:noFill/>
                </a:ln>
                <a:solidFill>
                  <a:srgbClr val="CC0000"/>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rPr>
              <a:t>崇敬赞美（思想精神）</a:t>
            </a:r>
            <a:endParaRPr kumimoji="0" lang="zh-CN" altLang="zh-CN" sz="3600" b="1" i="0" u="none" strike="noStrike" kern="1200" cap="none" spc="0" normalizeH="0" baseline="0" noProof="0">
              <a:ln>
                <a:noFill/>
              </a:ln>
              <a:solidFill>
                <a:srgbClr val="CC0000"/>
              </a:solidFill>
              <a:effectLst>
                <a:outerShdw blurRad="38100" dist="38100" dir="2700000" algn="tl">
                  <a:srgbClr val="C0C0C0"/>
                </a:outerShdw>
              </a:effectLst>
              <a:uLnTx/>
              <a:uFillTx/>
              <a:latin typeface="Arial" panose="020B0604020202020204" pitchFamily="34" charset="0"/>
              <a:ea typeface="黑体" panose="02010609060101010101" pitchFamily="49" charset="-122"/>
              <a:cs typeface="+mn-cs"/>
            </a:endParaRPr>
          </a:p>
        </p:txBody>
      </p:sp>
      <p:sp>
        <p:nvSpPr>
          <p:cNvPr id="38925" name="Text Box 13"/>
          <p:cNvSpPr txBox="1"/>
          <p:nvPr/>
        </p:nvSpPr>
        <p:spPr>
          <a:xfrm>
            <a:off x="179388" y="188913"/>
            <a:ext cx="1728787" cy="466725"/>
          </a:xfrm>
          <a:prstGeom prst="rect">
            <a:avLst/>
          </a:prstGeom>
          <a:no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400" b="1" dirty="0">
                <a:solidFill>
                  <a:srgbClr val="0000FF"/>
                </a:solidFill>
                <a:ea typeface="华文隶书" panose="02010800040101010101" pitchFamily="2" charset="-122"/>
              </a:rPr>
              <a:t>复习旧知</a:t>
            </a:r>
            <a:endParaRPr lang="zh-CN" altLang="zh-CN" sz="2400" b="1" dirty="0">
              <a:solidFill>
                <a:srgbClr val="0000FF"/>
              </a:solidFill>
              <a:ea typeface="华文隶书" panose="02010800040101010101" pitchFamily="2" charset="-122"/>
            </a:endParaRPr>
          </a:p>
        </p:txBody>
      </p:sp>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Text Box 3"/>
          <p:cNvSpPr txBox="1"/>
          <p:nvPr/>
        </p:nvSpPr>
        <p:spPr>
          <a:xfrm>
            <a:off x="736600" y="2425700"/>
            <a:ext cx="184150" cy="146526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zh-CN" sz="1800" b="1" dirty="0"/>
          </a:p>
          <a:p>
            <a:pPr marL="0" lvl="0" indent="0" eaLnBrk="1" hangingPunct="1">
              <a:spcBef>
                <a:spcPct val="0"/>
              </a:spcBef>
              <a:buNone/>
            </a:pPr>
            <a:endParaRPr lang="zh-CN" altLang="zh-CN" sz="1800" b="1" dirty="0"/>
          </a:p>
          <a:p>
            <a:pPr marL="0" lvl="0" indent="0" eaLnBrk="1" hangingPunct="1">
              <a:spcBef>
                <a:spcPct val="0"/>
              </a:spcBef>
              <a:buNone/>
            </a:pPr>
            <a:endParaRPr lang="zh-CN" altLang="zh-CN" sz="1800" b="1" dirty="0"/>
          </a:p>
          <a:p>
            <a:pPr marL="0" lvl="0" indent="0" eaLnBrk="1" hangingPunct="1">
              <a:spcBef>
                <a:spcPct val="0"/>
              </a:spcBef>
              <a:buNone/>
            </a:pPr>
            <a:endParaRPr lang="zh-CN" altLang="zh-CN" sz="1800" b="1" dirty="0"/>
          </a:p>
          <a:p>
            <a:pPr marL="0" lvl="0" indent="0" eaLnBrk="1" hangingPunct="1">
              <a:spcBef>
                <a:spcPct val="0"/>
              </a:spcBef>
              <a:buNone/>
            </a:pPr>
            <a:endParaRPr lang="zh-CN" altLang="zh-CN" sz="1800" b="1" dirty="0"/>
          </a:p>
        </p:txBody>
      </p:sp>
      <p:sp>
        <p:nvSpPr>
          <p:cNvPr id="39939" name="Text Box 4"/>
          <p:cNvSpPr txBox="1"/>
          <p:nvPr/>
        </p:nvSpPr>
        <p:spPr>
          <a:xfrm>
            <a:off x="396875" y="2276475"/>
            <a:ext cx="8785225" cy="9445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b="1" dirty="0">
                <a:solidFill>
                  <a:srgbClr val="0000FF"/>
                </a:solidFill>
              </a:rPr>
              <a:t>知识与技能：了解</a:t>
            </a:r>
            <a:r>
              <a:rPr lang="zh-CN" altLang="zh-CN" sz="2800" b="1" u="sng" dirty="0">
                <a:solidFill>
                  <a:srgbClr val="0000FF"/>
                </a:solidFill>
              </a:rPr>
              <a:t>托尔斯泰生</a:t>
            </a:r>
            <a:r>
              <a:rPr lang="zh-CN" altLang="zh-CN" sz="2800" b="1" dirty="0">
                <a:solidFill>
                  <a:srgbClr val="0000FF"/>
                </a:solidFill>
              </a:rPr>
              <a:t>平，学习文中细致的</a:t>
            </a:r>
            <a:r>
              <a:rPr lang="zh-CN" altLang="zh-CN" sz="2800" b="1" u="sng" dirty="0">
                <a:solidFill>
                  <a:srgbClr val="0000FF"/>
                </a:solidFill>
              </a:rPr>
              <a:t>肖像描写</a:t>
            </a:r>
            <a:r>
              <a:rPr lang="zh-CN" altLang="zh-CN" sz="2800" b="1" dirty="0">
                <a:solidFill>
                  <a:srgbClr val="0000FF"/>
                </a:solidFill>
              </a:rPr>
              <a:t>，学习</a:t>
            </a:r>
            <a:r>
              <a:rPr lang="zh-CN" altLang="zh-CN" sz="2800" b="1" u="sng" dirty="0">
                <a:solidFill>
                  <a:srgbClr val="0000FF"/>
                </a:solidFill>
              </a:rPr>
              <a:t>欲扬先抑</a:t>
            </a:r>
            <a:r>
              <a:rPr lang="zh-CN" altLang="zh-CN" sz="2800" b="1" dirty="0">
                <a:solidFill>
                  <a:srgbClr val="0000FF"/>
                </a:solidFill>
              </a:rPr>
              <a:t>的写法。</a:t>
            </a:r>
            <a:endParaRPr lang="zh-CN" altLang="zh-CN" sz="2800" b="1" dirty="0">
              <a:solidFill>
                <a:srgbClr val="0000FF"/>
              </a:solidFill>
            </a:endParaRPr>
          </a:p>
        </p:txBody>
      </p:sp>
      <p:sp>
        <p:nvSpPr>
          <p:cNvPr id="39940" name="Text Box 5"/>
          <p:cNvSpPr txBox="1"/>
          <p:nvPr/>
        </p:nvSpPr>
        <p:spPr>
          <a:xfrm>
            <a:off x="396875" y="3500438"/>
            <a:ext cx="7991475" cy="9445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b="1" dirty="0">
                <a:solidFill>
                  <a:srgbClr val="FF0000"/>
                </a:solidFill>
              </a:rPr>
              <a:t>过程与方法：品读课文，学习文中</a:t>
            </a:r>
            <a:r>
              <a:rPr lang="zh-CN" altLang="zh-CN" sz="2800" b="1" u="sng" dirty="0">
                <a:solidFill>
                  <a:srgbClr val="FF0000"/>
                </a:solidFill>
              </a:rPr>
              <a:t>夸张和比喻</a:t>
            </a:r>
            <a:r>
              <a:rPr lang="zh-CN" altLang="zh-CN" sz="2800" b="1" dirty="0">
                <a:solidFill>
                  <a:srgbClr val="FF0000"/>
                </a:solidFill>
              </a:rPr>
              <a:t>等修辞，品味语言。</a:t>
            </a:r>
            <a:endParaRPr lang="zh-CN" altLang="zh-CN" sz="2800" b="1" dirty="0">
              <a:solidFill>
                <a:srgbClr val="FF0000"/>
              </a:solidFill>
            </a:endParaRPr>
          </a:p>
        </p:txBody>
      </p:sp>
      <p:sp>
        <p:nvSpPr>
          <p:cNvPr id="39941" name="Text Box 6"/>
          <p:cNvSpPr txBox="1"/>
          <p:nvPr/>
        </p:nvSpPr>
        <p:spPr>
          <a:xfrm>
            <a:off x="468313" y="4868863"/>
            <a:ext cx="7596187" cy="9445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b="1" dirty="0">
                <a:solidFill>
                  <a:srgbClr val="009900"/>
                </a:solidFill>
              </a:rPr>
              <a:t>情感态度及价值观：感悟</a:t>
            </a:r>
            <a:r>
              <a:rPr lang="zh-CN" altLang="zh-CN" sz="2800" b="1" u="sng" dirty="0">
                <a:solidFill>
                  <a:srgbClr val="009900"/>
                </a:solidFill>
              </a:rPr>
              <a:t>托尔斯泰深邃而丰富的精神世界</a:t>
            </a:r>
            <a:r>
              <a:rPr lang="zh-CN" altLang="zh-CN" sz="2800" b="1" dirty="0">
                <a:solidFill>
                  <a:srgbClr val="009900"/>
                </a:solidFill>
              </a:rPr>
              <a:t>。</a:t>
            </a:r>
            <a:endParaRPr lang="zh-CN" altLang="zh-CN" sz="2800" b="1" dirty="0">
              <a:solidFill>
                <a:srgbClr val="009900"/>
              </a:solidFill>
            </a:endParaRPr>
          </a:p>
        </p:txBody>
      </p:sp>
      <p:sp>
        <p:nvSpPr>
          <p:cNvPr id="39942" name="Text Box 7"/>
          <p:cNvSpPr txBox="1"/>
          <p:nvPr/>
        </p:nvSpPr>
        <p:spPr>
          <a:xfrm>
            <a:off x="107950" y="833438"/>
            <a:ext cx="8716963" cy="823912"/>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4800" b="1" dirty="0">
                <a:ea typeface="华文隶书" panose="02010800040101010101" pitchFamily="2" charset="-122"/>
              </a:rPr>
              <a:t>教学总结——我们学到了什么？</a:t>
            </a:r>
            <a:endParaRPr lang="zh-CN" altLang="en-US" sz="4800" b="1" dirty="0">
              <a:ea typeface="华文隶书" panose="02010800040101010101" pitchFamily="2"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Text Box 3"/>
          <p:cNvSpPr txBox="1"/>
          <p:nvPr/>
        </p:nvSpPr>
        <p:spPr>
          <a:xfrm>
            <a:off x="1778000" y="1546225"/>
            <a:ext cx="184150" cy="36671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zh-CN" sz="1800" dirty="0"/>
          </a:p>
        </p:txBody>
      </p:sp>
      <p:sp>
        <p:nvSpPr>
          <p:cNvPr id="40963" name="Text Box 4"/>
          <p:cNvSpPr txBox="1"/>
          <p:nvPr/>
        </p:nvSpPr>
        <p:spPr>
          <a:xfrm>
            <a:off x="611188" y="1557338"/>
            <a:ext cx="8594725" cy="43592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zh-CN" sz="4000" b="1" dirty="0">
              <a:solidFill>
                <a:srgbClr val="000000"/>
              </a:solidFill>
              <a:latin typeface="宋体" panose="02010600030101010101" pitchFamily="2" charset="-122"/>
            </a:endParaRPr>
          </a:p>
          <a:p>
            <a:pPr marL="0" lvl="0" indent="0" eaLnBrk="1" hangingPunct="1">
              <a:spcBef>
                <a:spcPct val="0"/>
              </a:spcBef>
              <a:buNone/>
            </a:pPr>
            <a:r>
              <a:rPr lang="zh-CN" altLang="zh-CN" sz="4000" b="1" dirty="0">
                <a:solidFill>
                  <a:srgbClr val="000000"/>
                </a:solidFill>
                <a:latin typeface="_x000B__x000C_" charset="0"/>
              </a:rPr>
              <a:t>1、茨威格的《最美的坟墓》</a:t>
            </a:r>
            <a:endParaRPr lang="zh-CN" altLang="zh-CN" sz="4000" b="1" dirty="0">
              <a:solidFill>
                <a:srgbClr val="000000"/>
              </a:solidFill>
              <a:latin typeface="宋体" panose="02010600030101010101" pitchFamily="2" charset="-122"/>
            </a:endParaRPr>
          </a:p>
          <a:p>
            <a:pPr marL="0" lvl="0" indent="0" eaLnBrk="1" hangingPunct="1">
              <a:spcBef>
                <a:spcPct val="0"/>
              </a:spcBef>
              <a:buNone/>
            </a:pPr>
            <a:r>
              <a:rPr lang="zh-CN" altLang="zh-CN" sz="4000" b="1" dirty="0">
                <a:solidFill>
                  <a:srgbClr val="000000"/>
                </a:solidFill>
                <a:latin typeface="宋体" panose="02010600030101010101" pitchFamily="2" charset="-122"/>
              </a:rPr>
              <a:t>2</a:t>
            </a:r>
            <a:r>
              <a:rPr lang="zh-CN" altLang="zh-CN" sz="4000" b="1" dirty="0">
                <a:solidFill>
                  <a:srgbClr val="000000"/>
                </a:solidFill>
                <a:latin typeface="Times New Roman" panose="02020603050405020304" pitchFamily="18" charset="0"/>
              </a:rPr>
              <a:t>、罗曼</a:t>
            </a:r>
            <a:r>
              <a:rPr lang="zh-CN" altLang="zh-CN" sz="4000" b="1" dirty="0">
                <a:solidFill>
                  <a:srgbClr val="000000"/>
                </a:solidFill>
              </a:rPr>
              <a:t>·</a:t>
            </a:r>
            <a:r>
              <a:rPr lang="zh-CN" altLang="zh-CN" sz="4000" b="1" dirty="0">
                <a:solidFill>
                  <a:srgbClr val="000000"/>
                </a:solidFill>
                <a:latin typeface="Times New Roman" panose="02020603050405020304" pitchFamily="18" charset="0"/>
              </a:rPr>
              <a:t>罗兰的《名人传</a:t>
            </a:r>
            <a:r>
              <a:rPr lang="zh-CN" altLang="zh-CN" sz="4000" b="1" dirty="0">
                <a:solidFill>
                  <a:srgbClr val="000000"/>
                </a:solidFill>
              </a:rPr>
              <a:t>·</a:t>
            </a:r>
            <a:r>
              <a:rPr lang="zh-CN" altLang="zh-CN" sz="4000" b="1" dirty="0">
                <a:solidFill>
                  <a:srgbClr val="000000"/>
                </a:solidFill>
                <a:latin typeface="Times New Roman" panose="02020603050405020304" pitchFamily="18" charset="0"/>
              </a:rPr>
              <a:t>托尔斯泰》</a:t>
            </a:r>
            <a:endParaRPr lang="zh-CN" altLang="zh-CN" sz="4000" b="1" dirty="0">
              <a:solidFill>
                <a:srgbClr val="000000"/>
              </a:solidFill>
              <a:latin typeface="宋体" panose="02010600030101010101" pitchFamily="2" charset="-122"/>
            </a:endParaRPr>
          </a:p>
          <a:p>
            <a:pPr marL="0" lvl="0" indent="0" eaLnBrk="1" hangingPunct="1">
              <a:spcBef>
                <a:spcPct val="0"/>
              </a:spcBef>
              <a:buNone/>
            </a:pPr>
            <a:r>
              <a:rPr lang="zh-CN" altLang="zh-CN" sz="4000" b="1" dirty="0">
                <a:solidFill>
                  <a:srgbClr val="000000"/>
                </a:solidFill>
                <a:latin typeface="宋体" panose="02010600030101010101" pitchFamily="2" charset="-122"/>
              </a:rPr>
              <a:t>3</a:t>
            </a:r>
            <a:r>
              <a:rPr lang="zh-CN" altLang="zh-CN" sz="4000" b="1" dirty="0">
                <a:solidFill>
                  <a:srgbClr val="000000"/>
                </a:solidFill>
                <a:latin typeface="Times New Roman" panose="02020603050405020304" pitchFamily="18" charset="0"/>
              </a:rPr>
              <a:t>、托尔斯泰三大代表作长篇小说</a:t>
            </a:r>
            <a:endParaRPr lang="zh-CN" altLang="zh-CN" sz="4000" b="1" dirty="0">
              <a:solidFill>
                <a:srgbClr val="000000"/>
              </a:solidFill>
              <a:latin typeface="Times New Roman" panose="02020603050405020304" pitchFamily="18" charset="0"/>
            </a:endParaRPr>
          </a:p>
          <a:p>
            <a:pPr marL="0" lvl="0" indent="0" eaLnBrk="1" hangingPunct="1">
              <a:spcBef>
                <a:spcPct val="0"/>
              </a:spcBef>
              <a:buNone/>
            </a:pPr>
            <a:r>
              <a:rPr lang="zh-CN" altLang="zh-CN" sz="4000" b="1" dirty="0">
                <a:solidFill>
                  <a:srgbClr val="000000"/>
                </a:solidFill>
                <a:latin typeface="Times New Roman" panose="02020603050405020304" pitchFamily="18" charset="0"/>
              </a:rPr>
              <a:t>《战争与和平》《安娜</a:t>
            </a:r>
            <a:r>
              <a:rPr lang="zh-CN" altLang="zh-CN" sz="4000" b="1" dirty="0">
                <a:solidFill>
                  <a:srgbClr val="000000"/>
                </a:solidFill>
              </a:rPr>
              <a:t>·</a:t>
            </a:r>
            <a:r>
              <a:rPr lang="zh-CN" altLang="zh-CN" sz="4000" b="1" dirty="0">
                <a:solidFill>
                  <a:srgbClr val="000000"/>
                </a:solidFill>
                <a:latin typeface="Times New Roman" panose="02020603050405020304" pitchFamily="18" charset="0"/>
              </a:rPr>
              <a:t>卡列尼娜》</a:t>
            </a:r>
            <a:endParaRPr lang="zh-CN" altLang="zh-CN" sz="4000" b="1" dirty="0">
              <a:solidFill>
                <a:srgbClr val="000000"/>
              </a:solidFill>
              <a:latin typeface="Times New Roman" panose="02020603050405020304" pitchFamily="18" charset="0"/>
            </a:endParaRPr>
          </a:p>
          <a:p>
            <a:pPr marL="0" lvl="0" indent="0" eaLnBrk="1" hangingPunct="1">
              <a:spcBef>
                <a:spcPct val="0"/>
              </a:spcBef>
              <a:buNone/>
            </a:pPr>
            <a:r>
              <a:rPr lang="zh-CN" altLang="zh-CN" sz="4000" b="1" dirty="0">
                <a:solidFill>
                  <a:srgbClr val="000000"/>
                </a:solidFill>
                <a:latin typeface="Times New Roman" panose="02020603050405020304" pitchFamily="18" charset="0"/>
              </a:rPr>
              <a:t>《复活》</a:t>
            </a:r>
            <a:endParaRPr lang="zh-CN" altLang="zh-CN" sz="4000" b="1" dirty="0">
              <a:solidFill>
                <a:srgbClr val="000000"/>
              </a:solidFill>
              <a:latin typeface="宋体" panose="02010600030101010101" pitchFamily="2" charset="-122"/>
            </a:endParaRPr>
          </a:p>
          <a:p>
            <a:pPr marL="0" lvl="0" indent="0" eaLnBrk="1" hangingPunct="1">
              <a:spcBef>
                <a:spcPct val="0"/>
              </a:spcBef>
              <a:buNone/>
            </a:pPr>
            <a:endParaRPr lang="zh-CN" altLang="zh-CN" sz="4000" b="1" dirty="0"/>
          </a:p>
        </p:txBody>
      </p:sp>
      <p:sp>
        <p:nvSpPr>
          <p:cNvPr id="40965" name="Text Box 5"/>
          <p:cNvSpPr txBox="1">
            <a:spLocks noChangeArrowheads="1"/>
          </p:cNvSpPr>
          <p:nvPr/>
        </p:nvSpPr>
        <p:spPr bwMode="auto">
          <a:xfrm>
            <a:off x="2339975" y="765175"/>
            <a:ext cx="22225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zh-CN" sz="4000" b="1" i="0" u="none" strike="noStrike" kern="1200" cap="none" spc="0" normalizeH="0" baseline="0" noProof="0" smtClean="0">
                <a:ln>
                  <a:noFill/>
                </a:ln>
                <a:solidFill>
                  <a:srgbClr val="FF0066"/>
                </a:solidFill>
                <a:effectLst>
                  <a:outerShdw blurRad="38100" dist="38100" dir="2700000" algn="tl">
                    <a:srgbClr val="C0C0C0"/>
                  </a:outerShdw>
                </a:effectLst>
                <a:uLnTx/>
                <a:uFillTx/>
                <a:latin typeface="_x000B__x000C_" charset="0"/>
                <a:ea typeface="宋体" panose="02010600030101010101" pitchFamily="2" charset="-122"/>
                <a:cs typeface="+mn-cs"/>
              </a:rPr>
              <a:t>推荐阅读</a:t>
            </a:r>
            <a:endParaRPr kumimoji="0" lang="zh-CN" altLang="zh-CN" sz="4000" b="1" i="0" u="none" strike="noStrike" kern="1200" cap="none" spc="0" normalizeH="0" baseline="0" noProof="0" smtClean="0">
              <a:ln>
                <a:noFill/>
              </a:ln>
              <a:solidFill>
                <a:srgbClr val="FF0066"/>
              </a:solidFill>
              <a:effectLst>
                <a:outerShdw blurRad="38100" dist="38100" dir="2700000" algn="tl">
                  <a:srgbClr val="C0C0C0"/>
                </a:outerShdw>
              </a:effectLst>
              <a:uLnTx/>
              <a:uFillTx/>
              <a:latin typeface="_x000B__x000C_" charset="0"/>
              <a:ea typeface="宋体" panose="02010600030101010101" pitchFamily="2" charset="-122"/>
              <a:cs typeface="+mn-cs"/>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0" name="Picture 2" descr="c19cd99307ca3019158bb92b7c86_521_521[1]"/>
          <p:cNvPicPr>
            <a:picLocks noChangeAspect="1"/>
          </p:cNvPicPr>
          <p:nvPr>
            <p:ph sz="half" idx="1"/>
          </p:nvPr>
        </p:nvPicPr>
        <p:blipFill>
          <a:blip r:embed="rId1"/>
          <a:srcRect/>
          <a:stretch>
            <a:fillRect/>
          </a:stretch>
        </p:blipFill>
        <p:spPr>
          <a:xfrm>
            <a:off x="0" y="-12700"/>
            <a:ext cx="4897438" cy="4881563"/>
          </a:xfrm>
        </p:spPr>
      </p:pic>
      <p:pic>
        <p:nvPicPr>
          <p:cNvPr id="43011" name="Picture 3" descr="205K52K9-0[1]"/>
          <p:cNvPicPr>
            <a:picLocks noChangeAspect="1"/>
          </p:cNvPicPr>
          <p:nvPr>
            <p:ph sz="quarter" idx="2"/>
          </p:nvPr>
        </p:nvPicPr>
        <p:blipFill>
          <a:blip r:embed="rId2"/>
          <a:srcRect/>
          <a:stretch>
            <a:fillRect/>
          </a:stretch>
        </p:blipFill>
        <p:spPr>
          <a:xfrm>
            <a:off x="4645025" y="-12700"/>
            <a:ext cx="4464050" cy="5532438"/>
          </a:xfrm>
        </p:spPr>
      </p:pic>
      <p:sp>
        <p:nvSpPr>
          <p:cNvPr id="43012" name="Rectangle 4"/>
          <p:cNvSpPr>
            <a:spLocks noGrp="1"/>
          </p:cNvSpPr>
          <p:nvPr>
            <p:ph type="title"/>
          </p:nvPr>
        </p:nvSpPr>
        <p:spPr/>
        <p:txBody>
          <a:bodyPr vert="horz" wrap="square" lIns="91440" tIns="45720" rIns="91440" bIns="45720" anchor="ctr"/>
          <a:p>
            <a:pPr eaLnBrk="1" hangingPunct="1"/>
            <a:endParaRPr lang="zh-CN" altLang="en-US" b="1" dirty="0">
              <a:solidFill>
                <a:srgbClr val="FF0000"/>
              </a:solidFill>
            </a:endParaRPr>
          </a:p>
        </p:txBody>
      </p:sp>
      <p:pic>
        <p:nvPicPr>
          <p:cNvPr id="43013" name="Picture 5" descr="u=899705866,1730952102&amp;fm=11&amp;gp=0[1]"/>
          <p:cNvPicPr>
            <a:picLocks noChangeAspect="1"/>
          </p:cNvPicPr>
          <p:nvPr/>
        </p:nvPicPr>
        <p:blipFill>
          <a:blip r:embed="rId3"/>
          <a:stretch>
            <a:fillRect/>
          </a:stretch>
        </p:blipFill>
        <p:spPr>
          <a:xfrm>
            <a:off x="2052638" y="3933825"/>
            <a:ext cx="5176837" cy="2917825"/>
          </a:xfrm>
          <a:prstGeom prst="rect">
            <a:avLst/>
          </a:prstGeom>
          <a:noFill/>
          <a:ln w="9525">
            <a:noFill/>
          </a:ln>
        </p:spPr>
      </p:pic>
      <p:sp>
        <p:nvSpPr>
          <p:cNvPr id="43014" name="Text Box 6"/>
          <p:cNvSpPr txBox="1"/>
          <p:nvPr/>
        </p:nvSpPr>
        <p:spPr>
          <a:xfrm>
            <a:off x="179388" y="2997200"/>
            <a:ext cx="9144000" cy="17986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b="1" dirty="0">
                <a:solidFill>
                  <a:srgbClr val="FFFF00"/>
                </a:solidFill>
                <a:ea typeface="华文新魏" panose="02010800040101010101" pitchFamily="2" charset="-122"/>
              </a:rPr>
              <a:t>同学们可以选择其中任意一位，用</a:t>
            </a:r>
            <a:r>
              <a:rPr lang="zh-CN" altLang="en-US" sz="2800" b="1" u="sng" dirty="0">
                <a:solidFill>
                  <a:srgbClr val="FFFF00"/>
                </a:solidFill>
                <a:ea typeface="华文新魏" panose="02010800040101010101" pitchFamily="2" charset="-122"/>
              </a:rPr>
              <a:t>比喻和夸张（</a:t>
            </a:r>
            <a:r>
              <a:rPr lang="zh-CN" altLang="en-US" sz="2800" b="1" dirty="0">
                <a:solidFill>
                  <a:srgbClr val="FFFF00"/>
                </a:solidFill>
                <a:ea typeface="华文新魏" panose="02010800040101010101" pitchFamily="2" charset="-122"/>
              </a:rPr>
              <a:t>也可附加挑战欲扬先抑）的修辞方法描写他肖像中最突出的一点。</a:t>
            </a:r>
            <a:r>
              <a:rPr lang="zh-CN" altLang="en-US" sz="2800" b="1" dirty="0">
                <a:solidFill>
                  <a:srgbClr val="FFFF00"/>
                </a:solidFill>
                <a:latin typeface="隶书" panose="02010509060101010101" pitchFamily="49" charset="-122"/>
                <a:ea typeface="隶书" panose="02010509060101010101" pitchFamily="49" charset="-122"/>
              </a:rPr>
              <a:t>（300字左右）</a:t>
            </a:r>
            <a:br>
              <a:rPr lang="zh-CN" altLang="en-US" sz="2800" b="1" dirty="0">
                <a:solidFill>
                  <a:srgbClr val="FFFF00"/>
                </a:solidFill>
                <a:ea typeface="华文新魏" panose="02010800040101010101" pitchFamily="2" charset="-122"/>
              </a:rPr>
            </a:br>
            <a:endParaRPr lang="zh-CN" altLang="en-US" sz="2800" b="1" dirty="0">
              <a:solidFill>
                <a:srgbClr val="FFFF00"/>
              </a:solidFill>
              <a:ea typeface="华文新魏" panose="02010800040101010101" pitchFamily="2" charset="-122"/>
            </a:endParaRPr>
          </a:p>
        </p:txBody>
      </p:sp>
      <p:sp>
        <p:nvSpPr>
          <p:cNvPr id="43015" name="Text Box 7"/>
          <p:cNvSpPr txBox="1"/>
          <p:nvPr/>
        </p:nvSpPr>
        <p:spPr>
          <a:xfrm>
            <a:off x="1619250" y="1196975"/>
            <a:ext cx="6280150" cy="10064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6000" b="1" dirty="0">
                <a:solidFill>
                  <a:srgbClr val="FF0000"/>
                </a:solidFill>
                <a:latin typeface="隶书" panose="02010509060101010101" pitchFamily="49" charset="-122"/>
                <a:ea typeface="方正舒体" panose="02010601030101010101" pitchFamily="2" charset="-122"/>
              </a:rPr>
              <a:t>要精华不要糟粕！</a:t>
            </a:r>
            <a:endParaRPr lang="zh-CN" altLang="en-US" sz="6000" b="1" dirty="0">
              <a:solidFill>
                <a:srgbClr val="FF0000"/>
              </a:solidFill>
              <a:latin typeface="隶书" panose="02010509060101010101" pitchFamily="49" charset="-122"/>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checkerboard(across)">
                                      <p:cBhvr>
                                        <p:cTn id="7" dur="500"/>
                                        <p:tgtEl>
                                          <p:spTgt spid="43010"/>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3011"/>
                                        </p:tgtEl>
                                        <p:attrNameLst>
                                          <p:attrName>style.visibility</p:attrName>
                                        </p:attrNameLst>
                                      </p:cBhvr>
                                      <p:to>
                                        <p:strVal val="visible"/>
                                      </p:to>
                                    </p:set>
                                    <p:animEffect transition="in" filter="checkerboard(across)">
                                      <p:cBhvr>
                                        <p:cTn id="12" dur="500"/>
                                        <p:tgtEl>
                                          <p:spTgt spid="430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3013"/>
                                        </p:tgtEl>
                                        <p:attrNameLst>
                                          <p:attrName>style.visibility</p:attrName>
                                        </p:attrNameLst>
                                      </p:cBhvr>
                                      <p:to>
                                        <p:strVal val="visible"/>
                                      </p:to>
                                    </p:set>
                                    <p:animEffect transition="in" filter="wipe(down)">
                                      <p:cBhvr>
                                        <p:cTn id="17" dur="500"/>
                                        <p:tgtEl>
                                          <p:spTgt spid="4301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3012"/>
                                        </p:tgtEl>
                                        <p:attrNameLst>
                                          <p:attrName>style.visibility</p:attrName>
                                        </p:attrNameLst>
                                      </p:cBhvr>
                                      <p:to>
                                        <p:strVal val="visible"/>
                                      </p:to>
                                    </p:set>
                                    <p:animEffect transition="in" filter="fade">
                                      <p:cBhvr>
                                        <p:cTn id="22" dur="1000"/>
                                        <p:tgtEl>
                                          <p:spTgt spid="43012"/>
                                        </p:tgtEl>
                                      </p:cBhvr>
                                    </p:animEffect>
                                    <p:anim calcmode="lin" valueType="num">
                                      <p:cBhvr>
                                        <p:cTn id="23" dur="1000" fill="hold"/>
                                        <p:tgtEl>
                                          <p:spTgt spid="43012"/>
                                        </p:tgtEl>
                                        <p:attrNameLst>
                                          <p:attrName>ppt_x</p:attrName>
                                        </p:attrNameLst>
                                      </p:cBhvr>
                                      <p:tavLst>
                                        <p:tav tm="0">
                                          <p:val>
                                            <p:strVal val="#ppt_x"/>
                                          </p:val>
                                        </p:tav>
                                        <p:tav tm="100000">
                                          <p:val>
                                            <p:strVal val="#ppt_x"/>
                                          </p:val>
                                        </p:tav>
                                      </p:tavLst>
                                    </p:anim>
                                    <p:anim calcmode="lin" valueType="num">
                                      <p:cBhvr>
                                        <p:cTn id="24" dur="1000" fill="hold"/>
                                        <p:tgtEl>
                                          <p:spTgt spid="43012"/>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4" name="cashreg.wav"/>
                                        </p:tgtEl>
                                      </p:cMediaNode>
                                    </p:audio>
                                  </p:subTnLst>
                                </p:cTn>
                              </p:par>
                              <p:par>
                                <p:cTn id="25" presetID="42" presetClass="entr" presetSubtype="0" fill="hold" grpId="0" nodeType="withEffect">
                                  <p:stCondLst>
                                    <p:cond delay="0"/>
                                  </p:stCondLst>
                                  <p:childTnLst>
                                    <p:set>
                                      <p:cBhvr>
                                        <p:cTn id="26" dur="1" fill="hold">
                                          <p:stCondLst>
                                            <p:cond delay="0"/>
                                          </p:stCondLst>
                                        </p:cTn>
                                        <p:tgtEl>
                                          <p:spTgt spid="43014"/>
                                        </p:tgtEl>
                                        <p:attrNameLst>
                                          <p:attrName>style.visibility</p:attrName>
                                        </p:attrNameLst>
                                      </p:cBhvr>
                                      <p:to>
                                        <p:strVal val="visible"/>
                                      </p:to>
                                    </p:set>
                                    <p:animEffect transition="in" filter="fade">
                                      <p:cBhvr>
                                        <p:cTn id="27" dur="1000"/>
                                        <p:tgtEl>
                                          <p:spTgt spid="43014"/>
                                        </p:tgtEl>
                                      </p:cBhvr>
                                    </p:animEffect>
                                    <p:anim calcmode="lin" valueType="num">
                                      <p:cBhvr>
                                        <p:cTn id="28" dur="1000" fill="hold"/>
                                        <p:tgtEl>
                                          <p:spTgt spid="43014"/>
                                        </p:tgtEl>
                                        <p:attrNameLst>
                                          <p:attrName>ppt_x</p:attrName>
                                        </p:attrNameLst>
                                      </p:cBhvr>
                                      <p:tavLst>
                                        <p:tav tm="0">
                                          <p:val>
                                            <p:strVal val="#ppt_x"/>
                                          </p:val>
                                        </p:tav>
                                        <p:tav tm="100000">
                                          <p:val>
                                            <p:strVal val="#ppt_x"/>
                                          </p:val>
                                        </p:tav>
                                      </p:tavLst>
                                    </p:anim>
                                    <p:anim calcmode="lin" valueType="num">
                                      <p:cBhvr>
                                        <p:cTn id="29" dur="1000" fill="hold"/>
                                        <p:tgtEl>
                                          <p:spTgt spid="43014"/>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4" name="cashreg.wav"/>
                                        </p:tgtEl>
                                      </p:cMediaNode>
                                    </p:audio>
                                  </p:subTnLst>
                                </p:cTn>
                              </p:par>
                            </p:childTnLst>
                          </p:cTn>
                        </p:par>
                      </p:childTnLst>
                    </p:cTn>
                  </p:par>
                  <p:par>
                    <p:cTn id="30" fill="hold">
                      <p:stCondLst>
                        <p:cond delay="indefinite"/>
                      </p:stCondLst>
                      <p:childTnLst>
                        <p:par>
                          <p:cTn id="31" fill="hold">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43015"/>
                                        </p:tgtEl>
                                        <p:attrNameLst>
                                          <p:attrName>style.visibility</p:attrName>
                                        </p:attrNameLst>
                                      </p:cBhvr>
                                      <p:to>
                                        <p:strVal val="visible"/>
                                      </p:to>
                                    </p:set>
                                    <p:animEffect transition="in" filter="checkerboard(across)">
                                      <p:cBhvr>
                                        <p:cTn id="34" dur="5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bldLvl="0"/>
      <p:bldP spid="43014" grpId="0" bldLvl="0"/>
      <p:bldP spid="43015" grpId="0" bldLvl="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Text Box 2"/>
          <p:cNvSpPr txBox="1">
            <a:spLocks noChangeArrowheads="1"/>
          </p:cNvSpPr>
          <p:nvPr/>
        </p:nvSpPr>
        <p:spPr bwMode="auto">
          <a:xfrm>
            <a:off x="2063750" y="279400"/>
            <a:ext cx="5029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zh-CN" sz="4000" b="1" i="0" u="none" strike="noStrike" kern="1200" cap="none" spc="0" normalizeH="0" baseline="0" noProof="0">
                <a:ln>
                  <a:noFill/>
                </a:ln>
                <a:solidFill>
                  <a:srgbClr val="CC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列夫</a:t>
            </a:r>
            <a:r>
              <a:rPr kumimoji="0" lang="zh-CN" altLang="zh-CN" sz="4000" b="1" i="0" u="none" strike="noStrike" kern="1200" cap="none" spc="0" normalizeH="0" baseline="0" noProof="0">
                <a:ln>
                  <a:noFill/>
                </a:ln>
                <a:solidFill>
                  <a:srgbClr val="CC0000"/>
                </a:solidFill>
                <a:effectLst>
                  <a:outerShdw blurRad="38100" dist="38100" dir="2700000" algn="tl">
                    <a:srgbClr val="C0C0C0"/>
                  </a:outerShdw>
                </a:effectLst>
                <a:uLnTx/>
                <a:uFillTx/>
                <a:latin typeface="Times New Roman" panose="02020603050405020304"/>
                <a:ea typeface="黑体" panose="02010609060101010101" pitchFamily="49" charset="-122"/>
                <a:cs typeface="+mn-cs"/>
              </a:rPr>
              <a:t>·</a:t>
            </a:r>
            <a:r>
              <a:rPr kumimoji="0" lang="zh-CN" altLang="zh-CN" sz="4000" b="1" i="0" u="none" strike="noStrike" kern="1200" cap="none" spc="0" normalizeH="0" baseline="0" noProof="0">
                <a:ln>
                  <a:noFill/>
                </a:ln>
                <a:solidFill>
                  <a:srgbClr val="CC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托尔斯泰名言</a:t>
            </a:r>
            <a:endParaRPr kumimoji="0" lang="zh-CN" altLang="zh-CN" sz="4000" b="1" i="0" u="none" strike="noStrike" kern="1200" cap="none" spc="0" normalizeH="0" baseline="0" noProof="0">
              <a:ln>
                <a:noFill/>
              </a:ln>
              <a:solidFill>
                <a:srgbClr val="CC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44035" name="Text Box 3"/>
          <p:cNvSpPr txBox="1"/>
          <p:nvPr/>
        </p:nvSpPr>
        <p:spPr>
          <a:xfrm>
            <a:off x="539750" y="852488"/>
            <a:ext cx="8064500" cy="60055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zh-CN" sz="3600" b="1" dirty="0">
                <a:latin typeface="黑体" panose="02010609060101010101" pitchFamily="49" charset="-122"/>
                <a:ea typeface="黑体" panose="02010609060101010101" pitchFamily="49" charset="-122"/>
              </a:rPr>
              <a:t>    </a:t>
            </a:r>
            <a:r>
              <a:rPr lang="zh-CN" altLang="zh-CN" b="1" dirty="0">
                <a:latin typeface="黑体" panose="02010609060101010101" pitchFamily="49" charset="-122"/>
                <a:ea typeface="黑体" panose="02010609060101010101" pitchFamily="49" charset="-122"/>
              </a:rPr>
              <a:t>1．人生不是一种享乐，而是一桩十分沉重的工作。 </a:t>
            </a:r>
            <a:endParaRPr lang="zh-CN" altLang="zh-CN" b="1" dirty="0">
              <a:latin typeface="黑体" panose="02010609060101010101" pitchFamily="49" charset="-122"/>
              <a:ea typeface="黑体" panose="02010609060101010101" pitchFamily="49" charset="-122"/>
            </a:endParaRPr>
          </a:p>
          <a:p>
            <a:pPr marL="0" lvl="0" indent="0" eaLnBrk="1" hangingPunct="1">
              <a:spcBef>
                <a:spcPct val="50000"/>
              </a:spcBef>
              <a:buNone/>
            </a:pPr>
            <a:r>
              <a:rPr lang="zh-CN" altLang="zh-CN" b="1" dirty="0">
                <a:solidFill>
                  <a:srgbClr val="6600CC"/>
                </a:solidFill>
                <a:latin typeface="黑体" panose="02010609060101010101" pitchFamily="49" charset="-122"/>
                <a:ea typeface="黑体" panose="02010609060101010101" pitchFamily="49" charset="-122"/>
              </a:rPr>
              <a:t>    2．人生的价值，并不是用时间，而是用深度去衡量的。 </a:t>
            </a:r>
            <a:endParaRPr lang="zh-CN" altLang="zh-CN" b="1" dirty="0">
              <a:solidFill>
                <a:srgbClr val="6600CC"/>
              </a:solidFill>
              <a:latin typeface="黑体" panose="02010609060101010101" pitchFamily="49" charset="-122"/>
              <a:ea typeface="黑体" panose="02010609060101010101" pitchFamily="49" charset="-122"/>
            </a:endParaRPr>
          </a:p>
          <a:p>
            <a:pPr marL="0" lvl="0" indent="0" eaLnBrk="1" hangingPunct="1">
              <a:spcBef>
                <a:spcPct val="50000"/>
              </a:spcBef>
              <a:buNone/>
            </a:pPr>
            <a:r>
              <a:rPr lang="zh-CN" altLang="zh-CN" b="1" dirty="0">
                <a:latin typeface="黑体" panose="02010609060101010101" pitchFamily="49" charset="-122"/>
                <a:ea typeface="黑体" panose="02010609060101010101" pitchFamily="49" charset="-122"/>
              </a:rPr>
              <a:t>    3．一切利己的生活，都是非理性的动物的生活。</a:t>
            </a:r>
            <a:endParaRPr lang="zh-CN" altLang="zh-CN" b="1" dirty="0">
              <a:latin typeface="黑体" panose="02010609060101010101" pitchFamily="49" charset="-122"/>
              <a:ea typeface="黑体" panose="02010609060101010101" pitchFamily="49" charset="-122"/>
            </a:endParaRPr>
          </a:p>
          <a:p>
            <a:pPr marL="0" lvl="0" indent="0" eaLnBrk="1" hangingPunct="1">
              <a:spcBef>
                <a:spcPct val="50000"/>
              </a:spcBef>
              <a:buNone/>
            </a:pPr>
            <a:r>
              <a:rPr lang="zh-CN" altLang="zh-CN" b="1" dirty="0">
                <a:solidFill>
                  <a:srgbClr val="6600CC"/>
                </a:solidFill>
                <a:latin typeface="黑体" panose="02010609060101010101" pitchFamily="49" charset="-122"/>
                <a:ea typeface="黑体" panose="02010609060101010101" pitchFamily="49" charset="-122"/>
              </a:rPr>
              <a:t>    4．心灵纯洁的人， 生活充满甜蜜和喜悦。              </a:t>
            </a:r>
            <a:endParaRPr lang="zh-CN" altLang="zh-CN" b="1" dirty="0">
              <a:solidFill>
                <a:srgbClr val="6600CC"/>
              </a:solidFill>
              <a:latin typeface="黑体" panose="02010609060101010101" pitchFamily="49" charset="-122"/>
              <a:ea typeface="黑体" panose="02010609060101010101" pitchFamily="49" charset="-122"/>
            </a:endParaRPr>
          </a:p>
          <a:p>
            <a:pPr marL="0" lvl="0" indent="0" eaLnBrk="1" hangingPunct="1">
              <a:spcBef>
                <a:spcPct val="50000"/>
              </a:spcBef>
              <a:buNone/>
            </a:pPr>
            <a:r>
              <a:rPr lang="zh-CN" altLang="zh-CN" b="1" dirty="0">
                <a:solidFill>
                  <a:srgbClr val="6600CC"/>
                </a:solidFill>
                <a:latin typeface="黑体" panose="02010609060101010101" pitchFamily="49" charset="-122"/>
                <a:ea typeface="黑体" panose="02010609060101010101" pitchFamily="49" charset="-122"/>
              </a:rPr>
              <a:t>    </a:t>
            </a:r>
            <a:r>
              <a:rPr lang="zh-CN" altLang="zh-CN" b="1" dirty="0">
                <a:latin typeface="黑体" panose="02010609060101010101" pitchFamily="49" charset="-122"/>
                <a:ea typeface="黑体" panose="02010609060101010101" pitchFamily="49" charset="-122"/>
              </a:rPr>
              <a:t>5.人不是因为美丽才可爱,而是因为可爱才美丽。</a:t>
            </a:r>
            <a:endParaRPr lang="zh-CN" altLang="zh-CN" b="1" dirty="0">
              <a:latin typeface="黑体" panose="02010609060101010101" pitchFamily="49" charset="-122"/>
              <a:ea typeface="黑体" panose="02010609060101010101" pitchFamily="49" charset="-122"/>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slide(fromLeft)">
                                      <p:cBhvr>
                                        <p:cTn id="7" dur="500"/>
                                        <p:tgtEl>
                                          <p:spTgt spid="44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5197</Words>
  <Application>WPS 演示</Application>
  <PresentationFormat>全屏显示(4:3)</PresentationFormat>
  <Paragraphs>383</Paragraphs>
  <Slides>42</Slides>
  <Notes>0</Notes>
  <HiddenSlides>2</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42</vt:i4>
      </vt:variant>
    </vt:vector>
  </HeadingPairs>
  <TitlesOfParts>
    <vt:vector size="65" baseType="lpstr">
      <vt:lpstr>Arial</vt:lpstr>
      <vt:lpstr>宋体</vt:lpstr>
      <vt:lpstr>Wingdings</vt:lpstr>
      <vt:lpstr>Times New Roman</vt:lpstr>
      <vt:lpstr>方正舒体</vt:lpstr>
      <vt:lpstr>Tahoma</vt:lpstr>
      <vt:lpstr>黑体</vt:lpstr>
      <vt:lpstr>华文新魏</vt:lpstr>
      <vt:lpstr>楷体_GB2312</vt:lpstr>
      <vt:lpstr>隶书</vt:lpstr>
      <vt:lpstr>微软雅黑</vt:lpstr>
      <vt:lpstr>Calibri</vt:lpstr>
      <vt:lpstr>华文彩云</vt:lpstr>
      <vt:lpstr>Arial</vt:lpstr>
      <vt:lpstr>华文隶书</vt:lpstr>
      <vt:lpstr>方正姚体</vt:lpstr>
      <vt:lpstr>华文行楷</vt:lpstr>
      <vt:lpstr>方正静蕾简体</vt:lpstr>
      <vt:lpstr>_x000B__x000C_</vt:lpstr>
      <vt:lpstr>Times New Roman</vt:lpstr>
      <vt:lpstr>新宋体</vt:lpstr>
      <vt:lpstr>Segoe Print</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列夫·托尔斯泰（1828～1910）</vt:lpstr>
      <vt:lpstr>PowerPoint 演示文稿</vt:lpstr>
      <vt:lpstr>PowerPoint 演示文稿</vt:lpstr>
      <vt:lpstr>PowerPoint 演示文稿</vt:lpstr>
      <vt:lpstr>PowerPoint 演示文稿</vt:lpstr>
      <vt:lpstr>朗读，正音：</vt:lpstr>
      <vt:lpstr>扫除拦路虎 </vt:lpstr>
      <vt:lpstr>PowerPoint 演示文稿</vt:lpstr>
      <vt:lpstr>PowerPoint 演示文稿</vt:lpstr>
      <vt:lpstr>默读课文   整体感知 </vt:lpstr>
      <vt:lpstr>PowerPoint 演示文稿</vt:lpstr>
      <vt:lpstr>看，托尔斯泰的须发 </vt:lpstr>
      <vt:lpstr>PowerPoint 演示文稿</vt:lpstr>
      <vt:lpstr>PowerPoint 演示文稿</vt:lpstr>
      <vt:lpstr>PowerPoint 演示文稿</vt:lpstr>
      <vt:lpstr>PowerPoint 演示文稿</vt:lpstr>
      <vt:lpstr>PowerPoint 演示文稿</vt:lpstr>
      <vt:lpstr>PowerPoint 演示文稿</vt:lpstr>
      <vt:lpstr>    直到生命的最后十年，他脸上笼罩的厚厚一层阴云才消除了；直到人生的晚秋，俊秀之光才使这块悲凉之地解冻。 	这句话有什么言外之意？</vt:lpstr>
      <vt:lpstr>PowerPoint 演示文稿</vt:lpstr>
      <vt:lpstr>    文章为什么重点写他的眼睛？</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课文一方面说托尔斯泰“可以任意支配整个世界及其知识财富”，可见他是幸福的；但另一方面又说他得不到“属于自己的那一份幸福”，这是否矛盾?</vt:lpstr>
      <vt:lpstr>由眼知人</vt:lpstr>
      <vt:lpstr>PowerPoint 演示文稿</vt:lpstr>
      <vt:lpstr>PowerPoint 演示文稿</vt:lpstr>
      <vt:lpstr>PowerPoint 演示文稿</vt:lpstr>
      <vt:lpstr>PowerPoint 演示文稿</vt:lpstr>
      <vt:lpstr>PowerPoint 演示文稿</vt:lpstr>
    </vt:vector>
  </TitlesOfParts>
  <Company>WWW.YlmF.CoM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雨林木风</dc:creator>
  <cp:lastModifiedBy>young</cp:lastModifiedBy>
  <cp:revision>23</cp:revision>
  <dcterms:created xsi:type="dcterms:W3CDTF">2009-12-23T12:11:00Z</dcterms:created>
  <dcterms:modified xsi:type="dcterms:W3CDTF">2017-02-23T11:24:09Z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