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8"/>
  </p:notesMasterIdLst>
  <p:sldIdLst>
    <p:sldId id="256" r:id="rId2"/>
    <p:sldId id="339" r:id="rId3"/>
    <p:sldId id="340" r:id="rId4"/>
    <p:sldId id="341" r:id="rId5"/>
    <p:sldId id="342" r:id="rId6"/>
    <p:sldId id="259" r:id="rId7"/>
    <p:sldId id="345" r:id="rId8"/>
    <p:sldId id="346" r:id="rId9"/>
    <p:sldId id="343" r:id="rId10"/>
    <p:sldId id="349" r:id="rId11"/>
    <p:sldId id="262" r:id="rId12"/>
    <p:sldId id="334" r:id="rId13"/>
    <p:sldId id="261" r:id="rId14"/>
    <p:sldId id="350" r:id="rId15"/>
    <p:sldId id="327" r:id="rId16"/>
    <p:sldId id="328" r:id="rId17"/>
  </p:sldIdLst>
  <p:sldSz cx="12190413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ahoma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0000FF"/>
    <a:srgbClr val="006600"/>
    <a:srgbClr val="008000"/>
    <a:srgbClr val="CCFFFF"/>
    <a:srgbClr val="FFFFFF"/>
    <a:srgbClr val="D60093"/>
    <a:srgbClr val="990099"/>
    <a:srgbClr val="CC0099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0" autoAdjust="0"/>
    <p:restoredTop sz="94683" autoAdjust="0"/>
  </p:normalViewPr>
  <p:slideViewPr>
    <p:cSldViewPr>
      <p:cViewPr varScale="1">
        <p:scale>
          <a:sx n="81" d="100"/>
          <a:sy n="81" d="100"/>
        </p:scale>
        <p:origin x="115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54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DF3FB0-34AD-4EDE-BCEE-9B7E397B8810}" type="datetimeFigureOut">
              <a:rPr lang="zh-CN" altLang="en-US" smtClean="0"/>
              <a:t>2023/1/3 Tuesday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0BC51-E83F-4F7A-BE8E-EB19BA13C4C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97389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114" name="Group 2"/>
          <p:cNvGrpSpPr>
            <a:grpSpLocks/>
          </p:cNvGrpSpPr>
          <p:nvPr/>
        </p:nvGrpSpPr>
        <p:grpSpPr bwMode="auto">
          <a:xfrm>
            <a:off x="1" y="2438401"/>
            <a:ext cx="12010520" cy="1052513"/>
            <a:chOff x="0" y="1536"/>
            <a:chExt cx="5675" cy="663"/>
          </a:xfrm>
        </p:grpSpPr>
        <p:grpSp>
          <p:nvGrpSpPr>
            <p:cNvPr id="9011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90116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90117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90118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90119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90120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90121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0122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0123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90124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320628" y="1676400"/>
            <a:ext cx="10361851" cy="1462088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90125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90126" name="Rectangle 14"/>
          <p:cNvSpPr>
            <a:spLocks noGrp="1" noChangeArrowheads="1"/>
          </p:cNvSpPr>
          <p:nvPr>
            <p:ph type="dt" sz="half" idx="2"/>
          </p:nvPr>
        </p:nvSpPr>
        <p:spPr>
          <a:xfrm>
            <a:off x="1320628" y="6248400"/>
            <a:ext cx="2539669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90127" name="Rectangle 15"/>
          <p:cNvSpPr>
            <a:spLocks noGrp="1" noChangeArrowheads="1"/>
          </p:cNvSpPr>
          <p:nvPr>
            <p:ph type="ftr" sz="quarter" idx="3"/>
          </p:nvPr>
        </p:nvSpPr>
        <p:spPr>
          <a:xfrm>
            <a:off x="4571405" y="6248400"/>
            <a:ext cx="3860297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 altLang="zh-CN"/>
          </a:p>
        </p:txBody>
      </p:sp>
      <p:sp>
        <p:nvSpPr>
          <p:cNvPr id="90128" name="Rectangle 1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9142810" y="6248400"/>
            <a:ext cx="2539669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2A844EAB-DF4C-44EA-84F7-B1C569DAA9B9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84700A-78E9-4C21-8CA7-9246EDF82EB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D5142A-F2F0-4F27-8A3A-073E36BA1FB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76712" y="2017713"/>
            <a:ext cx="5079339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859224" y="2017713"/>
            <a:ext cx="5079339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3C196E-DBF3-4FBC-8C40-853FC138B29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523018-02C2-44C0-9C24-33A166DB2D1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0598C1-B3D2-4CD6-AEB5-2DB2126DFA9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9FB4A6-FEBB-47D2-9F87-7973F9B9E1A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224B74-20A5-4D39-9131-13D5D94B274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DBF2B8-100E-4ED6-87E6-FE017D3A6AF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3F08A4-AE3B-444D-BD05-792BF9D2F15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337518" y="214313"/>
            <a:ext cx="2601045" cy="59182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34384" y="214313"/>
            <a:ext cx="7599960" cy="59182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62A6A8-A0A7-4E34-A918-C9F0FD48B1AB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ChangeArrowheads="1"/>
          </p:cNvSpPr>
          <p:nvPr/>
        </p:nvSpPr>
        <p:spPr bwMode="ltGray">
          <a:xfrm>
            <a:off x="556612" y="1098551"/>
            <a:ext cx="584124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89091" name="Rectangle 3"/>
          <p:cNvSpPr>
            <a:spLocks noChangeArrowheads="1"/>
          </p:cNvSpPr>
          <p:nvPr/>
        </p:nvSpPr>
        <p:spPr bwMode="ltGray">
          <a:xfrm>
            <a:off x="1066662" y="1098551"/>
            <a:ext cx="438094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89092" name="Rectangle 4"/>
          <p:cNvSpPr>
            <a:spLocks noChangeArrowheads="1"/>
          </p:cNvSpPr>
          <p:nvPr/>
        </p:nvSpPr>
        <p:spPr bwMode="ltGray">
          <a:xfrm>
            <a:off x="721691" y="1520826"/>
            <a:ext cx="562960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89093" name="Rectangle 5"/>
          <p:cNvSpPr>
            <a:spLocks noChangeArrowheads="1"/>
          </p:cNvSpPr>
          <p:nvPr/>
        </p:nvSpPr>
        <p:spPr bwMode="ltGray">
          <a:xfrm>
            <a:off x="1214808" y="1520826"/>
            <a:ext cx="491003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89094" name="Rectangle 6"/>
          <p:cNvSpPr>
            <a:spLocks noChangeArrowheads="1"/>
          </p:cNvSpPr>
          <p:nvPr/>
        </p:nvSpPr>
        <p:spPr bwMode="ltGray">
          <a:xfrm>
            <a:off x="169311" y="1447801"/>
            <a:ext cx="747087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89095" name="Rectangle 7"/>
          <p:cNvSpPr>
            <a:spLocks noChangeArrowheads="1"/>
          </p:cNvSpPr>
          <p:nvPr/>
        </p:nvSpPr>
        <p:spPr bwMode="gray">
          <a:xfrm>
            <a:off x="1015868" y="990601"/>
            <a:ext cx="42328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89096" name="Rectangle 8"/>
          <p:cNvSpPr>
            <a:spLocks noChangeArrowheads="1"/>
          </p:cNvSpPr>
          <p:nvPr/>
        </p:nvSpPr>
        <p:spPr bwMode="gray">
          <a:xfrm>
            <a:off x="590474" y="1781175"/>
            <a:ext cx="10967139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kumimoji="1" lang="zh-CN" altLang="zh-CN" b="0"/>
          </a:p>
        </p:txBody>
      </p:sp>
      <p:sp>
        <p:nvSpPr>
          <p:cNvPr id="89097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534385" y="214314"/>
            <a:ext cx="10389363" cy="146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8909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76712" y="2017713"/>
            <a:ext cx="10361851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89099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549199" y="6243638"/>
            <a:ext cx="2539669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endParaRPr lang="en-US" altLang="zh-CN"/>
          </a:p>
        </p:txBody>
      </p:sp>
      <p:sp>
        <p:nvSpPr>
          <p:cNvPr id="89100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876165" y="6243638"/>
            <a:ext cx="386029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endParaRPr lang="en-US" altLang="zh-CN"/>
          </a:p>
        </p:txBody>
      </p:sp>
      <p:sp>
        <p:nvSpPr>
          <p:cNvPr id="89101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388311" y="6243638"/>
            <a:ext cx="2539669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fld id="{E97D2CF8-2B87-48E0-A4B9-A6E4F65B6AF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1" name="WordArt 5"/>
          <p:cNvSpPr>
            <a:spLocks noChangeArrowheads="1" noChangeShapeType="1" noTextEdit="1"/>
          </p:cNvSpPr>
          <p:nvPr/>
        </p:nvSpPr>
        <p:spPr bwMode="auto">
          <a:xfrm>
            <a:off x="5663158" y="3789040"/>
            <a:ext cx="5040560" cy="36004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9525">
                  <a:noFill/>
                  <a:miter lim="800000"/>
                  <a:headEnd/>
                  <a:tailEnd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第</a:t>
            </a:r>
            <a:r>
              <a:rPr lang="en-US" altLang="zh-CN" sz="3600" kern="10" dirty="0">
                <a:ln w="9525">
                  <a:noFill/>
                  <a:miter lim="800000"/>
                  <a:headEnd/>
                  <a:tailEnd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1</a:t>
            </a:r>
            <a:r>
              <a:rPr lang="zh-CN" altLang="en-US" sz="3600" kern="10" dirty="0">
                <a:ln w="9525">
                  <a:noFill/>
                  <a:miter lim="800000"/>
                  <a:headEnd/>
                  <a:tailEnd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</a:rPr>
              <a:t>课时  </a:t>
            </a:r>
            <a:r>
              <a:rPr lang="zh-CN" altLang="en-US" sz="36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ea typeface="+mn-ea"/>
                <a:cs typeface="黑体" panose="02010609060101010101" pitchFamily="2" charset="-122"/>
              </a:rPr>
              <a:t>探究空气的组成</a:t>
            </a:r>
          </a:p>
        </p:txBody>
      </p:sp>
      <p:sp>
        <p:nvSpPr>
          <p:cNvPr id="5" name="WordArt 9"/>
          <p:cNvSpPr>
            <a:spLocks noChangeArrowheads="1" noChangeShapeType="1" noTextEdit="1"/>
          </p:cNvSpPr>
          <p:nvPr/>
        </p:nvSpPr>
        <p:spPr bwMode="auto">
          <a:xfrm>
            <a:off x="2062758" y="1904752"/>
            <a:ext cx="7671919" cy="1092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12700">
                  <a:solidFill>
                    <a:srgbClr val="EAEAEA"/>
                  </a:solidFill>
                  <a:miter lim="800000"/>
                  <a:headEnd/>
                  <a:tailEnd/>
                </a:ln>
                <a:solidFill>
                  <a:srgbClr val="0066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课题</a:t>
            </a:r>
            <a:r>
              <a:rPr lang="en-US" altLang="zh-CN" sz="3600" kern="10" dirty="0">
                <a:ln w="12700">
                  <a:solidFill>
                    <a:srgbClr val="EAEAEA"/>
                  </a:solidFill>
                  <a:miter lim="800000"/>
                  <a:headEnd/>
                  <a:tailEnd/>
                </a:ln>
                <a:solidFill>
                  <a:srgbClr val="0066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1  </a:t>
            </a:r>
            <a:r>
              <a:rPr lang="zh-CN" altLang="en-US" sz="3600" kern="10" dirty="0">
                <a:ln w="12700">
                  <a:solidFill>
                    <a:srgbClr val="EAEAEA"/>
                  </a:solidFill>
                  <a:miter lim="800000"/>
                  <a:headEnd/>
                  <a:tailEnd/>
                </a:ln>
                <a:solidFill>
                  <a:srgbClr val="006600"/>
                </a:soli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宋体"/>
                <a:ea typeface="宋体"/>
              </a:rPr>
              <a:t>空   气</a:t>
            </a:r>
          </a:p>
        </p:txBody>
      </p:sp>
      <p:sp>
        <p:nvSpPr>
          <p:cNvPr id="6" name="Text Box 30"/>
          <p:cNvSpPr txBox="1">
            <a:spLocks noChangeArrowheads="1"/>
          </p:cNvSpPr>
          <p:nvPr/>
        </p:nvSpPr>
        <p:spPr bwMode="auto">
          <a:xfrm>
            <a:off x="8471470" y="5445224"/>
            <a:ext cx="308238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Clr>
                <a:schemeClr val="accent2"/>
              </a:buClr>
              <a:buSzPct val="75000"/>
              <a:buFont typeface="Monotype Sorts" pitchFamily="2" charset="2"/>
              <a:buNone/>
            </a:pPr>
            <a:r>
              <a:rPr lang="en-US" altLang="zh-CN" sz="2800" dirty="0">
                <a:solidFill>
                  <a:srgbClr val="008000"/>
                </a:solidFill>
              </a:rPr>
              <a:t>2021</a:t>
            </a:r>
            <a:r>
              <a:rPr lang="zh-CN" altLang="en-US" sz="2800" dirty="0">
                <a:solidFill>
                  <a:srgbClr val="008000"/>
                </a:solidFill>
              </a:rPr>
              <a:t>年</a:t>
            </a:r>
            <a:r>
              <a:rPr lang="en-US" altLang="zh-CN" sz="2800" dirty="0">
                <a:solidFill>
                  <a:srgbClr val="008000"/>
                </a:solidFill>
              </a:rPr>
              <a:t>9</a:t>
            </a:r>
            <a:r>
              <a:rPr lang="zh-CN" altLang="en-US" sz="2800" dirty="0">
                <a:solidFill>
                  <a:srgbClr val="008000"/>
                </a:solidFill>
              </a:rPr>
              <a:t>月</a:t>
            </a:r>
            <a:r>
              <a:rPr lang="en-US" altLang="zh-CN" sz="2800" dirty="0">
                <a:solidFill>
                  <a:srgbClr val="008000"/>
                </a:solidFill>
              </a:rPr>
              <a:t>16</a:t>
            </a:r>
            <a:r>
              <a:rPr lang="zh-CN" altLang="en-US" sz="2800" dirty="0">
                <a:solidFill>
                  <a:srgbClr val="008000"/>
                </a:solidFill>
              </a:rPr>
              <a:t>日</a:t>
            </a: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180975" y="476250"/>
            <a:ext cx="6696075" cy="42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zh-CN" altLang="en-US" sz="2200" dirty="0">
                <a:solidFill>
                  <a:srgbClr val="000066"/>
                </a:solidFill>
                <a:latin typeface="楷体" pitchFamily="49" charset="-122"/>
                <a:ea typeface="楷体" pitchFamily="49" charset="-122"/>
              </a:rPr>
              <a:t>广州市优秀教师、广州市骨干教师 系列课件</a:t>
            </a: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3070870" y="4699992"/>
            <a:ext cx="52053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hlink"/>
                </a:solidFill>
              </a:rPr>
              <a:t>中山大学附属中学 －－ 邓作逵 老师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圆角矩形 7">
            <a:extLst>
              <a:ext uri="{FF2B5EF4-FFF2-40B4-BE49-F238E27FC236}">
                <a16:creationId xmlns:a16="http://schemas.microsoft.com/office/drawing/2014/main" id="{17BCC62B-5776-4E41-8E39-7150834C7102}"/>
              </a:ext>
            </a:extLst>
          </p:cNvPr>
          <p:cNvSpPr/>
          <p:nvPr/>
        </p:nvSpPr>
        <p:spPr>
          <a:xfrm>
            <a:off x="4663869" y="1184343"/>
            <a:ext cx="2837468" cy="48644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6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【</a:t>
            </a:r>
            <a:r>
              <a:rPr lang="zh-CN" altLang="en-US" sz="36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学习目标</a:t>
            </a:r>
            <a:r>
              <a:rPr lang="en-US" altLang="zh-CN" sz="3600" b="1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】</a:t>
            </a:r>
            <a:endParaRPr lang="zh-CN" altLang="en-US" sz="3600" b="1" dirty="0">
              <a:solidFill>
                <a:srgbClr val="0066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圆角矩形 4">
            <a:extLst>
              <a:ext uri="{FF2B5EF4-FFF2-40B4-BE49-F238E27FC236}">
                <a16:creationId xmlns:a16="http://schemas.microsoft.com/office/drawing/2014/main" id="{021C5EAD-7E08-4F51-B874-11E7BAE1B21F}"/>
              </a:ext>
            </a:extLst>
          </p:cNvPr>
          <p:cNvSpPr/>
          <p:nvPr/>
        </p:nvSpPr>
        <p:spPr>
          <a:xfrm>
            <a:off x="772234" y="5336416"/>
            <a:ext cx="9837151" cy="1188928"/>
          </a:xfrm>
          <a:prstGeom prst="roundRect">
            <a:avLst>
              <a:gd name="adj" fmla="val 8426"/>
            </a:avLst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endParaRPr lang="zh-CN" altLang="en-US" sz="2800" dirty="0">
              <a:latin typeface="+mn-ea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8E60C777-5224-4797-98D6-4B124164C733}"/>
              </a:ext>
            </a:extLst>
          </p:cNvPr>
          <p:cNvSpPr/>
          <p:nvPr/>
        </p:nvSpPr>
        <p:spPr>
          <a:xfrm>
            <a:off x="772234" y="5239314"/>
            <a:ext cx="9963502" cy="66255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</a:rPr>
              <a:t>【</a:t>
            </a:r>
            <a:r>
              <a:rPr lang="zh-CN" altLang="en-US" sz="2800" dirty="0">
                <a:latin typeface="+mn-ea"/>
              </a:rPr>
              <a:t>重点</a:t>
            </a:r>
            <a:r>
              <a:rPr lang="en-US" altLang="zh-CN" sz="2800" dirty="0">
                <a:latin typeface="+mn-ea"/>
              </a:rPr>
              <a:t>】</a:t>
            </a:r>
            <a:r>
              <a:rPr lang="zh-CN" altLang="en-US" sz="2800" dirty="0">
                <a:latin typeface="+mn-ea"/>
              </a:rPr>
              <a:t>探究空气中氧气的含量。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A53EC6D0-26D7-49F7-B12A-0E5A2793DBA4}"/>
              </a:ext>
            </a:extLst>
          </p:cNvPr>
          <p:cNvSpPr/>
          <p:nvPr/>
        </p:nvSpPr>
        <p:spPr>
          <a:xfrm>
            <a:off x="772234" y="5790782"/>
            <a:ext cx="8699145" cy="66255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</a:rPr>
              <a:t>【</a:t>
            </a:r>
            <a:r>
              <a:rPr lang="zh-CN" altLang="en-US" sz="2800" dirty="0">
                <a:latin typeface="+mn-ea"/>
              </a:rPr>
              <a:t>难点</a:t>
            </a:r>
            <a:r>
              <a:rPr lang="en-US" altLang="zh-CN" sz="2800" dirty="0">
                <a:latin typeface="+mn-ea"/>
              </a:rPr>
              <a:t>】</a:t>
            </a:r>
            <a:r>
              <a:rPr lang="zh-CN" altLang="en-US" sz="2800" dirty="0">
                <a:latin typeface="+mn-ea"/>
              </a:rPr>
              <a:t>掌握纯净物和混合物的概念并能够准确区分。</a:t>
            </a:r>
          </a:p>
        </p:txBody>
      </p:sp>
      <p:sp>
        <p:nvSpPr>
          <p:cNvPr id="8" name="文本框 2">
            <a:extLst>
              <a:ext uri="{FF2B5EF4-FFF2-40B4-BE49-F238E27FC236}">
                <a16:creationId xmlns:a16="http://schemas.microsoft.com/office/drawing/2014/main" id="{6B511ED2-5F18-4657-9E7C-89FA325505B4}"/>
              </a:ext>
            </a:extLst>
          </p:cNvPr>
          <p:cNvSpPr txBox="1"/>
          <p:nvPr/>
        </p:nvSpPr>
        <p:spPr>
          <a:xfrm>
            <a:off x="858108" y="2006202"/>
            <a:ext cx="10205650" cy="3222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en-US" altLang="zh-CN" sz="2800" b="1" dirty="0">
                <a:latin typeface="+mn-ea"/>
                <a:cs typeface="楷体" panose="02010609060101010101" charset="-122"/>
              </a:rPr>
              <a:t>1.</a:t>
            </a:r>
            <a:r>
              <a:rPr lang="zh-CN" altLang="en-US" sz="2800" b="1" dirty="0">
                <a:latin typeface="+mn-ea"/>
                <a:cs typeface="楷体" panose="02010609060101010101" charset="-122"/>
              </a:rPr>
              <a:t>了解空气的主要成分；</a:t>
            </a:r>
            <a:endParaRPr lang="en-US" altLang="zh-CN" sz="2800" b="1" dirty="0">
              <a:latin typeface="+mn-ea"/>
              <a:cs typeface="楷体" panose="02010609060101010101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+mn-ea"/>
                <a:cs typeface="楷体" panose="02010609060101010101" charset="-122"/>
              </a:rPr>
              <a:t>2.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  <a:cs typeface="楷体" panose="02010609060101010101" charset="-122"/>
                <a:sym typeface="+mn-ea"/>
              </a:rPr>
              <a:t>探究空气中氧气的含量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  <a:cs typeface="楷体" panose="02010609060101010101" charset="-122"/>
              </a:rPr>
              <a:t>；</a:t>
            </a:r>
            <a:endParaRPr lang="en-US" altLang="zh-CN" sz="2800" b="1" dirty="0">
              <a:solidFill>
                <a:srgbClr val="FF0000"/>
              </a:solidFill>
              <a:latin typeface="+mn-ea"/>
              <a:cs typeface="楷体" panose="02010609060101010101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800" b="1" dirty="0">
                <a:latin typeface="+mn-ea"/>
                <a:cs typeface="楷体" panose="02010609060101010101" charset="-122"/>
              </a:rPr>
              <a:t>3.</a:t>
            </a:r>
            <a:r>
              <a:rPr lang="zh-CN" altLang="en-US" sz="2800" b="1" dirty="0">
                <a:latin typeface="+mn-ea"/>
                <a:cs typeface="楷体" panose="02010609060101010101" charset="-122"/>
              </a:rPr>
              <a:t>初步认识纯净物和混合物的概念；</a:t>
            </a:r>
            <a:endParaRPr lang="en-US" altLang="zh-CN" sz="2800" b="1" dirty="0">
              <a:latin typeface="+mn-ea"/>
              <a:cs typeface="楷体" panose="02010609060101010101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800" b="1" dirty="0">
                <a:solidFill>
                  <a:srgbClr val="0000CC"/>
                </a:solidFill>
                <a:latin typeface="+mn-ea"/>
                <a:cs typeface="楷体" panose="02010609060101010101" charset="-122"/>
              </a:rPr>
              <a:t>4.</a:t>
            </a:r>
            <a:r>
              <a:rPr lang="zh-CN" altLang="en-US" sz="2800" b="1" dirty="0">
                <a:solidFill>
                  <a:srgbClr val="0000CC"/>
                </a:solidFill>
                <a:latin typeface="+mn-ea"/>
                <a:cs typeface="楷体" panose="02010609060101010101" charset="-122"/>
              </a:rPr>
              <a:t>初步学习科学实验的方法，进行观察、记录，并初步学会分析</a:t>
            </a:r>
            <a:endParaRPr lang="en-US" altLang="zh-CN" sz="2800" b="1" dirty="0">
              <a:solidFill>
                <a:srgbClr val="0000CC"/>
              </a:solidFill>
              <a:latin typeface="+mn-ea"/>
              <a:cs typeface="楷体" panose="02010609060101010101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800" dirty="0">
                <a:solidFill>
                  <a:srgbClr val="0000CC"/>
                </a:solidFill>
                <a:latin typeface="+mn-ea"/>
                <a:cs typeface="楷体" panose="02010609060101010101" charset="-122"/>
              </a:rPr>
              <a:t>  </a:t>
            </a:r>
            <a:r>
              <a:rPr lang="zh-CN" altLang="en-US" sz="2800" b="1" dirty="0">
                <a:solidFill>
                  <a:srgbClr val="0000CC"/>
                </a:solidFill>
                <a:latin typeface="+mn-ea"/>
                <a:cs typeface="楷体" panose="02010609060101010101" charset="-122"/>
              </a:rPr>
              <a:t>实验现象。</a:t>
            </a:r>
          </a:p>
        </p:txBody>
      </p:sp>
    </p:spTree>
    <p:extLst>
      <p:ext uri="{BB962C8B-B14F-4D97-AF65-F5344CB8AC3E}">
        <p14:creationId xmlns:p14="http://schemas.microsoft.com/office/powerpoint/2010/main" val="22167690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7C98CEAB-3CF2-4CDF-8B9D-F44C5303EAA4}"/>
              </a:ext>
            </a:extLst>
          </p:cNvPr>
          <p:cNvSpPr/>
          <p:nvPr/>
        </p:nvSpPr>
        <p:spPr>
          <a:xfrm>
            <a:off x="1630710" y="1196752"/>
            <a:ext cx="63161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0000CC"/>
                </a:solidFill>
                <a:latin typeface="宋体" panose="02010600030101010101" pitchFamily="2" charset="-122"/>
              </a:rPr>
              <a:t>【</a:t>
            </a:r>
            <a:r>
              <a:rPr lang="zh-CN" altLang="en-US" sz="2800" b="1" dirty="0">
                <a:solidFill>
                  <a:srgbClr val="0000CC"/>
                </a:solidFill>
                <a:latin typeface="宋体" panose="02010600030101010101" pitchFamily="2" charset="-122"/>
              </a:rPr>
              <a:t>思考</a:t>
            </a:r>
            <a:r>
              <a:rPr lang="en-US" altLang="zh-CN" sz="2800" b="1" dirty="0">
                <a:solidFill>
                  <a:srgbClr val="0000CC"/>
                </a:solidFill>
                <a:latin typeface="宋体" panose="02010600030101010101" pitchFamily="2" charset="-122"/>
              </a:rPr>
              <a:t>】</a:t>
            </a:r>
            <a:r>
              <a:rPr lang="zh-CN" altLang="en-US" sz="2800" b="1" dirty="0">
                <a:solidFill>
                  <a:srgbClr val="0000CC"/>
                </a:solidFill>
                <a:latin typeface="宋体" panose="02010600030101010101" pitchFamily="2" charset="-122"/>
              </a:rPr>
              <a:t>你有办法证明空气的存在吗？</a:t>
            </a:r>
          </a:p>
        </p:txBody>
      </p:sp>
      <p:sp>
        <p:nvSpPr>
          <p:cNvPr id="5" name="内容占位符 135170">
            <a:extLst>
              <a:ext uri="{FF2B5EF4-FFF2-40B4-BE49-F238E27FC236}">
                <a16:creationId xmlns:a16="http://schemas.microsoft.com/office/drawing/2014/main" id="{5AEF2EBB-F98B-4B56-81A8-210EFC499E08}"/>
              </a:ext>
            </a:extLst>
          </p:cNvPr>
          <p:cNvSpPr txBox="1">
            <a:spLocks noRot="1" noChangeArrowheads="1"/>
          </p:cNvSpPr>
          <p:nvPr/>
        </p:nvSpPr>
        <p:spPr>
          <a:xfrm>
            <a:off x="838622" y="2204864"/>
            <a:ext cx="6408712" cy="72008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、将空烧杯在盛满水的水槽中向下压</a:t>
            </a:r>
            <a:r>
              <a:rPr lang="zh-CN" altLang="en-US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endParaRPr lang="en-US" altLang="zh-CN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0653E2A8-C626-41F5-9A5E-F49F8105E9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9906133" y="4672516"/>
            <a:ext cx="1925955" cy="19259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09BC9F24-CB79-4FCA-BC59-74140D59AE6E}"/>
              </a:ext>
            </a:extLst>
          </p:cNvPr>
          <p:cNvSpPr txBox="1"/>
          <p:nvPr/>
        </p:nvSpPr>
        <p:spPr>
          <a:xfrm>
            <a:off x="5951190" y="3033841"/>
            <a:ext cx="547260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——</a:t>
            </a:r>
            <a:r>
              <a:rPr lang="zh-CN" altLang="en-US" sz="2800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烧杯内的水无法上升到顶部</a:t>
            </a:r>
            <a:endParaRPr lang="zh-CN" altLang="en-US" sz="2800" dirty="0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C688C5A0-0C42-4B82-8E77-A949000B996E}"/>
              </a:ext>
            </a:extLst>
          </p:cNvPr>
          <p:cNvSpPr txBox="1"/>
          <p:nvPr/>
        </p:nvSpPr>
        <p:spPr>
          <a:xfrm>
            <a:off x="6933050" y="3872628"/>
            <a:ext cx="379765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——</a:t>
            </a:r>
            <a:r>
              <a:rPr lang="zh-CN" altLang="en-US" sz="2800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双手挤压有压力</a:t>
            </a:r>
            <a:endParaRPr lang="zh-CN" altLang="en-US" sz="2800" dirty="0"/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CFFF21B9-1600-4092-9263-047BDDDD89AB}"/>
              </a:ext>
            </a:extLst>
          </p:cNvPr>
          <p:cNvSpPr txBox="1"/>
          <p:nvPr/>
        </p:nvSpPr>
        <p:spPr>
          <a:xfrm>
            <a:off x="5312500" y="4743705"/>
            <a:ext cx="199745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——</a:t>
            </a:r>
            <a:r>
              <a:rPr lang="zh-CN" altLang="en-US" sz="2800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有风</a:t>
            </a:r>
            <a:endParaRPr lang="zh-CN" altLang="en-US" sz="2800" dirty="0"/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11E27689-A325-4FC8-95D8-020DBCC16441}"/>
              </a:ext>
            </a:extLst>
          </p:cNvPr>
          <p:cNvSpPr txBox="1"/>
          <p:nvPr/>
        </p:nvSpPr>
        <p:spPr>
          <a:xfrm>
            <a:off x="3410378" y="5417493"/>
            <a:ext cx="3188864" cy="6376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800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——</a:t>
            </a:r>
            <a:r>
              <a:rPr lang="zh-CN" altLang="en-US" sz="2800" dirty="0">
                <a:solidFill>
                  <a:srgbClr val="0066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轮胎鼓起来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B9A8D978-115E-469A-9692-1498E0986809}"/>
              </a:ext>
            </a:extLst>
          </p:cNvPr>
          <p:cNvSpPr txBox="1"/>
          <p:nvPr/>
        </p:nvSpPr>
        <p:spPr>
          <a:xfrm>
            <a:off x="838622" y="3717032"/>
            <a:ext cx="6094428" cy="6376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800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、扁的密封袋开袋后抖动，然后封好 </a:t>
            </a:r>
            <a:endParaRPr lang="en-US" altLang="zh-CN" sz="2800" dirty="0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718D738C-DC2C-462D-9363-AF7187E490EA}"/>
              </a:ext>
            </a:extLst>
          </p:cNvPr>
          <p:cNvSpPr txBox="1"/>
          <p:nvPr/>
        </p:nvSpPr>
        <p:spPr>
          <a:xfrm>
            <a:off x="826607" y="4653136"/>
            <a:ext cx="4485893" cy="6376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、扇子朝脸扇、树叶在动 </a:t>
            </a:r>
            <a:endParaRPr lang="en-US" altLang="zh-CN" sz="28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FC171648-CB97-4E40-8430-4B2256DC4FFA}"/>
              </a:ext>
            </a:extLst>
          </p:cNvPr>
          <p:cNvSpPr txBox="1"/>
          <p:nvPr/>
        </p:nvSpPr>
        <p:spPr>
          <a:xfrm>
            <a:off x="792866" y="5367267"/>
            <a:ext cx="2566036" cy="6376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800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sz="2800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、给车胎打气</a:t>
            </a:r>
          </a:p>
        </p:txBody>
      </p:sp>
    </p:spTree>
    <p:extLst>
      <p:ext uri="{BB962C8B-B14F-4D97-AF65-F5344CB8AC3E}">
        <p14:creationId xmlns:p14="http://schemas.microsoft.com/office/powerpoint/2010/main" val="4254153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0" grpId="0"/>
      <p:bldP spid="12" grpId="0"/>
      <p:bldP spid="14" grpId="0"/>
      <p:bldP spid="16" grpId="0"/>
      <p:bldP spid="18" grpId="0"/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18A3230B-36B7-4564-9BF9-933A9BCCDF38}"/>
              </a:ext>
            </a:extLst>
          </p:cNvPr>
          <p:cNvSpPr txBox="1"/>
          <p:nvPr/>
        </p:nvSpPr>
        <p:spPr>
          <a:xfrm>
            <a:off x="1414686" y="1249596"/>
            <a:ext cx="45127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latin typeface="+mn-ea"/>
                <a:ea typeface="+mn-ea"/>
              </a:rPr>
              <a:t>一、空气是由什么组成的？</a:t>
            </a:r>
          </a:p>
        </p:txBody>
      </p:sp>
      <p:sp>
        <p:nvSpPr>
          <p:cNvPr id="5" name="圆角矩形 1">
            <a:extLst>
              <a:ext uri="{FF2B5EF4-FFF2-40B4-BE49-F238E27FC236}">
                <a16:creationId xmlns:a16="http://schemas.microsoft.com/office/drawing/2014/main" id="{FF744060-2404-464B-8162-07312F10111B}"/>
              </a:ext>
            </a:extLst>
          </p:cNvPr>
          <p:cNvSpPr/>
          <p:nvPr/>
        </p:nvSpPr>
        <p:spPr>
          <a:xfrm>
            <a:off x="4786643" y="2152721"/>
            <a:ext cx="2026498" cy="578882"/>
          </a:xfrm>
          <a:prstGeom prst="roundRect">
            <a:avLst/>
          </a:prstGeom>
          <a:ln w="38100">
            <a:solidFill>
              <a:srgbClr val="00B050"/>
            </a:solidFill>
            <a:prstDash val="dash"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zh-CN" altLang="en-US" sz="2800" dirty="0">
                <a:latin typeface="+mn-ea"/>
                <a:ea typeface="+mn-ea"/>
              </a:rPr>
              <a:t>空气发现史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E9432304-6082-481C-A185-B64EE34E1822}"/>
              </a:ext>
            </a:extLst>
          </p:cNvPr>
          <p:cNvSpPr/>
          <p:nvPr/>
        </p:nvSpPr>
        <p:spPr>
          <a:xfrm>
            <a:off x="2808377" y="2911044"/>
            <a:ext cx="73981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+mn-ea"/>
                <a:ea typeface="+mn-ea"/>
              </a:rPr>
              <a:t>很久以前，人们认为空气只是单一的某种物质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8F4007FE-19F2-4C9D-B0CF-F14ADAB0C14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638" y="3487827"/>
            <a:ext cx="2013080" cy="2400894"/>
          </a:xfrm>
          <a:prstGeom prst="round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89083BF9-3591-423C-8B5C-E2169B33C02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5526" y="3487827"/>
            <a:ext cx="2013080" cy="2400894"/>
          </a:xfrm>
          <a:prstGeom prst="round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D1B3C4C8-7063-4E74-B123-EECEF2801BF3}"/>
              </a:ext>
            </a:extLst>
          </p:cNvPr>
          <p:cNvSpPr/>
          <p:nvPr/>
        </p:nvSpPr>
        <p:spPr>
          <a:xfrm>
            <a:off x="3497353" y="3611320"/>
            <a:ext cx="5118133" cy="2576667"/>
          </a:xfrm>
          <a:prstGeom prst="rect">
            <a:avLst/>
          </a:prstGeom>
          <a:ln w="38100">
            <a:noFill/>
            <a:prstDash val="dash"/>
          </a:ln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18</a:t>
            </a:r>
            <a:r>
              <a:rPr lang="zh-CN" altLang="en-US" sz="2800" dirty="0">
                <a:latin typeface="+mn-ea"/>
                <a:ea typeface="+mn-ea"/>
              </a:rPr>
              <a:t>世纪</a:t>
            </a:r>
            <a:r>
              <a:rPr lang="en-US" altLang="zh-CN" sz="2800" dirty="0">
                <a:latin typeface="+mn-ea"/>
                <a:ea typeface="+mn-ea"/>
              </a:rPr>
              <a:t>70</a:t>
            </a:r>
            <a:r>
              <a:rPr lang="zh-CN" altLang="en-US" sz="2800" dirty="0">
                <a:latin typeface="+mn-ea"/>
                <a:ea typeface="+mn-ea"/>
              </a:rPr>
              <a:t>年代，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瑞典科学家舍勒和英国化学家普利斯特里</a:t>
            </a:r>
            <a:r>
              <a:rPr lang="zh-CN" altLang="en-US" sz="2800" dirty="0">
                <a:latin typeface="+mn-ea"/>
                <a:ea typeface="+mn-ea"/>
              </a:rPr>
              <a:t>分别制得了氧气，但他们并没有意识到自己发现了氧气。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AEBD94F3-5B1D-48EE-B589-1A0311180A52}"/>
              </a:ext>
            </a:extLst>
          </p:cNvPr>
          <p:cNvSpPr/>
          <p:nvPr/>
        </p:nvSpPr>
        <p:spPr>
          <a:xfrm>
            <a:off x="1519203" y="6002124"/>
            <a:ext cx="9060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+mn-ea"/>
                <a:ea typeface="+mn-ea"/>
              </a:rPr>
              <a:t>舍勒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42D12BE9-0089-4D95-A85F-5320FE024115}"/>
              </a:ext>
            </a:extLst>
          </p:cNvPr>
          <p:cNvSpPr/>
          <p:nvPr/>
        </p:nvSpPr>
        <p:spPr>
          <a:xfrm>
            <a:off x="9147721" y="6002124"/>
            <a:ext cx="19880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+mn-ea"/>
                <a:ea typeface="+mn-ea"/>
              </a:rPr>
              <a:t>普利斯特里</a:t>
            </a:r>
          </a:p>
        </p:txBody>
      </p:sp>
    </p:spTree>
    <p:extLst>
      <p:ext uri="{BB962C8B-B14F-4D97-AF65-F5344CB8AC3E}">
        <p14:creationId xmlns:p14="http://schemas.microsoft.com/office/powerpoint/2010/main" val="3904962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E525F3AD-0935-4736-9169-AA1342D9D147}"/>
              </a:ext>
            </a:extLst>
          </p:cNvPr>
          <p:cNvSpPr txBox="1"/>
          <p:nvPr/>
        </p:nvSpPr>
        <p:spPr>
          <a:xfrm>
            <a:off x="1414686" y="1249596"/>
            <a:ext cx="45127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latin typeface="+mn-ea"/>
                <a:ea typeface="+mn-ea"/>
              </a:rPr>
              <a:t>一、空气是由什么组成的？</a:t>
            </a:r>
          </a:p>
        </p:txBody>
      </p:sp>
      <p:sp>
        <p:nvSpPr>
          <p:cNvPr id="3" name="圆角矩形 1">
            <a:extLst>
              <a:ext uri="{FF2B5EF4-FFF2-40B4-BE49-F238E27FC236}">
                <a16:creationId xmlns:a16="http://schemas.microsoft.com/office/drawing/2014/main" id="{48D736DF-02E2-44E7-9AA4-715F5CA8489F}"/>
              </a:ext>
            </a:extLst>
          </p:cNvPr>
          <p:cNvSpPr/>
          <p:nvPr/>
        </p:nvSpPr>
        <p:spPr>
          <a:xfrm>
            <a:off x="4786643" y="2152721"/>
            <a:ext cx="2026498" cy="578882"/>
          </a:xfrm>
          <a:prstGeom prst="roundRect">
            <a:avLst/>
          </a:prstGeom>
          <a:ln w="38100">
            <a:solidFill>
              <a:srgbClr val="00B050"/>
            </a:solidFill>
            <a:prstDash val="dash"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zh-CN" altLang="en-US" sz="2800" dirty="0">
                <a:latin typeface="+mn-ea"/>
                <a:ea typeface="+mn-ea"/>
              </a:rPr>
              <a:t>空气发现史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422E2598-179C-4E0A-9554-0B5E64A8C1C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41"/>
          <a:stretch>
            <a:fillRect/>
          </a:stretch>
        </p:blipFill>
        <p:spPr>
          <a:xfrm>
            <a:off x="3730209" y="3120363"/>
            <a:ext cx="2076965" cy="2756909"/>
          </a:xfrm>
          <a:prstGeom prst="round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78C041A6-36EE-423E-B4CF-11EC561004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2956" y="3161287"/>
            <a:ext cx="2076966" cy="2756909"/>
          </a:xfrm>
          <a:prstGeom prst="round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6472D7BA-DEBE-45CA-9DCE-16E958F2E69D}"/>
              </a:ext>
            </a:extLst>
          </p:cNvPr>
          <p:cNvSpPr/>
          <p:nvPr/>
        </p:nvSpPr>
        <p:spPr>
          <a:xfrm>
            <a:off x="481845" y="2928243"/>
            <a:ext cx="2877057" cy="3222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800" dirty="0">
                <a:latin typeface="宋体" panose="02010600030101010101" pitchFamily="2" charset="-122"/>
              </a:rPr>
              <a:t>1774</a:t>
            </a:r>
            <a:r>
              <a:rPr lang="zh-CN" altLang="en-US" sz="2800" dirty="0">
                <a:latin typeface="宋体" panose="02010600030101010101" pitchFamily="2" charset="-122"/>
              </a:rPr>
              <a:t>年</a:t>
            </a:r>
            <a:endParaRPr lang="en-US" altLang="zh-CN" sz="2800" dirty="0">
              <a:latin typeface="宋体" panose="02010600030101010101" pitchFamily="2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法国化学家拉瓦锡</a:t>
            </a:r>
            <a:r>
              <a:rPr lang="zh-CN" altLang="en-US" sz="2800" dirty="0">
                <a:latin typeface="宋体" panose="02010600030101010101" pitchFamily="2" charset="-122"/>
              </a:rPr>
              <a:t>第一次用实验证明了空气中有氧气和氮气。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7C5138F4-7965-4867-881B-E51C48E399F7}"/>
              </a:ext>
            </a:extLst>
          </p:cNvPr>
          <p:cNvSpPr/>
          <p:nvPr/>
        </p:nvSpPr>
        <p:spPr>
          <a:xfrm>
            <a:off x="8687494" y="2928243"/>
            <a:ext cx="3253830" cy="3222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2800" dirty="0">
                <a:latin typeface="宋体" panose="02010600030101010101" pitchFamily="2" charset="-122"/>
              </a:rPr>
              <a:t>19</a:t>
            </a:r>
            <a:r>
              <a:rPr lang="zh-CN" altLang="en-US" sz="2800" dirty="0">
                <a:latin typeface="宋体" panose="02010600030101010101" pitchFamily="2" charset="-122"/>
              </a:rPr>
              <a:t>世纪末</a:t>
            </a:r>
            <a:endParaRPr lang="en-US" altLang="zh-CN" sz="2800" dirty="0">
              <a:latin typeface="宋体" panose="02010600030101010101" pitchFamily="2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</a:rPr>
              <a:t>英国物理学家瑞利</a:t>
            </a:r>
            <a:r>
              <a:rPr lang="zh-CN" altLang="en-US" sz="2800" dirty="0">
                <a:latin typeface="宋体" panose="02010600030101010101" pitchFamily="2" charset="-122"/>
              </a:rPr>
              <a:t>发现了稀有气体氩气，之后各个稀有气体陆续被发现。</a:t>
            </a:r>
          </a:p>
        </p:txBody>
      </p:sp>
    </p:spTree>
    <p:extLst>
      <p:ext uri="{BB962C8B-B14F-4D97-AF65-F5344CB8AC3E}">
        <p14:creationId xmlns:p14="http://schemas.microsoft.com/office/powerpoint/2010/main" val="2620446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1487824" y="1125538"/>
            <a:ext cx="5492034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sz="2800" dirty="0">
                <a:latin typeface="宋体" pitchFamily="2" charset="-122"/>
              </a:rPr>
              <a:t>一、空气是由什么组成的         </a:t>
            </a: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307F7670-C50B-4484-AE4A-7F1CDFDEA02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508" y="2616050"/>
            <a:ext cx="4310628" cy="2936287"/>
          </a:xfrm>
          <a:prstGeom prst="rect">
            <a:avLst/>
          </a:prstGeom>
        </p:spPr>
      </p:pic>
      <p:sp>
        <p:nvSpPr>
          <p:cNvPr id="9" name="文本占位符 190466">
            <a:extLst>
              <a:ext uri="{FF2B5EF4-FFF2-40B4-BE49-F238E27FC236}">
                <a16:creationId xmlns:a16="http://schemas.microsoft.com/office/drawing/2014/main" id="{8AB27D45-7877-4389-8638-B1CF41856675}"/>
              </a:ext>
            </a:extLst>
          </p:cNvPr>
          <p:cNvSpPr>
            <a:spLocks noGrp="1" noRot="1" noChangeArrowheads="1"/>
          </p:cNvSpPr>
          <p:nvPr/>
        </p:nvSpPr>
        <p:spPr bwMode="auto">
          <a:xfrm>
            <a:off x="5735166" y="2832633"/>
            <a:ext cx="5628678" cy="543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800" dirty="0">
                <a:solidFill>
                  <a:srgbClr val="000000"/>
                </a:solidFill>
                <a:latin typeface="+mn-ea"/>
                <a:ea typeface="+mn-ea"/>
              </a:rPr>
              <a:t>汞  </a:t>
            </a:r>
            <a:r>
              <a:rPr lang="en-US" altLang="zh-CN" sz="2800" dirty="0">
                <a:solidFill>
                  <a:srgbClr val="000000"/>
                </a:solidFill>
                <a:latin typeface="+mn-ea"/>
                <a:ea typeface="+mn-ea"/>
              </a:rPr>
              <a:t>+  </a:t>
            </a:r>
            <a:r>
              <a:rPr lang="zh-CN" altLang="en-US" sz="2800" dirty="0">
                <a:solidFill>
                  <a:srgbClr val="000000"/>
                </a:solidFill>
                <a:latin typeface="+mn-ea"/>
                <a:ea typeface="+mn-ea"/>
              </a:rPr>
              <a:t>氧气        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氧化汞</a:t>
            </a:r>
          </a:p>
        </p:txBody>
      </p:sp>
      <p:sp>
        <p:nvSpPr>
          <p:cNvPr id="14" name="直接连接符 13">
            <a:extLst>
              <a:ext uri="{FF2B5EF4-FFF2-40B4-BE49-F238E27FC236}">
                <a16:creationId xmlns:a16="http://schemas.microsoft.com/office/drawing/2014/main" id="{393ACD72-C257-4E69-8641-9792B9DC966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084129" y="3200398"/>
            <a:ext cx="993556" cy="6000"/>
          </a:xfrm>
          <a:prstGeom prst="line">
            <a:avLst/>
          </a:prstGeom>
          <a:noFill/>
          <a:ln w="25400">
            <a:solidFill>
              <a:srgbClr val="0000CC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800">
              <a:latin typeface="+mn-ea"/>
              <a:ea typeface="+mn-ea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4FDF633A-AE15-4D2F-8101-D48860D8D0CD}"/>
              </a:ext>
            </a:extLst>
          </p:cNvPr>
          <p:cNvSpPr txBox="1"/>
          <p:nvPr/>
        </p:nvSpPr>
        <p:spPr>
          <a:xfrm>
            <a:off x="8299351" y="2708920"/>
            <a:ext cx="5453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△</a:t>
            </a:r>
          </a:p>
        </p:txBody>
      </p:sp>
      <p:sp>
        <p:nvSpPr>
          <p:cNvPr id="31" name="文本占位符 190466">
            <a:extLst>
              <a:ext uri="{FF2B5EF4-FFF2-40B4-BE49-F238E27FC236}">
                <a16:creationId xmlns:a16="http://schemas.microsoft.com/office/drawing/2014/main" id="{9872F9BB-7F0E-48D8-B676-B09D6A0654E4}"/>
              </a:ext>
            </a:extLst>
          </p:cNvPr>
          <p:cNvSpPr>
            <a:spLocks noGrp="1" noRot="1" noChangeArrowheads="1"/>
          </p:cNvSpPr>
          <p:nvPr/>
        </p:nvSpPr>
        <p:spPr bwMode="auto">
          <a:xfrm>
            <a:off x="5735166" y="3749573"/>
            <a:ext cx="4680520" cy="543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 sz="2800" dirty="0">
                <a:solidFill>
                  <a:srgbClr val="000000"/>
                </a:solidFill>
                <a:latin typeface="+mn-ea"/>
                <a:ea typeface="+mn-ea"/>
              </a:rPr>
              <a:t>Hg</a:t>
            </a:r>
            <a:r>
              <a:rPr lang="zh-CN" altLang="en-US" sz="2800" dirty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en-US" altLang="zh-CN" sz="2800" dirty="0">
                <a:solidFill>
                  <a:srgbClr val="000000"/>
                </a:solidFill>
                <a:latin typeface="+mn-ea"/>
                <a:ea typeface="+mn-ea"/>
              </a:rPr>
              <a:t>+   O</a:t>
            </a:r>
            <a:r>
              <a:rPr lang="en-US" altLang="zh-CN" sz="2800" baseline="-25000" dirty="0">
                <a:solidFill>
                  <a:srgbClr val="000000"/>
                </a:solidFill>
                <a:latin typeface="+mn-ea"/>
                <a:ea typeface="+mn-ea"/>
              </a:rPr>
              <a:t>2   </a:t>
            </a:r>
            <a:r>
              <a:rPr lang="zh-CN" altLang="en-US" sz="2800" dirty="0">
                <a:solidFill>
                  <a:srgbClr val="000000"/>
                </a:solidFill>
                <a:latin typeface="+mn-ea"/>
                <a:ea typeface="+mn-ea"/>
              </a:rPr>
              <a:t>         </a:t>
            </a:r>
            <a:r>
              <a:rPr lang="en-US" altLang="zh-CN" sz="2800" dirty="0" err="1">
                <a:solidFill>
                  <a:srgbClr val="FF0000"/>
                </a:solidFill>
                <a:latin typeface="+mn-ea"/>
                <a:ea typeface="+mn-ea"/>
              </a:rPr>
              <a:t>HgO</a:t>
            </a:r>
            <a:endParaRPr lang="zh-CN" altLang="en-US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32" name="直接连接符 31">
            <a:extLst>
              <a:ext uri="{FF2B5EF4-FFF2-40B4-BE49-F238E27FC236}">
                <a16:creationId xmlns:a16="http://schemas.microsoft.com/office/drawing/2014/main" id="{CCBA8055-F244-4064-A60A-6C3065745AC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084129" y="4117338"/>
            <a:ext cx="993556" cy="6000"/>
          </a:xfrm>
          <a:prstGeom prst="line">
            <a:avLst/>
          </a:prstGeom>
          <a:noFill/>
          <a:ln w="25400">
            <a:solidFill>
              <a:srgbClr val="0000CC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800">
              <a:latin typeface="+mn-ea"/>
              <a:ea typeface="+mn-ea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id="{A88497F0-0D55-4A06-830B-705B8BC1C43E}"/>
              </a:ext>
            </a:extLst>
          </p:cNvPr>
          <p:cNvSpPr txBox="1"/>
          <p:nvPr/>
        </p:nvSpPr>
        <p:spPr>
          <a:xfrm>
            <a:off x="8299351" y="3625860"/>
            <a:ext cx="5453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△</a:t>
            </a:r>
          </a:p>
        </p:txBody>
      </p:sp>
      <p:sp>
        <p:nvSpPr>
          <p:cNvPr id="34" name="矩形 33">
            <a:extLst>
              <a:ext uri="{FF2B5EF4-FFF2-40B4-BE49-F238E27FC236}">
                <a16:creationId xmlns:a16="http://schemas.microsoft.com/office/drawing/2014/main" id="{31217152-8C21-4E34-A65D-310739803DCB}"/>
              </a:ext>
            </a:extLst>
          </p:cNvPr>
          <p:cNvSpPr/>
          <p:nvPr/>
        </p:nvSpPr>
        <p:spPr>
          <a:xfrm>
            <a:off x="4506676" y="5157192"/>
            <a:ext cx="7154906" cy="1284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现象：部分</a:t>
            </a:r>
            <a:r>
              <a:rPr lang="zh-CN" altLang="en-US" sz="2800" dirty="0">
                <a:latin typeface="+mn-ea"/>
                <a:ea typeface="+mn-ea"/>
              </a:rPr>
              <a:t>银白色的液态汞变成红色粉末，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      </a:t>
            </a:r>
            <a:r>
              <a:rPr lang="zh-CN" altLang="en-US" sz="2800" dirty="0">
                <a:latin typeface="+mn-ea"/>
                <a:ea typeface="+mn-ea"/>
              </a:rPr>
              <a:t>容器里空气的体积</a:t>
            </a:r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</a:rPr>
              <a:t>约减少了</a:t>
            </a:r>
            <a:r>
              <a:rPr lang="en-US" altLang="zh-CN" sz="2800" dirty="0">
                <a:solidFill>
                  <a:srgbClr val="006600"/>
                </a:solidFill>
                <a:latin typeface="+mn-ea"/>
                <a:ea typeface="+mn-ea"/>
              </a:rPr>
              <a:t>1/5</a:t>
            </a:r>
            <a:r>
              <a:rPr lang="zh-CN" altLang="en-US" sz="2800" dirty="0">
                <a:latin typeface="+mn-ea"/>
                <a:ea typeface="+mn-ea"/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4" grpId="0" animBg="1"/>
      <p:bldP spid="15" grpId="0"/>
      <p:bldP spid="31" grpId="0"/>
      <p:bldP spid="32" grpId="0" animBg="1"/>
      <p:bldP spid="33" grpId="0"/>
      <p:bldP spid="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1487824" y="1125538"/>
            <a:ext cx="5492034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sz="2800" dirty="0">
                <a:latin typeface="宋体" pitchFamily="2" charset="-122"/>
              </a:rPr>
              <a:t>一、空气是由什么组成的         </a:t>
            </a: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307F7670-C50B-4484-AE4A-7F1CDFDEA02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508" y="2616050"/>
            <a:ext cx="4310628" cy="2936287"/>
          </a:xfrm>
          <a:prstGeom prst="rect">
            <a:avLst/>
          </a:prstGeom>
        </p:spPr>
      </p:pic>
      <p:sp>
        <p:nvSpPr>
          <p:cNvPr id="9" name="文本占位符 190466">
            <a:extLst>
              <a:ext uri="{FF2B5EF4-FFF2-40B4-BE49-F238E27FC236}">
                <a16:creationId xmlns:a16="http://schemas.microsoft.com/office/drawing/2014/main" id="{8AB27D45-7877-4389-8638-B1CF41856675}"/>
              </a:ext>
            </a:extLst>
          </p:cNvPr>
          <p:cNvSpPr>
            <a:spLocks noGrp="1" noRot="1" noChangeArrowheads="1"/>
          </p:cNvSpPr>
          <p:nvPr/>
        </p:nvSpPr>
        <p:spPr bwMode="auto">
          <a:xfrm>
            <a:off x="5735166" y="2832633"/>
            <a:ext cx="5628678" cy="543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2800" dirty="0">
                <a:solidFill>
                  <a:srgbClr val="000000"/>
                </a:solidFill>
                <a:latin typeface="+mn-ea"/>
                <a:ea typeface="+mn-ea"/>
              </a:rPr>
              <a:t>汞  </a:t>
            </a:r>
            <a:r>
              <a:rPr lang="en-US" altLang="zh-CN" sz="2800" dirty="0">
                <a:solidFill>
                  <a:srgbClr val="000000"/>
                </a:solidFill>
                <a:latin typeface="+mn-ea"/>
                <a:ea typeface="+mn-ea"/>
              </a:rPr>
              <a:t>+  </a:t>
            </a:r>
            <a:r>
              <a:rPr lang="zh-CN" altLang="en-US" sz="2800" dirty="0">
                <a:solidFill>
                  <a:srgbClr val="000000"/>
                </a:solidFill>
                <a:latin typeface="+mn-ea"/>
                <a:ea typeface="+mn-ea"/>
              </a:rPr>
              <a:t>氧气        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氧化汞</a:t>
            </a:r>
          </a:p>
        </p:txBody>
      </p:sp>
      <p:sp>
        <p:nvSpPr>
          <p:cNvPr id="14" name="直接连接符 13">
            <a:extLst>
              <a:ext uri="{FF2B5EF4-FFF2-40B4-BE49-F238E27FC236}">
                <a16:creationId xmlns:a16="http://schemas.microsoft.com/office/drawing/2014/main" id="{393ACD72-C257-4E69-8641-9792B9DC966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084129" y="3200398"/>
            <a:ext cx="993556" cy="6000"/>
          </a:xfrm>
          <a:prstGeom prst="line">
            <a:avLst/>
          </a:prstGeom>
          <a:noFill/>
          <a:ln w="25400">
            <a:solidFill>
              <a:srgbClr val="0000CC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800">
              <a:latin typeface="+mn-ea"/>
              <a:ea typeface="+mn-ea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4FDF633A-AE15-4D2F-8101-D48860D8D0CD}"/>
              </a:ext>
            </a:extLst>
          </p:cNvPr>
          <p:cNvSpPr txBox="1"/>
          <p:nvPr/>
        </p:nvSpPr>
        <p:spPr>
          <a:xfrm>
            <a:off x="8299351" y="2708920"/>
            <a:ext cx="5453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△</a:t>
            </a:r>
          </a:p>
        </p:txBody>
      </p:sp>
      <p:sp>
        <p:nvSpPr>
          <p:cNvPr id="31" name="文本占位符 190466">
            <a:extLst>
              <a:ext uri="{FF2B5EF4-FFF2-40B4-BE49-F238E27FC236}">
                <a16:creationId xmlns:a16="http://schemas.microsoft.com/office/drawing/2014/main" id="{9872F9BB-7F0E-48D8-B676-B09D6A0654E4}"/>
              </a:ext>
            </a:extLst>
          </p:cNvPr>
          <p:cNvSpPr>
            <a:spLocks noGrp="1" noRot="1" noChangeArrowheads="1"/>
          </p:cNvSpPr>
          <p:nvPr/>
        </p:nvSpPr>
        <p:spPr bwMode="auto">
          <a:xfrm>
            <a:off x="5735166" y="3749573"/>
            <a:ext cx="4680520" cy="543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3200" b="1">
                <a:solidFill>
                  <a:schemeClr val="bg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 sz="2800" dirty="0">
                <a:solidFill>
                  <a:srgbClr val="000000"/>
                </a:solidFill>
                <a:latin typeface="+mn-ea"/>
                <a:ea typeface="+mn-ea"/>
              </a:rPr>
              <a:t>Hg</a:t>
            </a:r>
            <a:r>
              <a:rPr lang="zh-CN" altLang="en-US" sz="2800" dirty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en-US" altLang="zh-CN" sz="2800" dirty="0">
                <a:solidFill>
                  <a:srgbClr val="000000"/>
                </a:solidFill>
                <a:latin typeface="+mn-ea"/>
                <a:ea typeface="+mn-ea"/>
              </a:rPr>
              <a:t>+   O</a:t>
            </a:r>
            <a:r>
              <a:rPr lang="en-US" altLang="zh-CN" sz="2800" baseline="-25000" dirty="0">
                <a:solidFill>
                  <a:srgbClr val="000000"/>
                </a:solidFill>
                <a:latin typeface="+mn-ea"/>
                <a:ea typeface="+mn-ea"/>
              </a:rPr>
              <a:t>2   </a:t>
            </a:r>
            <a:r>
              <a:rPr lang="zh-CN" altLang="en-US" sz="2800" dirty="0">
                <a:solidFill>
                  <a:srgbClr val="000000"/>
                </a:solidFill>
                <a:latin typeface="+mn-ea"/>
                <a:ea typeface="+mn-ea"/>
              </a:rPr>
              <a:t>         </a:t>
            </a:r>
            <a:r>
              <a:rPr lang="en-US" altLang="zh-CN" sz="2800" dirty="0" err="1">
                <a:solidFill>
                  <a:srgbClr val="FF0000"/>
                </a:solidFill>
                <a:latin typeface="+mn-ea"/>
                <a:ea typeface="+mn-ea"/>
              </a:rPr>
              <a:t>HgO</a:t>
            </a:r>
            <a:endParaRPr lang="zh-CN" altLang="en-US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32" name="直接连接符 31">
            <a:extLst>
              <a:ext uri="{FF2B5EF4-FFF2-40B4-BE49-F238E27FC236}">
                <a16:creationId xmlns:a16="http://schemas.microsoft.com/office/drawing/2014/main" id="{CCBA8055-F244-4064-A60A-6C3065745AC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084129" y="4117338"/>
            <a:ext cx="993556" cy="6000"/>
          </a:xfrm>
          <a:prstGeom prst="line">
            <a:avLst/>
          </a:prstGeom>
          <a:noFill/>
          <a:ln w="25400">
            <a:solidFill>
              <a:srgbClr val="0000CC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800">
              <a:latin typeface="+mn-ea"/>
              <a:ea typeface="+mn-ea"/>
            </a:endParaRP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id="{A88497F0-0D55-4A06-830B-705B8BC1C43E}"/>
              </a:ext>
            </a:extLst>
          </p:cNvPr>
          <p:cNvSpPr txBox="1"/>
          <p:nvPr/>
        </p:nvSpPr>
        <p:spPr>
          <a:xfrm>
            <a:off x="8299351" y="3625860"/>
            <a:ext cx="5453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△</a:t>
            </a:r>
          </a:p>
        </p:txBody>
      </p:sp>
      <p:sp>
        <p:nvSpPr>
          <p:cNvPr id="35" name="矩形 34">
            <a:extLst>
              <a:ext uri="{FF2B5EF4-FFF2-40B4-BE49-F238E27FC236}">
                <a16:creationId xmlns:a16="http://schemas.microsoft.com/office/drawing/2014/main" id="{4D74F83C-C829-40D0-A15A-0190025B546B}"/>
              </a:ext>
            </a:extLst>
          </p:cNvPr>
          <p:cNvSpPr/>
          <p:nvPr/>
        </p:nvSpPr>
        <p:spPr>
          <a:xfrm>
            <a:off x="838622" y="2060849"/>
            <a:ext cx="91913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1</a:t>
            </a:r>
            <a:r>
              <a:rPr lang="zh-CN" altLang="zh-CN" sz="2800" dirty="0">
                <a:latin typeface="+mn-ea"/>
                <a:ea typeface="+mn-ea"/>
              </a:rPr>
              <a:t>、</a:t>
            </a:r>
            <a:r>
              <a:rPr lang="en-US" altLang="zh-CN" sz="2800" u="sng" dirty="0">
                <a:latin typeface="+mn-ea"/>
                <a:ea typeface="+mn-ea"/>
              </a:rPr>
              <a:t>       </a:t>
            </a:r>
            <a:r>
              <a:rPr lang="zh-CN" altLang="zh-CN" sz="2800" dirty="0">
                <a:latin typeface="+mn-ea"/>
                <a:ea typeface="+mn-ea"/>
              </a:rPr>
              <a:t>法测定空气中</a:t>
            </a:r>
            <a:r>
              <a:rPr lang="en-US" altLang="zh-CN" sz="2800" dirty="0">
                <a:latin typeface="+mn-ea"/>
                <a:ea typeface="+mn-ea"/>
              </a:rPr>
              <a:t>O</a:t>
            </a:r>
            <a:r>
              <a:rPr lang="en-US" altLang="zh-CN" sz="2800" baseline="-25000" dirty="0">
                <a:latin typeface="+mn-ea"/>
                <a:ea typeface="+mn-ea"/>
              </a:rPr>
              <a:t>2</a:t>
            </a:r>
            <a:r>
              <a:rPr lang="zh-CN" altLang="zh-CN" sz="2800" dirty="0">
                <a:latin typeface="+mn-ea"/>
                <a:ea typeface="+mn-ea"/>
              </a:rPr>
              <a:t>的含量（</a:t>
            </a:r>
            <a:r>
              <a:rPr lang="zh-CN" altLang="zh-CN" sz="2800" dirty="0">
                <a:solidFill>
                  <a:srgbClr val="006600"/>
                </a:solidFill>
                <a:latin typeface="+mn-ea"/>
                <a:ea typeface="+mn-ea"/>
              </a:rPr>
              <a:t>或体积分数</a:t>
            </a:r>
            <a:r>
              <a:rPr lang="zh-CN" altLang="zh-CN" sz="2800" dirty="0">
                <a:latin typeface="+mn-ea"/>
                <a:ea typeface="+mn-ea"/>
              </a:rPr>
              <a:t>）</a:t>
            </a:r>
            <a:endParaRPr lang="zh-CN" altLang="en-US" sz="2800" dirty="0">
              <a:latin typeface="+mn-ea"/>
              <a:ea typeface="+mn-ea"/>
            </a:endParaRPr>
          </a:p>
        </p:txBody>
      </p: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5BD9E78E-0F96-49C5-9A9A-6C32C12EAAF2}"/>
              </a:ext>
            </a:extLst>
          </p:cNvPr>
          <p:cNvGrpSpPr/>
          <p:nvPr/>
        </p:nvGrpSpPr>
        <p:grpSpPr>
          <a:xfrm>
            <a:off x="6757834" y="4307686"/>
            <a:ext cx="993556" cy="523220"/>
            <a:chOff x="7656994" y="2695900"/>
            <a:chExt cx="986270" cy="523220"/>
          </a:xfrm>
        </p:grpSpPr>
        <p:sp>
          <p:nvSpPr>
            <p:cNvPr id="13" name="直接连接符 12">
              <a:extLst>
                <a:ext uri="{FF2B5EF4-FFF2-40B4-BE49-F238E27FC236}">
                  <a16:creationId xmlns:a16="http://schemas.microsoft.com/office/drawing/2014/main" id="{0EB75F56-989A-43B5-A338-70E20D42B51B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7656994" y="3206778"/>
              <a:ext cx="986270" cy="6000"/>
            </a:xfrm>
            <a:prstGeom prst="line">
              <a:avLst/>
            </a:prstGeom>
            <a:noFill/>
            <a:ln w="25400">
              <a:solidFill>
                <a:srgbClr val="0000CC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800">
                <a:latin typeface="+mn-ea"/>
                <a:ea typeface="+mn-ea"/>
              </a:endParaRPr>
            </a:p>
          </p:txBody>
        </p:sp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id="{E68C53AC-04C9-4F52-8B46-4D6ACE5A02AE}"/>
                </a:ext>
              </a:extLst>
            </p:cNvPr>
            <p:cNvSpPr txBox="1"/>
            <p:nvPr/>
          </p:nvSpPr>
          <p:spPr>
            <a:xfrm>
              <a:off x="7828770" y="2695900"/>
              <a:ext cx="54134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dirty="0">
                  <a:solidFill>
                    <a:srgbClr val="0000CC"/>
                  </a:solidFill>
                  <a:latin typeface="+mn-ea"/>
                  <a:ea typeface="+mn-ea"/>
                </a:rPr>
                <a:t>△</a:t>
              </a:r>
            </a:p>
          </p:txBody>
        </p:sp>
      </p:grpSp>
      <p:sp>
        <p:nvSpPr>
          <p:cNvPr id="17" name="矩形 16">
            <a:extLst>
              <a:ext uri="{FF2B5EF4-FFF2-40B4-BE49-F238E27FC236}">
                <a16:creationId xmlns:a16="http://schemas.microsoft.com/office/drawing/2014/main" id="{00000671-4138-4061-A3F4-294214423FEF}"/>
              </a:ext>
            </a:extLst>
          </p:cNvPr>
          <p:cNvSpPr/>
          <p:nvPr/>
        </p:nvSpPr>
        <p:spPr>
          <a:xfrm>
            <a:off x="5729616" y="4561964"/>
            <a:ext cx="447004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 sz="2800" dirty="0" err="1">
                <a:solidFill>
                  <a:srgbClr val="FF0000"/>
                </a:solidFill>
                <a:latin typeface="+mn-ea"/>
                <a:ea typeface="+mn-ea"/>
              </a:rPr>
              <a:t>HgO</a:t>
            </a:r>
            <a:r>
              <a:rPr lang="zh-CN" altLang="en-US" sz="2800" dirty="0">
                <a:solidFill>
                  <a:srgbClr val="000000"/>
                </a:solidFill>
                <a:latin typeface="+mn-ea"/>
                <a:ea typeface="+mn-ea"/>
              </a:rPr>
              <a:t>         </a:t>
            </a:r>
            <a:r>
              <a:rPr lang="en-US" altLang="zh-CN" sz="2800" dirty="0">
                <a:solidFill>
                  <a:srgbClr val="000000"/>
                </a:solidFill>
                <a:latin typeface="+mn-ea"/>
                <a:ea typeface="+mn-ea"/>
              </a:rPr>
              <a:t>Hg</a:t>
            </a:r>
            <a:r>
              <a:rPr lang="zh-CN" altLang="en-US" sz="2800" dirty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en-US" altLang="zh-CN" sz="2800" dirty="0">
                <a:solidFill>
                  <a:srgbClr val="000000"/>
                </a:solidFill>
                <a:latin typeface="+mn-ea"/>
                <a:ea typeface="+mn-ea"/>
              </a:rPr>
              <a:t>+</a:t>
            </a:r>
            <a:r>
              <a:rPr lang="zh-CN" altLang="en-US" sz="2800" dirty="0">
                <a:solidFill>
                  <a:srgbClr val="000000"/>
                </a:solidFill>
                <a:latin typeface="+mn-ea"/>
                <a:ea typeface="+mn-ea"/>
              </a:rPr>
              <a:t>  </a:t>
            </a:r>
            <a:r>
              <a:rPr lang="en-US" altLang="zh-CN" sz="2800" dirty="0">
                <a:solidFill>
                  <a:srgbClr val="000000"/>
                </a:solidFill>
                <a:latin typeface="+mn-ea"/>
                <a:ea typeface="+mn-ea"/>
              </a:rPr>
              <a:t>O</a:t>
            </a:r>
            <a:r>
              <a:rPr lang="en-US" altLang="zh-CN" sz="2800" baseline="-25000" dirty="0">
                <a:solidFill>
                  <a:srgbClr val="000000"/>
                </a:solidFill>
                <a:latin typeface="+mn-ea"/>
                <a:ea typeface="+mn-ea"/>
              </a:rPr>
              <a:t>2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↑</a:t>
            </a:r>
            <a:endParaRPr lang="zh-CN" altLang="en-US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C8C2E15A-7F3B-4A8E-9AE9-F4BE992379CC}"/>
              </a:ext>
            </a:extLst>
          </p:cNvPr>
          <p:cNvSpPr/>
          <p:nvPr/>
        </p:nvSpPr>
        <p:spPr>
          <a:xfrm>
            <a:off x="2449554" y="5373216"/>
            <a:ext cx="9550307" cy="1284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现象：</a:t>
            </a:r>
            <a:r>
              <a:rPr lang="zh-CN" altLang="en-US" sz="2800" dirty="0">
                <a:solidFill>
                  <a:srgbClr val="FF0000"/>
                </a:solidFill>
                <a:latin typeface="+mn-ea"/>
              </a:rPr>
              <a:t>红色粉末</a:t>
            </a:r>
            <a:r>
              <a:rPr lang="zh-CN" altLang="en-US" sz="2800" dirty="0">
                <a:latin typeface="+mn-ea"/>
              </a:rPr>
              <a:t>又变成了银白色物质，</a:t>
            </a:r>
            <a:r>
              <a:rPr lang="zh-CN" altLang="en-US" sz="2800" dirty="0">
                <a:solidFill>
                  <a:srgbClr val="0000CC"/>
                </a:solidFill>
                <a:latin typeface="+mn-ea"/>
              </a:rPr>
              <a:t>得到的气体的体积</a:t>
            </a:r>
            <a:endParaRPr lang="en-US" altLang="zh-CN" sz="2800" dirty="0">
              <a:solidFill>
                <a:srgbClr val="0000CC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0000CC"/>
                </a:solidFill>
                <a:latin typeface="+mn-ea"/>
              </a:rPr>
              <a:t>      </a:t>
            </a:r>
            <a:r>
              <a:rPr lang="zh-CN" altLang="en-US" sz="2800" dirty="0">
                <a:solidFill>
                  <a:srgbClr val="0000CC"/>
                </a:solidFill>
                <a:latin typeface="+mn-ea"/>
              </a:rPr>
              <a:t>恰好等于密闭容器里所减少的体积</a:t>
            </a:r>
            <a:r>
              <a:rPr lang="zh-CN" altLang="en-US" sz="2800" dirty="0">
                <a:latin typeface="+mn-ea"/>
              </a:rPr>
              <a:t>。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642C427A-40C6-4481-8702-55DB8557BA6B}"/>
              </a:ext>
            </a:extLst>
          </p:cNvPr>
          <p:cNvSpPr txBox="1"/>
          <p:nvPr/>
        </p:nvSpPr>
        <p:spPr>
          <a:xfrm>
            <a:off x="1630710" y="2041684"/>
            <a:ext cx="9060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加热</a:t>
            </a:r>
          </a:p>
        </p:txBody>
      </p:sp>
    </p:spTree>
    <p:extLst>
      <p:ext uri="{BB962C8B-B14F-4D97-AF65-F5344CB8AC3E}">
        <p14:creationId xmlns:p14="http://schemas.microsoft.com/office/powerpoint/2010/main" val="2301623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17" grpId="0"/>
      <p:bldP spid="18" grpId="0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1487824" y="1125538"/>
            <a:ext cx="5492034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sz="2800" dirty="0">
                <a:latin typeface="宋体" pitchFamily="2" charset="-122"/>
              </a:rPr>
              <a:t>一、空气是由什么组成的         </a:t>
            </a: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307F7670-C50B-4484-AE4A-7F1CDFDEA02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508" y="2616050"/>
            <a:ext cx="4310628" cy="2936287"/>
          </a:xfrm>
          <a:prstGeom prst="rect">
            <a:avLst/>
          </a:prstGeom>
        </p:spPr>
      </p:pic>
      <p:sp>
        <p:nvSpPr>
          <p:cNvPr id="35" name="矩形 34">
            <a:extLst>
              <a:ext uri="{FF2B5EF4-FFF2-40B4-BE49-F238E27FC236}">
                <a16:creationId xmlns:a16="http://schemas.microsoft.com/office/drawing/2014/main" id="{4D74F83C-C829-40D0-A15A-0190025B546B}"/>
              </a:ext>
            </a:extLst>
          </p:cNvPr>
          <p:cNvSpPr/>
          <p:nvPr/>
        </p:nvSpPr>
        <p:spPr>
          <a:xfrm>
            <a:off x="838622" y="2060849"/>
            <a:ext cx="82089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1</a:t>
            </a:r>
            <a:r>
              <a:rPr lang="zh-CN" altLang="zh-CN" sz="2800" dirty="0">
                <a:latin typeface="+mn-ea"/>
                <a:ea typeface="+mn-ea"/>
              </a:rPr>
              <a:t>、</a:t>
            </a:r>
            <a:r>
              <a:rPr lang="en-US" altLang="zh-CN" sz="2800" u="sng" dirty="0">
                <a:latin typeface="+mn-ea"/>
                <a:ea typeface="+mn-ea"/>
              </a:rPr>
              <a:t>       </a:t>
            </a:r>
            <a:r>
              <a:rPr lang="zh-CN" altLang="zh-CN" sz="2800" dirty="0">
                <a:latin typeface="+mn-ea"/>
                <a:ea typeface="+mn-ea"/>
              </a:rPr>
              <a:t>法测定空气中</a:t>
            </a:r>
            <a:r>
              <a:rPr lang="en-US" altLang="zh-CN" sz="2800" dirty="0">
                <a:latin typeface="+mn-ea"/>
                <a:ea typeface="+mn-ea"/>
              </a:rPr>
              <a:t>O</a:t>
            </a:r>
            <a:r>
              <a:rPr lang="en-US" altLang="zh-CN" sz="2800" baseline="-25000" dirty="0">
                <a:latin typeface="+mn-ea"/>
                <a:ea typeface="+mn-ea"/>
              </a:rPr>
              <a:t>2</a:t>
            </a:r>
            <a:r>
              <a:rPr lang="zh-CN" altLang="zh-CN" sz="2800" dirty="0">
                <a:latin typeface="+mn-ea"/>
                <a:ea typeface="+mn-ea"/>
              </a:rPr>
              <a:t>的含量（</a:t>
            </a:r>
            <a:r>
              <a:rPr lang="zh-CN" altLang="zh-CN" sz="2800" dirty="0">
                <a:solidFill>
                  <a:srgbClr val="006600"/>
                </a:solidFill>
                <a:latin typeface="+mn-ea"/>
                <a:ea typeface="+mn-ea"/>
              </a:rPr>
              <a:t>或体积分数</a:t>
            </a:r>
            <a:r>
              <a:rPr lang="zh-CN" altLang="zh-CN" sz="2800" dirty="0">
                <a:latin typeface="+mn-ea"/>
                <a:ea typeface="+mn-ea"/>
              </a:rPr>
              <a:t>）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642C427A-40C6-4481-8702-55DB8557BA6B}"/>
              </a:ext>
            </a:extLst>
          </p:cNvPr>
          <p:cNvSpPr txBox="1"/>
          <p:nvPr/>
        </p:nvSpPr>
        <p:spPr>
          <a:xfrm>
            <a:off x="1630710" y="2041684"/>
            <a:ext cx="9060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加热</a:t>
            </a:r>
          </a:p>
        </p:txBody>
      </p:sp>
      <p:sp>
        <p:nvSpPr>
          <p:cNvPr id="19" name="Text Box 11">
            <a:extLst>
              <a:ext uri="{FF2B5EF4-FFF2-40B4-BE49-F238E27FC236}">
                <a16:creationId xmlns:a16="http://schemas.microsoft.com/office/drawing/2014/main" id="{FB974BCF-644B-4C03-853F-476E491D23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2598" y="5671645"/>
            <a:ext cx="11305256" cy="63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【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结论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】</a:t>
            </a:r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</a:rPr>
              <a:t>空气是由</a:t>
            </a:r>
            <a:r>
              <a:rPr lang="zh-CN" altLang="en-US" sz="2800" u="sng" dirty="0">
                <a:solidFill>
                  <a:srgbClr val="006600"/>
                </a:solidFill>
                <a:latin typeface="+mn-ea"/>
                <a:ea typeface="+mn-ea"/>
              </a:rPr>
              <a:t>    </a:t>
            </a:r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</a:rPr>
              <a:t>和</a:t>
            </a:r>
            <a:r>
              <a:rPr lang="zh-CN" altLang="en-US" sz="2800" u="sng" dirty="0">
                <a:solidFill>
                  <a:srgbClr val="006600"/>
                </a:solidFill>
                <a:latin typeface="+mn-ea"/>
                <a:ea typeface="+mn-ea"/>
              </a:rPr>
              <a:t>    </a:t>
            </a:r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</a:rPr>
              <a:t>组成的，其中</a:t>
            </a:r>
            <a:r>
              <a:rPr lang="en-US" altLang="zh-CN" sz="2800" dirty="0">
                <a:solidFill>
                  <a:srgbClr val="006600"/>
                </a:solidFill>
                <a:latin typeface="+mn-ea"/>
                <a:ea typeface="+mn-ea"/>
              </a:rPr>
              <a:t>___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约</a:t>
            </a:r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</a:rPr>
              <a:t>占空气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总体积的</a:t>
            </a:r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</a:rPr>
              <a:t>1/5</a:t>
            </a:r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</a:rPr>
              <a:t>。</a:t>
            </a:r>
          </a:p>
        </p:txBody>
      </p:sp>
      <p:pic>
        <p:nvPicPr>
          <p:cNvPr id="20" name="图片 19">
            <a:extLst>
              <a:ext uri="{FF2B5EF4-FFF2-40B4-BE49-F238E27FC236}">
                <a16:creationId xmlns:a16="http://schemas.microsoft.com/office/drawing/2014/main" id="{867C0E4E-67BA-47A1-86D5-B291FACB88C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41"/>
          <a:stretch>
            <a:fillRect/>
          </a:stretch>
        </p:blipFill>
        <p:spPr>
          <a:xfrm>
            <a:off x="7045669" y="2777746"/>
            <a:ext cx="1575603" cy="2091414"/>
          </a:xfrm>
          <a:prstGeom prst="roundRect">
            <a:avLst/>
          </a:prstGeom>
        </p:spPr>
      </p:pic>
      <p:sp>
        <p:nvSpPr>
          <p:cNvPr id="21" name="文本框 20">
            <a:extLst>
              <a:ext uri="{FF2B5EF4-FFF2-40B4-BE49-F238E27FC236}">
                <a16:creationId xmlns:a16="http://schemas.microsoft.com/office/drawing/2014/main" id="{CF55A63B-408F-4839-8B05-070607B5A9FF}"/>
              </a:ext>
            </a:extLst>
          </p:cNvPr>
          <p:cNvSpPr txBox="1"/>
          <p:nvPr/>
        </p:nvSpPr>
        <p:spPr>
          <a:xfrm>
            <a:off x="6296528" y="5049514"/>
            <a:ext cx="345638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0000CC"/>
                </a:solidFill>
                <a:latin typeface="宋体" panose="02010600030101010101" pitchFamily="2" charset="-122"/>
              </a:rPr>
              <a:t>法国化学家拉瓦锡</a:t>
            </a:r>
            <a:endParaRPr lang="zh-CN" altLang="en-US" sz="2800" dirty="0">
              <a:solidFill>
                <a:srgbClr val="0000CC"/>
              </a:solidFill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AB191CF7-B309-457A-BA2F-A783B06E2D4C}"/>
              </a:ext>
            </a:extLst>
          </p:cNvPr>
          <p:cNvSpPr txBox="1"/>
          <p:nvPr/>
        </p:nvSpPr>
        <p:spPr>
          <a:xfrm>
            <a:off x="3664960" y="5733256"/>
            <a:ext cx="4860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N</a:t>
            </a:r>
            <a:r>
              <a:rPr lang="en-US" altLang="zh-CN" sz="2800" baseline="-25000" dirty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endParaRPr lang="zh-CN" altLang="en-US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C2FBF0A7-9880-480C-9821-9463FE3B9287}"/>
              </a:ext>
            </a:extLst>
          </p:cNvPr>
          <p:cNvSpPr txBox="1"/>
          <p:nvPr/>
        </p:nvSpPr>
        <p:spPr>
          <a:xfrm>
            <a:off x="4799062" y="5707568"/>
            <a:ext cx="4860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O</a:t>
            </a:r>
            <a:r>
              <a:rPr lang="en-US" altLang="zh-CN" sz="2800" baseline="-25000" dirty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endParaRPr lang="zh-CN" altLang="en-US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436EB2D2-019E-4CCB-8C44-64AF362F21DB}"/>
              </a:ext>
            </a:extLst>
          </p:cNvPr>
          <p:cNvSpPr txBox="1"/>
          <p:nvPr/>
        </p:nvSpPr>
        <p:spPr>
          <a:xfrm>
            <a:off x="7590455" y="5737940"/>
            <a:ext cx="4860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</a:rPr>
              <a:t>O</a:t>
            </a:r>
            <a:r>
              <a:rPr lang="en-US" altLang="zh-CN" sz="2800" baseline="-25000" dirty="0">
                <a:solidFill>
                  <a:srgbClr val="0000CC"/>
                </a:solidFill>
                <a:latin typeface="+mn-ea"/>
                <a:ea typeface="+mn-ea"/>
              </a:rPr>
              <a:t>2</a:t>
            </a:r>
            <a:endParaRPr lang="zh-CN" altLang="en-US" sz="2800" dirty="0">
              <a:solidFill>
                <a:srgbClr val="0000CC"/>
              </a:solidFill>
              <a:latin typeface="+mn-ea"/>
              <a:ea typeface="+mn-ea"/>
            </a:endParaRPr>
          </a:p>
        </p:txBody>
      </p:sp>
      <p:sp>
        <p:nvSpPr>
          <p:cNvPr id="25" name="对话气泡: 圆角矩形 24">
            <a:extLst>
              <a:ext uri="{FF2B5EF4-FFF2-40B4-BE49-F238E27FC236}">
                <a16:creationId xmlns:a16="http://schemas.microsoft.com/office/drawing/2014/main" id="{DE23C53C-3876-41D7-ABE6-B2B0C397949F}"/>
              </a:ext>
            </a:extLst>
          </p:cNvPr>
          <p:cNvSpPr/>
          <p:nvPr/>
        </p:nvSpPr>
        <p:spPr bwMode="auto">
          <a:xfrm>
            <a:off x="5519142" y="476672"/>
            <a:ext cx="2952328" cy="1224136"/>
          </a:xfrm>
          <a:prstGeom prst="wedgeRoundRectCallout">
            <a:avLst>
              <a:gd name="adj1" fmla="val -113405"/>
              <a:gd name="adj2" fmla="val 249244"/>
              <a:gd name="adj3" fmla="val 16667"/>
            </a:avLst>
          </a:prstGeom>
          <a:solidFill>
            <a:srgbClr val="0000CC"/>
          </a:solidFill>
          <a:ln w="9525" cap="flat" cmpd="sng" algn="ctr">
            <a:solidFill>
              <a:srgbClr val="0000CC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  <a:ea typeface="宋体" pitchFamily="2" charset="-122"/>
              </a:rPr>
              <a:t> </a:t>
            </a:r>
            <a:r>
              <a:rPr kumimoji="0" lang="zh-CN" altLang="en-US" sz="24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  <a:ea typeface="宋体" pitchFamily="2" charset="-122"/>
              </a:rPr>
              <a:t>本实验属于</a:t>
            </a:r>
            <a:r>
              <a:rPr kumimoji="0" lang="en-US" altLang="zh-CN" sz="24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Tahoma" pitchFamily="34" charset="0"/>
                <a:ea typeface="宋体" pitchFamily="2" charset="-122"/>
              </a:rPr>
              <a:t>_____</a:t>
            </a:r>
          </a:p>
          <a:p>
            <a:r>
              <a:rPr lang="zh-CN" altLang="en-US" dirty="0">
                <a:solidFill>
                  <a:schemeClr val="bg1"/>
                </a:solidFill>
              </a:rPr>
              <a:t>（填“定量” 或“定性” ）实验</a:t>
            </a:r>
            <a:endParaRPr kumimoji="0" lang="zh-CN" altLang="en-US" sz="24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Tahoma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60448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1487824" y="1125538"/>
            <a:ext cx="5492034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sz="2800" dirty="0">
                <a:latin typeface="宋体" pitchFamily="2" charset="-122"/>
              </a:rPr>
              <a:t>一、空气是由什么组成的         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26F3FC2E-A7A5-444A-9C11-660A12AD3174}"/>
              </a:ext>
            </a:extLst>
          </p:cNvPr>
          <p:cNvSpPr/>
          <p:nvPr/>
        </p:nvSpPr>
        <p:spPr>
          <a:xfrm>
            <a:off x="838622" y="2060849"/>
            <a:ext cx="82089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2</a:t>
            </a:r>
            <a:r>
              <a:rPr lang="zh-CN" altLang="zh-CN" sz="2800" dirty="0">
                <a:latin typeface="+mn-ea"/>
                <a:ea typeface="+mn-ea"/>
              </a:rPr>
              <a:t>、</a:t>
            </a:r>
            <a:r>
              <a:rPr lang="en-US" altLang="zh-CN" sz="2800" u="sng" dirty="0">
                <a:latin typeface="+mn-ea"/>
                <a:ea typeface="+mn-ea"/>
              </a:rPr>
              <a:t>       </a:t>
            </a:r>
            <a:r>
              <a:rPr lang="zh-CN" altLang="zh-CN" sz="2800" dirty="0">
                <a:latin typeface="+mn-ea"/>
                <a:ea typeface="+mn-ea"/>
              </a:rPr>
              <a:t>法测定空气中</a:t>
            </a:r>
            <a:r>
              <a:rPr lang="en-US" altLang="zh-CN" sz="2800" dirty="0">
                <a:latin typeface="+mn-ea"/>
                <a:ea typeface="+mn-ea"/>
              </a:rPr>
              <a:t>O</a:t>
            </a:r>
            <a:r>
              <a:rPr lang="en-US" altLang="zh-CN" sz="2800" baseline="-25000" dirty="0">
                <a:latin typeface="+mn-ea"/>
                <a:ea typeface="+mn-ea"/>
              </a:rPr>
              <a:t>2</a:t>
            </a:r>
            <a:r>
              <a:rPr lang="zh-CN" altLang="zh-CN" sz="2800" dirty="0">
                <a:latin typeface="+mn-ea"/>
                <a:ea typeface="+mn-ea"/>
              </a:rPr>
              <a:t>的含量（</a:t>
            </a:r>
            <a:r>
              <a:rPr lang="zh-CN" altLang="zh-CN" sz="2800" dirty="0">
                <a:solidFill>
                  <a:srgbClr val="006600"/>
                </a:solidFill>
                <a:latin typeface="+mn-ea"/>
                <a:ea typeface="+mn-ea"/>
              </a:rPr>
              <a:t>或体积分数</a:t>
            </a:r>
            <a:r>
              <a:rPr lang="zh-CN" altLang="zh-CN" sz="2800" dirty="0">
                <a:latin typeface="+mn-ea"/>
                <a:ea typeface="+mn-ea"/>
              </a:rPr>
              <a:t>）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10" name="Rectangle 8">
            <a:extLst>
              <a:ext uri="{FF2B5EF4-FFF2-40B4-BE49-F238E27FC236}">
                <a16:creationId xmlns:a16="http://schemas.microsoft.com/office/drawing/2014/main" id="{78766C1B-3DCA-4B6E-A670-21B3A3BB41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67245" y="5413088"/>
            <a:ext cx="405591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dirty="0">
                <a:latin typeface="+mn-ea"/>
                <a:ea typeface="+mn-ea"/>
              </a:rPr>
              <a:t>图</a:t>
            </a:r>
            <a:r>
              <a:rPr kumimoji="1" lang="en-US" altLang="zh-CN" dirty="0">
                <a:latin typeface="+mn-ea"/>
                <a:ea typeface="+mn-ea"/>
              </a:rPr>
              <a:t>2-3  </a:t>
            </a:r>
            <a:r>
              <a:rPr kumimoji="1" lang="zh-CN" altLang="en-US" dirty="0">
                <a:latin typeface="+mn-ea"/>
                <a:ea typeface="+mn-ea"/>
              </a:rPr>
              <a:t>测定空气里氧气含量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9133357A-4823-4C52-9E62-C1C479E57220}"/>
              </a:ext>
            </a:extLst>
          </p:cNvPr>
          <p:cNvSpPr txBox="1"/>
          <p:nvPr/>
        </p:nvSpPr>
        <p:spPr>
          <a:xfrm>
            <a:off x="1630710" y="2041684"/>
            <a:ext cx="9060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燃烧</a:t>
            </a:r>
          </a:p>
        </p:txBody>
      </p:sp>
      <p:pic>
        <p:nvPicPr>
          <p:cNvPr id="13" name="图片 12" descr="图2-3　测定空气里氧气的含量.jpg">
            <a:extLst>
              <a:ext uri="{FF2B5EF4-FFF2-40B4-BE49-F238E27FC236}">
                <a16:creationId xmlns:a16="http://schemas.microsoft.com/office/drawing/2014/main" id="{4863B396-F16B-4D7F-8310-B64AC0AB27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7056" y="2702537"/>
            <a:ext cx="2836295" cy="2592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034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4">
            <a:extLst>
              <a:ext uri="{FF2B5EF4-FFF2-40B4-BE49-F238E27FC236}">
                <a16:creationId xmlns:a16="http://schemas.microsoft.com/office/drawing/2014/main" id="{881FED59-9C43-400A-8F39-736020BE31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13069" y="1124744"/>
            <a:ext cx="296427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600" dirty="0">
                <a:solidFill>
                  <a:srgbClr val="006600"/>
                </a:solidFill>
              </a:rPr>
              <a:t>【</a:t>
            </a:r>
            <a:r>
              <a:rPr lang="zh-CN" altLang="en-US" sz="3600" dirty="0">
                <a:solidFill>
                  <a:srgbClr val="006600"/>
                </a:solidFill>
              </a:rPr>
              <a:t>实验现象</a:t>
            </a:r>
            <a:r>
              <a:rPr lang="en-US" altLang="zh-CN" sz="3600" dirty="0">
                <a:solidFill>
                  <a:srgbClr val="006600"/>
                </a:solidFill>
              </a:rPr>
              <a:t>】</a:t>
            </a:r>
            <a:endParaRPr lang="zh-CN" altLang="en-US" sz="3600" dirty="0">
              <a:solidFill>
                <a:srgbClr val="006600"/>
              </a:solidFill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D3EDA5FE-3F80-4A45-BEC7-24D1C5CBB50E}"/>
              </a:ext>
            </a:extLst>
          </p:cNvPr>
          <p:cNvSpPr/>
          <p:nvPr/>
        </p:nvSpPr>
        <p:spPr>
          <a:xfrm>
            <a:off x="550590" y="1988840"/>
            <a:ext cx="10801202" cy="1284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1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zh-CN" altLang="zh-CN" sz="2800" dirty="0">
                <a:latin typeface="+mn-ea"/>
                <a:ea typeface="+mn-ea"/>
              </a:rPr>
              <a:t>把燃烧匙内的红磷放在酒精灯的火焰上点燃后，迅速伸入集气瓶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   </a:t>
            </a:r>
            <a:r>
              <a:rPr lang="zh-CN" altLang="zh-CN" sz="2800" dirty="0">
                <a:latin typeface="+mn-ea"/>
                <a:ea typeface="+mn-ea"/>
              </a:rPr>
              <a:t>中，并且塞紧橡皮塞。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F1D4FDD6-C6CA-4FC2-B2F2-BAE472584232}"/>
              </a:ext>
            </a:extLst>
          </p:cNvPr>
          <p:cNvSpPr/>
          <p:nvPr/>
        </p:nvSpPr>
        <p:spPr>
          <a:xfrm>
            <a:off x="1143644" y="3225114"/>
            <a:ext cx="10208148" cy="1284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a</a:t>
            </a:r>
            <a:r>
              <a:rPr lang="zh-CN" altLang="zh-CN" sz="2800" dirty="0">
                <a:latin typeface="+mn-ea"/>
                <a:ea typeface="+mn-ea"/>
              </a:rPr>
              <a:t>、你观察到的实验现象有：</a:t>
            </a:r>
            <a:r>
              <a:rPr lang="en-US" altLang="zh-CN" sz="2800" dirty="0">
                <a:latin typeface="+mn-ea"/>
                <a:ea typeface="+mn-ea"/>
              </a:rPr>
              <a:t>______________________________</a:t>
            </a: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    _____________________________</a:t>
            </a:r>
            <a:r>
              <a:rPr lang="zh-CN" altLang="en-US" sz="2800" dirty="0">
                <a:latin typeface="+mn-ea"/>
                <a:ea typeface="+mn-ea"/>
              </a:rPr>
              <a:t>。</a:t>
            </a:r>
          </a:p>
        </p:txBody>
      </p:sp>
      <p:sp>
        <p:nvSpPr>
          <p:cNvPr id="5" name="Rectangle 12">
            <a:extLst>
              <a:ext uri="{FF2B5EF4-FFF2-40B4-BE49-F238E27FC236}">
                <a16:creationId xmlns:a16="http://schemas.microsoft.com/office/drawing/2014/main" id="{82F03550-9D4C-478D-987A-ED886359DF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84983" y="3265820"/>
            <a:ext cx="559480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红磷在集气瓶中燃烧一会儿熄灭，</a:t>
            </a:r>
          </a:p>
        </p:txBody>
      </p:sp>
      <p:sp>
        <p:nvSpPr>
          <p:cNvPr id="6" name="Rectangle 14">
            <a:extLst>
              <a:ext uri="{FF2B5EF4-FFF2-40B4-BE49-F238E27FC236}">
                <a16:creationId xmlns:a16="http://schemas.microsoft.com/office/drawing/2014/main" id="{B28D24CE-7046-4410-BA86-BF45ABDEE8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82356" y="3913892"/>
            <a:ext cx="168891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dirty="0">
                <a:solidFill>
                  <a:schemeClr val="hlink"/>
                </a:solidFill>
                <a:latin typeface="+mn-ea"/>
                <a:ea typeface="+mn-ea"/>
              </a:rPr>
              <a:t>放出热量</a:t>
            </a:r>
            <a:endParaRPr kumimoji="1" lang="zh-CN" altLang="en-US" sz="2800" dirty="0">
              <a:latin typeface="+mn-ea"/>
              <a:ea typeface="+mn-ea"/>
            </a:endParaRPr>
          </a:p>
        </p:txBody>
      </p:sp>
      <p:sp>
        <p:nvSpPr>
          <p:cNvPr id="7" name="Rectangle 13">
            <a:extLst>
              <a:ext uri="{FF2B5EF4-FFF2-40B4-BE49-F238E27FC236}">
                <a16:creationId xmlns:a16="http://schemas.microsoft.com/office/drawing/2014/main" id="{16AE480A-A1B0-41B4-AA33-905F9064E0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61586" y="3913892"/>
            <a:ext cx="3070071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dirty="0">
                <a:solidFill>
                  <a:srgbClr val="008000"/>
                </a:solidFill>
                <a:latin typeface="+mn-ea"/>
                <a:ea typeface="+mn-ea"/>
              </a:rPr>
              <a:t>产生大量的白烟，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CA5E7C8B-B845-4FEA-9CF4-EC1A10BFE65E}"/>
              </a:ext>
            </a:extLst>
          </p:cNvPr>
          <p:cNvSpPr/>
          <p:nvPr/>
        </p:nvSpPr>
        <p:spPr>
          <a:xfrm>
            <a:off x="1054648" y="4455696"/>
            <a:ext cx="10718327" cy="1930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b</a:t>
            </a:r>
            <a:r>
              <a:rPr lang="zh-CN" altLang="zh-CN" sz="2800" dirty="0">
                <a:latin typeface="+mn-ea"/>
                <a:ea typeface="+mn-ea"/>
              </a:rPr>
              <a:t>、等到红磷燃烧停止后，将集气瓶冷却至室温，</a:t>
            </a:r>
            <a:r>
              <a:rPr lang="zh-CN" altLang="zh-CN" sz="2800" dirty="0">
                <a:solidFill>
                  <a:srgbClr val="0000FF"/>
                </a:solidFill>
                <a:latin typeface="+mn-ea"/>
                <a:ea typeface="+mn-ea"/>
              </a:rPr>
              <a:t>打开弹簧夹，</a:t>
            </a:r>
            <a:r>
              <a:rPr lang="zh-CN" altLang="zh-CN" sz="2800" dirty="0">
                <a:latin typeface="+mn-ea"/>
                <a:ea typeface="+mn-ea"/>
              </a:rPr>
              <a:t>你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   </a:t>
            </a:r>
            <a:r>
              <a:rPr lang="zh-CN" altLang="zh-CN" sz="2800" dirty="0">
                <a:latin typeface="+mn-ea"/>
                <a:ea typeface="+mn-ea"/>
              </a:rPr>
              <a:t>观察到的实验现象是：</a:t>
            </a:r>
            <a:r>
              <a:rPr lang="en-US" altLang="zh-CN" sz="2800" dirty="0">
                <a:latin typeface="+mn-ea"/>
                <a:ea typeface="+mn-ea"/>
              </a:rPr>
              <a:t>__________________________________</a:t>
            </a: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   ______________________________________________________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10" name="Rectangle 26">
            <a:extLst>
              <a:ext uri="{FF2B5EF4-FFF2-40B4-BE49-F238E27FC236}">
                <a16:creationId xmlns:a16="http://schemas.microsoft.com/office/drawing/2014/main" id="{D308B5AE-37DD-4A81-A765-E1EA978EC1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30710" y="5003852"/>
            <a:ext cx="10142265" cy="1284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                    烧杯中的水沿导管进入集气瓶中，瓶中液面上升至瓶中</a:t>
            </a:r>
            <a:r>
              <a:rPr kumimoji="1" lang="zh-CN" altLang="en-US" sz="2800" dirty="0">
                <a:solidFill>
                  <a:schemeClr val="hlink"/>
                </a:solidFill>
                <a:latin typeface="+mn-ea"/>
                <a:ea typeface="+mn-ea"/>
              </a:rPr>
              <a:t>空气体积</a:t>
            </a:r>
            <a:r>
              <a:rPr kumimoji="1"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的</a:t>
            </a:r>
            <a:r>
              <a:rPr kumimoji="1" lang="zh-CN" altLang="en-US" sz="2800" dirty="0">
                <a:solidFill>
                  <a:schemeClr val="hlink"/>
                </a:solidFill>
                <a:latin typeface="+mn-ea"/>
                <a:ea typeface="+mn-ea"/>
              </a:rPr>
              <a:t>约</a:t>
            </a:r>
            <a:r>
              <a:rPr kumimoji="1"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1/5</a:t>
            </a:r>
            <a:r>
              <a:rPr kumimoji="1"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处。</a:t>
            </a:r>
          </a:p>
        </p:txBody>
      </p:sp>
    </p:spTree>
    <p:extLst>
      <p:ext uri="{BB962C8B-B14F-4D97-AF65-F5344CB8AC3E}">
        <p14:creationId xmlns:p14="http://schemas.microsoft.com/office/powerpoint/2010/main" val="4261038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 descr="图2-3　测定空气里氧气的含量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87494" y="214291"/>
            <a:ext cx="2836295" cy="2592083"/>
          </a:xfrm>
          <a:prstGeom prst="rect">
            <a:avLst/>
          </a:prstGeom>
        </p:spPr>
      </p:pic>
      <p:sp>
        <p:nvSpPr>
          <p:cNvPr id="12" name="Rectangle 14">
            <a:extLst>
              <a:ext uri="{FF2B5EF4-FFF2-40B4-BE49-F238E27FC236}">
                <a16:creationId xmlns:a16="http://schemas.microsoft.com/office/drawing/2014/main" id="{87780722-1E1A-4F02-9EDF-3CE8E88675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8167" y="1126485"/>
            <a:ext cx="435407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600" dirty="0">
                <a:solidFill>
                  <a:srgbClr val="006600"/>
                </a:solidFill>
              </a:rPr>
              <a:t>【</a:t>
            </a:r>
            <a:r>
              <a:rPr lang="zh-CN" altLang="en-US" sz="3600" dirty="0">
                <a:solidFill>
                  <a:srgbClr val="006600"/>
                </a:solidFill>
              </a:rPr>
              <a:t>实验分析与结论</a:t>
            </a:r>
            <a:r>
              <a:rPr lang="en-US" altLang="zh-CN" sz="3600" dirty="0">
                <a:solidFill>
                  <a:srgbClr val="006600"/>
                </a:solidFill>
              </a:rPr>
              <a:t>】</a:t>
            </a:r>
            <a:endParaRPr lang="zh-CN" altLang="en-US" sz="3600" dirty="0">
              <a:solidFill>
                <a:srgbClr val="006600"/>
              </a:solidFill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70724E0D-3FD3-42BB-B578-E2A73BC356F3}"/>
              </a:ext>
            </a:extLst>
          </p:cNvPr>
          <p:cNvSpPr/>
          <p:nvPr/>
        </p:nvSpPr>
        <p:spPr>
          <a:xfrm>
            <a:off x="550590" y="2132856"/>
            <a:ext cx="11333239" cy="1284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1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zh-CN" altLang="zh-CN" sz="2800" dirty="0">
                <a:latin typeface="+mn-ea"/>
                <a:ea typeface="+mn-ea"/>
              </a:rPr>
              <a:t>红磷在集气瓶中燃烧时，消耗的气体是</a:t>
            </a:r>
            <a:r>
              <a:rPr lang="en-US" altLang="zh-CN" sz="2800" dirty="0">
                <a:latin typeface="+mn-ea"/>
                <a:ea typeface="+mn-ea"/>
              </a:rPr>
              <a:t>______</a:t>
            </a:r>
            <a:r>
              <a:rPr lang="zh-CN" altLang="zh-CN" sz="2800" dirty="0">
                <a:latin typeface="+mn-ea"/>
                <a:ea typeface="+mn-ea"/>
              </a:rPr>
              <a:t>，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   </a:t>
            </a:r>
            <a:r>
              <a:rPr lang="zh-CN" altLang="zh-CN" sz="2800" dirty="0">
                <a:latin typeface="+mn-ea"/>
                <a:ea typeface="+mn-ea"/>
              </a:rPr>
              <a:t>该实验说明了该气体具有</a:t>
            </a:r>
            <a:r>
              <a:rPr lang="en-US" altLang="zh-CN" sz="2800" dirty="0">
                <a:latin typeface="+mn-ea"/>
                <a:ea typeface="+mn-ea"/>
              </a:rPr>
              <a:t>_______</a:t>
            </a:r>
            <a:r>
              <a:rPr lang="zh-CN" altLang="zh-CN" sz="2800" dirty="0">
                <a:latin typeface="+mn-ea"/>
                <a:ea typeface="+mn-ea"/>
              </a:rPr>
              <a:t>性质，它约占空气体积的</a:t>
            </a:r>
            <a:r>
              <a:rPr lang="en-US" altLang="zh-CN" sz="2800" dirty="0">
                <a:latin typeface="+mn-ea"/>
                <a:ea typeface="+mn-ea"/>
              </a:rPr>
              <a:t>_____</a:t>
            </a:r>
            <a:r>
              <a:rPr lang="zh-CN" altLang="en-US" sz="2800" dirty="0">
                <a:latin typeface="+mn-ea"/>
                <a:ea typeface="+mn-ea"/>
              </a:rPr>
              <a:t>。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id="{B6876774-F53D-498E-95A7-C683ECCFD1A0}"/>
              </a:ext>
            </a:extLst>
          </p:cNvPr>
          <p:cNvSpPr/>
          <p:nvPr/>
        </p:nvSpPr>
        <p:spPr>
          <a:xfrm>
            <a:off x="478582" y="4941168"/>
            <a:ext cx="10417610" cy="1284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zh-CN" altLang="zh-CN" sz="2800" dirty="0">
                <a:latin typeface="+mn-ea"/>
                <a:ea typeface="+mn-ea"/>
              </a:rPr>
              <a:t>过量的红磷在瓶中未燃烧完，还能得出</a:t>
            </a:r>
            <a:r>
              <a:rPr lang="zh-CN" altLang="en-US" sz="2800" dirty="0">
                <a:latin typeface="+mn-ea"/>
                <a:ea typeface="+mn-ea"/>
              </a:rPr>
              <a:t>什么</a:t>
            </a:r>
            <a:r>
              <a:rPr lang="zh-CN" altLang="zh-CN" sz="2800" dirty="0">
                <a:latin typeface="+mn-ea"/>
                <a:ea typeface="+mn-ea"/>
              </a:rPr>
              <a:t>结论</a:t>
            </a:r>
            <a:r>
              <a:rPr lang="zh-CN" altLang="en-US" sz="2800" dirty="0">
                <a:latin typeface="+mn-ea"/>
                <a:ea typeface="+mn-ea"/>
              </a:rPr>
              <a:t>？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   ______________________________________________________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ED71CB92-8421-4D24-B9BF-9638432E7CCE}"/>
              </a:ext>
            </a:extLst>
          </p:cNvPr>
          <p:cNvSpPr txBox="1"/>
          <p:nvPr/>
        </p:nvSpPr>
        <p:spPr>
          <a:xfrm>
            <a:off x="7535366" y="2159278"/>
            <a:ext cx="4860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O</a:t>
            </a:r>
            <a:r>
              <a:rPr lang="en-US" altLang="zh-CN" sz="2800" baseline="-25000" dirty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endParaRPr lang="zh-CN" altLang="en-US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8A1A2F14-7472-470A-8E7A-60181C4F3499}"/>
              </a:ext>
            </a:extLst>
          </p:cNvPr>
          <p:cNvSpPr txBox="1"/>
          <p:nvPr/>
        </p:nvSpPr>
        <p:spPr>
          <a:xfrm>
            <a:off x="5087094" y="2833772"/>
            <a:ext cx="12666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助燃性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E603AD64-8848-4C05-90DC-534A1F3D208F}"/>
              </a:ext>
            </a:extLst>
          </p:cNvPr>
          <p:cNvSpPr txBox="1"/>
          <p:nvPr/>
        </p:nvSpPr>
        <p:spPr>
          <a:xfrm>
            <a:off x="10559702" y="2819701"/>
            <a:ext cx="7280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1/5</a:t>
            </a:r>
            <a:endParaRPr lang="zh-CN" altLang="en-US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24" name="Text Box 18">
            <a:extLst>
              <a:ext uri="{FF2B5EF4-FFF2-40B4-BE49-F238E27FC236}">
                <a16:creationId xmlns:a16="http://schemas.microsoft.com/office/drawing/2014/main" id="{45A94C04-F034-436E-AC1B-1D34642B30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90937" y="3722299"/>
            <a:ext cx="335024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dirty="0">
                <a:latin typeface="宋体" pitchFamily="2" charset="-122"/>
              </a:rPr>
              <a:t>红磷 </a:t>
            </a:r>
            <a:r>
              <a:rPr kumimoji="1" lang="en-US" altLang="zh-CN" sz="2800" dirty="0">
                <a:latin typeface="宋体" pitchFamily="2" charset="-122"/>
              </a:rPr>
              <a:t>+  </a:t>
            </a:r>
            <a:r>
              <a:rPr kumimoji="1" lang="zh-CN" altLang="en-US" sz="2800" dirty="0">
                <a:latin typeface="宋体" pitchFamily="2" charset="-122"/>
              </a:rPr>
              <a:t>氧气</a:t>
            </a:r>
          </a:p>
        </p:txBody>
      </p:sp>
      <p:sp>
        <p:nvSpPr>
          <p:cNvPr id="26" name="Line 19">
            <a:extLst>
              <a:ext uri="{FF2B5EF4-FFF2-40B4-BE49-F238E27FC236}">
                <a16:creationId xmlns:a16="http://schemas.microsoft.com/office/drawing/2014/main" id="{5EE76BFB-0950-4F03-ACDA-4AFC6B808700}"/>
              </a:ext>
            </a:extLst>
          </p:cNvPr>
          <p:cNvSpPr>
            <a:spLocks noChangeShapeType="1"/>
          </p:cNvSpPr>
          <p:nvPr/>
        </p:nvSpPr>
        <p:spPr bwMode="auto">
          <a:xfrm>
            <a:off x="4769160" y="3990587"/>
            <a:ext cx="1625388" cy="0"/>
          </a:xfrm>
          <a:prstGeom prst="line">
            <a:avLst/>
          </a:prstGeom>
          <a:noFill/>
          <a:ln w="25400">
            <a:solidFill>
              <a:srgbClr val="0000CC"/>
            </a:solidFill>
            <a:round/>
            <a:headEnd/>
            <a:tailEnd type="triangle" w="med" len="med"/>
          </a:ln>
          <a:effectLst/>
        </p:spPr>
        <p:txBody>
          <a:bodyPr>
            <a:spAutoFit/>
          </a:bodyPr>
          <a:lstStyle/>
          <a:p>
            <a:endParaRPr lang="zh-CN" altLang="en-US" sz="2800"/>
          </a:p>
        </p:txBody>
      </p:sp>
      <p:sp>
        <p:nvSpPr>
          <p:cNvPr id="27" name="Text Box 20">
            <a:extLst>
              <a:ext uri="{FF2B5EF4-FFF2-40B4-BE49-F238E27FC236}">
                <a16:creationId xmlns:a16="http://schemas.microsoft.com/office/drawing/2014/main" id="{26710D4F-E57F-4808-8C2E-BDA1B703B8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97152" y="3481844"/>
            <a:ext cx="162538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2800" dirty="0">
                <a:solidFill>
                  <a:schemeClr val="hlink"/>
                </a:solidFill>
                <a:latin typeface="宋体" pitchFamily="2" charset="-122"/>
              </a:rPr>
              <a:t>点燃</a:t>
            </a:r>
          </a:p>
        </p:txBody>
      </p:sp>
      <p:sp>
        <p:nvSpPr>
          <p:cNvPr id="32" name="Text Box 21">
            <a:extLst>
              <a:ext uri="{FF2B5EF4-FFF2-40B4-BE49-F238E27FC236}">
                <a16:creationId xmlns:a16="http://schemas.microsoft.com/office/drawing/2014/main" id="{B73085EA-7B6F-4147-A91F-A406C31783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0778" y="4489956"/>
            <a:ext cx="641088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dirty="0">
                <a:solidFill>
                  <a:schemeClr val="hlink"/>
                </a:solidFill>
                <a:latin typeface="Times New Roman" pitchFamily="18" charset="0"/>
              </a:rPr>
              <a:t>  P              O</a:t>
            </a:r>
            <a:r>
              <a:rPr kumimoji="1" lang="en-US" altLang="zh-CN" sz="2800" baseline="-25000" dirty="0">
                <a:solidFill>
                  <a:schemeClr val="hlink"/>
                </a:solidFill>
                <a:latin typeface="Times New Roman" pitchFamily="18" charset="0"/>
              </a:rPr>
              <a:t>2</a:t>
            </a:r>
            <a:r>
              <a:rPr kumimoji="1" lang="en-US" altLang="zh-CN" sz="2800" dirty="0">
                <a:solidFill>
                  <a:schemeClr val="hlink"/>
                </a:solidFill>
                <a:latin typeface="Times New Roman" pitchFamily="18" charset="0"/>
              </a:rPr>
              <a:t>                                  P</a:t>
            </a:r>
            <a:r>
              <a:rPr kumimoji="1" lang="en-US" altLang="zh-CN" sz="2800" baseline="-25000" dirty="0">
                <a:solidFill>
                  <a:schemeClr val="hlink"/>
                </a:solidFill>
                <a:latin typeface="Times New Roman" pitchFamily="18" charset="0"/>
              </a:rPr>
              <a:t>2</a:t>
            </a:r>
            <a:r>
              <a:rPr kumimoji="1" lang="en-US" altLang="zh-CN" sz="2800" dirty="0">
                <a:solidFill>
                  <a:schemeClr val="hlink"/>
                </a:solidFill>
                <a:latin typeface="Times New Roman" pitchFamily="18" charset="0"/>
              </a:rPr>
              <a:t>O</a:t>
            </a:r>
            <a:r>
              <a:rPr kumimoji="1" lang="en-US" altLang="zh-CN" sz="2800" baseline="-25000" dirty="0">
                <a:solidFill>
                  <a:schemeClr val="hlink"/>
                </a:solidFill>
                <a:latin typeface="Times New Roman" pitchFamily="18" charset="0"/>
              </a:rPr>
              <a:t>5</a:t>
            </a:r>
          </a:p>
        </p:txBody>
      </p:sp>
      <p:sp>
        <p:nvSpPr>
          <p:cNvPr id="33" name="Rectangle 22">
            <a:extLst>
              <a:ext uri="{FF2B5EF4-FFF2-40B4-BE49-F238E27FC236}">
                <a16:creationId xmlns:a16="http://schemas.microsoft.com/office/drawing/2014/main" id="{29A7F72E-4FBF-46FF-B3D7-2DCAD3E90C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3465" y="3723887"/>
            <a:ext cx="198804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kumimoji="1" lang="zh-CN" altLang="en-US" sz="2800" dirty="0"/>
              <a:t>五氧化二磷</a:t>
            </a:r>
          </a:p>
        </p:txBody>
      </p:sp>
      <p:sp>
        <p:nvSpPr>
          <p:cNvPr id="34" name="Text Box 23">
            <a:extLst>
              <a:ext uri="{FF2B5EF4-FFF2-40B4-BE49-F238E27FC236}">
                <a16:creationId xmlns:a16="http://schemas.microsoft.com/office/drawing/2014/main" id="{14D15D73-4007-437B-8B00-3A319138EC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49267" y="4489956"/>
            <a:ext cx="36580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+</a:t>
            </a:r>
          </a:p>
        </p:txBody>
      </p:sp>
      <p:sp>
        <p:nvSpPr>
          <p:cNvPr id="35" name="Line 24">
            <a:extLst>
              <a:ext uri="{FF2B5EF4-FFF2-40B4-BE49-F238E27FC236}">
                <a16:creationId xmlns:a16="http://schemas.microsoft.com/office/drawing/2014/main" id="{AD3ED26D-BFD9-4A49-993B-7095313DC5BB}"/>
              </a:ext>
            </a:extLst>
          </p:cNvPr>
          <p:cNvSpPr>
            <a:spLocks noChangeShapeType="1"/>
          </p:cNvSpPr>
          <p:nvPr/>
        </p:nvSpPr>
        <p:spPr bwMode="auto">
          <a:xfrm>
            <a:off x="4697152" y="4705980"/>
            <a:ext cx="1726975" cy="0"/>
          </a:xfrm>
          <a:prstGeom prst="line">
            <a:avLst/>
          </a:prstGeom>
          <a:noFill/>
          <a:ln w="25400">
            <a:solidFill>
              <a:srgbClr val="0000CC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zh-CN" altLang="en-US" sz="2800"/>
          </a:p>
        </p:txBody>
      </p:sp>
      <p:sp>
        <p:nvSpPr>
          <p:cNvPr id="36" name="Text Box 25">
            <a:extLst>
              <a:ext uri="{FF2B5EF4-FFF2-40B4-BE49-F238E27FC236}">
                <a16:creationId xmlns:a16="http://schemas.microsoft.com/office/drawing/2014/main" id="{409506BD-4EE4-4575-B1A7-EB9A4F3C6C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97152" y="4057908"/>
            <a:ext cx="162538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2800" dirty="0">
                <a:solidFill>
                  <a:schemeClr val="hlink"/>
                </a:solidFill>
                <a:latin typeface="宋体" pitchFamily="2" charset="-122"/>
              </a:rPr>
              <a:t>点燃</a:t>
            </a:r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id="{FB0735AE-EB4B-4D6F-901B-C64610B9DF87}"/>
              </a:ext>
            </a:extLst>
          </p:cNvPr>
          <p:cNvSpPr/>
          <p:nvPr/>
        </p:nvSpPr>
        <p:spPr>
          <a:xfrm>
            <a:off x="1054646" y="5661248"/>
            <a:ext cx="48734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dirty="0">
                <a:solidFill>
                  <a:srgbClr val="008000"/>
                </a:solidFill>
              </a:rPr>
              <a:t>空气中其它气体不支持燃烧</a:t>
            </a:r>
            <a:r>
              <a:rPr lang="zh-CN" altLang="en-US" sz="2800" dirty="0">
                <a:solidFill>
                  <a:srgbClr val="008000"/>
                </a:solidFill>
              </a:rPr>
              <a:t>，</a:t>
            </a:r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id="{F0D3A13B-206F-4B22-BEF4-486E6F76DCAE}"/>
              </a:ext>
            </a:extLst>
          </p:cNvPr>
          <p:cNvSpPr/>
          <p:nvPr/>
        </p:nvSpPr>
        <p:spPr>
          <a:xfrm>
            <a:off x="5700608" y="5661248"/>
            <a:ext cx="579519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800" dirty="0">
                <a:solidFill>
                  <a:srgbClr val="FF0000"/>
                </a:solidFill>
              </a:rPr>
              <a:t>空气不是纯净物，而是混合物</a:t>
            </a:r>
            <a:r>
              <a:rPr lang="zh-CN" altLang="en-US" sz="2800" dirty="0">
                <a:solidFill>
                  <a:srgbClr val="FF0000"/>
                </a:solidFill>
              </a:rPr>
              <a:t>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2" grpId="0"/>
      <p:bldP spid="23" grpId="0"/>
      <p:bldP spid="24" grpId="0"/>
      <p:bldP spid="26" grpId="0" animBg="1"/>
      <p:bldP spid="27" grpId="0"/>
      <p:bldP spid="32" grpId="0"/>
      <p:bldP spid="33" grpId="0"/>
      <p:bldP spid="34" grpId="0"/>
      <p:bldP spid="35" grpId="0" animBg="1"/>
      <p:bldP spid="36" grpId="0"/>
      <p:bldP spid="37" grpId="0"/>
      <p:bldP spid="3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550590" y="2132856"/>
            <a:ext cx="8812958" cy="1284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3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zh-CN" altLang="zh-CN" sz="2800" dirty="0">
                <a:latin typeface="+mn-ea"/>
                <a:ea typeface="+mn-ea"/>
              </a:rPr>
              <a:t>由本实验可以推测出氮气</a:t>
            </a:r>
            <a:r>
              <a:rPr lang="zh-CN" altLang="zh-CN" sz="2800" dirty="0">
                <a:solidFill>
                  <a:srgbClr val="0000CC"/>
                </a:solidFill>
                <a:latin typeface="+mn-ea"/>
                <a:ea typeface="+mn-ea"/>
              </a:rPr>
              <a:t>（</a:t>
            </a:r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</a:rPr>
              <a:t>N</a:t>
            </a:r>
            <a:r>
              <a:rPr lang="en-US" altLang="zh-CN" sz="2800" baseline="-25000" dirty="0">
                <a:solidFill>
                  <a:srgbClr val="0000CC"/>
                </a:solidFill>
                <a:latin typeface="+mn-ea"/>
                <a:ea typeface="+mn-ea"/>
              </a:rPr>
              <a:t>2</a:t>
            </a:r>
            <a:r>
              <a:rPr lang="zh-CN" altLang="zh-CN" sz="2800" dirty="0">
                <a:solidFill>
                  <a:srgbClr val="0000CC"/>
                </a:solidFill>
                <a:latin typeface="+mn-ea"/>
                <a:ea typeface="+mn-ea"/>
              </a:rPr>
              <a:t>）</a:t>
            </a:r>
            <a:r>
              <a:rPr lang="zh-CN" altLang="zh-CN" sz="2800" dirty="0">
                <a:latin typeface="+mn-ea"/>
                <a:ea typeface="+mn-ea"/>
              </a:rPr>
              <a:t>具有的性质：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   ______________________________________</a:t>
            </a:r>
            <a:r>
              <a:rPr lang="zh-CN" altLang="en-US" sz="2800" dirty="0">
                <a:latin typeface="+mn-ea"/>
                <a:ea typeface="+mn-ea"/>
              </a:rPr>
              <a:t>。</a:t>
            </a:r>
          </a:p>
        </p:txBody>
      </p:sp>
      <p:sp>
        <p:nvSpPr>
          <p:cNvPr id="6" name="矩形 5"/>
          <p:cNvSpPr/>
          <p:nvPr/>
        </p:nvSpPr>
        <p:spPr>
          <a:xfrm>
            <a:off x="550590" y="3356992"/>
            <a:ext cx="11233248" cy="12840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4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zh-CN" altLang="zh-CN" sz="2800" dirty="0">
                <a:latin typeface="+mn-ea"/>
                <a:ea typeface="+mn-ea"/>
              </a:rPr>
              <a:t>本实验中说明“</a:t>
            </a:r>
            <a:r>
              <a:rPr lang="en-US" altLang="zh-CN" sz="2800" dirty="0">
                <a:latin typeface="+mn-ea"/>
                <a:ea typeface="+mn-ea"/>
              </a:rPr>
              <a:t>N</a:t>
            </a:r>
            <a:r>
              <a:rPr lang="en-US" altLang="zh-CN" sz="2800" baseline="-25000" dirty="0">
                <a:latin typeface="+mn-ea"/>
                <a:ea typeface="+mn-ea"/>
              </a:rPr>
              <a:t>2</a:t>
            </a:r>
            <a:r>
              <a:rPr lang="zh-CN" altLang="zh-CN" sz="2800" dirty="0">
                <a:latin typeface="+mn-ea"/>
                <a:ea typeface="+mn-ea"/>
              </a:rPr>
              <a:t>难溶于水”的实验现象是：</a:t>
            </a:r>
            <a:endParaRPr lang="en-US" altLang="zh-CN" sz="2800" dirty="0">
              <a:latin typeface="+mn-ea"/>
              <a:ea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    ________________________________________________________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270670" y="2833772"/>
            <a:ext cx="185348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800" dirty="0">
                <a:solidFill>
                  <a:srgbClr val="008000"/>
                </a:solidFill>
              </a:rPr>
              <a:t>不</a:t>
            </a:r>
            <a:r>
              <a:rPr lang="zh-CN" altLang="en-US" sz="2800" dirty="0">
                <a:solidFill>
                  <a:srgbClr val="008000"/>
                </a:solidFill>
              </a:rPr>
              <a:t>助</a:t>
            </a:r>
            <a:r>
              <a:rPr lang="zh-CN" altLang="zh-CN" sz="2800" dirty="0">
                <a:solidFill>
                  <a:srgbClr val="008000"/>
                </a:solidFill>
              </a:rPr>
              <a:t>燃</a:t>
            </a:r>
            <a:r>
              <a:rPr lang="zh-CN" altLang="en-US" sz="2800" dirty="0">
                <a:solidFill>
                  <a:srgbClr val="008000"/>
                </a:solidFill>
              </a:rPr>
              <a:t>、</a:t>
            </a:r>
          </a:p>
        </p:txBody>
      </p:sp>
      <p:sp>
        <p:nvSpPr>
          <p:cNvPr id="26" name="矩形 25"/>
          <p:cNvSpPr/>
          <p:nvPr/>
        </p:nvSpPr>
        <p:spPr>
          <a:xfrm>
            <a:off x="2677067" y="2833772"/>
            <a:ext cx="185348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800" dirty="0">
                <a:solidFill>
                  <a:srgbClr val="FF0000"/>
                </a:solidFill>
              </a:rPr>
              <a:t>不</a:t>
            </a:r>
            <a:r>
              <a:rPr lang="zh-CN" altLang="en-US" sz="2800" dirty="0">
                <a:solidFill>
                  <a:srgbClr val="FF0000"/>
                </a:solidFill>
              </a:rPr>
              <a:t>可</a:t>
            </a:r>
            <a:r>
              <a:rPr lang="zh-CN" altLang="zh-CN" sz="2800" dirty="0">
                <a:solidFill>
                  <a:srgbClr val="FF0000"/>
                </a:solidFill>
              </a:rPr>
              <a:t>燃</a:t>
            </a:r>
            <a:r>
              <a:rPr lang="zh-CN" altLang="en-US" sz="2800" dirty="0">
                <a:solidFill>
                  <a:srgbClr val="FF0000"/>
                </a:solidFill>
              </a:rPr>
              <a:t>、</a:t>
            </a:r>
          </a:p>
        </p:txBody>
      </p:sp>
      <p:sp>
        <p:nvSpPr>
          <p:cNvPr id="27" name="矩形 26"/>
          <p:cNvSpPr/>
          <p:nvPr/>
        </p:nvSpPr>
        <p:spPr>
          <a:xfrm>
            <a:off x="4181680" y="2833772"/>
            <a:ext cx="14426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008000"/>
                </a:solidFill>
              </a:rPr>
              <a:t>无色、</a:t>
            </a:r>
          </a:p>
        </p:txBody>
      </p:sp>
      <p:sp>
        <p:nvSpPr>
          <p:cNvPr id="28" name="矩形 27"/>
          <p:cNvSpPr/>
          <p:nvPr/>
        </p:nvSpPr>
        <p:spPr>
          <a:xfrm>
            <a:off x="5405815" y="2833772"/>
            <a:ext cx="184151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难溶于水</a:t>
            </a:r>
          </a:p>
        </p:txBody>
      </p:sp>
      <p:sp>
        <p:nvSpPr>
          <p:cNvPr id="29" name="矩形 28"/>
          <p:cNvSpPr/>
          <p:nvPr/>
        </p:nvSpPr>
        <p:spPr>
          <a:xfrm>
            <a:off x="1273019" y="4057908"/>
            <a:ext cx="1041568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008000"/>
                </a:solidFill>
                <a:latin typeface="+mn-ea"/>
                <a:ea typeface="+mn-ea"/>
              </a:rPr>
              <a:t>集气瓶中的水面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只</a:t>
            </a:r>
            <a:r>
              <a:rPr lang="zh-CN" altLang="en-US" sz="2800" dirty="0">
                <a:solidFill>
                  <a:srgbClr val="008000"/>
                </a:solidFill>
                <a:latin typeface="+mn-ea"/>
                <a:ea typeface="+mn-ea"/>
              </a:rPr>
              <a:t>上升至瓶中空气体积的</a:t>
            </a:r>
            <a:r>
              <a:rPr lang="en-US" altLang="zh-CN" sz="2800" dirty="0">
                <a:solidFill>
                  <a:srgbClr val="008000"/>
                </a:solidFill>
                <a:latin typeface="+mn-ea"/>
                <a:ea typeface="+mn-ea"/>
              </a:rPr>
              <a:t>1/5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（而没有继续上升）</a:t>
            </a:r>
          </a:p>
        </p:txBody>
      </p:sp>
      <p:pic>
        <p:nvPicPr>
          <p:cNvPr id="15" name="图片 14" descr="图2-3　测定空气里氧气的含量.jpg">
            <a:extLst>
              <a:ext uri="{FF2B5EF4-FFF2-40B4-BE49-F238E27FC236}">
                <a16:creationId xmlns:a16="http://schemas.microsoft.com/office/drawing/2014/main" id="{809CCA1B-F0C3-4541-98ED-D59650932A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87494" y="214291"/>
            <a:ext cx="2836295" cy="2592083"/>
          </a:xfrm>
          <a:prstGeom prst="rect">
            <a:avLst/>
          </a:prstGeom>
        </p:spPr>
      </p:pic>
      <p:sp>
        <p:nvSpPr>
          <p:cNvPr id="16" name="Rectangle 14">
            <a:extLst>
              <a:ext uri="{FF2B5EF4-FFF2-40B4-BE49-F238E27FC236}">
                <a16:creationId xmlns:a16="http://schemas.microsoft.com/office/drawing/2014/main" id="{636ABD56-8857-4BA1-A89B-4655448555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8167" y="1126485"/>
            <a:ext cx="435407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600" dirty="0">
                <a:solidFill>
                  <a:srgbClr val="006600"/>
                </a:solidFill>
              </a:rPr>
              <a:t>【</a:t>
            </a:r>
            <a:r>
              <a:rPr lang="zh-CN" altLang="en-US" sz="3600" dirty="0">
                <a:solidFill>
                  <a:srgbClr val="006600"/>
                </a:solidFill>
              </a:rPr>
              <a:t>实验分析与结论</a:t>
            </a:r>
            <a:r>
              <a:rPr lang="en-US" altLang="zh-CN" sz="3600" dirty="0">
                <a:solidFill>
                  <a:srgbClr val="006600"/>
                </a:solidFill>
              </a:rPr>
              <a:t>】</a:t>
            </a:r>
            <a:endParaRPr lang="zh-CN" altLang="en-US" sz="3600" dirty="0">
              <a:solidFill>
                <a:srgbClr val="0066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8816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82" name="Rectangle 14"/>
          <p:cNvSpPr>
            <a:spLocks noChangeArrowheads="1"/>
          </p:cNvSpPr>
          <p:nvPr/>
        </p:nvSpPr>
        <p:spPr bwMode="auto">
          <a:xfrm>
            <a:off x="4613069" y="1124744"/>
            <a:ext cx="34275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600" dirty="0">
                <a:solidFill>
                  <a:srgbClr val="006600"/>
                </a:solidFill>
              </a:rPr>
              <a:t>【</a:t>
            </a:r>
            <a:r>
              <a:rPr lang="zh-CN" altLang="en-US" sz="3600" dirty="0">
                <a:solidFill>
                  <a:srgbClr val="006600"/>
                </a:solidFill>
              </a:rPr>
              <a:t>反思与交流</a:t>
            </a:r>
            <a:r>
              <a:rPr lang="en-US" altLang="zh-CN" sz="3600" dirty="0">
                <a:solidFill>
                  <a:srgbClr val="006600"/>
                </a:solidFill>
              </a:rPr>
              <a:t>】</a:t>
            </a:r>
            <a:endParaRPr lang="zh-CN" altLang="en-US" sz="3600" dirty="0">
              <a:solidFill>
                <a:srgbClr val="006600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126654" y="2564904"/>
            <a:ext cx="10873208" cy="1930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latin typeface="+mn-ea"/>
                <a:ea typeface="+mn-ea"/>
              </a:rPr>
              <a:t>在</a:t>
            </a:r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</a:rPr>
              <a:t>______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体系</a:t>
            </a:r>
            <a:r>
              <a:rPr lang="zh-CN" altLang="en-US" sz="2800" dirty="0">
                <a:latin typeface="+mn-ea"/>
                <a:ea typeface="+mn-ea"/>
              </a:rPr>
              <a:t>中，利用</a:t>
            </a:r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</a:rPr>
              <a:t>可燃物的燃烧</a:t>
            </a:r>
            <a:r>
              <a:rPr lang="zh-CN" altLang="en-US" sz="2800" dirty="0">
                <a:latin typeface="+mn-ea"/>
                <a:ea typeface="+mn-ea"/>
              </a:rPr>
              <a:t>，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消耗体系中的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_____</a:t>
            </a:r>
            <a:r>
              <a:rPr lang="zh-CN" altLang="en-US" sz="2800" dirty="0">
                <a:solidFill>
                  <a:srgbClr val="008000"/>
                </a:solidFill>
              </a:rPr>
              <a:t>（不产生其它气体）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，使体系中气体体积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______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，导致体系中的压强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______</a:t>
            </a:r>
            <a:r>
              <a:rPr lang="zh-CN" altLang="en-US" sz="2800" dirty="0">
                <a:latin typeface="+mn-ea"/>
                <a:ea typeface="+mn-ea"/>
              </a:rPr>
              <a:t>；在大气压的作用下，进入体系中水的体积即为空气中</a:t>
            </a:r>
            <a:r>
              <a:rPr lang="en-US" altLang="zh-CN" sz="2800" dirty="0">
                <a:latin typeface="+mn-ea"/>
                <a:ea typeface="+mn-ea"/>
              </a:rPr>
              <a:t>O</a:t>
            </a:r>
            <a:r>
              <a:rPr lang="en-US" altLang="zh-CN" sz="2800" baseline="-25000" dirty="0">
                <a:latin typeface="+mn-ea"/>
                <a:ea typeface="+mn-ea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的体积。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B5B8EB3E-BEF2-45DD-BEA3-D9FAD3BA7CAD}"/>
              </a:ext>
            </a:extLst>
          </p:cNvPr>
          <p:cNvSpPr txBox="1"/>
          <p:nvPr/>
        </p:nvSpPr>
        <p:spPr>
          <a:xfrm>
            <a:off x="550590" y="2132856"/>
            <a:ext cx="511256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006600"/>
                </a:solidFill>
                <a:latin typeface="+mn-ea"/>
                <a:ea typeface="+mn-ea"/>
              </a:rPr>
              <a:t>1</a:t>
            </a:r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</a:rPr>
              <a:t>、本实验的实验原理是什么？</a:t>
            </a: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7FD7DE3C-94CC-49CA-A778-FDFC2C19BE7A}"/>
              </a:ext>
            </a:extLst>
          </p:cNvPr>
          <p:cNvSpPr/>
          <p:nvPr/>
        </p:nvSpPr>
        <p:spPr>
          <a:xfrm>
            <a:off x="550590" y="4594113"/>
            <a:ext cx="5112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2</a:t>
            </a:r>
            <a:r>
              <a:rPr lang="zh-CN" altLang="en-US" sz="2800" dirty="0">
                <a:latin typeface="+mn-ea"/>
                <a:ea typeface="+mn-ea"/>
              </a:rPr>
              <a:t>、怎样检查该装置的气密性？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CF43205D-A7C0-4EF9-84FE-D13191C72066}"/>
              </a:ext>
            </a:extLst>
          </p:cNvPr>
          <p:cNvSpPr/>
          <p:nvPr/>
        </p:nvSpPr>
        <p:spPr>
          <a:xfrm>
            <a:off x="550590" y="5229200"/>
            <a:ext cx="780235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3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zh-CN" altLang="zh-CN" sz="2800" dirty="0">
                <a:latin typeface="+mn-ea"/>
                <a:ea typeface="+mn-ea"/>
              </a:rPr>
              <a:t>实验中在集气瓶中加少量水的作用是</a:t>
            </a:r>
            <a:r>
              <a:rPr lang="zh-CN" altLang="en-US" sz="2800" dirty="0">
                <a:latin typeface="+mn-ea"/>
                <a:ea typeface="+mn-ea"/>
              </a:rPr>
              <a:t>什么？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BDE020E4-B4D7-4C04-97B5-3B06F3E28130}"/>
              </a:ext>
            </a:extLst>
          </p:cNvPr>
          <p:cNvSpPr txBox="1"/>
          <p:nvPr/>
        </p:nvSpPr>
        <p:spPr>
          <a:xfrm>
            <a:off x="1558702" y="2656076"/>
            <a:ext cx="9060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密闭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172DB11E-6CBD-4054-9C98-18B183B145EA}"/>
              </a:ext>
            </a:extLst>
          </p:cNvPr>
          <p:cNvSpPr txBox="1"/>
          <p:nvPr/>
        </p:nvSpPr>
        <p:spPr>
          <a:xfrm>
            <a:off x="9524712" y="2656076"/>
            <a:ext cx="4860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</a:rPr>
              <a:t>O</a:t>
            </a:r>
            <a:r>
              <a:rPr lang="en-US" altLang="zh-CN" sz="2800" baseline="-25000" dirty="0">
                <a:solidFill>
                  <a:srgbClr val="0000CC"/>
                </a:solidFill>
                <a:latin typeface="+mn-ea"/>
                <a:ea typeface="+mn-ea"/>
              </a:rPr>
              <a:t>2</a:t>
            </a:r>
            <a:endParaRPr lang="zh-CN" altLang="en-US" sz="2800" dirty="0">
              <a:solidFill>
                <a:srgbClr val="0000CC"/>
              </a:solidFill>
              <a:latin typeface="+mn-ea"/>
              <a:ea typeface="+mn-ea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B481D862-D083-4602-A070-E42EAE599F9C}"/>
              </a:ext>
            </a:extLst>
          </p:cNvPr>
          <p:cNvSpPr txBox="1"/>
          <p:nvPr/>
        </p:nvSpPr>
        <p:spPr>
          <a:xfrm>
            <a:off x="6239222" y="3268462"/>
            <a:ext cx="9060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减少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2049BC80-17C4-4502-A75B-AD4E2B35A5EF}"/>
              </a:ext>
            </a:extLst>
          </p:cNvPr>
          <p:cNvSpPr txBox="1"/>
          <p:nvPr/>
        </p:nvSpPr>
        <p:spPr>
          <a:xfrm>
            <a:off x="10610750" y="3294386"/>
            <a:ext cx="9060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减小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C58510A8-0FD0-4C43-A7F9-EADFDCA1D545}"/>
              </a:ext>
            </a:extLst>
          </p:cNvPr>
          <p:cNvSpPr/>
          <p:nvPr/>
        </p:nvSpPr>
        <p:spPr>
          <a:xfrm>
            <a:off x="1126654" y="5809647"/>
            <a:ext cx="2520280" cy="523220"/>
          </a:xfrm>
          <a:prstGeom prst="rect">
            <a:avLst/>
          </a:prstGeom>
        </p:spPr>
        <p:txBody>
          <a:bodyPr wrap="square" anchor="ctr" anchorCtr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吸收白烟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P</a:t>
            </a:r>
            <a:r>
              <a:rPr lang="en-US" altLang="zh-CN" sz="2800" baseline="-25000" dirty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O</a:t>
            </a:r>
            <a:r>
              <a:rPr lang="en-US" altLang="zh-CN" sz="2800" baseline="-25000" dirty="0">
                <a:solidFill>
                  <a:srgbClr val="FF0000"/>
                </a:solidFill>
                <a:latin typeface="+mn-ea"/>
                <a:ea typeface="+mn-ea"/>
              </a:rPr>
              <a:t>5</a:t>
            </a:r>
            <a:endParaRPr lang="en-US" altLang="zh-CN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id="{3C471B54-0D7F-4978-BF79-674D2FE0CCB2}"/>
              </a:ext>
            </a:extLst>
          </p:cNvPr>
          <p:cNvSpPr/>
          <p:nvPr/>
        </p:nvSpPr>
        <p:spPr>
          <a:xfrm>
            <a:off x="3352929" y="5809647"/>
            <a:ext cx="4758501" cy="523220"/>
          </a:xfrm>
          <a:prstGeom prst="rect">
            <a:avLst/>
          </a:prstGeom>
        </p:spPr>
        <p:txBody>
          <a:bodyPr wrap="square" anchor="ctr" anchorCtr="0">
            <a:spAutoFit/>
          </a:bodyPr>
          <a:lstStyle/>
          <a:p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，使瓶内压强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迅速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减少。</a:t>
            </a:r>
            <a:endParaRPr lang="en-US" altLang="zh-CN" sz="2800" dirty="0">
              <a:solidFill>
                <a:srgbClr val="0000CC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3" grpId="0"/>
      <p:bldP spid="14" grpId="0"/>
      <p:bldP spid="2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4">
            <a:extLst>
              <a:ext uri="{FF2B5EF4-FFF2-40B4-BE49-F238E27FC236}">
                <a16:creationId xmlns:a16="http://schemas.microsoft.com/office/drawing/2014/main" id="{F9EB066F-7CC5-4803-AD76-838C7C015E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13069" y="1124744"/>
            <a:ext cx="342754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3600" dirty="0">
                <a:solidFill>
                  <a:srgbClr val="006600"/>
                </a:solidFill>
              </a:rPr>
              <a:t>【</a:t>
            </a:r>
            <a:r>
              <a:rPr lang="zh-CN" altLang="en-US" sz="3600" dirty="0">
                <a:solidFill>
                  <a:srgbClr val="006600"/>
                </a:solidFill>
              </a:rPr>
              <a:t>反思与交流</a:t>
            </a:r>
            <a:r>
              <a:rPr lang="en-US" altLang="zh-CN" sz="3600" dirty="0">
                <a:solidFill>
                  <a:srgbClr val="006600"/>
                </a:solidFill>
              </a:rPr>
              <a:t>】</a:t>
            </a:r>
            <a:endParaRPr lang="zh-CN" altLang="en-US" sz="3600" dirty="0">
              <a:solidFill>
                <a:srgbClr val="006600"/>
              </a:solidFill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8A2CA334-4A14-48B8-9BBF-DA821DB2E83D}"/>
              </a:ext>
            </a:extLst>
          </p:cNvPr>
          <p:cNvSpPr txBox="1"/>
          <p:nvPr/>
        </p:nvSpPr>
        <p:spPr>
          <a:xfrm>
            <a:off x="550590" y="2132856"/>
            <a:ext cx="777686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4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zh-CN" altLang="zh-CN" sz="2800" dirty="0">
                <a:latin typeface="+mn-ea"/>
                <a:ea typeface="+mn-ea"/>
              </a:rPr>
              <a:t>怎样将集气瓶中</a:t>
            </a:r>
            <a:r>
              <a:rPr lang="zh-CN" altLang="zh-CN" sz="2800" dirty="0">
                <a:solidFill>
                  <a:srgbClr val="0000CC"/>
                </a:solidFill>
                <a:latin typeface="+mn-ea"/>
                <a:ea typeface="+mn-ea"/>
              </a:rPr>
              <a:t>水面上方的空间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均分</a:t>
            </a:r>
            <a:r>
              <a:rPr lang="en-US" altLang="zh-CN" sz="2800" dirty="0">
                <a:solidFill>
                  <a:srgbClr val="0000CC"/>
                </a:solidFill>
                <a:latin typeface="+mn-ea"/>
                <a:ea typeface="+mn-ea"/>
              </a:rPr>
              <a:t>5</a:t>
            </a:r>
            <a:r>
              <a:rPr lang="zh-CN" altLang="zh-CN" sz="2800" dirty="0">
                <a:solidFill>
                  <a:srgbClr val="0000CC"/>
                </a:solidFill>
                <a:latin typeface="+mn-ea"/>
                <a:ea typeface="+mn-ea"/>
              </a:rPr>
              <a:t>等份</a:t>
            </a:r>
            <a:r>
              <a:rPr lang="zh-CN" altLang="zh-CN" sz="2800" dirty="0">
                <a:latin typeface="+mn-ea"/>
                <a:ea typeface="+mn-ea"/>
              </a:rPr>
              <a:t>？</a:t>
            </a:r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299D47D1-F233-4D98-932F-E2959E65D673}"/>
              </a:ext>
            </a:extLst>
          </p:cNvPr>
          <p:cNvSpPr/>
          <p:nvPr/>
        </p:nvSpPr>
        <p:spPr>
          <a:xfrm>
            <a:off x="1126654" y="2654274"/>
            <a:ext cx="5472608" cy="637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latin typeface="+mn-ea"/>
                <a:ea typeface="+mn-ea"/>
              </a:rPr>
              <a:t>a</a:t>
            </a:r>
            <a:r>
              <a:rPr lang="zh-CN" altLang="en-US" sz="2800" dirty="0">
                <a:latin typeface="+mn-ea"/>
                <a:ea typeface="+mn-ea"/>
              </a:rPr>
              <a:t>、将集气瓶装满水，盖上胶塞，</a:t>
            </a:r>
            <a:endParaRPr lang="en-US" altLang="zh-CN" sz="2800" dirty="0">
              <a:latin typeface="+mn-ea"/>
              <a:ea typeface="+mn-ea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2AD0AAF5-46B4-4C36-B4DF-3ECBEDDBE920}"/>
              </a:ext>
            </a:extLst>
          </p:cNvPr>
          <p:cNvSpPr/>
          <p:nvPr/>
        </p:nvSpPr>
        <p:spPr>
          <a:xfrm>
            <a:off x="1126654" y="3300605"/>
            <a:ext cx="9145016" cy="637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b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、打开胶塞，将水全部倒入量筒中，读数（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V mL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）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,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E3EDF24F-69B1-4AAD-A096-4E9C6A8599FE}"/>
              </a:ext>
            </a:extLst>
          </p:cNvPr>
          <p:cNvSpPr/>
          <p:nvPr/>
        </p:nvSpPr>
        <p:spPr>
          <a:xfrm>
            <a:off x="1126654" y="3946935"/>
            <a:ext cx="9145016" cy="637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006600"/>
                </a:solidFill>
                <a:latin typeface="+mn-ea"/>
                <a:ea typeface="+mn-ea"/>
              </a:rPr>
              <a:t>c</a:t>
            </a:r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</a:rPr>
              <a:t>、取</a:t>
            </a:r>
            <a:r>
              <a:rPr lang="en-US" altLang="zh-CN" sz="2800" dirty="0">
                <a:solidFill>
                  <a:srgbClr val="006600"/>
                </a:solidFill>
                <a:latin typeface="+mn-ea"/>
                <a:ea typeface="+mn-ea"/>
              </a:rPr>
              <a:t>V/6mL</a:t>
            </a:r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</a:rPr>
              <a:t>水倒入集气瓶中，在凹液面的最低处标记为</a:t>
            </a:r>
            <a:r>
              <a:rPr lang="en-US" altLang="zh-CN" sz="2800" dirty="0">
                <a:solidFill>
                  <a:srgbClr val="006600"/>
                </a:solidFill>
                <a:latin typeface="+mn-ea"/>
                <a:ea typeface="+mn-ea"/>
              </a:rPr>
              <a:t>1</a:t>
            </a:r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</a:rPr>
              <a:t>，</a:t>
            </a:r>
            <a:endParaRPr lang="en-US" altLang="zh-CN" sz="2800" dirty="0">
              <a:solidFill>
                <a:srgbClr val="006600"/>
              </a:solidFill>
              <a:latin typeface="+mn-ea"/>
              <a:ea typeface="+mn-ea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17BE212C-D03C-4F6C-9C54-276EE0885ABE}"/>
              </a:ext>
            </a:extLst>
          </p:cNvPr>
          <p:cNvSpPr/>
          <p:nvPr/>
        </p:nvSpPr>
        <p:spPr>
          <a:xfrm>
            <a:off x="1126654" y="4593266"/>
            <a:ext cx="6768752" cy="637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d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、依次类推，分别标记为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、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3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、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4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、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5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，</a:t>
            </a:r>
            <a:endParaRPr lang="en-US" altLang="zh-CN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BDD62C39-B65E-461E-9B7E-54E08EFC4AC0}"/>
              </a:ext>
            </a:extLst>
          </p:cNvPr>
          <p:cNvSpPr/>
          <p:nvPr/>
        </p:nvSpPr>
        <p:spPr>
          <a:xfrm>
            <a:off x="1126654" y="5239597"/>
            <a:ext cx="6480720" cy="637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dirty="0">
                <a:solidFill>
                  <a:srgbClr val="006600"/>
                </a:solidFill>
                <a:latin typeface="+mn-ea"/>
                <a:ea typeface="+mn-ea"/>
              </a:rPr>
              <a:t>e</a:t>
            </a:r>
            <a:r>
              <a:rPr lang="zh-CN" altLang="en-US" sz="2800" dirty="0">
                <a:solidFill>
                  <a:srgbClr val="006600"/>
                </a:solidFill>
                <a:latin typeface="+mn-ea"/>
                <a:ea typeface="+mn-ea"/>
              </a:rPr>
              <a:t>、将瓶中水倒掉，留下一份水。</a:t>
            </a: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EC685F1C-8B14-4ED9-8247-CEC0CD8B9AFA}"/>
              </a:ext>
            </a:extLst>
          </p:cNvPr>
          <p:cNvSpPr txBox="1"/>
          <p:nvPr/>
        </p:nvSpPr>
        <p:spPr>
          <a:xfrm>
            <a:off x="550590" y="6074132"/>
            <a:ext cx="1058517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5</a:t>
            </a:r>
            <a:r>
              <a:rPr lang="zh-CN" altLang="en-US" sz="2800" dirty="0">
                <a:latin typeface="+mn-ea"/>
                <a:ea typeface="+mn-ea"/>
              </a:rPr>
              <a:t>、</a:t>
            </a:r>
            <a:r>
              <a:rPr lang="zh-CN" altLang="zh-CN" sz="2800" dirty="0">
                <a:latin typeface="+mn-ea"/>
                <a:ea typeface="+mn-ea"/>
              </a:rPr>
              <a:t>本实验中选用足量红磷</a:t>
            </a:r>
            <a:r>
              <a:rPr lang="zh-CN" altLang="en-US" sz="2800" dirty="0">
                <a:latin typeface="+mn-ea"/>
                <a:ea typeface="+mn-ea"/>
              </a:rPr>
              <a:t>的目的是</a:t>
            </a:r>
            <a:r>
              <a:rPr lang="en-US" altLang="zh-CN" sz="2800" dirty="0">
                <a:latin typeface="+mn-ea"/>
                <a:ea typeface="+mn-ea"/>
              </a:rPr>
              <a:t>_________________________</a:t>
            </a:r>
            <a:r>
              <a:rPr lang="zh-CN" altLang="en-US" sz="2800" dirty="0">
                <a:latin typeface="+mn-ea"/>
                <a:ea typeface="+mn-ea"/>
              </a:rPr>
              <a:t>。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9145E19A-CFD5-4014-8EE3-D5D216DB5DA8}"/>
              </a:ext>
            </a:extLst>
          </p:cNvPr>
          <p:cNvSpPr/>
          <p:nvPr/>
        </p:nvSpPr>
        <p:spPr>
          <a:xfrm>
            <a:off x="6583675" y="6038362"/>
            <a:ext cx="4031384" cy="523220"/>
          </a:xfrm>
          <a:prstGeom prst="rect">
            <a:avLst/>
          </a:prstGeom>
        </p:spPr>
        <p:txBody>
          <a:bodyPr wrap="square" anchor="ctr" anchorCtr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将集气瓶中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O</a:t>
            </a:r>
            <a:r>
              <a:rPr lang="en-US" altLang="zh-CN" sz="2800" baseline="-25000" dirty="0">
                <a:solidFill>
                  <a:srgbClr val="FF0000"/>
                </a:solidFill>
                <a:latin typeface="+mn-ea"/>
                <a:ea typeface="+mn-ea"/>
              </a:rPr>
              <a:t>2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完全</a:t>
            </a:r>
            <a:r>
              <a:rPr lang="zh-CN" altLang="en-US" sz="2800" dirty="0">
                <a:solidFill>
                  <a:srgbClr val="0000CC"/>
                </a:solidFill>
                <a:latin typeface="+mn-ea"/>
                <a:ea typeface="+mn-ea"/>
              </a:rPr>
              <a:t>消耗</a:t>
            </a:r>
            <a:endParaRPr lang="en-US" altLang="zh-CN" sz="2800" dirty="0">
              <a:solidFill>
                <a:srgbClr val="0000CC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716805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41" name="Text Box 9"/>
          <p:cNvSpPr txBox="1">
            <a:spLocks noChangeArrowheads="1"/>
          </p:cNvSpPr>
          <p:nvPr/>
        </p:nvSpPr>
        <p:spPr bwMode="auto">
          <a:xfrm>
            <a:off x="1487824" y="1125538"/>
            <a:ext cx="5492034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kumimoji="1" lang="zh-CN" altLang="en-US" sz="2800" dirty="0">
                <a:latin typeface="宋体" pitchFamily="2" charset="-122"/>
              </a:rPr>
              <a:t>一、空气是由什么组成的         </a:t>
            </a:r>
          </a:p>
        </p:txBody>
      </p:sp>
      <p:pic>
        <p:nvPicPr>
          <p:cNvPr id="10" name="Picture 4" descr="001">
            <a:extLst>
              <a:ext uri="{FF2B5EF4-FFF2-40B4-BE49-F238E27FC236}">
                <a16:creationId xmlns:a16="http://schemas.microsoft.com/office/drawing/2014/main" id="{C087B907-A4C4-4CB9-AA2F-7FDB6B3653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3512" y="2552573"/>
            <a:ext cx="4128216" cy="2962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矩形 10">
            <a:extLst>
              <a:ext uri="{FF2B5EF4-FFF2-40B4-BE49-F238E27FC236}">
                <a16:creationId xmlns:a16="http://schemas.microsoft.com/office/drawing/2014/main" id="{341D03AB-8834-4EFA-89DA-8EA05F248FA3}"/>
              </a:ext>
            </a:extLst>
          </p:cNvPr>
          <p:cNvSpPr/>
          <p:nvPr/>
        </p:nvSpPr>
        <p:spPr>
          <a:xfrm>
            <a:off x="586657" y="4045977"/>
            <a:ext cx="23503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eaLnBrk="0" hangingPunct="0"/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氮气（</a:t>
            </a:r>
            <a:r>
              <a:rPr lang="en-US" altLang="zh-CN" sz="2800" dirty="0">
                <a:solidFill>
                  <a:srgbClr val="FF0000"/>
                </a:solidFill>
                <a:latin typeface="+mn-ea"/>
                <a:ea typeface="+mn-ea"/>
              </a:rPr>
              <a:t>78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％）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3002E164-2E87-4444-BBCF-06AE8B72D694}"/>
              </a:ext>
            </a:extLst>
          </p:cNvPr>
          <p:cNvSpPr/>
          <p:nvPr/>
        </p:nvSpPr>
        <p:spPr>
          <a:xfrm>
            <a:off x="8520216" y="3250057"/>
            <a:ext cx="253592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0" hangingPunct="0"/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氧气（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21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％）</a:t>
            </a:r>
          </a:p>
        </p:txBody>
      </p:sp>
      <p:sp>
        <p:nvSpPr>
          <p:cNvPr id="13" name="Line 8">
            <a:extLst>
              <a:ext uri="{FF2B5EF4-FFF2-40B4-BE49-F238E27FC236}">
                <a16:creationId xmlns:a16="http://schemas.microsoft.com/office/drawing/2014/main" id="{C5DB040F-F61E-4220-BB58-BB0603C744A9}"/>
              </a:ext>
            </a:extLst>
          </p:cNvPr>
          <p:cNvSpPr>
            <a:spLocks noChangeShapeType="1"/>
          </p:cNvSpPr>
          <p:nvPr/>
        </p:nvSpPr>
        <p:spPr bwMode="auto">
          <a:xfrm>
            <a:off x="2686873" y="4301833"/>
            <a:ext cx="1608133" cy="19517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714F0BAA-CD18-41B0-8D4C-7621C4A86EF2}"/>
              </a:ext>
            </a:extLst>
          </p:cNvPr>
          <p:cNvSpPr/>
          <p:nvPr/>
        </p:nvSpPr>
        <p:spPr>
          <a:xfrm>
            <a:off x="5528798" y="5775647"/>
            <a:ext cx="41553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eaLnBrk="0" hangingPunct="0"/>
            <a:r>
              <a:rPr lang="zh-CN" altLang="en-US" sz="2800" dirty="0">
                <a:latin typeface="+mn-ea"/>
                <a:ea typeface="+mn-ea"/>
              </a:rPr>
              <a:t>其他气体杂质（</a:t>
            </a:r>
            <a:r>
              <a:rPr lang="en-US" altLang="zh-CN" sz="2800" dirty="0">
                <a:latin typeface="+mn-ea"/>
                <a:ea typeface="+mn-ea"/>
              </a:rPr>
              <a:t>0.03</a:t>
            </a:r>
            <a:r>
              <a:rPr lang="zh-CN" altLang="en-US" sz="2800" dirty="0">
                <a:latin typeface="+mn-ea"/>
                <a:ea typeface="+mn-ea"/>
              </a:rPr>
              <a:t>％）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9723DA54-5D7D-42D8-9F2F-B17E131B5F30}"/>
              </a:ext>
            </a:extLst>
          </p:cNvPr>
          <p:cNvSpPr/>
          <p:nvPr/>
        </p:nvSpPr>
        <p:spPr>
          <a:xfrm>
            <a:off x="8529420" y="5067645"/>
            <a:ext cx="32544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2800" dirty="0">
                <a:latin typeface="+mn-ea"/>
                <a:ea typeface="+mn-ea"/>
              </a:rPr>
              <a:t>二氧化碳（</a:t>
            </a:r>
            <a:r>
              <a:rPr lang="en-US" altLang="zh-CN" sz="2800" dirty="0">
                <a:latin typeface="+mn-ea"/>
                <a:ea typeface="+mn-ea"/>
              </a:rPr>
              <a:t>0.03%</a:t>
            </a:r>
            <a:r>
              <a:rPr lang="zh-CN" altLang="en-US" sz="2800" dirty="0">
                <a:latin typeface="+mn-ea"/>
                <a:ea typeface="+mn-ea"/>
              </a:rPr>
              <a:t>）</a:t>
            </a: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86902F98-0623-4905-96C0-EF1530944D6A}"/>
              </a:ext>
            </a:extLst>
          </p:cNvPr>
          <p:cNvSpPr/>
          <p:nvPr/>
        </p:nvSpPr>
        <p:spPr>
          <a:xfrm>
            <a:off x="8529421" y="4605980"/>
            <a:ext cx="32544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en-US" sz="2800" dirty="0">
                <a:latin typeface="+mn-ea"/>
                <a:ea typeface="+mn-ea"/>
              </a:rPr>
              <a:t>稀有气体（</a:t>
            </a:r>
            <a:r>
              <a:rPr lang="en-US" altLang="zh-CN" sz="2800" dirty="0">
                <a:latin typeface="+mn-ea"/>
                <a:ea typeface="+mn-ea"/>
              </a:rPr>
              <a:t>0.94%</a:t>
            </a:r>
            <a:r>
              <a:rPr lang="zh-CN" altLang="en-US" sz="2800" dirty="0">
                <a:latin typeface="+mn-ea"/>
                <a:ea typeface="+mn-ea"/>
              </a:rPr>
              <a:t>）</a:t>
            </a:r>
          </a:p>
        </p:txBody>
      </p:sp>
      <p:sp>
        <p:nvSpPr>
          <p:cNvPr id="17" name="Line 8">
            <a:extLst>
              <a:ext uri="{FF2B5EF4-FFF2-40B4-BE49-F238E27FC236}">
                <a16:creationId xmlns:a16="http://schemas.microsoft.com/office/drawing/2014/main" id="{7B4FD619-350D-4DDE-9813-24F1EB0AEB92}"/>
              </a:ext>
            </a:extLst>
          </p:cNvPr>
          <p:cNvSpPr>
            <a:spLocks noChangeShapeType="1"/>
          </p:cNvSpPr>
          <p:nvPr/>
        </p:nvSpPr>
        <p:spPr bwMode="auto">
          <a:xfrm>
            <a:off x="7269724" y="4497065"/>
            <a:ext cx="1250492" cy="322055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18" name="Line 8">
            <a:extLst>
              <a:ext uri="{FF2B5EF4-FFF2-40B4-BE49-F238E27FC236}">
                <a16:creationId xmlns:a16="http://schemas.microsoft.com/office/drawing/2014/main" id="{E26C51FB-5FCB-47A1-BDFB-8B2F9552A4DC}"/>
              </a:ext>
            </a:extLst>
          </p:cNvPr>
          <p:cNvSpPr>
            <a:spLocks noChangeShapeType="1"/>
          </p:cNvSpPr>
          <p:nvPr/>
        </p:nvSpPr>
        <p:spPr bwMode="auto">
          <a:xfrm>
            <a:off x="6912083" y="3501673"/>
            <a:ext cx="1608133" cy="19517"/>
          </a:xfrm>
          <a:prstGeom prst="line">
            <a:avLst/>
          </a:prstGeom>
          <a:noFill/>
          <a:ln w="31750">
            <a:solidFill>
              <a:srgbClr val="0000CC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19" name="Line 8">
            <a:extLst>
              <a:ext uri="{FF2B5EF4-FFF2-40B4-BE49-F238E27FC236}">
                <a16:creationId xmlns:a16="http://schemas.microsoft.com/office/drawing/2014/main" id="{095E3BF9-BD55-420E-A777-5C0010C5090E}"/>
              </a:ext>
            </a:extLst>
          </p:cNvPr>
          <p:cNvSpPr>
            <a:spLocks noChangeShapeType="1"/>
          </p:cNvSpPr>
          <p:nvPr/>
        </p:nvSpPr>
        <p:spPr bwMode="auto">
          <a:xfrm>
            <a:off x="7269724" y="4622578"/>
            <a:ext cx="1320412" cy="674805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20" name="Line 8">
            <a:extLst>
              <a:ext uri="{FF2B5EF4-FFF2-40B4-BE49-F238E27FC236}">
                <a16:creationId xmlns:a16="http://schemas.microsoft.com/office/drawing/2014/main" id="{EEBC8903-EA63-44B7-A9CB-2D86F27C486E}"/>
              </a:ext>
            </a:extLst>
          </p:cNvPr>
          <p:cNvSpPr>
            <a:spLocks noChangeShapeType="1"/>
          </p:cNvSpPr>
          <p:nvPr/>
        </p:nvSpPr>
        <p:spPr bwMode="auto">
          <a:xfrm>
            <a:off x="7269723" y="4712164"/>
            <a:ext cx="0" cy="1061296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21" name="Line 8">
            <a:extLst>
              <a:ext uri="{FF2B5EF4-FFF2-40B4-BE49-F238E27FC236}">
                <a16:creationId xmlns:a16="http://schemas.microsoft.com/office/drawing/2014/main" id="{9FA27BC3-0692-4F39-8D63-662958ADBAC3}"/>
              </a:ext>
            </a:extLst>
          </p:cNvPr>
          <p:cNvSpPr>
            <a:spLocks noChangeShapeType="1"/>
          </p:cNvSpPr>
          <p:nvPr/>
        </p:nvSpPr>
        <p:spPr bwMode="auto">
          <a:xfrm>
            <a:off x="7146602" y="4850356"/>
            <a:ext cx="102038" cy="903585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800" dirty="0">
              <a:latin typeface="+mn-ea"/>
              <a:ea typeface="+mn-ea"/>
            </a:endParaRPr>
          </a:p>
        </p:txBody>
      </p:sp>
      <p:sp>
        <p:nvSpPr>
          <p:cNvPr id="22" name="Rectangle 5">
            <a:extLst>
              <a:ext uri="{FF2B5EF4-FFF2-40B4-BE49-F238E27FC236}">
                <a16:creationId xmlns:a16="http://schemas.microsoft.com/office/drawing/2014/main" id="{CF5695D6-00D3-4286-BC5E-D22D82C039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7328" y="1111111"/>
            <a:ext cx="1988045" cy="523220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/>
              <a:t>按</a:t>
            </a:r>
            <a:r>
              <a:rPr lang="zh-CN" altLang="en-US" sz="2800" dirty="0">
                <a:solidFill>
                  <a:srgbClr val="0000FF"/>
                </a:solidFill>
              </a:rPr>
              <a:t>体积</a:t>
            </a:r>
            <a:r>
              <a:rPr lang="zh-CN" altLang="en-US" sz="2800" dirty="0"/>
              <a:t>计算</a:t>
            </a:r>
          </a:p>
        </p:txBody>
      </p:sp>
      <p:sp>
        <p:nvSpPr>
          <p:cNvPr id="23" name="Text Box 6">
            <a:extLst>
              <a:ext uri="{FF2B5EF4-FFF2-40B4-BE49-F238E27FC236}">
                <a16:creationId xmlns:a16="http://schemas.microsoft.com/office/drawing/2014/main" id="{F37609EE-EC53-4DF9-9393-61A3381835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2644" y="4605980"/>
            <a:ext cx="108012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（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N</a:t>
            </a:r>
            <a:r>
              <a:rPr lang="en-US" altLang="zh-CN" sz="2800" baseline="-25000" dirty="0">
                <a:solidFill>
                  <a:srgbClr val="0000FF"/>
                </a:solidFill>
                <a:latin typeface="+mn-ea"/>
                <a:ea typeface="+mn-ea"/>
              </a:rPr>
              <a:t>2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）</a:t>
            </a:r>
            <a:endParaRPr lang="en-US" altLang="zh-CN" sz="280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26" name="Text Box 6">
            <a:extLst>
              <a:ext uri="{FF2B5EF4-FFF2-40B4-BE49-F238E27FC236}">
                <a16:creationId xmlns:a16="http://schemas.microsoft.com/office/drawing/2014/main" id="{26D1978A-79B7-4AAD-BB2F-6FAED9BFB1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27454" y="3734713"/>
            <a:ext cx="108012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（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O</a:t>
            </a:r>
            <a:r>
              <a:rPr lang="en-US" altLang="zh-CN" sz="2800" baseline="-25000" dirty="0">
                <a:solidFill>
                  <a:srgbClr val="0000FF"/>
                </a:solidFill>
                <a:latin typeface="+mn-ea"/>
                <a:ea typeface="+mn-ea"/>
              </a:rPr>
              <a:t>2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）</a:t>
            </a:r>
            <a:endParaRPr lang="en-US" altLang="zh-CN" sz="280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sp>
        <p:nvSpPr>
          <p:cNvPr id="27" name="Text Box 6">
            <a:extLst>
              <a:ext uri="{FF2B5EF4-FFF2-40B4-BE49-F238E27FC236}">
                <a16:creationId xmlns:a16="http://schemas.microsoft.com/office/drawing/2014/main" id="{56212693-CC63-448E-8635-C72B64EDEB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16566" y="5503184"/>
            <a:ext cx="108012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（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CO</a:t>
            </a:r>
            <a:r>
              <a:rPr lang="en-US" altLang="zh-CN" sz="2800" baseline="-25000" dirty="0">
                <a:solidFill>
                  <a:srgbClr val="0000FF"/>
                </a:solidFill>
                <a:latin typeface="+mn-ea"/>
                <a:ea typeface="+mn-ea"/>
              </a:rPr>
              <a:t>2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）</a:t>
            </a:r>
            <a:endParaRPr lang="en-US" altLang="zh-CN" sz="2800" dirty="0">
              <a:solidFill>
                <a:srgbClr val="0000FF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 bldLvl="0" animBg="1"/>
      <p:bldP spid="14" grpId="0"/>
      <p:bldP spid="15" grpId="0"/>
      <p:bldP spid="16" grpId="0"/>
      <p:bldP spid="17" grpId="0" bldLvl="0" animBg="1"/>
      <p:bldP spid="18" grpId="0" bldLvl="0" animBg="1"/>
      <p:bldP spid="19" grpId="0" bldLvl="0" animBg="1"/>
      <p:bldP spid="20" grpId="0" animBg="1"/>
      <p:bldP spid="21" grpId="0" bldLvl="0" animBg="1"/>
      <p:bldP spid="22" grpId="0" animBg="1"/>
      <p:bldP spid="23" grpId="0"/>
      <p:bldP spid="26" grpId="0"/>
      <p:bldP spid="2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9" name="Text Box 3"/>
          <p:cNvSpPr txBox="1">
            <a:spLocks noChangeArrowheads="1"/>
          </p:cNvSpPr>
          <p:nvPr/>
        </p:nvSpPr>
        <p:spPr bwMode="auto">
          <a:xfrm>
            <a:off x="788603" y="4752389"/>
            <a:ext cx="216918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b</a:t>
            </a:r>
            <a:r>
              <a:rPr lang="zh-CN" altLang="en-US" sz="2800" dirty="0">
                <a:latin typeface="+mn-ea"/>
                <a:ea typeface="+mn-ea"/>
              </a:rPr>
              <a:t>、纯净物：</a:t>
            </a:r>
          </a:p>
        </p:txBody>
      </p:sp>
      <p:sp>
        <p:nvSpPr>
          <p:cNvPr id="96260" name="Text Box 4"/>
          <p:cNvSpPr txBox="1">
            <a:spLocks noChangeArrowheads="1"/>
          </p:cNvSpPr>
          <p:nvPr/>
        </p:nvSpPr>
        <p:spPr bwMode="auto">
          <a:xfrm>
            <a:off x="2732819" y="4752389"/>
            <a:ext cx="379142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+mn-ea"/>
                <a:ea typeface="+mn-ea"/>
              </a:rPr>
              <a:t>由</a:t>
            </a:r>
            <a:r>
              <a:rPr lang="zh-CN" altLang="en-US" sz="2800" dirty="0">
                <a:solidFill>
                  <a:schemeClr val="hlink"/>
                </a:solidFill>
                <a:latin typeface="+mn-ea"/>
                <a:ea typeface="+mn-ea"/>
              </a:rPr>
              <a:t>一种</a:t>
            </a:r>
            <a:r>
              <a:rPr lang="zh-CN" altLang="en-US" sz="2800" dirty="0">
                <a:latin typeface="+mn-ea"/>
                <a:ea typeface="+mn-ea"/>
              </a:rPr>
              <a:t>物质组成的物质</a:t>
            </a:r>
          </a:p>
        </p:txBody>
      </p:sp>
      <p:sp>
        <p:nvSpPr>
          <p:cNvPr id="96261" name="Text Box 5"/>
          <p:cNvSpPr txBox="1">
            <a:spLocks noChangeArrowheads="1"/>
          </p:cNvSpPr>
          <p:nvPr/>
        </p:nvSpPr>
        <p:spPr bwMode="auto">
          <a:xfrm>
            <a:off x="1332796" y="5426060"/>
            <a:ext cx="48734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特点：可以用化学符号表示。</a:t>
            </a:r>
          </a:p>
        </p:txBody>
      </p:sp>
      <p:sp>
        <p:nvSpPr>
          <p:cNvPr id="96262" name="Text Box 6"/>
          <p:cNvSpPr txBox="1">
            <a:spLocks noChangeArrowheads="1"/>
          </p:cNvSpPr>
          <p:nvPr/>
        </p:nvSpPr>
        <p:spPr bwMode="auto">
          <a:xfrm>
            <a:off x="1486694" y="1249596"/>
            <a:ext cx="270939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+mn-ea"/>
                <a:ea typeface="+mn-ea"/>
              </a:rPr>
              <a:t>混合物与纯净物</a:t>
            </a:r>
          </a:p>
        </p:txBody>
      </p:sp>
      <p:sp>
        <p:nvSpPr>
          <p:cNvPr id="96263" name="Text Box 7"/>
          <p:cNvSpPr txBox="1">
            <a:spLocks noChangeArrowheads="1"/>
          </p:cNvSpPr>
          <p:nvPr/>
        </p:nvSpPr>
        <p:spPr bwMode="auto">
          <a:xfrm>
            <a:off x="788603" y="2268205"/>
            <a:ext cx="216918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+mn-ea"/>
                <a:ea typeface="+mn-ea"/>
              </a:rPr>
              <a:t>a</a:t>
            </a:r>
            <a:r>
              <a:rPr lang="zh-CN" altLang="en-US" sz="2800" dirty="0">
                <a:latin typeface="+mn-ea"/>
                <a:ea typeface="+mn-ea"/>
              </a:rPr>
              <a:t>、混合物：</a:t>
            </a:r>
          </a:p>
        </p:txBody>
      </p:sp>
      <p:sp>
        <p:nvSpPr>
          <p:cNvPr id="96264" name="Text Box 8"/>
          <p:cNvSpPr txBox="1">
            <a:spLocks noChangeArrowheads="1"/>
          </p:cNvSpPr>
          <p:nvPr/>
        </p:nvSpPr>
        <p:spPr bwMode="auto">
          <a:xfrm>
            <a:off x="2566814" y="2255505"/>
            <a:ext cx="595547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+mn-ea"/>
                <a:ea typeface="+mn-ea"/>
              </a:rPr>
              <a:t>由</a:t>
            </a:r>
            <a:r>
              <a:rPr lang="zh-CN" altLang="en-US" sz="2800" dirty="0">
                <a:solidFill>
                  <a:schemeClr val="hlink"/>
                </a:solidFill>
                <a:latin typeface="+mn-ea"/>
                <a:ea typeface="+mn-ea"/>
              </a:rPr>
              <a:t>两种或两种</a:t>
            </a:r>
            <a:r>
              <a:rPr lang="zh-CN" altLang="en-US" sz="2800" dirty="0">
                <a:latin typeface="+mn-ea"/>
                <a:ea typeface="+mn-ea"/>
              </a:rPr>
              <a:t>以上的物质组成的物质</a:t>
            </a:r>
          </a:p>
        </p:txBody>
      </p:sp>
      <p:sp>
        <p:nvSpPr>
          <p:cNvPr id="96265" name="Text Box 9"/>
          <p:cNvSpPr txBox="1">
            <a:spLocks noChangeArrowheads="1"/>
          </p:cNvSpPr>
          <p:nvPr/>
        </p:nvSpPr>
        <p:spPr bwMode="auto">
          <a:xfrm>
            <a:off x="1342678" y="2924944"/>
            <a:ext cx="775885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特点：组成混合物的各种成分</a:t>
            </a:r>
            <a:r>
              <a:rPr lang="zh-CN" altLang="en-US" sz="2800" dirty="0">
                <a:solidFill>
                  <a:schemeClr val="hlink"/>
                </a:solidFill>
                <a:latin typeface="+mn-ea"/>
                <a:ea typeface="+mn-ea"/>
              </a:rPr>
              <a:t>保持各自的性质。</a:t>
            </a:r>
          </a:p>
        </p:txBody>
      </p:sp>
      <p:sp>
        <p:nvSpPr>
          <p:cNvPr id="96266" name="Text Box 10"/>
          <p:cNvSpPr txBox="1">
            <a:spLocks noChangeArrowheads="1"/>
          </p:cNvSpPr>
          <p:nvPr/>
        </p:nvSpPr>
        <p:spPr bwMode="auto">
          <a:xfrm>
            <a:off x="1342678" y="3581683"/>
            <a:ext cx="704231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+mn-ea"/>
                <a:ea typeface="+mn-ea"/>
              </a:rPr>
              <a:t>稀有气体：氦、 氖、  氩、 氪、 氙、 氡</a:t>
            </a:r>
          </a:p>
        </p:txBody>
      </p:sp>
      <p:sp>
        <p:nvSpPr>
          <p:cNvPr id="96267" name="Text Box 11"/>
          <p:cNvSpPr txBox="1">
            <a:spLocks noChangeArrowheads="1"/>
          </p:cNvSpPr>
          <p:nvPr/>
        </p:nvSpPr>
        <p:spPr bwMode="auto">
          <a:xfrm>
            <a:off x="3142878" y="4150156"/>
            <a:ext cx="748883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He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、 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Ne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、  </a:t>
            </a:r>
            <a:r>
              <a:rPr lang="en-US" altLang="zh-CN" sz="2800" dirty="0" err="1">
                <a:solidFill>
                  <a:srgbClr val="0000FF"/>
                </a:solidFill>
                <a:latin typeface="+mn-ea"/>
                <a:ea typeface="+mn-ea"/>
              </a:rPr>
              <a:t>Ar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、 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Kr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、 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Xe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、 </a:t>
            </a:r>
            <a:r>
              <a:rPr lang="en-US" altLang="zh-CN" sz="2800" dirty="0">
                <a:solidFill>
                  <a:srgbClr val="0000FF"/>
                </a:solidFill>
                <a:latin typeface="+mn-ea"/>
                <a:ea typeface="+mn-ea"/>
              </a:rPr>
              <a:t>Rn</a:t>
            </a:r>
            <a:r>
              <a:rPr lang="zh-CN" altLang="en-US" sz="2800" dirty="0">
                <a:solidFill>
                  <a:srgbClr val="0000FF"/>
                </a:solidFill>
                <a:latin typeface="+mn-ea"/>
                <a:ea typeface="+mn-ea"/>
              </a:rPr>
              <a:t>、 </a:t>
            </a:r>
            <a:r>
              <a:rPr lang="en-US" altLang="zh-CN" sz="2800" dirty="0" err="1">
                <a:solidFill>
                  <a:srgbClr val="0000FF"/>
                </a:solidFill>
                <a:latin typeface="+mn-ea"/>
                <a:ea typeface="+mn-ea"/>
              </a:rPr>
              <a:t>Uuo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（</a:t>
            </a:r>
            <a:r>
              <a:rPr lang="en-US" altLang="zh-CN" sz="2800" dirty="0" err="1">
                <a:solidFill>
                  <a:srgbClr val="FF0000"/>
                </a:solidFill>
                <a:latin typeface="+mn-ea"/>
                <a:ea typeface="+mn-ea"/>
              </a:rPr>
              <a:t>Og</a:t>
            </a:r>
            <a:r>
              <a:rPr lang="zh-CN" altLang="en-US" sz="2800" dirty="0">
                <a:solidFill>
                  <a:srgbClr val="FF0000"/>
                </a:solidFill>
                <a:latin typeface="+mn-ea"/>
                <a:ea typeface="+mn-ea"/>
              </a:rPr>
              <a:t>）</a:t>
            </a:r>
            <a:endParaRPr lang="en-US" altLang="zh-CN" sz="28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6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6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6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6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96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96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5" dur="2000"/>
                                        <p:tgtEl>
                                          <p:spTgt spid="96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96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96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96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59" grpId="0"/>
      <p:bldP spid="96260" grpId="0"/>
      <p:bldP spid="96261" grpId="0"/>
      <p:bldP spid="96262" grpId="0"/>
      <p:bldP spid="96263" grpId="0"/>
      <p:bldP spid="96265" grpId="0"/>
      <p:bldP spid="96266" grpId="0"/>
      <p:bldP spid="96267" grpId="0"/>
    </p:bldLst>
  </p:timing>
</p:sld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宋体"/>
        <a:cs typeface=""/>
      </a:majorFont>
      <a:minorFont>
        <a:latin typeface="Tahoma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ea typeface="宋体" pitchFamily="2" charset="-122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2754</TotalTime>
  <Words>1117</Words>
  <Application>Microsoft Office PowerPoint</Application>
  <PresentationFormat>自定义</PresentationFormat>
  <Paragraphs>143</Paragraphs>
  <Slides>16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5" baseType="lpstr">
      <vt:lpstr>Monotype Sorts</vt:lpstr>
      <vt:lpstr>等线</vt:lpstr>
      <vt:lpstr>楷体</vt:lpstr>
      <vt:lpstr>宋体</vt:lpstr>
      <vt:lpstr>Arial</vt:lpstr>
      <vt:lpstr>Tahoma</vt:lpstr>
      <vt:lpstr>Times New Roman</vt:lpstr>
      <vt:lpstr>Wingdings</vt:lpstr>
      <vt:lpstr>Blends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课题1 我们周围空气（第1课时）</dc:title>
  <dc:creator>邓作逵</dc:creator>
  <cp:lastModifiedBy>作逵</cp:lastModifiedBy>
  <cp:revision>197</cp:revision>
  <dcterms:created xsi:type="dcterms:W3CDTF">2004-08-17T02:46:42Z</dcterms:created>
  <dcterms:modified xsi:type="dcterms:W3CDTF">2023-01-03T03:40:05Z</dcterms:modified>
</cp:coreProperties>
</file>