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305" r:id="rId3"/>
    <p:sldId id="307" r:id="rId4"/>
    <p:sldId id="294" r:id="rId5"/>
    <p:sldId id="266" r:id="rId6"/>
    <p:sldId id="295" r:id="rId7"/>
    <p:sldId id="296" r:id="rId8"/>
    <p:sldId id="298" r:id="rId9"/>
    <p:sldId id="299" r:id="rId10"/>
    <p:sldId id="300" r:id="rId11"/>
    <p:sldId id="301" r:id="rId12"/>
    <p:sldId id="302" r:id="rId13"/>
    <p:sldId id="303" r:id="rId14"/>
    <p:sldId id="304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794" name="Picture 4" descr="幻灯片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9997"/>
            <a:ext cx="9115943" cy="7661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779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43171" y="1767684"/>
            <a:ext cx="7369189" cy="3245492"/>
          </a:xfrm>
        </p:spPr>
        <p:txBody>
          <a:bodyPr>
            <a:normAutofit/>
          </a:bodyPr>
          <a:lstStyle/>
          <a:p>
            <a:pPr algn="l"/>
            <a:r>
              <a:rPr lang="zh-CN" altLang="zh-CN" b="1" dirty="0">
                <a:solidFill>
                  <a:srgbClr val="FF0000"/>
                </a:solidFill>
              </a:rPr>
              <a:t>中大附中九</a:t>
            </a:r>
            <a:r>
              <a:rPr lang="zh-CN" altLang="zh-CN" b="1" dirty="0" smtClean="0">
                <a:solidFill>
                  <a:srgbClr val="FF0000"/>
                </a:solidFill>
              </a:rPr>
              <a:t>年级</a:t>
            </a:r>
            <a:r>
              <a:rPr lang="en-US" altLang="zh-CN" b="1" dirty="0" smtClean="0">
                <a:solidFill>
                  <a:srgbClr val="FF0000"/>
                </a:solidFill>
              </a:rPr>
              <a:t/>
            </a:r>
            <a:br>
              <a:rPr lang="en-US" altLang="zh-CN" b="1" dirty="0" smtClean="0">
                <a:solidFill>
                  <a:srgbClr val="FF0000"/>
                </a:solidFill>
              </a:rPr>
            </a:br>
            <a:r>
              <a:rPr lang="en-US" altLang="zh-CN" b="1" dirty="0" smtClean="0">
                <a:solidFill>
                  <a:srgbClr val="FF0000"/>
                </a:solidFill>
              </a:rPr>
              <a:t>             </a:t>
            </a:r>
            <a:br>
              <a:rPr lang="en-US" altLang="zh-CN" b="1" dirty="0" smtClean="0">
                <a:solidFill>
                  <a:srgbClr val="FF0000"/>
                </a:solidFill>
              </a:rPr>
            </a:br>
            <a:r>
              <a:rPr lang="en-US" altLang="zh-CN" b="1" dirty="0">
                <a:solidFill>
                  <a:srgbClr val="FF0000"/>
                </a:solidFill>
              </a:rPr>
              <a:t> </a:t>
            </a:r>
            <a:r>
              <a:rPr lang="en-US" altLang="zh-CN" b="1" dirty="0" smtClean="0">
                <a:solidFill>
                  <a:srgbClr val="FF0000"/>
                </a:solidFill>
              </a:rPr>
              <a:t>               </a:t>
            </a:r>
            <a:r>
              <a:rPr lang="zh-CN" altLang="zh-CN" b="1" dirty="0" smtClean="0">
                <a:solidFill>
                  <a:srgbClr val="FF0000"/>
                </a:solidFill>
              </a:rPr>
              <a:t>语文</a:t>
            </a:r>
            <a:r>
              <a:rPr lang="zh-CN" altLang="zh-CN" b="1" dirty="0">
                <a:solidFill>
                  <a:srgbClr val="FF0000"/>
                </a:solidFill>
              </a:rPr>
              <a:t>一模分析会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8227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794" name="Picture 4" descr="幻灯片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587574"/>
            <a:ext cx="9224463" cy="7328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77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8911" y="260648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3600" b="1" dirty="0"/>
              <a:t>1.</a:t>
            </a:r>
            <a:r>
              <a:rPr lang="zh-CN" altLang="zh-CN" sz="3600" b="1" dirty="0"/>
              <a:t>知识短板主要集中在</a:t>
            </a:r>
            <a:r>
              <a:rPr lang="zh-CN" altLang="zh-CN" sz="40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基础</a:t>
            </a:r>
            <a:r>
              <a:rPr lang="zh-CN" altLang="en-US" sz="40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知识</a:t>
            </a:r>
            <a:r>
              <a:rPr lang="zh-CN" altLang="zh-CN" sz="40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sz="4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古诗鉴赏与现代文阅读</a:t>
            </a:r>
            <a:r>
              <a:rPr lang="zh-CN" altLang="zh-CN" sz="3600" b="1" dirty="0"/>
              <a:t>三大板块。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zh-CN" altLang="zh-CN" sz="5400" b="1" dirty="0">
              <a:solidFill>
                <a:srgbClr val="0033CC"/>
              </a:solidFill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786766"/>
              </p:ext>
            </p:extLst>
          </p:nvPr>
        </p:nvGraphicFramePr>
        <p:xfrm>
          <a:off x="395540" y="3329778"/>
          <a:ext cx="8568950" cy="23314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6895"/>
                <a:gridCol w="856895"/>
                <a:gridCol w="856895"/>
                <a:gridCol w="856895"/>
                <a:gridCol w="856895"/>
                <a:gridCol w="856895"/>
                <a:gridCol w="856895"/>
                <a:gridCol w="856895"/>
                <a:gridCol w="856895"/>
                <a:gridCol w="856895"/>
              </a:tblGrid>
              <a:tr h="582868"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项目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solidFill>
                            <a:srgbClr val="FF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基础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默写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解词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古文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rgbClr val="FF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+mn-cs"/>
                        </a:rPr>
                        <a:t>古诗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rgbClr val="FF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+mn-cs"/>
                        </a:rPr>
                        <a:t>阅读一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b="1" kern="100" dirty="0">
                          <a:solidFill>
                            <a:srgbClr val="FF0000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+mn-cs"/>
                        </a:rPr>
                        <a:t>阅读二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作文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总分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582868"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满分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20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5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10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5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18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22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60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150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582868"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得分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14.01 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8.85 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4.29 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7.77 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3.18 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12.43 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15.12 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45.91 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111.56 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  <a:tr h="582868"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难度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</a:rPr>
                        <a:t>0.70 </a:t>
                      </a:r>
                      <a:endParaRPr lang="zh-CN" sz="20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0.89 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0.86 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0.78 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</a:rPr>
                        <a:t>0.64 </a:t>
                      </a:r>
                      <a:endParaRPr lang="zh-CN" sz="20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</a:rPr>
                        <a:t>0.69 </a:t>
                      </a:r>
                      <a:endParaRPr lang="zh-CN" sz="20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</a:rPr>
                        <a:t>0.69 </a:t>
                      </a:r>
                      <a:endParaRPr lang="zh-CN" sz="2000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0.77 </a:t>
                      </a:r>
                      <a:endParaRPr lang="zh-CN" sz="20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2100"/>
                        </a:lnSpc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0.74 </a:t>
                      </a:r>
                      <a:endParaRPr lang="zh-CN" sz="20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4115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794" name="Picture 4" descr="幻灯片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587574"/>
            <a:ext cx="9224463" cy="7328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77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8911" y="260648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zh-CN" sz="3600" b="1" dirty="0" smtClean="0"/>
              <a:t>2.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高分</a:t>
            </a:r>
            <a:r>
              <a:rPr lang="zh-CN" altLang="en-US" sz="3600" b="1" dirty="0">
                <a:solidFill>
                  <a:srgbClr val="FF0000"/>
                </a:solidFill>
              </a:rPr>
              <a:t>人数极少</a:t>
            </a:r>
            <a:r>
              <a:rPr lang="zh-CN" altLang="en-US" sz="3600" b="1" dirty="0"/>
              <a:t>，</a:t>
            </a:r>
            <a:r>
              <a:rPr lang="en-US" altLang="zh-CN" sz="3600" b="1" dirty="0"/>
              <a:t>130</a:t>
            </a:r>
            <a:r>
              <a:rPr lang="zh-CN" altLang="en-US" sz="3600" b="1" dirty="0"/>
              <a:t>分年级共</a:t>
            </a:r>
            <a:r>
              <a:rPr lang="en-US" altLang="zh-CN" sz="3600" b="1" dirty="0"/>
              <a:t>7</a:t>
            </a:r>
            <a:r>
              <a:rPr lang="zh-CN" altLang="en-US" sz="3600" b="1" dirty="0"/>
              <a:t>人</a:t>
            </a:r>
            <a:r>
              <a:rPr lang="zh-CN" altLang="en-US" sz="3600" b="1" dirty="0" smtClean="0"/>
              <a:t>，</a:t>
            </a:r>
            <a:endParaRPr lang="en-US" altLang="zh-CN" sz="3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zh-CN" sz="3600" b="1" dirty="0"/>
              <a:t> </a:t>
            </a:r>
            <a:r>
              <a:rPr lang="en-US" altLang="zh-CN" sz="3600" b="1" dirty="0" smtClean="0"/>
              <a:t>  </a:t>
            </a:r>
            <a:r>
              <a:rPr lang="zh-CN" altLang="en-US" sz="3600" b="1" dirty="0" smtClean="0"/>
              <a:t>不</a:t>
            </a:r>
            <a:r>
              <a:rPr lang="zh-CN" altLang="en-US" sz="3600" b="1" dirty="0"/>
              <a:t>及格人数有</a:t>
            </a:r>
            <a:r>
              <a:rPr lang="en-US" altLang="zh-CN" sz="3600" b="1" dirty="0"/>
              <a:t>13</a:t>
            </a:r>
            <a:r>
              <a:rPr lang="zh-CN" altLang="en-US" sz="3600" b="1" dirty="0"/>
              <a:t>人。</a:t>
            </a:r>
            <a:endParaRPr lang="zh-CN" altLang="zh-CN" sz="5400" b="1" dirty="0">
              <a:solidFill>
                <a:srgbClr val="0033CC"/>
              </a:solidFill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910947"/>
              </p:ext>
            </p:extLst>
          </p:nvPr>
        </p:nvGraphicFramePr>
        <p:xfrm>
          <a:off x="899593" y="2314895"/>
          <a:ext cx="4752528" cy="41070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4176"/>
                <a:gridCol w="1584176"/>
                <a:gridCol w="1584176"/>
              </a:tblGrid>
              <a:tr h="33440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kern="0" dirty="0">
                          <a:effectLst/>
                        </a:rPr>
                        <a:t>排名</a:t>
                      </a:r>
                      <a:endParaRPr lang="zh-CN" sz="28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kern="0">
                          <a:effectLst/>
                        </a:rPr>
                        <a:t>姓名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</a:rPr>
                        <a:t>总分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5422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800" kern="0" dirty="0">
                          <a:effectLst/>
                        </a:rPr>
                        <a:t>1</a:t>
                      </a:r>
                      <a:endParaRPr lang="zh-CN" sz="28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b="1" kern="0" dirty="0">
                          <a:solidFill>
                            <a:srgbClr val="FF0000"/>
                          </a:solidFill>
                          <a:effectLst/>
                        </a:rPr>
                        <a:t>石青田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134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33440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800" kern="0" dirty="0">
                          <a:effectLst/>
                        </a:rPr>
                        <a:t>2</a:t>
                      </a:r>
                      <a:endParaRPr lang="zh-CN" sz="28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b="1" kern="0" dirty="0">
                          <a:solidFill>
                            <a:srgbClr val="FF0000"/>
                          </a:solidFill>
                          <a:effectLst/>
                        </a:rPr>
                        <a:t>苏晟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132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5422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800" kern="0" dirty="0">
                          <a:effectLst/>
                        </a:rPr>
                        <a:t>3</a:t>
                      </a:r>
                      <a:endParaRPr lang="zh-CN" sz="28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b="1" kern="0" dirty="0">
                          <a:solidFill>
                            <a:srgbClr val="FF0000"/>
                          </a:solidFill>
                          <a:effectLst/>
                        </a:rPr>
                        <a:t>王海晴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132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5422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800" kern="0">
                          <a:effectLst/>
                        </a:rPr>
                        <a:t>4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b="1" kern="0" dirty="0">
                          <a:solidFill>
                            <a:srgbClr val="FF0000"/>
                          </a:solidFill>
                          <a:effectLst/>
                        </a:rPr>
                        <a:t>李雪韵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>
                          <a:effectLst/>
                        </a:rPr>
                        <a:t>131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5422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800" kern="0">
                          <a:effectLst/>
                        </a:rPr>
                        <a:t>5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b="1" kern="0" dirty="0">
                          <a:solidFill>
                            <a:srgbClr val="FF0000"/>
                          </a:solidFill>
                          <a:effectLst/>
                        </a:rPr>
                        <a:t>张君玉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131</a:t>
                      </a:r>
                      <a:endParaRPr lang="zh-CN" sz="28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5422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800" kern="0">
                          <a:effectLst/>
                        </a:rPr>
                        <a:t>6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b="1" kern="0" dirty="0">
                          <a:solidFill>
                            <a:srgbClr val="FF0000"/>
                          </a:solidFill>
                          <a:effectLst/>
                        </a:rPr>
                        <a:t>朱菀潼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130</a:t>
                      </a:r>
                      <a:endParaRPr lang="zh-CN" sz="28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  <a:tr h="542267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2800" kern="0">
                          <a:effectLst/>
                        </a:rPr>
                        <a:t>7</a:t>
                      </a:r>
                      <a:endParaRPr lang="zh-CN" sz="2800" kern="10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2800" b="1" kern="0" dirty="0">
                          <a:solidFill>
                            <a:srgbClr val="FF0000"/>
                          </a:solidFill>
                          <a:effectLst/>
                        </a:rPr>
                        <a:t>郑丹露</a:t>
                      </a:r>
                      <a:endParaRPr lang="zh-CN" sz="2800" b="1" kern="10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</a:rPr>
                        <a:t>130</a:t>
                      </a:r>
                      <a:endParaRPr lang="zh-CN" sz="2800" kern="100" dirty="0">
                        <a:effectLst/>
                        <a:latin typeface="Times New Roman"/>
                        <a:ea typeface="宋体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27516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1143000"/>
          </a:xfrm>
        </p:spPr>
        <p:txBody>
          <a:bodyPr/>
          <a:lstStyle/>
          <a:p>
            <a:r>
              <a:rPr lang="zh-CN" altLang="en-US" b="1" dirty="0" smtClean="0"/>
              <a:t>年级目前语文学习存在的问题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CN" dirty="0" smtClean="0"/>
          </a:p>
          <a:p>
            <a:r>
              <a:rPr lang="en-US" altLang="zh-CN" b="1" dirty="0"/>
              <a:t>1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书写不工整，甚至难以辨认。</a:t>
            </a:r>
            <a:endParaRPr lang="en-US" altLang="zh-CN" b="1" dirty="0" smtClean="0"/>
          </a:p>
          <a:p>
            <a:r>
              <a:rPr lang="en-US" altLang="zh-CN" b="1" dirty="0" smtClean="0"/>
              <a:t>2.</a:t>
            </a:r>
            <a:r>
              <a:rPr lang="zh-CN" altLang="en-US" b="1" dirty="0" smtClean="0"/>
              <a:t>审题不仔细。</a:t>
            </a:r>
            <a:endParaRPr lang="en-US" altLang="zh-CN" b="1" dirty="0" smtClean="0"/>
          </a:p>
          <a:p>
            <a:r>
              <a:rPr lang="en-US" altLang="zh-CN" b="1" dirty="0" smtClean="0"/>
              <a:t>3.</a:t>
            </a:r>
            <a:r>
              <a:rPr lang="zh-CN" altLang="en-US" b="1" dirty="0" smtClean="0"/>
              <a:t> 古诗文积累不够，文言</a:t>
            </a:r>
            <a:r>
              <a:rPr lang="zh-CN" altLang="en-US" b="1" dirty="0"/>
              <a:t>语感不</a:t>
            </a:r>
            <a:r>
              <a:rPr lang="zh-CN" altLang="en-US" b="1" dirty="0" smtClean="0"/>
              <a:t>强。</a:t>
            </a:r>
            <a:endParaRPr lang="en-US" altLang="zh-CN" b="1" dirty="0" smtClean="0"/>
          </a:p>
          <a:p>
            <a:r>
              <a:rPr lang="en-US" altLang="zh-CN" b="1" dirty="0" smtClean="0"/>
              <a:t>3.</a:t>
            </a:r>
            <a:r>
              <a:rPr lang="zh-CN" altLang="en-US" b="1" dirty="0" smtClean="0"/>
              <a:t>作文素材贫乏。</a:t>
            </a:r>
            <a:endParaRPr lang="en-US" altLang="zh-CN" b="1" dirty="0" smtClean="0"/>
          </a:p>
          <a:p>
            <a:r>
              <a:rPr lang="en-US" altLang="zh-CN" b="1" dirty="0" smtClean="0"/>
              <a:t>4.</a:t>
            </a:r>
            <a:r>
              <a:rPr lang="zh-CN" altLang="en-US" b="1" dirty="0" smtClean="0"/>
              <a:t>思辨力不够</a:t>
            </a:r>
            <a:r>
              <a:rPr lang="zh-CN" altLang="en-US" dirty="0" smtClean="0"/>
              <a:t>。</a:t>
            </a:r>
            <a:endParaRPr lang="en-US" altLang="zh-CN" dirty="0" smtClean="0"/>
          </a:p>
        </p:txBody>
      </p:sp>
      <p:sp>
        <p:nvSpPr>
          <p:cNvPr id="4" name="矩形 3"/>
          <p:cNvSpPr/>
          <p:nvPr/>
        </p:nvSpPr>
        <p:spPr>
          <a:xfrm>
            <a:off x="6228184" y="5013176"/>
            <a:ext cx="18722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修心</a:t>
            </a:r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574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开学一个半月以来的主要教学任务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zh-CN" b="1" dirty="0" smtClean="0"/>
          </a:p>
          <a:p>
            <a:r>
              <a:rPr lang="zh-CN" altLang="en-US" b="1" dirty="0" smtClean="0"/>
              <a:t>新课授课</a:t>
            </a:r>
            <a:endParaRPr lang="en-US" altLang="zh-CN" b="1" dirty="0" smtClean="0"/>
          </a:p>
          <a:p>
            <a:r>
              <a:rPr lang="zh-CN" altLang="en-US" b="1" dirty="0" smtClean="0"/>
              <a:t>课</a:t>
            </a:r>
            <a:r>
              <a:rPr lang="zh-CN" altLang="en-US" b="1" dirty="0"/>
              <a:t>前小</a:t>
            </a:r>
            <a:r>
              <a:rPr lang="zh-CN" altLang="en-US" b="1" dirty="0" smtClean="0"/>
              <a:t>测</a:t>
            </a:r>
            <a:r>
              <a:rPr lang="en-US" altLang="zh-CN" b="1" dirty="0" smtClean="0"/>
              <a:t>-----</a:t>
            </a:r>
            <a:r>
              <a:rPr lang="zh-CN" altLang="en-US" b="1" dirty="0" smtClean="0"/>
              <a:t>字音字形（</a:t>
            </a:r>
            <a:r>
              <a:rPr lang="en-US" altLang="zh-CN" b="1" dirty="0" smtClean="0"/>
              <a:t>18</a:t>
            </a:r>
            <a:r>
              <a:rPr lang="zh-CN" altLang="en-US" b="1" dirty="0" smtClean="0"/>
              <a:t>次）</a:t>
            </a:r>
            <a:endParaRPr lang="en-US" altLang="zh-CN" b="1" dirty="0" smtClean="0"/>
          </a:p>
          <a:p>
            <a:r>
              <a:rPr lang="en-US" altLang="zh-CN" b="1" dirty="0"/>
              <a:t> </a:t>
            </a:r>
            <a:r>
              <a:rPr lang="en-US" altLang="zh-CN" b="1" dirty="0" smtClean="0"/>
              <a:t>                  </a:t>
            </a:r>
            <a:r>
              <a:rPr lang="zh-CN" altLang="en-US" b="1" dirty="0"/>
              <a:t> </a:t>
            </a:r>
            <a:r>
              <a:rPr lang="zh-CN" altLang="en-US" b="1" dirty="0" smtClean="0"/>
              <a:t>     文言专题复习（</a:t>
            </a:r>
            <a:r>
              <a:rPr lang="en-US" altLang="zh-CN" b="1" dirty="0" smtClean="0"/>
              <a:t>30</a:t>
            </a:r>
            <a:r>
              <a:rPr lang="zh-CN" altLang="en-US" b="1" dirty="0" smtClean="0"/>
              <a:t>次）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09701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2057400"/>
            <a:ext cx="8153400" cy="4498975"/>
          </a:xfrm>
          <a:noFill/>
          <a:ln/>
          <a:extLst>
            <a:ext uri="{91240B29-F687-4F45-9708-019B960494DF}">
              <a14:hiddenLine xmlns:a14="http://schemas.microsoft.com/office/drawing/2010/main" w="9525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kumimoji="1" lang="zh-CN" altLang="en-US" b="1" dirty="0">
                <a:solidFill>
                  <a:srgbClr val="0000FF"/>
                </a:solidFill>
                <a:ea typeface="楷体" pitchFamily="49" charset="-122"/>
              </a:rPr>
              <a:t>回归课本抓重点</a:t>
            </a:r>
            <a:r>
              <a:rPr kumimoji="1" lang="en-US" altLang="zh-CN" b="1" dirty="0">
                <a:solidFill>
                  <a:srgbClr val="0000FF"/>
                </a:solidFill>
                <a:latin typeface="楷体"/>
                <a:ea typeface="楷体" pitchFamily="49" charset="-122"/>
              </a:rPr>
              <a:t>——</a:t>
            </a:r>
            <a:r>
              <a:rPr kumimoji="1" lang="zh-CN" altLang="en-US" b="1" dirty="0">
                <a:solidFill>
                  <a:srgbClr val="0000FF"/>
                </a:solidFill>
                <a:ea typeface="楷体" pitchFamily="49" charset="-122"/>
              </a:rPr>
              <a:t>点（第一轮复习）</a:t>
            </a:r>
          </a:p>
          <a:p>
            <a:endParaRPr kumimoji="1" lang="zh-CN" altLang="en-US" b="1" dirty="0">
              <a:solidFill>
                <a:srgbClr val="0000FF"/>
              </a:solidFill>
              <a:ea typeface="楷体" pitchFamily="49" charset="-122"/>
            </a:endParaRPr>
          </a:p>
          <a:p>
            <a:r>
              <a:rPr kumimoji="1" lang="zh-CN" altLang="en-US" b="1" dirty="0">
                <a:solidFill>
                  <a:schemeClr val="tx2"/>
                </a:solidFill>
                <a:ea typeface="楷体" pitchFamily="49" charset="-122"/>
              </a:rPr>
              <a:t>专项训练抓难点</a:t>
            </a:r>
            <a:r>
              <a:rPr kumimoji="1" lang="en-US" altLang="zh-CN" b="1" dirty="0">
                <a:solidFill>
                  <a:schemeClr val="tx2"/>
                </a:solidFill>
                <a:latin typeface="楷体"/>
                <a:ea typeface="楷体" pitchFamily="49" charset="-122"/>
              </a:rPr>
              <a:t>——</a:t>
            </a:r>
            <a:r>
              <a:rPr kumimoji="1" lang="zh-CN" altLang="en-US" b="1" dirty="0">
                <a:solidFill>
                  <a:schemeClr val="tx2"/>
                </a:solidFill>
                <a:ea typeface="楷体" pitchFamily="49" charset="-122"/>
              </a:rPr>
              <a:t>线（第二轮复习）</a:t>
            </a:r>
          </a:p>
          <a:p>
            <a:endParaRPr kumimoji="1" lang="zh-CN" altLang="en-US" b="1" dirty="0">
              <a:ea typeface="楷体" pitchFamily="49" charset="-122"/>
            </a:endParaRPr>
          </a:p>
          <a:p>
            <a:r>
              <a:rPr kumimoji="1" lang="zh-CN" altLang="en-US" b="1" dirty="0">
                <a:solidFill>
                  <a:srgbClr val="008000"/>
                </a:solidFill>
                <a:ea typeface="楷体" pitchFamily="49" charset="-122"/>
              </a:rPr>
              <a:t>综合测评抓考点</a:t>
            </a:r>
            <a:r>
              <a:rPr kumimoji="1" lang="en-US" altLang="zh-CN" b="1" dirty="0">
                <a:solidFill>
                  <a:srgbClr val="008000"/>
                </a:solidFill>
                <a:latin typeface="楷体"/>
                <a:ea typeface="楷体" pitchFamily="49" charset="-122"/>
              </a:rPr>
              <a:t>——</a:t>
            </a:r>
            <a:r>
              <a:rPr kumimoji="1" lang="zh-CN" altLang="en-US" b="1" dirty="0">
                <a:solidFill>
                  <a:srgbClr val="008000"/>
                </a:solidFill>
                <a:ea typeface="楷体" pitchFamily="49" charset="-122"/>
              </a:rPr>
              <a:t>面（第三轮复习）</a:t>
            </a:r>
          </a:p>
        </p:txBody>
      </p:sp>
      <p:sp>
        <p:nvSpPr>
          <p:cNvPr id="594948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28600" y="838200"/>
            <a:ext cx="8243888" cy="1314450"/>
          </a:xfrm>
          <a:noFill/>
          <a:ln/>
        </p:spPr>
        <p:txBody>
          <a:bodyPr/>
          <a:lstStyle/>
          <a:p>
            <a:pPr algn="l"/>
            <a:r>
              <a:rPr kumimoji="1" lang="zh-CN" altLang="en-US" sz="3600" b="1" dirty="0" smtClean="0">
                <a:ea typeface="楷体" pitchFamily="49" charset="-122"/>
              </a:rPr>
              <a:t>复习阶段的</a:t>
            </a:r>
            <a:r>
              <a:rPr kumimoji="1" lang="zh-CN" altLang="en-US" sz="3600" b="1" dirty="0">
                <a:ea typeface="楷体" pitchFamily="49" charset="-122"/>
              </a:rPr>
              <a:t>侧重点：</a:t>
            </a:r>
          </a:p>
        </p:txBody>
      </p:sp>
    </p:spTree>
    <p:extLst>
      <p:ext uri="{BB962C8B-B14F-4D97-AF65-F5344CB8AC3E}">
        <p14:creationId xmlns:p14="http://schemas.microsoft.com/office/powerpoint/2010/main" val="237153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794" name="Picture 4" descr="幻灯片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779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zh-CN" sz="6000" b="1" dirty="0" smtClean="0">
                <a:solidFill>
                  <a:srgbClr val="FF0000"/>
                </a:solidFill>
                <a:ea typeface="楷体" pitchFamily="49" charset="-122"/>
              </a:rPr>
              <a:t>复习</a:t>
            </a:r>
            <a:r>
              <a:rPr lang="zh-CN" altLang="en-US" sz="6000" b="1" dirty="0" smtClean="0">
                <a:solidFill>
                  <a:srgbClr val="FF0000"/>
                </a:solidFill>
                <a:ea typeface="楷体" pitchFamily="49" charset="-122"/>
              </a:rPr>
              <a:t>方向</a:t>
            </a:r>
            <a:r>
              <a:rPr lang="zh-CN" altLang="en-US" dirty="0"/>
              <a:t/>
            </a:r>
            <a:br>
              <a:rPr lang="zh-CN" altLang="en-US" dirty="0"/>
            </a:br>
            <a:endParaRPr lang="zh-CN" altLang="zh-CN" dirty="0"/>
          </a:p>
        </p:txBody>
      </p:sp>
      <p:sp>
        <p:nvSpPr>
          <p:cNvPr id="41779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制定计划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2.</a:t>
            </a: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研究考点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  </a:t>
            </a:r>
            <a:r>
              <a:rPr lang="en-US" altLang="zh-CN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3.</a:t>
            </a: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突破“失分点”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4.</a:t>
            </a: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提高能力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5</a:t>
            </a:r>
            <a:r>
              <a:rPr lang="en-US" altLang="zh-CN" sz="5400" b="1" dirty="0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5400" b="1" dirty="0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强化</a:t>
            </a:r>
            <a:r>
              <a:rPr lang="zh-CN" altLang="en-US" sz="54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训练</a:t>
            </a:r>
            <a:endParaRPr lang="zh-CN" altLang="zh-CN" sz="5400" b="1" dirty="0">
              <a:solidFill>
                <a:srgbClr val="0033CC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969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76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461325"/>
              </p:ext>
            </p:extLst>
          </p:nvPr>
        </p:nvGraphicFramePr>
        <p:xfrm>
          <a:off x="914400" y="1600200"/>
          <a:ext cx="7400925" cy="4577081"/>
        </p:xfrm>
        <a:graphic>
          <a:graphicData uri="http://schemas.openxmlformats.org/drawingml/2006/table">
            <a:tbl>
              <a:tblPr/>
              <a:tblGrid>
                <a:gridCol w="1236663"/>
                <a:gridCol w="2139950"/>
                <a:gridCol w="4024312"/>
              </a:tblGrid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时间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内容安排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275">
                <a:tc row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4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月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（第一轮复习）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阅读（每天两篇现代文阅读）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记叙文阅读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4-5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周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30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篇左右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说明文阅读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1.5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周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14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篇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2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议论文阅读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1.5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周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14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篇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2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作文（每两周一篇作文）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专项训练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综合训练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古诗词、文言文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古文讲解及古诗文背诵穿插进行（天天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5-10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分钟小测）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5-6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月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（第二轮复习）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综合复习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查缺补漏</a:t>
                      </a:r>
                      <a:endParaRPr kumimoji="0" lang="zh-CN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综合性学习（一周）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2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综合模拟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9874" name="Rectangle 34"/>
          <p:cNvSpPr>
            <a:spLocks noChangeArrowheads="1"/>
          </p:cNvSpPr>
          <p:nvPr/>
        </p:nvSpPr>
        <p:spPr bwMode="auto">
          <a:xfrm>
            <a:off x="0" y="4786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zh-CN"/>
          </a:p>
        </p:txBody>
      </p:sp>
      <p:sp>
        <p:nvSpPr>
          <p:cNvPr id="419875" name="Text Box 35"/>
          <p:cNvSpPr txBox="1">
            <a:spLocks noChangeArrowheads="1"/>
          </p:cNvSpPr>
          <p:nvPr/>
        </p:nvSpPr>
        <p:spPr bwMode="auto">
          <a:xfrm>
            <a:off x="1143000" y="533400"/>
            <a:ext cx="40386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sz="4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复习计划</a:t>
            </a:r>
            <a:endParaRPr lang="zh-CN" altLang="en-US" sz="44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478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Text Box 2"/>
          <p:cNvSpPr txBox="1">
            <a:spLocks noChangeArrowheads="1"/>
          </p:cNvSpPr>
          <p:nvPr/>
        </p:nvSpPr>
        <p:spPr bwMode="auto">
          <a:xfrm>
            <a:off x="1116013" y="1989138"/>
            <a:ext cx="7704137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课内读一读、写一写</a:t>
            </a: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2.</a:t>
            </a:r>
            <a:r>
              <a:rPr lang="zh-CN" altLang="en-US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必考文言文和古诗文；</a:t>
            </a:r>
          </a:p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36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36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课</a:t>
            </a:r>
            <a:r>
              <a:rPr lang="zh-CN" altLang="en-US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内综合性学习；</a:t>
            </a:r>
          </a:p>
          <a:p>
            <a:pPr>
              <a:spcBef>
                <a:spcPct val="50000"/>
              </a:spcBef>
            </a:pPr>
            <a:r>
              <a:rPr lang="en-US" altLang="zh-CN" sz="36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4.</a:t>
            </a:r>
            <a:r>
              <a:rPr lang="zh-CN" altLang="en-US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六册名著导读    </a:t>
            </a:r>
            <a:r>
              <a:rPr lang="en-US" altLang="zh-CN" sz="3600" b="1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……</a:t>
            </a:r>
          </a:p>
        </p:txBody>
      </p:sp>
      <p:sp>
        <p:nvSpPr>
          <p:cNvPr id="601091" name="Rectangle 3"/>
          <p:cNvSpPr>
            <a:spLocks noChangeArrowheads="1"/>
          </p:cNvSpPr>
          <p:nvPr/>
        </p:nvSpPr>
        <p:spPr bwMode="auto">
          <a:xfrm>
            <a:off x="2051050" y="908050"/>
            <a:ext cx="54006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sq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楷体" pitchFamily="49" charset="-122"/>
              </a:rPr>
              <a:t>须归纳整理内容：</a:t>
            </a:r>
          </a:p>
        </p:txBody>
      </p:sp>
      <p:pic>
        <p:nvPicPr>
          <p:cNvPr id="601092" name="Picture 4" descr="1755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229225"/>
            <a:ext cx="7561262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1093" name="Rectangle 5"/>
          <p:cNvSpPr>
            <a:spLocks noChangeArrowheads="1"/>
          </p:cNvSpPr>
          <p:nvPr/>
        </p:nvSpPr>
        <p:spPr bwMode="auto">
          <a:xfrm>
            <a:off x="179388" y="152400"/>
            <a:ext cx="8964612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r>
              <a:rPr lang="zh-CN" altLang="en-US" sz="3600" b="1">
                <a:solidFill>
                  <a:schemeClr val="tx2"/>
                </a:solidFill>
                <a:ea typeface="楷体" pitchFamily="49" charset="-122"/>
              </a:rPr>
              <a:t>第一阶段：立足课本，教材梳理和考点复习</a:t>
            </a:r>
            <a:endParaRPr lang="zh-CN" altLang="en-US" sz="4400">
              <a:solidFill>
                <a:schemeClr val="tx2"/>
              </a:solidFill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63593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ea typeface="黑体" pitchFamily="49" charset="-122"/>
              </a:rPr>
              <a:t>第二轮复习</a:t>
            </a:r>
          </a:p>
        </p:txBody>
      </p:sp>
      <p:sp>
        <p:nvSpPr>
          <p:cNvPr id="6021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228600" y="1295400"/>
            <a:ext cx="8763000" cy="4803775"/>
          </a:xfrm>
        </p:spPr>
        <p:txBody>
          <a:bodyPr/>
          <a:lstStyle/>
          <a:p>
            <a:pPr lvl="1">
              <a:buFont typeface="Wingdings" pitchFamily="2" charset="2"/>
              <a:buNone/>
            </a:pPr>
            <a:r>
              <a:rPr lang="zh-CN" altLang="en-US" sz="3200" b="1">
                <a:latin typeface="楷体" pitchFamily="49" charset="-122"/>
                <a:ea typeface="楷体" pitchFamily="49" charset="-122"/>
              </a:rPr>
              <a:t>在第一轮梳理知识的过程中，发现难点，找出弱点，从而确定第二轮复习的重点。</a:t>
            </a:r>
          </a:p>
          <a:p>
            <a:pPr lvl="1">
              <a:buFont typeface="Wingdings" pitchFamily="2" charset="2"/>
              <a:buNone/>
            </a:pPr>
            <a:r>
              <a:rPr lang="zh-CN" altLang="en-US" sz="3200" b="1">
                <a:latin typeface="黑体" pitchFamily="49" charset="-122"/>
                <a:ea typeface="黑体" pitchFamily="49" charset="-122"/>
              </a:rPr>
              <a:t>这一轮复习的关键：</a:t>
            </a:r>
          </a:p>
          <a:p>
            <a:pPr lvl="1">
              <a:buFont typeface="Wingdings" pitchFamily="2" charset="2"/>
              <a:buNone/>
            </a:pPr>
            <a:r>
              <a:rPr lang="zh-CN" altLang="en-US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专题训练</a:t>
            </a:r>
            <a:r>
              <a:rPr lang="en-US" altLang="zh-CN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36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找准目标；方法得当</a:t>
            </a:r>
          </a:p>
        </p:txBody>
      </p:sp>
    </p:spTree>
    <p:extLst>
      <p:ext uri="{BB962C8B-B14F-4D97-AF65-F5344CB8AC3E}">
        <p14:creationId xmlns:p14="http://schemas.microsoft.com/office/powerpoint/2010/main" val="231310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866" name="Picture 4" descr="幻灯片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86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altLang="zh-CN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2.</a:t>
            </a:r>
            <a:r>
              <a:rPr lang="zh-CN" altLang="en-US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研究考点</a:t>
            </a:r>
            <a:r>
              <a:rPr lang="en-US" altLang="zh-CN" b="1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市教研员分析及中考年报</a:t>
            </a:r>
            <a:endParaRPr lang="zh-CN" altLang="zh-CN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2086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600200"/>
            <a:ext cx="8382000" cy="4498975"/>
          </a:xfrm>
        </p:spPr>
        <p:txBody>
          <a:bodyPr/>
          <a:lstStyle/>
          <a:p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）广州市中考难度系数为</a:t>
            </a:r>
            <a:r>
              <a:rPr lang="en-US" altLang="zh-CN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：</a:t>
            </a:r>
            <a:r>
              <a:rPr lang="en-US" altLang="zh-CN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：</a:t>
            </a:r>
            <a:r>
              <a:rPr lang="en-US" altLang="zh-CN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，所以，我们首先要瞄准这个中间部分的</a:t>
            </a:r>
            <a:r>
              <a:rPr lang="en-US" altLang="zh-CN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不放松，该拿到分数做到不失分或少失分。</a:t>
            </a:r>
          </a:p>
          <a:p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lang="en-US" altLang="zh-CN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）研究近</a:t>
            </a:r>
            <a:r>
              <a:rPr lang="en-US" altLang="zh-CN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年广州市中考语文试卷“常考点”</a:t>
            </a:r>
          </a:p>
          <a:p>
            <a:pPr>
              <a:buFont typeface="Wingdings" pitchFamily="2" charset="2"/>
              <a:buNone/>
            </a:pPr>
            <a:r>
              <a:rPr lang="zh-CN" altLang="en-US" b="1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     “常考点”也就是基本考点、传统考点。</a:t>
            </a:r>
            <a:r>
              <a:rPr lang="zh-CN" altLang="en-US" b="1">
                <a:latin typeface="楷体" pitchFamily="49" charset="-122"/>
                <a:ea typeface="楷体" pitchFamily="49" charset="-122"/>
              </a:rPr>
              <a:t> </a:t>
            </a:r>
            <a:endParaRPr lang="zh-CN" altLang="zh-CN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0770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2914" name="Picture 4" descr="幻灯片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291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algn="l"/>
            <a:r>
              <a:rPr lang="en-US" altLang="zh-CN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3.</a:t>
            </a:r>
            <a:r>
              <a:rPr lang="zh-CN" altLang="en-US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突破“失分点”</a:t>
            </a:r>
            <a:endParaRPr lang="zh-CN" altLang="zh-CN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2291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zh-CN" dirty="0"/>
          </a:p>
          <a:p>
            <a:pPr>
              <a:buFont typeface="Wingdings" pitchFamily="2" charset="2"/>
              <a:buNone/>
            </a:pPr>
            <a:r>
              <a:rPr lang="zh-CN" altLang="en-US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失分最多的三种情况：</a:t>
            </a:r>
          </a:p>
          <a:p>
            <a:r>
              <a:rPr lang="zh-CN" altLang="en-US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一是基础不够扎实。</a:t>
            </a:r>
          </a:p>
          <a:p>
            <a:r>
              <a:rPr lang="zh-CN" altLang="en-US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二是思考不全面，答题不规范。    </a:t>
            </a:r>
          </a:p>
          <a:p>
            <a:r>
              <a:rPr lang="zh-CN" altLang="en-US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三是对</a:t>
            </a:r>
            <a:r>
              <a:rPr lang="zh-CN" altLang="en-US" sz="4000" b="1" dirty="0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作文付出太少。</a:t>
            </a:r>
            <a:endParaRPr lang="zh-CN" altLang="zh-CN" sz="4000" b="1" dirty="0">
              <a:solidFill>
                <a:srgbClr val="0033CC"/>
              </a:solidFill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64492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42" name="Picture 4" descr="幻灯片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4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zh-CN" sz="6000" b="1" dirty="0" smtClean="0">
                <a:solidFill>
                  <a:srgbClr val="FF0000"/>
                </a:solidFill>
                <a:ea typeface="隶书" pitchFamily="49" charset="-122"/>
              </a:rPr>
              <a:t>复习</a:t>
            </a:r>
            <a:r>
              <a:rPr lang="zh-CN" altLang="en-US" sz="6000" b="1" dirty="0" smtClean="0">
                <a:solidFill>
                  <a:srgbClr val="FF0000"/>
                </a:solidFill>
                <a:ea typeface="隶书" pitchFamily="49" charset="-122"/>
              </a:rPr>
              <a:t>安排</a:t>
            </a:r>
            <a:r>
              <a:rPr lang="zh-CN" altLang="en-US" dirty="0"/>
              <a:t/>
            </a:r>
            <a:br>
              <a:rPr lang="zh-CN" altLang="en-US" dirty="0"/>
            </a:br>
            <a:endParaRPr lang="zh-CN" altLang="zh-CN" dirty="0"/>
          </a:p>
        </p:txBody>
      </p:sp>
      <p:sp>
        <p:nvSpPr>
          <p:cNvPr id="57344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制定计划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2.</a:t>
            </a:r>
            <a:r>
              <a:rPr lang="zh-CN" altLang="en-US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研究考点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3.</a:t>
            </a:r>
            <a:r>
              <a:rPr lang="zh-CN" altLang="en-US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突破“失分点”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5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4.</a:t>
            </a:r>
            <a:r>
              <a:rPr lang="zh-CN" altLang="en-US" sz="5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提高能力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5</a:t>
            </a:r>
            <a:r>
              <a:rPr lang="en-US" altLang="zh-CN" sz="4000" b="1" dirty="0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4000" b="1" dirty="0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强化</a:t>
            </a:r>
            <a:r>
              <a:rPr lang="zh-CN" altLang="en-US" sz="4000" b="1" dirty="0">
                <a:solidFill>
                  <a:srgbClr val="0033CC"/>
                </a:solidFill>
                <a:latin typeface="楷体" pitchFamily="49" charset="-122"/>
                <a:ea typeface="楷体" pitchFamily="49" charset="-122"/>
              </a:rPr>
              <a:t>训练</a:t>
            </a:r>
            <a:endParaRPr lang="zh-CN" altLang="zh-CN" sz="4000" b="1" dirty="0">
              <a:solidFill>
                <a:srgbClr val="0033CC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73445" name="AutoShape 5"/>
          <p:cNvSpPr>
            <a:spLocks/>
          </p:cNvSpPr>
          <p:nvPr/>
        </p:nvSpPr>
        <p:spPr bwMode="auto">
          <a:xfrm>
            <a:off x="4343400" y="2819400"/>
            <a:ext cx="228600" cy="2286000"/>
          </a:xfrm>
          <a:prstGeom prst="leftBrace">
            <a:avLst>
              <a:gd name="adj1" fmla="val 83333"/>
              <a:gd name="adj2" fmla="val 50000"/>
            </a:avLst>
          </a:prstGeom>
          <a:noFill/>
          <a:ln w="635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sz="7200" b="1"/>
          </a:p>
        </p:txBody>
      </p:sp>
      <p:sp>
        <p:nvSpPr>
          <p:cNvPr id="573446" name="Text Box 6"/>
          <p:cNvSpPr txBox="1">
            <a:spLocks noChangeArrowheads="1"/>
          </p:cNvSpPr>
          <p:nvPr/>
        </p:nvSpPr>
        <p:spPr bwMode="auto">
          <a:xfrm>
            <a:off x="4876800" y="2244725"/>
            <a:ext cx="3670300" cy="9525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5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A.</a:t>
            </a:r>
            <a:r>
              <a:rPr lang="zh-CN" altLang="en-US" sz="5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阅读能力</a:t>
            </a:r>
          </a:p>
        </p:txBody>
      </p:sp>
      <p:sp>
        <p:nvSpPr>
          <p:cNvPr id="573447" name="Text Box 7"/>
          <p:cNvSpPr txBox="1">
            <a:spLocks noChangeArrowheads="1"/>
          </p:cNvSpPr>
          <p:nvPr/>
        </p:nvSpPr>
        <p:spPr bwMode="auto">
          <a:xfrm>
            <a:off x="4953000" y="4392613"/>
            <a:ext cx="3670300" cy="9525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5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B.</a:t>
            </a:r>
            <a:r>
              <a:rPr lang="zh-CN" altLang="en-US" sz="54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作文能力</a:t>
            </a:r>
          </a:p>
        </p:txBody>
      </p:sp>
    </p:spTree>
    <p:extLst>
      <p:ext uri="{BB962C8B-B14F-4D97-AF65-F5344CB8AC3E}">
        <p14:creationId xmlns:p14="http://schemas.microsoft.com/office/powerpoint/2010/main" val="11336202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5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5.</a:t>
            </a:r>
            <a:r>
              <a:rPr kumimoji="1" lang="zh-CN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强化</a:t>
            </a:r>
            <a:r>
              <a:rPr kumimoji="1" lang="zh-CN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itchFamily="49" charset="-122"/>
                <a:ea typeface="楷体" pitchFamily="49" charset="-122"/>
              </a:rPr>
              <a:t>训练</a:t>
            </a:r>
          </a:p>
        </p:txBody>
      </p:sp>
      <p:sp>
        <p:nvSpPr>
          <p:cNvPr id="57753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sz="3600" b="1" dirty="0">
                <a:latin typeface="楷体" pitchFamily="49" charset="-122"/>
                <a:ea typeface="楷体" pitchFamily="49" charset="-122"/>
              </a:rPr>
              <a:t>十四个专题，需要</a:t>
            </a:r>
            <a:r>
              <a:rPr kumimoji="1" lang="en-US" altLang="zh-CN" sz="3600" b="1" dirty="0">
                <a:latin typeface="楷体" pitchFamily="49" charset="-122"/>
                <a:ea typeface="楷体" pitchFamily="49" charset="-122"/>
              </a:rPr>
              <a:t>30</a:t>
            </a:r>
            <a:r>
              <a:rPr kumimoji="1" lang="zh-CN" altLang="en-US" sz="3600" b="1" dirty="0">
                <a:latin typeface="楷体" pitchFamily="49" charset="-122"/>
                <a:ea typeface="楷体" pitchFamily="49" charset="-122"/>
              </a:rPr>
              <a:t>个左右的课时。</a:t>
            </a:r>
          </a:p>
          <a:p>
            <a:r>
              <a:rPr kumimoji="1" lang="zh-CN" altLang="en-US" sz="3600" b="1" dirty="0">
                <a:latin typeface="楷体" pitchFamily="49" charset="-122"/>
                <a:ea typeface="楷体" pitchFamily="49" charset="-122"/>
              </a:rPr>
              <a:t>基本思路</a:t>
            </a:r>
            <a:r>
              <a:rPr kumimoji="1" lang="zh-CN" altLang="en-US" sz="3600" b="1" dirty="0" smtClean="0">
                <a:latin typeface="楷体" pitchFamily="49" charset="-122"/>
                <a:ea typeface="楷体" pitchFamily="49" charset="-122"/>
              </a:rPr>
              <a:t>：</a:t>
            </a:r>
            <a:endParaRPr kumimoji="1"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kumimoji="1" lang="en-US" altLang="zh-CN" sz="36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kumimoji="1" lang="en-US" altLang="zh-CN" sz="3600" b="1" dirty="0" smtClean="0">
                <a:latin typeface="楷体" pitchFamily="49" charset="-122"/>
                <a:ea typeface="楷体" pitchFamily="49" charset="-122"/>
              </a:rPr>
              <a:t>  </a:t>
            </a:r>
            <a:r>
              <a:rPr kumimoji="1" lang="zh-CN" altLang="en-US" sz="3600" b="1" dirty="0" smtClean="0">
                <a:latin typeface="楷体" pitchFamily="49" charset="-122"/>
                <a:ea typeface="楷体" pitchFamily="49" charset="-122"/>
              </a:rPr>
              <a:t>梳理</a:t>
            </a:r>
            <a:r>
              <a:rPr kumimoji="1" lang="zh-CN" altLang="en-US" sz="3600" b="1" dirty="0">
                <a:latin typeface="楷体" pitchFamily="49" charset="-122"/>
                <a:ea typeface="楷体" pitchFamily="49" charset="-122"/>
              </a:rPr>
              <a:t>知识</a:t>
            </a:r>
            <a:r>
              <a:rPr kumimoji="1" lang="en-US" altLang="zh-CN" sz="3600" b="1" dirty="0">
                <a:latin typeface="楷体" pitchFamily="49" charset="-122"/>
                <a:ea typeface="楷体" pitchFamily="49" charset="-122"/>
              </a:rPr>
              <a:t>——</a:t>
            </a:r>
            <a:r>
              <a:rPr kumimoji="1" lang="zh-CN" altLang="en-US" sz="3600" b="1" dirty="0">
                <a:latin typeface="楷体" pitchFamily="49" charset="-122"/>
                <a:ea typeface="楷体" pitchFamily="49" charset="-122"/>
              </a:rPr>
              <a:t>方法技巧</a:t>
            </a:r>
            <a:r>
              <a:rPr kumimoji="1" lang="en-US" altLang="zh-CN" sz="3600" b="1" dirty="0">
                <a:latin typeface="楷体" pitchFamily="49" charset="-122"/>
                <a:ea typeface="楷体" pitchFamily="49" charset="-122"/>
              </a:rPr>
              <a:t>——</a:t>
            </a:r>
            <a:r>
              <a:rPr kumimoji="1" lang="zh-CN" altLang="en-US" sz="3600" b="1" dirty="0">
                <a:latin typeface="楷体" pitchFamily="49" charset="-122"/>
                <a:ea typeface="楷体" pitchFamily="49" charset="-122"/>
              </a:rPr>
              <a:t>配套练习</a:t>
            </a:r>
            <a:r>
              <a:rPr kumimoji="1" lang="en-US" altLang="zh-CN" sz="3600" b="1" dirty="0">
                <a:latin typeface="楷体" pitchFamily="49" charset="-122"/>
                <a:ea typeface="楷体" pitchFamily="49" charset="-122"/>
              </a:rPr>
              <a:t>——</a:t>
            </a:r>
            <a:r>
              <a:rPr kumimoji="1" lang="zh-CN" altLang="en-US" sz="3600" b="1" dirty="0">
                <a:latin typeface="楷体" pitchFamily="49" charset="-122"/>
                <a:ea typeface="楷体" pitchFamily="49" charset="-122"/>
              </a:rPr>
              <a:t>讲评</a:t>
            </a:r>
            <a:r>
              <a:rPr kumimoji="1" lang="zh-CN" altLang="en-US" sz="3600" b="1" dirty="0" smtClean="0">
                <a:latin typeface="楷体" pitchFamily="49" charset="-122"/>
                <a:ea typeface="楷体" pitchFamily="49" charset="-122"/>
              </a:rPr>
              <a:t>反馈</a:t>
            </a:r>
            <a:endParaRPr kumimoji="1" lang="en-US" altLang="zh-CN" sz="3600" b="1" dirty="0" smtClean="0">
              <a:latin typeface="楷体" pitchFamily="49" charset="-122"/>
              <a:ea typeface="楷体" pitchFamily="49" charset="-122"/>
            </a:endParaRPr>
          </a:p>
          <a:p>
            <a:pPr marL="0" indent="0">
              <a:buNone/>
            </a:pPr>
            <a:r>
              <a:rPr kumimoji="1" lang="en-US" altLang="zh-CN" sz="3600" b="1" dirty="0">
                <a:latin typeface="楷体" pitchFamily="49" charset="-122"/>
                <a:ea typeface="楷体" pitchFamily="49" charset="-122"/>
              </a:rPr>
              <a:t> </a:t>
            </a:r>
            <a:r>
              <a:rPr kumimoji="1" lang="en-US" altLang="zh-CN" sz="3600" b="1" dirty="0" smtClean="0">
                <a:latin typeface="楷体" pitchFamily="49" charset="-122"/>
                <a:ea typeface="楷体" pitchFamily="49" charset="-122"/>
              </a:rPr>
              <a:t>  </a:t>
            </a:r>
            <a:r>
              <a:rPr kumimoji="1" lang="zh-CN" altLang="en-US" sz="3600" b="1" dirty="0" smtClean="0">
                <a:latin typeface="楷体" pitchFamily="49" charset="-122"/>
                <a:ea typeface="楷体" pitchFamily="49" charset="-122"/>
              </a:rPr>
              <a:t>（课堂着重</a:t>
            </a:r>
            <a:r>
              <a:rPr kumimoji="1" lang="zh-CN" altLang="en-US" sz="36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落实在笔头</a:t>
            </a:r>
            <a:r>
              <a:rPr kumimoji="1" lang="zh-CN" altLang="en-US" sz="3600" b="1" dirty="0" smtClean="0">
                <a:latin typeface="楷体" pitchFamily="49" charset="-122"/>
                <a:ea typeface="楷体" pitchFamily="49" charset="-122"/>
              </a:rPr>
              <a:t>上，学生动笔写的时间应控制在</a:t>
            </a:r>
            <a:r>
              <a:rPr kumimoji="1" lang="en-US" altLang="zh-CN" sz="3600" b="1" dirty="0" smtClean="0">
                <a:latin typeface="楷体" pitchFamily="49" charset="-122"/>
                <a:ea typeface="楷体" pitchFamily="49" charset="-122"/>
              </a:rPr>
              <a:t>20</a:t>
            </a:r>
            <a:r>
              <a:rPr kumimoji="1" lang="zh-CN" altLang="en-US" sz="3600" b="1" dirty="0" smtClean="0">
                <a:latin typeface="楷体" pitchFamily="49" charset="-122"/>
                <a:ea typeface="楷体" pitchFamily="49" charset="-122"/>
              </a:rPr>
              <a:t>分钟以上）</a:t>
            </a:r>
            <a:endParaRPr kumimoji="1" lang="zh-CN" altLang="en-US" sz="3600" b="1" dirty="0">
              <a:latin typeface="楷体" pitchFamily="49" charset="-122"/>
              <a:ea typeface="楷体" pitchFamily="49" charset="-122"/>
            </a:endParaRPr>
          </a:p>
          <a:p>
            <a:endParaRPr lang="en-US" altLang="zh-CN" sz="3600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8077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7986</TotalTime>
  <Words>634</Words>
  <Application>Microsoft Office PowerPoint</Application>
  <PresentationFormat>全屏显示(4:3)</PresentationFormat>
  <Paragraphs>146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中大附中九年级                               语文一模分析会</vt:lpstr>
      <vt:lpstr>PowerPoint 演示文稿</vt:lpstr>
      <vt:lpstr>PowerPoint 演示文稿</vt:lpstr>
      <vt:lpstr>年级目前语文学习存在的问题</vt:lpstr>
      <vt:lpstr>开学一个半月以来的主要教学任务</vt:lpstr>
      <vt:lpstr>复习阶段的侧重点：</vt:lpstr>
      <vt:lpstr>复习方向 </vt:lpstr>
      <vt:lpstr>PowerPoint 演示文稿</vt:lpstr>
      <vt:lpstr>PowerPoint 演示文稿</vt:lpstr>
      <vt:lpstr>第二轮复习</vt:lpstr>
      <vt:lpstr>2.研究考点——市教研员分析及中考年报</vt:lpstr>
      <vt:lpstr>3.突破“失分点”</vt:lpstr>
      <vt:lpstr>复习安排 </vt:lpstr>
      <vt:lpstr>5.强化训练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CL-pc</dc:creator>
  <cp:lastModifiedBy>app</cp:lastModifiedBy>
  <cp:revision>39</cp:revision>
  <dcterms:created xsi:type="dcterms:W3CDTF">2016-10-14T03:27:09Z</dcterms:created>
  <dcterms:modified xsi:type="dcterms:W3CDTF">2017-03-30T12:32:23Z</dcterms:modified>
</cp:coreProperties>
</file>