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295" r:id="rId2"/>
    <p:sldId id="294" r:id="rId3"/>
    <p:sldId id="316" r:id="rId4"/>
    <p:sldId id="256" r:id="rId5"/>
    <p:sldId id="307" r:id="rId6"/>
    <p:sldId id="260" r:id="rId7"/>
    <p:sldId id="306" r:id="rId8"/>
    <p:sldId id="308" r:id="rId9"/>
    <p:sldId id="315" r:id="rId10"/>
    <p:sldId id="309" r:id="rId11"/>
    <p:sldId id="311" r:id="rId12"/>
    <p:sldId id="310" r:id="rId13"/>
    <p:sldId id="314" r:id="rId14"/>
    <p:sldId id="305" r:id="rId15"/>
    <p:sldId id="317" r:id="rId16"/>
    <p:sldId id="312" r:id="rId17"/>
    <p:sldId id="313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1ACBB76D-CA7C-44B1-AF9E-C9FBA6A99B99}">
          <p14:sldIdLst>
            <p14:sldId id="295"/>
            <p14:sldId id="294"/>
            <p14:sldId id="316"/>
            <p14:sldId id="256"/>
            <p14:sldId id="307"/>
            <p14:sldId id="260"/>
            <p14:sldId id="306"/>
            <p14:sldId id="308"/>
            <p14:sldId id="315"/>
            <p14:sldId id="309"/>
            <p14:sldId id="311"/>
            <p14:sldId id="310"/>
            <p14:sldId id="314"/>
            <p14:sldId id="305"/>
            <p14:sldId id="317"/>
            <p14:sldId id="312"/>
            <p14:sldId id="313"/>
          </p14:sldIdLst>
        </p14:section>
        <p14:section name="无标题节" id="{E86A8C15-2996-40DF-8D2C-921331AE0F8A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089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葛赛" initials="葛赛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00"/>
    <a:srgbClr val="FF3399"/>
    <a:srgbClr val="FF9900"/>
    <a:srgbClr val="FFFFCC"/>
    <a:srgbClr val="B3742D"/>
    <a:srgbClr val="7ED7F0"/>
    <a:srgbClr val="D2DBDB"/>
    <a:srgbClr val="C26F5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中度样式 4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中度样式 3 - 强调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7CE84F3-28C3-443E-9E96-99CF82512B78}" styleName="深色样式 1 - 强调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主题样式 1 - 强调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5" d="100"/>
          <a:sy n="65" d="100"/>
        </p:scale>
        <p:origin x="595" y="48"/>
      </p:cViewPr>
      <p:guideLst>
        <p:guide orient="horz" pos="208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7717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en-US" altLang="zh-CN" sz="3200" b="1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成祖疑惠帝亡海外，欲踪迹之，且欲耀兵异域，示中国富强。    </a:t>
            </a:r>
            <a:r>
              <a:rPr lang="zh-CN" altLang="en-US" sz="3200" b="1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《明史郑和传》</a:t>
            </a:r>
            <a:r>
              <a:rPr lang="en-US" altLang="zh-CN" sz="3200" b="1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en-US" altLang="zh-CN" sz="3200" b="1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成祖疑惠帝亡海外，欲踪迹之，且欲耀兵异域，示中国富强。    </a:t>
            </a:r>
            <a:r>
              <a:rPr lang="zh-CN" altLang="en-US" sz="3200" b="1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《明史郑和传》</a:t>
            </a:r>
            <a:r>
              <a:rPr lang="en-US" altLang="zh-CN" sz="3200" b="1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en-US" altLang="zh-CN" sz="3200" b="1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成祖疑惠帝亡海外，欲踪迹之，且欲耀兵异域，示中国富强。    </a:t>
            </a:r>
            <a:r>
              <a:rPr lang="zh-CN" altLang="en-US" sz="3200" b="1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《明史郑和传》</a:t>
            </a:r>
            <a:r>
              <a:rPr lang="en-US" altLang="zh-CN" sz="3200" b="1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sh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53991"/>
          </a:xfrm>
          <a:solidFill>
            <a:srgbClr val="C00000"/>
          </a:solidFill>
        </p:spPr>
        <p:txBody>
          <a:bodyPr>
            <a:normAutofit/>
          </a:bodyPr>
          <a:lstStyle/>
          <a:p>
            <a:r>
              <a:rPr lang="zh-CN" altLang="en-US" sz="4000" dirty="0">
                <a:solidFill>
                  <a:schemeClr val="bg1"/>
                </a:solidFill>
              </a:rPr>
              <a:t>第三单元 资产阶级民主革命与中华民国的建立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1345497" y="4021783"/>
            <a:ext cx="10486796" cy="260390"/>
            <a:chOff x="739589" y="3982093"/>
            <a:chExt cx="7557247" cy="400426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739589" y="4289616"/>
              <a:ext cx="7557247" cy="0"/>
            </a:xfrm>
            <a:prstGeom prst="line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981635" y="4087910"/>
              <a:ext cx="0" cy="201706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2384611" y="4087910"/>
              <a:ext cx="0" cy="201706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4154416" y="3982093"/>
              <a:ext cx="0" cy="400426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4899932" y="3982093"/>
              <a:ext cx="0" cy="300265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6391819" y="4101359"/>
              <a:ext cx="0" cy="201706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>
              <a:endCxn id="45" idx="0"/>
            </p:cNvCxnSpPr>
            <p:nvPr/>
          </p:nvCxnSpPr>
          <p:spPr>
            <a:xfrm>
              <a:off x="7111438" y="3985942"/>
              <a:ext cx="0" cy="262234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文本框 14"/>
          <p:cNvSpPr txBox="1"/>
          <p:nvPr/>
        </p:nvSpPr>
        <p:spPr>
          <a:xfrm>
            <a:off x="87335" y="3040188"/>
            <a:ext cx="1337481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资产阶级革命</a:t>
            </a:r>
          </a:p>
        </p:txBody>
      </p:sp>
      <p:sp>
        <p:nvSpPr>
          <p:cNvPr id="13" name="文本框 14"/>
          <p:cNvSpPr txBox="1"/>
          <p:nvPr/>
        </p:nvSpPr>
        <p:spPr>
          <a:xfrm>
            <a:off x="87335" y="4604867"/>
            <a:ext cx="1337481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北洋政府统治</a:t>
            </a: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9" t="144" r="9742" b="-144"/>
          <a:stretch/>
        </p:blipFill>
        <p:spPr>
          <a:xfrm>
            <a:off x="87335" y="1441152"/>
            <a:ext cx="1728699" cy="1599036"/>
          </a:xfrm>
          <a:prstGeom prst="rect">
            <a:avLst/>
          </a:prstGeom>
        </p:spPr>
      </p:pic>
      <p:sp>
        <p:nvSpPr>
          <p:cNvPr id="17" name="文本框 14"/>
          <p:cNvSpPr txBox="1"/>
          <p:nvPr/>
        </p:nvSpPr>
        <p:spPr>
          <a:xfrm>
            <a:off x="1151299" y="4174227"/>
            <a:ext cx="13374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/>
              <a:t>1894</a:t>
            </a:r>
            <a:endParaRPr lang="zh-CN" altLang="en-US" sz="2800" dirty="0"/>
          </a:p>
        </p:txBody>
      </p:sp>
      <p:sp>
        <p:nvSpPr>
          <p:cNvPr id="18" name="文本框 14"/>
          <p:cNvSpPr txBox="1"/>
          <p:nvPr/>
        </p:nvSpPr>
        <p:spPr>
          <a:xfrm>
            <a:off x="1244222" y="3258903"/>
            <a:ext cx="11516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002060"/>
                </a:solidFill>
              </a:rPr>
              <a:t>兴中会</a:t>
            </a:r>
            <a:endParaRPr lang="en-US" altLang="zh-CN" sz="2400" b="1" dirty="0">
              <a:solidFill>
                <a:srgbClr val="002060"/>
              </a:solidFill>
            </a:endParaRPr>
          </a:p>
          <a:p>
            <a:pPr algn="ctr"/>
            <a:r>
              <a:rPr lang="zh-CN" altLang="en-US" sz="2400" b="1" dirty="0">
                <a:solidFill>
                  <a:srgbClr val="002060"/>
                </a:solidFill>
              </a:rPr>
              <a:t>成立</a:t>
            </a:r>
          </a:p>
        </p:txBody>
      </p:sp>
      <p:sp>
        <p:nvSpPr>
          <p:cNvPr id="19" name="文本框 14"/>
          <p:cNvSpPr txBox="1"/>
          <p:nvPr/>
        </p:nvSpPr>
        <p:spPr>
          <a:xfrm>
            <a:off x="2786411" y="4204984"/>
            <a:ext cx="17553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/>
              <a:t>1905</a:t>
            </a:r>
            <a:endParaRPr lang="zh-CN" altLang="en-US" sz="2800" b="1" dirty="0"/>
          </a:p>
        </p:txBody>
      </p:sp>
      <p:sp>
        <p:nvSpPr>
          <p:cNvPr id="20" name="文本框 14"/>
          <p:cNvSpPr txBox="1"/>
          <p:nvPr/>
        </p:nvSpPr>
        <p:spPr>
          <a:xfrm>
            <a:off x="2786411" y="3198359"/>
            <a:ext cx="1400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</a:rPr>
              <a:t>同盟会成立</a:t>
            </a:r>
          </a:p>
        </p:txBody>
      </p:sp>
      <p:sp>
        <p:nvSpPr>
          <p:cNvPr id="21" name="文本框 14"/>
          <p:cNvSpPr txBox="1"/>
          <p:nvPr/>
        </p:nvSpPr>
        <p:spPr>
          <a:xfrm>
            <a:off x="4465289" y="4217040"/>
            <a:ext cx="1469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/>
              <a:t>1911</a:t>
            </a:r>
            <a:r>
              <a:rPr lang="en-US" altLang="zh-CN" sz="2400" dirty="0"/>
              <a:t>.10</a:t>
            </a:r>
          </a:p>
        </p:txBody>
      </p:sp>
      <p:cxnSp>
        <p:nvCxnSpPr>
          <p:cNvPr id="23" name="直接连接符 22"/>
          <p:cNvCxnSpPr/>
          <p:nvPr/>
        </p:nvCxnSpPr>
        <p:spPr>
          <a:xfrm>
            <a:off x="5199797" y="3982082"/>
            <a:ext cx="0" cy="24842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14"/>
          <p:cNvSpPr txBox="1"/>
          <p:nvPr/>
        </p:nvSpPr>
        <p:spPr>
          <a:xfrm>
            <a:off x="4641610" y="3111685"/>
            <a:ext cx="11163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</a:rPr>
              <a:t>武昌起义</a:t>
            </a:r>
          </a:p>
        </p:txBody>
      </p:sp>
      <p:sp>
        <p:nvSpPr>
          <p:cNvPr id="34" name="文本框 14"/>
          <p:cNvSpPr txBox="1"/>
          <p:nvPr/>
        </p:nvSpPr>
        <p:spPr>
          <a:xfrm>
            <a:off x="5592007" y="4177041"/>
            <a:ext cx="1469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/>
              <a:t>1912.1</a:t>
            </a:r>
          </a:p>
        </p:txBody>
      </p:sp>
      <p:sp>
        <p:nvSpPr>
          <p:cNvPr id="36" name="文本框 14"/>
          <p:cNvSpPr txBox="1"/>
          <p:nvPr/>
        </p:nvSpPr>
        <p:spPr>
          <a:xfrm>
            <a:off x="5592007" y="2721299"/>
            <a:ext cx="10096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</a:rPr>
              <a:t>中华民国成立</a:t>
            </a:r>
          </a:p>
        </p:txBody>
      </p:sp>
      <p:sp>
        <p:nvSpPr>
          <p:cNvPr id="37" name="文本框 14"/>
          <p:cNvSpPr txBox="1"/>
          <p:nvPr/>
        </p:nvSpPr>
        <p:spPr>
          <a:xfrm>
            <a:off x="6689594" y="4139264"/>
            <a:ext cx="8234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清帝退位</a:t>
            </a:r>
          </a:p>
        </p:txBody>
      </p:sp>
      <p:sp>
        <p:nvSpPr>
          <p:cNvPr id="39" name="文本框 14"/>
          <p:cNvSpPr txBox="1"/>
          <p:nvPr/>
        </p:nvSpPr>
        <p:spPr>
          <a:xfrm>
            <a:off x="7220085" y="3686131"/>
            <a:ext cx="1509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/>
              <a:t>3</a:t>
            </a:r>
            <a:r>
              <a:rPr lang="zh-CN" altLang="en-US" sz="2400" dirty="0"/>
              <a:t>月</a:t>
            </a:r>
            <a:endParaRPr lang="en-US" altLang="zh-CN" sz="2400" dirty="0"/>
          </a:p>
        </p:txBody>
      </p:sp>
      <p:cxnSp>
        <p:nvCxnSpPr>
          <p:cNvPr id="40" name="直接连接符 39"/>
          <p:cNvCxnSpPr/>
          <p:nvPr/>
        </p:nvCxnSpPr>
        <p:spPr>
          <a:xfrm>
            <a:off x="8056804" y="4021783"/>
            <a:ext cx="0" cy="189983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文本框 14"/>
          <p:cNvSpPr txBox="1"/>
          <p:nvPr/>
        </p:nvSpPr>
        <p:spPr>
          <a:xfrm>
            <a:off x="6753663" y="3604127"/>
            <a:ext cx="759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/>
              <a:t>2</a:t>
            </a:r>
            <a:r>
              <a:rPr lang="zh-CN" altLang="en-US" sz="2400" dirty="0"/>
              <a:t>月</a:t>
            </a:r>
            <a:endParaRPr lang="en-US" altLang="zh-CN" sz="2400" dirty="0"/>
          </a:p>
        </p:txBody>
      </p:sp>
      <p:sp>
        <p:nvSpPr>
          <p:cNvPr id="42" name="文本框 14"/>
          <p:cNvSpPr txBox="1"/>
          <p:nvPr/>
        </p:nvSpPr>
        <p:spPr>
          <a:xfrm>
            <a:off x="7440474" y="4262077"/>
            <a:ext cx="11770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/>
              <a:t>袁世凯任临时大总统</a:t>
            </a:r>
          </a:p>
        </p:txBody>
      </p:sp>
      <p:sp>
        <p:nvSpPr>
          <p:cNvPr id="43" name="文本框 14"/>
          <p:cNvSpPr txBox="1"/>
          <p:nvPr/>
        </p:nvSpPr>
        <p:spPr>
          <a:xfrm>
            <a:off x="8683979" y="3258903"/>
            <a:ext cx="10096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二次革命</a:t>
            </a:r>
          </a:p>
        </p:txBody>
      </p:sp>
      <p:sp>
        <p:nvSpPr>
          <p:cNvPr id="44" name="文本框 14"/>
          <p:cNvSpPr txBox="1"/>
          <p:nvPr/>
        </p:nvSpPr>
        <p:spPr>
          <a:xfrm>
            <a:off x="8316308" y="4195280"/>
            <a:ext cx="14690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/>
              <a:t>1913</a:t>
            </a:r>
          </a:p>
        </p:txBody>
      </p:sp>
      <p:sp>
        <p:nvSpPr>
          <p:cNvPr id="45" name="文本框 14"/>
          <p:cNvSpPr txBox="1"/>
          <p:nvPr/>
        </p:nvSpPr>
        <p:spPr>
          <a:xfrm>
            <a:off x="9736941" y="4194812"/>
            <a:ext cx="900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/>
              <a:t>1915</a:t>
            </a:r>
          </a:p>
        </p:txBody>
      </p:sp>
      <p:sp>
        <p:nvSpPr>
          <p:cNvPr id="46" name="文本框 14"/>
          <p:cNvSpPr txBox="1"/>
          <p:nvPr/>
        </p:nvSpPr>
        <p:spPr>
          <a:xfrm>
            <a:off x="9542256" y="4568164"/>
            <a:ext cx="12902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/>
              <a:t>袁世凯复辟</a:t>
            </a:r>
          </a:p>
        </p:txBody>
      </p:sp>
      <p:cxnSp>
        <p:nvCxnSpPr>
          <p:cNvPr id="49" name="直接连接符 48"/>
          <p:cNvCxnSpPr/>
          <p:nvPr/>
        </p:nvCxnSpPr>
        <p:spPr>
          <a:xfrm>
            <a:off x="11621144" y="4053428"/>
            <a:ext cx="0" cy="189983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文本框 14"/>
          <p:cNvSpPr txBox="1"/>
          <p:nvPr/>
        </p:nvSpPr>
        <p:spPr>
          <a:xfrm>
            <a:off x="10873504" y="4223908"/>
            <a:ext cx="11980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/>
              <a:t>1916.6</a:t>
            </a:r>
          </a:p>
        </p:txBody>
      </p:sp>
      <p:sp>
        <p:nvSpPr>
          <p:cNvPr id="51" name="文本框 14"/>
          <p:cNvSpPr txBox="1"/>
          <p:nvPr/>
        </p:nvSpPr>
        <p:spPr>
          <a:xfrm>
            <a:off x="10481694" y="3152187"/>
            <a:ext cx="9332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护国运动 </a:t>
            </a:r>
          </a:p>
        </p:txBody>
      </p:sp>
      <p:sp>
        <p:nvSpPr>
          <p:cNvPr id="52" name="文本框 14"/>
          <p:cNvSpPr txBox="1"/>
          <p:nvPr/>
        </p:nvSpPr>
        <p:spPr>
          <a:xfrm>
            <a:off x="10637814" y="4656945"/>
            <a:ext cx="15541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/>
              <a:t>袁世凯逝世</a:t>
            </a:r>
            <a:r>
              <a:rPr lang="zh-CN" altLang="en-US" sz="2400" b="1" dirty="0"/>
              <a:t>军阀割据</a:t>
            </a:r>
          </a:p>
        </p:txBody>
      </p:sp>
      <p:sp>
        <p:nvSpPr>
          <p:cNvPr id="55" name="文本框 14"/>
          <p:cNvSpPr txBox="1"/>
          <p:nvPr/>
        </p:nvSpPr>
        <p:spPr>
          <a:xfrm>
            <a:off x="6967675" y="2866804"/>
            <a:ext cx="20147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FF0000"/>
                </a:solidFill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</a:rPr>
              <a:t>中华民国临时约法</a:t>
            </a:r>
            <a:r>
              <a:rPr lang="en-US" altLang="zh-CN" sz="2400" b="1" dirty="0">
                <a:solidFill>
                  <a:srgbClr val="FF0000"/>
                </a:solidFill>
              </a:rPr>
              <a:t>》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016658"/>
      </p:ext>
    </p:extLst>
  </p:cSld>
  <p:clrMapOvr>
    <a:masterClrMapping/>
  </p:clrMapOvr>
  <p:transition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左大括号 5"/>
          <p:cNvSpPr/>
          <p:nvPr/>
        </p:nvSpPr>
        <p:spPr>
          <a:xfrm rot="16200000">
            <a:off x="1146616" y="3216811"/>
            <a:ext cx="103546" cy="440529"/>
          </a:xfrm>
          <a:prstGeom prst="leftBrac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12"/>
          <p:cNvSpPr txBox="1"/>
          <p:nvPr/>
        </p:nvSpPr>
        <p:spPr>
          <a:xfrm>
            <a:off x="691930" y="4003447"/>
            <a:ext cx="881648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/>
              <a:t>鸦片战争</a:t>
            </a:r>
          </a:p>
        </p:txBody>
      </p:sp>
      <p:sp>
        <p:nvSpPr>
          <p:cNvPr id="8" name="左大括号 7"/>
          <p:cNvSpPr/>
          <p:nvPr/>
        </p:nvSpPr>
        <p:spPr>
          <a:xfrm rot="16200000">
            <a:off x="2668776" y="3233087"/>
            <a:ext cx="213099" cy="552644"/>
          </a:xfrm>
          <a:prstGeom prst="leftBrac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14"/>
          <p:cNvSpPr txBox="1"/>
          <p:nvPr/>
        </p:nvSpPr>
        <p:spPr>
          <a:xfrm>
            <a:off x="1364397" y="2201824"/>
            <a:ext cx="1646496" cy="95410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太平天国运动</a:t>
            </a:r>
          </a:p>
        </p:txBody>
      </p:sp>
      <p:sp>
        <p:nvSpPr>
          <p:cNvPr id="10" name="文本框 16"/>
          <p:cNvSpPr txBox="1"/>
          <p:nvPr/>
        </p:nvSpPr>
        <p:spPr>
          <a:xfrm>
            <a:off x="6566435" y="3669465"/>
            <a:ext cx="1565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1900-1901</a:t>
            </a:r>
            <a:endParaRPr lang="zh-CN" altLang="en-US" sz="2400" b="1" dirty="0"/>
          </a:p>
        </p:txBody>
      </p:sp>
      <p:sp>
        <p:nvSpPr>
          <p:cNvPr id="12" name="文本框 19"/>
          <p:cNvSpPr txBox="1"/>
          <p:nvPr/>
        </p:nvSpPr>
        <p:spPr>
          <a:xfrm>
            <a:off x="232036" y="343198"/>
            <a:ext cx="440820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旧民主主义革命历程</a:t>
            </a:r>
          </a:p>
        </p:txBody>
      </p:sp>
      <p:sp>
        <p:nvSpPr>
          <p:cNvPr id="13" name="左大括号 12"/>
          <p:cNvSpPr/>
          <p:nvPr/>
        </p:nvSpPr>
        <p:spPr>
          <a:xfrm rot="5400000" flipH="1">
            <a:off x="5627940" y="3228090"/>
            <a:ext cx="174888" cy="417592"/>
          </a:xfrm>
          <a:prstGeom prst="leftBrac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22"/>
          <p:cNvSpPr txBox="1"/>
          <p:nvPr/>
        </p:nvSpPr>
        <p:spPr>
          <a:xfrm>
            <a:off x="5127351" y="3965511"/>
            <a:ext cx="949199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/>
              <a:t>甲午中日战争</a:t>
            </a:r>
          </a:p>
        </p:txBody>
      </p:sp>
      <p:sp>
        <p:nvSpPr>
          <p:cNvPr id="16" name="文本框 24"/>
          <p:cNvSpPr txBox="1"/>
          <p:nvPr/>
        </p:nvSpPr>
        <p:spPr>
          <a:xfrm>
            <a:off x="5879448" y="2619262"/>
            <a:ext cx="1817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戊戌变法</a:t>
            </a:r>
          </a:p>
        </p:txBody>
      </p:sp>
      <p:sp>
        <p:nvSpPr>
          <p:cNvPr id="17" name="左大括号 16"/>
          <p:cNvSpPr/>
          <p:nvPr/>
        </p:nvSpPr>
        <p:spPr>
          <a:xfrm rot="16032211">
            <a:off x="7201622" y="3254569"/>
            <a:ext cx="174686" cy="352394"/>
          </a:xfrm>
          <a:prstGeom prst="leftBrac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27"/>
          <p:cNvSpPr txBox="1"/>
          <p:nvPr/>
        </p:nvSpPr>
        <p:spPr>
          <a:xfrm>
            <a:off x="5781855" y="2051357"/>
            <a:ext cx="1980465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义和团运动</a:t>
            </a:r>
          </a:p>
        </p:txBody>
      </p:sp>
      <p:sp>
        <p:nvSpPr>
          <p:cNvPr id="19" name="文本框 28"/>
          <p:cNvSpPr txBox="1"/>
          <p:nvPr/>
        </p:nvSpPr>
        <p:spPr>
          <a:xfrm>
            <a:off x="6652204" y="4060736"/>
            <a:ext cx="1703009" cy="830997"/>
          </a:xfrm>
          <a:prstGeom prst="rect">
            <a:avLst/>
          </a:prstGeom>
          <a:solidFill>
            <a:srgbClr val="FFFF00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2400" b="1" dirty="0"/>
              <a:t>八国联军侵华战争</a:t>
            </a:r>
          </a:p>
        </p:txBody>
      </p:sp>
      <p:sp>
        <p:nvSpPr>
          <p:cNvPr id="21" name="文本框 30"/>
          <p:cNvSpPr txBox="1"/>
          <p:nvPr/>
        </p:nvSpPr>
        <p:spPr>
          <a:xfrm>
            <a:off x="7859913" y="1093828"/>
            <a:ext cx="4953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辛亥革命</a:t>
            </a:r>
          </a:p>
        </p:txBody>
      </p:sp>
      <p:sp>
        <p:nvSpPr>
          <p:cNvPr id="22" name="文本框 32"/>
          <p:cNvSpPr txBox="1"/>
          <p:nvPr/>
        </p:nvSpPr>
        <p:spPr>
          <a:xfrm>
            <a:off x="8405633" y="3279966"/>
            <a:ext cx="101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1915</a:t>
            </a:r>
            <a:endParaRPr lang="zh-CN" altLang="en-US" sz="2400" dirty="0"/>
          </a:p>
        </p:txBody>
      </p:sp>
      <p:grpSp>
        <p:nvGrpSpPr>
          <p:cNvPr id="23" name="组合 22"/>
          <p:cNvGrpSpPr/>
          <p:nvPr/>
        </p:nvGrpSpPr>
        <p:grpSpPr>
          <a:xfrm>
            <a:off x="691929" y="3147736"/>
            <a:ext cx="10653341" cy="233083"/>
            <a:chOff x="739589" y="4069982"/>
            <a:chExt cx="7557247" cy="233083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739589" y="4289616"/>
              <a:ext cx="7557247" cy="0"/>
            </a:xfrm>
            <a:prstGeom prst="line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981635" y="4087910"/>
              <a:ext cx="0" cy="201706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2384611" y="4087910"/>
              <a:ext cx="0" cy="201706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4443188" y="4092393"/>
              <a:ext cx="0" cy="201706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5298129" y="4069982"/>
              <a:ext cx="0" cy="201706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6391819" y="4101359"/>
              <a:ext cx="0" cy="201706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7268074" y="4078177"/>
              <a:ext cx="0" cy="201706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文本框 34"/>
          <p:cNvSpPr txBox="1"/>
          <p:nvPr/>
        </p:nvSpPr>
        <p:spPr>
          <a:xfrm>
            <a:off x="9445768" y="3337723"/>
            <a:ext cx="101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1919</a:t>
            </a:r>
            <a:endParaRPr lang="zh-CN" altLang="en-US" sz="2400" b="1" dirty="0"/>
          </a:p>
        </p:txBody>
      </p:sp>
      <p:sp>
        <p:nvSpPr>
          <p:cNvPr id="33" name="文本框 36"/>
          <p:cNvSpPr txBox="1"/>
          <p:nvPr/>
        </p:nvSpPr>
        <p:spPr>
          <a:xfrm>
            <a:off x="9372023" y="2348116"/>
            <a:ext cx="1046034" cy="830997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</a:rPr>
              <a:t>五四运动</a:t>
            </a:r>
          </a:p>
        </p:txBody>
      </p:sp>
      <p:cxnSp>
        <p:nvCxnSpPr>
          <p:cNvPr id="35" name="直接连接符 34"/>
          <p:cNvCxnSpPr/>
          <p:nvPr/>
        </p:nvCxnSpPr>
        <p:spPr>
          <a:xfrm>
            <a:off x="1418653" y="3171168"/>
            <a:ext cx="0" cy="201706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2524983" y="3151448"/>
            <a:ext cx="0" cy="201706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49"/>
          <p:cNvSpPr txBox="1"/>
          <p:nvPr/>
        </p:nvSpPr>
        <p:spPr>
          <a:xfrm>
            <a:off x="1961403" y="3721954"/>
            <a:ext cx="17313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1856—1860</a:t>
            </a:r>
            <a:endParaRPr lang="zh-CN" altLang="en-US" sz="2400" b="1" dirty="0"/>
          </a:p>
        </p:txBody>
      </p:sp>
      <p:cxnSp>
        <p:nvCxnSpPr>
          <p:cNvPr id="38" name="直接连接符 37"/>
          <p:cNvCxnSpPr/>
          <p:nvPr/>
        </p:nvCxnSpPr>
        <p:spPr>
          <a:xfrm>
            <a:off x="5504136" y="3179113"/>
            <a:ext cx="0" cy="201706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55"/>
          <p:cNvSpPr txBox="1"/>
          <p:nvPr/>
        </p:nvSpPr>
        <p:spPr>
          <a:xfrm>
            <a:off x="4796958" y="3595316"/>
            <a:ext cx="1865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1894—1985</a:t>
            </a:r>
            <a:endParaRPr lang="zh-CN" altLang="en-US" sz="2400" b="1" dirty="0"/>
          </a:p>
        </p:txBody>
      </p:sp>
      <p:cxnSp>
        <p:nvCxnSpPr>
          <p:cNvPr id="40" name="直接连接符 39"/>
          <p:cNvCxnSpPr/>
          <p:nvPr/>
        </p:nvCxnSpPr>
        <p:spPr>
          <a:xfrm>
            <a:off x="7445185" y="3142482"/>
            <a:ext cx="0" cy="201706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文本框 12"/>
          <p:cNvSpPr txBox="1"/>
          <p:nvPr/>
        </p:nvSpPr>
        <p:spPr>
          <a:xfrm>
            <a:off x="1961403" y="4077623"/>
            <a:ext cx="1731342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/>
              <a:t>第二次鸦片战争</a:t>
            </a:r>
          </a:p>
        </p:txBody>
      </p:sp>
      <p:sp>
        <p:nvSpPr>
          <p:cNvPr id="42" name="文本框 42"/>
          <p:cNvSpPr txBox="1"/>
          <p:nvPr/>
        </p:nvSpPr>
        <p:spPr>
          <a:xfrm>
            <a:off x="8440798" y="927973"/>
            <a:ext cx="537479" cy="2246769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</a:rPr>
              <a:t>新文化运动</a:t>
            </a:r>
          </a:p>
        </p:txBody>
      </p:sp>
      <p:sp>
        <p:nvSpPr>
          <p:cNvPr id="43" name="文本框 55"/>
          <p:cNvSpPr txBox="1"/>
          <p:nvPr/>
        </p:nvSpPr>
        <p:spPr>
          <a:xfrm>
            <a:off x="367744" y="3615959"/>
            <a:ext cx="15170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1840-1842</a:t>
            </a:r>
            <a:endParaRPr lang="zh-CN" altLang="en-US" sz="2400" b="1" dirty="0"/>
          </a:p>
        </p:txBody>
      </p:sp>
      <p:sp>
        <p:nvSpPr>
          <p:cNvPr id="44" name="文本框 19"/>
          <p:cNvSpPr txBox="1"/>
          <p:nvPr/>
        </p:nvSpPr>
        <p:spPr>
          <a:xfrm>
            <a:off x="3399542" y="2675397"/>
            <a:ext cx="1891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洋务运动</a:t>
            </a:r>
          </a:p>
        </p:txBody>
      </p:sp>
      <p:sp>
        <p:nvSpPr>
          <p:cNvPr id="45" name="文本框 19"/>
          <p:cNvSpPr txBox="1"/>
          <p:nvPr/>
        </p:nvSpPr>
        <p:spPr>
          <a:xfrm>
            <a:off x="3531614" y="5469553"/>
            <a:ext cx="15182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技术</a:t>
            </a:r>
          </a:p>
        </p:txBody>
      </p:sp>
      <p:sp>
        <p:nvSpPr>
          <p:cNvPr id="2" name="右箭头 1"/>
          <p:cNvSpPr/>
          <p:nvPr/>
        </p:nvSpPr>
        <p:spPr>
          <a:xfrm>
            <a:off x="5060493" y="5646541"/>
            <a:ext cx="785488" cy="484632"/>
          </a:xfrm>
          <a:prstGeom prst="right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文本框 19"/>
          <p:cNvSpPr txBox="1"/>
          <p:nvPr/>
        </p:nvSpPr>
        <p:spPr>
          <a:xfrm>
            <a:off x="5807305" y="5469552"/>
            <a:ext cx="15182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制度</a:t>
            </a:r>
          </a:p>
        </p:txBody>
      </p:sp>
      <p:sp>
        <p:nvSpPr>
          <p:cNvPr id="47" name="右箭头 46"/>
          <p:cNvSpPr/>
          <p:nvPr/>
        </p:nvSpPr>
        <p:spPr>
          <a:xfrm>
            <a:off x="7503707" y="5617867"/>
            <a:ext cx="763665" cy="484632"/>
          </a:xfrm>
          <a:prstGeom prst="right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文本框 19"/>
          <p:cNvSpPr txBox="1"/>
          <p:nvPr/>
        </p:nvSpPr>
        <p:spPr>
          <a:xfrm>
            <a:off x="8131781" y="5500988"/>
            <a:ext cx="26878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思想文化</a:t>
            </a:r>
          </a:p>
        </p:txBody>
      </p:sp>
    </p:spTree>
    <p:extLst>
      <p:ext uri="{BB962C8B-B14F-4D97-AF65-F5344CB8AC3E}">
        <p14:creationId xmlns:p14="http://schemas.microsoft.com/office/powerpoint/2010/main" val="3147865863"/>
      </p:ext>
    </p:extLst>
  </p:cSld>
  <p:clrMapOvr>
    <a:masterClrMapping/>
  </p:clrMapOvr>
  <p:transition>
    <p:pu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2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996" y="1004528"/>
            <a:ext cx="10010302" cy="4318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846499" y="5560619"/>
            <a:ext cx="108542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上图是人民英雄纪念碑上展现武昌起义情节的纪念性浮雕。</a:t>
            </a:r>
            <a:endParaRPr lang="zh-CN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0084023"/>
      </p:ext>
    </p:extLst>
  </p:cSld>
  <p:clrMapOvr>
    <a:masterClrMapping/>
  </p:clrMapOvr>
  <p:transition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9" t="144" r="9742" b="-144"/>
          <a:stretch/>
        </p:blipFill>
        <p:spPr>
          <a:xfrm>
            <a:off x="9362364" y="107957"/>
            <a:ext cx="2697690" cy="2949141"/>
          </a:xfrm>
          <a:prstGeom prst="rect">
            <a:avLst/>
          </a:prstGeom>
        </p:spPr>
      </p:pic>
      <p:sp>
        <p:nvSpPr>
          <p:cNvPr id="22" name="文本框 19"/>
          <p:cNvSpPr txBox="1"/>
          <p:nvPr/>
        </p:nvSpPr>
        <p:spPr>
          <a:xfrm>
            <a:off x="2303283" y="781930"/>
            <a:ext cx="6090090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第</a:t>
            </a:r>
            <a:r>
              <a:rPr lang="en-US" altLang="zh-CN" sz="6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9</a:t>
            </a:r>
            <a:r>
              <a:rPr lang="zh-CN" altLang="en-US" sz="6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课 辛亥革命</a:t>
            </a:r>
            <a:endParaRPr lang="zh-CN" altLang="en-US" sz="60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3" name="文本框 9"/>
          <p:cNvSpPr txBox="1"/>
          <p:nvPr/>
        </p:nvSpPr>
        <p:spPr>
          <a:xfrm>
            <a:off x="743463" y="2811439"/>
            <a:ext cx="9560597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/>
              <a:t>学习目标</a:t>
            </a:r>
            <a:endParaRPr lang="en-US" altLang="zh-CN" sz="3200" b="1" dirty="0"/>
          </a:p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2800" dirty="0"/>
              <a:t>能够说出同盟会成立后，革命志士发动的武装起义的名称、领导人，学习革命党人为国为民、敢于牺牲的奉献精神。</a:t>
            </a:r>
            <a:endParaRPr lang="en-US" altLang="zh-CN" sz="2800" dirty="0"/>
          </a:p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2800" dirty="0"/>
              <a:t>通过识读</a:t>
            </a:r>
            <a:r>
              <a:rPr lang="en-US" altLang="zh-CN" sz="2800" dirty="0"/>
              <a:t>《</a:t>
            </a:r>
            <a:r>
              <a:rPr lang="zh-CN" altLang="en-US" sz="2800" dirty="0"/>
              <a:t>武昌起义和全国各省独立形势示意图</a:t>
            </a:r>
            <a:r>
              <a:rPr lang="en-US" altLang="zh-CN" sz="2800" dirty="0"/>
              <a:t>》</a:t>
            </a:r>
            <a:r>
              <a:rPr lang="zh-CN" altLang="en-US" sz="2800" dirty="0"/>
              <a:t>能够说出武昌起义的过程。</a:t>
            </a:r>
            <a:endParaRPr lang="en-US" altLang="zh-CN" sz="2800" dirty="0"/>
          </a:p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rgbClr val="FF0000"/>
                </a:solidFill>
              </a:rPr>
              <a:t>通过材料分析可以客观评价辛亥革命的历史意义。</a:t>
            </a:r>
          </a:p>
        </p:txBody>
      </p:sp>
    </p:spTree>
  </p:cSld>
  <p:clrMapOvr>
    <a:masterClrMapping/>
  </p:clrMapOvr>
  <p:transition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34925" y="798195"/>
            <a:ext cx="12122785" cy="0"/>
          </a:xfrm>
          <a:prstGeom prst="line">
            <a:avLst/>
          </a:prstGeom>
          <a:ln w="60325" cmpd="sng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26" descr="9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AFFFF"/>
              </a:clrFrom>
              <a:clrTo>
                <a:srgbClr val="FA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500207" y="168300"/>
            <a:ext cx="657225" cy="619125"/>
          </a:xfrm>
          <a:prstGeom prst="rect">
            <a:avLst/>
          </a:prstGeom>
          <a:noFill/>
        </p:spPr>
      </p:pic>
      <p:sp>
        <p:nvSpPr>
          <p:cNvPr id="39" name="文本框 19"/>
          <p:cNvSpPr txBox="1"/>
          <p:nvPr/>
        </p:nvSpPr>
        <p:spPr>
          <a:xfrm>
            <a:off x="154399" y="95678"/>
            <a:ext cx="3166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辛亥革命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281090" y="1444244"/>
            <a:ext cx="1617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材料一</a:t>
            </a:r>
            <a:endParaRPr lang="en-US" altLang="zh-CN" sz="2800" b="1" dirty="0"/>
          </a:p>
        </p:txBody>
      </p:sp>
      <p:pic>
        <p:nvPicPr>
          <p:cNvPr id="22" name="Picture 2" descr="http://image.wangchao.net.cn/baike/12571451672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5" y="1949050"/>
            <a:ext cx="1657397" cy="192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19"/>
          <p:cNvSpPr txBox="1"/>
          <p:nvPr/>
        </p:nvSpPr>
        <p:spPr>
          <a:xfrm>
            <a:off x="0" y="3908197"/>
            <a:ext cx="186809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章炳麟</a:t>
            </a:r>
            <a:endParaRPr lang="en-US" altLang="zh-CN" sz="2800" b="1" dirty="0"/>
          </a:p>
          <a:p>
            <a:pPr algn="ctr"/>
            <a:r>
              <a:rPr lang="en-US" altLang="zh-CN" sz="2400" b="1" dirty="0"/>
              <a:t>《</a:t>
            </a:r>
            <a:r>
              <a:rPr lang="zh-CN" altLang="en-US" sz="2400" b="1" dirty="0"/>
              <a:t>驳康有为论革命书</a:t>
            </a:r>
            <a:r>
              <a:rPr lang="en-US" altLang="zh-CN" sz="2400" b="1" dirty="0"/>
              <a:t>》</a:t>
            </a:r>
            <a:endParaRPr lang="zh-CN" altLang="en-US" sz="2400" b="1" dirty="0"/>
          </a:p>
        </p:txBody>
      </p:sp>
      <p:pic>
        <p:nvPicPr>
          <p:cNvPr id="24" name="Picture 6" descr="http://a1.att.hudong.com/10/10/01300000093579121501106657688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08"/>
          <a:stretch/>
        </p:blipFill>
        <p:spPr bwMode="auto">
          <a:xfrm>
            <a:off x="1946415" y="2008205"/>
            <a:ext cx="1375892" cy="188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9"/>
          <p:cNvSpPr txBox="1"/>
          <p:nvPr/>
        </p:nvSpPr>
        <p:spPr>
          <a:xfrm>
            <a:off x="1868092" y="3967619"/>
            <a:ext cx="16298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邹容</a:t>
            </a:r>
            <a:endParaRPr lang="en-US" altLang="zh-CN" sz="2800" b="1" dirty="0"/>
          </a:p>
          <a:p>
            <a:pPr algn="ctr"/>
            <a:r>
              <a:rPr lang="en-US" altLang="zh-CN" sz="2800" b="1" dirty="0"/>
              <a:t>《</a:t>
            </a:r>
            <a:r>
              <a:rPr lang="zh-CN" altLang="en-US" sz="2800" b="1" dirty="0"/>
              <a:t>革命军</a:t>
            </a:r>
            <a:r>
              <a:rPr lang="en-US" altLang="zh-CN" sz="2800" b="1" dirty="0"/>
              <a:t>》</a:t>
            </a:r>
            <a:endParaRPr lang="zh-CN" altLang="en-US" sz="2800" b="1" dirty="0"/>
          </a:p>
        </p:txBody>
      </p:sp>
      <p:pic>
        <p:nvPicPr>
          <p:cNvPr id="29" name="Picture 8" descr="http://i3.qulishi.com/static/2019/1/5c80b5915a4e6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584358" y="2024158"/>
            <a:ext cx="1589955" cy="188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9"/>
          <p:cNvSpPr txBox="1"/>
          <p:nvPr/>
        </p:nvSpPr>
        <p:spPr>
          <a:xfrm>
            <a:off x="3497985" y="3906063"/>
            <a:ext cx="18338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陈天华</a:t>
            </a:r>
            <a:endParaRPr lang="en-US" altLang="zh-CN" sz="2800" b="1" dirty="0"/>
          </a:p>
          <a:p>
            <a:pPr algn="ctr"/>
            <a:r>
              <a:rPr lang="en-US" altLang="zh-CN" sz="2800" b="1" dirty="0"/>
              <a:t>《</a:t>
            </a:r>
            <a:r>
              <a:rPr lang="zh-CN" altLang="en-US" sz="2800" b="1" dirty="0"/>
              <a:t>猛回头</a:t>
            </a:r>
            <a:r>
              <a:rPr lang="en-US" altLang="zh-CN" sz="2800" b="1" dirty="0"/>
              <a:t>》《</a:t>
            </a:r>
            <a:r>
              <a:rPr lang="zh-CN" altLang="en-US" sz="2800" b="1" dirty="0"/>
              <a:t>警世钟</a:t>
            </a:r>
            <a:r>
              <a:rPr lang="en-US" altLang="zh-CN" sz="2800" b="1" dirty="0"/>
              <a:t>》</a:t>
            </a:r>
            <a:endParaRPr lang="zh-CN" altLang="en-US" sz="2800" b="1" dirty="0"/>
          </a:p>
        </p:txBody>
      </p:sp>
      <p:sp>
        <p:nvSpPr>
          <p:cNvPr id="32" name="文本框 19"/>
          <p:cNvSpPr txBox="1"/>
          <p:nvPr/>
        </p:nvSpPr>
        <p:spPr>
          <a:xfrm>
            <a:off x="5054785" y="1304484"/>
            <a:ext cx="1617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材料二</a:t>
            </a:r>
            <a:endParaRPr lang="en-US" altLang="zh-CN" sz="2800" b="1" dirty="0"/>
          </a:p>
        </p:txBody>
      </p:sp>
      <p:graphicFrame>
        <p:nvGraphicFramePr>
          <p:cNvPr id="33" name="表格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131069"/>
              </p:ext>
            </p:extLst>
          </p:nvPr>
        </p:nvGraphicFramePr>
        <p:xfrm>
          <a:off x="5331788" y="1915274"/>
          <a:ext cx="3189448" cy="301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37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27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2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成立时间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名称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领导人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solidFill>
                            <a:schemeClr val="tx1"/>
                          </a:solidFill>
                        </a:rPr>
                        <a:t>1894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兴中会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孙中山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solidFill>
                            <a:schemeClr val="tx1"/>
                          </a:solidFill>
                        </a:rPr>
                        <a:t>1904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华兴会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黄兴、</a:t>
                      </a:r>
                      <a:endParaRPr lang="en-US" altLang="zh-CN" sz="24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宋教仁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solidFill>
                            <a:schemeClr val="tx1"/>
                          </a:solidFill>
                        </a:rPr>
                        <a:t>1904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光复会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蔡元培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solidFill>
                            <a:schemeClr val="tx1"/>
                          </a:solidFill>
                        </a:rPr>
                        <a:t>1905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同盟会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孙中山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4" name="文本框 19"/>
          <p:cNvSpPr txBox="1"/>
          <p:nvPr/>
        </p:nvSpPr>
        <p:spPr>
          <a:xfrm>
            <a:off x="8559421" y="1227036"/>
            <a:ext cx="1617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材料三</a:t>
            </a:r>
            <a:endParaRPr lang="en-US" altLang="zh-CN" sz="2800" b="1" dirty="0"/>
          </a:p>
        </p:txBody>
      </p:sp>
      <p:pic>
        <p:nvPicPr>
          <p:cNvPr id="40" name="Picture 6" descr="https://p3.ssl.qhimgs1.com/sdr/400__/t01e262b0bf5a9a5ac3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84"/>
          <a:stretch/>
        </p:blipFill>
        <p:spPr bwMode="auto">
          <a:xfrm>
            <a:off x="8859520" y="1827704"/>
            <a:ext cx="2968743" cy="296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文本框 19"/>
          <p:cNvSpPr txBox="1"/>
          <p:nvPr/>
        </p:nvSpPr>
        <p:spPr>
          <a:xfrm>
            <a:off x="8693642" y="4790688"/>
            <a:ext cx="34255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黄花岗七十二烈士墓</a:t>
            </a:r>
            <a:endParaRPr lang="en-US" altLang="zh-CN" sz="2800" b="1" dirty="0"/>
          </a:p>
        </p:txBody>
      </p:sp>
      <p:sp>
        <p:nvSpPr>
          <p:cNvPr id="42" name="文本框 19"/>
          <p:cNvSpPr txBox="1"/>
          <p:nvPr/>
        </p:nvSpPr>
        <p:spPr>
          <a:xfrm>
            <a:off x="154399" y="5291541"/>
            <a:ext cx="11814688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/>
              <a:t>      思想基础：</a:t>
            </a:r>
            <a:r>
              <a:rPr lang="en-US" altLang="zh-CN" sz="3200" b="1" dirty="0">
                <a:solidFill>
                  <a:srgbClr val="FF0000"/>
                </a:solidFill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</a:rPr>
              <a:t>辛丑条约</a:t>
            </a:r>
            <a:r>
              <a:rPr lang="en-US" altLang="zh-CN" sz="3200" b="1" dirty="0">
                <a:solidFill>
                  <a:srgbClr val="FF0000"/>
                </a:solidFill>
              </a:rPr>
              <a:t>》</a:t>
            </a:r>
            <a:r>
              <a:rPr lang="zh-CN" altLang="en-US" sz="3200" b="1" dirty="0">
                <a:solidFill>
                  <a:srgbClr val="FF0000"/>
                </a:solidFill>
              </a:rPr>
              <a:t>签订后，资产阶级思想得到迅速传播。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algn="ctr"/>
            <a:r>
              <a:rPr lang="zh-CN" altLang="en-US" sz="3200" b="1" dirty="0"/>
              <a:t>组织</a:t>
            </a:r>
            <a:r>
              <a:rPr lang="zh-CN" altLang="en-US" sz="3200" b="1"/>
              <a:t>基础：</a:t>
            </a:r>
            <a:r>
              <a:rPr lang="zh-CN" altLang="en-US" sz="3200" b="1">
                <a:solidFill>
                  <a:srgbClr val="FF0000"/>
                </a:solidFill>
              </a:rPr>
              <a:t>资产阶级革命</a:t>
            </a:r>
            <a:r>
              <a:rPr lang="zh-CN" altLang="en-US" sz="3200" b="1" dirty="0">
                <a:solidFill>
                  <a:srgbClr val="FF0000"/>
                </a:solidFill>
              </a:rPr>
              <a:t>团体成立、统一的革命政党建立。</a:t>
            </a:r>
            <a:endParaRPr lang="en-US" altLang="zh-CN" sz="3200" b="1" dirty="0">
              <a:solidFill>
                <a:srgbClr val="FF0000"/>
              </a:solidFill>
            </a:endParaRPr>
          </a:p>
        </p:txBody>
      </p:sp>
      <p:sp>
        <p:nvSpPr>
          <p:cNvPr id="44" name="文本框 19"/>
          <p:cNvSpPr txBox="1"/>
          <p:nvPr/>
        </p:nvSpPr>
        <p:spPr>
          <a:xfrm>
            <a:off x="0" y="859469"/>
            <a:ext cx="4375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/>
              <a:t>1</a:t>
            </a:r>
            <a:r>
              <a:rPr lang="zh-CN" altLang="en-US" sz="3200" b="1" dirty="0"/>
              <a:t>、辛亥革命的背景</a:t>
            </a:r>
            <a:endParaRPr lang="en-US" altLang="zh-CN" sz="3200" b="1" dirty="0"/>
          </a:p>
        </p:txBody>
      </p:sp>
    </p:spTree>
    <p:extLst>
      <p:ext uri="{BB962C8B-B14F-4D97-AF65-F5344CB8AC3E}">
        <p14:creationId xmlns:p14="http://schemas.microsoft.com/office/powerpoint/2010/main" val="579279323"/>
      </p:ext>
    </p:extLst>
  </p:cSld>
  <p:clrMapOvr>
    <a:masterClrMapping/>
  </p:clrMapOvr>
  <p:transition>
    <p:pu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34925" y="798195"/>
            <a:ext cx="12122785" cy="0"/>
          </a:xfrm>
          <a:prstGeom prst="line">
            <a:avLst/>
          </a:prstGeom>
          <a:ln w="60325" cmpd="sng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26" descr="9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AFFFF"/>
              </a:clrFrom>
              <a:clrTo>
                <a:srgbClr val="FA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500207" y="168300"/>
            <a:ext cx="657225" cy="619125"/>
          </a:xfrm>
          <a:prstGeom prst="rect">
            <a:avLst/>
          </a:prstGeom>
          <a:noFill/>
        </p:spPr>
      </p:pic>
      <p:sp>
        <p:nvSpPr>
          <p:cNvPr id="39" name="文本框 19"/>
          <p:cNvSpPr txBox="1"/>
          <p:nvPr/>
        </p:nvSpPr>
        <p:spPr>
          <a:xfrm>
            <a:off x="380447" y="141004"/>
            <a:ext cx="3166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辛亥革命</a:t>
            </a:r>
          </a:p>
        </p:txBody>
      </p:sp>
      <p:graphicFrame>
        <p:nvGraphicFramePr>
          <p:cNvPr id="20" name="表格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6792509"/>
              </p:ext>
            </p:extLst>
          </p:nvPr>
        </p:nvGraphicFramePr>
        <p:xfrm>
          <a:off x="392406" y="1503511"/>
          <a:ext cx="9406687" cy="4924983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15831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292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657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8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0601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时间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领导人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起义名称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结果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776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0" dirty="0">
                          <a:solidFill>
                            <a:schemeClr val="tx1"/>
                          </a:solidFill>
                        </a:rPr>
                        <a:t>1906</a:t>
                      </a:r>
                      <a:r>
                        <a:rPr lang="zh-CN" altLang="en-US" sz="2800" b="0" dirty="0">
                          <a:solidFill>
                            <a:schemeClr val="tx1"/>
                          </a:solidFill>
                        </a:rPr>
                        <a:t>年冬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b="1" dirty="0">
                          <a:solidFill>
                            <a:schemeClr val="tx1"/>
                          </a:solidFill>
                        </a:rPr>
                        <a:t>萍浏醴起义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endParaRPr lang="en-US" altLang="zh-CN" sz="4400" b="1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altLang="zh-CN" sz="4400" b="1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zh-CN" altLang="en-US" sz="4400" b="1" dirty="0">
                          <a:solidFill>
                            <a:schemeClr val="tx1"/>
                          </a:solidFill>
                        </a:rPr>
                        <a:t>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7926"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32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dirty="0">
                          <a:solidFill>
                            <a:schemeClr val="tx1"/>
                          </a:solidFill>
                        </a:rPr>
                        <a:t>1907</a:t>
                      </a:r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年</a:t>
                      </a:r>
                      <a:endParaRPr lang="en-US" altLang="zh-CN" sz="2800" dirty="0">
                        <a:solidFill>
                          <a:schemeClr val="tx1"/>
                        </a:solidFill>
                      </a:endParaRPr>
                    </a:p>
                    <a:p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672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b="1" dirty="0">
                          <a:solidFill>
                            <a:schemeClr val="tx1"/>
                          </a:solidFill>
                        </a:rPr>
                        <a:t>绍兴起义</a:t>
                      </a:r>
                      <a:endParaRPr lang="en-US" altLang="zh-CN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5561">
                <a:tc vMerge="1">
                  <a:txBody>
                    <a:bodyPr/>
                    <a:lstStyle/>
                    <a:p>
                      <a:pPr algn="ctr"/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600" b="1" dirty="0">
                          <a:solidFill>
                            <a:schemeClr val="tx1"/>
                          </a:solidFill>
                        </a:rPr>
                        <a:t>广西起义</a:t>
                      </a:r>
                      <a:endParaRPr lang="en-US" altLang="zh-CN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31482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>
                          <a:solidFill>
                            <a:schemeClr val="tx1"/>
                          </a:solidFill>
                        </a:rPr>
                        <a:t>1910</a:t>
                      </a:r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2800" b="1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孙中山、黄兴、赵声</a:t>
                      </a:r>
                      <a:endParaRPr lang="en-US" altLang="zh-CN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1" name="文本框 19"/>
          <p:cNvSpPr txBox="1"/>
          <p:nvPr/>
        </p:nvSpPr>
        <p:spPr>
          <a:xfrm>
            <a:off x="87746" y="921024"/>
            <a:ext cx="6243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归纳同盟会成立后革命志士的奋斗。</a:t>
            </a:r>
            <a:endParaRPr lang="en-US" altLang="zh-CN" sz="2800" b="1" dirty="0"/>
          </a:p>
        </p:txBody>
      </p:sp>
      <p:sp>
        <p:nvSpPr>
          <p:cNvPr id="28" name="文本框 19"/>
          <p:cNvSpPr txBox="1"/>
          <p:nvPr/>
        </p:nvSpPr>
        <p:spPr>
          <a:xfrm>
            <a:off x="2218743" y="2288108"/>
            <a:ext cx="32773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刘道一、蔡绍南</a:t>
            </a:r>
            <a:endParaRPr lang="en-US" altLang="zh-CN" sz="2800" b="1" dirty="0"/>
          </a:p>
        </p:txBody>
      </p:sp>
      <p:sp>
        <p:nvSpPr>
          <p:cNvPr id="29" name="文本框 19"/>
          <p:cNvSpPr txBox="1"/>
          <p:nvPr/>
        </p:nvSpPr>
        <p:spPr>
          <a:xfrm>
            <a:off x="5886085" y="2549718"/>
            <a:ext cx="535967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</a:rPr>
              <a:t>资产阶级领导的第一次武装起义。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  <p:sp>
        <p:nvSpPr>
          <p:cNvPr id="30" name="文本框 19"/>
          <p:cNvSpPr txBox="1"/>
          <p:nvPr/>
        </p:nvSpPr>
        <p:spPr>
          <a:xfrm>
            <a:off x="2768908" y="3150693"/>
            <a:ext cx="1555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徐锡麟</a:t>
            </a:r>
            <a:endParaRPr lang="en-US" altLang="zh-CN" sz="2800" b="1" dirty="0"/>
          </a:p>
        </p:txBody>
      </p:sp>
      <p:sp>
        <p:nvSpPr>
          <p:cNvPr id="31" name="文本框 19"/>
          <p:cNvSpPr txBox="1"/>
          <p:nvPr/>
        </p:nvSpPr>
        <p:spPr>
          <a:xfrm>
            <a:off x="5927873" y="3091330"/>
            <a:ext cx="2014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/>
              <a:t>安庆起义</a:t>
            </a:r>
            <a:endParaRPr lang="en-US" altLang="zh-CN" sz="3200" b="1" dirty="0"/>
          </a:p>
        </p:txBody>
      </p:sp>
      <p:sp>
        <p:nvSpPr>
          <p:cNvPr id="32" name="文本框 19"/>
          <p:cNvSpPr txBox="1"/>
          <p:nvPr/>
        </p:nvSpPr>
        <p:spPr>
          <a:xfrm>
            <a:off x="2296460" y="4458743"/>
            <a:ext cx="28013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孙中山、黄兴</a:t>
            </a:r>
            <a:endParaRPr lang="en-US" altLang="zh-CN" sz="2800" b="1" dirty="0"/>
          </a:p>
        </p:txBody>
      </p:sp>
      <p:sp>
        <p:nvSpPr>
          <p:cNvPr id="33" name="文本框 19"/>
          <p:cNvSpPr txBox="1"/>
          <p:nvPr/>
        </p:nvSpPr>
        <p:spPr>
          <a:xfrm>
            <a:off x="5688193" y="5301249"/>
            <a:ext cx="26847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广州起义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（黄花岗起义）</a:t>
            </a:r>
            <a:endParaRPr lang="en-US" altLang="zh-CN" sz="3200" b="1" dirty="0">
              <a:solidFill>
                <a:srgbClr val="FF0000"/>
              </a:solidFill>
            </a:endParaRPr>
          </a:p>
        </p:txBody>
      </p:sp>
      <p:sp>
        <p:nvSpPr>
          <p:cNvPr id="17" name="文本框 19"/>
          <p:cNvSpPr txBox="1"/>
          <p:nvPr/>
        </p:nvSpPr>
        <p:spPr>
          <a:xfrm>
            <a:off x="2919191" y="3698289"/>
            <a:ext cx="1555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秋瑾</a:t>
            </a:r>
            <a:endParaRPr lang="en-US" altLang="zh-CN" sz="2800" b="1" dirty="0"/>
          </a:p>
        </p:txBody>
      </p:sp>
      <p:sp>
        <p:nvSpPr>
          <p:cNvPr id="2" name="矩形 1"/>
          <p:cNvSpPr/>
          <p:nvPr/>
        </p:nvSpPr>
        <p:spPr>
          <a:xfrm>
            <a:off x="8372901" y="3412303"/>
            <a:ext cx="13163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/>
              <a:t>失败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34925" y="798195"/>
            <a:ext cx="12122785" cy="0"/>
          </a:xfrm>
          <a:prstGeom prst="line">
            <a:avLst/>
          </a:prstGeom>
          <a:ln w="60325" cmpd="sng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26" descr="9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AFFFF"/>
              </a:clrFrom>
              <a:clrTo>
                <a:srgbClr val="FA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500207" y="168300"/>
            <a:ext cx="657225" cy="619125"/>
          </a:xfrm>
          <a:prstGeom prst="rect">
            <a:avLst/>
          </a:prstGeom>
          <a:noFill/>
        </p:spPr>
      </p:pic>
      <p:sp>
        <p:nvSpPr>
          <p:cNvPr id="21" name="文本框 19"/>
          <p:cNvSpPr txBox="1"/>
          <p:nvPr/>
        </p:nvSpPr>
        <p:spPr>
          <a:xfrm>
            <a:off x="87746" y="921024"/>
            <a:ext cx="32345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材料链接革命烈士</a:t>
            </a:r>
            <a:endParaRPr lang="en-US" altLang="zh-CN" sz="2800" b="1" dirty="0"/>
          </a:p>
        </p:txBody>
      </p:sp>
      <p:sp>
        <p:nvSpPr>
          <p:cNvPr id="30" name="文本框 19"/>
          <p:cNvSpPr txBox="1"/>
          <p:nvPr/>
        </p:nvSpPr>
        <p:spPr>
          <a:xfrm>
            <a:off x="103300" y="3907861"/>
            <a:ext cx="34255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徐锡麟，光复会成员，</a:t>
            </a:r>
            <a:r>
              <a:rPr lang="en-US" altLang="zh-CN" sz="2400" b="1" dirty="0"/>
              <a:t>1907</a:t>
            </a:r>
            <a:r>
              <a:rPr lang="zh-CN" altLang="en-US" sz="2400" b="1" dirty="0"/>
              <a:t>年</a:t>
            </a:r>
            <a:r>
              <a:rPr lang="en-US" altLang="zh-CN" sz="2400" b="1" dirty="0"/>
              <a:t>7</a:t>
            </a:r>
            <a:r>
              <a:rPr lang="zh-CN" altLang="en-US" sz="2400" b="1" dirty="0"/>
              <a:t>月</a:t>
            </a:r>
            <a:r>
              <a:rPr lang="en-US" altLang="zh-CN" sz="2400" b="1" dirty="0"/>
              <a:t>6</a:t>
            </a:r>
            <a:r>
              <a:rPr lang="zh-CN" altLang="en-US" sz="2400" b="1" dirty="0"/>
              <a:t>日，发动安庆起义刺杀安徽巡抚恩铭，并率领学生军起义，攻占军械所，激战四小时后被捕就义。</a:t>
            </a:r>
            <a:endParaRPr lang="en-US" altLang="zh-CN" sz="2400" b="1" dirty="0"/>
          </a:p>
        </p:txBody>
      </p:sp>
      <p:pic>
        <p:nvPicPr>
          <p:cNvPr id="1026" name="Picture 2" descr="http://n.sinaimg.cn/translate/464/w550h714/20180408/eWra-fyvtmxc703500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19" t="3349" r="12604" b="17580"/>
          <a:stretch/>
        </p:blipFill>
        <p:spPr bwMode="auto">
          <a:xfrm>
            <a:off x="681444" y="1556066"/>
            <a:ext cx="2047164" cy="222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photocdn.sohu.com/20100831/Img27460127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932" y="1459878"/>
            <a:ext cx="1828385" cy="241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591591" y="3913114"/>
            <a:ext cx="381914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/>
              <a:t>秋瑾，得知安起义失败的消息，拒绝一起撤离绍兴的劝告，表示革命要流血才会成功。她遣散众人，毅然留守大学堂。</a:t>
            </a:r>
            <a:r>
              <a:rPr lang="en-US" altLang="zh-CN" sz="2400" b="1" dirty="0"/>
              <a:t>1907</a:t>
            </a:r>
            <a:r>
              <a:rPr lang="zh-CN" altLang="en-US" sz="2400" b="1" dirty="0"/>
              <a:t>年</a:t>
            </a:r>
            <a:r>
              <a:rPr lang="en-US" altLang="zh-CN" sz="2400" b="1" dirty="0"/>
              <a:t>7</a:t>
            </a:r>
            <a:r>
              <a:rPr lang="zh-CN" altLang="en-US" sz="2400" b="1" dirty="0"/>
              <a:t>月</a:t>
            </a:r>
            <a:r>
              <a:rPr lang="en-US" altLang="zh-CN" sz="2400" b="1" dirty="0"/>
              <a:t>14</a:t>
            </a:r>
            <a:r>
              <a:rPr lang="zh-CN" altLang="en-US" sz="2400" b="1" dirty="0"/>
              <a:t>日被捕，</a:t>
            </a:r>
            <a:r>
              <a:rPr lang="en-US" altLang="zh-CN" sz="2400" b="1" dirty="0"/>
              <a:t>15</a:t>
            </a:r>
            <a:r>
              <a:rPr lang="zh-CN" altLang="en-US" sz="2400" b="1" dirty="0"/>
              <a:t>日从容就义，时年</a:t>
            </a:r>
            <a:r>
              <a:rPr lang="en-US" altLang="zh-CN" sz="2400" b="1" dirty="0"/>
              <a:t>32</a:t>
            </a:r>
            <a:r>
              <a:rPr lang="zh-CN" altLang="en-US" sz="2400" b="1" dirty="0"/>
              <a:t>岁。</a:t>
            </a:r>
            <a:endParaRPr lang="zh-CN" altLang="en-US" sz="2400" dirty="0"/>
          </a:p>
        </p:txBody>
      </p:sp>
      <p:pic>
        <p:nvPicPr>
          <p:cNvPr id="1030" name="Picture 6" descr="https://p3.ssl.qhimgs1.com/sdr/400__/t01e262b0bf5a9a5ac3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32"/>
          <a:stretch/>
        </p:blipFill>
        <p:spPr bwMode="auto">
          <a:xfrm>
            <a:off x="7690207" y="1182634"/>
            <a:ext cx="3810000" cy="2884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文本框 19"/>
          <p:cNvSpPr txBox="1"/>
          <p:nvPr/>
        </p:nvSpPr>
        <p:spPr>
          <a:xfrm>
            <a:off x="8184865" y="4223066"/>
            <a:ext cx="34255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黄花岗七十二烈士墓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325058" y="4660984"/>
            <a:ext cx="499508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/>
              <a:t>1911</a:t>
            </a:r>
            <a:r>
              <a:rPr lang="zh-CN" altLang="en-US" sz="2400" b="1" dirty="0"/>
              <a:t>年，广州起义，同盟会牺牲的会员有可考者</a:t>
            </a:r>
            <a:r>
              <a:rPr lang="en-US" altLang="zh-CN" sz="2400" b="1" dirty="0"/>
              <a:t>86</a:t>
            </a:r>
            <a:r>
              <a:rPr lang="zh-CN" altLang="en-US" sz="2400" b="1" dirty="0"/>
              <a:t>人，找到</a:t>
            </a:r>
            <a:r>
              <a:rPr lang="en-US" altLang="zh-CN" sz="2400" b="1" dirty="0"/>
              <a:t>72</a:t>
            </a:r>
            <a:r>
              <a:rPr lang="zh-CN" altLang="en-US" sz="2400" b="1" dirty="0"/>
              <a:t>具遗骸，殓葬于广州东郊红花岗，插上黄花作记号，地名改为黄花岗，又称“黄花岗起义”。</a:t>
            </a:r>
            <a:endParaRPr lang="zh-CN" altLang="en-US" sz="2400" dirty="0"/>
          </a:p>
        </p:txBody>
      </p:sp>
      <p:sp>
        <p:nvSpPr>
          <p:cNvPr id="38" name="文本框 19"/>
          <p:cNvSpPr txBox="1"/>
          <p:nvPr/>
        </p:nvSpPr>
        <p:spPr>
          <a:xfrm>
            <a:off x="1" y="168300"/>
            <a:ext cx="2728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辛亥革命</a:t>
            </a:r>
          </a:p>
        </p:txBody>
      </p:sp>
      <p:sp>
        <p:nvSpPr>
          <p:cNvPr id="13" name="文本框 19"/>
          <p:cNvSpPr txBox="1"/>
          <p:nvPr/>
        </p:nvSpPr>
        <p:spPr>
          <a:xfrm>
            <a:off x="796723" y="5646423"/>
            <a:ext cx="10599187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革命志士的奋斗虽然都失败了，他们不屈不挠的精神，却极大 的鼓舞了全国人民的斗志。</a:t>
            </a:r>
            <a:endParaRPr lang="en-US" altLang="zh-CN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9344937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34925" y="798195"/>
            <a:ext cx="12122785" cy="0"/>
          </a:xfrm>
          <a:prstGeom prst="line">
            <a:avLst/>
          </a:prstGeom>
          <a:ln w="60325" cmpd="sng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6" descr="9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AFFFF"/>
              </a:clrFrom>
              <a:clrTo>
                <a:srgbClr val="FA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500207" y="168300"/>
            <a:ext cx="657225" cy="619125"/>
          </a:xfrm>
          <a:prstGeom prst="rect">
            <a:avLst/>
          </a:prstGeom>
          <a:noFill/>
        </p:spPr>
      </p:pic>
      <p:sp>
        <p:nvSpPr>
          <p:cNvPr id="6" name="文本框 19"/>
          <p:cNvSpPr txBox="1"/>
          <p:nvPr/>
        </p:nvSpPr>
        <p:spPr>
          <a:xfrm>
            <a:off x="1" y="168300"/>
            <a:ext cx="2728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辛亥革命</a:t>
            </a:r>
          </a:p>
        </p:txBody>
      </p:sp>
      <p:sp>
        <p:nvSpPr>
          <p:cNvPr id="7" name="文本框 19"/>
          <p:cNvSpPr txBox="1"/>
          <p:nvPr/>
        </p:nvSpPr>
        <p:spPr>
          <a:xfrm>
            <a:off x="-245660" y="809424"/>
            <a:ext cx="31116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/>
              <a:t>2.</a:t>
            </a:r>
            <a:r>
              <a:rPr lang="zh-CN" altLang="en-US" sz="3200" b="1" dirty="0"/>
              <a:t>武昌起义</a:t>
            </a:r>
            <a:endParaRPr lang="en-US" altLang="zh-CN" sz="3200" b="1" dirty="0"/>
          </a:p>
        </p:txBody>
      </p:sp>
      <p:sp>
        <p:nvSpPr>
          <p:cNvPr id="8" name="文本框 19"/>
          <p:cNvSpPr txBox="1"/>
          <p:nvPr/>
        </p:nvSpPr>
        <p:spPr>
          <a:xfrm>
            <a:off x="5545351" y="5299835"/>
            <a:ext cx="1979869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/>
              <a:t>谋划起义</a:t>
            </a:r>
            <a:endParaRPr lang="en-US" altLang="zh-CN" sz="3200" b="1" dirty="0"/>
          </a:p>
        </p:txBody>
      </p:sp>
      <p:sp>
        <p:nvSpPr>
          <p:cNvPr id="9" name="文本框 19"/>
          <p:cNvSpPr txBox="1"/>
          <p:nvPr/>
        </p:nvSpPr>
        <p:spPr>
          <a:xfrm>
            <a:off x="5833396" y="4544100"/>
            <a:ext cx="19798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/>
              <a:t>计划被泄</a:t>
            </a:r>
            <a:endParaRPr lang="en-US" altLang="zh-CN" sz="3200" b="1" dirty="0"/>
          </a:p>
        </p:txBody>
      </p:sp>
      <p:sp>
        <p:nvSpPr>
          <p:cNvPr id="10" name="文本框 19"/>
          <p:cNvSpPr txBox="1"/>
          <p:nvPr/>
        </p:nvSpPr>
        <p:spPr>
          <a:xfrm>
            <a:off x="6096317" y="3784063"/>
            <a:ext cx="203641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/>
              <a:t>星夜起义</a:t>
            </a:r>
            <a:endParaRPr lang="en-US" altLang="zh-CN" sz="3200" b="1" dirty="0"/>
          </a:p>
        </p:txBody>
      </p:sp>
      <p:sp>
        <p:nvSpPr>
          <p:cNvPr id="11" name="文本框 19"/>
          <p:cNvSpPr txBox="1"/>
          <p:nvPr/>
        </p:nvSpPr>
        <p:spPr>
          <a:xfrm>
            <a:off x="6869095" y="2353450"/>
            <a:ext cx="3111690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成立湖北军政府</a:t>
            </a:r>
            <a:endParaRPr lang="en-US" altLang="zh-CN" sz="3200" b="1" dirty="0">
              <a:solidFill>
                <a:srgbClr val="FF0000"/>
              </a:solidFill>
            </a:endParaRPr>
          </a:p>
        </p:txBody>
      </p:sp>
      <p:sp>
        <p:nvSpPr>
          <p:cNvPr id="13" name="文本框 19"/>
          <p:cNvSpPr txBox="1"/>
          <p:nvPr/>
        </p:nvSpPr>
        <p:spPr>
          <a:xfrm>
            <a:off x="7525219" y="5269856"/>
            <a:ext cx="33193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主力：</a:t>
            </a:r>
            <a:r>
              <a:rPr lang="zh-CN" altLang="en-US" sz="2800" b="1" dirty="0">
                <a:solidFill>
                  <a:srgbClr val="FF0000"/>
                </a:solidFill>
              </a:rPr>
              <a:t>湖北新军</a:t>
            </a:r>
            <a:r>
              <a:rPr lang="zh-CN" altLang="en-US" sz="2800" b="1" dirty="0"/>
              <a:t>中倾向革命的士兵</a:t>
            </a:r>
            <a:endParaRPr lang="en-US" altLang="zh-CN" sz="2800" b="1" dirty="0"/>
          </a:p>
        </p:txBody>
      </p:sp>
      <p:sp>
        <p:nvSpPr>
          <p:cNvPr id="14" name="文本框 19"/>
          <p:cNvSpPr txBox="1"/>
          <p:nvPr/>
        </p:nvSpPr>
        <p:spPr>
          <a:xfrm>
            <a:off x="7932446" y="1734696"/>
            <a:ext cx="3315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推举</a:t>
            </a:r>
            <a:r>
              <a:rPr lang="zh-CN" altLang="en-US" sz="2800" b="1" dirty="0">
                <a:solidFill>
                  <a:srgbClr val="FF0000"/>
                </a:solidFill>
              </a:rPr>
              <a:t>黎元洪</a:t>
            </a:r>
            <a:r>
              <a:rPr lang="zh-CN" altLang="en-US" sz="2800" b="1" dirty="0"/>
              <a:t>为都督</a:t>
            </a:r>
            <a:endParaRPr lang="en-US" altLang="zh-CN" sz="2800" b="1" dirty="0"/>
          </a:p>
        </p:txBody>
      </p:sp>
      <p:sp>
        <p:nvSpPr>
          <p:cNvPr id="15" name="文本框 19"/>
          <p:cNvSpPr txBox="1"/>
          <p:nvPr/>
        </p:nvSpPr>
        <p:spPr>
          <a:xfrm>
            <a:off x="8385616" y="3780940"/>
            <a:ext cx="31145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</a:rPr>
              <a:t>1911</a:t>
            </a:r>
            <a:r>
              <a:rPr lang="zh-CN" altLang="en-US" sz="3200" b="1" dirty="0">
                <a:solidFill>
                  <a:srgbClr val="FF0000"/>
                </a:solidFill>
              </a:rPr>
              <a:t>年</a:t>
            </a:r>
            <a:r>
              <a:rPr lang="en-US" altLang="zh-CN" sz="3200" b="1" dirty="0">
                <a:solidFill>
                  <a:srgbClr val="FF0000"/>
                </a:solidFill>
              </a:rPr>
              <a:t>10</a:t>
            </a:r>
            <a:r>
              <a:rPr lang="zh-CN" altLang="en-US" sz="3200" b="1" dirty="0">
                <a:solidFill>
                  <a:srgbClr val="FF0000"/>
                </a:solidFill>
              </a:rPr>
              <a:t>月</a:t>
            </a:r>
            <a:r>
              <a:rPr lang="en-US" altLang="zh-CN" sz="3200" b="1" dirty="0">
                <a:solidFill>
                  <a:srgbClr val="FF0000"/>
                </a:solidFill>
              </a:rPr>
              <a:t>10</a:t>
            </a:r>
            <a:r>
              <a:rPr lang="zh-CN" altLang="en-US" sz="3200" b="1" dirty="0">
                <a:solidFill>
                  <a:srgbClr val="FF0000"/>
                </a:solidFill>
              </a:rPr>
              <a:t>日，夺取军械库</a:t>
            </a:r>
            <a:endParaRPr lang="en-US" altLang="zh-CN" sz="3200" b="1" dirty="0">
              <a:solidFill>
                <a:srgbClr val="FF0000"/>
              </a:solidFill>
            </a:endParaRPr>
          </a:p>
        </p:txBody>
      </p:sp>
      <p:sp>
        <p:nvSpPr>
          <p:cNvPr id="16" name="文本框 19"/>
          <p:cNvSpPr txBox="1"/>
          <p:nvPr/>
        </p:nvSpPr>
        <p:spPr>
          <a:xfrm>
            <a:off x="6501864" y="3129526"/>
            <a:ext cx="203641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/>
              <a:t>光复三镇</a:t>
            </a:r>
            <a:endParaRPr lang="en-US" altLang="zh-CN" sz="32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79" y="1544850"/>
            <a:ext cx="4253742" cy="4992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7628476"/>
      </p:ext>
    </p:extLst>
  </p:cSld>
  <p:clrMapOvr>
    <a:masterClrMapping/>
  </p:clrMapOvr>
  <p:transition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105" y="663825"/>
            <a:ext cx="6163985" cy="408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5835461" y="4783518"/>
            <a:ext cx="6067272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 dirty="0">
                <a:latin typeface="文鼎中特广告体" charset="-122"/>
                <a:ea typeface="文鼎中特广告体" charset="-122"/>
              </a:rPr>
              <a:t>武昌首义的古城楼“起义门”</a:t>
            </a:r>
          </a:p>
        </p:txBody>
      </p:sp>
      <p:pic>
        <p:nvPicPr>
          <p:cNvPr id="6" name="图片 5" descr="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98" y="910905"/>
            <a:ext cx="4906963" cy="4140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436373" y="5088767"/>
            <a:ext cx="5399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en-US" altLang="zh-CN" sz="2400" b="1" dirty="0">
                <a:solidFill>
                  <a:srgbClr val="0000FF"/>
                </a:solidFill>
              </a:rPr>
              <a:t>1911</a:t>
            </a:r>
            <a:r>
              <a:rPr lang="zh-CN" altLang="en-US" sz="2400" b="1" dirty="0">
                <a:solidFill>
                  <a:srgbClr val="0000FF"/>
                </a:solidFill>
              </a:rPr>
              <a:t>年</a:t>
            </a:r>
            <a:r>
              <a:rPr lang="en-US" altLang="zh-CN" sz="2400" b="1" dirty="0">
                <a:solidFill>
                  <a:srgbClr val="0000FF"/>
                </a:solidFill>
              </a:rPr>
              <a:t>10</a:t>
            </a:r>
            <a:r>
              <a:rPr lang="zh-CN" altLang="en-US" sz="2400" b="1" dirty="0">
                <a:solidFill>
                  <a:srgbClr val="0000FF"/>
                </a:solidFill>
              </a:rPr>
              <a:t>月</a:t>
            </a:r>
            <a:r>
              <a:rPr lang="en-US" altLang="zh-CN" sz="2400" b="1" dirty="0">
                <a:solidFill>
                  <a:srgbClr val="0000FF"/>
                </a:solidFill>
              </a:rPr>
              <a:t>10</a:t>
            </a:r>
            <a:r>
              <a:rPr lang="zh-CN" altLang="en-US" sz="2400" b="1" dirty="0">
                <a:solidFill>
                  <a:srgbClr val="0000FF"/>
                </a:solidFill>
              </a:rPr>
              <a:t>日晚，武昌起义爆发，</a:t>
            </a:r>
          </a:p>
          <a:p>
            <a:r>
              <a:rPr lang="zh-CN" altLang="en-US" sz="2400" b="1" dirty="0">
                <a:solidFill>
                  <a:srgbClr val="0000FF"/>
                </a:solidFill>
              </a:rPr>
              <a:t>次日</a:t>
            </a:r>
            <a:r>
              <a:rPr lang="en-US" altLang="zh-CN" sz="2400" b="1" dirty="0">
                <a:solidFill>
                  <a:srgbClr val="0000FF"/>
                </a:solidFill>
              </a:rPr>
              <a:t>, </a:t>
            </a:r>
            <a:r>
              <a:rPr lang="zh-CN" altLang="en-US" sz="2400" b="1" dirty="0">
                <a:solidFill>
                  <a:srgbClr val="0000FF"/>
                </a:solidFill>
              </a:rPr>
              <a:t>湖北军政府成立</a:t>
            </a:r>
            <a:r>
              <a:rPr lang="en-US" altLang="zh-CN" sz="2400" b="1" dirty="0">
                <a:solidFill>
                  <a:srgbClr val="0000FF"/>
                </a:solidFill>
              </a:rPr>
              <a:t>.</a:t>
            </a:r>
            <a:endParaRPr lang="en-US" altLang="zh-CN" sz="2400" dirty="0"/>
          </a:p>
          <a:p>
            <a:endParaRPr lang="zh-CN" altLang="en-US" sz="2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982934"/>
      </p:ext>
    </p:extLst>
  </p:cSld>
  <p:clrMapOvr>
    <a:masterClrMapping/>
  </p:clrMapOvr>
  <p:transition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34925" y="798195"/>
            <a:ext cx="12122785" cy="0"/>
          </a:xfrm>
          <a:prstGeom prst="line">
            <a:avLst/>
          </a:prstGeom>
          <a:ln w="60325" cmpd="sng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6" descr="9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AFFFF"/>
              </a:clrFrom>
              <a:clrTo>
                <a:srgbClr val="FA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500207" y="168300"/>
            <a:ext cx="657225" cy="619125"/>
          </a:xfrm>
          <a:prstGeom prst="rect">
            <a:avLst/>
          </a:prstGeom>
          <a:noFill/>
        </p:spPr>
      </p:pic>
      <p:sp>
        <p:nvSpPr>
          <p:cNvPr id="6" name="文本框 19"/>
          <p:cNvSpPr txBox="1"/>
          <p:nvPr/>
        </p:nvSpPr>
        <p:spPr>
          <a:xfrm>
            <a:off x="1" y="168300"/>
            <a:ext cx="2728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辛亥革命</a:t>
            </a:r>
          </a:p>
        </p:txBody>
      </p:sp>
      <p:pic>
        <p:nvPicPr>
          <p:cNvPr id="8" name="Picture 4" descr="http://picflow.koolearn.com/upload/papers/20140825/20140825094506096296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1051" y="1232237"/>
            <a:ext cx="3967708" cy="3957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5b0988e595225.cdn.sohucs.com/images/20171017/66511398a7e94bbd912338829290008e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10" y="1232237"/>
            <a:ext cx="5408056" cy="3832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文本框 19"/>
          <p:cNvSpPr txBox="1"/>
          <p:nvPr/>
        </p:nvSpPr>
        <p:spPr>
          <a:xfrm>
            <a:off x="1553126" y="5380797"/>
            <a:ext cx="99470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/>
              <a:t>武昌起义胜利后，各省纷纷响应。到</a:t>
            </a:r>
            <a:r>
              <a:rPr lang="en-US" altLang="zh-CN" sz="3200" b="1" dirty="0"/>
              <a:t>11</a:t>
            </a:r>
            <a:r>
              <a:rPr lang="zh-CN" altLang="en-US" sz="3200" b="1" dirty="0"/>
              <a:t>月下旬，</a:t>
            </a:r>
            <a:r>
              <a:rPr lang="zh-CN" altLang="en-US" sz="3200" b="1" dirty="0">
                <a:solidFill>
                  <a:srgbClr val="FF0000"/>
                </a:solidFill>
              </a:rPr>
              <a:t>全国一半以上省份宣布独立 ，</a:t>
            </a:r>
            <a:r>
              <a:rPr lang="zh-CN" altLang="en-US" sz="3200" b="1" dirty="0"/>
              <a:t>支持革命，清朝土崩瓦解。</a:t>
            </a:r>
            <a:endParaRPr lang="en-US" altLang="zh-CN" sz="3200" b="1" dirty="0"/>
          </a:p>
        </p:txBody>
      </p:sp>
    </p:spTree>
    <p:extLst>
      <p:ext uri="{BB962C8B-B14F-4D97-AF65-F5344CB8AC3E}">
        <p14:creationId xmlns:p14="http://schemas.microsoft.com/office/powerpoint/2010/main" val="367634896"/>
      </p:ext>
    </p:extLst>
  </p:cSld>
  <p:clrMapOvr>
    <a:masterClrMapping/>
  </p:clrMapOvr>
  <p:transition>
    <p:pu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34925" y="798195"/>
            <a:ext cx="12122785" cy="0"/>
          </a:xfrm>
          <a:prstGeom prst="line">
            <a:avLst/>
          </a:prstGeom>
          <a:ln w="60325" cmpd="sng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6" descr="9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AFFFF"/>
              </a:clrFrom>
              <a:clrTo>
                <a:srgbClr val="FA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500207" y="168300"/>
            <a:ext cx="657225" cy="619125"/>
          </a:xfrm>
          <a:prstGeom prst="rect">
            <a:avLst/>
          </a:prstGeom>
          <a:noFill/>
        </p:spPr>
      </p:pic>
      <p:sp>
        <p:nvSpPr>
          <p:cNvPr id="6" name="文本框 19"/>
          <p:cNvSpPr txBox="1"/>
          <p:nvPr/>
        </p:nvSpPr>
        <p:spPr>
          <a:xfrm>
            <a:off x="1" y="168300"/>
            <a:ext cx="2728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辛亥革命</a:t>
            </a:r>
          </a:p>
        </p:txBody>
      </p:sp>
      <p:sp>
        <p:nvSpPr>
          <p:cNvPr id="10" name="文本框 19"/>
          <p:cNvSpPr txBox="1"/>
          <p:nvPr/>
        </p:nvSpPr>
        <p:spPr>
          <a:xfrm>
            <a:off x="445573" y="4930421"/>
            <a:ext cx="45660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/>
              <a:t>1912</a:t>
            </a:r>
            <a:r>
              <a:rPr lang="zh-CN" altLang="en-US" sz="2800" b="1" dirty="0"/>
              <a:t>年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日，孙中山就任中华民国临时大总统</a:t>
            </a:r>
            <a:endParaRPr lang="en-US" altLang="zh-CN" sz="2800" b="1" dirty="0"/>
          </a:p>
        </p:txBody>
      </p:sp>
      <p:pic>
        <p:nvPicPr>
          <p:cNvPr id="6146" name="Picture 2" descr="http://a2.att.hudong.com/34/71/013000008203041276097169523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69" y="893482"/>
            <a:ext cx="4088400" cy="3971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p0.ssl.qhimgs1.com/sdr/400__/t01d945121236ffe16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740" y="1064525"/>
            <a:ext cx="6624639" cy="3684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文本框 19"/>
          <p:cNvSpPr txBox="1"/>
          <p:nvPr/>
        </p:nvSpPr>
        <p:spPr>
          <a:xfrm>
            <a:off x="5787496" y="4884254"/>
            <a:ext cx="57127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/>
              <a:t>1912</a:t>
            </a:r>
            <a:r>
              <a:rPr lang="zh-CN" altLang="en-US" sz="2800" b="1" dirty="0"/>
              <a:t>年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月</a:t>
            </a:r>
            <a:r>
              <a:rPr lang="en-US" altLang="zh-CN" sz="2800" b="1" dirty="0"/>
              <a:t>12</a:t>
            </a:r>
            <a:r>
              <a:rPr lang="zh-CN" altLang="en-US" sz="2800" b="1" dirty="0"/>
              <a:t>日，宣统帝下诏退位。</a:t>
            </a:r>
            <a:endParaRPr lang="en-US" altLang="zh-CN" sz="2800" b="1" dirty="0"/>
          </a:p>
        </p:txBody>
      </p:sp>
    </p:spTree>
    <p:extLst>
      <p:ext uri="{BB962C8B-B14F-4D97-AF65-F5344CB8AC3E}">
        <p14:creationId xmlns:p14="http://schemas.microsoft.com/office/powerpoint/2010/main" val="79381626"/>
      </p:ext>
    </p:extLst>
  </p:cSld>
  <p:clrMapOvr>
    <a:masterClrMapping/>
  </p:clrMapOvr>
  <p:transition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34925" y="798195"/>
            <a:ext cx="12122785" cy="0"/>
          </a:xfrm>
          <a:prstGeom prst="line">
            <a:avLst/>
          </a:prstGeom>
          <a:ln w="60325" cmpd="sng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6" descr="9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AFFFF"/>
              </a:clrFrom>
              <a:clrTo>
                <a:srgbClr val="FA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500207" y="168300"/>
            <a:ext cx="657225" cy="619125"/>
          </a:xfrm>
          <a:prstGeom prst="rect">
            <a:avLst/>
          </a:prstGeom>
          <a:noFill/>
        </p:spPr>
      </p:pic>
      <p:sp>
        <p:nvSpPr>
          <p:cNvPr id="6" name="文本框 19"/>
          <p:cNvSpPr txBox="1"/>
          <p:nvPr/>
        </p:nvSpPr>
        <p:spPr>
          <a:xfrm>
            <a:off x="1" y="168300"/>
            <a:ext cx="2728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辛亥革命</a:t>
            </a:r>
          </a:p>
        </p:txBody>
      </p:sp>
      <p:sp>
        <p:nvSpPr>
          <p:cNvPr id="9" name="文本框 19"/>
          <p:cNvSpPr txBox="1"/>
          <p:nvPr/>
        </p:nvSpPr>
        <p:spPr>
          <a:xfrm>
            <a:off x="183773" y="809424"/>
            <a:ext cx="1890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/>
              <a:t>3.</a:t>
            </a:r>
            <a:r>
              <a:rPr lang="zh-CN" altLang="en-US" sz="3200" b="1" dirty="0"/>
              <a:t>意义</a:t>
            </a:r>
            <a:endParaRPr lang="en-US" altLang="zh-CN" sz="3200" b="1" dirty="0"/>
          </a:p>
        </p:txBody>
      </p:sp>
      <p:sp>
        <p:nvSpPr>
          <p:cNvPr id="11" name="文本框 19"/>
          <p:cNvSpPr txBox="1"/>
          <p:nvPr/>
        </p:nvSpPr>
        <p:spPr>
          <a:xfrm>
            <a:off x="218363" y="1561343"/>
            <a:ext cx="11610456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材料一：</a:t>
            </a:r>
            <a:r>
              <a:rPr lang="en-US" altLang="zh-CN" sz="2800" b="1" dirty="0"/>
              <a:t>1912</a:t>
            </a:r>
            <a:r>
              <a:rPr lang="zh-CN" altLang="en-US" sz="2800" b="1" dirty="0"/>
              <a:t>年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月</a:t>
            </a:r>
            <a:r>
              <a:rPr lang="en-US" altLang="zh-CN" sz="2800" b="1" dirty="0"/>
              <a:t>5</a:t>
            </a:r>
            <a:r>
              <a:rPr lang="zh-CN" altLang="en-US" sz="2800" b="1" dirty="0"/>
              <a:t>日，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时报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上刊裁了一篇题为“新陈代谢”的文章，文中描述了民国初期中国社会的变化说：“共和政体成，专制政体灭；中华民国成，清朝灭；总统成，皇帝灭</a:t>
            </a:r>
            <a:r>
              <a:rPr lang="en-US" altLang="zh-CN" sz="2800" b="1" dirty="0"/>
              <a:t>……</a:t>
            </a:r>
            <a:r>
              <a:rPr lang="zh-CN" altLang="en-US" sz="2800" b="1" dirty="0"/>
              <a:t>剪发兴，辨子灭</a:t>
            </a:r>
            <a:r>
              <a:rPr lang="en-US" altLang="zh-CN" sz="2800" b="1" dirty="0"/>
              <a:t>……</a:t>
            </a:r>
            <a:r>
              <a:rPr lang="zh-CN" altLang="en-US" sz="2800" b="1" dirty="0"/>
              <a:t>天足兴，纤足灭；阳历兴，阴历灭；鞠躬礼兴，拜跪礼灭</a:t>
            </a:r>
            <a:r>
              <a:rPr lang="en-US" altLang="zh-CN" sz="2800" b="1" dirty="0"/>
              <a:t>……</a:t>
            </a:r>
            <a:r>
              <a:rPr lang="zh-CN" altLang="en-US" sz="2800" b="1" dirty="0"/>
              <a:t>”</a:t>
            </a:r>
            <a:endParaRPr lang="en-US" altLang="zh-CN" sz="2800" b="1" dirty="0"/>
          </a:p>
          <a:p>
            <a:endParaRPr lang="en-US" altLang="zh-CN" sz="2400" b="1" dirty="0"/>
          </a:p>
        </p:txBody>
      </p:sp>
      <p:sp>
        <p:nvSpPr>
          <p:cNvPr id="12" name="文本框 19"/>
          <p:cNvSpPr txBox="1"/>
          <p:nvPr/>
        </p:nvSpPr>
        <p:spPr>
          <a:xfrm>
            <a:off x="218363" y="3515247"/>
            <a:ext cx="116104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材料二：民国初年，全国报纸总数高达</a:t>
            </a:r>
            <a:r>
              <a:rPr lang="en-US" altLang="zh-CN" sz="2800" b="1" dirty="0"/>
              <a:t>500</a:t>
            </a:r>
            <a:r>
              <a:rPr lang="zh-CN" altLang="en-US" sz="2800" b="1" dirty="0"/>
              <a:t>余家，不少报纸以“民主”“民权”“民国”“国民”命名；全国报纸发行总数达</a:t>
            </a:r>
            <a:r>
              <a:rPr lang="en-US" altLang="zh-CN" sz="2800" b="1" dirty="0"/>
              <a:t>4200</a:t>
            </a:r>
            <a:r>
              <a:rPr lang="zh-CN" altLang="en-US" sz="2800" b="1" dirty="0"/>
              <a:t>万份，“读者虽限于少数人，但报纸发表之意见，有公众的或私人议论，几乎下等之苦力，亦受其宣传”。</a:t>
            </a:r>
            <a:endParaRPr lang="en-US" altLang="zh-CN" sz="2400" b="1" dirty="0"/>
          </a:p>
        </p:txBody>
      </p:sp>
      <p:sp>
        <p:nvSpPr>
          <p:cNvPr id="13" name="文本框 19"/>
          <p:cNvSpPr txBox="1"/>
          <p:nvPr/>
        </p:nvSpPr>
        <p:spPr>
          <a:xfrm>
            <a:off x="109499" y="2691582"/>
            <a:ext cx="11973636" cy="34163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意义：</a:t>
            </a:r>
            <a:endParaRPr lang="en-US" altLang="zh-CN" sz="3600" b="1" dirty="0"/>
          </a:p>
          <a:p>
            <a:endParaRPr lang="en-US" altLang="zh-CN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zh-CN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zh-CN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600" b="1" dirty="0"/>
              <a:t>性质：</a:t>
            </a:r>
            <a:endParaRPr lang="en-US" altLang="zh-CN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zh-CN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矩形 1"/>
          <p:cNvSpPr/>
          <p:nvPr/>
        </p:nvSpPr>
        <p:spPr>
          <a:xfrm>
            <a:off x="1289374" y="4938668"/>
            <a:ext cx="107931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一次自下而上的伟大的反帝反封的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资产阶级民主革命。</a:t>
            </a:r>
            <a:endParaRPr lang="zh-CN" altLang="en-US" sz="3600" dirty="0"/>
          </a:p>
        </p:txBody>
      </p:sp>
      <p:sp>
        <p:nvSpPr>
          <p:cNvPr id="3" name="矩形 2"/>
          <p:cNvSpPr/>
          <p:nvPr/>
        </p:nvSpPr>
        <p:spPr>
          <a:xfrm>
            <a:off x="1364305" y="2730327"/>
            <a:ext cx="1079312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推翻了清王朝的反动统治，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宣告了中国两千多年</a:t>
            </a: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君主专制制度的终结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。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它开创了完全意义上的近代民族民主革命，极大的推动了中华民族的思想解放，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打开了中国进步潮流的闸门，</a:t>
            </a: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使民共主和的观念深入人心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。</a:t>
            </a:r>
            <a:endParaRPr lang="en-US" altLang="zh-CN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9228142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3535149" y="1672647"/>
            <a:ext cx="4521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微软雅黑" pitchFamily="34" charset="-122"/>
                <a:ea typeface="微软雅黑" pitchFamily="34" charset="-122"/>
              </a:rPr>
              <a:t>辛亥革命的概念</a:t>
            </a: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1323833" y="2449367"/>
            <a:ext cx="1678673" cy="9069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4000" b="1" noProof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狭义</a:t>
            </a:r>
            <a:r>
              <a:rPr lang="zh-CN" altLang="en-US" sz="3600" b="1" noProof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endParaRPr lang="zh-CN" altLang="en-US" sz="3600" b="1" noProof="1">
              <a:solidFill>
                <a:srgbClr val="0D0D0D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2746007" y="2574022"/>
            <a:ext cx="767768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发生于旧历辛亥年</a:t>
            </a:r>
            <a:r>
              <a:rPr lang="en-US" altLang="zh-CN" sz="3200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en-US" altLang="zh-CN" sz="3200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1911</a:t>
            </a:r>
            <a:r>
              <a:rPr lang="zh-CN" altLang="en-US" sz="3200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）的</a:t>
            </a:r>
            <a:r>
              <a:rPr lang="zh-CN" altLang="en-US" sz="3200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武昌起义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1323834" y="3429000"/>
            <a:ext cx="1320800" cy="825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广义：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2746007" y="3386850"/>
            <a:ext cx="874540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指</a:t>
            </a:r>
            <a:r>
              <a:rPr lang="en-US" altLang="zh-CN" sz="3200" dirty="0">
                <a:latin typeface="微软雅黑" pitchFamily="34" charset="-122"/>
                <a:ea typeface="微软雅黑" pitchFamily="34" charset="-122"/>
              </a:rPr>
              <a:t>19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世纪</a:t>
            </a:r>
            <a:r>
              <a:rPr lang="en-US" altLang="zh-CN" sz="3200" dirty="0">
                <a:latin typeface="微软雅黑" pitchFamily="34" charset="-122"/>
                <a:ea typeface="微软雅黑" pitchFamily="34" charset="-122"/>
              </a:rPr>
              <a:t>90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年代到</a:t>
            </a:r>
            <a:r>
              <a:rPr lang="en-US" altLang="zh-CN" sz="3200" dirty="0">
                <a:latin typeface="微软雅黑" pitchFamily="34" charset="-122"/>
                <a:ea typeface="微软雅黑" pitchFamily="34" charset="-122"/>
              </a:rPr>
              <a:t>1912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年，以孙中山为代表的资产阶级革命派为推翻清政府，建立共和制度的一系列革命活动的总和。</a:t>
            </a:r>
          </a:p>
        </p:txBody>
      </p:sp>
      <p:sp>
        <p:nvSpPr>
          <p:cNvPr id="15" name="文本框 19"/>
          <p:cNvSpPr txBox="1"/>
          <p:nvPr/>
        </p:nvSpPr>
        <p:spPr>
          <a:xfrm>
            <a:off x="1" y="45470"/>
            <a:ext cx="2728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辛亥革命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34925" y="798195"/>
            <a:ext cx="12122785" cy="0"/>
          </a:xfrm>
          <a:prstGeom prst="line">
            <a:avLst/>
          </a:prstGeom>
          <a:ln w="60325" cmpd="sng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26" descr="9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AFFFF"/>
              </a:clrFrom>
              <a:clrTo>
                <a:srgbClr val="FA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500207" y="168300"/>
            <a:ext cx="657225" cy="6191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11958834"/>
      </p:ext>
    </p:extLst>
  </p:cSld>
  <p:clrMapOvr>
    <a:masterClrMapping/>
  </p:clrMapOvr>
  <p:transition>
    <p:pu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19"/>
          <p:cNvSpPr txBox="1"/>
          <p:nvPr/>
        </p:nvSpPr>
        <p:spPr>
          <a:xfrm>
            <a:off x="436728" y="190668"/>
            <a:ext cx="1323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小结</a:t>
            </a:r>
          </a:p>
        </p:txBody>
      </p:sp>
      <p:sp>
        <p:nvSpPr>
          <p:cNvPr id="5" name="矩形 4"/>
          <p:cNvSpPr/>
          <p:nvPr/>
        </p:nvSpPr>
        <p:spPr>
          <a:xfrm>
            <a:off x="1147163" y="1812577"/>
            <a:ext cx="69528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辛亥革命</a:t>
            </a:r>
          </a:p>
        </p:txBody>
      </p:sp>
      <p:sp>
        <p:nvSpPr>
          <p:cNvPr id="6" name="左大括号 5"/>
          <p:cNvSpPr/>
          <p:nvPr/>
        </p:nvSpPr>
        <p:spPr>
          <a:xfrm>
            <a:off x="1842448" y="1048580"/>
            <a:ext cx="342924" cy="4739606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19"/>
          <p:cNvSpPr txBox="1"/>
          <p:nvPr/>
        </p:nvSpPr>
        <p:spPr>
          <a:xfrm>
            <a:off x="2013910" y="858470"/>
            <a:ext cx="100261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革命起义：</a:t>
            </a:r>
            <a:r>
              <a:rPr lang="en-US" altLang="zh-CN" sz="2800" b="1" dirty="0"/>
              <a:t>1906</a:t>
            </a:r>
            <a:r>
              <a:rPr lang="zh-CN" altLang="en-US" sz="2800" b="1" dirty="0"/>
              <a:t>年萍浏醴起义；</a:t>
            </a:r>
            <a:r>
              <a:rPr lang="en-US" altLang="zh-CN" sz="2800" b="1" dirty="0"/>
              <a:t>1907</a:t>
            </a:r>
            <a:r>
              <a:rPr lang="zh-CN" altLang="en-US" sz="2800" b="1" dirty="0"/>
              <a:t>年，安庆起义；</a:t>
            </a:r>
            <a:endParaRPr lang="en-US" altLang="zh-CN" sz="2800" b="1" dirty="0"/>
          </a:p>
          <a:p>
            <a:r>
              <a:rPr lang="en-US" altLang="zh-CN" sz="2800" b="1" dirty="0"/>
              <a:t>1907</a:t>
            </a:r>
            <a:r>
              <a:rPr lang="zh-CN" altLang="en-US" sz="2800" b="1" dirty="0"/>
              <a:t>年广西起义；</a:t>
            </a:r>
            <a:r>
              <a:rPr lang="en-US" altLang="zh-CN" sz="2800" b="1" dirty="0"/>
              <a:t>1911</a:t>
            </a:r>
            <a:r>
              <a:rPr lang="zh-CN" altLang="en-US" sz="2800" b="1" dirty="0"/>
              <a:t>年广州起义“黄花岗七十二烈士”</a:t>
            </a:r>
          </a:p>
        </p:txBody>
      </p:sp>
      <p:sp>
        <p:nvSpPr>
          <p:cNvPr id="9" name="文本框 19"/>
          <p:cNvSpPr txBox="1"/>
          <p:nvPr/>
        </p:nvSpPr>
        <p:spPr>
          <a:xfrm>
            <a:off x="2185370" y="2649038"/>
            <a:ext cx="1977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</a:rPr>
              <a:t>武昌起义</a:t>
            </a:r>
          </a:p>
        </p:txBody>
      </p:sp>
      <p:sp>
        <p:nvSpPr>
          <p:cNvPr id="10" name="左大括号 9"/>
          <p:cNvSpPr/>
          <p:nvPr/>
        </p:nvSpPr>
        <p:spPr>
          <a:xfrm>
            <a:off x="3985142" y="1980464"/>
            <a:ext cx="190603" cy="1860368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9"/>
          <p:cNvSpPr txBox="1"/>
          <p:nvPr/>
        </p:nvSpPr>
        <p:spPr>
          <a:xfrm>
            <a:off x="4162566" y="1864208"/>
            <a:ext cx="240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时间：</a:t>
            </a:r>
            <a:r>
              <a:rPr lang="en-US" altLang="zh-CN" sz="2800" b="1" dirty="0">
                <a:solidFill>
                  <a:srgbClr val="FF0000"/>
                </a:solidFill>
              </a:rPr>
              <a:t>1911</a:t>
            </a:r>
            <a:r>
              <a:rPr lang="zh-CN" altLang="en-US" sz="2800" b="1" dirty="0">
                <a:solidFill>
                  <a:srgbClr val="FF0000"/>
                </a:solidFill>
              </a:rPr>
              <a:t>年</a:t>
            </a:r>
          </a:p>
        </p:txBody>
      </p:sp>
      <p:sp>
        <p:nvSpPr>
          <p:cNvPr id="12" name="文本框 19"/>
          <p:cNvSpPr txBox="1"/>
          <p:nvPr/>
        </p:nvSpPr>
        <p:spPr>
          <a:xfrm>
            <a:off x="3985142" y="2470871"/>
            <a:ext cx="76700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起义经过：爆发</a:t>
            </a:r>
            <a:r>
              <a:rPr lang="en-US" altLang="zh-CN" sz="2800" b="1" dirty="0"/>
              <a:t>—</a:t>
            </a:r>
            <a:r>
              <a:rPr lang="zh-CN" altLang="en-US" sz="2800" b="1" dirty="0"/>
              <a:t>压取军械库</a:t>
            </a:r>
            <a:r>
              <a:rPr lang="en-US" altLang="zh-CN" sz="2800" b="1" dirty="0"/>
              <a:t>—</a:t>
            </a:r>
            <a:r>
              <a:rPr lang="zh-CN" altLang="en-US" sz="2800" b="1" dirty="0"/>
              <a:t>武汉三镇光复</a:t>
            </a:r>
            <a:r>
              <a:rPr lang="en-US" altLang="zh-CN" sz="2800" b="1" dirty="0"/>
              <a:t>—</a:t>
            </a:r>
            <a:r>
              <a:rPr lang="zh-CN" altLang="en-US" sz="2800" b="1" dirty="0"/>
              <a:t>湖北军政府成立</a:t>
            </a:r>
          </a:p>
        </p:txBody>
      </p:sp>
      <p:sp>
        <p:nvSpPr>
          <p:cNvPr id="14" name="文本框 19"/>
          <p:cNvSpPr txBox="1"/>
          <p:nvPr/>
        </p:nvSpPr>
        <p:spPr>
          <a:xfrm>
            <a:off x="4175745" y="3418383"/>
            <a:ext cx="6756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/>
              <a:t>结果：起义成功。</a:t>
            </a:r>
            <a:r>
              <a:rPr lang="zh-CN" altLang="en-US" sz="2800" b="1" dirty="0">
                <a:solidFill>
                  <a:srgbClr val="FF0000"/>
                </a:solidFill>
              </a:rPr>
              <a:t>全国一半以上省份独立。</a:t>
            </a:r>
          </a:p>
        </p:txBody>
      </p:sp>
      <p:sp>
        <p:nvSpPr>
          <p:cNvPr id="17" name="文本框 19"/>
          <p:cNvSpPr txBox="1"/>
          <p:nvPr/>
        </p:nvSpPr>
        <p:spPr>
          <a:xfrm>
            <a:off x="2185369" y="3973028"/>
            <a:ext cx="946981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性质：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一次自下而上的伟大的反帝反封的资产阶级民主革命。</a:t>
            </a:r>
            <a:endParaRPr lang="en-US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2800" b="1" dirty="0"/>
              <a:t>意义：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推翻了清王朝的反动统治，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宣告了中国两千多年君主专制制度的终结。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它开创了完全意义上的近代民族民主革命，极大的推动了中华民族的思想解放，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打开了中国进步潮流的闸门，使民主共和的观念深入人心。</a:t>
            </a:r>
            <a:endParaRPr lang="en-US" altLang="zh-C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4628275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4925" y="733806"/>
            <a:ext cx="1107743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zh-CN" sz="2800" dirty="0"/>
              <a:t>．某学者指出：“这次革命的目标是：民族独立、人民民主和普遍富裕。这次革命的成果是：皇冠落地，中国历史从帝制走向共和。”下列哪一选项最符合上述材料？（</a:t>
            </a:r>
            <a:r>
              <a:rPr lang="en-US" altLang="zh-CN" sz="2800" dirty="0"/>
              <a:t>   </a:t>
            </a:r>
            <a:r>
              <a:rPr lang="zh-CN" altLang="zh-CN" sz="2800" dirty="0"/>
              <a:t>）</a:t>
            </a:r>
          </a:p>
          <a:p>
            <a:r>
              <a:rPr lang="en-US" altLang="zh-CN" sz="2800" dirty="0"/>
              <a:t>A</a:t>
            </a:r>
            <a:r>
              <a:rPr lang="zh-CN" altLang="zh-CN" sz="2800" dirty="0"/>
              <a:t>．自强求富</a:t>
            </a:r>
            <a:r>
              <a:rPr lang="en-US" altLang="zh-CN" sz="2800" dirty="0"/>
              <a:t>             B</a:t>
            </a:r>
            <a:r>
              <a:rPr lang="zh-CN" altLang="zh-CN" sz="2800" dirty="0"/>
              <a:t>．维新变法</a:t>
            </a:r>
            <a:r>
              <a:rPr lang="en-US" altLang="zh-CN" sz="2800" dirty="0"/>
              <a:t>           C</a:t>
            </a:r>
            <a:r>
              <a:rPr lang="zh-CN" altLang="zh-CN" sz="2800" dirty="0"/>
              <a:t>．民主科学</a:t>
            </a:r>
            <a:r>
              <a:rPr lang="en-US" altLang="zh-CN" sz="2800" dirty="0"/>
              <a:t>          D</a:t>
            </a:r>
            <a:r>
              <a:rPr lang="zh-CN" altLang="zh-CN" sz="2800" dirty="0"/>
              <a:t>．三民主义</a:t>
            </a:r>
          </a:p>
          <a:p>
            <a:r>
              <a:rPr lang="en-US" altLang="zh-CN" sz="2800" dirty="0"/>
              <a:t>2</a:t>
            </a:r>
            <a:r>
              <a:rPr lang="zh-CN" altLang="zh-CN" sz="2800" dirty="0"/>
              <a:t>．</a:t>
            </a:r>
            <a:r>
              <a:rPr lang="en-US" altLang="zh-CN" sz="2800" dirty="0"/>
              <a:t>1911</a:t>
            </a:r>
            <a:r>
              <a:rPr lang="zh-CN" altLang="zh-CN" sz="2800" dirty="0"/>
              <a:t>年，辛亥革命爆发。</a:t>
            </a:r>
            <a:r>
              <a:rPr lang="en-US" altLang="zh-CN" sz="2800" dirty="0"/>
              <a:t>1912 </a:t>
            </a:r>
            <a:r>
              <a:rPr lang="zh-CN" altLang="zh-CN" sz="2800" dirty="0"/>
              <a:t>年</a:t>
            </a:r>
            <a:r>
              <a:rPr lang="en-US" altLang="zh-CN" sz="2800" dirty="0"/>
              <a:t>2</a:t>
            </a:r>
            <a:r>
              <a:rPr lang="zh-CN" altLang="zh-CN" sz="2800" dirty="0"/>
              <a:t>月</a:t>
            </a:r>
            <a:r>
              <a:rPr lang="en-US" altLang="zh-CN" sz="2800" dirty="0"/>
              <a:t>12</a:t>
            </a:r>
            <a:r>
              <a:rPr lang="zh-CN" altLang="zh-CN" sz="2800" dirty="0"/>
              <a:t>日，清宣统帝溥仪下诏退位，成为末代皇帝。这一历史事件的深远意义在于中国（</a:t>
            </a:r>
            <a:r>
              <a:rPr lang="en-US" altLang="zh-CN" sz="2800" dirty="0"/>
              <a:t>   </a:t>
            </a:r>
            <a:r>
              <a:rPr lang="zh-CN" altLang="zh-CN" sz="2800" dirty="0"/>
              <a:t>）</a:t>
            </a:r>
          </a:p>
          <a:p>
            <a:r>
              <a:rPr lang="en-US" altLang="zh-CN" sz="2800" dirty="0"/>
              <a:t>A</a:t>
            </a:r>
            <a:r>
              <a:rPr lang="zh-CN" altLang="zh-CN" sz="2800" dirty="0"/>
              <a:t>．宣告了两千多年君主专制制度的终结 </a:t>
            </a:r>
            <a:r>
              <a:rPr lang="en-US" altLang="zh-CN" sz="2800" dirty="0"/>
              <a:t>    B</a:t>
            </a:r>
            <a:r>
              <a:rPr lang="zh-CN" altLang="zh-CN" sz="2800" dirty="0"/>
              <a:t>．开启了近代化探索</a:t>
            </a:r>
          </a:p>
          <a:p>
            <a:r>
              <a:rPr lang="en-US" altLang="zh-CN" sz="2800" dirty="0"/>
              <a:t>C</a:t>
            </a:r>
            <a:r>
              <a:rPr lang="zh-CN" altLang="zh-CN" sz="2800" dirty="0"/>
              <a:t>．改变了社会性质</a:t>
            </a:r>
            <a:r>
              <a:rPr lang="en-US" altLang="zh-CN" sz="2800" dirty="0"/>
              <a:t>                                             D</a:t>
            </a:r>
            <a:r>
              <a:rPr lang="zh-CN" altLang="zh-CN" sz="2800" dirty="0"/>
              <a:t>．摆脱了殖民统治</a:t>
            </a:r>
            <a:endParaRPr lang="en-US" altLang="zh-CN" sz="2800" dirty="0"/>
          </a:p>
          <a:p>
            <a:r>
              <a:rPr lang="en-US" altLang="zh-CN" sz="2800" dirty="0"/>
              <a:t>3</a:t>
            </a:r>
            <a:r>
              <a:rPr lang="zh-CN" altLang="zh-CN" sz="2800" dirty="0"/>
              <a:t>．辛亥革命作为</a:t>
            </a:r>
            <a:r>
              <a:rPr lang="en-US" altLang="zh-CN" sz="2800" dirty="0"/>
              <a:t>20</a:t>
            </a:r>
            <a:r>
              <a:rPr lang="zh-CN" altLang="zh-CN" sz="2800" dirty="0"/>
              <a:t>世纪中国历史的第一次巨变，是中华民族伟大复兴征程上的里程碑。下列说法正确的是（</a:t>
            </a:r>
            <a:r>
              <a:rPr lang="en-US" altLang="zh-CN" sz="2800" dirty="0"/>
              <a:t>   </a:t>
            </a:r>
            <a:r>
              <a:rPr lang="zh-CN" altLang="zh-CN" sz="2800" dirty="0"/>
              <a:t>）</a:t>
            </a:r>
          </a:p>
          <a:p>
            <a:r>
              <a:rPr lang="zh-CN" altLang="zh-CN" sz="2800" dirty="0"/>
              <a:t>①建立了资产阶级共和国</a:t>
            </a:r>
            <a:r>
              <a:rPr lang="en-US" altLang="zh-CN" sz="2800" dirty="0"/>
              <a:t>             </a:t>
            </a:r>
            <a:r>
              <a:rPr lang="zh-CN" altLang="zh-CN" sz="2800" dirty="0"/>
              <a:t>②结束两千多年的封建君主专制</a:t>
            </a:r>
          </a:p>
          <a:p>
            <a:r>
              <a:rPr lang="zh-CN" altLang="zh-CN" sz="2800" dirty="0"/>
              <a:t>③改变了中国社会性质</a:t>
            </a:r>
            <a:r>
              <a:rPr lang="en-US" altLang="zh-CN" sz="2800" dirty="0"/>
              <a:t>               </a:t>
            </a:r>
            <a:r>
              <a:rPr lang="zh-CN" altLang="zh-CN" sz="2800" dirty="0"/>
              <a:t>④促进了人们思想解放</a:t>
            </a:r>
          </a:p>
          <a:p>
            <a:r>
              <a:rPr lang="en-US" altLang="zh-CN" sz="2800" dirty="0"/>
              <a:t>A</a:t>
            </a:r>
            <a:r>
              <a:rPr lang="zh-CN" altLang="zh-CN" sz="2800" dirty="0"/>
              <a:t>．①②③</a:t>
            </a:r>
            <a:r>
              <a:rPr lang="en-US" altLang="zh-CN" sz="2800" dirty="0"/>
              <a:t>          B</a:t>
            </a:r>
            <a:r>
              <a:rPr lang="zh-CN" altLang="zh-CN" sz="2800" dirty="0"/>
              <a:t>．①②④</a:t>
            </a:r>
            <a:r>
              <a:rPr lang="en-US" altLang="zh-CN" sz="2800" dirty="0"/>
              <a:t>          C</a:t>
            </a:r>
            <a:r>
              <a:rPr lang="zh-CN" altLang="zh-CN" sz="2800" dirty="0"/>
              <a:t>．①③④</a:t>
            </a:r>
            <a:r>
              <a:rPr lang="en-US" altLang="zh-CN" sz="2800" dirty="0"/>
              <a:t>          D</a:t>
            </a:r>
            <a:r>
              <a:rPr lang="zh-CN" altLang="zh-CN" sz="2800" dirty="0"/>
              <a:t>．②③④</a:t>
            </a:r>
          </a:p>
        </p:txBody>
      </p:sp>
      <p:sp>
        <p:nvSpPr>
          <p:cNvPr id="5" name="矩形 4"/>
          <p:cNvSpPr/>
          <p:nvPr/>
        </p:nvSpPr>
        <p:spPr>
          <a:xfrm>
            <a:off x="5430666" y="1303835"/>
            <a:ext cx="56297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dirty="0">
                <a:solidFill>
                  <a:srgbClr val="FF0000"/>
                </a:solidFill>
              </a:rPr>
              <a:t>D</a:t>
            </a:r>
            <a:endParaRPr lang="zh-CN" altLang="en-US" sz="48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35063" y="4304069"/>
            <a:ext cx="51969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dirty="0">
                <a:solidFill>
                  <a:srgbClr val="FF0000"/>
                </a:solidFill>
              </a:rPr>
              <a:t>B</a:t>
            </a:r>
            <a:endParaRPr lang="zh-CN" altLang="en-US" sz="4800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8613631" y="2577963"/>
            <a:ext cx="54053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dirty="0">
                <a:solidFill>
                  <a:srgbClr val="FF0000"/>
                </a:solidFill>
              </a:rPr>
              <a:t>A</a:t>
            </a:r>
            <a:endParaRPr lang="zh-CN" altLang="en-US" sz="4800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7822" y="209322"/>
            <a:ext cx="1988045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中考真题练</a:t>
            </a:r>
          </a:p>
        </p:txBody>
      </p:sp>
    </p:spTree>
    <p:extLst>
      <p:ext uri="{BB962C8B-B14F-4D97-AF65-F5344CB8AC3E}">
        <p14:creationId xmlns:p14="http://schemas.microsoft.com/office/powerpoint/2010/main" val="69176271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34925" y="798195"/>
            <a:ext cx="12122785" cy="0"/>
          </a:xfrm>
          <a:prstGeom prst="line">
            <a:avLst/>
          </a:prstGeom>
          <a:ln w="60325" cmpd="sng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6" descr="9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AFFFF"/>
              </a:clrFrom>
              <a:clrTo>
                <a:srgbClr val="FA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500207" y="168300"/>
            <a:ext cx="657225" cy="619125"/>
          </a:xfrm>
          <a:prstGeom prst="rect">
            <a:avLst/>
          </a:prstGeom>
          <a:noFill/>
        </p:spPr>
      </p:pic>
      <p:sp>
        <p:nvSpPr>
          <p:cNvPr id="6" name="文本框 19"/>
          <p:cNvSpPr txBox="1"/>
          <p:nvPr/>
        </p:nvSpPr>
        <p:spPr>
          <a:xfrm>
            <a:off x="0" y="168300"/>
            <a:ext cx="6373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对比戊戌变法与辛亥革命的异同</a:t>
            </a: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7" name="内容占位符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6090376"/>
              </p:ext>
            </p:extLst>
          </p:nvPr>
        </p:nvGraphicFramePr>
        <p:xfrm>
          <a:off x="161851" y="798195"/>
          <a:ext cx="11868932" cy="56204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6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10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82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9900">
                <a:tc>
                  <a:txBody>
                    <a:bodyPr/>
                    <a:lstStyle/>
                    <a:p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比较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戊戌变法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                  辛亥革命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9900"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政治主张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FF0000"/>
                          </a:solidFill>
                        </a:rPr>
                        <a:t>资产阶级维新派主张君主宪制</a:t>
                      </a:r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，保留皇帝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FF0000"/>
                          </a:solidFill>
                        </a:rPr>
                        <a:t>资产阶级革命派主张推翻帝制，实行民主共和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9900"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性质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一场自上而下的</a:t>
                      </a:r>
                      <a:r>
                        <a:rPr lang="zh-CN" altLang="en-US" sz="2400" b="1" dirty="0">
                          <a:solidFill>
                            <a:srgbClr val="0000FF"/>
                          </a:solidFill>
                        </a:rPr>
                        <a:t>资产阶级改良运动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采取自下而上的武装斗争，比较完全意义上的</a:t>
                      </a:r>
                      <a:r>
                        <a:rPr lang="zh-CN" altLang="en-US" sz="2400" b="1" dirty="0">
                          <a:solidFill>
                            <a:srgbClr val="0000FF"/>
                          </a:solidFill>
                        </a:rPr>
                        <a:t>资产阶级民主革命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9900"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结果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完全失败，变法法令被废除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FF0000"/>
                          </a:solidFill>
                        </a:rPr>
                        <a:t>推翻清朝统治，结束了封建君主专制制度</a:t>
                      </a:r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，建立了资产阶级共和国，取得了很大成功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8133"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历史背景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都发生在世界资本主义进入帝国主义阶级，清政府极端腐败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</a:rPr>
                        <a:t>民族危机</a:t>
                      </a:r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之时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8734"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目的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都为了改变现状，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</a:rPr>
                        <a:t>救亡图存，发展资本</a:t>
                      </a:r>
                      <a:r>
                        <a:rPr lang="zh-CN" altLang="en-US" sz="2400" b="1" baseline="0" dirty="0">
                          <a:solidFill>
                            <a:srgbClr val="FF0000"/>
                          </a:solidFill>
                        </a:rPr>
                        <a:t>主义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9900"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领导阶级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都是资产阶级领导的，都有既反帝反封建的革命要求，都有软弱妥协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9900"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最络结果及原因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FF0000"/>
                          </a:solidFill>
                        </a:rPr>
                        <a:t>都没有改变中国半殖民地半封建的社会性质</a:t>
                      </a:r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，根本原因在于资产阶级本身的局限性的脱离广大人民群众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2502512"/>
      </p:ext>
    </p:extLst>
  </p:cSld>
  <p:clrMapOvr>
    <a:masterClrMapping/>
  </p:clrMapOvr>
  <p:transition>
    <p:pu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4" name="内容占位符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3386089"/>
              </p:ext>
            </p:extLst>
          </p:nvPr>
        </p:nvGraphicFramePr>
        <p:xfrm>
          <a:off x="305938" y="177421"/>
          <a:ext cx="11745035" cy="60268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17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843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027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0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83502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93177"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比较项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洋务运动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     戊戌变法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        辛亥革命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292">
                <a:tc>
                  <a:txBody>
                    <a:bodyPr/>
                    <a:lstStyle/>
                    <a:p>
                      <a:r>
                        <a:rPr lang="zh-CN" altLang="en-US" sz="2000" b="1" dirty="0">
                          <a:solidFill>
                            <a:schemeClr val="tx1"/>
                          </a:solidFill>
                        </a:rPr>
                        <a:t>起止时间</a:t>
                      </a:r>
                      <a:endParaRPr lang="zh-CN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000" b="1" dirty="0">
                          <a:solidFill>
                            <a:schemeClr val="tx1"/>
                          </a:solidFill>
                        </a:rPr>
                        <a:t>19</a:t>
                      </a:r>
                      <a:r>
                        <a:rPr lang="zh-CN" altLang="en-US" sz="2000" b="1" dirty="0">
                          <a:solidFill>
                            <a:schemeClr val="tx1"/>
                          </a:solidFill>
                        </a:rPr>
                        <a:t>世纪</a:t>
                      </a:r>
                      <a:r>
                        <a:rPr lang="en-US" altLang="zh-CN" sz="2000" b="1" dirty="0">
                          <a:solidFill>
                            <a:schemeClr val="tx1"/>
                          </a:solidFill>
                        </a:rPr>
                        <a:t>60-90</a:t>
                      </a:r>
                      <a:r>
                        <a:rPr lang="zh-CN" altLang="en-US" sz="2000" b="1" dirty="0">
                          <a:solidFill>
                            <a:schemeClr val="tx1"/>
                          </a:solidFill>
                        </a:rPr>
                        <a:t>年代中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altLang="zh-CN" sz="2400" dirty="0">
                          <a:solidFill>
                            <a:schemeClr val="tx1"/>
                          </a:solidFill>
                        </a:rPr>
                        <a:t>        1898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solidFill>
                            <a:schemeClr val="tx1"/>
                          </a:solidFill>
                        </a:rPr>
                        <a:t>               1911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2234">
                <a:tc>
                  <a:txBody>
                    <a:bodyPr/>
                    <a:lstStyle/>
                    <a:p>
                      <a:r>
                        <a:rPr lang="zh-CN" altLang="en-US" sz="2000" b="1" dirty="0">
                          <a:solidFill>
                            <a:schemeClr val="tx1"/>
                          </a:solidFill>
                        </a:rPr>
                        <a:t>领导阶级及派别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6874">
                <a:tc>
                  <a:txBody>
                    <a:bodyPr/>
                    <a:lstStyle/>
                    <a:p>
                      <a:r>
                        <a:rPr lang="zh-CN" altLang="en-US" sz="2000" b="1" dirty="0">
                          <a:solidFill>
                            <a:schemeClr val="tx1"/>
                          </a:solidFill>
                        </a:rPr>
                        <a:t>目的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zh-CN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455">
                <a:tc>
                  <a:txBody>
                    <a:bodyPr/>
                    <a:lstStyle/>
                    <a:p>
                      <a:r>
                        <a:rPr lang="zh-CN" altLang="en-US" sz="2000" b="1" dirty="0">
                          <a:solidFill>
                            <a:schemeClr val="tx1"/>
                          </a:solidFill>
                        </a:rPr>
                        <a:t>性质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9654">
                <a:tc>
                  <a:txBody>
                    <a:bodyPr/>
                    <a:lstStyle/>
                    <a:p>
                      <a:r>
                        <a:rPr lang="zh-CN" altLang="en-US" sz="2000" b="1" dirty="0">
                          <a:solidFill>
                            <a:schemeClr val="tx1"/>
                          </a:solidFill>
                        </a:rPr>
                        <a:t>学习侧重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23449">
                <a:tc>
                  <a:txBody>
                    <a:bodyPr/>
                    <a:lstStyle/>
                    <a:p>
                      <a:endParaRPr lang="en-US" altLang="zh-CN" sz="2000" b="1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altLang="zh-CN" sz="2000" b="1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zh-CN" altLang="en-US" sz="2000" b="1" dirty="0">
                          <a:solidFill>
                            <a:schemeClr val="tx1"/>
                          </a:solidFill>
                        </a:rPr>
                        <a:t>积极影响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88991">
                <a:tc>
                  <a:txBody>
                    <a:bodyPr/>
                    <a:lstStyle/>
                    <a:p>
                      <a:r>
                        <a:rPr lang="zh-CN" altLang="en-US" sz="2000" b="1" dirty="0">
                          <a:solidFill>
                            <a:schemeClr val="tx1"/>
                          </a:solidFill>
                        </a:rPr>
                        <a:t>局限性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00FF"/>
                          </a:solidFill>
                        </a:rPr>
                        <a:t>只学习技术没有变革落后的封建制度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00FF"/>
                          </a:solidFill>
                        </a:rPr>
                        <a:t>资产阶级软弱妥协性，对封建势力和帝国主义的退让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1910962" y="1475727"/>
            <a:ext cx="2339102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地主阶级洋务派</a:t>
            </a:r>
          </a:p>
        </p:txBody>
      </p:sp>
      <p:sp>
        <p:nvSpPr>
          <p:cNvPr id="6" name="矩形 5"/>
          <p:cNvSpPr/>
          <p:nvPr/>
        </p:nvSpPr>
        <p:spPr>
          <a:xfrm>
            <a:off x="4732227" y="1503610"/>
            <a:ext cx="3381054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资产阶级维新派</a:t>
            </a:r>
            <a:r>
              <a:rPr lang="en-US" altLang="zh-CN" sz="2400" b="1" dirty="0">
                <a:solidFill>
                  <a:srgbClr val="FF0000"/>
                </a:solidFill>
              </a:rPr>
              <a:t>/</a:t>
            </a:r>
            <a:r>
              <a:rPr lang="zh-CN" altLang="en-US" sz="2400" b="1" dirty="0">
                <a:solidFill>
                  <a:srgbClr val="FF0000"/>
                </a:solidFill>
              </a:rPr>
              <a:t>改良派</a:t>
            </a:r>
          </a:p>
        </p:txBody>
      </p:sp>
      <p:sp>
        <p:nvSpPr>
          <p:cNvPr id="7" name="矩形 6"/>
          <p:cNvSpPr/>
          <p:nvPr/>
        </p:nvSpPr>
        <p:spPr>
          <a:xfrm>
            <a:off x="8485848" y="1490551"/>
            <a:ext cx="2339102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资产阶级革命派</a:t>
            </a:r>
          </a:p>
        </p:txBody>
      </p:sp>
      <p:sp>
        <p:nvSpPr>
          <p:cNvPr id="8" name="矩形 7"/>
          <p:cNvSpPr/>
          <p:nvPr/>
        </p:nvSpPr>
        <p:spPr>
          <a:xfrm>
            <a:off x="2075911" y="2021903"/>
            <a:ext cx="2031325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维护清朝统治</a:t>
            </a:r>
          </a:p>
        </p:txBody>
      </p:sp>
      <p:sp>
        <p:nvSpPr>
          <p:cNvPr id="9" name="矩形 8"/>
          <p:cNvSpPr/>
          <p:nvPr/>
        </p:nvSpPr>
        <p:spPr>
          <a:xfrm>
            <a:off x="5007771" y="2046515"/>
            <a:ext cx="4493538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救亡图存，在中国发展资本主义</a:t>
            </a:r>
          </a:p>
        </p:txBody>
      </p:sp>
      <p:sp>
        <p:nvSpPr>
          <p:cNvPr id="10" name="矩形 9"/>
          <p:cNvSpPr/>
          <p:nvPr/>
        </p:nvSpPr>
        <p:spPr>
          <a:xfrm>
            <a:off x="1602041" y="2668233"/>
            <a:ext cx="33070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</a:rPr>
              <a:t>封建地主阶级自救运动</a:t>
            </a:r>
          </a:p>
        </p:txBody>
      </p:sp>
      <p:sp>
        <p:nvSpPr>
          <p:cNvPr id="11" name="矩形 10"/>
          <p:cNvSpPr/>
          <p:nvPr/>
        </p:nvSpPr>
        <p:spPr>
          <a:xfrm>
            <a:off x="4913765" y="2491200"/>
            <a:ext cx="31157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</a:rPr>
              <a:t>自上而下的资产阶级改良运动</a:t>
            </a:r>
          </a:p>
        </p:txBody>
      </p:sp>
      <p:sp>
        <p:nvSpPr>
          <p:cNvPr id="12" name="矩形 11"/>
          <p:cNvSpPr/>
          <p:nvPr/>
        </p:nvSpPr>
        <p:spPr>
          <a:xfrm>
            <a:off x="8151024" y="2483568"/>
            <a:ext cx="32448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</a:rPr>
              <a:t>自下而上的武装斗争，资产阶级民主革命</a:t>
            </a:r>
          </a:p>
        </p:txBody>
      </p:sp>
      <p:sp>
        <p:nvSpPr>
          <p:cNvPr id="13" name="矩形 12"/>
          <p:cNvSpPr/>
          <p:nvPr/>
        </p:nvSpPr>
        <p:spPr>
          <a:xfrm>
            <a:off x="1910963" y="3294716"/>
            <a:ext cx="2053447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西方先进技术 </a:t>
            </a:r>
          </a:p>
        </p:txBody>
      </p:sp>
      <p:sp>
        <p:nvSpPr>
          <p:cNvPr id="14" name="矩形 13"/>
          <p:cNvSpPr/>
          <p:nvPr/>
        </p:nvSpPr>
        <p:spPr>
          <a:xfrm>
            <a:off x="4909127" y="3294716"/>
            <a:ext cx="3204154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政治制度</a:t>
            </a:r>
            <a:r>
              <a:rPr lang="en-US" altLang="zh-CN" sz="2400" b="1" dirty="0">
                <a:solidFill>
                  <a:srgbClr val="FF0000"/>
                </a:solidFill>
              </a:rPr>
              <a:t>/</a:t>
            </a:r>
            <a:r>
              <a:rPr lang="zh-CN" altLang="en-US" sz="2400" b="1" dirty="0">
                <a:solidFill>
                  <a:srgbClr val="FF0000"/>
                </a:solidFill>
              </a:rPr>
              <a:t>君主立宪制</a:t>
            </a:r>
          </a:p>
        </p:txBody>
      </p:sp>
      <p:sp>
        <p:nvSpPr>
          <p:cNvPr id="15" name="矩形 14"/>
          <p:cNvSpPr/>
          <p:nvPr/>
        </p:nvSpPr>
        <p:spPr>
          <a:xfrm>
            <a:off x="8170147" y="3316598"/>
            <a:ext cx="3407115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政治制度</a:t>
            </a:r>
            <a:r>
              <a:rPr lang="en-US" altLang="zh-CN" sz="2400" b="1" dirty="0">
                <a:solidFill>
                  <a:srgbClr val="FF0000"/>
                </a:solidFill>
              </a:rPr>
              <a:t>/</a:t>
            </a:r>
            <a:r>
              <a:rPr lang="zh-CN" altLang="en-US" sz="2400" b="1" dirty="0">
                <a:solidFill>
                  <a:srgbClr val="FF0000"/>
                </a:solidFill>
              </a:rPr>
              <a:t>民主共和制</a:t>
            </a:r>
          </a:p>
        </p:txBody>
      </p:sp>
      <p:sp>
        <p:nvSpPr>
          <p:cNvPr id="16" name="矩形 15"/>
          <p:cNvSpPr/>
          <p:nvPr/>
        </p:nvSpPr>
        <p:spPr>
          <a:xfrm>
            <a:off x="1621031" y="3797155"/>
            <a:ext cx="3111196" cy="156966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客观上促进中国民族资本主义的产生，对西方资本入侵起一定的抑制作用</a:t>
            </a:r>
          </a:p>
        </p:txBody>
      </p:sp>
      <p:sp>
        <p:nvSpPr>
          <p:cNvPr id="17" name="矩形 16"/>
          <p:cNvSpPr/>
          <p:nvPr/>
        </p:nvSpPr>
        <p:spPr>
          <a:xfrm>
            <a:off x="4811404" y="3951198"/>
            <a:ext cx="3301877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有利于中国资本主义发展和西方科学传播；在社会上起思想启蒙作用</a:t>
            </a:r>
          </a:p>
        </p:txBody>
      </p:sp>
      <p:sp>
        <p:nvSpPr>
          <p:cNvPr id="18" name="矩形 17"/>
          <p:cNvSpPr/>
          <p:nvPr/>
        </p:nvSpPr>
        <p:spPr>
          <a:xfrm>
            <a:off x="1353381" y="6079167"/>
            <a:ext cx="9607423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改革要从实际出发，顺应世界历史的发展潮流。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314926352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897</TotalTime>
  <Words>1505</Words>
  <Application>Microsoft Office PowerPoint</Application>
  <PresentationFormat>宽屏</PresentationFormat>
  <Paragraphs>229</Paragraphs>
  <Slides>17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7" baseType="lpstr">
      <vt:lpstr>黑体</vt:lpstr>
      <vt:lpstr>华文楷体</vt:lpstr>
      <vt:lpstr>宋体</vt:lpstr>
      <vt:lpstr>微软雅黑</vt:lpstr>
      <vt:lpstr>文鼎中特广告体</vt:lpstr>
      <vt:lpstr>Arial</vt:lpstr>
      <vt:lpstr>Calibri</vt:lpstr>
      <vt:lpstr>Calibri Light</vt:lpstr>
      <vt:lpstr>Wingdings</vt:lpstr>
      <vt:lpstr>Office 主题</vt:lpstr>
      <vt:lpstr>第三单元 资产阶级民主革命与中华民国的建立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Administrator</cp:lastModifiedBy>
  <cp:revision>211</cp:revision>
  <dcterms:created xsi:type="dcterms:W3CDTF">2015-05-05T08:02:00Z</dcterms:created>
  <dcterms:modified xsi:type="dcterms:W3CDTF">2020-10-13T07:10:27Z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2052-10.1.0.6929</vt:lpwstr>
  </property>
</Properties>
</file>