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7" r:id="rId2"/>
    <p:sldId id="256" r:id="rId3"/>
    <p:sldId id="267" r:id="rId4"/>
    <p:sldId id="258" r:id="rId5"/>
    <p:sldId id="263" r:id="rId6"/>
    <p:sldId id="259" r:id="rId7"/>
    <p:sldId id="260" r:id="rId8"/>
    <p:sldId id="264" r:id="rId9"/>
    <p:sldId id="262" r:id="rId10"/>
    <p:sldId id="261" r:id="rId11"/>
    <p:sldId id="265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66" r:id="rId33"/>
    <p:sldId id="288" r:id="rId34"/>
    <p:sldId id="292" r:id="rId35"/>
    <p:sldId id="293" r:id="rId36"/>
    <p:sldId id="294" r:id="rId37"/>
    <p:sldId id="295" r:id="rId38"/>
    <p:sldId id="296" r:id="rId39"/>
    <p:sldId id="297" r:id="rId4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FAE2"/>
    <a:srgbClr val="44CA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6.wmf"/><Relationship Id="rId7" Type="http://schemas.openxmlformats.org/officeDocument/2006/relationships/image" Target="../media/image90.wmf"/><Relationship Id="rId2" Type="http://schemas.openxmlformats.org/officeDocument/2006/relationships/image" Target="../media/image85.png"/><Relationship Id="rId1" Type="http://schemas.openxmlformats.org/officeDocument/2006/relationships/image" Target="../media/image84.png"/><Relationship Id="rId6" Type="http://schemas.openxmlformats.org/officeDocument/2006/relationships/image" Target="../media/image89.wmf"/><Relationship Id="rId5" Type="http://schemas.openxmlformats.org/officeDocument/2006/relationships/image" Target="../media/image88.wmf"/><Relationship Id="rId4" Type="http://schemas.openxmlformats.org/officeDocument/2006/relationships/image" Target="../media/image8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62681C-A63D-488D-AF9D-3303A0D8C1D1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102749-5190-4DA2-8BC2-89D6848396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3687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00587-2E58-4EA2-9445-AC30CD5F67F3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C1B7C-FAD0-43FE-9453-3C87848B8D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867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00587-2E58-4EA2-9445-AC30CD5F67F3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C1B7C-FAD0-43FE-9453-3C87848B8D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202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00587-2E58-4EA2-9445-AC30CD5F67F3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C1B7C-FAD0-43FE-9453-3C87848B8D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6783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00587-2E58-4EA2-9445-AC30CD5F67F3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C1B7C-FAD0-43FE-9453-3C87848B8D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9503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00587-2E58-4EA2-9445-AC30CD5F67F3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C1B7C-FAD0-43FE-9453-3C87848B8D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2518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00587-2E58-4EA2-9445-AC30CD5F67F3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C1B7C-FAD0-43FE-9453-3C87848B8D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4538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00587-2E58-4EA2-9445-AC30CD5F67F3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C1B7C-FAD0-43FE-9453-3C87848B8D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4430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00587-2E58-4EA2-9445-AC30CD5F67F3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C1B7C-FAD0-43FE-9453-3C87848B8D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2037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00587-2E58-4EA2-9445-AC30CD5F67F3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C1B7C-FAD0-43FE-9453-3C87848B8D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713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00587-2E58-4EA2-9445-AC30CD5F67F3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C1B7C-FAD0-43FE-9453-3C87848B8D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0021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00587-2E58-4EA2-9445-AC30CD5F67F3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C1B7C-FAD0-43FE-9453-3C87848B8D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99706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3574785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700587-2E58-4EA2-9445-AC30CD5F67F3}" type="datetimeFigureOut">
              <a:rPr lang="zh-CN" altLang="en-US" smtClean="0"/>
              <a:t>2020/2/4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FC1B7C-FAD0-43FE-9453-3C87848B8D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6997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emf"/><Relationship Id="rId3" Type="http://schemas.openxmlformats.org/officeDocument/2006/relationships/image" Target="../media/image25.emf"/><Relationship Id="rId7" Type="http://schemas.openxmlformats.org/officeDocument/2006/relationships/image" Target="../media/image29.emf"/><Relationship Id="rId12" Type="http://schemas.openxmlformats.org/officeDocument/2006/relationships/image" Target="../media/image34.emf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emf"/><Relationship Id="rId11" Type="http://schemas.openxmlformats.org/officeDocument/2006/relationships/image" Target="../media/image33.emf"/><Relationship Id="rId5" Type="http://schemas.openxmlformats.org/officeDocument/2006/relationships/image" Target="../media/image27.emf"/><Relationship Id="rId10" Type="http://schemas.openxmlformats.org/officeDocument/2006/relationships/image" Target="../media/image32.emf"/><Relationship Id="rId4" Type="http://schemas.openxmlformats.org/officeDocument/2006/relationships/image" Target="../media/image26.emf"/><Relationship Id="rId9" Type="http://schemas.openxmlformats.org/officeDocument/2006/relationships/image" Target="../media/image31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7" Type="http://schemas.openxmlformats.org/officeDocument/2006/relationships/image" Target="../media/image43.emf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emf"/><Relationship Id="rId5" Type="http://schemas.openxmlformats.org/officeDocument/2006/relationships/image" Target="../media/image41.emf"/><Relationship Id="rId4" Type="http://schemas.openxmlformats.org/officeDocument/2006/relationships/image" Target="../media/image40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emf"/><Relationship Id="rId5" Type="http://schemas.openxmlformats.org/officeDocument/2006/relationships/image" Target="../media/image47.emf"/><Relationship Id="rId4" Type="http://schemas.openxmlformats.org/officeDocument/2006/relationships/image" Target="../media/image46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emf"/><Relationship Id="rId4" Type="http://schemas.openxmlformats.org/officeDocument/2006/relationships/image" Target="../media/image51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emf"/><Relationship Id="rId5" Type="http://schemas.openxmlformats.org/officeDocument/2006/relationships/image" Target="../media/image56.emf"/><Relationship Id="rId4" Type="http://schemas.openxmlformats.org/officeDocument/2006/relationships/image" Target="../media/image55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emf"/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emf"/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emf"/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13" Type="http://schemas.openxmlformats.org/officeDocument/2006/relationships/image" Target="../media/image72.png"/><Relationship Id="rId18" Type="http://schemas.openxmlformats.org/officeDocument/2006/relationships/oleObject" Target="../embeddings/oleObject8.bin"/><Relationship Id="rId26" Type="http://schemas.openxmlformats.org/officeDocument/2006/relationships/image" Target="../media/image79.png"/><Relationship Id="rId3" Type="http://schemas.openxmlformats.org/officeDocument/2006/relationships/image" Target="../media/image69.png"/><Relationship Id="rId21" Type="http://schemas.openxmlformats.org/officeDocument/2006/relationships/oleObject" Target="../embeddings/oleObject1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71.png"/><Relationship Id="rId17" Type="http://schemas.openxmlformats.org/officeDocument/2006/relationships/oleObject" Target="../embeddings/oleObject7.bin"/><Relationship Id="rId25" Type="http://schemas.openxmlformats.org/officeDocument/2006/relationships/image" Target="../media/image78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75.png"/><Relationship Id="rId20" Type="http://schemas.openxmlformats.org/officeDocument/2006/relationships/oleObject" Target="../embeddings/oleObject10.bin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70.png"/><Relationship Id="rId24" Type="http://schemas.openxmlformats.org/officeDocument/2006/relationships/image" Target="../media/image77.png"/><Relationship Id="rId5" Type="http://schemas.openxmlformats.org/officeDocument/2006/relationships/image" Target="../media/image68.png"/><Relationship Id="rId15" Type="http://schemas.openxmlformats.org/officeDocument/2006/relationships/image" Target="../media/image74.png"/><Relationship Id="rId23" Type="http://schemas.openxmlformats.org/officeDocument/2006/relationships/image" Target="../media/image76.png"/><Relationship Id="rId28" Type="http://schemas.openxmlformats.org/officeDocument/2006/relationships/image" Target="../media/image81.png"/><Relationship Id="rId10" Type="http://schemas.openxmlformats.org/officeDocument/2006/relationships/oleObject" Target="../embeddings/oleObject6.bin"/><Relationship Id="rId19" Type="http://schemas.openxmlformats.org/officeDocument/2006/relationships/oleObject" Target="../embeddings/oleObject9.bin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5.bin"/><Relationship Id="rId14" Type="http://schemas.openxmlformats.org/officeDocument/2006/relationships/image" Target="../media/image73.png"/><Relationship Id="rId22" Type="http://schemas.openxmlformats.org/officeDocument/2006/relationships/oleObject" Target="../embeddings/oleObject12.bin"/><Relationship Id="rId27" Type="http://schemas.openxmlformats.org/officeDocument/2006/relationships/image" Target="../media/image80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81&#20057;&#28820;&#30340;&#23454;&#39564;&#23460;&#21046;&#21462;.mpg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oleObject" Target="../embeddings/oleObject17.bin"/><Relationship Id="rId18" Type="http://schemas.openxmlformats.org/officeDocument/2006/relationships/image" Target="../media/image90.wmf"/><Relationship Id="rId3" Type="http://schemas.openxmlformats.org/officeDocument/2006/relationships/hyperlink" Target="81&#20057;&#28820;&#30340;&#23454;&#39564;&#23460;&#21046;&#21462;.mpg" TargetMode="External"/><Relationship Id="rId7" Type="http://schemas.openxmlformats.org/officeDocument/2006/relationships/oleObject" Target="../embeddings/oleObject14.bin"/><Relationship Id="rId12" Type="http://schemas.openxmlformats.org/officeDocument/2006/relationships/image" Target="../media/image87.wmf"/><Relationship Id="rId17" Type="http://schemas.openxmlformats.org/officeDocument/2006/relationships/oleObject" Target="../embeddings/oleObject19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89.wmf"/><Relationship Id="rId1" Type="http://schemas.openxmlformats.org/officeDocument/2006/relationships/vmlDrawing" Target="../drawings/vmlDrawing2.vml"/><Relationship Id="rId6" Type="http://schemas.openxmlformats.org/officeDocument/2006/relationships/image" Target="../media/image84.png"/><Relationship Id="rId11" Type="http://schemas.openxmlformats.org/officeDocument/2006/relationships/oleObject" Target="../embeddings/oleObject16.bin"/><Relationship Id="rId5" Type="http://schemas.openxmlformats.org/officeDocument/2006/relationships/oleObject" Target="../embeddings/oleObject13.bin"/><Relationship Id="rId15" Type="http://schemas.openxmlformats.org/officeDocument/2006/relationships/oleObject" Target="../embeddings/oleObject18.bin"/><Relationship Id="rId10" Type="http://schemas.openxmlformats.org/officeDocument/2006/relationships/image" Target="../media/image86.wmf"/><Relationship Id="rId19" Type="http://schemas.openxmlformats.org/officeDocument/2006/relationships/image" Target="../media/image92.jpeg"/><Relationship Id="rId4" Type="http://schemas.openxmlformats.org/officeDocument/2006/relationships/image" Target="../media/image91.png"/><Relationship Id="rId9" Type="http://schemas.openxmlformats.org/officeDocument/2006/relationships/oleObject" Target="../embeddings/oleObject15.bin"/><Relationship Id="rId14" Type="http://schemas.openxmlformats.org/officeDocument/2006/relationships/image" Target="../media/image88.w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hyperlink" Target="81&#20057;&#28820;&#30340;&#23454;&#39564;&#23460;&#21046;&#21462;.m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hyperlink" Target="81&#20057;&#28820;&#30340;&#23454;&#39564;&#23460;&#21046;&#21462;.m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hyperlink" Target="81&#20057;&#28820;&#30340;&#23454;&#39564;&#23460;&#21046;&#21462;.m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e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emf"/><Relationship Id="rId2" Type="http://schemas.openxmlformats.org/officeDocument/2006/relationships/image" Target="../media/image101.e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91295" y="296214"/>
            <a:ext cx="9144000" cy="1159099"/>
          </a:xfrm>
        </p:spPr>
        <p:txBody>
          <a:bodyPr/>
          <a:lstStyle/>
          <a:p>
            <a:r>
              <a:rPr lang="en-US" altLang="zh-CN" dirty="0" smtClean="0"/>
              <a:t>《</a:t>
            </a:r>
            <a:r>
              <a:rPr lang="zh-CN" altLang="en-US" dirty="0" smtClean="0"/>
              <a:t>有机化学基础</a:t>
            </a:r>
            <a:r>
              <a:rPr lang="en-US" altLang="zh-CN" dirty="0" smtClean="0"/>
              <a:t>》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058989" y="1611700"/>
            <a:ext cx="3739165" cy="1043188"/>
          </a:xfrm>
        </p:spPr>
        <p:txBody>
          <a:bodyPr>
            <a:noAutofit/>
          </a:bodyPr>
          <a:lstStyle/>
          <a:p>
            <a:r>
              <a:rPr lang="en-US" altLang="zh-CN" sz="3200" dirty="0" smtClean="0"/>
              <a:t>2</a:t>
            </a:r>
            <a:r>
              <a:rPr lang="zh-CN" altLang="en-US" sz="3200" dirty="0" smtClean="0"/>
              <a:t>烃和卤代烃</a:t>
            </a:r>
            <a:endParaRPr lang="en-US" altLang="zh-CN" sz="3200" dirty="0" smtClean="0"/>
          </a:p>
          <a:p>
            <a:r>
              <a:rPr lang="en-US" altLang="zh-CN" sz="3200" dirty="0" smtClean="0"/>
              <a:t>2.1</a:t>
            </a:r>
            <a:r>
              <a:rPr lang="zh-CN" altLang="en-US" sz="3200" dirty="0" smtClean="0"/>
              <a:t>脂肪烃</a:t>
            </a:r>
            <a:endParaRPr lang="zh-CN" altLang="en-US" sz="3200" dirty="0"/>
          </a:p>
        </p:txBody>
      </p:sp>
      <p:sp>
        <p:nvSpPr>
          <p:cNvPr id="4" name="副标题 2"/>
          <p:cNvSpPr txBox="1">
            <a:spLocks/>
          </p:cNvSpPr>
          <p:nvPr/>
        </p:nvSpPr>
        <p:spPr>
          <a:xfrm>
            <a:off x="3257279" y="3016127"/>
            <a:ext cx="5342586" cy="4127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中山大学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附属中学     张伟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468" y="4148275"/>
            <a:ext cx="1469953" cy="1595331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2624" y="3631844"/>
            <a:ext cx="2844086" cy="2628194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6470" y="4784819"/>
            <a:ext cx="3995628" cy="322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874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89827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脂肪烃的物理性质</a:t>
            </a:r>
            <a:endParaRPr lang="zh-CN" altLang="en-US" sz="2400" dirty="0"/>
          </a:p>
        </p:txBody>
      </p:sp>
      <p:sp>
        <p:nvSpPr>
          <p:cNvPr id="5" name="椭圆 4"/>
          <p:cNvSpPr/>
          <p:nvPr/>
        </p:nvSpPr>
        <p:spPr>
          <a:xfrm>
            <a:off x="36361" y="1980480"/>
            <a:ext cx="1584101" cy="476518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6361" y="3923043"/>
            <a:ext cx="1584101" cy="47651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直接连接符 7"/>
          <p:cNvCxnSpPr>
            <a:stCxn id="5" idx="2"/>
            <a:endCxn id="6" idx="2"/>
          </p:cNvCxnSpPr>
          <p:nvPr/>
        </p:nvCxnSpPr>
        <p:spPr>
          <a:xfrm>
            <a:off x="36361" y="2218739"/>
            <a:ext cx="0" cy="19425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stCxn id="5" idx="6"/>
            <a:endCxn id="6" idx="6"/>
          </p:cNvCxnSpPr>
          <p:nvPr/>
        </p:nvCxnSpPr>
        <p:spPr>
          <a:xfrm>
            <a:off x="1620462" y="2218739"/>
            <a:ext cx="0" cy="19425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椭圆 10"/>
          <p:cNvSpPr/>
          <p:nvPr/>
        </p:nvSpPr>
        <p:spPr>
          <a:xfrm>
            <a:off x="36360" y="2951761"/>
            <a:ext cx="1584101" cy="476518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文本框 15"/>
              <p:cNvSpPr txBox="1"/>
              <p:nvPr/>
            </p:nvSpPr>
            <p:spPr>
              <a:xfrm>
                <a:off x="371210" y="3510780"/>
                <a:ext cx="72121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b="0" i="0" smtClean="0">
                          <a:latin typeface="Cambria Math" panose="02040503050406030204" pitchFamily="18" charset="0"/>
                        </a:rPr>
                        <m:t>O</m:t>
                      </m:r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16" name="文本框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210" y="3510780"/>
                <a:ext cx="721216" cy="369332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文本框 16"/>
              <p:cNvSpPr txBox="1"/>
              <p:nvPr/>
            </p:nvSpPr>
            <p:spPr>
              <a:xfrm>
                <a:off x="371210" y="2560029"/>
                <a:ext cx="940158" cy="3912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X</m:t>
                          </m:r>
                        </m:sub>
                      </m:sSub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y</m:t>
                          </m:r>
                        </m:sub>
                      </m:sSub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17" name="文本框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210" y="2560029"/>
                <a:ext cx="940158" cy="391261"/>
              </a:xfrm>
              <a:prstGeom prst="rect">
                <a:avLst/>
              </a:prstGeom>
              <a:blipFill rotWithShape="0">
                <a:blip r:embed="rId3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文本框 17"/>
          <p:cNvSpPr txBox="1"/>
          <p:nvPr/>
        </p:nvSpPr>
        <p:spPr>
          <a:xfrm>
            <a:off x="137982" y="1247457"/>
            <a:ext cx="14424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密度</a:t>
            </a:r>
            <a:r>
              <a:rPr lang="zh-CN" altLang="en-US" dirty="0" smtClean="0"/>
              <a:t>小于水，不溶于水</a:t>
            </a:r>
            <a:endParaRPr lang="en-US" altLang="zh-CN" dirty="0" smtClean="0"/>
          </a:p>
        </p:txBody>
      </p:sp>
      <p:grpSp>
        <p:nvGrpSpPr>
          <p:cNvPr id="20" name="Group 4"/>
          <p:cNvGrpSpPr>
            <a:grpSpLocks/>
          </p:cNvGrpSpPr>
          <p:nvPr/>
        </p:nvGrpSpPr>
        <p:grpSpPr bwMode="auto">
          <a:xfrm>
            <a:off x="1839404" y="400110"/>
            <a:ext cx="5064125" cy="4972050"/>
            <a:chOff x="-384" y="706"/>
            <a:chExt cx="3190" cy="3132"/>
          </a:xfrm>
        </p:grpSpPr>
        <p:sp>
          <p:nvSpPr>
            <p:cNvPr id="21" name="Rectangle 5"/>
            <p:cNvSpPr>
              <a:spLocks noChangeArrowheads="1"/>
            </p:cNvSpPr>
            <p:nvPr/>
          </p:nvSpPr>
          <p:spPr bwMode="auto">
            <a:xfrm>
              <a:off x="2483" y="3498"/>
              <a:ext cx="261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22" name="Rectangle 6"/>
            <p:cNvSpPr>
              <a:spLocks noChangeArrowheads="1"/>
            </p:cNvSpPr>
            <p:nvPr/>
          </p:nvSpPr>
          <p:spPr bwMode="auto">
            <a:xfrm>
              <a:off x="2198" y="3498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23" name="Rectangle 7"/>
            <p:cNvSpPr>
              <a:spLocks noChangeArrowheads="1"/>
            </p:cNvSpPr>
            <p:nvPr/>
          </p:nvSpPr>
          <p:spPr bwMode="auto">
            <a:xfrm>
              <a:off x="1912" y="3498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24" name="Rectangle 8"/>
            <p:cNvSpPr>
              <a:spLocks noChangeArrowheads="1"/>
            </p:cNvSpPr>
            <p:nvPr/>
          </p:nvSpPr>
          <p:spPr bwMode="auto">
            <a:xfrm>
              <a:off x="1626" y="3498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25" name="Rectangle 9"/>
            <p:cNvSpPr>
              <a:spLocks noChangeArrowheads="1"/>
            </p:cNvSpPr>
            <p:nvPr/>
          </p:nvSpPr>
          <p:spPr bwMode="auto">
            <a:xfrm>
              <a:off x="1342" y="3498"/>
              <a:ext cx="284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26" name="Rectangle 10"/>
            <p:cNvSpPr>
              <a:spLocks noChangeArrowheads="1"/>
            </p:cNvSpPr>
            <p:nvPr/>
          </p:nvSpPr>
          <p:spPr bwMode="auto">
            <a:xfrm>
              <a:off x="1056" y="3498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27" name="Rectangle 11"/>
            <p:cNvSpPr>
              <a:spLocks noChangeArrowheads="1"/>
            </p:cNvSpPr>
            <p:nvPr/>
          </p:nvSpPr>
          <p:spPr bwMode="auto">
            <a:xfrm>
              <a:off x="770" y="3498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28" name="Rectangle 12"/>
            <p:cNvSpPr>
              <a:spLocks noChangeArrowheads="1"/>
            </p:cNvSpPr>
            <p:nvPr/>
          </p:nvSpPr>
          <p:spPr bwMode="auto">
            <a:xfrm>
              <a:off x="485" y="3498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29" name="Rectangle 13"/>
            <p:cNvSpPr>
              <a:spLocks noChangeArrowheads="1"/>
            </p:cNvSpPr>
            <p:nvPr/>
          </p:nvSpPr>
          <p:spPr bwMode="auto">
            <a:xfrm>
              <a:off x="200" y="3498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30" name="Rectangle 14"/>
            <p:cNvSpPr>
              <a:spLocks noChangeArrowheads="1"/>
            </p:cNvSpPr>
            <p:nvPr/>
          </p:nvSpPr>
          <p:spPr bwMode="auto">
            <a:xfrm>
              <a:off x="2483" y="3172"/>
              <a:ext cx="261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31" name="Rectangle 15"/>
            <p:cNvSpPr>
              <a:spLocks noChangeArrowheads="1"/>
            </p:cNvSpPr>
            <p:nvPr/>
          </p:nvSpPr>
          <p:spPr bwMode="auto">
            <a:xfrm>
              <a:off x="2198" y="3172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32" name="Rectangle 16"/>
            <p:cNvSpPr>
              <a:spLocks noChangeArrowheads="1"/>
            </p:cNvSpPr>
            <p:nvPr/>
          </p:nvSpPr>
          <p:spPr bwMode="auto">
            <a:xfrm>
              <a:off x="1912" y="3172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33" name="Rectangle 17"/>
            <p:cNvSpPr>
              <a:spLocks noChangeArrowheads="1"/>
            </p:cNvSpPr>
            <p:nvPr/>
          </p:nvSpPr>
          <p:spPr bwMode="auto">
            <a:xfrm>
              <a:off x="1626" y="3172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34" name="Rectangle 18"/>
            <p:cNvSpPr>
              <a:spLocks noChangeArrowheads="1"/>
            </p:cNvSpPr>
            <p:nvPr/>
          </p:nvSpPr>
          <p:spPr bwMode="auto">
            <a:xfrm>
              <a:off x="1342" y="3172"/>
              <a:ext cx="284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35" name="Rectangle 19"/>
            <p:cNvSpPr>
              <a:spLocks noChangeArrowheads="1"/>
            </p:cNvSpPr>
            <p:nvPr/>
          </p:nvSpPr>
          <p:spPr bwMode="auto">
            <a:xfrm>
              <a:off x="1056" y="3172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36" name="Rectangle 20"/>
            <p:cNvSpPr>
              <a:spLocks noChangeArrowheads="1"/>
            </p:cNvSpPr>
            <p:nvPr/>
          </p:nvSpPr>
          <p:spPr bwMode="auto">
            <a:xfrm>
              <a:off x="770" y="3172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37" name="Rectangle 21"/>
            <p:cNvSpPr>
              <a:spLocks noChangeArrowheads="1"/>
            </p:cNvSpPr>
            <p:nvPr/>
          </p:nvSpPr>
          <p:spPr bwMode="auto">
            <a:xfrm>
              <a:off x="485" y="3172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38" name="Rectangle 22"/>
            <p:cNvSpPr>
              <a:spLocks noChangeArrowheads="1"/>
            </p:cNvSpPr>
            <p:nvPr/>
          </p:nvSpPr>
          <p:spPr bwMode="auto">
            <a:xfrm>
              <a:off x="200" y="3172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39" name="Rectangle 23"/>
            <p:cNvSpPr>
              <a:spLocks noChangeArrowheads="1"/>
            </p:cNvSpPr>
            <p:nvPr/>
          </p:nvSpPr>
          <p:spPr bwMode="auto">
            <a:xfrm>
              <a:off x="2483" y="2846"/>
              <a:ext cx="261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40" name="Rectangle 24"/>
            <p:cNvSpPr>
              <a:spLocks noChangeArrowheads="1"/>
            </p:cNvSpPr>
            <p:nvPr/>
          </p:nvSpPr>
          <p:spPr bwMode="auto">
            <a:xfrm>
              <a:off x="2198" y="2846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41" name="Rectangle 25"/>
            <p:cNvSpPr>
              <a:spLocks noChangeArrowheads="1"/>
            </p:cNvSpPr>
            <p:nvPr/>
          </p:nvSpPr>
          <p:spPr bwMode="auto">
            <a:xfrm>
              <a:off x="1912" y="2846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42" name="Rectangle 26"/>
            <p:cNvSpPr>
              <a:spLocks noChangeArrowheads="1"/>
            </p:cNvSpPr>
            <p:nvPr/>
          </p:nvSpPr>
          <p:spPr bwMode="auto">
            <a:xfrm>
              <a:off x="1626" y="2846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43" name="Rectangle 27"/>
            <p:cNvSpPr>
              <a:spLocks noChangeArrowheads="1"/>
            </p:cNvSpPr>
            <p:nvPr/>
          </p:nvSpPr>
          <p:spPr bwMode="auto">
            <a:xfrm>
              <a:off x="1342" y="2846"/>
              <a:ext cx="284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44" name="Rectangle 28"/>
            <p:cNvSpPr>
              <a:spLocks noChangeArrowheads="1"/>
            </p:cNvSpPr>
            <p:nvPr/>
          </p:nvSpPr>
          <p:spPr bwMode="auto">
            <a:xfrm>
              <a:off x="1056" y="2846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45" name="Rectangle 29"/>
            <p:cNvSpPr>
              <a:spLocks noChangeArrowheads="1"/>
            </p:cNvSpPr>
            <p:nvPr/>
          </p:nvSpPr>
          <p:spPr bwMode="auto">
            <a:xfrm>
              <a:off x="770" y="2846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46" name="Rectangle 30"/>
            <p:cNvSpPr>
              <a:spLocks noChangeArrowheads="1"/>
            </p:cNvSpPr>
            <p:nvPr/>
          </p:nvSpPr>
          <p:spPr bwMode="auto">
            <a:xfrm>
              <a:off x="485" y="2846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47" name="Rectangle 31"/>
            <p:cNvSpPr>
              <a:spLocks noChangeArrowheads="1"/>
            </p:cNvSpPr>
            <p:nvPr/>
          </p:nvSpPr>
          <p:spPr bwMode="auto">
            <a:xfrm>
              <a:off x="200" y="2846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48" name="Rectangle 32"/>
            <p:cNvSpPr>
              <a:spLocks noChangeArrowheads="1"/>
            </p:cNvSpPr>
            <p:nvPr/>
          </p:nvSpPr>
          <p:spPr bwMode="auto">
            <a:xfrm>
              <a:off x="2483" y="2520"/>
              <a:ext cx="261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49" name="Rectangle 33"/>
            <p:cNvSpPr>
              <a:spLocks noChangeArrowheads="1"/>
            </p:cNvSpPr>
            <p:nvPr/>
          </p:nvSpPr>
          <p:spPr bwMode="auto">
            <a:xfrm>
              <a:off x="2198" y="2520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50" name="Rectangle 34"/>
            <p:cNvSpPr>
              <a:spLocks noChangeArrowheads="1"/>
            </p:cNvSpPr>
            <p:nvPr/>
          </p:nvSpPr>
          <p:spPr bwMode="auto">
            <a:xfrm>
              <a:off x="1912" y="2520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51" name="Rectangle 35"/>
            <p:cNvSpPr>
              <a:spLocks noChangeArrowheads="1"/>
            </p:cNvSpPr>
            <p:nvPr/>
          </p:nvSpPr>
          <p:spPr bwMode="auto">
            <a:xfrm>
              <a:off x="1626" y="2520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52" name="Rectangle 36"/>
            <p:cNvSpPr>
              <a:spLocks noChangeArrowheads="1"/>
            </p:cNvSpPr>
            <p:nvPr/>
          </p:nvSpPr>
          <p:spPr bwMode="auto">
            <a:xfrm>
              <a:off x="1342" y="2520"/>
              <a:ext cx="284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53" name="Rectangle 37"/>
            <p:cNvSpPr>
              <a:spLocks noChangeArrowheads="1"/>
            </p:cNvSpPr>
            <p:nvPr/>
          </p:nvSpPr>
          <p:spPr bwMode="auto">
            <a:xfrm>
              <a:off x="1056" y="2520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54" name="Rectangle 38"/>
            <p:cNvSpPr>
              <a:spLocks noChangeArrowheads="1"/>
            </p:cNvSpPr>
            <p:nvPr/>
          </p:nvSpPr>
          <p:spPr bwMode="auto">
            <a:xfrm>
              <a:off x="770" y="2520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55" name="Rectangle 39"/>
            <p:cNvSpPr>
              <a:spLocks noChangeArrowheads="1"/>
            </p:cNvSpPr>
            <p:nvPr/>
          </p:nvSpPr>
          <p:spPr bwMode="auto">
            <a:xfrm>
              <a:off x="485" y="2520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56" name="Rectangle 40"/>
            <p:cNvSpPr>
              <a:spLocks noChangeArrowheads="1"/>
            </p:cNvSpPr>
            <p:nvPr/>
          </p:nvSpPr>
          <p:spPr bwMode="auto">
            <a:xfrm>
              <a:off x="200" y="2520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57" name="Rectangle 41"/>
            <p:cNvSpPr>
              <a:spLocks noChangeArrowheads="1"/>
            </p:cNvSpPr>
            <p:nvPr/>
          </p:nvSpPr>
          <p:spPr bwMode="auto">
            <a:xfrm>
              <a:off x="2483" y="2194"/>
              <a:ext cx="261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58" name="Rectangle 42"/>
            <p:cNvSpPr>
              <a:spLocks noChangeArrowheads="1"/>
            </p:cNvSpPr>
            <p:nvPr/>
          </p:nvSpPr>
          <p:spPr bwMode="auto">
            <a:xfrm>
              <a:off x="2198" y="2194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59" name="Rectangle 43"/>
            <p:cNvSpPr>
              <a:spLocks noChangeArrowheads="1"/>
            </p:cNvSpPr>
            <p:nvPr/>
          </p:nvSpPr>
          <p:spPr bwMode="auto">
            <a:xfrm>
              <a:off x="1912" y="2194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60" name="Rectangle 44"/>
            <p:cNvSpPr>
              <a:spLocks noChangeArrowheads="1"/>
            </p:cNvSpPr>
            <p:nvPr/>
          </p:nvSpPr>
          <p:spPr bwMode="auto">
            <a:xfrm>
              <a:off x="1626" y="2194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61" name="Rectangle 45"/>
            <p:cNvSpPr>
              <a:spLocks noChangeArrowheads="1"/>
            </p:cNvSpPr>
            <p:nvPr/>
          </p:nvSpPr>
          <p:spPr bwMode="auto">
            <a:xfrm>
              <a:off x="1342" y="2194"/>
              <a:ext cx="284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62" name="Rectangle 46"/>
            <p:cNvSpPr>
              <a:spLocks noChangeArrowheads="1"/>
            </p:cNvSpPr>
            <p:nvPr/>
          </p:nvSpPr>
          <p:spPr bwMode="auto">
            <a:xfrm>
              <a:off x="1056" y="2194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63" name="Rectangle 47"/>
            <p:cNvSpPr>
              <a:spLocks noChangeArrowheads="1"/>
            </p:cNvSpPr>
            <p:nvPr/>
          </p:nvSpPr>
          <p:spPr bwMode="auto">
            <a:xfrm>
              <a:off x="770" y="2194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64" name="Rectangle 48"/>
            <p:cNvSpPr>
              <a:spLocks noChangeArrowheads="1"/>
            </p:cNvSpPr>
            <p:nvPr/>
          </p:nvSpPr>
          <p:spPr bwMode="auto">
            <a:xfrm>
              <a:off x="485" y="2194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65" name="Rectangle 49"/>
            <p:cNvSpPr>
              <a:spLocks noChangeArrowheads="1"/>
            </p:cNvSpPr>
            <p:nvPr/>
          </p:nvSpPr>
          <p:spPr bwMode="auto">
            <a:xfrm>
              <a:off x="200" y="2194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66" name="Rectangle 50"/>
            <p:cNvSpPr>
              <a:spLocks noChangeArrowheads="1"/>
            </p:cNvSpPr>
            <p:nvPr/>
          </p:nvSpPr>
          <p:spPr bwMode="auto">
            <a:xfrm>
              <a:off x="2483" y="1868"/>
              <a:ext cx="261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67" name="Rectangle 51"/>
            <p:cNvSpPr>
              <a:spLocks noChangeArrowheads="1"/>
            </p:cNvSpPr>
            <p:nvPr/>
          </p:nvSpPr>
          <p:spPr bwMode="auto">
            <a:xfrm>
              <a:off x="2198" y="1868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68" name="Rectangle 52"/>
            <p:cNvSpPr>
              <a:spLocks noChangeArrowheads="1"/>
            </p:cNvSpPr>
            <p:nvPr/>
          </p:nvSpPr>
          <p:spPr bwMode="auto">
            <a:xfrm>
              <a:off x="1912" y="1868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69" name="Rectangle 53"/>
            <p:cNvSpPr>
              <a:spLocks noChangeArrowheads="1"/>
            </p:cNvSpPr>
            <p:nvPr/>
          </p:nvSpPr>
          <p:spPr bwMode="auto">
            <a:xfrm>
              <a:off x="1626" y="1868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70" name="Rectangle 54"/>
            <p:cNvSpPr>
              <a:spLocks noChangeArrowheads="1"/>
            </p:cNvSpPr>
            <p:nvPr/>
          </p:nvSpPr>
          <p:spPr bwMode="auto">
            <a:xfrm>
              <a:off x="1342" y="1868"/>
              <a:ext cx="284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71" name="Rectangle 55"/>
            <p:cNvSpPr>
              <a:spLocks noChangeArrowheads="1"/>
            </p:cNvSpPr>
            <p:nvPr/>
          </p:nvSpPr>
          <p:spPr bwMode="auto">
            <a:xfrm>
              <a:off x="1056" y="1868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72" name="Rectangle 56"/>
            <p:cNvSpPr>
              <a:spLocks noChangeArrowheads="1"/>
            </p:cNvSpPr>
            <p:nvPr/>
          </p:nvSpPr>
          <p:spPr bwMode="auto">
            <a:xfrm>
              <a:off x="770" y="1868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73" name="Rectangle 57"/>
            <p:cNvSpPr>
              <a:spLocks noChangeArrowheads="1"/>
            </p:cNvSpPr>
            <p:nvPr/>
          </p:nvSpPr>
          <p:spPr bwMode="auto">
            <a:xfrm>
              <a:off x="485" y="1868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74" name="Rectangle 58"/>
            <p:cNvSpPr>
              <a:spLocks noChangeArrowheads="1"/>
            </p:cNvSpPr>
            <p:nvPr/>
          </p:nvSpPr>
          <p:spPr bwMode="auto">
            <a:xfrm>
              <a:off x="200" y="1868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75" name="Rectangle 59"/>
            <p:cNvSpPr>
              <a:spLocks noChangeArrowheads="1"/>
            </p:cNvSpPr>
            <p:nvPr/>
          </p:nvSpPr>
          <p:spPr bwMode="auto">
            <a:xfrm>
              <a:off x="2483" y="1542"/>
              <a:ext cx="261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76" name="Rectangle 60"/>
            <p:cNvSpPr>
              <a:spLocks noChangeArrowheads="1"/>
            </p:cNvSpPr>
            <p:nvPr/>
          </p:nvSpPr>
          <p:spPr bwMode="auto">
            <a:xfrm>
              <a:off x="2198" y="1542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77" name="Rectangle 61"/>
            <p:cNvSpPr>
              <a:spLocks noChangeArrowheads="1"/>
            </p:cNvSpPr>
            <p:nvPr/>
          </p:nvSpPr>
          <p:spPr bwMode="auto">
            <a:xfrm>
              <a:off x="1912" y="1542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78" name="Rectangle 62"/>
            <p:cNvSpPr>
              <a:spLocks noChangeArrowheads="1"/>
            </p:cNvSpPr>
            <p:nvPr/>
          </p:nvSpPr>
          <p:spPr bwMode="auto">
            <a:xfrm>
              <a:off x="1626" y="1542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79" name="Rectangle 63"/>
            <p:cNvSpPr>
              <a:spLocks noChangeArrowheads="1"/>
            </p:cNvSpPr>
            <p:nvPr/>
          </p:nvSpPr>
          <p:spPr bwMode="auto">
            <a:xfrm>
              <a:off x="1342" y="1542"/>
              <a:ext cx="284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80" name="Rectangle 64"/>
            <p:cNvSpPr>
              <a:spLocks noChangeArrowheads="1"/>
            </p:cNvSpPr>
            <p:nvPr/>
          </p:nvSpPr>
          <p:spPr bwMode="auto">
            <a:xfrm>
              <a:off x="1056" y="1542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81" name="Rectangle 65"/>
            <p:cNvSpPr>
              <a:spLocks noChangeArrowheads="1"/>
            </p:cNvSpPr>
            <p:nvPr/>
          </p:nvSpPr>
          <p:spPr bwMode="auto">
            <a:xfrm>
              <a:off x="770" y="1542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82" name="Rectangle 66"/>
            <p:cNvSpPr>
              <a:spLocks noChangeArrowheads="1"/>
            </p:cNvSpPr>
            <p:nvPr/>
          </p:nvSpPr>
          <p:spPr bwMode="auto">
            <a:xfrm>
              <a:off x="485" y="1542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83" name="Rectangle 67"/>
            <p:cNvSpPr>
              <a:spLocks noChangeArrowheads="1"/>
            </p:cNvSpPr>
            <p:nvPr/>
          </p:nvSpPr>
          <p:spPr bwMode="auto">
            <a:xfrm>
              <a:off x="200" y="1542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84" name="Rectangle 68"/>
            <p:cNvSpPr>
              <a:spLocks noChangeArrowheads="1"/>
            </p:cNvSpPr>
            <p:nvPr/>
          </p:nvSpPr>
          <p:spPr bwMode="auto">
            <a:xfrm>
              <a:off x="2483" y="1216"/>
              <a:ext cx="261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85" name="Rectangle 69"/>
            <p:cNvSpPr>
              <a:spLocks noChangeArrowheads="1"/>
            </p:cNvSpPr>
            <p:nvPr/>
          </p:nvSpPr>
          <p:spPr bwMode="auto">
            <a:xfrm>
              <a:off x="2198" y="1216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86" name="Rectangle 70"/>
            <p:cNvSpPr>
              <a:spLocks noChangeArrowheads="1"/>
            </p:cNvSpPr>
            <p:nvPr/>
          </p:nvSpPr>
          <p:spPr bwMode="auto">
            <a:xfrm>
              <a:off x="1912" y="1216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87" name="Rectangle 71"/>
            <p:cNvSpPr>
              <a:spLocks noChangeArrowheads="1"/>
            </p:cNvSpPr>
            <p:nvPr/>
          </p:nvSpPr>
          <p:spPr bwMode="auto">
            <a:xfrm>
              <a:off x="1626" y="1216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88" name="Rectangle 72"/>
            <p:cNvSpPr>
              <a:spLocks noChangeArrowheads="1"/>
            </p:cNvSpPr>
            <p:nvPr/>
          </p:nvSpPr>
          <p:spPr bwMode="auto">
            <a:xfrm>
              <a:off x="1342" y="1216"/>
              <a:ext cx="284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89" name="Rectangle 73"/>
            <p:cNvSpPr>
              <a:spLocks noChangeArrowheads="1"/>
            </p:cNvSpPr>
            <p:nvPr/>
          </p:nvSpPr>
          <p:spPr bwMode="auto">
            <a:xfrm>
              <a:off x="1056" y="1216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90" name="Rectangle 74"/>
            <p:cNvSpPr>
              <a:spLocks noChangeArrowheads="1"/>
            </p:cNvSpPr>
            <p:nvPr/>
          </p:nvSpPr>
          <p:spPr bwMode="auto">
            <a:xfrm>
              <a:off x="770" y="1216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91" name="Rectangle 75"/>
            <p:cNvSpPr>
              <a:spLocks noChangeArrowheads="1"/>
            </p:cNvSpPr>
            <p:nvPr/>
          </p:nvSpPr>
          <p:spPr bwMode="auto">
            <a:xfrm>
              <a:off x="485" y="1216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92" name="Rectangle 76"/>
            <p:cNvSpPr>
              <a:spLocks noChangeArrowheads="1"/>
            </p:cNvSpPr>
            <p:nvPr/>
          </p:nvSpPr>
          <p:spPr bwMode="auto">
            <a:xfrm>
              <a:off x="200" y="1216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93" name="Rectangle 77"/>
            <p:cNvSpPr>
              <a:spLocks noChangeArrowheads="1"/>
            </p:cNvSpPr>
            <p:nvPr/>
          </p:nvSpPr>
          <p:spPr bwMode="auto">
            <a:xfrm>
              <a:off x="2483" y="890"/>
              <a:ext cx="261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94" name="Rectangle 78"/>
            <p:cNvSpPr>
              <a:spLocks noChangeArrowheads="1"/>
            </p:cNvSpPr>
            <p:nvPr/>
          </p:nvSpPr>
          <p:spPr bwMode="auto">
            <a:xfrm>
              <a:off x="2198" y="890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95" name="Rectangle 79"/>
            <p:cNvSpPr>
              <a:spLocks noChangeArrowheads="1"/>
            </p:cNvSpPr>
            <p:nvPr/>
          </p:nvSpPr>
          <p:spPr bwMode="auto">
            <a:xfrm>
              <a:off x="1912" y="890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96" name="Rectangle 80"/>
            <p:cNvSpPr>
              <a:spLocks noChangeArrowheads="1"/>
            </p:cNvSpPr>
            <p:nvPr/>
          </p:nvSpPr>
          <p:spPr bwMode="auto">
            <a:xfrm>
              <a:off x="1626" y="890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97" name="Rectangle 81"/>
            <p:cNvSpPr>
              <a:spLocks noChangeArrowheads="1"/>
            </p:cNvSpPr>
            <p:nvPr/>
          </p:nvSpPr>
          <p:spPr bwMode="auto">
            <a:xfrm>
              <a:off x="1342" y="890"/>
              <a:ext cx="284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98" name="Rectangle 82"/>
            <p:cNvSpPr>
              <a:spLocks noChangeArrowheads="1"/>
            </p:cNvSpPr>
            <p:nvPr/>
          </p:nvSpPr>
          <p:spPr bwMode="auto">
            <a:xfrm>
              <a:off x="1056" y="890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99" name="Rectangle 83"/>
            <p:cNvSpPr>
              <a:spLocks noChangeArrowheads="1"/>
            </p:cNvSpPr>
            <p:nvPr/>
          </p:nvSpPr>
          <p:spPr bwMode="auto">
            <a:xfrm>
              <a:off x="770" y="890"/>
              <a:ext cx="286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100" name="Rectangle 84"/>
            <p:cNvSpPr>
              <a:spLocks noChangeArrowheads="1"/>
            </p:cNvSpPr>
            <p:nvPr/>
          </p:nvSpPr>
          <p:spPr bwMode="auto">
            <a:xfrm>
              <a:off x="485" y="890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101" name="Rectangle 85"/>
            <p:cNvSpPr>
              <a:spLocks noChangeArrowheads="1"/>
            </p:cNvSpPr>
            <p:nvPr/>
          </p:nvSpPr>
          <p:spPr bwMode="auto">
            <a:xfrm>
              <a:off x="200" y="890"/>
              <a:ext cx="28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1pPr>
              <a:lvl2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2pPr>
              <a:lvl3pPr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4pPr>
              <a:lvl5pPr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defRPr>
              </a:lvl9pPr>
            </a:lstStyle>
            <a:p>
              <a:endParaRPr lang="zh-CN" altLang="en-US" sz="2400"/>
            </a:p>
          </p:txBody>
        </p:sp>
        <p:sp>
          <p:nvSpPr>
            <p:cNvPr id="102" name="Line 86"/>
            <p:cNvSpPr>
              <a:spLocks noChangeShapeType="1"/>
            </p:cNvSpPr>
            <p:nvPr/>
          </p:nvSpPr>
          <p:spPr bwMode="auto">
            <a:xfrm>
              <a:off x="200" y="890"/>
              <a:ext cx="2544" cy="0"/>
            </a:xfrm>
            <a:prstGeom prst="line">
              <a:avLst/>
            </a:prstGeom>
            <a:noFill/>
            <a:ln w="12700" cap="sq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03" name="Line 87"/>
            <p:cNvSpPr>
              <a:spLocks noChangeShapeType="1"/>
            </p:cNvSpPr>
            <p:nvPr/>
          </p:nvSpPr>
          <p:spPr bwMode="auto">
            <a:xfrm>
              <a:off x="200" y="1216"/>
              <a:ext cx="2544" cy="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04" name="Line 88"/>
            <p:cNvSpPr>
              <a:spLocks noChangeShapeType="1"/>
            </p:cNvSpPr>
            <p:nvPr/>
          </p:nvSpPr>
          <p:spPr bwMode="auto">
            <a:xfrm>
              <a:off x="200" y="1542"/>
              <a:ext cx="2544" cy="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05" name="Line 89"/>
            <p:cNvSpPr>
              <a:spLocks noChangeShapeType="1"/>
            </p:cNvSpPr>
            <p:nvPr/>
          </p:nvSpPr>
          <p:spPr bwMode="auto">
            <a:xfrm>
              <a:off x="200" y="1868"/>
              <a:ext cx="2544" cy="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06" name="Line 90"/>
            <p:cNvSpPr>
              <a:spLocks noChangeShapeType="1"/>
            </p:cNvSpPr>
            <p:nvPr/>
          </p:nvSpPr>
          <p:spPr bwMode="auto">
            <a:xfrm>
              <a:off x="200" y="2194"/>
              <a:ext cx="2544" cy="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07" name="Line 91"/>
            <p:cNvSpPr>
              <a:spLocks noChangeShapeType="1"/>
            </p:cNvSpPr>
            <p:nvPr/>
          </p:nvSpPr>
          <p:spPr bwMode="auto">
            <a:xfrm>
              <a:off x="200" y="2520"/>
              <a:ext cx="2544" cy="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08" name="Line 92"/>
            <p:cNvSpPr>
              <a:spLocks noChangeShapeType="1"/>
            </p:cNvSpPr>
            <p:nvPr/>
          </p:nvSpPr>
          <p:spPr bwMode="auto">
            <a:xfrm>
              <a:off x="200" y="2846"/>
              <a:ext cx="2544" cy="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09" name="Line 93"/>
            <p:cNvSpPr>
              <a:spLocks noChangeShapeType="1"/>
            </p:cNvSpPr>
            <p:nvPr/>
          </p:nvSpPr>
          <p:spPr bwMode="auto">
            <a:xfrm>
              <a:off x="200" y="3172"/>
              <a:ext cx="2544" cy="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0" name="Line 94"/>
            <p:cNvSpPr>
              <a:spLocks noChangeShapeType="1"/>
            </p:cNvSpPr>
            <p:nvPr/>
          </p:nvSpPr>
          <p:spPr bwMode="auto">
            <a:xfrm>
              <a:off x="200" y="3498"/>
              <a:ext cx="2544" cy="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1" name="Line 95"/>
            <p:cNvSpPr>
              <a:spLocks noChangeShapeType="1"/>
            </p:cNvSpPr>
            <p:nvPr/>
          </p:nvSpPr>
          <p:spPr bwMode="auto">
            <a:xfrm>
              <a:off x="200" y="3824"/>
              <a:ext cx="2544" cy="0"/>
            </a:xfrm>
            <a:prstGeom prst="line">
              <a:avLst/>
            </a:prstGeom>
            <a:noFill/>
            <a:ln w="12700" cap="sq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2" name="Line 96"/>
            <p:cNvSpPr>
              <a:spLocks noChangeShapeType="1"/>
            </p:cNvSpPr>
            <p:nvPr/>
          </p:nvSpPr>
          <p:spPr bwMode="auto">
            <a:xfrm>
              <a:off x="200" y="890"/>
              <a:ext cx="0" cy="2934"/>
            </a:xfrm>
            <a:prstGeom prst="line">
              <a:avLst/>
            </a:prstGeom>
            <a:noFill/>
            <a:ln w="12700" cap="sq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3" name="Line 97"/>
            <p:cNvSpPr>
              <a:spLocks noChangeShapeType="1"/>
            </p:cNvSpPr>
            <p:nvPr/>
          </p:nvSpPr>
          <p:spPr bwMode="auto">
            <a:xfrm>
              <a:off x="485" y="890"/>
              <a:ext cx="0" cy="2934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4" name="Line 98"/>
            <p:cNvSpPr>
              <a:spLocks noChangeShapeType="1"/>
            </p:cNvSpPr>
            <p:nvPr/>
          </p:nvSpPr>
          <p:spPr bwMode="auto">
            <a:xfrm>
              <a:off x="770" y="890"/>
              <a:ext cx="0" cy="2934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5" name="Line 99"/>
            <p:cNvSpPr>
              <a:spLocks noChangeShapeType="1"/>
            </p:cNvSpPr>
            <p:nvPr/>
          </p:nvSpPr>
          <p:spPr bwMode="auto">
            <a:xfrm>
              <a:off x="1056" y="890"/>
              <a:ext cx="0" cy="2934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6" name="Line 100"/>
            <p:cNvSpPr>
              <a:spLocks noChangeShapeType="1"/>
            </p:cNvSpPr>
            <p:nvPr/>
          </p:nvSpPr>
          <p:spPr bwMode="auto">
            <a:xfrm>
              <a:off x="1342" y="890"/>
              <a:ext cx="0" cy="2934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7" name="Line 101"/>
            <p:cNvSpPr>
              <a:spLocks noChangeShapeType="1"/>
            </p:cNvSpPr>
            <p:nvPr/>
          </p:nvSpPr>
          <p:spPr bwMode="auto">
            <a:xfrm>
              <a:off x="1626" y="890"/>
              <a:ext cx="0" cy="2934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8" name="Line 102"/>
            <p:cNvSpPr>
              <a:spLocks noChangeShapeType="1"/>
            </p:cNvSpPr>
            <p:nvPr/>
          </p:nvSpPr>
          <p:spPr bwMode="auto">
            <a:xfrm>
              <a:off x="1912" y="890"/>
              <a:ext cx="0" cy="2934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19" name="Line 103"/>
            <p:cNvSpPr>
              <a:spLocks noChangeShapeType="1"/>
            </p:cNvSpPr>
            <p:nvPr/>
          </p:nvSpPr>
          <p:spPr bwMode="auto">
            <a:xfrm>
              <a:off x="2198" y="890"/>
              <a:ext cx="0" cy="2934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20" name="Line 104"/>
            <p:cNvSpPr>
              <a:spLocks noChangeShapeType="1"/>
            </p:cNvSpPr>
            <p:nvPr/>
          </p:nvSpPr>
          <p:spPr bwMode="auto">
            <a:xfrm>
              <a:off x="2483" y="890"/>
              <a:ext cx="0" cy="2934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21" name="Line 105"/>
            <p:cNvSpPr>
              <a:spLocks noChangeShapeType="1"/>
            </p:cNvSpPr>
            <p:nvPr/>
          </p:nvSpPr>
          <p:spPr bwMode="auto">
            <a:xfrm>
              <a:off x="2744" y="890"/>
              <a:ext cx="0" cy="2934"/>
            </a:xfrm>
            <a:prstGeom prst="line">
              <a:avLst/>
            </a:prstGeom>
            <a:noFill/>
            <a:ln w="12700" cap="sq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22" name="Line 106"/>
            <p:cNvSpPr>
              <a:spLocks noChangeShapeType="1"/>
            </p:cNvSpPr>
            <p:nvPr/>
          </p:nvSpPr>
          <p:spPr bwMode="auto">
            <a:xfrm flipV="1">
              <a:off x="204" y="890"/>
              <a:ext cx="0" cy="2948"/>
            </a:xfrm>
            <a:prstGeom prst="line">
              <a:avLst/>
            </a:prstGeom>
            <a:ln w="57150">
              <a:headEnd/>
              <a:tailEnd type="triangle" w="med" len="med"/>
            </a:ln>
            <a:extLst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 sz="2400"/>
            </a:p>
          </p:txBody>
        </p:sp>
        <p:sp>
          <p:nvSpPr>
            <p:cNvPr id="123" name="Line 107"/>
            <p:cNvSpPr>
              <a:spLocks noChangeShapeType="1"/>
            </p:cNvSpPr>
            <p:nvPr/>
          </p:nvSpPr>
          <p:spPr bwMode="auto">
            <a:xfrm>
              <a:off x="204" y="2523"/>
              <a:ext cx="2540" cy="0"/>
            </a:xfrm>
            <a:prstGeom prst="line">
              <a:avLst/>
            </a:prstGeom>
            <a:ln w="57150">
              <a:headEnd/>
              <a:tailEnd type="triangle" w="med" len="med"/>
            </a:ln>
            <a:extLst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 sz="2400"/>
            </a:p>
          </p:txBody>
        </p:sp>
        <p:sp>
          <p:nvSpPr>
            <p:cNvPr id="124" name="Text Box 108"/>
            <p:cNvSpPr txBox="1">
              <a:spLocks noChangeArrowheads="1"/>
            </p:cNvSpPr>
            <p:nvPr/>
          </p:nvSpPr>
          <p:spPr bwMode="auto">
            <a:xfrm>
              <a:off x="204" y="706"/>
              <a:ext cx="952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solidFill>
                    <a:srgbClr val="FF0066"/>
                  </a:solidFill>
                </a:rPr>
                <a:t>沸点℃</a:t>
              </a:r>
            </a:p>
          </p:txBody>
        </p:sp>
        <p:sp>
          <p:nvSpPr>
            <p:cNvPr id="125" name="Text Box 109"/>
            <p:cNvSpPr txBox="1">
              <a:spLocks noChangeArrowheads="1"/>
            </p:cNvSpPr>
            <p:nvPr/>
          </p:nvSpPr>
          <p:spPr bwMode="auto">
            <a:xfrm>
              <a:off x="1305" y="2959"/>
              <a:ext cx="149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B0F0"/>
                  </a:solidFill>
                </a:rPr>
                <a:t>分子中碳原子数</a:t>
              </a:r>
            </a:p>
          </p:txBody>
        </p:sp>
        <p:sp>
          <p:nvSpPr>
            <p:cNvPr id="126" name="Text Box 110"/>
            <p:cNvSpPr txBox="1">
              <a:spLocks noChangeArrowheads="1"/>
            </p:cNvSpPr>
            <p:nvPr/>
          </p:nvSpPr>
          <p:spPr bwMode="auto">
            <a:xfrm>
              <a:off x="380" y="2625"/>
              <a:ext cx="242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dirty="0"/>
                <a:t>2   4    6   8   10 12  14  16 </a:t>
              </a:r>
            </a:p>
          </p:txBody>
        </p:sp>
        <p:sp>
          <p:nvSpPr>
            <p:cNvPr id="127" name="Text Box 111"/>
            <p:cNvSpPr txBox="1">
              <a:spLocks noChangeArrowheads="1"/>
            </p:cNvSpPr>
            <p:nvPr/>
          </p:nvSpPr>
          <p:spPr bwMode="auto">
            <a:xfrm>
              <a:off x="-384" y="1394"/>
              <a:ext cx="544" cy="180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3429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8001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2573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7145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1717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628900" indent="-3429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086100" indent="-3429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543300" indent="-3429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4000500" indent="-3429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>
                <a:spcBef>
                  <a:spcPct val="50000"/>
                </a:spcBef>
              </a:pPr>
              <a:r>
                <a:rPr lang="en-US" altLang="zh-CN" b="1" dirty="0">
                  <a:solidFill>
                    <a:srgbClr val="FF7C80"/>
                  </a:solidFill>
                </a:rPr>
                <a:t>200</a:t>
              </a:r>
            </a:p>
            <a:p>
              <a:pPr algn="r">
                <a:spcBef>
                  <a:spcPct val="50000"/>
                </a:spcBef>
              </a:pPr>
              <a:endParaRPr lang="en-US" altLang="zh-CN" b="1" dirty="0">
                <a:solidFill>
                  <a:srgbClr val="FF7C80"/>
                </a:solidFill>
              </a:endParaRPr>
            </a:p>
            <a:p>
              <a:pPr algn="r">
                <a:spcBef>
                  <a:spcPct val="50000"/>
                </a:spcBef>
              </a:pPr>
              <a:r>
                <a:rPr lang="en-US" altLang="zh-CN" b="1" dirty="0">
                  <a:solidFill>
                    <a:srgbClr val="FF7C80"/>
                  </a:solidFill>
                </a:rPr>
                <a:t>100</a:t>
              </a:r>
            </a:p>
            <a:p>
              <a:pPr algn="r">
                <a:spcBef>
                  <a:spcPct val="50000"/>
                </a:spcBef>
              </a:pPr>
              <a:r>
                <a:rPr lang="en-US" altLang="zh-CN" b="1" dirty="0">
                  <a:solidFill>
                    <a:srgbClr val="FF7C80"/>
                  </a:solidFill>
                </a:rPr>
                <a:t>50 </a:t>
              </a:r>
            </a:p>
            <a:p>
              <a:pPr algn="r">
                <a:spcBef>
                  <a:spcPct val="50000"/>
                </a:spcBef>
              </a:pPr>
              <a:r>
                <a:rPr lang="en-US" altLang="zh-CN" b="1" dirty="0">
                  <a:solidFill>
                    <a:srgbClr val="FF7C80"/>
                  </a:solidFill>
                </a:rPr>
                <a:t>0</a:t>
              </a:r>
            </a:p>
            <a:p>
              <a:pPr algn="r">
                <a:spcBef>
                  <a:spcPct val="50000"/>
                </a:spcBef>
              </a:pPr>
              <a:endParaRPr lang="en-US" altLang="zh-CN" b="1" dirty="0">
                <a:solidFill>
                  <a:srgbClr val="FF7C80"/>
                </a:solidFill>
              </a:endParaRPr>
            </a:p>
            <a:p>
              <a:pPr algn="r">
                <a:spcBef>
                  <a:spcPct val="50000"/>
                </a:spcBef>
              </a:pPr>
              <a:r>
                <a:rPr lang="en-US" altLang="zh-CN" b="1" dirty="0">
                  <a:solidFill>
                    <a:srgbClr val="FF7C80"/>
                  </a:solidFill>
                </a:rPr>
                <a:t>-100</a:t>
              </a:r>
            </a:p>
          </p:txBody>
        </p:sp>
      </p:grpSp>
      <p:grpSp>
        <p:nvGrpSpPr>
          <p:cNvPr id="128" name="Group 112"/>
          <p:cNvGrpSpPr>
            <a:grpSpLocks/>
          </p:cNvGrpSpPr>
          <p:nvPr/>
        </p:nvGrpSpPr>
        <p:grpSpPr bwMode="auto">
          <a:xfrm>
            <a:off x="6554324" y="401698"/>
            <a:ext cx="5065714" cy="5665787"/>
            <a:chOff x="2603" y="693"/>
            <a:chExt cx="3191" cy="3569"/>
          </a:xfrm>
        </p:grpSpPr>
        <p:grpSp>
          <p:nvGrpSpPr>
            <p:cNvPr id="129" name="Group 113"/>
            <p:cNvGrpSpPr>
              <a:grpSpLocks/>
            </p:cNvGrpSpPr>
            <p:nvPr/>
          </p:nvGrpSpPr>
          <p:grpSpPr bwMode="auto">
            <a:xfrm>
              <a:off x="3107" y="890"/>
              <a:ext cx="2544" cy="2934"/>
              <a:chOff x="3107" y="890"/>
              <a:chExt cx="2544" cy="2934"/>
            </a:xfrm>
          </p:grpSpPr>
          <p:sp>
            <p:nvSpPr>
              <p:cNvPr id="136" name="Rectangle 114"/>
              <p:cNvSpPr>
                <a:spLocks noChangeArrowheads="1"/>
              </p:cNvSpPr>
              <p:nvPr/>
            </p:nvSpPr>
            <p:spPr bwMode="auto">
              <a:xfrm>
                <a:off x="5390" y="3498"/>
                <a:ext cx="261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37" name="Rectangle 115"/>
              <p:cNvSpPr>
                <a:spLocks noChangeArrowheads="1"/>
              </p:cNvSpPr>
              <p:nvPr/>
            </p:nvSpPr>
            <p:spPr bwMode="auto">
              <a:xfrm>
                <a:off x="5105" y="3498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38" name="Rectangle 116"/>
              <p:cNvSpPr>
                <a:spLocks noChangeArrowheads="1"/>
              </p:cNvSpPr>
              <p:nvPr/>
            </p:nvSpPr>
            <p:spPr bwMode="auto">
              <a:xfrm>
                <a:off x="4819" y="3498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39" name="Rectangle 117"/>
              <p:cNvSpPr>
                <a:spLocks noChangeArrowheads="1"/>
              </p:cNvSpPr>
              <p:nvPr/>
            </p:nvSpPr>
            <p:spPr bwMode="auto">
              <a:xfrm>
                <a:off x="4533" y="3498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40" name="Rectangle 118"/>
              <p:cNvSpPr>
                <a:spLocks noChangeArrowheads="1"/>
              </p:cNvSpPr>
              <p:nvPr/>
            </p:nvSpPr>
            <p:spPr bwMode="auto">
              <a:xfrm>
                <a:off x="4249" y="3498"/>
                <a:ext cx="284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41" name="Rectangle 119"/>
              <p:cNvSpPr>
                <a:spLocks noChangeArrowheads="1"/>
              </p:cNvSpPr>
              <p:nvPr/>
            </p:nvSpPr>
            <p:spPr bwMode="auto">
              <a:xfrm>
                <a:off x="3963" y="3498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42" name="Rectangle 120"/>
              <p:cNvSpPr>
                <a:spLocks noChangeArrowheads="1"/>
              </p:cNvSpPr>
              <p:nvPr/>
            </p:nvSpPr>
            <p:spPr bwMode="auto">
              <a:xfrm>
                <a:off x="3677" y="3498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43" name="Rectangle 121"/>
              <p:cNvSpPr>
                <a:spLocks noChangeArrowheads="1"/>
              </p:cNvSpPr>
              <p:nvPr/>
            </p:nvSpPr>
            <p:spPr bwMode="auto">
              <a:xfrm>
                <a:off x="3392" y="3498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44" name="Rectangle 122"/>
              <p:cNvSpPr>
                <a:spLocks noChangeArrowheads="1"/>
              </p:cNvSpPr>
              <p:nvPr/>
            </p:nvSpPr>
            <p:spPr bwMode="auto">
              <a:xfrm>
                <a:off x="3107" y="3498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45" name="Rectangle 123"/>
              <p:cNvSpPr>
                <a:spLocks noChangeArrowheads="1"/>
              </p:cNvSpPr>
              <p:nvPr/>
            </p:nvSpPr>
            <p:spPr bwMode="auto">
              <a:xfrm>
                <a:off x="5390" y="3172"/>
                <a:ext cx="261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46" name="Rectangle 124"/>
              <p:cNvSpPr>
                <a:spLocks noChangeArrowheads="1"/>
              </p:cNvSpPr>
              <p:nvPr/>
            </p:nvSpPr>
            <p:spPr bwMode="auto">
              <a:xfrm>
                <a:off x="5105" y="3172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47" name="Rectangle 125"/>
              <p:cNvSpPr>
                <a:spLocks noChangeArrowheads="1"/>
              </p:cNvSpPr>
              <p:nvPr/>
            </p:nvSpPr>
            <p:spPr bwMode="auto">
              <a:xfrm>
                <a:off x="4819" y="3172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48" name="Rectangle 126"/>
              <p:cNvSpPr>
                <a:spLocks noChangeArrowheads="1"/>
              </p:cNvSpPr>
              <p:nvPr/>
            </p:nvSpPr>
            <p:spPr bwMode="auto">
              <a:xfrm>
                <a:off x="4533" y="3172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49" name="Rectangle 127"/>
              <p:cNvSpPr>
                <a:spLocks noChangeArrowheads="1"/>
              </p:cNvSpPr>
              <p:nvPr/>
            </p:nvSpPr>
            <p:spPr bwMode="auto">
              <a:xfrm>
                <a:off x="4249" y="3172"/>
                <a:ext cx="284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50" name="Rectangle 128"/>
              <p:cNvSpPr>
                <a:spLocks noChangeArrowheads="1"/>
              </p:cNvSpPr>
              <p:nvPr/>
            </p:nvSpPr>
            <p:spPr bwMode="auto">
              <a:xfrm>
                <a:off x="3963" y="3172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51" name="Rectangle 129"/>
              <p:cNvSpPr>
                <a:spLocks noChangeArrowheads="1"/>
              </p:cNvSpPr>
              <p:nvPr/>
            </p:nvSpPr>
            <p:spPr bwMode="auto">
              <a:xfrm>
                <a:off x="3677" y="3172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52" name="Rectangle 130"/>
              <p:cNvSpPr>
                <a:spLocks noChangeArrowheads="1"/>
              </p:cNvSpPr>
              <p:nvPr/>
            </p:nvSpPr>
            <p:spPr bwMode="auto">
              <a:xfrm>
                <a:off x="3392" y="3172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53" name="Rectangle 131"/>
              <p:cNvSpPr>
                <a:spLocks noChangeArrowheads="1"/>
              </p:cNvSpPr>
              <p:nvPr/>
            </p:nvSpPr>
            <p:spPr bwMode="auto">
              <a:xfrm>
                <a:off x="3107" y="3172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54" name="Rectangle 132"/>
              <p:cNvSpPr>
                <a:spLocks noChangeArrowheads="1"/>
              </p:cNvSpPr>
              <p:nvPr/>
            </p:nvSpPr>
            <p:spPr bwMode="auto">
              <a:xfrm>
                <a:off x="5390" y="2846"/>
                <a:ext cx="261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55" name="Rectangle 133"/>
              <p:cNvSpPr>
                <a:spLocks noChangeArrowheads="1"/>
              </p:cNvSpPr>
              <p:nvPr/>
            </p:nvSpPr>
            <p:spPr bwMode="auto">
              <a:xfrm>
                <a:off x="5105" y="2846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56" name="Rectangle 134"/>
              <p:cNvSpPr>
                <a:spLocks noChangeArrowheads="1"/>
              </p:cNvSpPr>
              <p:nvPr/>
            </p:nvSpPr>
            <p:spPr bwMode="auto">
              <a:xfrm>
                <a:off x="4819" y="2846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57" name="Rectangle 135"/>
              <p:cNvSpPr>
                <a:spLocks noChangeArrowheads="1"/>
              </p:cNvSpPr>
              <p:nvPr/>
            </p:nvSpPr>
            <p:spPr bwMode="auto">
              <a:xfrm>
                <a:off x="4533" y="2846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58" name="Rectangle 136"/>
              <p:cNvSpPr>
                <a:spLocks noChangeArrowheads="1"/>
              </p:cNvSpPr>
              <p:nvPr/>
            </p:nvSpPr>
            <p:spPr bwMode="auto">
              <a:xfrm>
                <a:off x="4249" y="2846"/>
                <a:ext cx="284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59" name="Rectangle 137"/>
              <p:cNvSpPr>
                <a:spLocks noChangeArrowheads="1"/>
              </p:cNvSpPr>
              <p:nvPr/>
            </p:nvSpPr>
            <p:spPr bwMode="auto">
              <a:xfrm>
                <a:off x="3963" y="2846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60" name="Rectangle 138"/>
              <p:cNvSpPr>
                <a:spLocks noChangeArrowheads="1"/>
              </p:cNvSpPr>
              <p:nvPr/>
            </p:nvSpPr>
            <p:spPr bwMode="auto">
              <a:xfrm>
                <a:off x="3677" y="2846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61" name="Rectangle 139"/>
              <p:cNvSpPr>
                <a:spLocks noChangeArrowheads="1"/>
              </p:cNvSpPr>
              <p:nvPr/>
            </p:nvSpPr>
            <p:spPr bwMode="auto">
              <a:xfrm>
                <a:off x="3392" y="2846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62" name="Rectangle 140"/>
              <p:cNvSpPr>
                <a:spLocks noChangeArrowheads="1"/>
              </p:cNvSpPr>
              <p:nvPr/>
            </p:nvSpPr>
            <p:spPr bwMode="auto">
              <a:xfrm>
                <a:off x="3107" y="2846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63" name="Rectangle 141"/>
              <p:cNvSpPr>
                <a:spLocks noChangeArrowheads="1"/>
              </p:cNvSpPr>
              <p:nvPr/>
            </p:nvSpPr>
            <p:spPr bwMode="auto">
              <a:xfrm>
                <a:off x="5390" y="2520"/>
                <a:ext cx="261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64" name="Rectangle 142"/>
              <p:cNvSpPr>
                <a:spLocks noChangeArrowheads="1"/>
              </p:cNvSpPr>
              <p:nvPr/>
            </p:nvSpPr>
            <p:spPr bwMode="auto">
              <a:xfrm>
                <a:off x="5105" y="2520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65" name="Rectangle 143"/>
              <p:cNvSpPr>
                <a:spLocks noChangeArrowheads="1"/>
              </p:cNvSpPr>
              <p:nvPr/>
            </p:nvSpPr>
            <p:spPr bwMode="auto">
              <a:xfrm>
                <a:off x="4819" y="2520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66" name="Rectangle 144"/>
              <p:cNvSpPr>
                <a:spLocks noChangeArrowheads="1"/>
              </p:cNvSpPr>
              <p:nvPr/>
            </p:nvSpPr>
            <p:spPr bwMode="auto">
              <a:xfrm>
                <a:off x="4533" y="2520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67" name="Rectangle 145"/>
              <p:cNvSpPr>
                <a:spLocks noChangeArrowheads="1"/>
              </p:cNvSpPr>
              <p:nvPr/>
            </p:nvSpPr>
            <p:spPr bwMode="auto">
              <a:xfrm>
                <a:off x="4249" y="2520"/>
                <a:ext cx="284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68" name="Rectangle 146"/>
              <p:cNvSpPr>
                <a:spLocks noChangeArrowheads="1"/>
              </p:cNvSpPr>
              <p:nvPr/>
            </p:nvSpPr>
            <p:spPr bwMode="auto">
              <a:xfrm>
                <a:off x="3963" y="2520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69" name="Rectangle 147"/>
              <p:cNvSpPr>
                <a:spLocks noChangeArrowheads="1"/>
              </p:cNvSpPr>
              <p:nvPr/>
            </p:nvSpPr>
            <p:spPr bwMode="auto">
              <a:xfrm>
                <a:off x="3677" y="2520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70" name="Rectangle 148"/>
              <p:cNvSpPr>
                <a:spLocks noChangeArrowheads="1"/>
              </p:cNvSpPr>
              <p:nvPr/>
            </p:nvSpPr>
            <p:spPr bwMode="auto">
              <a:xfrm>
                <a:off x="3392" y="2520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71" name="Rectangle 149"/>
              <p:cNvSpPr>
                <a:spLocks noChangeArrowheads="1"/>
              </p:cNvSpPr>
              <p:nvPr/>
            </p:nvSpPr>
            <p:spPr bwMode="auto">
              <a:xfrm>
                <a:off x="3107" y="2520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72" name="Rectangle 150"/>
              <p:cNvSpPr>
                <a:spLocks noChangeArrowheads="1"/>
              </p:cNvSpPr>
              <p:nvPr/>
            </p:nvSpPr>
            <p:spPr bwMode="auto">
              <a:xfrm>
                <a:off x="5390" y="2194"/>
                <a:ext cx="261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73" name="Rectangle 151"/>
              <p:cNvSpPr>
                <a:spLocks noChangeArrowheads="1"/>
              </p:cNvSpPr>
              <p:nvPr/>
            </p:nvSpPr>
            <p:spPr bwMode="auto">
              <a:xfrm>
                <a:off x="5105" y="2194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74" name="Rectangle 152"/>
              <p:cNvSpPr>
                <a:spLocks noChangeArrowheads="1"/>
              </p:cNvSpPr>
              <p:nvPr/>
            </p:nvSpPr>
            <p:spPr bwMode="auto">
              <a:xfrm>
                <a:off x="4819" y="2194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75" name="Rectangle 153"/>
              <p:cNvSpPr>
                <a:spLocks noChangeArrowheads="1"/>
              </p:cNvSpPr>
              <p:nvPr/>
            </p:nvSpPr>
            <p:spPr bwMode="auto">
              <a:xfrm>
                <a:off x="4533" y="2194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76" name="Rectangle 154"/>
              <p:cNvSpPr>
                <a:spLocks noChangeArrowheads="1"/>
              </p:cNvSpPr>
              <p:nvPr/>
            </p:nvSpPr>
            <p:spPr bwMode="auto">
              <a:xfrm>
                <a:off x="4249" y="2194"/>
                <a:ext cx="284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77" name="Rectangle 155"/>
              <p:cNvSpPr>
                <a:spLocks noChangeArrowheads="1"/>
              </p:cNvSpPr>
              <p:nvPr/>
            </p:nvSpPr>
            <p:spPr bwMode="auto">
              <a:xfrm>
                <a:off x="3963" y="2194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78" name="Rectangle 156"/>
              <p:cNvSpPr>
                <a:spLocks noChangeArrowheads="1"/>
              </p:cNvSpPr>
              <p:nvPr/>
            </p:nvSpPr>
            <p:spPr bwMode="auto">
              <a:xfrm>
                <a:off x="3677" y="2194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79" name="Rectangle 157"/>
              <p:cNvSpPr>
                <a:spLocks noChangeArrowheads="1"/>
              </p:cNvSpPr>
              <p:nvPr/>
            </p:nvSpPr>
            <p:spPr bwMode="auto">
              <a:xfrm>
                <a:off x="3392" y="2194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80" name="Rectangle 158"/>
              <p:cNvSpPr>
                <a:spLocks noChangeArrowheads="1"/>
              </p:cNvSpPr>
              <p:nvPr/>
            </p:nvSpPr>
            <p:spPr bwMode="auto">
              <a:xfrm>
                <a:off x="3107" y="2194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81" name="Rectangle 159"/>
              <p:cNvSpPr>
                <a:spLocks noChangeArrowheads="1"/>
              </p:cNvSpPr>
              <p:nvPr/>
            </p:nvSpPr>
            <p:spPr bwMode="auto">
              <a:xfrm>
                <a:off x="5390" y="1868"/>
                <a:ext cx="261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82" name="Rectangle 160"/>
              <p:cNvSpPr>
                <a:spLocks noChangeArrowheads="1"/>
              </p:cNvSpPr>
              <p:nvPr/>
            </p:nvSpPr>
            <p:spPr bwMode="auto">
              <a:xfrm>
                <a:off x="5105" y="1868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83" name="Rectangle 161"/>
              <p:cNvSpPr>
                <a:spLocks noChangeArrowheads="1"/>
              </p:cNvSpPr>
              <p:nvPr/>
            </p:nvSpPr>
            <p:spPr bwMode="auto">
              <a:xfrm>
                <a:off x="4819" y="1868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84" name="Rectangle 162"/>
              <p:cNvSpPr>
                <a:spLocks noChangeArrowheads="1"/>
              </p:cNvSpPr>
              <p:nvPr/>
            </p:nvSpPr>
            <p:spPr bwMode="auto">
              <a:xfrm>
                <a:off x="4533" y="1868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85" name="Rectangle 163"/>
              <p:cNvSpPr>
                <a:spLocks noChangeArrowheads="1"/>
              </p:cNvSpPr>
              <p:nvPr/>
            </p:nvSpPr>
            <p:spPr bwMode="auto">
              <a:xfrm>
                <a:off x="4249" y="1868"/>
                <a:ext cx="284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86" name="Rectangle 164"/>
              <p:cNvSpPr>
                <a:spLocks noChangeArrowheads="1"/>
              </p:cNvSpPr>
              <p:nvPr/>
            </p:nvSpPr>
            <p:spPr bwMode="auto">
              <a:xfrm>
                <a:off x="3963" y="1868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87" name="Rectangle 165"/>
              <p:cNvSpPr>
                <a:spLocks noChangeArrowheads="1"/>
              </p:cNvSpPr>
              <p:nvPr/>
            </p:nvSpPr>
            <p:spPr bwMode="auto">
              <a:xfrm>
                <a:off x="3677" y="1868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88" name="Rectangle 166"/>
              <p:cNvSpPr>
                <a:spLocks noChangeArrowheads="1"/>
              </p:cNvSpPr>
              <p:nvPr/>
            </p:nvSpPr>
            <p:spPr bwMode="auto">
              <a:xfrm>
                <a:off x="3392" y="1868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89" name="Rectangle 167"/>
              <p:cNvSpPr>
                <a:spLocks noChangeArrowheads="1"/>
              </p:cNvSpPr>
              <p:nvPr/>
            </p:nvSpPr>
            <p:spPr bwMode="auto">
              <a:xfrm>
                <a:off x="3107" y="1868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90" name="Rectangle 168"/>
              <p:cNvSpPr>
                <a:spLocks noChangeArrowheads="1"/>
              </p:cNvSpPr>
              <p:nvPr/>
            </p:nvSpPr>
            <p:spPr bwMode="auto">
              <a:xfrm>
                <a:off x="5390" y="1542"/>
                <a:ext cx="261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91" name="Rectangle 169"/>
              <p:cNvSpPr>
                <a:spLocks noChangeArrowheads="1"/>
              </p:cNvSpPr>
              <p:nvPr/>
            </p:nvSpPr>
            <p:spPr bwMode="auto">
              <a:xfrm>
                <a:off x="5105" y="1542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92" name="Rectangle 170"/>
              <p:cNvSpPr>
                <a:spLocks noChangeArrowheads="1"/>
              </p:cNvSpPr>
              <p:nvPr/>
            </p:nvSpPr>
            <p:spPr bwMode="auto">
              <a:xfrm>
                <a:off x="4819" y="1542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93" name="Rectangle 171"/>
              <p:cNvSpPr>
                <a:spLocks noChangeArrowheads="1"/>
              </p:cNvSpPr>
              <p:nvPr/>
            </p:nvSpPr>
            <p:spPr bwMode="auto">
              <a:xfrm>
                <a:off x="4533" y="1542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94" name="Rectangle 172"/>
              <p:cNvSpPr>
                <a:spLocks noChangeArrowheads="1"/>
              </p:cNvSpPr>
              <p:nvPr/>
            </p:nvSpPr>
            <p:spPr bwMode="auto">
              <a:xfrm>
                <a:off x="4249" y="1542"/>
                <a:ext cx="284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95" name="Rectangle 173"/>
              <p:cNvSpPr>
                <a:spLocks noChangeArrowheads="1"/>
              </p:cNvSpPr>
              <p:nvPr/>
            </p:nvSpPr>
            <p:spPr bwMode="auto">
              <a:xfrm>
                <a:off x="3963" y="1542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96" name="Rectangle 174"/>
              <p:cNvSpPr>
                <a:spLocks noChangeArrowheads="1"/>
              </p:cNvSpPr>
              <p:nvPr/>
            </p:nvSpPr>
            <p:spPr bwMode="auto">
              <a:xfrm>
                <a:off x="3677" y="1542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97" name="Rectangle 175"/>
              <p:cNvSpPr>
                <a:spLocks noChangeArrowheads="1"/>
              </p:cNvSpPr>
              <p:nvPr/>
            </p:nvSpPr>
            <p:spPr bwMode="auto">
              <a:xfrm>
                <a:off x="3392" y="1542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98" name="Rectangle 176"/>
              <p:cNvSpPr>
                <a:spLocks noChangeArrowheads="1"/>
              </p:cNvSpPr>
              <p:nvPr/>
            </p:nvSpPr>
            <p:spPr bwMode="auto">
              <a:xfrm>
                <a:off x="3107" y="1542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199" name="Rectangle 177"/>
              <p:cNvSpPr>
                <a:spLocks noChangeArrowheads="1"/>
              </p:cNvSpPr>
              <p:nvPr/>
            </p:nvSpPr>
            <p:spPr bwMode="auto">
              <a:xfrm>
                <a:off x="5390" y="1216"/>
                <a:ext cx="261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200" name="Rectangle 178"/>
              <p:cNvSpPr>
                <a:spLocks noChangeArrowheads="1"/>
              </p:cNvSpPr>
              <p:nvPr/>
            </p:nvSpPr>
            <p:spPr bwMode="auto">
              <a:xfrm>
                <a:off x="5105" y="1216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201" name="Rectangle 179"/>
              <p:cNvSpPr>
                <a:spLocks noChangeArrowheads="1"/>
              </p:cNvSpPr>
              <p:nvPr/>
            </p:nvSpPr>
            <p:spPr bwMode="auto">
              <a:xfrm>
                <a:off x="4819" y="1216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202" name="Rectangle 180"/>
              <p:cNvSpPr>
                <a:spLocks noChangeArrowheads="1"/>
              </p:cNvSpPr>
              <p:nvPr/>
            </p:nvSpPr>
            <p:spPr bwMode="auto">
              <a:xfrm>
                <a:off x="4533" y="1216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203" name="Rectangle 181"/>
              <p:cNvSpPr>
                <a:spLocks noChangeArrowheads="1"/>
              </p:cNvSpPr>
              <p:nvPr/>
            </p:nvSpPr>
            <p:spPr bwMode="auto">
              <a:xfrm>
                <a:off x="4249" y="1216"/>
                <a:ext cx="284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204" name="Rectangle 182"/>
              <p:cNvSpPr>
                <a:spLocks noChangeArrowheads="1"/>
              </p:cNvSpPr>
              <p:nvPr/>
            </p:nvSpPr>
            <p:spPr bwMode="auto">
              <a:xfrm>
                <a:off x="3963" y="1216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205" name="Rectangle 183"/>
              <p:cNvSpPr>
                <a:spLocks noChangeArrowheads="1"/>
              </p:cNvSpPr>
              <p:nvPr/>
            </p:nvSpPr>
            <p:spPr bwMode="auto">
              <a:xfrm>
                <a:off x="3677" y="1216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206" name="Rectangle 184"/>
              <p:cNvSpPr>
                <a:spLocks noChangeArrowheads="1"/>
              </p:cNvSpPr>
              <p:nvPr/>
            </p:nvSpPr>
            <p:spPr bwMode="auto">
              <a:xfrm>
                <a:off x="3392" y="1216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207" name="Rectangle 185"/>
              <p:cNvSpPr>
                <a:spLocks noChangeArrowheads="1"/>
              </p:cNvSpPr>
              <p:nvPr/>
            </p:nvSpPr>
            <p:spPr bwMode="auto">
              <a:xfrm>
                <a:off x="3107" y="1216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208" name="Rectangle 186"/>
              <p:cNvSpPr>
                <a:spLocks noChangeArrowheads="1"/>
              </p:cNvSpPr>
              <p:nvPr/>
            </p:nvSpPr>
            <p:spPr bwMode="auto">
              <a:xfrm>
                <a:off x="5390" y="890"/>
                <a:ext cx="261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209" name="Rectangle 187"/>
              <p:cNvSpPr>
                <a:spLocks noChangeArrowheads="1"/>
              </p:cNvSpPr>
              <p:nvPr/>
            </p:nvSpPr>
            <p:spPr bwMode="auto">
              <a:xfrm>
                <a:off x="5105" y="890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210" name="Rectangle 188"/>
              <p:cNvSpPr>
                <a:spLocks noChangeArrowheads="1"/>
              </p:cNvSpPr>
              <p:nvPr/>
            </p:nvSpPr>
            <p:spPr bwMode="auto">
              <a:xfrm>
                <a:off x="4819" y="890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211" name="Rectangle 189"/>
              <p:cNvSpPr>
                <a:spLocks noChangeArrowheads="1"/>
              </p:cNvSpPr>
              <p:nvPr/>
            </p:nvSpPr>
            <p:spPr bwMode="auto">
              <a:xfrm>
                <a:off x="4533" y="890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212" name="Rectangle 190"/>
              <p:cNvSpPr>
                <a:spLocks noChangeArrowheads="1"/>
              </p:cNvSpPr>
              <p:nvPr/>
            </p:nvSpPr>
            <p:spPr bwMode="auto">
              <a:xfrm>
                <a:off x="4249" y="890"/>
                <a:ext cx="284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213" name="Rectangle 191"/>
              <p:cNvSpPr>
                <a:spLocks noChangeArrowheads="1"/>
              </p:cNvSpPr>
              <p:nvPr/>
            </p:nvSpPr>
            <p:spPr bwMode="auto">
              <a:xfrm>
                <a:off x="3963" y="890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214" name="Rectangle 192"/>
              <p:cNvSpPr>
                <a:spLocks noChangeArrowheads="1"/>
              </p:cNvSpPr>
              <p:nvPr/>
            </p:nvSpPr>
            <p:spPr bwMode="auto">
              <a:xfrm>
                <a:off x="3677" y="890"/>
                <a:ext cx="286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215" name="Rectangle 193"/>
              <p:cNvSpPr>
                <a:spLocks noChangeArrowheads="1"/>
              </p:cNvSpPr>
              <p:nvPr/>
            </p:nvSpPr>
            <p:spPr bwMode="auto">
              <a:xfrm>
                <a:off x="3392" y="890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216" name="Rectangle 194"/>
              <p:cNvSpPr>
                <a:spLocks noChangeArrowheads="1"/>
              </p:cNvSpPr>
              <p:nvPr/>
            </p:nvSpPr>
            <p:spPr bwMode="auto">
              <a:xfrm>
                <a:off x="3107" y="890"/>
                <a:ext cx="285" cy="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1pPr>
                <a:lvl2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2pPr>
                <a:lvl3pPr>
                  <a:spcBef>
                    <a:spcPct val="20000"/>
                  </a:spcBef>
                  <a:buChar char="•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4pPr>
                <a:lvl5pPr>
                  <a:spcBef>
                    <a:spcPct val="20000"/>
                  </a:spcBef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sz="1600">
                    <a:solidFill>
                      <a:schemeClr val="tx1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217" name="Line 195"/>
              <p:cNvSpPr>
                <a:spLocks noChangeShapeType="1"/>
              </p:cNvSpPr>
              <p:nvPr/>
            </p:nvSpPr>
            <p:spPr bwMode="auto">
              <a:xfrm>
                <a:off x="3107" y="890"/>
                <a:ext cx="2544" cy="0"/>
              </a:xfrm>
              <a:prstGeom prst="line">
                <a:avLst/>
              </a:prstGeom>
              <a:noFill/>
              <a:ln w="12700" cap="sq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18" name="Line 196"/>
              <p:cNvSpPr>
                <a:spLocks noChangeShapeType="1"/>
              </p:cNvSpPr>
              <p:nvPr/>
            </p:nvSpPr>
            <p:spPr bwMode="auto">
              <a:xfrm>
                <a:off x="3107" y="1216"/>
                <a:ext cx="2544" cy="0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19" name="Line 197"/>
              <p:cNvSpPr>
                <a:spLocks noChangeShapeType="1"/>
              </p:cNvSpPr>
              <p:nvPr/>
            </p:nvSpPr>
            <p:spPr bwMode="auto">
              <a:xfrm>
                <a:off x="3107" y="1542"/>
                <a:ext cx="2544" cy="0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20" name="Line 198"/>
              <p:cNvSpPr>
                <a:spLocks noChangeShapeType="1"/>
              </p:cNvSpPr>
              <p:nvPr/>
            </p:nvSpPr>
            <p:spPr bwMode="auto">
              <a:xfrm>
                <a:off x="3107" y="1868"/>
                <a:ext cx="2544" cy="0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21" name="Line 199"/>
              <p:cNvSpPr>
                <a:spLocks noChangeShapeType="1"/>
              </p:cNvSpPr>
              <p:nvPr/>
            </p:nvSpPr>
            <p:spPr bwMode="auto">
              <a:xfrm>
                <a:off x="3107" y="2194"/>
                <a:ext cx="2544" cy="0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22" name="Line 200"/>
              <p:cNvSpPr>
                <a:spLocks noChangeShapeType="1"/>
              </p:cNvSpPr>
              <p:nvPr/>
            </p:nvSpPr>
            <p:spPr bwMode="auto">
              <a:xfrm>
                <a:off x="3107" y="2520"/>
                <a:ext cx="2544" cy="0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23" name="Line 201"/>
              <p:cNvSpPr>
                <a:spLocks noChangeShapeType="1"/>
              </p:cNvSpPr>
              <p:nvPr/>
            </p:nvSpPr>
            <p:spPr bwMode="auto">
              <a:xfrm>
                <a:off x="3107" y="2846"/>
                <a:ext cx="2544" cy="0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24" name="Line 202"/>
              <p:cNvSpPr>
                <a:spLocks noChangeShapeType="1"/>
              </p:cNvSpPr>
              <p:nvPr/>
            </p:nvSpPr>
            <p:spPr bwMode="auto">
              <a:xfrm>
                <a:off x="3107" y="3172"/>
                <a:ext cx="2544" cy="0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25" name="Line 203"/>
              <p:cNvSpPr>
                <a:spLocks noChangeShapeType="1"/>
              </p:cNvSpPr>
              <p:nvPr/>
            </p:nvSpPr>
            <p:spPr bwMode="auto">
              <a:xfrm>
                <a:off x="3107" y="3498"/>
                <a:ext cx="2544" cy="0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26" name="Line 204"/>
              <p:cNvSpPr>
                <a:spLocks noChangeShapeType="1"/>
              </p:cNvSpPr>
              <p:nvPr/>
            </p:nvSpPr>
            <p:spPr bwMode="auto">
              <a:xfrm>
                <a:off x="3107" y="3824"/>
                <a:ext cx="2544" cy="0"/>
              </a:xfrm>
              <a:prstGeom prst="line">
                <a:avLst/>
              </a:prstGeom>
              <a:noFill/>
              <a:ln w="12700" cap="sq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27" name="Line 205"/>
              <p:cNvSpPr>
                <a:spLocks noChangeShapeType="1"/>
              </p:cNvSpPr>
              <p:nvPr/>
            </p:nvSpPr>
            <p:spPr bwMode="auto">
              <a:xfrm>
                <a:off x="3107" y="890"/>
                <a:ext cx="0" cy="2934"/>
              </a:xfrm>
              <a:prstGeom prst="line">
                <a:avLst/>
              </a:prstGeom>
              <a:noFill/>
              <a:ln w="12700" cap="sq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28" name="Line 206"/>
              <p:cNvSpPr>
                <a:spLocks noChangeShapeType="1"/>
              </p:cNvSpPr>
              <p:nvPr/>
            </p:nvSpPr>
            <p:spPr bwMode="auto">
              <a:xfrm>
                <a:off x="3392" y="890"/>
                <a:ext cx="0" cy="2934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29" name="Line 207"/>
              <p:cNvSpPr>
                <a:spLocks noChangeShapeType="1"/>
              </p:cNvSpPr>
              <p:nvPr/>
            </p:nvSpPr>
            <p:spPr bwMode="auto">
              <a:xfrm>
                <a:off x="3677" y="890"/>
                <a:ext cx="0" cy="2934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30" name="Line 208"/>
              <p:cNvSpPr>
                <a:spLocks noChangeShapeType="1"/>
              </p:cNvSpPr>
              <p:nvPr/>
            </p:nvSpPr>
            <p:spPr bwMode="auto">
              <a:xfrm>
                <a:off x="3963" y="890"/>
                <a:ext cx="0" cy="2934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31" name="Line 209"/>
              <p:cNvSpPr>
                <a:spLocks noChangeShapeType="1"/>
              </p:cNvSpPr>
              <p:nvPr/>
            </p:nvSpPr>
            <p:spPr bwMode="auto">
              <a:xfrm>
                <a:off x="4249" y="890"/>
                <a:ext cx="0" cy="2934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32" name="Line 210"/>
              <p:cNvSpPr>
                <a:spLocks noChangeShapeType="1"/>
              </p:cNvSpPr>
              <p:nvPr/>
            </p:nvSpPr>
            <p:spPr bwMode="auto">
              <a:xfrm>
                <a:off x="4533" y="890"/>
                <a:ext cx="0" cy="2934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33" name="Line 211"/>
              <p:cNvSpPr>
                <a:spLocks noChangeShapeType="1"/>
              </p:cNvSpPr>
              <p:nvPr/>
            </p:nvSpPr>
            <p:spPr bwMode="auto">
              <a:xfrm>
                <a:off x="4819" y="890"/>
                <a:ext cx="0" cy="2934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34" name="Line 212"/>
              <p:cNvSpPr>
                <a:spLocks noChangeShapeType="1"/>
              </p:cNvSpPr>
              <p:nvPr/>
            </p:nvSpPr>
            <p:spPr bwMode="auto">
              <a:xfrm>
                <a:off x="5105" y="890"/>
                <a:ext cx="0" cy="2934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35" name="Line 213"/>
              <p:cNvSpPr>
                <a:spLocks noChangeShapeType="1"/>
              </p:cNvSpPr>
              <p:nvPr/>
            </p:nvSpPr>
            <p:spPr bwMode="auto">
              <a:xfrm>
                <a:off x="5390" y="890"/>
                <a:ext cx="0" cy="2934"/>
              </a:xfrm>
              <a:prstGeom prst="line">
                <a:avLst/>
              </a:prstGeom>
              <a:noFill/>
              <a:ln w="12700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36" name="Line 214"/>
              <p:cNvSpPr>
                <a:spLocks noChangeShapeType="1"/>
              </p:cNvSpPr>
              <p:nvPr/>
            </p:nvSpPr>
            <p:spPr bwMode="auto">
              <a:xfrm>
                <a:off x="5651" y="890"/>
                <a:ext cx="0" cy="2934"/>
              </a:xfrm>
              <a:prstGeom prst="line">
                <a:avLst/>
              </a:prstGeom>
              <a:noFill/>
              <a:ln w="12700" cap="sq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  <p:sp>
          <p:nvSpPr>
            <p:cNvPr id="130" name="Line 215"/>
            <p:cNvSpPr>
              <a:spLocks noChangeShapeType="1"/>
            </p:cNvSpPr>
            <p:nvPr/>
          </p:nvSpPr>
          <p:spPr bwMode="auto">
            <a:xfrm flipV="1">
              <a:off x="3111" y="890"/>
              <a:ext cx="0" cy="2948"/>
            </a:xfrm>
            <a:prstGeom prst="line">
              <a:avLst/>
            </a:prstGeom>
            <a:noFill/>
            <a:ln w="57150">
              <a:solidFill>
                <a:srgbClr val="99FF33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31" name="Line 216"/>
            <p:cNvSpPr>
              <a:spLocks noChangeShapeType="1"/>
            </p:cNvSpPr>
            <p:nvPr/>
          </p:nvSpPr>
          <p:spPr bwMode="auto">
            <a:xfrm>
              <a:off x="3111" y="3838"/>
              <a:ext cx="2540" cy="0"/>
            </a:xfrm>
            <a:prstGeom prst="line">
              <a:avLst/>
            </a:prstGeom>
            <a:noFill/>
            <a:ln w="57150">
              <a:solidFill>
                <a:srgbClr val="99FF33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132" name="Text Box 217"/>
            <p:cNvSpPr txBox="1">
              <a:spLocks noChangeArrowheads="1"/>
            </p:cNvSpPr>
            <p:nvPr/>
          </p:nvSpPr>
          <p:spPr bwMode="auto">
            <a:xfrm>
              <a:off x="4105" y="3974"/>
              <a:ext cx="149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B0F0"/>
                  </a:solidFill>
                </a:rPr>
                <a:t>分子中碳原子数</a:t>
              </a:r>
            </a:p>
          </p:txBody>
        </p:sp>
        <p:sp>
          <p:nvSpPr>
            <p:cNvPr id="133" name="Text Box 218"/>
            <p:cNvSpPr txBox="1">
              <a:spLocks noChangeArrowheads="1"/>
            </p:cNvSpPr>
            <p:nvPr/>
          </p:nvSpPr>
          <p:spPr bwMode="auto">
            <a:xfrm>
              <a:off x="3061" y="693"/>
              <a:ext cx="149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>
                  <a:solidFill>
                    <a:srgbClr val="FF0066"/>
                  </a:solidFill>
                </a:rPr>
                <a:t>相对密度</a:t>
              </a:r>
            </a:p>
          </p:txBody>
        </p:sp>
        <p:sp>
          <p:nvSpPr>
            <p:cNvPr id="134" name="Text Box 219"/>
            <p:cNvSpPr txBox="1">
              <a:spLocks noChangeArrowheads="1"/>
            </p:cNvSpPr>
            <p:nvPr/>
          </p:nvSpPr>
          <p:spPr bwMode="auto">
            <a:xfrm>
              <a:off x="3368" y="3794"/>
              <a:ext cx="242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dirty="0">
                  <a:solidFill>
                    <a:srgbClr val="002060"/>
                  </a:solidFill>
                </a:rPr>
                <a:t>2   4    6   8   10 12  14  16 </a:t>
              </a:r>
            </a:p>
          </p:txBody>
        </p:sp>
        <p:sp>
          <p:nvSpPr>
            <p:cNvPr id="135" name="Text Box 220"/>
            <p:cNvSpPr txBox="1">
              <a:spLocks noChangeArrowheads="1"/>
            </p:cNvSpPr>
            <p:nvPr/>
          </p:nvSpPr>
          <p:spPr bwMode="auto">
            <a:xfrm>
              <a:off x="2603" y="1611"/>
              <a:ext cx="470" cy="23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3429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8001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2573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7145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1717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628900" indent="-3429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086100" indent="-3429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543300" indent="-3429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4000500" indent="-3429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7C80"/>
                  </a:solidFill>
                </a:rPr>
                <a:t>0.6</a:t>
              </a:r>
            </a:p>
            <a:p>
              <a:pPr algn="r">
                <a:spcBef>
                  <a:spcPct val="50000"/>
                </a:spcBef>
              </a:pPr>
              <a:endParaRPr lang="en-US" altLang="zh-CN" sz="2400" b="1" dirty="0">
                <a:solidFill>
                  <a:srgbClr val="FF7C80"/>
                </a:solidFill>
              </a:endParaRPr>
            </a:p>
            <a:p>
              <a:pPr algn="r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7C80"/>
                  </a:solidFill>
                </a:rPr>
                <a:t>0.4</a:t>
              </a:r>
            </a:p>
            <a:p>
              <a:pPr algn="r">
                <a:spcBef>
                  <a:spcPct val="50000"/>
                </a:spcBef>
              </a:pPr>
              <a:endParaRPr lang="en-US" altLang="zh-CN" sz="2400" b="1" dirty="0">
                <a:solidFill>
                  <a:srgbClr val="FF7C80"/>
                </a:solidFill>
              </a:endParaRPr>
            </a:p>
            <a:p>
              <a:pPr algn="r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7C80"/>
                  </a:solidFill>
                </a:rPr>
                <a:t>0.2</a:t>
              </a:r>
            </a:p>
            <a:p>
              <a:pPr algn="r">
                <a:spcBef>
                  <a:spcPct val="50000"/>
                </a:spcBef>
              </a:pPr>
              <a:endParaRPr lang="en-US" altLang="zh-CN" sz="2400" b="1" dirty="0">
                <a:solidFill>
                  <a:srgbClr val="FF7C80"/>
                </a:solidFill>
              </a:endParaRPr>
            </a:p>
            <a:p>
              <a:pPr algn="r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7C80"/>
                  </a:solidFill>
                </a:rPr>
                <a:t>0</a:t>
              </a:r>
            </a:p>
          </p:txBody>
        </p:sp>
      </p:grpSp>
      <p:sp>
        <p:nvSpPr>
          <p:cNvPr id="237" name="Oval 221"/>
          <p:cNvSpPr>
            <a:spLocks noChangeArrowheads="1"/>
          </p:cNvSpPr>
          <p:nvPr/>
        </p:nvSpPr>
        <p:spPr bwMode="auto">
          <a:xfrm>
            <a:off x="2926885" y="5014973"/>
            <a:ext cx="71438" cy="71437"/>
          </a:xfrm>
          <a:prstGeom prst="ellipse">
            <a:avLst/>
          </a:prstGeom>
          <a:solidFill>
            <a:srgbClr val="FF7C80"/>
          </a:solidFill>
          <a:ln w="9525">
            <a:solidFill>
              <a:srgbClr val="FF7C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38" name="Oval 222"/>
          <p:cNvSpPr>
            <a:spLocks noChangeArrowheads="1"/>
          </p:cNvSpPr>
          <p:nvPr/>
        </p:nvSpPr>
        <p:spPr bwMode="auto">
          <a:xfrm>
            <a:off x="3141198" y="4078348"/>
            <a:ext cx="71437" cy="71437"/>
          </a:xfrm>
          <a:prstGeom prst="ellipse">
            <a:avLst/>
          </a:prstGeom>
          <a:solidFill>
            <a:srgbClr val="FF7C80"/>
          </a:solidFill>
          <a:ln w="9525">
            <a:solidFill>
              <a:srgbClr val="FF7C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39" name="Oval 223"/>
          <p:cNvSpPr>
            <a:spLocks noChangeArrowheads="1"/>
          </p:cNvSpPr>
          <p:nvPr/>
        </p:nvSpPr>
        <p:spPr bwMode="auto">
          <a:xfrm>
            <a:off x="3572998" y="3214748"/>
            <a:ext cx="71437" cy="71437"/>
          </a:xfrm>
          <a:prstGeom prst="ellipse">
            <a:avLst/>
          </a:prstGeom>
          <a:solidFill>
            <a:srgbClr val="FF7C80"/>
          </a:solidFill>
          <a:ln w="9525">
            <a:solidFill>
              <a:srgbClr val="FF7C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40" name="Oval 224"/>
          <p:cNvSpPr>
            <a:spLocks noChangeArrowheads="1"/>
          </p:cNvSpPr>
          <p:nvPr/>
        </p:nvSpPr>
        <p:spPr bwMode="auto">
          <a:xfrm>
            <a:off x="3790485" y="2854385"/>
            <a:ext cx="71438" cy="71438"/>
          </a:xfrm>
          <a:prstGeom prst="ellipse">
            <a:avLst/>
          </a:prstGeom>
          <a:solidFill>
            <a:srgbClr val="FF7C80"/>
          </a:solidFill>
          <a:ln w="9525">
            <a:solidFill>
              <a:srgbClr val="FF7C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41" name="Oval 225"/>
          <p:cNvSpPr>
            <a:spLocks noChangeArrowheads="1"/>
          </p:cNvSpPr>
          <p:nvPr/>
        </p:nvSpPr>
        <p:spPr bwMode="auto">
          <a:xfrm>
            <a:off x="4727110" y="1630423"/>
            <a:ext cx="71438" cy="71437"/>
          </a:xfrm>
          <a:prstGeom prst="ellipse">
            <a:avLst/>
          </a:prstGeom>
          <a:solidFill>
            <a:srgbClr val="FF7C80"/>
          </a:solidFill>
          <a:ln w="9525">
            <a:solidFill>
              <a:srgbClr val="FF7C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42" name="Oval 226"/>
          <p:cNvSpPr>
            <a:spLocks noChangeArrowheads="1"/>
          </p:cNvSpPr>
          <p:nvPr/>
        </p:nvSpPr>
        <p:spPr bwMode="auto">
          <a:xfrm>
            <a:off x="5157323" y="1125598"/>
            <a:ext cx="71437" cy="71437"/>
          </a:xfrm>
          <a:prstGeom prst="ellipse">
            <a:avLst/>
          </a:prstGeom>
          <a:solidFill>
            <a:srgbClr val="FF7C80"/>
          </a:solidFill>
          <a:ln w="9525">
            <a:solidFill>
              <a:srgbClr val="FF7C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43" name="Line 227"/>
          <p:cNvSpPr>
            <a:spLocks noChangeShapeType="1"/>
          </p:cNvSpPr>
          <p:nvPr/>
        </p:nvSpPr>
        <p:spPr bwMode="auto">
          <a:xfrm flipV="1">
            <a:off x="2925298" y="4078348"/>
            <a:ext cx="215900" cy="1008062"/>
          </a:xfrm>
          <a:prstGeom prst="line">
            <a:avLst/>
          </a:prstGeom>
          <a:noFill/>
          <a:ln w="38100">
            <a:solidFill>
              <a:srgbClr val="FF7C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44" name="Line 228"/>
          <p:cNvSpPr>
            <a:spLocks noChangeShapeType="1"/>
          </p:cNvSpPr>
          <p:nvPr/>
        </p:nvSpPr>
        <p:spPr bwMode="auto">
          <a:xfrm flipV="1">
            <a:off x="3141198" y="3286185"/>
            <a:ext cx="431800" cy="792163"/>
          </a:xfrm>
          <a:prstGeom prst="line">
            <a:avLst/>
          </a:prstGeom>
          <a:noFill/>
          <a:ln w="38100">
            <a:solidFill>
              <a:srgbClr val="FF7C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45" name="Line 229"/>
          <p:cNvSpPr>
            <a:spLocks noChangeShapeType="1"/>
          </p:cNvSpPr>
          <p:nvPr/>
        </p:nvSpPr>
        <p:spPr bwMode="auto">
          <a:xfrm flipV="1">
            <a:off x="3572998" y="2854385"/>
            <a:ext cx="217487" cy="431800"/>
          </a:xfrm>
          <a:prstGeom prst="line">
            <a:avLst/>
          </a:prstGeom>
          <a:noFill/>
          <a:ln w="38100">
            <a:solidFill>
              <a:srgbClr val="FF7C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47" name="Line 231"/>
          <p:cNvSpPr>
            <a:spLocks noChangeShapeType="1"/>
          </p:cNvSpPr>
          <p:nvPr/>
        </p:nvSpPr>
        <p:spPr bwMode="auto">
          <a:xfrm flipV="1">
            <a:off x="4725523" y="1125598"/>
            <a:ext cx="504825" cy="576262"/>
          </a:xfrm>
          <a:prstGeom prst="line">
            <a:avLst/>
          </a:prstGeom>
          <a:noFill/>
          <a:ln w="38100">
            <a:solidFill>
              <a:srgbClr val="FF7C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48" name="Line 232"/>
          <p:cNvSpPr>
            <a:spLocks noChangeShapeType="1"/>
          </p:cNvSpPr>
          <p:nvPr/>
        </p:nvSpPr>
        <p:spPr bwMode="auto">
          <a:xfrm flipV="1">
            <a:off x="5230348" y="550923"/>
            <a:ext cx="503237" cy="574675"/>
          </a:xfrm>
          <a:prstGeom prst="line">
            <a:avLst/>
          </a:prstGeom>
          <a:noFill/>
          <a:ln w="38100">
            <a:solidFill>
              <a:srgbClr val="FF7C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49" name="Oval 233"/>
          <p:cNvSpPr>
            <a:spLocks noChangeArrowheads="1"/>
          </p:cNvSpPr>
          <p:nvPr/>
        </p:nvSpPr>
        <p:spPr bwMode="auto">
          <a:xfrm>
            <a:off x="7462373" y="2925823"/>
            <a:ext cx="71437" cy="71437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50" name="Text Box 234"/>
          <p:cNvSpPr txBox="1">
            <a:spLocks noChangeArrowheads="1"/>
          </p:cNvSpPr>
          <p:nvPr/>
        </p:nvSpPr>
        <p:spPr bwMode="auto">
          <a:xfrm>
            <a:off x="4725523" y="693798"/>
            <a:ext cx="936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3300"/>
                </a:solidFill>
              </a:rPr>
              <a:t>烷烃</a:t>
            </a:r>
          </a:p>
        </p:txBody>
      </p:sp>
      <p:sp>
        <p:nvSpPr>
          <p:cNvPr id="251" name="Oval 235"/>
          <p:cNvSpPr>
            <a:spLocks noChangeArrowheads="1"/>
          </p:cNvSpPr>
          <p:nvPr/>
        </p:nvSpPr>
        <p:spPr bwMode="auto">
          <a:xfrm>
            <a:off x="7678273" y="2351148"/>
            <a:ext cx="71437" cy="71437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52" name="Oval 236"/>
          <p:cNvSpPr>
            <a:spLocks noChangeArrowheads="1"/>
          </p:cNvSpPr>
          <p:nvPr/>
        </p:nvSpPr>
        <p:spPr bwMode="auto">
          <a:xfrm>
            <a:off x="8110073" y="2278123"/>
            <a:ext cx="71437" cy="71437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53" name="Oval 237"/>
          <p:cNvSpPr>
            <a:spLocks noChangeArrowheads="1"/>
          </p:cNvSpPr>
          <p:nvPr/>
        </p:nvSpPr>
        <p:spPr bwMode="auto">
          <a:xfrm>
            <a:off x="8541873" y="2062223"/>
            <a:ext cx="71437" cy="71437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54" name="Oval 238"/>
          <p:cNvSpPr>
            <a:spLocks noChangeArrowheads="1"/>
          </p:cNvSpPr>
          <p:nvPr/>
        </p:nvSpPr>
        <p:spPr bwMode="auto">
          <a:xfrm>
            <a:off x="9262598" y="1558985"/>
            <a:ext cx="71437" cy="71438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55" name="Oval 239"/>
          <p:cNvSpPr>
            <a:spLocks noChangeArrowheads="1"/>
          </p:cNvSpPr>
          <p:nvPr/>
        </p:nvSpPr>
        <p:spPr bwMode="auto">
          <a:xfrm>
            <a:off x="9694398" y="1343085"/>
            <a:ext cx="71437" cy="71438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56" name="Oval 240"/>
          <p:cNvSpPr>
            <a:spLocks noChangeArrowheads="1"/>
          </p:cNvSpPr>
          <p:nvPr/>
        </p:nvSpPr>
        <p:spPr bwMode="auto">
          <a:xfrm>
            <a:off x="10846923" y="1198623"/>
            <a:ext cx="71437" cy="71437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57" name="Line 241"/>
          <p:cNvSpPr>
            <a:spLocks noChangeShapeType="1"/>
          </p:cNvSpPr>
          <p:nvPr/>
        </p:nvSpPr>
        <p:spPr bwMode="auto">
          <a:xfrm flipV="1">
            <a:off x="7462373" y="2424173"/>
            <a:ext cx="215900" cy="574675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58" name="Line 242"/>
          <p:cNvSpPr>
            <a:spLocks noChangeShapeType="1"/>
          </p:cNvSpPr>
          <p:nvPr/>
        </p:nvSpPr>
        <p:spPr bwMode="auto">
          <a:xfrm flipV="1">
            <a:off x="7678273" y="2278123"/>
            <a:ext cx="503237" cy="144462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59" name="Line 243"/>
          <p:cNvSpPr>
            <a:spLocks noChangeShapeType="1"/>
          </p:cNvSpPr>
          <p:nvPr/>
        </p:nvSpPr>
        <p:spPr bwMode="auto">
          <a:xfrm flipV="1">
            <a:off x="8181510" y="2062223"/>
            <a:ext cx="433388" cy="215900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60" name="Line 244"/>
          <p:cNvSpPr>
            <a:spLocks noChangeShapeType="1"/>
          </p:cNvSpPr>
          <p:nvPr/>
        </p:nvSpPr>
        <p:spPr bwMode="auto">
          <a:xfrm flipV="1">
            <a:off x="8614898" y="1558985"/>
            <a:ext cx="719137" cy="503238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61" name="Line 245"/>
          <p:cNvSpPr>
            <a:spLocks noChangeShapeType="1"/>
          </p:cNvSpPr>
          <p:nvPr/>
        </p:nvSpPr>
        <p:spPr bwMode="auto">
          <a:xfrm flipV="1">
            <a:off x="9334035" y="1414523"/>
            <a:ext cx="360363" cy="144462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62" name="Line 246"/>
          <p:cNvSpPr>
            <a:spLocks noChangeShapeType="1"/>
          </p:cNvSpPr>
          <p:nvPr/>
        </p:nvSpPr>
        <p:spPr bwMode="auto">
          <a:xfrm flipV="1">
            <a:off x="9694398" y="1270060"/>
            <a:ext cx="1152525" cy="144463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63" name="Line 247"/>
          <p:cNvSpPr>
            <a:spLocks noChangeShapeType="1"/>
          </p:cNvSpPr>
          <p:nvPr/>
        </p:nvSpPr>
        <p:spPr bwMode="auto">
          <a:xfrm flipV="1">
            <a:off x="10846923" y="1198623"/>
            <a:ext cx="360362" cy="71437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64" name="Text Box 248"/>
          <p:cNvSpPr txBox="1">
            <a:spLocks noChangeArrowheads="1"/>
          </p:cNvSpPr>
          <p:nvPr/>
        </p:nvSpPr>
        <p:spPr bwMode="auto">
          <a:xfrm>
            <a:off x="9621373" y="909698"/>
            <a:ext cx="936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</a:rPr>
              <a:t>烷烃</a:t>
            </a:r>
          </a:p>
        </p:txBody>
      </p:sp>
      <p:sp>
        <p:nvSpPr>
          <p:cNvPr id="265" name="Oval 249"/>
          <p:cNvSpPr>
            <a:spLocks noChangeArrowheads="1"/>
          </p:cNvSpPr>
          <p:nvPr/>
        </p:nvSpPr>
        <p:spPr bwMode="auto">
          <a:xfrm>
            <a:off x="3141198" y="4151373"/>
            <a:ext cx="71437" cy="71437"/>
          </a:xfrm>
          <a:prstGeom prst="ellipse">
            <a:avLst/>
          </a:prstGeom>
          <a:solidFill>
            <a:srgbClr val="00FF00"/>
          </a:solidFill>
          <a:ln w="9525">
            <a:solidFill>
              <a:srgbClr val="00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66" name="Oval 250"/>
          <p:cNvSpPr>
            <a:spLocks noChangeArrowheads="1"/>
          </p:cNvSpPr>
          <p:nvPr/>
        </p:nvSpPr>
        <p:spPr bwMode="auto">
          <a:xfrm>
            <a:off x="3358685" y="3646548"/>
            <a:ext cx="71438" cy="71437"/>
          </a:xfrm>
          <a:prstGeom prst="ellipse">
            <a:avLst/>
          </a:prstGeom>
          <a:solidFill>
            <a:srgbClr val="00FF00"/>
          </a:solidFill>
          <a:ln w="9525">
            <a:solidFill>
              <a:srgbClr val="00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67" name="Oval 251"/>
          <p:cNvSpPr>
            <a:spLocks noChangeArrowheads="1"/>
          </p:cNvSpPr>
          <p:nvPr/>
        </p:nvSpPr>
        <p:spPr bwMode="auto">
          <a:xfrm>
            <a:off x="3572998" y="3286185"/>
            <a:ext cx="71437" cy="71438"/>
          </a:xfrm>
          <a:prstGeom prst="ellipse">
            <a:avLst/>
          </a:prstGeom>
          <a:solidFill>
            <a:srgbClr val="00FF00"/>
          </a:solidFill>
          <a:ln w="9525">
            <a:solidFill>
              <a:srgbClr val="00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68" name="Oval 252"/>
          <p:cNvSpPr>
            <a:spLocks noChangeArrowheads="1"/>
          </p:cNvSpPr>
          <p:nvPr/>
        </p:nvSpPr>
        <p:spPr bwMode="auto">
          <a:xfrm>
            <a:off x="3790485" y="2925823"/>
            <a:ext cx="71438" cy="71437"/>
          </a:xfrm>
          <a:prstGeom prst="ellipse">
            <a:avLst/>
          </a:prstGeom>
          <a:solidFill>
            <a:srgbClr val="00FF00"/>
          </a:solidFill>
          <a:ln w="9525">
            <a:solidFill>
              <a:srgbClr val="00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69" name="Oval 253"/>
          <p:cNvSpPr>
            <a:spLocks noChangeArrowheads="1"/>
          </p:cNvSpPr>
          <p:nvPr/>
        </p:nvSpPr>
        <p:spPr bwMode="auto">
          <a:xfrm>
            <a:off x="4077823" y="2494023"/>
            <a:ext cx="71437" cy="71437"/>
          </a:xfrm>
          <a:prstGeom prst="ellipse">
            <a:avLst/>
          </a:prstGeom>
          <a:solidFill>
            <a:srgbClr val="00FF00"/>
          </a:solidFill>
          <a:ln w="9525">
            <a:solidFill>
              <a:srgbClr val="00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70" name="Oval 254"/>
          <p:cNvSpPr>
            <a:spLocks noChangeArrowheads="1"/>
          </p:cNvSpPr>
          <p:nvPr/>
        </p:nvSpPr>
        <p:spPr bwMode="auto">
          <a:xfrm>
            <a:off x="4293723" y="2206685"/>
            <a:ext cx="71437" cy="71438"/>
          </a:xfrm>
          <a:prstGeom prst="ellipse">
            <a:avLst/>
          </a:prstGeom>
          <a:solidFill>
            <a:srgbClr val="00FF00"/>
          </a:solidFill>
          <a:ln w="9525">
            <a:solidFill>
              <a:srgbClr val="00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71" name="Oval 255"/>
          <p:cNvSpPr>
            <a:spLocks noChangeArrowheads="1"/>
          </p:cNvSpPr>
          <p:nvPr/>
        </p:nvSpPr>
        <p:spPr bwMode="auto">
          <a:xfrm>
            <a:off x="7678273" y="3502085"/>
            <a:ext cx="71437" cy="71438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73" name="Line 257"/>
          <p:cNvSpPr>
            <a:spLocks noChangeShapeType="1"/>
          </p:cNvSpPr>
          <p:nvPr/>
        </p:nvSpPr>
        <p:spPr bwMode="auto">
          <a:xfrm flipV="1">
            <a:off x="3430123" y="3286185"/>
            <a:ext cx="215900" cy="360363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74" name="Line 258"/>
          <p:cNvSpPr>
            <a:spLocks noChangeShapeType="1"/>
          </p:cNvSpPr>
          <p:nvPr/>
        </p:nvSpPr>
        <p:spPr bwMode="auto">
          <a:xfrm flipV="1">
            <a:off x="3646023" y="2925823"/>
            <a:ext cx="215900" cy="360362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75" name="Line 259"/>
          <p:cNvSpPr>
            <a:spLocks noChangeShapeType="1"/>
          </p:cNvSpPr>
          <p:nvPr/>
        </p:nvSpPr>
        <p:spPr bwMode="auto">
          <a:xfrm flipV="1">
            <a:off x="3861923" y="2494023"/>
            <a:ext cx="287337" cy="431800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76" name="Line 260"/>
          <p:cNvSpPr>
            <a:spLocks noChangeShapeType="1"/>
          </p:cNvSpPr>
          <p:nvPr/>
        </p:nvSpPr>
        <p:spPr bwMode="auto">
          <a:xfrm flipV="1">
            <a:off x="4149260" y="2206685"/>
            <a:ext cx="215900" cy="287338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77" name="Oval 261"/>
          <p:cNvSpPr>
            <a:spLocks noChangeArrowheads="1"/>
          </p:cNvSpPr>
          <p:nvPr/>
        </p:nvSpPr>
        <p:spPr bwMode="auto">
          <a:xfrm>
            <a:off x="7894173" y="3575110"/>
            <a:ext cx="71437" cy="71438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78" name="Oval 262"/>
          <p:cNvSpPr>
            <a:spLocks noChangeArrowheads="1"/>
          </p:cNvSpPr>
          <p:nvPr/>
        </p:nvSpPr>
        <p:spPr bwMode="auto">
          <a:xfrm>
            <a:off x="8110073" y="3214748"/>
            <a:ext cx="71437" cy="71437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79" name="Oval 263"/>
          <p:cNvSpPr>
            <a:spLocks noChangeArrowheads="1"/>
          </p:cNvSpPr>
          <p:nvPr/>
        </p:nvSpPr>
        <p:spPr bwMode="auto">
          <a:xfrm>
            <a:off x="8325973" y="2998848"/>
            <a:ext cx="71437" cy="71437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80" name="Oval 264"/>
          <p:cNvSpPr>
            <a:spLocks noChangeArrowheads="1"/>
          </p:cNvSpPr>
          <p:nvPr/>
        </p:nvSpPr>
        <p:spPr bwMode="auto">
          <a:xfrm>
            <a:off x="8541873" y="2927410"/>
            <a:ext cx="71437" cy="71438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81" name="Oval 265"/>
          <p:cNvSpPr>
            <a:spLocks noChangeArrowheads="1"/>
          </p:cNvSpPr>
          <p:nvPr/>
        </p:nvSpPr>
        <p:spPr bwMode="auto">
          <a:xfrm>
            <a:off x="8830798" y="2711510"/>
            <a:ext cx="71437" cy="71438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282" name="Line 266"/>
          <p:cNvSpPr>
            <a:spLocks noChangeShapeType="1"/>
          </p:cNvSpPr>
          <p:nvPr/>
        </p:nvSpPr>
        <p:spPr bwMode="auto">
          <a:xfrm>
            <a:off x="7678273" y="3575110"/>
            <a:ext cx="287337" cy="71438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83" name="Line 267"/>
          <p:cNvSpPr>
            <a:spLocks noChangeShapeType="1"/>
          </p:cNvSpPr>
          <p:nvPr/>
        </p:nvSpPr>
        <p:spPr bwMode="auto">
          <a:xfrm flipV="1">
            <a:off x="7894173" y="3286185"/>
            <a:ext cx="215900" cy="360363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84" name="Line 268"/>
          <p:cNvSpPr>
            <a:spLocks noChangeShapeType="1"/>
          </p:cNvSpPr>
          <p:nvPr/>
        </p:nvSpPr>
        <p:spPr bwMode="auto">
          <a:xfrm flipV="1">
            <a:off x="8181510" y="3070285"/>
            <a:ext cx="144463" cy="144463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85" name="Line 269"/>
          <p:cNvSpPr>
            <a:spLocks noChangeShapeType="1"/>
          </p:cNvSpPr>
          <p:nvPr/>
        </p:nvSpPr>
        <p:spPr bwMode="auto">
          <a:xfrm flipV="1">
            <a:off x="8325973" y="2925823"/>
            <a:ext cx="288925" cy="144462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86" name="Line 270"/>
          <p:cNvSpPr>
            <a:spLocks noChangeShapeType="1"/>
          </p:cNvSpPr>
          <p:nvPr/>
        </p:nvSpPr>
        <p:spPr bwMode="auto">
          <a:xfrm flipV="1">
            <a:off x="8614898" y="2782948"/>
            <a:ext cx="215900" cy="142875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grpSp>
        <p:nvGrpSpPr>
          <p:cNvPr id="292" name="组合 291"/>
          <p:cNvGrpSpPr/>
          <p:nvPr/>
        </p:nvGrpSpPr>
        <p:grpSpPr>
          <a:xfrm>
            <a:off x="3141198" y="1701860"/>
            <a:ext cx="1790678" cy="2520950"/>
            <a:chOff x="4198938" y="2441724"/>
            <a:chExt cx="1790678" cy="2520950"/>
          </a:xfrm>
        </p:grpSpPr>
        <p:sp>
          <p:nvSpPr>
            <p:cNvPr id="246" name="Line 230"/>
            <p:cNvSpPr>
              <a:spLocks noChangeShapeType="1"/>
            </p:cNvSpPr>
            <p:nvPr/>
          </p:nvSpPr>
          <p:spPr bwMode="auto">
            <a:xfrm flipV="1">
              <a:off x="4848225" y="2441724"/>
              <a:ext cx="935038" cy="1152525"/>
            </a:xfrm>
            <a:prstGeom prst="line">
              <a:avLst/>
            </a:prstGeom>
            <a:noFill/>
            <a:ln w="38100">
              <a:solidFill>
                <a:srgbClr val="FF7C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272" name="Line 256"/>
            <p:cNvSpPr>
              <a:spLocks noChangeShapeType="1"/>
            </p:cNvSpPr>
            <p:nvPr/>
          </p:nvSpPr>
          <p:spPr bwMode="auto">
            <a:xfrm flipV="1">
              <a:off x="4198938" y="4386412"/>
              <a:ext cx="287337" cy="576262"/>
            </a:xfrm>
            <a:prstGeom prst="line">
              <a:avLst/>
            </a:prstGeom>
            <a:noFill/>
            <a:ln w="38100">
              <a:solidFill>
                <a:srgbClr val="99FF3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287" name="Text Box 271"/>
            <p:cNvSpPr txBox="1">
              <a:spLocks noChangeArrowheads="1"/>
            </p:cNvSpPr>
            <p:nvPr/>
          </p:nvSpPr>
          <p:spPr bwMode="auto">
            <a:xfrm>
              <a:off x="5052991" y="3452168"/>
              <a:ext cx="93662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2060"/>
                  </a:solidFill>
                </a:rPr>
                <a:t>烯烃</a:t>
              </a:r>
            </a:p>
          </p:txBody>
        </p:sp>
      </p:grpSp>
      <p:sp>
        <p:nvSpPr>
          <p:cNvPr id="288" name="Text Box 272"/>
          <p:cNvSpPr txBox="1">
            <a:spLocks noChangeArrowheads="1"/>
          </p:cNvSpPr>
          <p:nvPr/>
        </p:nvSpPr>
        <p:spPr bwMode="auto">
          <a:xfrm>
            <a:off x="8757773" y="2206685"/>
            <a:ext cx="936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3300"/>
                </a:solidFill>
              </a:rPr>
              <a:t>烯烃</a:t>
            </a:r>
          </a:p>
        </p:txBody>
      </p:sp>
      <p:sp>
        <p:nvSpPr>
          <p:cNvPr id="289" name="Rectangle 273"/>
          <p:cNvSpPr>
            <a:spLocks noChangeArrowheads="1"/>
          </p:cNvSpPr>
          <p:nvPr/>
        </p:nvSpPr>
        <p:spPr bwMode="auto">
          <a:xfrm>
            <a:off x="2766504" y="3951408"/>
            <a:ext cx="9144000" cy="1393763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46138">
              <a:spcBef>
                <a:spcPct val="20000"/>
              </a:spcBef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88975" indent="-265113" defTabSz="846138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058863" indent="-212725" defTabSz="846138">
              <a:spcBef>
                <a:spcPct val="20000"/>
              </a:spcBef>
              <a:buChar char="•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481138" indent="-211138" defTabSz="846138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1905000" indent="-211138" defTabSz="846138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3622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8194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2766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7338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pPr>
              <a:spcBef>
                <a:spcPct val="50000"/>
              </a:spcBef>
              <a:buClr>
                <a:schemeClr val="bg1"/>
              </a:buClr>
            </a:pPr>
            <a:r>
              <a:rPr kumimoji="1" lang="zh-CN" altLang="en-US" sz="2400" b="1" dirty="0" smtClean="0">
                <a:solidFill>
                  <a:srgbClr val="FFFF00"/>
                </a:solidFill>
              </a:rPr>
              <a:t>规律：</a:t>
            </a:r>
            <a:r>
              <a:rPr kumimoji="1" lang="zh-CN" altLang="en-US" sz="2400" b="1" dirty="0">
                <a:solidFill>
                  <a:srgbClr val="99FF33"/>
                </a:solidFill>
              </a:rPr>
              <a:t>随</a:t>
            </a:r>
            <a:r>
              <a:rPr kumimoji="1" lang="zh-CN" altLang="en-US" sz="2400" b="1" dirty="0">
                <a:solidFill>
                  <a:srgbClr val="FFFF00"/>
                </a:solidFill>
              </a:rPr>
              <a:t>着分子中</a:t>
            </a:r>
            <a:r>
              <a:rPr kumimoji="1" lang="zh-CN" altLang="en-US" sz="2400" b="1" dirty="0">
                <a:solidFill>
                  <a:srgbClr val="99FF33"/>
                </a:solidFill>
              </a:rPr>
              <a:t>碳原子数的递增</a:t>
            </a:r>
            <a:r>
              <a:rPr kumimoji="1" lang="zh-CN" altLang="en-US" sz="2400" b="1" dirty="0">
                <a:solidFill>
                  <a:srgbClr val="FFFF00"/>
                </a:solidFill>
              </a:rPr>
              <a:t>，烷烃和烯烃同系物的</a:t>
            </a:r>
            <a:r>
              <a:rPr kumimoji="1" lang="zh-CN" altLang="en-US" sz="2400" b="1" dirty="0">
                <a:solidFill>
                  <a:srgbClr val="99FF33"/>
                </a:solidFill>
              </a:rPr>
              <a:t>沸点逐渐升高，相对密度逐渐增大，常温下状态由气态到液态到固态</a:t>
            </a:r>
            <a:r>
              <a:rPr kumimoji="1" lang="zh-CN" altLang="en-US" sz="2400" b="1" dirty="0" smtClean="0">
                <a:solidFill>
                  <a:srgbClr val="99FF33"/>
                </a:solidFill>
              </a:rPr>
              <a:t>。</a:t>
            </a:r>
            <a:endParaRPr kumimoji="1" lang="en-US" altLang="zh-CN" sz="2400" b="1" dirty="0" smtClean="0">
              <a:solidFill>
                <a:srgbClr val="99FF33"/>
              </a:solidFill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kumimoji="1" lang="zh-CN" altLang="en-US" sz="2400" b="1" dirty="0" smtClean="0">
                <a:solidFill>
                  <a:srgbClr val="99FF33"/>
                </a:solidFill>
              </a:rPr>
              <a:t>同分异构体，支链越多，沸点越低。</a:t>
            </a:r>
            <a:endParaRPr kumimoji="1" lang="en-US" altLang="zh-CN" sz="2400" b="1" dirty="0">
              <a:solidFill>
                <a:srgbClr val="99FF33"/>
              </a:solidFill>
            </a:endParaRPr>
          </a:p>
        </p:txBody>
      </p:sp>
      <p:sp>
        <p:nvSpPr>
          <p:cNvPr id="291" name="Text Box 7"/>
          <p:cNvSpPr txBox="1">
            <a:spLocks noChangeArrowheads="1"/>
          </p:cNvSpPr>
          <p:nvPr/>
        </p:nvSpPr>
        <p:spPr bwMode="auto">
          <a:xfrm>
            <a:off x="2667281" y="5983347"/>
            <a:ext cx="8215360" cy="830997"/>
          </a:xfrm>
          <a:prstGeom prst="rect">
            <a:avLst/>
          </a:prstGeom>
          <a:solidFill>
            <a:srgbClr val="0000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</a:rPr>
              <a:t>原因：</a:t>
            </a:r>
            <a:r>
              <a:rPr lang="zh-CN" altLang="en-US" sz="2400" b="1" dirty="0">
                <a:solidFill>
                  <a:srgbClr val="FFFF00"/>
                </a:solidFill>
              </a:rPr>
              <a:t>对于结构相似的物质</a:t>
            </a:r>
            <a:r>
              <a:rPr lang="en-US" altLang="zh-CN" sz="2400" b="1" dirty="0">
                <a:solidFill>
                  <a:srgbClr val="FFFF00"/>
                </a:solidFill>
              </a:rPr>
              <a:t>(</a:t>
            </a:r>
            <a:r>
              <a:rPr lang="zh-CN" altLang="en-US" sz="2400" b="1" dirty="0">
                <a:solidFill>
                  <a:srgbClr val="FFFF00"/>
                </a:solidFill>
              </a:rPr>
              <a:t>分子</a:t>
            </a:r>
            <a:r>
              <a:rPr lang="en-US" altLang="zh-CN" sz="2400" b="1" dirty="0">
                <a:solidFill>
                  <a:srgbClr val="FFFF00"/>
                </a:solidFill>
              </a:rPr>
              <a:t>)</a:t>
            </a:r>
            <a:r>
              <a:rPr lang="zh-CN" altLang="en-US" sz="2400" b="1" dirty="0">
                <a:solidFill>
                  <a:srgbClr val="FFFF00"/>
                </a:solidFill>
              </a:rPr>
              <a:t>来说，</a:t>
            </a:r>
            <a:r>
              <a:rPr lang="zh-CN" altLang="en-US" sz="2400" b="1" dirty="0">
                <a:solidFill>
                  <a:srgbClr val="99FF33"/>
                </a:solidFill>
              </a:rPr>
              <a:t>分子间作用力随相对分子质量的增大而逐渐增大；</a:t>
            </a:r>
            <a:r>
              <a:rPr lang="zh-CN" altLang="en-US" sz="2400" b="1" dirty="0">
                <a:solidFill>
                  <a:srgbClr val="FFFF00"/>
                </a:solidFill>
              </a:rPr>
              <a:t>导致物理性质上的递变。</a:t>
            </a:r>
            <a:endParaRPr lang="zh-CN" altLang="en-US" sz="2400" b="1" dirty="0">
              <a:solidFill>
                <a:srgbClr val="FF33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3" name="文本框 292"/>
              <p:cNvSpPr txBox="1"/>
              <p:nvPr/>
            </p:nvSpPr>
            <p:spPr>
              <a:xfrm>
                <a:off x="204991" y="4699826"/>
                <a:ext cx="158041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dirty="0" smtClean="0"/>
                  <a:t>常温常压下，</a:t>
                </a:r>
                <a:r>
                  <a:rPr lang="en-US" altLang="zh-CN" dirty="0" smtClean="0"/>
                  <a:t>x</a:t>
                </a:r>
                <a14:m>
                  <m:oMath xmlns:m="http://schemas.openxmlformats.org/officeDocument/2006/math">
                    <m:r>
                      <a:rPr lang="en-US" altLang="zh-CN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4</m:t>
                    </m:r>
                    <m:r>
                      <a:rPr lang="zh-CN" alt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为</m:t>
                    </m:r>
                  </m:oMath>
                </a14:m>
                <a:r>
                  <a:rPr lang="zh-CN" altLang="en-US" dirty="0" smtClean="0"/>
                  <a:t>气体</a:t>
                </a:r>
                <a:endParaRPr lang="zh-CN" altLang="en-US" dirty="0"/>
              </a:p>
            </p:txBody>
          </p:sp>
        </mc:Choice>
        <mc:Fallback xmlns="">
          <p:sp>
            <p:nvSpPr>
              <p:cNvPr id="293" name="文本框 29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991" y="4699826"/>
                <a:ext cx="1580416" cy="646331"/>
              </a:xfrm>
              <a:prstGeom prst="rect">
                <a:avLst/>
              </a:prstGeom>
              <a:blipFill rotWithShape="0">
                <a:blip r:embed="rId4"/>
                <a:stretch>
                  <a:fillRect l="-3475" t="-5660" r="-2703" b="-1509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69029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9" grpId="0" animBg="1"/>
      <p:bldP spid="29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90285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脂肪烃的物理性质</a:t>
            </a:r>
            <a:endParaRPr lang="zh-CN" altLang="en-US" sz="2400" dirty="0"/>
          </a:p>
        </p:txBody>
      </p:sp>
      <p:grpSp>
        <p:nvGrpSpPr>
          <p:cNvPr id="3" name="组合 2"/>
          <p:cNvGrpSpPr/>
          <p:nvPr/>
        </p:nvGrpSpPr>
        <p:grpSpPr>
          <a:xfrm>
            <a:off x="449942" y="1117600"/>
            <a:ext cx="11234057" cy="3643000"/>
            <a:chOff x="348342" y="1306286"/>
            <a:chExt cx="11234057" cy="3643000"/>
          </a:xfrm>
        </p:grpSpPr>
        <p:pic>
          <p:nvPicPr>
            <p:cNvPr id="294" name="图片 29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8342" y="1417280"/>
              <a:ext cx="11234057" cy="3532006"/>
            </a:xfrm>
            <a:prstGeom prst="rect">
              <a:avLst/>
            </a:prstGeom>
          </p:spPr>
        </p:pic>
        <p:sp>
          <p:nvSpPr>
            <p:cNvPr id="2" name="矩形 1"/>
            <p:cNvSpPr/>
            <p:nvPr/>
          </p:nvSpPr>
          <p:spPr>
            <a:xfrm>
              <a:off x="348342" y="1306286"/>
              <a:ext cx="9956801" cy="82731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78287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86384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00110"/>
            <a:ext cx="2863848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2.1</a:t>
            </a:r>
            <a:r>
              <a:rPr lang="zh-CN" altLang="en-US" sz="2400" dirty="0"/>
              <a:t>烷</a:t>
            </a:r>
            <a:r>
              <a:rPr lang="zh-CN" altLang="en-US" sz="2400" dirty="0" smtClean="0"/>
              <a:t>烃的化学性质</a:t>
            </a:r>
            <a:endParaRPr lang="zh-CN" altLang="en-US" sz="2400" dirty="0"/>
          </a:p>
        </p:txBody>
      </p:sp>
      <p:sp>
        <p:nvSpPr>
          <p:cNvPr id="9" name="任意多边形 8"/>
          <p:cNvSpPr/>
          <p:nvPr/>
        </p:nvSpPr>
        <p:spPr>
          <a:xfrm>
            <a:off x="58284" y="1187750"/>
            <a:ext cx="1783216" cy="1236626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1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1" name="任意多边形 10"/>
          <p:cNvSpPr/>
          <p:nvPr/>
        </p:nvSpPr>
        <p:spPr>
          <a:xfrm>
            <a:off x="58284" y="3142041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197846"/>
              <a:satOff val="-23984"/>
              <a:lumOff val="883"/>
              <a:alphaOff val="0"/>
            </a:schemeClr>
          </a:fillRef>
          <a:effectRef idx="0">
            <a:schemeClr val="accent4">
              <a:hueOff val="5197846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3" name="任意多边形 12"/>
          <p:cNvSpPr/>
          <p:nvPr/>
        </p:nvSpPr>
        <p:spPr>
          <a:xfrm>
            <a:off x="58285" y="5096333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1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5" name="矩形 14"/>
          <p:cNvSpPr/>
          <p:nvPr/>
        </p:nvSpPr>
        <p:spPr>
          <a:xfrm>
            <a:off x="0" y="1544453"/>
            <a:ext cx="1938492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氧化反应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024" y="3498745"/>
            <a:ext cx="193849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取代反应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85" y="5453034"/>
            <a:ext cx="193849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分解反应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3067048" y="400110"/>
            <a:ext cx="5016500" cy="661720"/>
            <a:chOff x="4038600" y="1405953"/>
            <a:chExt cx="5016500" cy="661720"/>
          </a:xfrm>
        </p:grpSpPr>
        <p:sp>
          <p:nvSpPr>
            <p:cNvPr id="22" name="矩形 21"/>
            <p:cNvSpPr/>
            <p:nvPr/>
          </p:nvSpPr>
          <p:spPr>
            <a:xfrm>
              <a:off x="4038600" y="1405953"/>
              <a:ext cx="5016500" cy="6617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文本框 17"/>
                <p:cNvSpPr txBox="1"/>
                <p:nvPr/>
              </p:nvSpPr>
              <p:spPr>
                <a:xfrm>
                  <a:off x="4038600" y="1482898"/>
                  <a:ext cx="501650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CH</m:t>
                          </m:r>
                        </m:e>
                        <m:sub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altLang="zh-CN" sz="32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altLang="zh-CN" sz="3200" b="0" i="0" smtClean="0">
                          <a:latin typeface="Cambria Math" panose="02040503050406030204" pitchFamily="18" charset="0"/>
                        </a:rPr>
                        <m:t>2</m:t>
                      </m:r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3200" b="0" i="0" smtClean="0">
                          <a:latin typeface="Cambria Math" panose="02040503050406030204" pitchFamily="18" charset="0"/>
                        </a:rPr>
                        <m:t>          </m:t>
                      </m:r>
                      <m:sSub>
                        <m:sSubPr>
                          <m:ctrlPr>
                            <a:rPr lang="en-US" altLang="zh-CN" sz="3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CO</m:t>
                          </m:r>
                        </m:e>
                        <m:sub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3200" i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US" altLang="zh-CN" sz="3200" dirty="0" smtClean="0"/>
                    <a:t>2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32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200" b="0" i="0" dirty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3200" b="0" i="0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3200" b="0" i="0" dirty="0" smtClean="0">
                          <a:latin typeface="Cambria Math" panose="02040503050406030204" pitchFamily="18" charset="0"/>
                        </a:rPr>
                        <m:t>O</m:t>
                      </m:r>
                    </m:oMath>
                  </a14:m>
                  <a:endParaRPr lang="zh-CN" altLang="en-US" sz="3200" dirty="0"/>
                </a:p>
              </p:txBody>
            </p:sp>
          </mc:Choice>
          <mc:Fallback xmlns="">
            <p:sp>
              <p:nvSpPr>
                <p:cNvPr id="18" name="文本框 1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38600" y="1482898"/>
                  <a:ext cx="5016500" cy="584775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 t="-12500" b="-34375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0" name="直接箭头连接符 19"/>
            <p:cNvCxnSpPr/>
            <p:nvPr/>
          </p:nvCxnSpPr>
          <p:spPr>
            <a:xfrm>
              <a:off x="6019800" y="1775285"/>
              <a:ext cx="850900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1" name="文本框 20"/>
            <p:cNvSpPr txBox="1"/>
            <p:nvPr/>
          </p:nvSpPr>
          <p:spPr>
            <a:xfrm>
              <a:off x="6019800" y="1405953"/>
              <a:ext cx="6477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/>
                <a:t>点燃</a:t>
              </a:r>
              <a:endParaRPr lang="zh-CN" altLang="en-US" dirty="0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067048" y="1246496"/>
            <a:ext cx="6851650" cy="745589"/>
            <a:chOff x="3308350" y="1754447"/>
            <a:chExt cx="6851650" cy="745589"/>
          </a:xfrm>
        </p:grpSpPr>
        <p:sp>
          <p:nvSpPr>
            <p:cNvPr id="33" name="矩形 32"/>
            <p:cNvSpPr/>
            <p:nvPr/>
          </p:nvSpPr>
          <p:spPr>
            <a:xfrm>
              <a:off x="3308350" y="1754447"/>
              <a:ext cx="6711950" cy="745589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文本框 23"/>
                <p:cNvSpPr txBox="1"/>
                <p:nvPr/>
              </p:nvSpPr>
              <p:spPr>
                <a:xfrm>
                  <a:off x="3308350" y="1754447"/>
                  <a:ext cx="6851650" cy="74558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x</m:t>
                          </m:r>
                        </m:sub>
                      </m:sSub>
                      <m:sSub>
                        <m:sSub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y</m:t>
                          </m:r>
                        </m:sub>
                      </m:sSub>
                    </m:oMath>
                  </a14:m>
                  <a:r>
                    <a:rPr lang="en-US" altLang="zh-CN" sz="3200" dirty="0" smtClean="0"/>
                    <a:t>+</a:t>
                  </a:r>
                  <a:r>
                    <a:rPr lang="zh-CN" altLang="en-US" sz="3200" dirty="0" smtClean="0"/>
                    <a:t>（</a:t>
                  </a:r>
                  <a:r>
                    <a:rPr lang="en-US" altLang="zh-CN" sz="3200" dirty="0" smtClean="0"/>
                    <a:t>x+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y</m:t>
                          </m:r>
                        </m:num>
                        <m:den>
                          <m:r>
                            <a:rPr lang="en-US" altLang="zh-CN" sz="3200" b="0" i="0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a14:m>
                  <a:r>
                    <a:rPr lang="zh-CN" altLang="en-US" sz="3200" dirty="0" smtClean="0"/>
                    <a:t>）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32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200" b="0" i="0" dirty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US" altLang="zh-CN" sz="3200" b="0" i="0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3200" b="0" i="0" dirty="0" smtClean="0">
                          <a:latin typeface="Cambria Math" panose="02040503050406030204" pitchFamily="18" charset="0"/>
                        </a:rPr>
                        <m:t>               </m:t>
                      </m:r>
                      <m:r>
                        <m:rPr>
                          <m:sty m:val="p"/>
                        </m:rPr>
                        <a:rPr lang="en-US" altLang="zh-CN" sz="3200" b="0" i="0" dirty="0" smtClean="0">
                          <a:latin typeface="Cambria Math" panose="02040503050406030204" pitchFamily="18" charset="0"/>
                        </a:rPr>
                        <m:t>x</m:t>
                      </m:r>
                      <m:sSub>
                        <m:sSubPr>
                          <m:ctrlPr>
                            <a:rPr lang="en-US" altLang="zh-CN" sz="32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200" b="0" i="0" dirty="0" smtClean="0">
                              <a:latin typeface="Cambria Math" panose="02040503050406030204" pitchFamily="18" charset="0"/>
                            </a:rPr>
                            <m:t>CO</m:t>
                          </m:r>
                        </m:e>
                        <m:sub>
                          <m:r>
                            <a:rPr lang="en-US" altLang="zh-CN" sz="3200" b="0" i="0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3200" b="0" i="0" dirty="0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altLang="zh-CN" sz="3200" b="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altLang="zh-CN" sz="3200" b="0" i="0" dirty="0" smtClean="0">
                              <a:latin typeface="Cambria Math" panose="02040503050406030204" pitchFamily="18" charset="0"/>
                            </a:rPr>
                            <m:t>y</m:t>
                          </m:r>
                        </m:num>
                        <m:den>
                          <m:r>
                            <a:rPr lang="en-US" altLang="zh-CN" sz="3200" b="0" i="0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en-US" altLang="zh-CN" sz="32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200" b="0" i="0" dirty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3200" b="0" i="0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3200" b="0" i="0" dirty="0" smtClean="0">
                          <a:latin typeface="Cambria Math" panose="02040503050406030204" pitchFamily="18" charset="0"/>
                        </a:rPr>
                        <m:t>O</m:t>
                      </m:r>
                    </m:oMath>
                  </a14:m>
                  <a:endParaRPr lang="zh-CN" altLang="en-US" sz="3200" dirty="0"/>
                </a:p>
              </p:txBody>
            </p:sp>
          </mc:Choice>
          <mc:Fallback xmlns="">
            <p:sp>
              <p:nvSpPr>
                <p:cNvPr id="24" name="文本框 2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08350" y="1754447"/>
                  <a:ext cx="6851650" cy="745589"/>
                </a:xfrm>
                <a:prstGeom prst="rect">
                  <a:avLst/>
                </a:prstGeom>
                <a:blipFill rotWithShape="0">
                  <a:blip r:embed="rId5"/>
                  <a:stretch>
                    <a:fillRect t="-7317" b="-1300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5" name="直接箭头连接符 24"/>
            <p:cNvCxnSpPr/>
            <p:nvPr/>
          </p:nvCxnSpPr>
          <p:spPr>
            <a:xfrm>
              <a:off x="6521450" y="2123780"/>
              <a:ext cx="917637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文本框 25"/>
            <p:cNvSpPr txBox="1"/>
            <p:nvPr/>
          </p:nvSpPr>
          <p:spPr>
            <a:xfrm>
              <a:off x="6521450" y="1754447"/>
              <a:ext cx="6985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/>
                <a:t>点燃</a:t>
              </a:r>
              <a:endParaRPr lang="zh-CN" altLang="en-US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文本框 54"/>
              <p:cNvSpPr txBox="1"/>
              <p:nvPr/>
            </p:nvSpPr>
            <p:spPr>
              <a:xfrm>
                <a:off x="2141534" y="2067673"/>
                <a:ext cx="984726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n</m:t>
                        </m:r>
                      </m:sub>
                    </m:sSub>
                    <m:sSub>
                      <m:sSub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n</m:t>
                        </m:r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+2</m:t>
                        </m:r>
                      </m:sub>
                    </m:sSub>
                  </m:oMath>
                </a14:m>
                <a:r>
                  <a:rPr lang="zh-CN" altLang="en-US" sz="2800" dirty="0" smtClean="0"/>
                  <a:t>烷烃，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n</m:t>
                        </m:r>
                      </m:sub>
                    </m:sSub>
                    <m:sSub>
                      <m:sSub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n</m:t>
                        </m:r>
                      </m:sub>
                    </m:sSub>
                    <m:r>
                      <a:rPr lang="zh-CN" altLang="en-US" sz="2800" i="0">
                        <a:latin typeface="Cambria Math" panose="02040503050406030204" pitchFamily="18" charset="0"/>
                      </a:rPr>
                      <m:t>烯烃</m:t>
                    </m:r>
                  </m:oMath>
                </a14:m>
                <a:r>
                  <a:rPr lang="zh-CN" altLang="en-US" sz="2800" dirty="0" smtClean="0"/>
                  <a:t>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n</m:t>
                        </m:r>
                      </m:sub>
                    </m:sSub>
                    <m:sSub>
                      <m:sSub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n</m:t>
                        </m:r>
                        <m:r>
                          <a:rPr lang="en-US" altLang="zh-CN" sz="2800" i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zh-CN" altLang="en-US" sz="2800" i="0">
                        <a:latin typeface="Cambria Math" panose="02040503050406030204" pitchFamily="18" charset="0"/>
                      </a:rPr>
                      <m:t>炔烃</m:t>
                    </m:r>
                  </m:oMath>
                </a14:m>
                <a:r>
                  <a:rPr lang="zh-CN" altLang="en-US" sz="2800" dirty="0" smtClean="0"/>
                  <a:t>，苯的同系物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n</m:t>
                        </m:r>
                      </m:sub>
                    </m:sSub>
                    <m:sSub>
                      <m:sSub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n</m:t>
                        </m:r>
                        <m:r>
                          <a:rPr lang="en-US" altLang="zh-CN" sz="2800" i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6</m:t>
                        </m:r>
                      </m:sub>
                    </m:sSub>
                  </m:oMath>
                </a14:m>
                <a:r>
                  <a:rPr lang="zh-CN" altLang="en-US" sz="2800" dirty="0" smtClean="0"/>
                  <a:t>，燃烧现象有别，含碳量越高，火焰越明亮，烟越黑。</a:t>
                </a:r>
                <a:endParaRPr lang="zh-CN" altLang="en-US" sz="2800" dirty="0"/>
              </a:p>
            </p:txBody>
          </p:sp>
        </mc:Choice>
        <mc:Fallback xmlns="">
          <p:sp>
            <p:nvSpPr>
              <p:cNvPr id="55" name="文本框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1534" y="2067673"/>
                <a:ext cx="9847266" cy="954107"/>
              </a:xfrm>
              <a:prstGeom prst="rect">
                <a:avLst/>
              </a:prstGeom>
              <a:blipFill rotWithShape="0">
                <a:blip r:embed="rId6"/>
                <a:stretch>
                  <a:fillRect t="-7643" r="-4889" b="-1401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灯片编号占位符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9082086" y="6807621"/>
            <a:ext cx="2411412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481013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81013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71D2677-2295-4A6C-A36F-8F3A2B21B0E6}" type="slidenum">
              <a:rPr lang="zh-CN" altLang="en-US" sz="1300">
                <a:solidFill>
                  <a:schemeClr val="tx2"/>
                </a:solidFill>
              </a:rPr>
              <a:pPr/>
              <a:t>9</a:t>
            </a:fld>
            <a:endParaRPr lang="en-GB" altLang="en-US" sz="1300">
              <a:solidFill>
                <a:schemeClr val="tx2"/>
              </a:solidFill>
            </a:endParaRPr>
          </a:p>
        </p:txBody>
      </p:sp>
      <p:pic>
        <p:nvPicPr>
          <p:cNvPr id="28" name="图片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886" y="3084933"/>
            <a:ext cx="5738812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4540789" y="6308680"/>
            <a:ext cx="4001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甲烷、乙烯、乙炔燃烧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354343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97502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00110"/>
            <a:ext cx="2728686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2.1</a:t>
            </a:r>
            <a:r>
              <a:rPr lang="zh-CN" altLang="en-US" sz="2400" dirty="0"/>
              <a:t>烷</a:t>
            </a:r>
            <a:r>
              <a:rPr lang="zh-CN" altLang="en-US" sz="2400" dirty="0" smtClean="0"/>
              <a:t>烃的化学性质</a:t>
            </a:r>
            <a:endParaRPr lang="zh-CN" altLang="en-US" sz="2400" dirty="0"/>
          </a:p>
        </p:txBody>
      </p:sp>
      <p:sp>
        <p:nvSpPr>
          <p:cNvPr id="9" name="任意多边形 8"/>
          <p:cNvSpPr/>
          <p:nvPr/>
        </p:nvSpPr>
        <p:spPr>
          <a:xfrm>
            <a:off x="58284" y="1187750"/>
            <a:ext cx="1783216" cy="1236626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1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1" name="任意多边形 10"/>
          <p:cNvSpPr/>
          <p:nvPr/>
        </p:nvSpPr>
        <p:spPr>
          <a:xfrm>
            <a:off x="58284" y="3142041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197846"/>
              <a:satOff val="-23984"/>
              <a:lumOff val="883"/>
              <a:alphaOff val="0"/>
            </a:schemeClr>
          </a:fillRef>
          <a:effectRef idx="0">
            <a:schemeClr val="accent4">
              <a:hueOff val="5197846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3" name="任意多边形 12"/>
          <p:cNvSpPr/>
          <p:nvPr/>
        </p:nvSpPr>
        <p:spPr>
          <a:xfrm>
            <a:off x="58285" y="5096333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1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5" name="矩形 14"/>
          <p:cNvSpPr/>
          <p:nvPr/>
        </p:nvSpPr>
        <p:spPr>
          <a:xfrm>
            <a:off x="0" y="1544453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氧化反应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024" y="3498745"/>
            <a:ext cx="193849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取代反应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85" y="5453034"/>
            <a:ext cx="193849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分解反应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480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83028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00110"/>
            <a:ext cx="2830286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2.1</a:t>
            </a:r>
            <a:r>
              <a:rPr lang="zh-CN" altLang="en-US" sz="2400" dirty="0"/>
              <a:t>烷</a:t>
            </a:r>
            <a:r>
              <a:rPr lang="zh-CN" altLang="en-US" sz="2400" dirty="0" smtClean="0"/>
              <a:t>烃的化学性质</a:t>
            </a:r>
            <a:endParaRPr lang="zh-CN" altLang="en-US" sz="2400" dirty="0"/>
          </a:p>
        </p:txBody>
      </p:sp>
      <p:sp>
        <p:nvSpPr>
          <p:cNvPr id="9" name="任意多边形 8"/>
          <p:cNvSpPr/>
          <p:nvPr/>
        </p:nvSpPr>
        <p:spPr>
          <a:xfrm>
            <a:off x="58284" y="1187750"/>
            <a:ext cx="1783216" cy="1236626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1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1" name="任意多边形 10"/>
          <p:cNvSpPr/>
          <p:nvPr/>
        </p:nvSpPr>
        <p:spPr>
          <a:xfrm>
            <a:off x="58284" y="3142041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197846"/>
              <a:satOff val="-23984"/>
              <a:lumOff val="883"/>
              <a:alphaOff val="0"/>
            </a:schemeClr>
          </a:fillRef>
          <a:effectRef idx="0">
            <a:schemeClr val="accent4">
              <a:hueOff val="5197846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3" name="任意多边形 12"/>
          <p:cNvSpPr/>
          <p:nvPr/>
        </p:nvSpPr>
        <p:spPr>
          <a:xfrm>
            <a:off x="58285" y="5096333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1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5" name="矩形 14"/>
          <p:cNvSpPr/>
          <p:nvPr/>
        </p:nvSpPr>
        <p:spPr>
          <a:xfrm>
            <a:off x="0" y="1544453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氧化反应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024" y="3498745"/>
            <a:ext cx="193849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取代反应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85" y="5453034"/>
            <a:ext cx="193849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分解反应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35" name="Group 2"/>
          <p:cNvGrpSpPr>
            <a:grpSpLocks/>
          </p:cNvGrpSpPr>
          <p:nvPr/>
        </p:nvGrpSpPr>
        <p:grpSpPr bwMode="auto">
          <a:xfrm>
            <a:off x="2252662" y="610357"/>
            <a:ext cx="5334000" cy="777875"/>
            <a:chOff x="192" y="2601"/>
            <a:chExt cx="3360" cy="490"/>
          </a:xfrm>
        </p:grpSpPr>
        <p:sp>
          <p:nvSpPr>
            <p:cNvPr id="36" name="Text Box 3"/>
            <p:cNvSpPr txBox="1">
              <a:spLocks noChangeArrowheads="1"/>
            </p:cNvSpPr>
            <p:nvPr/>
          </p:nvSpPr>
          <p:spPr bwMode="auto">
            <a:xfrm>
              <a:off x="192" y="2726"/>
              <a:ext cx="3360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000000"/>
                  </a:solidFill>
                </a:rPr>
                <a:t>CH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4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 + Cl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2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         CH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3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Cl + </a:t>
              </a:r>
              <a:r>
                <a:rPr lang="en-US" altLang="zh-CN" sz="3200" b="1" dirty="0" err="1">
                  <a:solidFill>
                    <a:srgbClr val="000000"/>
                  </a:solidFill>
                </a:rPr>
                <a:t>HCl</a:t>
              </a:r>
              <a:endParaRPr lang="en-US" altLang="zh-CN" sz="3200" b="1" dirty="0">
                <a:solidFill>
                  <a:srgbClr val="000000"/>
                </a:solidFill>
              </a:endParaRPr>
            </a:p>
          </p:txBody>
        </p:sp>
        <p:sp>
          <p:nvSpPr>
            <p:cNvPr id="37" name="Line 4"/>
            <p:cNvSpPr>
              <a:spLocks noChangeShapeType="1"/>
            </p:cNvSpPr>
            <p:nvPr/>
          </p:nvSpPr>
          <p:spPr bwMode="auto">
            <a:xfrm>
              <a:off x="1392" y="2928"/>
              <a:ext cx="576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Text Box 5"/>
            <p:cNvSpPr txBox="1">
              <a:spLocks noChangeArrowheads="1"/>
            </p:cNvSpPr>
            <p:nvPr/>
          </p:nvSpPr>
          <p:spPr bwMode="auto">
            <a:xfrm>
              <a:off x="1488" y="2601"/>
              <a:ext cx="45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800" b="1">
                  <a:solidFill>
                    <a:srgbClr val="000000"/>
                  </a:solidFill>
                </a:rPr>
                <a:t>光</a:t>
              </a:r>
            </a:p>
          </p:txBody>
        </p:sp>
      </p:grpSp>
      <p:grpSp>
        <p:nvGrpSpPr>
          <p:cNvPr id="39" name="Group 6"/>
          <p:cNvGrpSpPr>
            <a:grpSpLocks/>
          </p:cNvGrpSpPr>
          <p:nvPr/>
        </p:nvGrpSpPr>
        <p:grpSpPr bwMode="auto">
          <a:xfrm>
            <a:off x="2222500" y="1570796"/>
            <a:ext cx="5867400" cy="762000"/>
            <a:chOff x="528" y="3024"/>
            <a:chExt cx="3696" cy="480"/>
          </a:xfrm>
        </p:grpSpPr>
        <p:sp>
          <p:nvSpPr>
            <p:cNvPr id="40" name="Text Box 7"/>
            <p:cNvSpPr txBox="1">
              <a:spLocks noChangeArrowheads="1"/>
            </p:cNvSpPr>
            <p:nvPr/>
          </p:nvSpPr>
          <p:spPr bwMode="auto">
            <a:xfrm>
              <a:off x="528" y="3139"/>
              <a:ext cx="369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000000"/>
                  </a:solidFill>
                </a:rPr>
                <a:t>CH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3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Cl + Cl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2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         CH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2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Cl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2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 + </a:t>
              </a:r>
              <a:r>
                <a:rPr lang="en-US" altLang="zh-CN" sz="3200" b="1" dirty="0" err="1">
                  <a:solidFill>
                    <a:srgbClr val="000000"/>
                  </a:solidFill>
                </a:rPr>
                <a:t>HCl</a:t>
              </a:r>
              <a:endParaRPr lang="en-US" altLang="zh-CN" sz="3200" b="1" dirty="0">
                <a:solidFill>
                  <a:srgbClr val="000000"/>
                </a:solidFill>
              </a:endParaRPr>
            </a:p>
          </p:txBody>
        </p:sp>
        <p:sp>
          <p:nvSpPr>
            <p:cNvPr id="41" name="Text Box 8"/>
            <p:cNvSpPr txBox="1">
              <a:spLocks noChangeArrowheads="1"/>
            </p:cNvSpPr>
            <p:nvPr/>
          </p:nvSpPr>
          <p:spPr bwMode="auto">
            <a:xfrm>
              <a:off x="2090" y="3024"/>
              <a:ext cx="45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800" b="1">
                  <a:solidFill>
                    <a:srgbClr val="000000"/>
                  </a:solidFill>
                </a:rPr>
                <a:t>光</a:t>
              </a:r>
            </a:p>
          </p:txBody>
        </p:sp>
        <p:sp>
          <p:nvSpPr>
            <p:cNvPr id="42" name="Line 9"/>
            <p:cNvSpPr>
              <a:spLocks noChangeShapeType="1"/>
            </p:cNvSpPr>
            <p:nvPr/>
          </p:nvSpPr>
          <p:spPr bwMode="auto">
            <a:xfrm>
              <a:off x="1968" y="3341"/>
              <a:ext cx="576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3" name="Group 10"/>
          <p:cNvGrpSpPr>
            <a:grpSpLocks/>
          </p:cNvGrpSpPr>
          <p:nvPr/>
        </p:nvGrpSpPr>
        <p:grpSpPr bwMode="auto">
          <a:xfrm>
            <a:off x="2138362" y="2877826"/>
            <a:ext cx="5867400" cy="762000"/>
            <a:chOff x="528" y="3408"/>
            <a:chExt cx="3696" cy="480"/>
          </a:xfrm>
        </p:grpSpPr>
        <p:sp>
          <p:nvSpPr>
            <p:cNvPr id="44" name="Text Box 11"/>
            <p:cNvSpPr txBox="1">
              <a:spLocks noChangeArrowheads="1"/>
            </p:cNvSpPr>
            <p:nvPr/>
          </p:nvSpPr>
          <p:spPr bwMode="auto">
            <a:xfrm>
              <a:off x="528" y="3523"/>
              <a:ext cx="369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000000"/>
                  </a:solidFill>
                </a:rPr>
                <a:t>CH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2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Cl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2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 + Cl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2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         CHCl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3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 + </a:t>
              </a:r>
              <a:r>
                <a:rPr lang="en-US" altLang="zh-CN" sz="3200" b="1" dirty="0" err="1">
                  <a:solidFill>
                    <a:srgbClr val="000000"/>
                  </a:solidFill>
                </a:rPr>
                <a:t>HCl</a:t>
              </a:r>
              <a:endParaRPr lang="en-US" altLang="zh-CN" sz="3200" b="1" dirty="0">
                <a:solidFill>
                  <a:srgbClr val="000000"/>
                </a:solidFill>
              </a:endParaRPr>
            </a:p>
          </p:txBody>
        </p:sp>
        <p:sp>
          <p:nvSpPr>
            <p:cNvPr id="45" name="Text Box 12"/>
            <p:cNvSpPr txBox="1">
              <a:spLocks noChangeArrowheads="1"/>
            </p:cNvSpPr>
            <p:nvPr/>
          </p:nvSpPr>
          <p:spPr bwMode="auto">
            <a:xfrm>
              <a:off x="2160" y="3408"/>
              <a:ext cx="45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800" b="1">
                  <a:solidFill>
                    <a:srgbClr val="000000"/>
                  </a:solidFill>
                </a:rPr>
                <a:t>光</a:t>
              </a:r>
            </a:p>
          </p:txBody>
        </p:sp>
        <p:sp>
          <p:nvSpPr>
            <p:cNvPr id="46" name="Line 13"/>
            <p:cNvSpPr>
              <a:spLocks noChangeShapeType="1"/>
            </p:cNvSpPr>
            <p:nvPr/>
          </p:nvSpPr>
          <p:spPr bwMode="auto">
            <a:xfrm>
              <a:off x="2064" y="3725"/>
              <a:ext cx="576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7" name="Group 14"/>
          <p:cNvGrpSpPr>
            <a:grpSpLocks/>
          </p:cNvGrpSpPr>
          <p:nvPr/>
        </p:nvGrpSpPr>
        <p:grpSpPr bwMode="auto">
          <a:xfrm>
            <a:off x="2151062" y="4124531"/>
            <a:ext cx="5410200" cy="776287"/>
            <a:chOff x="528" y="3888"/>
            <a:chExt cx="3408" cy="489"/>
          </a:xfrm>
        </p:grpSpPr>
        <p:sp>
          <p:nvSpPr>
            <p:cNvPr id="48" name="Text Box 15"/>
            <p:cNvSpPr txBox="1">
              <a:spLocks noChangeArrowheads="1"/>
            </p:cNvSpPr>
            <p:nvPr/>
          </p:nvSpPr>
          <p:spPr bwMode="auto">
            <a:xfrm>
              <a:off x="528" y="4012"/>
              <a:ext cx="3408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000000"/>
                  </a:solidFill>
                </a:rPr>
                <a:t>CHCl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3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 + Cl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2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         CCl</a:t>
              </a:r>
              <a:r>
                <a:rPr lang="en-US" altLang="zh-CN" sz="3200" b="1" baseline="-25000" dirty="0">
                  <a:solidFill>
                    <a:srgbClr val="000000"/>
                  </a:solidFill>
                </a:rPr>
                <a:t>4</a:t>
              </a:r>
              <a:r>
                <a:rPr lang="en-US" altLang="zh-CN" sz="3200" b="1" dirty="0">
                  <a:solidFill>
                    <a:srgbClr val="000000"/>
                  </a:solidFill>
                </a:rPr>
                <a:t> + </a:t>
              </a:r>
              <a:r>
                <a:rPr lang="en-US" altLang="zh-CN" sz="3200" b="1" dirty="0" err="1">
                  <a:solidFill>
                    <a:srgbClr val="000000"/>
                  </a:solidFill>
                </a:rPr>
                <a:t>HCl</a:t>
              </a:r>
              <a:endParaRPr lang="en-US" altLang="zh-CN" sz="3200" b="1" dirty="0">
                <a:solidFill>
                  <a:srgbClr val="000000"/>
                </a:solidFill>
              </a:endParaRPr>
            </a:p>
          </p:txBody>
        </p:sp>
        <p:sp>
          <p:nvSpPr>
            <p:cNvPr id="49" name="Text Box 16"/>
            <p:cNvSpPr txBox="1">
              <a:spLocks noChangeArrowheads="1"/>
            </p:cNvSpPr>
            <p:nvPr/>
          </p:nvSpPr>
          <p:spPr bwMode="auto">
            <a:xfrm>
              <a:off x="2090" y="3888"/>
              <a:ext cx="45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800" b="1">
                  <a:solidFill>
                    <a:srgbClr val="000000"/>
                  </a:solidFill>
                </a:rPr>
                <a:t>光</a:t>
              </a:r>
            </a:p>
          </p:txBody>
        </p:sp>
        <p:sp>
          <p:nvSpPr>
            <p:cNvPr id="50" name="Line 17"/>
            <p:cNvSpPr>
              <a:spLocks noChangeShapeType="1"/>
            </p:cNvSpPr>
            <p:nvPr/>
          </p:nvSpPr>
          <p:spPr bwMode="auto">
            <a:xfrm>
              <a:off x="1968" y="4214"/>
              <a:ext cx="576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" name="Text Box 18"/>
          <p:cNvSpPr txBox="1">
            <a:spLocks noChangeArrowheads="1"/>
          </p:cNvSpPr>
          <p:nvPr/>
        </p:nvSpPr>
        <p:spPr bwMode="auto">
          <a:xfrm>
            <a:off x="6240462" y="1277230"/>
            <a:ext cx="36988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66"/>
                </a:solidFill>
              </a:rPr>
              <a:t>一氯甲烷（</a:t>
            </a:r>
            <a:r>
              <a:rPr lang="zh-CN" altLang="en-US" sz="2800" b="1" dirty="0">
                <a:solidFill>
                  <a:srgbClr val="0000FF"/>
                </a:solidFill>
              </a:rPr>
              <a:t>无色气体</a:t>
            </a:r>
            <a:r>
              <a:rPr lang="zh-CN" altLang="en-US" sz="2800" b="1" dirty="0">
                <a:solidFill>
                  <a:srgbClr val="FF0066"/>
                </a:solidFill>
              </a:rPr>
              <a:t>）</a:t>
            </a:r>
          </a:p>
        </p:txBody>
      </p:sp>
      <p:sp>
        <p:nvSpPr>
          <p:cNvPr id="52" name="Text Box 19"/>
          <p:cNvSpPr txBox="1">
            <a:spLocks noChangeArrowheads="1"/>
          </p:cNvSpPr>
          <p:nvPr/>
        </p:nvSpPr>
        <p:spPr bwMode="auto">
          <a:xfrm>
            <a:off x="6351588" y="2341372"/>
            <a:ext cx="5580062" cy="519112"/>
          </a:xfrm>
          <a:prstGeom prst="rect">
            <a:avLst/>
          </a:prstGeom>
          <a:solidFill>
            <a:srgbClr val="FDF58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66"/>
                </a:solidFill>
              </a:rPr>
              <a:t>二氯甲烷（</a:t>
            </a:r>
            <a:r>
              <a:rPr lang="zh-CN" altLang="en-US" sz="2800" b="1" dirty="0">
                <a:solidFill>
                  <a:srgbClr val="0000FF"/>
                </a:solidFill>
              </a:rPr>
              <a:t>难溶于水的无色液体</a:t>
            </a:r>
            <a:r>
              <a:rPr lang="zh-CN" altLang="en-US" sz="2800" b="1" dirty="0">
                <a:solidFill>
                  <a:srgbClr val="FF0066"/>
                </a:solidFill>
              </a:rPr>
              <a:t>）</a:t>
            </a:r>
          </a:p>
        </p:txBody>
      </p:sp>
      <p:sp>
        <p:nvSpPr>
          <p:cNvPr id="53" name="Text Box 20"/>
          <p:cNvSpPr txBox="1">
            <a:spLocks noChangeArrowheads="1"/>
          </p:cNvSpPr>
          <p:nvPr/>
        </p:nvSpPr>
        <p:spPr bwMode="auto">
          <a:xfrm>
            <a:off x="6351588" y="3681280"/>
            <a:ext cx="5508625" cy="519112"/>
          </a:xfrm>
          <a:prstGeom prst="rect">
            <a:avLst/>
          </a:prstGeom>
          <a:solidFill>
            <a:srgbClr val="FDF58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66"/>
                </a:solidFill>
              </a:rPr>
              <a:t>三氯甲烷又叫氯仿 （</a:t>
            </a:r>
            <a:r>
              <a:rPr lang="zh-CN" altLang="en-US" sz="2800" b="1" dirty="0">
                <a:solidFill>
                  <a:srgbClr val="0000FF"/>
                </a:solidFill>
              </a:rPr>
              <a:t>有机溶剂</a:t>
            </a:r>
            <a:r>
              <a:rPr lang="zh-CN" altLang="en-US" sz="2800" b="1" dirty="0">
                <a:solidFill>
                  <a:srgbClr val="FF0066"/>
                </a:solidFill>
              </a:rPr>
              <a:t>）</a:t>
            </a:r>
          </a:p>
        </p:txBody>
      </p:sp>
      <p:sp>
        <p:nvSpPr>
          <p:cNvPr id="54" name="Text Box 21"/>
          <p:cNvSpPr txBox="1">
            <a:spLocks noChangeArrowheads="1"/>
          </p:cNvSpPr>
          <p:nvPr/>
        </p:nvSpPr>
        <p:spPr bwMode="auto">
          <a:xfrm>
            <a:off x="6351588" y="5021188"/>
            <a:ext cx="5200650" cy="519112"/>
          </a:xfrm>
          <a:prstGeom prst="rect">
            <a:avLst/>
          </a:prstGeom>
          <a:solidFill>
            <a:srgbClr val="FDF58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FF0066"/>
                </a:solidFill>
              </a:rPr>
              <a:t>四氯化碳</a:t>
            </a:r>
            <a:r>
              <a:rPr lang="zh-CN" altLang="en-US" sz="2800" b="1" dirty="0">
                <a:solidFill>
                  <a:srgbClr val="FF0066"/>
                </a:solidFill>
              </a:rPr>
              <a:t>（</a:t>
            </a:r>
            <a:r>
              <a:rPr lang="zh-CN" altLang="en-US" sz="2800" b="1" dirty="0">
                <a:solidFill>
                  <a:srgbClr val="0000FF"/>
                </a:solidFill>
              </a:rPr>
              <a:t>有机溶剂、灭火剂</a:t>
            </a:r>
            <a:r>
              <a:rPr lang="zh-CN" altLang="en-US" sz="2800" b="1" dirty="0">
                <a:solidFill>
                  <a:srgbClr val="FF0066"/>
                </a:solidFill>
              </a:rPr>
              <a:t>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030412" y="5976254"/>
            <a:ext cx="5778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四步反应同时进行，有机产物有</a:t>
            </a:r>
            <a:r>
              <a:rPr lang="en-US" altLang="zh-CN" sz="2800" dirty="0" smtClean="0"/>
              <a:t>4</a:t>
            </a:r>
            <a:r>
              <a:rPr lang="zh-CN" altLang="en-US" sz="2800" dirty="0" smtClean="0"/>
              <a:t>种。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518013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 animBg="1"/>
      <p:bldP spid="53" grpId="0" animBg="1"/>
      <p:bldP spid="54" grpId="0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85911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00110"/>
            <a:ext cx="2768600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2.1</a:t>
            </a:r>
            <a:r>
              <a:rPr lang="zh-CN" altLang="en-US" sz="2400" dirty="0"/>
              <a:t>烷</a:t>
            </a:r>
            <a:r>
              <a:rPr lang="zh-CN" altLang="en-US" sz="2400" dirty="0" smtClean="0"/>
              <a:t>烃的化学性质</a:t>
            </a:r>
            <a:endParaRPr lang="zh-CN" altLang="en-US" sz="2400" dirty="0"/>
          </a:p>
        </p:txBody>
      </p:sp>
      <p:sp>
        <p:nvSpPr>
          <p:cNvPr id="9" name="任意多边形 8"/>
          <p:cNvSpPr/>
          <p:nvPr/>
        </p:nvSpPr>
        <p:spPr>
          <a:xfrm>
            <a:off x="58284" y="1187750"/>
            <a:ext cx="1783216" cy="1236626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1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1" name="任意多边形 10"/>
          <p:cNvSpPr/>
          <p:nvPr/>
        </p:nvSpPr>
        <p:spPr>
          <a:xfrm>
            <a:off x="58284" y="3142041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197846"/>
              <a:satOff val="-23984"/>
              <a:lumOff val="883"/>
              <a:alphaOff val="0"/>
            </a:schemeClr>
          </a:fillRef>
          <a:effectRef idx="0">
            <a:schemeClr val="accent4">
              <a:hueOff val="5197846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3" name="任意多边形 12"/>
          <p:cNvSpPr/>
          <p:nvPr/>
        </p:nvSpPr>
        <p:spPr>
          <a:xfrm>
            <a:off x="58285" y="5096333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1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5" name="矩形 14"/>
          <p:cNvSpPr/>
          <p:nvPr/>
        </p:nvSpPr>
        <p:spPr>
          <a:xfrm>
            <a:off x="0" y="1544453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氧化反应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024" y="3498745"/>
            <a:ext cx="193849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取代反应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85" y="5453034"/>
            <a:ext cx="193849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分解反应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2768600" y="200055"/>
            <a:ext cx="82931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en-US" altLang="zh-CN" sz="2400" kern="0" dirty="0" smtClean="0">
                <a:effectLst/>
              </a:rPr>
              <a:t>【2018</a:t>
            </a:r>
            <a:r>
              <a:rPr lang="zh-CN" altLang="en-US" sz="2400" kern="0" dirty="0" smtClean="0">
                <a:effectLst/>
              </a:rPr>
              <a:t>全国</a:t>
            </a:r>
            <a:r>
              <a:rPr lang="en-US" altLang="zh-CN" sz="2400" kern="0" dirty="0" smtClean="0">
                <a:effectLst/>
              </a:rPr>
              <a:t>II</a:t>
            </a:r>
            <a:r>
              <a:rPr lang="zh-CN" altLang="en-US" sz="2400" kern="0" dirty="0" smtClean="0">
                <a:effectLst/>
              </a:rPr>
              <a:t>卷</a:t>
            </a:r>
            <a:r>
              <a:rPr lang="en-US" altLang="zh-CN" sz="2400" kern="0" dirty="0" smtClean="0">
                <a:effectLst/>
              </a:rPr>
              <a:t>9</a:t>
            </a:r>
            <a:r>
              <a:rPr lang="en-US" altLang="zh-CN" sz="2400" kern="0" dirty="0" smtClean="0">
                <a:latin typeface="Times New Roman" panose="02020603050405020304" pitchFamily="18" charset="0"/>
              </a:rPr>
              <a:t>】</a:t>
            </a:r>
            <a:r>
              <a:rPr lang="zh-CN" altLang="zh-CN" sz="2400" kern="0" dirty="0" smtClean="0">
                <a:latin typeface="Times New Roman" panose="02020603050405020304" pitchFamily="18" charset="0"/>
              </a:rPr>
              <a:t>实验室</a:t>
            </a:r>
            <a:r>
              <a:rPr lang="zh-CN" altLang="zh-CN" sz="2400" kern="0" dirty="0">
                <a:latin typeface="Times New Roman" panose="02020603050405020304" pitchFamily="18" charset="0"/>
              </a:rPr>
              <a:t>中用如图所示的装置进行甲烷与氯气在光照下反应的实验。</a:t>
            </a:r>
            <a:endParaRPr lang="zh-CN" altLang="zh-CN" sz="2400" dirty="0">
              <a:effectLst/>
            </a:endParaRPr>
          </a:p>
        </p:txBody>
      </p:sp>
      <p:pic>
        <p:nvPicPr>
          <p:cNvPr id="1030" name="图片 25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8936" y="818083"/>
            <a:ext cx="3096579" cy="249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9"/>
          <p:cNvSpPr/>
          <p:nvPr/>
        </p:nvSpPr>
        <p:spPr>
          <a:xfrm>
            <a:off x="2768600" y="1463306"/>
            <a:ext cx="52462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00025">
              <a:lnSpc>
                <a:spcPct val="150000"/>
              </a:lnSpc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zh-CN" altLang="zh-CN" sz="2400" kern="0" dirty="0">
                <a:latin typeface="Times New Roman" panose="02020603050405020304" pitchFamily="18" charset="0"/>
              </a:rPr>
              <a:t>光照下反应一段时间后，下列装置示意图中能正确反映实验现象的是</a:t>
            </a:r>
            <a:endParaRPr lang="zh-CN" altLang="zh-CN" sz="2400" dirty="0">
              <a:effectLst/>
            </a:endParaRPr>
          </a:p>
        </p:txBody>
      </p:sp>
      <p:pic>
        <p:nvPicPr>
          <p:cNvPr id="1031" name="图片 31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4560" y="3317262"/>
            <a:ext cx="9390955" cy="354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337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93638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00110"/>
            <a:ext cx="2772229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2.1</a:t>
            </a:r>
            <a:r>
              <a:rPr lang="zh-CN" altLang="en-US" sz="2400" dirty="0"/>
              <a:t>烷</a:t>
            </a:r>
            <a:r>
              <a:rPr lang="zh-CN" altLang="en-US" sz="2400" dirty="0" smtClean="0"/>
              <a:t>烃的化学性质</a:t>
            </a:r>
            <a:endParaRPr lang="zh-CN" altLang="en-US" sz="2400" dirty="0"/>
          </a:p>
        </p:txBody>
      </p:sp>
      <p:sp>
        <p:nvSpPr>
          <p:cNvPr id="9" name="任意多边形 8"/>
          <p:cNvSpPr/>
          <p:nvPr/>
        </p:nvSpPr>
        <p:spPr>
          <a:xfrm>
            <a:off x="58284" y="1187750"/>
            <a:ext cx="1783216" cy="1236626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1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1" name="任意多边形 10"/>
          <p:cNvSpPr/>
          <p:nvPr/>
        </p:nvSpPr>
        <p:spPr>
          <a:xfrm>
            <a:off x="58284" y="3142041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197846"/>
              <a:satOff val="-23984"/>
              <a:lumOff val="883"/>
              <a:alphaOff val="0"/>
            </a:schemeClr>
          </a:fillRef>
          <a:effectRef idx="0">
            <a:schemeClr val="accent4">
              <a:hueOff val="5197846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3" name="任意多边形 12"/>
          <p:cNvSpPr/>
          <p:nvPr/>
        </p:nvSpPr>
        <p:spPr>
          <a:xfrm>
            <a:off x="58285" y="5096333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1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5" name="矩形 14"/>
          <p:cNvSpPr/>
          <p:nvPr/>
        </p:nvSpPr>
        <p:spPr>
          <a:xfrm>
            <a:off x="0" y="1544453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氧化反应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024" y="3498745"/>
            <a:ext cx="193849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取代反应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85" y="5453034"/>
            <a:ext cx="193849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分解反应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423001" y="273855"/>
            <a:ext cx="602921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正己烷可以和溴水发生取代反应吗？</a:t>
            </a:r>
            <a:endParaRPr lang="zh-CN" altLang="en-US" sz="28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79589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96799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00110"/>
            <a:ext cx="2714171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2.1</a:t>
            </a:r>
            <a:r>
              <a:rPr lang="zh-CN" altLang="en-US" sz="2400" dirty="0"/>
              <a:t>烷</a:t>
            </a:r>
            <a:r>
              <a:rPr lang="zh-CN" altLang="en-US" sz="2400" dirty="0" smtClean="0"/>
              <a:t>烃的化学性质</a:t>
            </a:r>
            <a:endParaRPr lang="zh-CN" altLang="en-US" sz="2400" dirty="0"/>
          </a:p>
        </p:txBody>
      </p:sp>
      <p:sp>
        <p:nvSpPr>
          <p:cNvPr id="9" name="任意多边形 8"/>
          <p:cNvSpPr/>
          <p:nvPr/>
        </p:nvSpPr>
        <p:spPr>
          <a:xfrm>
            <a:off x="58284" y="1187750"/>
            <a:ext cx="1783216" cy="1236626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1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1" name="任意多边形 10"/>
          <p:cNvSpPr/>
          <p:nvPr/>
        </p:nvSpPr>
        <p:spPr>
          <a:xfrm>
            <a:off x="58284" y="3142041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197846"/>
              <a:satOff val="-23984"/>
              <a:lumOff val="883"/>
              <a:alphaOff val="0"/>
            </a:schemeClr>
          </a:fillRef>
          <a:effectRef idx="0">
            <a:schemeClr val="accent4">
              <a:hueOff val="5197846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3" name="任意多边形 12"/>
          <p:cNvSpPr/>
          <p:nvPr/>
        </p:nvSpPr>
        <p:spPr>
          <a:xfrm>
            <a:off x="58285" y="5096333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1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5" name="矩形 14"/>
          <p:cNvSpPr/>
          <p:nvPr/>
        </p:nvSpPr>
        <p:spPr>
          <a:xfrm>
            <a:off x="0" y="1544453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氧化反应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024" y="3498745"/>
            <a:ext cx="193849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取代反应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85" y="5453034"/>
            <a:ext cx="193849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分解反应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967999" y="489081"/>
            <a:ext cx="413446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书写正己烷与溴的反应？</a:t>
            </a:r>
            <a:endParaRPr lang="zh-CN" altLang="en-US" sz="28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967999" y="3449213"/>
            <a:ext cx="52116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书写甲苯与氯气光照下的反应？</a:t>
            </a:r>
            <a:endParaRPr lang="zh-CN" altLang="en-US" sz="28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9499" y="1273911"/>
            <a:ext cx="9242359" cy="1963221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8170" y="4370700"/>
            <a:ext cx="7608588" cy="1408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832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06615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00110"/>
            <a:ext cx="2801257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2.1</a:t>
            </a:r>
            <a:r>
              <a:rPr lang="zh-CN" altLang="en-US" sz="2400" dirty="0"/>
              <a:t>烷</a:t>
            </a:r>
            <a:r>
              <a:rPr lang="zh-CN" altLang="en-US" sz="2400" dirty="0" smtClean="0"/>
              <a:t>烃的化学性质</a:t>
            </a:r>
            <a:endParaRPr lang="zh-CN" altLang="en-US" sz="2400" dirty="0"/>
          </a:p>
        </p:txBody>
      </p:sp>
      <p:sp>
        <p:nvSpPr>
          <p:cNvPr id="9" name="任意多边形 8"/>
          <p:cNvSpPr/>
          <p:nvPr/>
        </p:nvSpPr>
        <p:spPr>
          <a:xfrm>
            <a:off x="58284" y="1187750"/>
            <a:ext cx="1783216" cy="1236626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1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1" name="任意多边形 10"/>
          <p:cNvSpPr/>
          <p:nvPr/>
        </p:nvSpPr>
        <p:spPr>
          <a:xfrm>
            <a:off x="58284" y="3142041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197846"/>
              <a:satOff val="-23984"/>
              <a:lumOff val="883"/>
              <a:alphaOff val="0"/>
            </a:schemeClr>
          </a:fillRef>
          <a:effectRef idx="0">
            <a:schemeClr val="accent4">
              <a:hueOff val="5197846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3" name="任意多边形 12"/>
          <p:cNvSpPr/>
          <p:nvPr/>
        </p:nvSpPr>
        <p:spPr>
          <a:xfrm>
            <a:off x="58285" y="5096333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1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5" name="矩形 14"/>
          <p:cNvSpPr/>
          <p:nvPr/>
        </p:nvSpPr>
        <p:spPr>
          <a:xfrm>
            <a:off x="0" y="1544453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氧化反应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024" y="3498745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取代反应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85" y="5453034"/>
            <a:ext cx="193849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分解反应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14" name="Group 3"/>
          <p:cNvGrpSpPr>
            <a:grpSpLocks/>
          </p:cNvGrpSpPr>
          <p:nvPr/>
        </p:nvGrpSpPr>
        <p:grpSpPr bwMode="auto">
          <a:xfrm>
            <a:off x="3066155" y="1592362"/>
            <a:ext cx="6039984" cy="950622"/>
            <a:chOff x="1655" y="1387"/>
            <a:chExt cx="2314" cy="364"/>
          </a:xfrm>
        </p:grpSpPr>
        <p:sp>
          <p:nvSpPr>
            <p:cNvPr id="18" name="Text Box 4"/>
            <p:cNvSpPr txBox="1">
              <a:spLocks noChangeArrowheads="1"/>
            </p:cNvSpPr>
            <p:nvPr/>
          </p:nvSpPr>
          <p:spPr bwMode="auto">
            <a:xfrm>
              <a:off x="1655" y="1480"/>
              <a:ext cx="2314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000" b="1" dirty="0">
                  <a:solidFill>
                    <a:srgbClr val="FF0000"/>
                  </a:solidFill>
                  <a:latin typeface="宋体" panose="02010600030101010101" pitchFamily="2" charset="-122"/>
                </a:rPr>
                <a:t>CH</a:t>
              </a:r>
              <a:r>
                <a:rPr lang="en-US" altLang="zh-CN" sz="4000" b="1" baseline="-25000" dirty="0">
                  <a:solidFill>
                    <a:srgbClr val="FF0000"/>
                  </a:solidFill>
                  <a:latin typeface="宋体" panose="02010600030101010101" pitchFamily="2" charset="-122"/>
                </a:rPr>
                <a:t>4</a:t>
              </a:r>
              <a:r>
                <a:rPr lang="en-US" altLang="zh-CN" sz="4000" b="1" dirty="0">
                  <a:solidFill>
                    <a:srgbClr val="FF0000"/>
                  </a:solidFill>
                  <a:latin typeface="宋体" panose="02010600030101010101" pitchFamily="2" charset="-122"/>
                </a:rPr>
                <a:t>       </a:t>
              </a:r>
              <a:r>
                <a:rPr lang="en-US" altLang="zh-CN" sz="4000" b="1" dirty="0" smtClean="0">
                  <a:solidFill>
                    <a:srgbClr val="FF0000"/>
                  </a:solidFill>
                  <a:latin typeface="宋体" panose="02010600030101010101" pitchFamily="2" charset="-122"/>
                </a:rPr>
                <a:t>  C  </a:t>
              </a:r>
              <a:r>
                <a:rPr lang="en-US" altLang="zh-CN" sz="4000" b="1" dirty="0">
                  <a:solidFill>
                    <a:srgbClr val="FF0000"/>
                  </a:solidFill>
                  <a:latin typeface="宋体" panose="02010600030101010101" pitchFamily="2" charset="-122"/>
                </a:rPr>
                <a:t>+ 2H</a:t>
              </a:r>
              <a:r>
                <a:rPr lang="en-US" altLang="zh-CN" sz="4000" b="1" baseline="-25000" dirty="0">
                  <a:solidFill>
                    <a:srgbClr val="FF0000"/>
                  </a:solidFill>
                  <a:latin typeface="宋体" panose="02010600030101010101" pitchFamily="2" charset="-122"/>
                </a:rPr>
                <a:t>2</a:t>
              </a:r>
            </a:p>
          </p:txBody>
        </p:sp>
        <p:grpSp>
          <p:nvGrpSpPr>
            <p:cNvPr id="19" name="Group 5"/>
            <p:cNvGrpSpPr>
              <a:grpSpLocks/>
            </p:cNvGrpSpPr>
            <p:nvPr/>
          </p:nvGrpSpPr>
          <p:grpSpPr bwMode="auto">
            <a:xfrm>
              <a:off x="2109" y="1387"/>
              <a:ext cx="635" cy="271"/>
              <a:chOff x="2064" y="2258"/>
              <a:chExt cx="635" cy="271"/>
            </a:xfrm>
          </p:grpSpPr>
          <p:sp>
            <p:nvSpPr>
              <p:cNvPr id="20" name="Line 6"/>
              <p:cNvSpPr>
                <a:spLocks noChangeShapeType="1"/>
              </p:cNvSpPr>
              <p:nvPr/>
            </p:nvSpPr>
            <p:spPr bwMode="auto">
              <a:xfrm>
                <a:off x="2064" y="2523"/>
                <a:ext cx="635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4000"/>
              </a:p>
            </p:txBody>
          </p:sp>
          <p:sp>
            <p:nvSpPr>
              <p:cNvPr id="21" name="Text Box 7"/>
              <p:cNvSpPr txBox="1">
                <a:spLocks noChangeArrowheads="1"/>
              </p:cNvSpPr>
              <p:nvPr/>
            </p:nvSpPr>
            <p:spPr bwMode="auto">
              <a:xfrm>
                <a:off x="2102" y="2258"/>
                <a:ext cx="558" cy="27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4000" b="1" dirty="0">
                    <a:solidFill>
                      <a:srgbClr val="FF0000"/>
                    </a:solidFill>
                  </a:rPr>
                  <a:t>高温</a:t>
                </a:r>
              </a:p>
            </p:txBody>
          </p:sp>
        </p:grpSp>
      </p:grpSp>
      <p:grpSp>
        <p:nvGrpSpPr>
          <p:cNvPr id="22" name="Group 8"/>
          <p:cNvGrpSpPr>
            <a:grpSpLocks/>
          </p:cNvGrpSpPr>
          <p:nvPr/>
        </p:nvGrpSpPr>
        <p:grpSpPr bwMode="auto">
          <a:xfrm>
            <a:off x="6851143" y="2564184"/>
            <a:ext cx="5264288" cy="1668218"/>
            <a:chOff x="3374" y="1762"/>
            <a:chExt cx="2268" cy="611"/>
          </a:xfrm>
        </p:grpSpPr>
        <p:sp>
          <p:nvSpPr>
            <p:cNvPr id="23" name="Line 9"/>
            <p:cNvSpPr>
              <a:spLocks noChangeShapeType="1"/>
            </p:cNvSpPr>
            <p:nvPr/>
          </p:nvSpPr>
          <p:spPr bwMode="auto">
            <a:xfrm>
              <a:off x="3700" y="1762"/>
              <a:ext cx="136" cy="36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4000"/>
            </a:p>
          </p:txBody>
        </p:sp>
        <p:sp>
          <p:nvSpPr>
            <p:cNvPr id="24" name="Text Box 10"/>
            <p:cNvSpPr txBox="1">
              <a:spLocks noChangeArrowheads="1"/>
            </p:cNvSpPr>
            <p:nvPr/>
          </p:nvSpPr>
          <p:spPr bwMode="auto">
            <a:xfrm>
              <a:off x="3374" y="2114"/>
              <a:ext cx="2268" cy="2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 b="1" dirty="0">
                  <a:solidFill>
                    <a:srgbClr val="FF0000"/>
                  </a:solidFill>
                </a:rPr>
                <a:t>合成氨</a:t>
              </a:r>
              <a:r>
                <a:rPr lang="zh-CN" altLang="en-US" sz="4000" b="1" dirty="0">
                  <a:solidFill>
                    <a:schemeClr val="tx2"/>
                  </a:solidFill>
                </a:rPr>
                <a:t>、</a:t>
              </a:r>
              <a:r>
                <a:rPr lang="zh-CN" altLang="en-US" sz="4000" b="1" dirty="0">
                  <a:solidFill>
                    <a:srgbClr val="FF0000"/>
                  </a:solidFill>
                </a:rPr>
                <a:t>汽油</a:t>
              </a:r>
              <a:r>
                <a:rPr lang="zh-CN" altLang="en-US" sz="4000" b="1" dirty="0">
                  <a:solidFill>
                    <a:schemeClr val="tx2"/>
                  </a:solidFill>
                </a:rPr>
                <a:t>的原料</a:t>
              </a:r>
            </a:p>
          </p:txBody>
        </p:sp>
      </p:grpSp>
      <p:grpSp>
        <p:nvGrpSpPr>
          <p:cNvPr id="25" name="Group 11"/>
          <p:cNvGrpSpPr>
            <a:grpSpLocks/>
          </p:cNvGrpSpPr>
          <p:nvPr/>
        </p:nvGrpSpPr>
        <p:grpSpPr bwMode="auto">
          <a:xfrm>
            <a:off x="4374117" y="2452767"/>
            <a:ext cx="3921125" cy="2428081"/>
            <a:chOff x="2018" y="1752"/>
            <a:chExt cx="1860" cy="1339"/>
          </a:xfrm>
        </p:grpSpPr>
        <p:sp>
          <p:nvSpPr>
            <p:cNvPr id="26" name="Line 12"/>
            <p:cNvSpPr>
              <a:spLocks noChangeShapeType="1"/>
            </p:cNvSpPr>
            <p:nvPr/>
          </p:nvSpPr>
          <p:spPr bwMode="auto">
            <a:xfrm flipH="1">
              <a:off x="2621" y="1752"/>
              <a:ext cx="259" cy="93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Text Box 13"/>
            <p:cNvSpPr txBox="1">
              <a:spLocks noChangeArrowheads="1"/>
            </p:cNvSpPr>
            <p:nvPr/>
          </p:nvSpPr>
          <p:spPr bwMode="auto">
            <a:xfrm>
              <a:off x="2018" y="2737"/>
              <a:ext cx="1860" cy="3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FF0000"/>
                  </a:solidFill>
                </a:rPr>
                <a:t>橡胶工业</a:t>
              </a:r>
              <a:r>
                <a:rPr lang="zh-CN" altLang="en-US" sz="3600" b="1" dirty="0">
                  <a:solidFill>
                    <a:schemeClr val="tx2"/>
                  </a:solidFill>
                </a:rPr>
                <a:t>的原料</a:t>
              </a:r>
            </a:p>
          </p:txBody>
        </p:sp>
      </p:grpSp>
      <p:sp>
        <p:nvSpPr>
          <p:cNvPr id="28" name="Text Box 14"/>
          <p:cNvSpPr txBox="1">
            <a:spLocks noChangeArrowheads="1"/>
          </p:cNvSpPr>
          <p:nvPr/>
        </p:nvSpPr>
        <p:spPr bwMode="auto">
          <a:xfrm>
            <a:off x="4581752" y="5179106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TW" altLang="en-US" sz="2400" b="1">
              <a:solidFill>
                <a:schemeClr val="tx2"/>
              </a:solidFill>
            </a:endParaRPr>
          </a:p>
        </p:txBody>
      </p:sp>
      <p:sp>
        <p:nvSpPr>
          <p:cNvPr id="29" name="Rectangle 16"/>
          <p:cNvSpPr>
            <a:spLocks noChangeArrowheads="1"/>
          </p:cNvSpPr>
          <p:nvPr/>
        </p:nvSpPr>
        <p:spPr bwMode="auto">
          <a:xfrm>
            <a:off x="3466192" y="4889387"/>
            <a:ext cx="63039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</a:rPr>
              <a:t>可以用于制造颜料、油墨、油漆等</a:t>
            </a:r>
            <a:endParaRPr lang="zh-TW" altLang="en-US" sz="32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49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84480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00110"/>
            <a:ext cx="2844800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2.1</a:t>
            </a:r>
            <a:r>
              <a:rPr lang="zh-CN" altLang="en-US" sz="2400" dirty="0"/>
              <a:t>烷</a:t>
            </a:r>
            <a:r>
              <a:rPr lang="zh-CN" altLang="en-US" sz="2400" dirty="0" smtClean="0"/>
              <a:t>烃的化学性质</a:t>
            </a:r>
            <a:endParaRPr lang="zh-CN" altLang="en-US" sz="2400" dirty="0"/>
          </a:p>
        </p:txBody>
      </p:sp>
      <p:sp>
        <p:nvSpPr>
          <p:cNvPr id="9" name="任意多边形 8"/>
          <p:cNvSpPr/>
          <p:nvPr/>
        </p:nvSpPr>
        <p:spPr>
          <a:xfrm>
            <a:off x="58284" y="1187750"/>
            <a:ext cx="1783216" cy="1236626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1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1" name="任意多边形 10"/>
          <p:cNvSpPr/>
          <p:nvPr/>
        </p:nvSpPr>
        <p:spPr>
          <a:xfrm>
            <a:off x="58284" y="3142041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197846"/>
              <a:satOff val="-23984"/>
              <a:lumOff val="883"/>
              <a:alphaOff val="0"/>
            </a:schemeClr>
          </a:fillRef>
          <a:effectRef idx="0">
            <a:schemeClr val="accent4">
              <a:hueOff val="5197846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3" name="任意多边形 12"/>
          <p:cNvSpPr/>
          <p:nvPr/>
        </p:nvSpPr>
        <p:spPr>
          <a:xfrm>
            <a:off x="58285" y="5096333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1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5" name="矩形 14"/>
          <p:cNvSpPr/>
          <p:nvPr/>
        </p:nvSpPr>
        <p:spPr>
          <a:xfrm>
            <a:off x="0" y="1544453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氧化反应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024" y="3498745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取代反应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85" y="5453034"/>
            <a:ext cx="193849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分解反应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Rectangle 58"/>
          <p:cNvSpPr>
            <a:spLocks noChangeArrowheads="1"/>
          </p:cNvSpPr>
          <p:nvPr/>
        </p:nvSpPr>
        <p:spPr bwMode="auto">
          <a:xfrm>
            <a:off x="4702131" y="1187750"/>
            <a:ext cx="3338784" cy="5238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热分解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----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裂化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/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裂解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6985" y="2252908"/>
            <a:ext cx="7638592" cy="1473475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6985" y="3784733"/>
            <a:ext cx="7567873" cy="1439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79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84480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00110"/>
            <a:ext cx="28448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2.2</a:t>
            </a:r>
            <a:r>
              <a:rPr lang="zh-CN" altLang="en-US" sz="2400" dirty="0" smtClean="0"/>
              <a:t>烯烃的化学性质</a:t>
            </a:r>
            <a:endParaRPr lang="zh-CN" altLang="en-US" sz="2400" dirty="0"/>
          </a:p>
        </p:txBody>
      </p:sp>
      <p:pic>
        <p:nvPicPr>
          <p:cNvPr id="12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3335" y="979517"/>
            <a:ext cx="4025900" cy="1501775"/>
          </a:xfrm>
        </p:spPr>
      </p:pic>
      <p:grpSp>
        <p:nvGrpSpPr>
          <p:cNvPr id="14" name="组合 1"/>
          <p:cNvGrpSpPr>
            <a:grpSpLocks/>
          </p:cNvGrpSpPr>
          <p:nvPr/>
        </p:nvGrpSpPr>
        <p:grpSpPr bwMode="auto">
          <a:xfrm>
            <a:off x="252438" y="2556645"/>
            <a:ext cx="4038600" cy="1962203"/>
            <a:chOff x="128659" y="2157448"/>
            <a:chExt cx="4695825" cy="2247900"/>
          </a:xfrm>
        </p:grpSpPr>
        <p:pic>
          <p:nvPicPr>
            <p:cNvPr id="18" name="图片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659" y="2157448"/>
              <a:ext cx="4695825" cy="2247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矩形 18"/>
            <p:cNvSpPr/>
            <p:nvPr/>
          </p:nvSpPr>
          <p:spPr>
            <a:xfrm>
              <a:off x="2702618" y="3909769"/>
              <a:ext cx="1107506" cy="46193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+mn-lt"/>
                  <a:ea typeface="+mn-ea"/>
                </a:rPr>
                <a:t>三天后</a:t>
              </a:r>
            </a:p>
          </p:txBody>
        </p:sp>
      </p:grpSp>
      <p:grpSp>
        <p:nvGrpSpPr>
          <p:cNvPr id="20" name="组合 2"/>
          <p:cNvGrpSpPr>
            <a:grpSpLocks/>
          </p:cNvGrpSpPr>
          <p:nvPr/>
        </p:nvGrpSpPr>
        <p:grpSpPr bwMode="auto">
          <a:xfrm>
            <a:off x="270635" y="4548217"/>
            <a:ext cx="4038600" cy="2000250"/>
            <a:chOff x="149817" y="4362671"/>
            <a:chExt cx="4648200" cy="2509426"/>
          </a:xfrm>
        </p:grpSpPr>
        <p:pic>
          <p:nvPicPr>
            <p:cNvPr id="21" name="图片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817" y="4362671"/>
              <a:ext cx="4648200" cy="2435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矩形 21"/>
            <p:cNvSpPr/>
            <p:nvPr/>
          </p:nvSpPr>
          <p:spPr>
            <a:xfrm>
              <a:off x="2581704" y="6410044"/>
              <a:ext cx="1108156" cy="46205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ln w="0"/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latin typeface="+mn-lt"/>
                  <a:ea typeface="+mn-ea"/>
                </a:rPr>
                <a:t>四天后</a:t>
              </a: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4526317" y="1730404"/>
            <a:ext cx="6922999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</a:rPr>
              <a:t>1</a:t>
            </a:r>
            <a:r>
              <a:rPr lang="zh-CN" alt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</a:rPr>
              <a:t>熟苹果可以大大缩短青橘子变熟的时间，你知道为什么吗</a:t>
            </a:r>
            <a:r>
              <a:rPr lang="en-US" altLang="zh-CN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</a:rPr>
              <a:t>?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  <a:ea typeface="+mn-ea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</a:rPr>
              <a:t>2</a:t>
            </a:r>
            <a:r>
              <a:rPr lang="zh-CN" alt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</a:rPr>
              <a:t>天猫超市华南店，买到的水果，在水果箱中放入一些用</a:t>
            </a:r>
            <a:r>
              <a:rPr lang="en-US" altLang="zh-CN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</a:rPr>
              <a:t>0.2%</a:t>
            </a:r>
            <a:r>
              <a:rPr lang="zh-CN" alt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</a:rPr>
              <a:t>的</a:t>
            </a:r>
            <a:r>
              <a:rPr lang="en-US" altLang="zh-CN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</a:rPr>
              <a:t>KMnO</a:t>
            </a:r>
            <a:r>
              <a:rPr lang="en-US" altLang="zh-CN" sz="3200" baseline="-25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</a:rPr>
              <a:t>4</a:t>
            </a:r>
            <a:r>
              <a:rPr lang="zh-CN" alt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</a:rPr>
              <a:t>溶液浸泡过的纸，封严，能延长水果的保质期，你知道原因吗？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8628846" y="2264257"/>
            <a:ext cx="2395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</a:rPr>
              <a:t>乙烯</a:t>
            </a:r>
            <a:r>
              <a:rPr lang="en-US" altLang="zh-CN" sz="3200" dirty="0" smtClean="0">
                <a:solidFill>
                  <a:srgbClr val="FF0000"/>
                </a:solidFill>
              </a:rPr>
              <a:t>-</a:t>
            </a:r>
            <a:r>
              <a:rPr lang="zh-CN" altLang="en-US" sz="3200" dirty="0" smtClean="0">
                <a:solidFill>
                  <a:srgbClr val="FF0000"/>
                </a:solidFill>
              </a:rPr>
              <a:t>催熟剂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628846" y="4977446"/>
            <a:ext cx="18545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</a:rPr>
              <a:t>除去乙烯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8952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84480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00110"/>
            <a:ext cx="28448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2.2</a:t>
            </a:r>
            <a:r>
              <a:rPr lang="zh-CN" altLang="en-US" sz="2400" dirty="0" smtClean="0"/>
              <a:t>烯烃的化学性质</a:t>
            </a:r>
            <a:endParaRPr lang="zh-CN" altLang="en-US" sz="2400" dirty="0"/>
          </a:p>
        </p:txBody>
      </p:sp>
      <p:sp>
        <p:nvSpPr>
          <p:cNvPr id="9" name="任意多边形 8"/>
          <p:cNvSpPr/>
          <p:nvPr/>
        </p:nvSpPr>
        <p:spPr>
          <a:xfrm>
            <a:off x="58284" y="1187750"/>
            <a:ext cx="1783216" cy="1236626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1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1" name="任意多边形 10"/>
          <p:cNvSpPr/>
          <p:nvPr/>
        </p:nvSpPr>
        <p:spPr>
          <a:xfrm>
            <a:off x="58284" y="3142041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197846"/>
              <a:satOff val="-23984"/>
              <a:lumOff val="883"/>
              <a:alphaOff val="0"/>
            </a:schemeClr>
          </a:fillRef>
          <a:effectRef idx="0">
            <a:schemeClr val="accent4">
              <a:hueOff val="5197846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3" name="任意多边形 12"/>
          <p:cNvSpPr/>
          <p:nvPr/>
        </p:nvSpPr>
        <p:spPr>
          <a:xfrm>
            <a:off x="58285" y="5096333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1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5" name="矩形 14"/>
          <p:cNvSpPr/>
          <p:nvPr/>
        </p:nvSpPr>
        <p:spPr>
          <a:xfrm>
            <a:off x="0" y="1544453"/>
            <a:ext cx="193849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化反应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024" y="3498745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加成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85" y="5453034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加聚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2446985" y="972166"/>
            <a:ext cx="14287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 dirty="0">
                <a:solidFill>
                  <a:srgbClr val="0033CC"/>
                </a:solidFill>
                <a:latin typeface="+mn-ea"/>
                <a:ea typeface="+mn-ea"/>
              </a:rPr>
              <a:t>①</a:t>
            </a:r>
            <a:r>
              <a:rPr kumimoji="1" lang="zh-CN" altLang="en-US" sz="3200" b="1" dirty="0">
                <a:solidFill>
                  <a:srgbClr val="0033CC"/>
                </a:solidFill>
                <a:latin typeface="+mn-ea"/>
                <a:ea typeface="+mn-ea"/>
              </a:rPr>
              <a:t>燃烧</a:t>
            </a:r>
          </a:p>
        </p:txBody>
      </p:sp>
      <p:grpSp>
        <p:nvGrpSpPr>
          <p:cNvPr id="12" name="Group 9"/>
          <p:cNvGrpSpPr>
            <a:grpSpLocks/>
          </p:cNvGrpSpPr>
          <p:nvPr/>
        </p:nvGrpSpPr>
        <p:grpSpPr bwMode="auto">
          <a:xfrm>
            <a:off x="4235789" y="876383"/>
            <a:ext cx="7007468" cy="741363"/>
            <a:chOff x="624" y="1914"/>
            <a:chExt cx="4704" cy="467"/>
          </a:xfrm>
        </p:grpSpPr>
        <p:sp>
          <p:nvSpPr>
            <p:cNvPr id="14" name="Text Box 10"/>
            <p:cNvSpPr txBox="1">
              <a:spLocks noChangeArrowheads="1"/>
            </p:cNvSpPr>
            <p:nvPr/>
          </p:nvSpPr>
          <p:spPr bwMode="auto">
            <a:xfrm>
              <a:off x="624" y="2016"/>
              <a:ext cx="470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None/>
              </a:pPr>
              <a:r>
                <a:rPr kumimoji="1" lang="en-US" altLang="zh-CN" sz="3200" b="1" dirty="0">
                  <a:solidFill>
                    <a:srgbClr val="000000"/>
                  </a:solidFill>
                </a:rPr>
                <a:t>CH</a:t>
              </a:r>
              <a:r>
                <a:rPr kumimoji="1" lang="en-US" altLang="zh-CN" sz="3200" b="1" baseline="-25000" dirty="0">
                  <a:solidFill>
                    <a:srgbClr val="000000"/>
                  </a:solidFill>
                </a:rPr>
                <a:t>2</a:t>
              </a:r>
              <a:r>
                <a:rPr kumimoji="1" lang="en-US" altLang="zh-CN" sz="3200" b="1" dirty="0">
                  <a:solidFill>
                    <a:srgbClr val="000000"/>
                  </a:solidFill>
                </a:rPr>
                <a:t>=CH</a:t>
              </a:r>
              <a:r>
                <a:rPr kumimoji="1" lang="en-US" altLang="zh-CN" sz="3200" b="1" baseline="-25000" dirty="0">
                  <a:solidFill>
                    <a:srgbClr val="000000"/>
                  </a:solidFill>
                </a:rPr>
                <a:t>2 </a:t>
              </a:r>
              <a:r>
                <a:rPr kumimoji="1" lang="en-US" altLang="zh-CN" sz="3200" b="1" dirty="0">
                  <a:solidFill>
                    <a:srgbClr val="000000"/>
                  </a:solidFill>
                </a:rPr>
                <a:t>+ 3O</a:t>
              </a:r>
              <a:r>
                <a:rPr kumimoji="1" lang="en-US" altLang="zh-CN" sz="3200" b="1" baseline="-25000" dirty="0">
                  <a:solidFill>
                    <a:srgbClr val="000000"/>
                  </a:solidFill>
                </a:rPr>
                <a:t>2</a:t>
              </a:r>
              <a:r>
                <a:rPr kumimoji="1" lang="en-US" altLang="zh-CN" sz="3200" b="1" dirty="0">
                  <a:solidFill>
                    <a:srgbClr val="000000"/>
                  </a:solidFill>
                </a:rPr>
                <a:t>    </a:t>
              </a:r>
              <a:r>
                <a:rPr kumimoji="1" lang="zh-CN" altLang="en-US" sz="3200" b="1" dirty="0">
                  <a:solidFill>
                    <a:srgbClr val="000000"/>
                  </a:solidFill>
                </a:rPr>
                <a:t>　    </a:t>
              </a:r>
              <a:r>
                <a:rPr kumimoji="1" lang="en-US" altLang="zh-CN" sz="3200" b="1" dirty="0">
                  <a:solidFill>
                    <a:srgbClr val="000000"/>
                  </a:solidFill>
                </a:rPr>
                <a:t>2CO</a:t>
              </a:r>
              <a:r>
                <a:rPr kumimoji="1" lang="en-US" altLang="zh-CN" sz="3200" b="1" baseline="-25000" dirty="0">
                  <a:solidFill>
                    <a:srgbClr val="000000"/>
                  </a:solidFill>
                </a:rPr>
                <a:t>2 </a:t>
              </a:r>
              <a:r>
                <a:rPr kumimoji="1" lang="en-US" altLang="zh-CN" sz="3200" b="1" dirty="0">
                  <a:solidFill>
                    <a:srgbClr val="000000"/>
                  </a:solidFill>
                </a:rPr>
                <a:t>+ 2H</a:t>
              </a:r>
              <a:r>
                <a:rPr kumimoji="1" lang="en-US" altLang="zh-CN" sz="3200" b="1" baseline="-25000" dirty="0">
                  <a:solidFill>
                    <a:srgbClr val="000000"/>
                  </a:solidFill>
                </a:rPr>
                <a:t>2</a:t>
              </a:r>
              <a:r>
                <a:rPr kumimoji="1" lang="en-US" altLang="zh-CN" sz="3200" b="1" dirty="0">
                  <a:solidFill>
                    <a:srgbClr val="000000"/>
                  </a:solidFill>
                </a:rPr>
                <a:t>O </a:t>
              </a:r>
              <a:endParaRPr kumimoji="1" lang="en-US" altLang="zh-CN" sz="3200" b="1" dirty="0">
                <a:solidFill>
                  <a:srgbClr val="000000"/>
                </a:solidFill>
                <a:ea typeface="仿宋_GB2312" pitchFamily="49" charset="-122"/>
              </a:endParaRPr>
            </a:p>
          </p:txBody>
        </p:sp>
        <p:sp>
          <p:nvSpPr>
            <p:cNvPr id="18" name="Line 11"/>
            <p:cNvSpPr>
              <a:spLocks noChangeShapeType="1"/>
            </p:cNvSpPr>
            <p:nvPr/>
          </p:nvSpPr>
          <p:spPr bwMode="auto">
            <a:xfrm>
              <a:off x="2745" y="2235"/>
              <a:ext cx="53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Text Box 12"/>
            <p:cNvSpPr txBox="1">
              <a:spLocks noChangeArrowheads="1"/>
            </p:cNvSpPr>
            <p:nvPr/>
          </p:nvSpPr>
          <p:spPr bwMode="auto">
            <a:xfrm>
              <a:off x="2567" y="1914"/>
              <a:ext cx="81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00"/>
                  </a:solidFill>
                  <a:ea typeface="黑体" panose="02010609060101010101" pitchFamily="49" charset="-122"/>
                </a:rPr>
                <a:t>点燃</a:t>
              </a:r>
            </a:p>
          </p:txBody>
        </p:sp>
      </p:grpSp>
      <p:sp>
        <p:nvSpPr>
          <p:cNvPr id="20" name="Text Box 17"/>
          <p:cNvSpPr txBox="1">
            <a:spLocks noChangeArrowheads="1"/>
          </p:cNvSpPr>
          <p:nvPr/>
        </p:nvSpPr>
        <p:spPr bwMode="auto">
          <a:xfrm>
            <a:off x="2446985" y="1857094"/>
            <a:ext cx="763672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 dirty="0">
                <a:solidFill>
                  <a:srgbClr val="0033CC"/>
                </a:solidFill>
                <a:latin typeface="+mn-ea"/>
                <a:ea typeface="+mn-ea"/>
              </a:rPr>
              <a:t>②</a:t>
            </a:r>
            <a:r>
              <a:rPr lang="zh-CN" altLang="en-US" sz="3200" b="1" dirty="0" smtClean="0">
                <a:solidFill>
                  <a:srgbClr val="0033CC"/>
                </a:solidFill>
                <a:latin typeface="+mn-ea"/>
                <a:ea typeface="+mn-ea"/>
              </a:rPr>
              <a:t>被酸性高锰酸钾</a:t>
            </a:r>
            <a:r>
              <a:rPr lang="en-US" altLang="zh-CN" sz="3200" b="1" dirty="0" smtClean="0">
                <a:solidFill>
                  <a:srgbClr val="0033CC"/>
                </a:solidFill>
                <a:latin typeface="+mn-ea"/>
                <a:ea typeface="+mn-ea"/>
              </a:rPr>
              <a:t>KMnO</a:t>
            </a:r>
            <a:r>
              <a:rPr lang="en-US" altLang="zh-CN" sz="3200" b="1" baseline="-25000" dirty="0" smtClean="0">
                <a:solidFill>
                  <a:srgbClr val="0033CC"/>
                </a:solidFill>
                <a:latin typeface="+mn-ea"/>
                <a:ea typeface="+mn-ea"/>
              </a:rPr>
              <a:t>4</a:t>
            </a:r>
            <a:r>
              <a:rPr lang="zh-CN" altLang="en-US" sz="3200" b="1" dirty="0" smtClean="0">
                <a:solidFill>
                  <a:srgbClr val="0033CC"/>
                </a:solidFill>
                <a:latin typeface="+mn-ea"/>
                <a:ea typeface="+mn-ea"/>
              </a:rPr>
              <a:t>（</a:t>
            </a:r>
            <a:r>
              <a:rPr lang="en-US" altLang="zh-CN" sz="3200" b="1" dirty="0" smtClean="0">
                <a:solidFill>
                  <a:srgbClr val="0033CC"/>
                </a:solidFill>
                <a:latin typeface="+mn-ea"/>
                <a:ea typeface="+mn-ea"/>
              </a:rPr>
              <a:t>H</a:t>
            </a:r>
            <a:r>
              <a:rPr lang="en-US" altLang="zh-CN" sz="3200" b="1" baseline="30000" dirty="0" smtClean="0">
                <a:solidFill>
                  <a:srgbClr val="0033CC"/>
                </a:solidFill>
                <a:latin typeface="+mn-ea"/>
                <a:ea typeface="+mn-ea"/>
              </a:rPr>
              <a:t>+</a:t>
            </a:r>
            <a:r>
              <a:rPr lang="en-US" altLang="zh-CN" sz="3200" b="1" dirty="0" smtClean="0">
                <a:solidFill>
                  <a:srgbClr val="0033CC"/>
                </a:solidFill>
                <a:latin typeface="+mn-ea"/>
                <a:ea typeface="+mn-ea"/>
              </a:rPr>
              <a:t>)</a:t>
            </a:r>
            <a:r>
              <a:rPr lang="zh-CN" altLang="en-US" sz="3200" b="1" dirty="0" smtClean="0">
                <a:solidFill>
                  <a:srgbClr val="0033CC"/>
                </a:solidFill>
                <a:latin typeface="+mn-ea"/>
                <a:ea typeface="+mn-ea"/>
              </a:rPr>
              <a:t>氧</a:t>
            </a:r>
            <a:r>
              <a:rPr lang="zh-CN" altLang="en-US" sz="3200" b="1" dirty="0">
                <a:solidFill>
                  <a:srgbClr val="0033CC"/>
                </a:solidFill>
                <a:latin typeface="+mn-ea"/>
                <a:ea typeface="+mn-ea"/>
              </a:rPr>
              <a:t>化</a:t>
            </a:r>
            <a:endParaRPr lang="zh-CN" altLang="en-US" sz="2800" b="1" dirty="0">
              <a:solidFill>
                <a:srgbClr val="0033CC"/>
              </a:solidFill>
              <a:latin typeface="+mn-ea"/>
              <a:ea typeface="+mn-ea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125941" y="2659618"/>
            <a:ext cx="1620957" cy="181588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口诀：</a:t>
            </a:r>
            <a:endParaRPr lang="en-US" altLang="zh-CN" sz="28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二氢成气</a:t>
            </a:r>
            <a:endParaRPr lang="en-US" altLang="zh-CN" sz="28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一氢成酸</a:t>
            </a:r>
            <a:endParaRPr lang="en-US" altLang="zh-CN" sz="28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无氢成酮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1339" y="2730172"/>
            <a:ext cx="2672358" cy="1413927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2327" y="3926036"/>
            <a:ext cx="2234199" cy="1979971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43553" y="2604683"/>
            <a:ext cx="2880320" cy="2311339"/>
          </a:xfrm>
          <a:prstGeom prst="rect">
            <a:avLst/>
          </a:prstGeom>
        </p:spPr>
      </p:pic>
      <p:sp>
        <p:nvSpPr>
          <p:cNvPr id="25" name="Text Box 17"/>
          <p:cNvSpPr txBox="1">
            <a:spLocks noChangeArrowheads="1"/>
          </p:cNvSpPr>
          <p:nvPr/>
        </p:nvSpPr>
        <p:spPr bwMode="auto">
          <a:xfrm>
            <a:off x="2446985" y="5819498"/>
            <a:ext cx="236971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 dirty="0" smtClean="0">
                <a:solidFill>
                  <a:srgbClr val="0033CC"/>
                </a:solidFill>
                <a:latin typeface="+mn-ea"/>
                <a:ea typeface="+mn-ea"/>
              </a:rPr>
              <a:t>③</a:t>
            </a:r>
            <a:r>
              <a:rPr kumimoji="1" lang="zh-CN" altLang="en-US" sz="3200" b="1" dirty="0" smtClean="0">
                <a:solidFill>
                  <a:srgbClr val="0033CC"/>
                </a:solidFill>
                <a:latin typeface="+mn-ea"/>
                <a:ea typeface="+mn-ea"/>
              </a:rPr>
              <a:t>催化氧化</a:t>
            </a:r>
            <a:endParaRPr lang="zh-CN" altLang="en-US" sz="2800" b="1" dirty="0">
              <a:solidFill>
                <a:srgbClr val="0033CC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56412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0" grpId="0"/>
      <p:bldP spid="21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84480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00110"/>
            <a:ext cx="28448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2.2</a:t>
            </a:r>
            <a:r>
              <a:rPr lang="zh-CN" altLang="en-US" sz="2400" dirty="0" smtClean="0"/>
              <a:t>烯烃的化学性质</a:t>
            </a:r>
            <a:endParaRPr lang="zh-CN" altLang="en-US" sz="2400" dirty="0"/>
          </a:p>
        </p:txBody>
      </p:sp>
      <p:sp>
        <p:nvSpPr>
          <p:cNvPr id="9" name="任意多边形 8"/>
          <p:cNvSpPr/>
          <p:nvPr/>
        </p:nvSpPr>
        <p:spPr>
          <a:xfrm>
            <a:off x="58284" y="1187750"/>
            <a:ext cx="1783216" cy="1236626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1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1" name="任意多边形 10"/>
          <p:cNvSpPr/>
          <p:nvPr/>
        </p:nvSpPr>
        <p:spPr>
          <a:xfrm>
            <a:off x="58284" y="3142041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197846"/>
              <a:satOff val="-23984"/>
              <a:lumOff val="883"/>
              <a:alphaOff val="0"/>
            </a:schemeClr>
          </a:fillRef>
          <a:effectRef idx="0">
            <a:schemeClr val="accent4">
              <a:hueOff val="5197846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3" name="任意多边形 12"/>
          <p:cNvSpPr/>
          <p:nvPr/>
        </p:nvSpPr>
        <p:spPr>
          <a:xfrm>
            <a:off x="58285" y="5096333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1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5" name="矩形 14"/>
          <p:cNvSpPr/>
          <p:nvPr/>
        </p:nvSpPr>
        <p:spPr>
          <a:xfrm>
            <a:off x="0" y="1544453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化反应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024" y="3498745"/>
            <a:ext cx="193849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加成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85" y="5453034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加聚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Text Box 2" descr="大纸屑"/>
          <p:cNvSpPr txBox="1">
            <a:spLocks noChangeArrowheads="1"/>
          </p:cNvSpPr>
          <p:nvPr/>
        </p:nvSpPr>
        <p:spPr bwMode="auto">
          <a:xfrm>
            <a:off x="2844800" y="1261885"/>
            <a:ext cx="9144000" cy="997196"/>
          </a:xfrm>
          <a:prstGeom prst="rect">
            <a:avLst/>
          </a:prstGeom>
          <a:pattFill prst="lgConfetti">
            <a:fgClr>
              <a:srgbClr val="FFF4D9"/>
            </a:fgClr>
            <a:bgClr>
              <a:schemeClr val="bg1"/>
            </a:bgClr>
          </a:pattFill>
          <a:ln w="76200" cmpd="tri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5000"/>
              </a:lnSpc>
            </a:pPr>
            <a:r>
              <a:rPr kumimoji="1" lang="zh-CN" altLang="en-US" sz="2800" b="1" dirty="0">
                <a:solidFill>
                  <a:srgbClr val="0033CC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有机物</a:t>
            </a:r>
            <a:r>
              <a:rPr kumimoji="1"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分子中</a:t>
            </a:r>
            <a:r>
              <a:rPr kumimoji="1"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双键或三键两端的碳原子</a:t>
            </a:r>
            <a:r>
              <a:rPr kumimoji="1"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与其它原子或原子团直接结合生成</a:t>
            </a:r>
            <a:r>
              <a:rPr kumimoji="1" lang="zh-CN" altLang="en-US" sz="2800" b="1" dirty="0">
                <a:solidFill>
                  <a:srgbClr val="0033CC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新的化合物</a:t>
            </a:r>
            <a:r>
              <a:rPr kumimoji="1"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的反应，叫做</a:t>
            </a:r>
            <a:r>
              <a:rPr kumimoji="1"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加成反应</a:t>
            </a:r>
            <a:r>
              <a:rPr kumimoji="1"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。</a:t>
            </a:r>
          </a:p>
        </p:txBody>
      </p:sp>
      <p:grpSp>
        <p:nvGrpSpPr>
          <p:cNvPr id="26" name="Group 8"/>
          <p:cNvGrpSpPr>
            <a:grpSpLocks/>
          </p:cNvGrpSpPr>
          <p:nvPr/>
        </p:nvGrpSpPr>
        <p:grpSpPr bwMode="auto">
          <a:xfrm>
            <a:off x="2846722" y="2505065"/>
            <a:ext cx="3168650" cy="1300163"/>
            <a:chOff x="3152" y="1933"/>
            <a:chExt cx="1996" cy="819"/>
          </a:xfrm>
        </p:grpSpPr>
        <p:sp>
          <p:nvSpPr>
            <p:cNvPr id="27" name="Text Box 9"/>
            <p:cNvSpPr txBox="1">
              <a:spLocks noChangeArrowheads="1"/>
            </p:cNvSpPr>
            <p:nvPr/>
          </p:nvSpPr>
          <p:spPr bwMode="auto">
            <a:xfrm>
              <a:off x="3607" y="2387"/>
              <a:ext cx="59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28" name="Line 10"/>
            <p:cNvSpPr>
              <a:spLocks noChangeShapeType="1"/>
            </p:cNvSpPr>
            <p:nvPr/>
          </p:nvSpPr>
          <p:spPr bwMode="auto">
            <a:xfrm>
              <a:off x="4060" y="2523"/>
              <a:ext cx="181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Text Box 11"/>
            <p:cNvSpPr txBox="1">
              <a:spLocks noChangeArrowheads="1"/>
            </p:cNvSpPr>
            <p:nvPr/>
          </p:nvSpPr>
          <p:spPr bwMode="auto">
            <a:xfrm>
              <a:off x="4105" y="2386"/>
              <a:ext cx="59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zh-CN" sz="3200" b="1" dirty="0"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30" name="Line 12"/>
            <p:cNvSpPr>
              <a:spLocks noChangeShapeType="1"/>
            </p:cNvSpPr>
            <p:nvPr/>
          </p:nvSpPr>
          <p:spPr bwMode="auto">
            <a:xfrm>
              <a:off x="4059" y="2614"/>
              <a:ext cx="181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31" name="Group 13"/>
            <p:cNvGrpSpPr>
              <a:grpSpLocks/>
            </p:cNvGrpSpPr>
            <p:nvPr/>
          </p:nvGrpSpPr>
          <p:grpSpPr bwMode="auto">
            <a:xfrm>
              <a:off x="3152" y="2387"/>
              <a:ext cx="590" cy="365"/>
              <a:chOff x="567" y="2659"/>
              <a:chExt cx="590" cy="365"/>
            </a:xfrm>
          </p:grpSpPr>
          <p:sp>
            <p:nvSpPr>
              <p:cNvPr id="39" name="Text Box 14"/>
              <p:cNvSpPr txBox="1">
                <a:spLocks noChangeArrowheads="1"/>
              </p:cNvSpPr>
              <p:nvPr/>
            </p:nvSpPr>
            <p:spPr bwMode="auto">
              <a:xfrm>
                <a:off x="567" y="2659"/>
                <a:ext cx="590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en-US" altLang="zh-CN" sz="3200" b="1">
                    <a:latin typeface="Times New Roman" panose="02020603050405020304" pitchFamily="18" charset="0"/>
                  </a:rPr>
                  <a:t>H</a:t>
                </a:r>
              </a:p>
            </p:txBody>
          </p:sp>
          <p:sp>
            <p:nvSpPr>
              <p:cNvPr id="40" name="Line 15"/>
              <p:cNvSpPr>
                <a:spLocks noChangeShapeType="1"/>
              </p:cNvSpPr>
              <p:nvPr/>
            </p:nvSpPr>
            <p:spPr bwMode="auto">
              <a:xfrm>
                <a:off x="975" y="2840"/>
                <a:ext cx="181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32" name="Group 16"/>
            <p:cNvGrpSpPr>
              <a:grpSpLocks/>
            </p:cNvGrpSpPr>
            <p:nvPr/>
          </p:nvGrpSpPr>
          <p:grpSpPr bwMode="auto">
            <a:xfrm flipH="1">
              <a:off x="4558" y="2387"/>
              <a:ext cx="590" cy="365"/>
              <a:chOff x="567" y="2659"/>
              <a:chExt cx="590" cy="365"/>
            </a:xfrm>
          </p:grpSpPr>
          <p:sp>
            <p:nvSpPr>
              <p:cNvPr id="37" name="Text Box 17"/>
              <p:cNvSpPr txBox="1">
                <a:spLocks noChangeArrowheads="1"/>
              </p:cNvSpPr>
              <p:nvPr/>
            </p:nvSpPr>
            <p:spPr bwMode="auto">
              <a:xfrm>
                <a:off x="567" y="2659"/>
                <a:ext cx="590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en-US" altLang="zh-CN" sz="3200" b="1">
                    <a:latin typeface="Times New Roman" panose="02020603050405020304" pitchFamily="18" charset="0"/>
                  </a:rPr>
                  <a:t>H</a:t>
                </a:r>
              </a:p>
            </p:txBody>
          </p:sp>
          <p:sp>
            <p:nvSpPr>
              <p:cNvPr id="38" name="Line 18"/>
              <p:cNvSpPr>
                <a:spLocks noChangeShapeType="1"/>
              </p:cNvSpPr>
              <p:nvPr/>
            </p:nvSpPr>
            <p:spPr bwMode="auto">
              <a:xfrm>
                <a:off x="975" y="2840"/>
                <a:ext cx="181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3" name="Text Box 19"/>
            <p:cNvSpPr txBox="1">
              <a:spLocks noChangeArrowheads="1"/>
            </p:cNvSpPr>
            <p:nvPr/>
          </p:nvSpPr>
          <p:spPr bwMode="auto">
            <a:xfrm>
              <a:off x="3604" y="1933"/>
              <a:ext cx="59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H</a:t>
              </a:r>
            </a:p>
          </p:txBody>
        </p:sp>
        <p:sp>
          <p:nvSpPr>
            <p:cNvPr id="34" name="Line 20"/>
            <p:cNvSpPr>
              <a:spLocks noChangeShapeType="1"/>
            </p:cNvSpPr>
            <p:nvPr/>
          </p:nvSpPr>
          <p:spPr bwMode="auto">
            <a:xfrm>
              <a:off x="3895" y="2243"/>
              <a:ext cx="0" cy="191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Text Box 21"/>
            <p:cNvSpPr txBox="1">
              <a:spLocks noChangeArrowheads="1"/>
            </p:cNvSpPr>
            <p:nvPr/>
          </p:nvSpPr>
          <p:spPr bwMode="auto">
            <a:xfrm>
              <a:off x="4104" y="1933"/>
              <a:ext cx="59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H</a:t>
              </a:r>
            </a:p>
          </p:txBody>
        </p:sp>
        <p:sp>
          <p:nvSpPr>
            <p:cNvPr id="36" name="Line 22"/>
            <p:cNvSpPr>
              <a:spLocks noChangeShapeType="1"/>
            </p:cNvSpPr>
            <p:nvPr/>
          </p:nvSpPr>
          <p:spPr bwMode="auto">
            <a:xfrm>
              <a:off x="4395" y="2243"/>
              <a:ext cx="0" cy="191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1" name="Line 23"/>
          <p:cNvSpPr>
            <a:spLocks noChangeShapeType="1"/>
          </p:cNvSpPr>
          <p:nvPr/>
        </p:nvSpPr>
        <p:spPr bwMode="auto">
          <a:xfrm>
            <a:off x="8028658" y="3560997"/>
            <a:ext cx="6477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" name="Text Box 46"/>
          <p:cNvSpPr txBox="1">
            <a:spLocks noChangeArrowheads="1"/>
          </p:cNvSpPr>
          <p:nvPr/>
        </p:nvSpPr>
        <p:spPr bwMode="auto">
          <a:xfrm>
            <a:off x="5816476" y="3157518"/>
            <a:ext cx="22320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</a:rPr>
              <a:t>+ Br </a:t>
            </a:r>
            <a:r>
              <a:rPr lang="en-US" altLang="zh-CN" sz="3600" b="1" dirty="0">
                <a:ea typeface="黑体" panose="02010609060101010101" pitchFamily="49" charset="-122"/>
              </a:rPr>
              <a:t>–</a:t>
            </a:r>
            <a:r>
              <a:rPr lang="en-US" altLang="zh-CN" sz="3200" b="1" dirty="0">
                <a:latin typeface="Times New Roman" panose="02020603050405020304" pitchFamily="18" charset="0"/>
              </a:rPr>
              <a:t> Br</a:t>
            </a:r>
          </a:p>
        </p:txBody>
      </p:sp>
      <p:sp>
        <p:nvSpPr>
          <p:cNvPr id="45" name="Rectangle 4"/>
          <p:cNvSpPr>
            <a:spLocks noChangeArrowheads="1"/>
          </p:cNvSpPr>
          <p:nvPr/>
        </p:nvSpPr>
        <p:spPr bwMode="auto">
          <a:xfrm>
            <a:off x="3154789" y="4367909"/>
            <a:ext cx="671537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 b="1" dirty="0">
                <a:latin typeface="Times New Roman" panose="02020603050405020304" pitchFamily="18" charset="0"/>
              </a:rPr>
              <a:t>CH</a:t>
            </a:r>
            <a:r>
              <a:rPr kumimoji="1" lang="en-US" altLang="zh-CN" sz="2400" b="1" dirty="0">
                <a:latin typeface="Times New Roman" panose="02020603050405020304" pitchFamily="18" charset="0"/>
              </a:rPr>
              <a:t>2 </a:t>
            </a:r>
            <a:r>
              <a:rPr kumimoji="1" lang="en-US" altLang="zh-CN" sz="3600" b="1" dirty="0">
                <a:latin typeface="Times New Roman" panose="02020603050405020304" pitchFamily="18" charset="0"/>
              </a:rPr>
              <a:t>=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 CH</a:t>
            </a:r>
            <a:r>
              <a:rPr kumimoji="1" lang="en-US" altLang="zh-CN" sz="2400" b="1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 + </a:t>
            </a:r>
            <a:r>
              <a:rPr kumimoji="1" lang="en-US" altLang="zh-CN" sz="3200" b="1" dirty="0" smtClean="0">
                <a:latin typeface="Times New Roman" panose="02020603050405020304" pitchFamily="18" charset="0"/>
              </a:rPr>
              <a:t>Br</a:t>
            </a:r>
            <a:r>
              <a:rPr kumimoji="1" lang="en-US" altLang="zh-CN" sz="3200" b="1" baseline="-25000" dirty="0" smtClean="0">
                <a:latin typeface="Times New Roman" panose="02020603050405020304" pitchFamily="18" charset="0"/>
              </a:rPr>
              <a:t>2</a:t>
            </a:r>
            <a:r>
              <a:rPr kumimoji="1" lang="en-US" altLang="zh-CN" sz="3200" b="1" dirty="0" smtClean="0">
                <a:latin typeface="Times New Roman" panose="02020603050405020304" pitchFamily="18" charset="0"/>
              </a:rPr>
              <a:t> </a:t>
            </a:r>
            <a:r>
              <a:rPr kumimoji="1"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 CH</a:t>
            </a:r>
            <a:r>
              <a:rPr kumimoji="1" lang="en-US" altLang="zh-CN" sz="2400" b="1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Br </a:t>
            </a:r>
            <a:r>
              <a:rPr lang="en-US" altLang="zh-CN" sz="3600" b="1" dirty="0">
                <a:ea typeface="黑体" panose="02010609060101010101" pitchFamily="49" charset="-122"/>
              </a:rPr>
              <a:t>–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 CH</a:t>
            </a:r>
            <a:r>
              <a:rPr kumimoji="1" lang="en-US" altLang="zh-CN" sz="2400" b="1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Br</a:t>
            </a:r>
          </a:p>
        </p:txBody>
      </p:sp>
      <p:sp>
        <p:nvSpPr>
          <p:cNvPr id="46" name="Rectangle 5"/>
          <p:cNvSpPr>
            <a:spLocks noChangeArrowheads="1"/>
          </p:cNvSpPr>
          <p:nvPr/>
        </p:nvSpPr>
        <p:spPr bwMode="auto">
          <a:xfrm>
            <a:off x="7025358" y="4944172"/>
            <a:ext cx="30892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2800" b="1" dirty="0">
                <a:solidFill>
                  <a:srgbClr val="FF0000"/>
                </a:solidFill>
                <a:ea typeface="黑体" panose="02010609060101010101" pitchFamily="49" charset="-122"/>
              </a:rPr>
              <a:t>1, 2—</a:t>
            </a:r>
            <a:r>
              <a:rPr kumimoji="1" lang="zh-CN" altLang="en-US" sz="2800" b="1" dirty="0">
                <a:solidFill>
                  <a:srgbClr val="FF0000"/>
                </a:solidFill>
                <a:ea typeface="黑体" panose="02010609060101010101" pitchFamily="49" charset="-122"/>
              </a:rPr>
              <a:t>二溴乙烷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8676358" y="2426474"/>
            <a:ext cx="3167062" cy="2004593"/>
            <a:chOff x="5823744" y="0"/>
            <a:chExt cx="3167062" cy="2004593"/>
          </a:xfrm>
        </p:grpSpPr>
        <p:sp>
          <p:nvSpPr>
            <p:cNvPr id="48" name="Text Box 24"/>
            <p:cNvSpPr txBox="1">
              <a:spLocks noChangeArrowheads="1"/>
            </p:cNvSpPr>
            <p:nvPr/>
          </p:nvSpPr>
          <p:spPr bwMode="auto">
            <a:xfrm rot="10800000" flipV="1">
              <a:off x="6616700" y="1421981"/>
              <a:ext cx="938213" cy="5794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Br</a:t>
              </a:r>
            </a:p>
          </p:txBody>
        </p:sp>
        <p:grpSp>
          <p:nvGrpSpPr>
            <p:cNvPr id="49" name="Group 25"/>
            <p:cNvGrpSpPr>
              <a:grpSpLocks/>
            </p:cNvGrpSpPr>
            <p:nvPr/>
          </p:nvGrpSpPr>
          <p:grpSpPr bwMode="auto">
            <a:xfrm>
              <a:off x="5823744" y="0"/>
              <a:ext cx="3167062" cy="1524000"/>
              <a:chOff x="3788" y="1026"/>
              <a:chExt cx="1995" cy="960"/>
            </a:xfrm>
          </p:grpSpPr>
          <p:grpSp>
            <p:nvGrpSpPr>
              <p:cNvPr id="51" name="Group 26"/>
              <p:cNvGrpSpPr>
                <a:grpSpLocks/>
              </p:cNvGrpSpPr>
              <p:nvPr/>
            </p:nvGrpSpPr>
            <p:grpSpPr bwMode="auto">
              <a:xfrm>
                <a:off x="3788" y="1026"/>
                <a:ext cx="1587" cy="960"/>
                <a:chOff x="3788" y="1026"/>
                <a:chExt cx="1587" cy="960"/>
              </a:xfrm>
            </p:grpSpPr>
            <p:sp>
              <p:nvSpPr>
                <p:cNvPr id="55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4241" y="1026"/>
                  <a:ext cx="590" cy="36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spcBef>
                      <a:spcPct val="50000"/>
                    </a:spcBef>
                  </a:pPr>
                  <a:r>
                    <a:rPr lang="en-US" altLang="zh-CN" sz="3200" b="1">
                      <a:latin typeface="Times New Roman" panose="02020603050405020304" pitchFamily="18" charset="0"/>
                    </a:rPr>
                    <a:t>H</a:t>
                  </a:r>
                </a:p>
              </p:txBody>
            </p:sp>
            <p:sp>
              <p:nvSpPr>
                <p:cNvPr id="56" name="Line 28"/>
                <p:cNvSpPr>
                  <a:spLocks noChangeShapeType="1"/>
                </p:cNvSpPr>
                <p:nvPr/>
              </p:nvSpPr>
              <p:spPr bwMode="auto">
                <a:xfrm>
                  <a:off x="4532" y="1336"/>
                  <a:ext cx="0" cy="1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57" name="Group 29"/>
                <p:cNvGrpSpPr>
                  <a:grpSpLocks/>
                </p:cNvGrpSpPr>
                <p:nvPr/>
              </p:nvGrpSpPr>
              <p:grpSpPr bwMode="auto">
                <a:xfrm>
                  <a:off x="3788" y="1480"/>
                  <a:ext cx="590" cy="365"/>
                  <a:chOff x="567" y="2659"/>
                  <a:chExt cx="590" cy="365"/>
                </a:xfrm>
              </p:grpSpPr>
              <p:sp>
                <p:nvSpPr>
                  <p:cNvPr id="68" name="Text Box 3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67" y="2659"/>
                    <a:ext cx="590" cy="365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algn="ctr" eaLnBrk="1" hangingPunct="1">
                      <a:spcBef>
                        <a:spcPct val="50000"/>
                      </a:spcBef>
                    </a:pPr>
                    <a:r>
                      <a:rPr lang="en-US" altLang="zh-CN" sz="3200" b="1">
                        <a:latin typeface="Times New Roman" panose="02020603050405020304" pitchFamily="18" charset="0"/>
                      </a:rPr>
                      <a:t>H</a:t>
                    </a:r>
                  </a:p>
                </p:txBody>
              </p:sp>
              <p:sp>
                <p:nvSpPr>
                  <p:cNvPr id="69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975" y="2840"/>
                    <a:ext cx="181" cy="0"/>
                  </a:xfrm>
                  <a:prstGeom prst="line">
                    <a:avLst/>
                  </a:prstGeom>
                  <a:noFill/>
                  <a:ln w="571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58" name="Group 32"/>
                <p:cNvGrpSpPr>
                  <a:grpSpLocks/>
                </p:cNvGrpSpPr>
                <p:nvPr/>
              </p:nvGrpSpPr>
              <p:grpSpPr bwMode="auto">
                <a:xfrm>
                  <a:off x="4241" y="1480"/>
                  <a:ext cx="634" cy="365"/>
                  <a:chOff x="2200" y="2478"/>
                  <a:chExt cx="634" cy="365"/>
                </a:xfrm>
              </p:grpSpPr>
              <p:sp>
                <p:nvSpPr>
                  <p:cNvPr id="66" name="Text Box 3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200" y="2478"/>
                    <a:ext cx="590" cy="365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algn="ctr" eaLnBrk="1" hangingPunct="1">
                      <a:spcBef>
                        <a:spcPct val="50000"/>
                      </a:spcBef>
                    </a:pPr>
                    <a:r>
                      <a:rPr lang="en-US" altLang="zh-CN" sz="3200" b="1">
                        <a:latin typeface="Times New Roman" panose="02020603050405020304" pitchFamily="18" charset="0"/>
                      </a:rPr>
                      <a:t>C</a:t>
                    </a:r>
                  </a:p>
                </p:txBody>
              </p:sp>
              <p:sp>
                <p:nvSpPr>
                  <p:cNvPr id="67" name="Line 34"/>
                  <p:cNvSpPr>
                    <a:spLocks noChangeShapeType="1"/>
                  </p:cNvSpPr>
                  <p:nvPr/>
                </p:nvSpPr>
                <p:spPr bwMode="auto">
                  <a:xfrm>
                    <a:off x="2653" y="2659"/>
                    <a:ext cx="181" cy="0"/>
                  </a:xfrm>
                  <a:prstGeom prst="line">
                    <a:avLst/>
                  </a:prstGeom>
                  <a:noFill/>
                  <a:ln w="5715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59" name="Line 35"/>
                <p:cNvSpPr>
                  <a:spLocks noChangeShapeType="1"/>
                </p:cNvSpPr>
                <p:nvPr/>
              </p:nvSpPr>
              <p:spPr bwMode="auto">
                <a:xfrm rot="10800000">
                  <a:off x="4540" y="1795"/>
                  <a:ext cx="0" cy="1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4741" y="1026"/>
                  <a:ext cx="590" cy="36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spcBef>
                      <a:spcPct val="50000"/>
                    </a:spcBef>
                  </a:pPr>
                  <a:r>
                    <a:rPr lang="en-US" altLang="zh-CN" sz="3200" b="1">
                      <a:latin typeface="Times New Roman" panose="02020603050405020304" pitchFamily="18" charset="0"/>
                    </a:rPr>
                    <a:t>H</a:t>
                  </a:r>
                </a:p>
              </p:txBody>
            </p:sp>
            <p:sp>
              <p:nvSpPr>
                <p:cNvPr id="61" name="Line 37"/>
                <p:cNvSpPr>
                  <a:spLocks noChangeShapeType="1"/>
                </p:cNvSpPr>
                <p:nvPr/>
              </p:nvSpPr>
              <p:spPr bwMode="auto">
                <a:xfrm>
                  <a:off x="5032" y="1336"/>
                  <a:ext cx="0" cy="1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62" name="Group 38"/>
                <p:cNvGrpSpPr>
                  <a:grpSpLocks/>
                </p:cNvGrpSpPr>
                <p:nvPr/>
              </p:nvGrpSpPr>
              <p:grpSpPr bwMode="auto">
                <a:xfrm>
                  <a:off x="4741" y="1480"/>
                  <a:ext cx="634" cy="365"/>
                  <a:chOff x="2200" y="2478"/>
                  <a:chExt cx="634" cy="365"/>
                </a:xfrm>
              </p:grpSpPr>
              <p:sp>
                <p:nvSpPr>
                  <p:cNvPr id="64" name="Text Box 3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200" y="2478"/>
                    <a:ext cx="590" cy="365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algn="ctr" eaLnBrk="1" hangingPunct="1">
                      <a:spcBef>
                        <a:spcPct val="50000"/>
                      </a:spcBef>
                    </a:pPr>
                    <a:r>
                      <a:rPr lang="en-US" altLang="zh-CN" sz="3200" b="1">
                        <a:latin typeface="Times New Roman" panose="02020603050405020304" pitchFamily="18" charset="0"/>
                      </a:rPr>
                      <a:t>C</a:t>
                    </a:r>
                  </a:p>
                </p:txBody>
              </p:sp>
              <p:sp>
                <p:nvSpPr>
                  <p:cNvPr id="65" name="Line 40"/>
                  <p:cNvSpPr>
                    <a:spLocks noChangeShapeType="1"/>
                  </p:cNvSpPr>
                  <p:nvPr/>
                </p:nvSpPr>
                <p:spPr bwMode="auto">
                  <a:xfrm>
                    <a:off x="2653" y="2659"/>
                    <a:ext cx="181" cy="0"/>
                  </a:xfrm>
                  <a:prstGeom prst="line">
                    <a:avLst/>
                  </a:prstGeom>
                  <a:noFill/>
                  <a:ln w="57150">
                    <a:solidFill>
                      <a:srgbClr val="FFFF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63" name="Line 41"/>
                <p:cNvSpPr>
                  <a:spLocks noChangeShapeType="1"/>
                </p:cNvSpPr>
                <p:nvPr/>
              </p:nvSpPr>
              <p:spPr bwMode="auto">
                <a:xfrm rot="10800000">
                  <a:off x="5040" y="1795"/>
                  <a:ext cx="0" cy="1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52" name="Group 42"/>
              <p:cNvGrpSpPr>
                <a:grpSpLocks/>
              </p:cNvGrpSpPr>
              <p:nvPr/>
            </p:nvGrpSpPr>
            <p:grpSpPr bwMode="auto">
              <a:xfrm flipH="1">
                <a:off x="5193" y="1478"/>
                <a:ext cx="590" cy="365"/>
                <a:chOff x="567" y="2659"/>
                <a:chExt cx="590" cy="365"/>
              </a:xfrm>
            </p:grpSpPr>
            <p:sp>
              <p:nvSpPr>
                <p:cNvPr id="53" name="Text Box 43"/>
                <p:cNvSpPr txBox="1">
                  <a:spLocks noChangeArrowheads="1"/>
                </p:cNvSpPr>
                <p:nvPr/>
              </p:nvSpPr>
              <p:spPr bwMode="auto">
                <a:xfrm>
                  <a:off x="567" y="2659"/>
                  <a:ext cx="590" cy="36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spcBef>
                      <a:spcPct val="50000"/>
                    </a:spcBef>
                  </a:pPr>
                  <a:r>
                    <a:rPr lang="en-US" altLang="zh-CN" sz="3200" b="1">
                      <a:latin typeface="Times New Roman" panose="02020603050405020304" pitchFamily="18" charset="0"/>
                    </a:rPr>
                    <a:t>H</a:t>
                  </a:r>
                </a:p>
              </p:txBody>
            </p:sp>
            <p:sp>
              <p:nvSpPr>
                <p:cNvPr id="54" name="Line 44"/>
                <p:cNvSpPr>
                  <a:spLocks noChangeShapeType="1"/>
                </p:cNvSpPr>
                <p:nvPr/>
              </p:nvSpPr>
              <p:spPr bwMode="auto">
                <a:xfrm>
                  <a:off x="975" y="2840"/>
                  <a:ext cx="181" cy="0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50" name="Text Box 45"/>
            <p:cNvSpPr txBox="1">
              <a:spLocks noChangeArrowheads="1"/>
            </p:cNvSpPr>
            <p:nvPr/>
          </p:nvSpPr>
          <p:spPr bwMode="auto">
            <a:xfrm rot="10800000" flipV="1">
              <a:off x="7407275" y="1425156"/>
              <a:ext cx="938213" cy="5794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zh-CN" sz="3200" b="1" dirty="0">
                  <a:latin typeface="Times New Roman" panose="02020603050405020304" pitchFamily="18" charset="0"/>
                </a:rPr>
                <a:t>Br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98230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 autoUpdateAnimBg="0"/>
      <p:bldP spid="41" grpId="0" animBg="1"/>
      <p:bldP spid="44" grpId="0"/>
      <p:bldP spid="45" grpId="0"/>
      <p:bldP spid="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84480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00110"/>
            <a:ext cx="28448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2.2</a:t>
            </a:r>
            <a:r>
              <a:rPr lang="zh-CN" altLang="en-US" sz="2400" dirty="0" smtClean="0"/>
              <a:t>烯烃的化学性质</a:t>
            </a:r>
            <a:endParaRPr lang="zh-CN" altLang="en-US" sz="2400" dirty="0"/>
          </a:p>
        </p:txBody>
      </p:sp>
      <p:sp>
        <p:nvSpPr>
          <p:cNvPr id="9" name="任意多边形 8"/>
          <p:cNvSpPr/>
          <p:nvPr/>
        </p:nvSpPr>
        <p:spPr>
          <a:xfrm>
            <a:off x="58284" y="1187750"/>
            <a:ext cx="1783216" cy="1236626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1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1" name="任意多边形 10"/>
          <p:cNvSpPr/>
          <p:nvPr/>
        </p:nvSpPr>
        <p:spPr>
          <a:xfrm>
            <a:off x="58284" y="3142041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197846"/>
              <a:satOff val="-23984"/>
              <a:lumOff val="883"/>
              <a:alphaOff val="0"/>
            </a:schemeClr>
          </a:fillRef>
          <a:effectRef idx="0">
            <a:schemeClr val="accent4">
              <a:hueOff val="5197846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3" name="任意多边形 12"/>
          <p:cNvSpPr/>
          <p:nvPr/>
        </p:nvSpPr>
        <p:spPr>
          <a:xfrm>
            <a:off x="58285" y="5096333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1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5" name="矩形 14"/>
          <p:cNvSpPr/>
          <p:nvPr/>
        </p:nvSpPr>
        <p:spPr>
          <a:xfrm>
            <a:off x="0" y="1544453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化反应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024" y="3498745"/>
            <a:ext cx="193849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加成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85" y="5453034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加聚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0" name="Text Box 3"/>
          <p:cNvSpPr txBox="1">
            <a:spLocks noChangeArrowheads="1"/>
          </p:cNvSpPr>
          <p:nvPr/>
        </p:nvSpPr>
        <p:spPr bwMode="auto">
          <a:xfrm>
            <a:off x="2446985" y="1109196"/>
            <a:ext cx="9067232" cy="1040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zh-CN" altLang="en-US" sz="2800" b="1" dirty="0" smtClean="0">
                <a:solidFill>
                  <a:srgbClr val="0033CC"/>
                </a:solidFill>
                <a:ea typeface="黑体" panose="02010609060101010101" pitchFamily="49" charset="-122"/>
              </a:rPr>
              <a:t>写乙烯与</a:t>
            </a:r>
            <a:r>
              <a:rPr lang="en-US" altLang="zh-CN" sz="2800" b="1" dirty="0" smtClean="0">
                <a:solidFill>
                  <a:srgbClr val="0033CC"/>
                </a:solidFill>
                <a:ea typeface="黑体" panose="02010609060101010101" pitchFamily="49" charset="-122"/>
              </a:rPr>
              <a:t>H</a:t>
            </a:r>
            <a:r>
              <a:rPr lang="en-US" altLang="zh-CN" sz="2800" b="1" baseline="-18000" dirty="0" smtClean="0">
                <a:solidFill>
                  <a:srgbClr val="0033CC"/>
                </a:solidFill>
                <a:ea typeface="黑体" panose="02010609060101010101" pitchFamily="49" charset="-122"/>
              </a:rPr>
              <a:t>2</a:t>
            </a:r>
            <a:r>
              <a:rPr lang="zh-CN" altLang="en-US" sz="2800" b="1" dirty="0" smtClean="0">
                <a:solidFill>
                  <a:srgbClr val="0033CC"/>
                </a:solidFill>
                <a:ea typeface="黑体" panose="02010609060101010101" pitchFamily="49" charset="-122"/>
              </a:rPr>
              <a:t>（催化剂）、</a:t>
            </a:r>
            <a:r>
              <a:rPr lang="en-US" altLang="zh-CN" sz="2800" b="1" dirty="0">
                <a:solidFill>
                  <a:srgbClr val="0033CC"/>
                </a:solidFill>
                <a:ea typeface="黑体" panose="02010609060101010101" pitchFamily="49" charset="-122"/>
              </a:rPr>
              <a:t>Cl</a:t>
            </a:r>
            <a:r>
              <a:rPr lang="en-US" altLang="zh-CN" sz="2800" b="1" baseline="-18000" dirty="0">
                <a:solidFill>
                  <a:srgbClr val="0033CC"/>
                </a:solidFill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solidFill>
                  <a:srgbClr val="0033CC"/>
                </a:solidFill>
                <a:ea typeface="黑体" panose="02010609060101010101" pitchFamily="49" charset="-122"/>
              </a:rPr>
              <a:t>、</a:t>
            </a:r>
            <a:r>
              <a:rPr lang="en-US" altLang="zh-CN" sz="2800" b="1" dirty="0" err="1">
                <a:solidFill>
                  <a:srgbClr val="0033CC"/>
                </a:solidFill>
                <a:ea typeface="黑体" panose="02010609060101010101" pitchFamily="49" charset="-122"/>
              </a:rPr>
              <a:t>HCl</a:t>
            </a:r>
            <a:r>
              <a:rPr lang="zh-CN" altLang="en-US" sz="2800" b="1" dirty="0">
                <a:solidFill>
                  <a:srgbClr val="0033CC"/>
                </a:solidFill>
                <a:ea typeface="黑体" panose="02010609060101010101" pitchFamily="49" charset="-122"/>
              </a:rPr>
              <a:t>、</a:t>
            </a:r>
            <a:r>
              <a:rPr lang="en-US" altLang="zh-CN" sz="2800" b="1" dirty="0" smtClean="0">
                <a:solidFill>
                  <a:srgbClr val="0033CC"/>
                </a:solidFill>
                <a:ea typeface="黑体" panose="02010609060101010101" pitchFamily="49" charset="-122"/>
              </a:rPr>
              <a:t>H</a:t>
            </a:r>
            <a:r>
              <a:rPr lang="en-US" altLang="zh-CN" sz="2800" b="1" baseline="-18000" dirty="0" smtClean="0">
                <a:solidFill>
                  <a:srgbClr val="0033CC"/>
                </a:solidFill>
                <a:ea typeface="黑体" panose="02010609060101010101" pitchFamily="49" charset="-122"/>
              </a:rPr>
              <a:t>2</a:t>
            </a:r>
            <a:r>
              <a:rPr lang="en-US" altLang="zh-CN" sz="2800" b="1" dirty="0" smtClean="0">
                <a:solidFill>
                  <a:srgbClr val="0033CC"/>
                </a:solidFill>
                <a:ea typeface="黑体" panose="02010609060101010101" pitchFamily="49" charset="-122"/>
              </a:rPr>
              <a:t>O</a:t>
            </a:r>
            <a:r>
              <a:rPr lang="zh-CN" altLang="en-US" sz="2800" b="1" dirty="0" smtClean="0">
                <a:solidFill>
                  <a:srgbClr val="0033CC"/>
                </a:solidFill>
                <a:ea typeface="黑体" panose="02010609060101010101" pitchFamily="49" charset="-122"/>
              </a:rPr>
              <a:t>（催化剂）、</a:t>
            </a:r>
            <a:r>
              <a:rPr lang="en-US" altLang="zh-CN" sz="2800" b="1" dirty="0" err="1" smtClean="0">
                <a:solidFill>
                  <a:srgbClr val="0033CC"/>
                </a:solidFill>
                <a:ea typeface="黑体" panose="02010609060101010101" pitchFamily="49" charset="-122"/>
              </a:rPr>
              <a:t>HClO</a:t>
            </a:r>
            <a:r>
              <a:rPr lang="zh-CN" altLang="en-US" sz="2800" b="1" dirty="0" smtClean="0">
                <a:solidFill>
                  <a:srgbClr val="0033CC"/>
                </a:solidFill>
                <a:ea typeface="黑体" panose="02010609060101010101" pitchFamily="49" charset="-122"/>
              </a:rPr>
              <a:t>加成反应</a:t>
            </a:r>
            <a:r>
              <a:rPr lang="zh-CN" altLang="en-US" sz="2800" b="1" dirty="0">
                <a:solidFill>
                  <a:srgbClr val="0033CC"/>
                </a:solidFill>
                <a:ea typeface="黑体" panose="02010609060101010101" pitchFamily="49" charset="-122"/>
              </a:rPr>
              <a:t>的</a:t>
            </a:r>
            <a:r>
              <a:rPr lang="zh-CN" altLang="en-US" sz="2800" b="1" dirty="0" smtClean="0">
                <a:solidFill>
                  <a:srgbClr val="0033CC"/>
                </a:solidFill>
                <a:ea typeface="黑体" panose="02010609060101010101" pitchFamily="49" charset="-122"/>
              </a:rPr>
              <a:t>化学方程式</a:t>
            </a:r>
            <a:r>
              <a:rPr lang="en-US" altLang="zh-CN" sz="2800" b="1" dirty="0" smtClean="0">
                <a:solidFill>
                  <a:srgbClr val="0033CC"/>
                </a:solidFill>
                <a:ea typeface="黑体" panose="02010609060101010101" pitchFamily="49" charset="-122"/>
              </a:rPr>
              <a:t>.</a:t>
            </a:r>
            <a:endParaRPr lang="zh-CN" altLang="en-US" sz="2800" b="1" dirty="0">
              <a:solidFill>
                <a:srgbClr val="0033CC"/>
              </a:solidFill>
              <a:ea typeface="黑体" panose="02010609060101010101" pitchFamily="49" charset="-122"/>
            </a:endParaRPr>
          </a:p>
        </p:txBody>
      </p:sp>
      <p:pic>
        <p:nvPicPr>
          <p:cNvPr id="71" name="图片 7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5982" y="2150009"/>
            <a:ext cx="4287824" cy="915108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6862" y="3128535"/>
            <a:ext cx="3662280" cy="682227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3508" y="2338919"/>
            <a:ext cx="1111314" cy="589215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4091" y="3054970"/>
            <a:ext cx="2242435" cy="824011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76862" y="4027450"/>
            <a:ext cx="3861295" cy="73326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06530" y="4005817"/>
            <a:ext cx="1705777" cy="744798"/>
          </a:xfrm>
          <a:prstGeom prst="rect">
            <a:avLst/>
          </a:prstGeom>
        </p:spPr>
      </p:pic>
      <p:pic>
        <p:nvPicPr>
          <p:cNvPr id="77" name="图片 7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12248" y="5047109"/>
            <a:ext cx="4171034" cy="792088"/>
          </a:xfrm>
          <a:prstGeom prst="rect">
            <a:avLst/>
          </a:prstGeom>
        </p:spPr>
      </p:pic>
      <p:pic>
        <p:nvPicPr>
          <p:cNvPr id="78" name="图片 7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17231" y="4959585"/>
            <a:ext cx="1426686" cy="505085"/>
          </a:xfrm>
          <a:prstGeom prst="rect">
            <a:avLst/>
          </a:prstGeom>
        </p:spPr>
      </p:pic>
      <p:pic>
        <p:nvPicPr>
          <p:cNvPr id="79" name="图片 7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78154" y="5037066"/>
            <a:ext cx="1808372" cy="713995"/>
          </a:xfrm>
          <a:prstGeom prst="rect">
            <a:avLst/>
          </a:prstGeom>
        </p:spPr>
      </p:pic>
      <p:pic>
        <p:nvPicPr>
          <p:cNvPr id="80" name="图片 7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12248" y="5962217"/>
            <a:ext cx="3691004" cy="694190"/>
          </a:xfrm>
          <a:prstGeom prst="rect">
            <a:avLst/>
          </a:prstGeom>
        </p:spPr>
      </p:pic>
      <p:pic>
        <p:nvPicPr>
          <p:cNvPr id="81" name="图片 8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08329" y="6014894"/>
            <a:ext cx="1913958" cy="651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584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84480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00110"/>
            <a:ext cx="28448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2.2</a:t>
            </a:r>
            <a:r>
              <a:rPr lang="zh-CN" altLang="en-US" sz="2400" dirty="0" smtClean="0"/>
              <a:t>烯烃的化学性质</a:t>
            </a:r>
            <a:endParaRPr lang="zh-CN" altLang="en-US" sz="2400" dirty="0"/>
          </a:p>
        </p:txBody>
      </p:sp>
      <p:sp>
        <p:nvSpPr>
          <p:cNvPr id="9" name="任意多边形 8"/>
          <p:cNvSpPr/>
          <p:nvPr/>
        </p:nvSpPr>
        <p:spPr>
          <a:xfrm>
            <a:off x="58284" y="1187750"/>
            <a:ext cx="1783216" cy="1236626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1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1" name="任意多边形 10"/>
          <p:cNvSpPr/>
          <p:nvPr/>
        </p:nvSpPr>
        <p:spPr>
          <a:xfrm>
            <a:off x="58284" y="3142041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197846"/>
              <a:satOff val="-23984"/>
              <a:lumOff val="883"/>
              <a:alphaOff val="0"/>
            </a:schemeClr>
          </a:fillRef>
          <a:effectRef idx="0">
            <a:schemeClr val="accent4">
              <a:hueOff val="5197846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3" name="任意多边形 12"/>
          <p:cNvSpPr/>
          <p:nvPr/>
        </p:nvSpPr>
        <p:spPr>
          <a:xfrm>
            <a:off x="58285" y="5096333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1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5" name="矩形 14"/>
          <p:cNvSpPr/>
          <p:nvPr/>
        </p:nvSpPr>
        <p:spPr>
          <a:xfrm>
            <a:off x="0" y="1544453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化反应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024" y="3498745"/>
            <a:ext cx="193849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加成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85" y="5453034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加聚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5269" y="2732152"/>
            <a:ext cx="9109593" cy="2743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矩形 22"/>
          <p:cNvSpPr/>
          <p:nvPr/>
        </p:nvSpPr>
        <p:spPr>
          <a:xfrm>
            <a:off x="5582739" y="1695828"/>
            <a:ext cx="295465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eaLnBrk="0" hangingPunct="0"/>
            <a:r>
              <a:rPr lang="zh-CN" altLang="en-US" sz="2400" dirty="0">
                <a:ln w="0"/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</a:rPr>
              <a:t>马尔科夫尼科夫规则</a:t>
            </a:r>
          </a:p>
        </p:txBody>
      </p:sp>
      <p:cxnSp>
        <p:nvCxnSpPr>
          <p:cNvPr id="24" name="直接箭头连接符 23"/>
          <p:cNvCxnSpPr/>
          <p:nvPr/>
        </p:nvCxnSpPr>
        <p:spPr>
          <a:xfrm>
            <a:off x="7009245" y="2190606"/>
            <a:ext cx="50822" cy="898517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箭头连接符 24"/>
          <p:cNvCxnSpPr/>
          <p:nvPr/>
        </p:nvCxnSpPr>
        <p:spPr>
          <a:xfrm flipV="1">
            <a:off x="10449500" y="5002995"/>
            <a:ext cx="0" cy="1006810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8989711" y="6047440"/>
            <a:ext cx="269817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eaLnBrk="0" hangingPunct="0"/>
            <a:r>
              <a:rPr lang="zh-CN" altLang="en-US" sz="28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</a:rPr>
              <a:t>反马氏规则产物</a:t>
            </a:r>
            <a:endParaRPr lang="zh-CN" altLang="en-US" sz="28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922792" y="377500"/>
            <a:ext cx="773585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eaLnBrk="0" hangingPunct="0"/>
            <a:r>
              <a:rPr lang="zh-CN" altLang="en-US" sz="3200" dirty="0" smtClean="0">
                <a:ln w="0"/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</a:rPr>
              <a:t>请书写丙烯与</a:t>
            </a:r>
            <a:r>
              <a:rPr lang="en-US" altLang="zh-CN" sz="3200" dirty="0" smtClean="0">
                <a:ln w="0"/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</a:rPr>
              <a:t>Br</a:t>
            </a:r>
            <a:r>
              <a:rPr lang="en-US" altLang="zh-CN" sz="3200" baseline="-25000" dirty="0" smtClean="0">
                <a:ln w="0"/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r>
              <a:rPr lang="zh-CN" altLang="en-US" sz="3200" dirty="0" smtClean="0">
                <a:ln w="0"/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</a:rPr>
              <a:t>、</a:t>
            </a:r>
            <a:r>
              <a:rPr lang="en-US" altLang="zh-CN" sz="3200" dirty="0" err="1" smtClean="0">
                <a:ln w="0"/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</a:rPr>
              <a:t>HBr</a:t>
            </a:r>
            <a:r>
              <a:rPr lang="zh-CN" altLang="en-US" sz="3200" dirty="0" smtClean="0">
                <a:ln w="0"/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</a:rPr>
              <a:t>的加成反应？</a:t>
            </a:r>
            <a:endParaRPr lang="zh-CN" altLang="en-US" sz="3200" dirty="0">
              <a:ln w="0"/>
              <a:solidFill>
                <a:srgbClr val="000000"/>
              </a:solidFill>
              <a:effectLst>
                <a:outerShdw blurRad="38100" dist="19050" dir="27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8537394" y="1723241"/>
            <a:ext cx="274947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000" b="1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氢加到含氢较多的碳上</a:t>
            </a:r>
            <a:endParaRPr lang="zh-CN" altLang="en-US" sz="2000" b="1" cap="none" spc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2612667" y="6009805"/>
            <a:ext cx="52116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不同的条件控制，生成产物不同</a:t>
            </a:r>
            <a:endParaRPr lang="zh-CN" altLang="en-US" sz="2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2667" y="1045257"/>
            <a:ext cx="2479927" cy="703003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2178" y="1748260"/>
            <a:ext cx="2526330" cy="672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227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7" grpId="0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84480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00110"/>
            <a:ext cx="28448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2.2</a:t>
            </a:r>
            <a:r>
              <a:rPr lang="zh-CN" altLang="en-US" sz="2400" dirty="0" smtClean="0"/>
              <a:t>烯烃的化学性质</a:t>
            </a:r>
            <a:endParaRPr lang="zh-CN" altLang="en-US" sz="2400" dirty="0"/>
          </a:p>
        </p:txBody>
      </p:sp>
      <p:sp>
        <p:nvSpPr>
          <p:cNvPr id="9" name="任意多边形 8"/>
          <p:cNvSpPr/>
          <p:nvPr/>
        </p:nvSpPr>
        <p:spPr>
          <a:xfrm>
            <a:off x="58284" y="1187750"/>
            <a:ext cx="1783216" cy="1236626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1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1" name="任意多边形 10"/>
          <p:cNvSpPr/>
          <p:nvPr/>
        </p:nvSpPr>
        <p:spPr>
          <a:xfrm>
            <a:off x="58284" y="3142041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197846"/>
              <a:satOff val="-23984"/>
              <a:lumOff val="883"/>
              <a:alphaOff val="0"/>
            </a:schemeClr>
          </a:fillRef>
          <a:effectRef idx="0">
            <a:schemeClr val="accent4">
              <a:hueOff val="5197846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3" name="任意多边形 12"/>
          <p:cNvSpPr/>
          <p:nvPr/>
        </p:nvSpPr>
        <p:spPr>
          <a:xfrm>
            <a:off x="58285" y="5096333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1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5" name="矩形 14"/>
          <p:cNvSpPr/>
          <p:nvPr/>
        </p:nvSpPr>
        <p:spPr>
          <a:xfrm>
            <a:off x="0" y="1544453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化反应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024" y="3498745"/>
            <a:ext cx="193849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加成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85" y="5453034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加聚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4775" y="861775"/>
            <a:ext cx="4939205" cy="828669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3289655" y="369332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练习</a:t>
            </a:r>
            <a:endParaRPr lang="zh-CN" altLang="en-US" sz="24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3980" y="479068"/>
            <a:ext cx="1649236" cy="132026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9655" y="2067673"/>
            <a:ext cx="4314558" cy="123875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96891" y="2128629"/>
            <a:ext cx="1916969" cy="155907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89654" y="4543108"/>
            <a:ext cx="4868465" cy="1291022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74783" y="4309578"/>
            <a:ext cx="2076961" cy="1666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718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949262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00110"/>
            <a:ext cx="28448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2.2</a:t>
            </a:r>
            <a:r>
              <a:rPr lang="zh-CN" altLang="en-US" sz="2400" dirty="0" smtClean="0"/>
              <a:t>烯烃的化学性质</a:t>
            </a:r>
            <a:endParaRPr lang="zh-CN" altLang="en-US" sz="2400" dirty="0"/>
          </a:p>
        </p:txBody>
      </p:sp>
      <p:sp>
        <p:nvSpPr>
          <p:cNvPr id="9" name="任意多边形 8"/>
          <p:cNvSpPr/>
          <p:nvPr/>
        </p:nvSpPr>
        <p:spPr>
          <a:xfrm>
            <a:off x="58284" y="1187750"/>
            <a:ext cx="1783216" cy="1236626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1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1" name="任意多边形 10"/>
          <p:cNvSpPr/>
          <p:nvPr/>
        </p:nvSpPr>
        <p:spPr>
          <a:xfrm>
            <a:off x="58284" y="3142041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197846"/>
              <a:satOff val="-23984"/>
              <a:lumOff val="883"/>
              <a:alphaOff val="0"/>
            </a:schemeClr>
          </a:fillRef>
          <a:effectRef idx="0">
            <a:schemeClr val="accent4">
              <a:hueOff val="5197846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3" name="任意多边形 12"/>
          <p:cNvSpPr/>
          <p:nvPr/>
        </p:nvSpPr>
        <p:spPr>
          <a:xfrm>
            <a:off x="58285" y="5096333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1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5" name="矩形 14"/>
          <p:cNvSpPr/>
          <p:nvPr/>
        </p:nvSpPr>
        <p:spPr>
          <a:xfrm>
            <a:off x="0" y="1544453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化反应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024" y="3498745"/>
            <a:ext cx="193849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加成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85" y="5453034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加聚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3898185" y="241012"/>
            <a:ext cx="2932985" cy="40011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资料卡片：二烯烃  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P30</a:t>
            </a: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895466" y="189875"/>
            <a:ext cx="1447800" cy="410290"/>
          </a:xfrm>
          <a:prstGeom prst="rect">
            <a:avLst/>
          </a:prstGeom>
          <a:solidFill>
            <a:srgbClr val="CCFFCC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/>
            <a:r>
              <a:rPr kumimoji="1"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kumimoji="1" lang="en-US" altLang="zh-CN" sz="2000" b="1" baseline="-25000" dirty="0">
                <a:latin typeface="黑体" panose="02010609060101010101" pitchFamily="49" charset="-122"/>
                <a:ea typeface="黑体" panose="02010609060101010101" pitchFamily="49" charset="-122"/>
              </a:rPr>
              <a:t>n</a:t>
            </a:r>
            <a:r>
              <a:rPr kumimoji="1"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kumimoji="1" lang="en-US" altLang="zh-CN" sz="2000" b="1" baseline="-25000" dirty="0">
                <a:latin typeface="黑体" panose="02010609060101010101" pitchFamily="49" charset="-122"/>
                <a:ea typeface="黑体" panose="02010609060101010101" pitchFamily="49" charset="-122"/>
              </a:rPr>
              <a:t>2n</a:t>
            </a:r>
            <a:r>
              <a:rPr kumimoji="1" lang="en-US" altLang="zh-CN" sz="2000" b="1" baseline="-25000" dirty="0"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kumimoji="1" lang="en-US" altLang="zh-CN" sz="2000" b="1" baseline="-250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endParaRPr kumimoji="1" lang="en-US" altLang="zh-CN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3970091" y="641122"/>
            <a:ext cx="5836813" cy="212365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 dirty="0" smtClean="0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类别：两</a:t>
            </a:r>
            <a:r>
              <a:rPr kumimoji="1" lang="zh-CN" altLang="en-US" sz="2400" b="1" dirty="0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个双键在碳链中的不同位置：</a:t>
            </a:r>
          </a:p>
          <a:p>
            <a:pPr>
              <a:spcBef>
                <a:spcPct val="50000"/>
              </a:spcBef>
            </a:pPr>
            <a:r>
              <a:rPr kumimoji="1"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kumimoji="1"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kumimoji="1"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C=C=C</a:t>
            </a:r>
            <a:r>
              <a:rPr kumimoji="1"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kumimoji="1"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C    </a:t>
            </a:r>
            <a:r>
              <a:rPr kumimoji="1" lang="en-US" altLang="zh-CN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kumimoji="1" lang="zh-CN" altLang="en-US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累积二烯烃</a:t>
            </a:r>
            <a:r>
              <a:rPr kumimoji="1"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（不稳定）</a:t>
            </a:r>
          </a:p>
          <a:p>
            <a:pPr>
              <a:spcBef>
                <a:spcPct val="50000"/>
              </a:spcBef>
            </a:pPr>
            <a:r>
              <a:rPr kumimoji="1"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C=C</a:t>
            </a:r>
            <a:r>
              <a:rPr kumimoji="1"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kumimoji="1"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C=C</a:t>
            </a:r>
            <a:r>
              <a:rPr kumimoji="1"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kumimoji="1"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C    </a:t>
            </a:r>
            <a:r>
              <a:rPr kumimoji="1"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kumimoji="1"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共轭二烯烃</a:t>
            </a:r>
            <a:r>
              <a:rPr lang="zh-CN" altLang="en-US" sz="24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kumimoji="1"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C=C</a:t>
            </a:r>
            <a:r>
              <a:rPr kumimoji="1"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kumimoji="1"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kumimoji="1"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kumimoji="1"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C=C    </a:t>
            </a:r>
            <a:r>
              <a:rPr kumimoji="1"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③</a:t>
            </a:r>
            <a:r>
              <a:rPr kumimoji="1"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孤立二烯烃</a:t>
            </a:r>
            <a:r>
              <a:rPr lang="zh-CN" altLang="en-US" sz="24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kumimoji="1"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4800" y="3736671"/>
            <a:ext cx="6063465" cy="853628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>
          <a:xfrm>
            <a:off x="2220538" y="3019893"/>
            <a:ext cx="5326481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eaLnBrk="0" hangingPunct="0"/>
            <a:r>
              <a:rPr lang="zh-CN" altLang="en-US" sz="2400" dirty="0" smtClean="0">
                <a:ln w="0"/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</a:rPr>
              <a:t>请</a:t>
            </a:r>
            <a:r>
              <a:rPr lang="zh-CN" altLang="en-US" sz="2400" dirty="0" smtClean="0">
                <a:ln w="0"/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</a:rPr>
              <a:t>书写</a:t>
            </a:r>
            <a:r>
              <a:rPr lang="en-US" altLang="zh-CN" sz="2400" dirty="0" smtClean="0">
                <a:ln w="0"/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</a:rPr>
              <a:t>1</a:t>
            </a:r>
            <a:r>
              <a:rPr lang="zh-CN" altLang="en-US" sz="2400" dirty="0" smtClean="0">
                <a:ln w="0"/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</a:rPr>
              <a:t>，</a:t>
            </a:r>
            <a:r>
              <a:rPr lang="en-US" altLang="zh-CN" sz="2400" dirty="0" smtClean="0">
                <a:ln w="0"/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</a:rPr>
              <a:t>3-</a:t>
            </a:r>
            <a:r>
              <a:rPr lang="zh-CN" altLang="en-US" sz="2400" dirty="0" smtClean="0">
                <a:ln w="0"/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</a:rPr>
              <a:t>丁二烯与</a:t>
            </a:r>
            <a:r>
              <a:rPr lang="en-US" altLang="zh-CN" sz="2400" dirty="0" smtClean="0">
                <a:ln w="0"/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</a:rPr>
              <a:t>Br</a:t>
            </a:r>
            <a:r>
              <a:rPr lang="en-US" altLang="zh-CN" sz="2400" baseline="-25000" dirty="0" smtClean="0">
                <a:ln w="0"/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r>
              <a:rPr lang="zh-CN" altLang="en-US" sz="2400" dirty="0" smtClean="0">
                <a:ln w="0"/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</a:rPr>
              <a:t>的</a:t>
            </a:r>
            <a:r>
              <a:rPr lang="zh-CN" altLang="en-US" sz="2400" dirty="0" smtClean="0">
                <a:ln w="0"/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</a:rPr>
              <a:t>加成反应？</a:t>
            </a:r>
            <a:endParaRPr lang="zh-CN" altLang="en-US" sz="2400" dirty="0">
              <a:ln w="0"/>
              <a:solidFill>
                <a:srgbClr val="000000"/>
              </a:solidFill>
              <a:effectLst>
                <a:outerShdw blurRad="38100" dist="19050" dir="27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8265" y="2955249"/>
            <a:ext cx="2253531" cy="105104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8265" y="4086661"/>
            <a:ext cx="2783738" cy="584009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4800" y="5217754"/>
            <a:ext cx="5993967" cy="843844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08265" y="4845412"/>
            <a:ext cx="2731448" cy="1719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676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 autoUpdateAnimBg="0"/>
      <p:bldP spid="21" grpId="0" animBg="1"/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/>
        </p:nvSpPr>
        <p:spPr>
          <a:xfrm>
            <a:off x="3036927" y="3669381"/>
            <a:ext cx="7020417" cy="19595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3036928" y="1539169"/>
            <a:ext cx="7020417" cy="195957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284480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00110"/>
            <a:ext cx="28448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2.2</a:t>
            </a:r>
            <a:r>
              <a:rPr lang="zh-CN" altLang="en-US" sz="2400" dirty="0" smtClean="0"/>
              <a:t>烯烃的化学性质</a:t>
            </a:r>
            <a:endParaRPr lang="zh-CN" altLang="en-US" sz="2400" dirty="0"/>
          </a:p>
        </p:txBody>
      </p:sp>
      <p:sp>
        <p:nvSpPr>
          <p:cNvPr id="9" name="任意多边形 8"/>
          <p:cNvSpPr/>
          <p:nvPr/>
        </p:nvSpPr>
        <p:spPr>
          <a:xfrm>
            <a:off x="58284" y="1187750"/>
            <a:ext cx="1783216" cy="1236626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1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1" name="任意多边形 10"/>
          <p:cNvSpPr/>
          <p:nvPr/>
        </p:nvSpPr>
        <p:spPr>
          <a:xfrm>
            <a:off x="58284" y="3142041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197846"/>
              <a:satOff val="-23984"/>
              <a:lumOff val="883"/>
              <a:alphaOff val="0"/>
            </a:schemeClr>
          </a:fillRef>
          <a:effectRef idx="0">
            <a:schemeClr val="accent4">
              <a:hueOff val="5197846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3" name="任意多边形 12"/>
          <p:cNvSpPr/>
          <p:nvPr/>
        </p:nvSpPr>
        <p:spPr>
          <a:xfrm>
            <a:off x="58285" y="5096333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1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5" name="矩形 14"/>
          <p:cNvSpPr/>
          <p:nvPr/>
        </p:nvSpPr>
        <p:spPr>
          <a:xfrm>
            <a:off x="0" y="1544453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化反应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024" y="3498745"/>
            <a:ext cx="193849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加成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85" y="5453034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加聚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2263" y="1737917"/>
            <a:ext cx="3274874" cy="1732716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1038" y="1884422"/>
            <a:ext cx="1212748" cy="1238593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4"/>
          <a:srcRect l="73584" t="11201" r="-260" b="16750"/>
          <a:stretch/>
        </p:blipFill>
        <p:spPr>
          <a:xfrm>
            <a:off x="6803715" y="3694761"/>
            <a:ext cx="2180141" cy="1401519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93756" y="3677856"/>
            <a:ext cx="3287282" cy="1775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22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/>
        </p:nvSpPr>
        <p:spPr>
          <a:xfrm>
            <a:off x="3026782" y="3151580"/>
            <a:ext cx="9165218" cy="35711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284480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00110"/>
            <a:ext cx="28448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2.2</a:t>
            </a:r>
            <a:r>
              <a:rPr lang="zh-CN" altLang="en-US" sz="2400" dirty="0" smtClean="0"/>
              <a:t>烯烃的化学性质</a:t>
            </a:r>
            <a:endParaRPr lang="zh-CN" altLang="en-US" sz="2400" dirty="0"/>
          </a:p>
        </p:txBody>
      </p:sp>
      <p:sp>
        <p:nvSpPr>
          <p:cNvPr id="9" name="任意多边形 8"/>
          <p:cNvSpPr/>
          <p:nvPr/>
        </p:nvSpPr>
        <p:spPr>
          <a:xfrm>
            <a:off x="58284" y="1187750"/>
            <a:ext cx="1783216" cy="1236626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1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1" name="任意多边形 10"/>
          <p:cNvSpPr/>
          <p:nvPr/>
        </p:nvSpPr>
        <p:spPr>
          <a:xfrm>
            <a:off x="58284" y="3142041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197846"/>
              <a:satOff val="-23984"/>
              <a:lumOff val="883"/>
              <a:alphaOff val="0"/>
            </a:schemeClr>
          </a:fillRef>
          <a:effectRef idx="0">
            <a:schemeClr val="accent4">
              <a:hueOff val="5197846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3" name="任意多边形 12"/>
          <p:cNvSpPr/>
          <p:nvPr/>
        </p:nvSpPr>
        <p:spPr>
          <a:xfrm>
            <a:off x="58285" y="5096333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1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5" name="矩形 14"/>
          <p:cNvSpPr/>
          <p:nvPr/>
        </p:nvSpPr>
        <p:spPr>
          <a:xfrm>
            <a:off x="0" y="1544453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化反应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024" y="3498745"/>
            <a:ext cx="193849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加成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85" y="5453034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加聚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026781" y="554015"/>
            <a:ext cx="7020418" cy="1959576"/>
          </a:xfrm>
          <a:prstGeom prst="rect">
            <a:avLst/>
          </a:prstGeom>
          <a:solidFill>
            <a:srgbClr val="B2FA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3611" y="651705"/>
            <a:ext cx="3774072" cy="1764196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7683" y="724741"/>
            <a:ext cx="2273228" cy="169116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6797" y="3321042"/>
            <a:ext cx="5202569" cy="1624454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6658" y="5021907"/>
            <a:ext cx="5202569" cy="162445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12800" y="3375867"/>
            <a:ext cx="2688494" cy="1292196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79588" y="5021907"/>
            <a:ext cx="2735221" cy="1494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16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96356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00110"/>
            <a:ext cx="28448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2.2</a:t>
            </a:r>
            <a:r>
              <a:rPr lang="zh-CN" altLang="en-US" sz="2400" dirty="0" smtClean="0"/>
              <a:t>烯烃的化学性质</a:t>
            </a:r>
            <a:endParaRPr lang="zh-CN" altLang="en-US" sz="2400" dirty="0"/>
          </a:p>
        </p:txBody>
      </p:sp>
      <p:sp>
        <p:nvSpPr>
          <p:cNvPr id="9" name="任意多边形 8"/>
          <p:cNvSpPr/>
          <p:nvPr/>
        </p:nvSpPr>
        <p:spPr>
          <a:xfrm>
            <a:off x="58284" y="1187750"/>
            <a:ext cx="1783216" cy="1236626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1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1" name="任意多边形 10"/>
          <p:cNvSpPr/>
          <p:nvPr/>
        </p:nvSpPr>
        <p:spPr>
          <a:xfrm>
            <a:off x="58284" y="3142041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197846"/>
              <a:satOff val="-23984"/>
              <a:lumOff val="883"/>
              <a:alphaOff val="0"/>
            </a:schemeClr>
          </a:fillRef>
          <a:effectRef idx="0">
            <a:schemeClr val="accent4">
              <a:hueOff val="5197846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3" name="任意多边形 12"/>
          <p:cNvSpPr/>
          <p:nvPr/>
        </p:nvSpPr>
        <p:spPr>
          <a:xfrm>
            <a:off x="58285" y="5096333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1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5" name="矩形 14"/>
          <p:cNvSpPr/>
          <p:nvPr/>
        </p:nvSpPr>
        <p:spPr>
          <a:xfrm>
            <a:off x="0" y="1544453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化反应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024" y="3498745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加成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85" y="5453034"/>
            <a:ext cx="193849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加聚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524587" y="307777"/>
            <a:ext cx="413446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乙烯和乙烯可以加成吗？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1308" y="1076448"/>
            <a:ext cx="2853258" cy="93600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9511" y="1187749"/>
            <a:ext cx="716121" cy="718323"/>
          </a:xfrm>
          <a:prstGeom prst="rect">
            <a:avLst/>
          </a:prstGeom>
        </p:spPr>
      </p:pic>
      <p:grpSp>
        <p:nvGrpSpPr>
          <p:cNvPr id="24" name="Group 3"/>
          <p:cNvGrpSpPr>
            <a:grpSpLocks/>
          </p:cNvGrpSpPr>
          <p:nvPr/>
        </p:nvGrpSpPr>
        <p:grpSpPr bwMode="auto">
          <a:xfrm>
            <a:off x="3031308" y="2335993"/>
            <a:ext cx="6400800" cy="762000"/>
            <a:chOff x="816" y="912"/>
            <a:chExt cx="4032" cy="480"/>
          </a:xfrm>
        </p:grpSpPr>
        <p:sp>
          <p:nvSpPr>
            <p:cNvPr id="25" name="Text Box 4"/>
            <p:cNvSpPr txBox="1">
              <a:spLocks noChangeArrowheads="1"/>
            </p:cNvSpPr>
            <p:nvPr/>
          </p:nvSpPr>
          <p:spPr bwMode="auto">
            <a:xfrm>
              <a:off x="816" y="970"/>
              <a:ext cx="403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latin typeface="Times New Roman" panose="02020603050405020304" pitchFamily="18" charset="0"/>
                </a:rPr>
                <a:t>nCH</a:t>
              </a:r>
              <a:r>
                <a:rPr kumimoji="1" lang="en-US" altLang="zh-CN" sz="2800" b="1" baseline="-2500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=</a:t>
              </a:r>
              <a:r>
                <a:rPr kumimoji="1" lang="en-US" altLang="zh-CN" sz="2800" b="1">
                  <a:latin typeface="Times New Roman" panose="02020603050405020304" pitchFamily="18" charset="0"/>
                </a:rPr>
                <a:t>CH</a:t>
              </a:r>
              <a:r>
                <a:rPr kumimoji="1" lang="en-US" altLang="zh-CN" sz="2800" b="1" baseline="-25000">
                  <a:latin typeface="Times New Roman" panose="02020603050405020304" pitchFamily="18" charset="0"/>
                </a:rPr>
                <a:t>2</a:t>
              </a:r>
              <a:endParaRPr kumimoji="1" lang="en-US" altLang="zh-CN" sz="1600" b="1" baseline="-25000">
                <a:latin typeface="Times New Roman" panose="02020603050405020304" pitchFamily="18" charset="0"/>
              </a:endParaRPr>
            </a:p>
          </p:txBody>
        </p:sp>
        <p:sp>
          <p:nvSpPr>
            <p:cNvPr id="26" name="Line 5"/>
            <p:cNvSpPr>
              <a:spLocks noChangeShapeType="1"/>
            </p:cNvSpPr>
            <p:nvPr/>
          </p:nvSpPr>
          <p:spPr bwMode="auto">
            <a:xfrm>
              <a:off x="2160" y="1152"/>
              <a:ext cx="7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Text Box 6"/>
            <p:cNvSpPr txBox="1">
              <a:spLocks noChangeArrowheads="1"/>
            </p:cNvSpPr>
            <p:nvPr/>
          </p:nvSpPr>
          <p:spPr bwMode="auto">
            <a:xfrm>
              <a:off x="2160" y="912"/>
              <a:ext cx="62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zh-CN" altLang="en-US" sz="2000" b="1">
                  <a:latin typeface="Times New Roman" panose="02020603050405020304" pitchFamily="18" charset="0"/>
                </a:rPr>
                <a:t>催化剂</a:t>
              </a:r>
            </a:p>
          </p:txBody>
        </p:sp>
        <p:sp>
          <p:nvSpPr>
            <p:cNvPr id="28" name="Rectangle 7"/>
            <p:cNvSpPr>
              <a:spLocks noChangeArrowheads="1"/>
            </p:cNvSpPr>
            <p:nvPr/>
          </p:nvSpPr>
          <p:spPr bwMode="auto">
            <a:xfrm>
              <a:off x="3264" y="960"/>
              <a:ext cx="127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kumimoji="1" lang="en-US" altLang="zh-CN" sz="2800" b="1">
                  <a:latin typeface="Times New Roman" panose="02020603050405020304" pitchFamily="18" charset="0"/>
                </a:rPr>
                <a:t>CH</a:t>
              </a:r>
              <a:r>
                <a:rPr kumimoji="1" lang="en-US" altLang="zh-CN" sz="2800" b="1" baseline="-2500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2800">
                  <a:latin typeface="Times New Roman" panose="02020603050405020304" pitchFamily="18" charset="0"/>
                </a:rPr>
                <a:t>      </a:t>
              </a:r>
              <a:r>
                <a:rPr kumimoji="1" lang="en-US" altLang="zh-CN" sz="2800" b="1">
                  <a:latin typeface="Times New Roman" panose="02020603050405020304" pitchFamily="18" charset="0"/>
                </a:rPr>
                <a:t>CH</a:t>
              </a:r>
              <a:r>
                <a:rPr kumimoji="1" lang="en-US" altLang="zh-CN" sz="2800" b="1" baseline="-25000">
                  <a:latin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29" name="Line 8"/>
            <p:cNvSpPr>
              <a:spLocks noChangeShapeType="1"/>
            </p:cNvSpPr>
            <p:nvPr/>
          </p:nvSpPr>
          <p:spPr bwMode="auto">
            <a:xfrm>
              <a:off x="3744" y="1152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Text Box 9"/>
            <p:cNvSpPr txBox="1">
              <a:spLocks noChangeArrowheads="1"/>
            </p:cNvSpPr>
            <p:nvPr/>
          </p:nvSpPr>
          <p:spPr bwMode="auto">
            <a:xfrm>
              <a:off x="3168" y="960"/>
              <a:ext cx="28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altLang="zh-CN" sz="2800">
                  <a:latin typeface="Times New Roman" panose="02020603050405020304" pitchFamily="18" charset="0"/>
                </a:rPr>
                <a:t>[</a:t>
              </a:r>
            </a:p>
          </p:txBody>
        </p:sp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4464" y="960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altLang="zh-CN" sz="2800">
                  <a:latin typeface="Times New Roman" panose="02020603050405020304" pitchFamily="18" charset="0"/>
                </a:rPr>
                <a:t>]</a:t>
              </a:r>
            </a:p>
          </p:txBody>
        </p:sp>
        <p:sp>
          <p:nvSpPr>
            <p:cNvPr id="33" name="Line 11"/>
            <p:cNvSpPr>
              <a:spLocks noChangeShapeType="1"/>
            </p:cNvSpPr>
            <p:nvPr/>
          </p:nvSpPr>
          <p:spPr bwMode="auto">
            <a:xfrm>
              <a:off x="3024" y="1152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Line 12"/>
            <p:cNvSpPr>
              <a:spLocks noChangeShapeType="1"/>
            </p:cNvSpPr>
            <p:nvPr/>
          </p:nvSpPr>
          <p:spPr bwMode="auto">
            <a:xfrm>
              <a:off x="4464" y="1152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Rectangle 13"/>
            <p:cNvSpPr>
              <a:spLocks noChangeArrowheads="1"/>
            </p:cNvSpPr>
            <p:nvPr/>
          </p:nvSpPr>
          <p:spPr bwMode="auto">
            <a:xfrm>
              <a:off x="4560" y="1104"/>
              <a:ext cx="2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kumimoji="1" lang="en-US" altLang="zh-CN" sz="2400">
                  <a:latin typeface="Times New Roman" panose="02020603050405020304" pitchFamily="18" charset="0"/>
                </a:rPr>
                <a:t>n</a:t>
              </a:r>
            </a:p>
          </p:txBody>
        </p:sp>
      </p:grpSp>
      <p:sp>
        <p:nvSpPr>
          <p:cNvPr id="36" name="Text Box 4"/>
          <p:cNvSpPr txBox="1">
            <a:spLocks noChangeArrowheads="1"/>
          </p:cNvSpPr>
          <p:nvPr/>
        </p:nvSpPr>
        <p:spPr bwMode="auto">
          <a:xfrm>
            <a:off x="3176593" y="4210784"/>
            <a:ext cx="144145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800" b="1">
                <a:latin typeface="Times New Roman" panose="02020603050405020304" pitchFamily="18" charset="0"/>
              </a:rPr>
              <a:t>单体</a:t>
            </a: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7322652" y="4097083"/>
            <a:ext cx="144145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800" b="1">
                <a:latin typeface="Times New Roman" panose="02020603050405020304" pitchFamily="18" charset="0"/>
              </a:rPr>
              <a:t>链节</a:t>
            </a:r>
          </a:p>
        </p:txBody>
      </p:sp>
      <p:sp>
        <p:nvSpPr>
          <p:cNvPr id="38" name="Line 6"/>
          <p:cNvSpPr>
            <a:spLocks noChangeShapeType="1"/>
          </p:cNvSpPr>
          <p:nvPr/>
        </p:nvSpPr>
        <p:spPr bwMode="auto">
          <a:xfrm>
            <a:off x="2963567" y="3004090"/>
            <a:ext cx="1728787" cy="0"/>
          </a:xfrm>
          <a:prstGeom prst="line">
            <a:avLst/>
          </a:prstGeom>
          <a:noFill/>
          <a:ln w="57150" cap="sq">
            <a:solidFill>
              <a:srgbClr val="FF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39" name="Line 7"/>
          <p:cNvSpPr>
            <a:spLocks noChangeShapeType="1"/>
          </p:cNvSpPr>
          <p:nvPr/>
        </p:nvSpPr>
        <p:spPr bwMode="auto">
          <a:xfrm>
            <a:off x="7039870" y="3020420"/>
            <a:ext cx="1728788" cy="0"/>
          </a:xfrm>
          <a:prstGeom prst="line">
            <a:avLst/>
          </a:prstGeom>
          <a:noFill/>
          <a:ln w="57150" cap="sq">
            <a:solidFill>
              <a:srgbClr val="FF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40" name="Text Box 8"/>
          <p:cNvSpPr txBox="1">
            <a:spLocks noChangeArrowheads="1"/>
          </p:cNvSpPr>
          <p:nvPr/>
        </p:nvSpPr>
        <p:spPr bwMode="auto">
          <a:xfrm>
            <a:off x="8995671" y="2720311"/>
            <a:ext cx="431800" cy="495300"/>
          </a:xfrm>
          <a:prstGeom prst="rect">
            <a:avLst/>
          </a:prstGeom>
          <a:noFill/>
          <a:ln w="38100" cap="sq">
            <a:solidFill>
              <a:schemeClr val="hlink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1" lang="zh-CN" altLang="en-US" sz="2400">
              <a:latin typeface="Times New Roman" panose="02020603050405020304" pitchFamily="18" charset="0"/>
            </a:endParaRPr>
          </a:p>
        </p:txBody>
      </p:sp>
      <p:sp>
        <p:nvSpPr>
          <p:cNvPr id="41" name="AutoShape 9"/>
          <p:cNvSpPr>
            <a:spLocks noChangeArrowheads="1"/>
          </p:cNvSpPr>
          <p:nvPr/>
        </p:nvSpPr>
        <p:spPr bwMode="auto">
          <a:xfrm>
            <a:off x="9123464" y="3198317"/>
            <a:ext cx="288925" cy="647700"/>
          </a:xfrm>
          <a:prstGeom prst="downArrow">
            <a:avLst>
              <a:gd name="adj1" fmla="val 50000"/>
              <a:gd name="adj2" fmla="val 56044"/>
            </a:avLst>
          </a:prstGeom>
          <a:noFill/>
          <a:ln w="38100" cap="sq">
            <a:solidFill>
              <a:schemeClr val="hlink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42" name="Text Box 10"/>
          <p:cNvSpPr txBox="1">
            <a:spLocks noChangeArrowheads="1"/>
          </p:cNvSpPr>
          <p:nvPr/>
        </p:nvSpPr>
        <p:spPr bwMode="auto">
          <a:xfrm>
            <a:off x="8818664" y="3752790"/>
            <a:ext cx="827087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600" b="1">
                <a:latin typeface="Times New Roman" panose="02020603050405020304" pitchFamily="18" charset="0"/>
              </a:rPr>
              <a:t>聚合度</a:t>
            </a:r>
          </a:p>
        </p:txBody>
      </p:sp>
      <p:sp>
        <p:nvSpPr>
          <p:cNvPr id="43" name="AutoShape 11"/>
          <p:cNvSpPr>
            <a:spLocks noChangeArrowheads="1"/>
          </p:cNvSpPr>
          <p:nvPr/>
        </p:nvSpPr>
        <p:spPr bwMode="auto">
          <a:xfrm>
            <a:off x="3576341" y="3167506"/>
            <a:ext cx="503238" cy="1152525"/>
          </a:xfrm>
          <a:prstGeom prst="downArrow">
            <a:avLst>
              <a:gd name="adj1" fmla="val 50000"/>
              <a:gd name="adj2" fmla="val 57255"/>
            </a:avLst>
          </a:prstGeom>
          <a:noFill/>
          <a:ln w="38100" cap="sq">
            <a:solidFill>
              <a:srgbClr val="FF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44" name="AutoShape 12"/>
          <p:cNvSpPr>
            <a:spLocks noChangeArrowheads="1"/>
          </p:cNvSpPr>
          <p:nvPr/>
        </p:nvSpPr>
        <p:spPr bwMode="auto">
          <a:xfrm>
            <a:off x="7724924" y="3085569"/>
            <a:ext cx="504825" cy="1081087"/>
          </a:xfrm>
          <a:prstGeom prst="downArrow">
            <a:avLst>
              <a:gd name="adj1" fmla="val 50000"/>
              <a:gd name="adj2" fmla="val 53538"/>
            </a:avLst>
          </a:prstGeom>
          <a:noFill/>
          <a:ln w="38100" cap="sq">
            <a:solidFill>
              <a:srgbClr val="FF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4693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36" grpId="0"/>
      <p:bldP spid="37" grpId="0"/>
      <p:bldP spid="38" grpId="0" animBg="1"/>
      <p:bldP spid="39" grpId="0" animBg="1"/>
      <p:bldP spid="40" grpId="0" animBg="1"/>
      <p:bldP spid="41" grpId="0" animBg="1"/>
      <p:bldP spid="42" grpId="0"/>
      <p:bldP spid="43" grpId="0" animBg="1"/>
      <p:bldP spid="4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-1" y="0"/>
            <a:ext cx="296214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00110"/>
            <a:ext cx="28448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2.2</a:t>
            </a:r>
            <a:r>
              <a:rPr lang="zh-CN" altLang="en-US" sz="2400" dirty="0" smtClean="0"/>
              <a:t>烯烃的化学性质</a:t>
            </a:r>
            <a:endParaRPr lang="zh-CN" altLang="en-US" sz="2400" dirty="0"/>
          </a:p>
        </p:txBody>
      </p:sp>
      <p:sp>
        <p:nvSpPr>
          <p:cNvPr id="9" name="任意多边形 8"/>
          <p:cNvSpPr/>
          <p:nvPr/>
        </p:nvSpPr>
        <p:spPr>
          <a:xfrm>
            <a:off x="58284" y="1187750"/>
            <a:ext cx="1783216" cy="1236626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1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1" name="任意多边形 10"/>
          <p:cNvSpPr/>
          <p:nvPr/>
        </p:nvSpPr>
        <p:spPr>
          <a:xfrm>
            <a:off x="58284" y="3142041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197846"/>
              <a:satOff val="-23984"/>
              <a:lumOff val="883"/>
              <a:alphaOff val="0"/>
            </a:schemeClr>
          </a:fillRef>
          <a:effectRef idx="0">
            <a:schemeClr val="accent4">
              <a:hueOff val="5197846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3" name="任意多边形 12"/>
          <p:cNvSpPr/>
          <p:nvPr/>
        </p:nvSpPr>
        <p:spPr>
          <a:xfrm>
            <a:off x="58285" y="5096333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1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5" name="矩形 14"/>
          <p:cNvSpPr/>
          <p:nvPr/>
        </p:nvSpPr>
        <p:spPr>
          <a:xfrm>
            <a:off x="0" y="1544453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化反应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024" y="3498745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加成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85" y="5453034"/>
            <a:ext cx="193849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加聚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90294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84480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00110"/>
            <a:ext cx="28448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2.2</a:t>
            </a:r>
            <a:r>
              <a:rPr lang="zh-CN" altLang="en-US" sz="2400" dirty="0" smtClean="0"/>
              <a:t>烯烃的化学性质</a:t>
            </a:r>
            <a:endParaRPr lang="zh-CN" altLang="en-US" sz="2400" dirty="0"/>
          </a:p>
        </p:txBody>
      </p:sp>
      <p:sp>
        <p:nvSpPr>
          <p:cNvPr id="9" name="任意多边形 8"/>
          <p:cNvSpPr/>
          <p:nvPr/>
        </p:nvSpPr>
        <p:spPr>
          <a:xfrm>
            <a:off x="58284" y="1187750"/>
            <a:ext cx="1783216" cy="1236626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1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1" name="任意多边形 10"/>
          <p:cNvSpPr/>
          <p:nvPr/>
        </p:nvSpPr>
        <p:spPr>
          <a:xfrm>
            <a:off x="58284" y="3142041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197846"/>
              <a:satOff val="-23984"/>
              <a:lumOff val="883"/>
              <a:alphaOff val="0"/>
            </a:schemeClr>
          </a:fillRef>
          <a:effectRef idx="0">
            <a:schemeClr val="accent4">
              <a:hueOff val="5197846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3" name="任意多边形 12"/>
          <p:cNvSpPr/>
          <p:nvPr/>
        </p:nvSpPr>
        <p:spPr>
          <a:xfrm>
            <a:off x="58285" y="5096333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1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5" name="矩形 14"/>
          <p:cNvSpPr/>
          <p:nvPr/>
        </p:nvSpPr>
        <p:spPr>
          <a:xfrm>
            <a:off x="0" y="1544453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化反应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024" y="3498745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加成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85" y="5453034"/>
            <a:ext cx="193849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加聚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4833958" y="369332"/>
            <a:ext cx="44935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加聚反应方程式训练</a:t>
            </a:r>
            <a:r>
              <a:rPr lang="zh-CN" altLang="en-US" sz="28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第一组</a:t>
            </a:r>
            <a:endParaRPr lang="zh-CN" altLang="en-US" sz="28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8050" y="1377028"/>
            <a:ext cx="1774559" cy="94362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8050" y="3017585"/>
            <a:ext cx="2069561" cy="1193656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7118" y="4541550"/>
            <a:ext cx="1979740" cy="1791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022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84480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00110"/>
            <a:ext cx="284480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2.2</a:t>
            </a:r>
            <a:r>
              <a:rPr lang="zh-CN" altLang="en-US" sz="2400" dirty="0" smtClean="0"/>
              <a:t>烯烃的化学性质</a:t>
            </a:r>
            <a:endParaRPr lang="zh-CN" altLang="en-US" sz="2400" dirty="0"/>
          </a:p>
        </p:txBody>
      </p:sp>
      <p:sp>
        <p:nvSpPr>
          <p:cNvPr id="9" name="任意多边形 8"/>
          <p:cNvSpPr/>
          <p:nvPr/>
        </p:nvSpPr>
        <p:spPr>
          <a:xfrm>
            <a:off x="58284" y="1187750"/>
            <a:ext cx="1783216" cy="1236626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1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1" name="任意多边形 10"/>
          <p:cNvSpPr/>
          <p:nvPr/>
        </p:nvSpPr>
        <p:spPr>
          <a:xfrm>
            <a:off x="58284" y="3142041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197846"/>
              <a:satOff val="-23984"/>
              <a:lumOff val="883"/>
              <a:alphaOff val="0"/>
            </a:schemeClr>
          </a:fillRef>
          <a:effectRef idx="0">
            <a:schemeClr val="accent4">
              <a:hueOff val="5197846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3" name="任意多边形 12"/>
          <p:cNvSpPr/>
          <p:nvPr/>
        </p:nvSpPr>
        <p:spPr>
          <a:xfrm>
            <a:off x="58285" y="5096333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1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5" name="矩形 14"/>
          <p:cNvSpPr/>
          <p:nvPr/>
        </p:nvSpPr>
        <p:spPr>
          <a:xfrm>
            <a:off x="0" y="1544453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化反应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024" y="3498745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加成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85" y="5453034"/>
            <a:ext cx="193849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加聚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4833959" y="369332"/>
            <a:ext cx="449353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加聚反应方程式训练</a:t>
            </a:r>
            <a:r>
              <a:rPr lang="zh-CN" altLang="en-US" sz="28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第二组</a:t>
            </a:r>
            <a:endParaRPr lang="zh-CN" altLang="en-US" sz="28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9322" y="1550669"/>
            <a:ext cx="2402953" cy="660367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7503" y="4048482"/>
            <a:ext cx="2402953" cy="66036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7503" y="2484462"/>
            <a:ext cx="2208360" cy="121378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6459" y="4213574"/>
            <a:ext cx="1300232" cy="330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947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96214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00110"/>
            <a:ext cx="2844800" cy="461665"/>
          </a:xfrm>
          <a:prstGeom prst="rect">
            <a:avLst/>
          </a:prstGeom>
          <a:solidFill>
            <a:srgbClr val="44CADC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2.3</a:t>
            </a:r>
            <a:r>
              <a:rPr lang="zh-CN" altLang="en-US" sz="2400" dirty="0"/>
              <a:t>炔烃</a:t>
            </a:r>
            <a:r>
              <a:rPr lang="zh-CN" altLang="en-US" sz="2400" dirty="0" smtClean="0"/>
              <a:t>的</a:t>
            </a:r>
            <a:r>
              <a:rPr lang="zh-CN" altLang="en-US" sz="2400" dirty="0" smtClean="0"/>
              <a:t>化学性质</a:t>
            </a:r>
            <a:endParaRPr lang="zh-CN" altLang="en-US" sz="2400" dirty="0"/>
          </a:p>
        </p:txBody>
      </p:sp>
      <p:sp>
        <p:nvSpPr>
          <p:cNvPr id="9" name="任意多边形 8"/>
          <p:cNvSpPr/>
          <p:nvPr/>
        </p:nvSpPr>
        <p:spPr>
          <a:xfrm>
            <a:off x="58284" y="1187750"/>
            <a:ext cx="1783216" cy="1236626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1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1" name="任意多边形 10"/>
          <p:cNvSpPr/>
          <p:nvPr/>
        </p:nvSpPr>
        <p:spPr>
          <a:xfrm>
            <a:off x="58284" y="3142041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197846"/>
              <a:satOff val="-23984"/>
              <a:lumOff val="883"/>
              <a:alphaOff val="0"/>
            </a:schemeClr>
          </a:fillRef>
          <a:effectRef idx="0">
            <a:schemeClr val="accent4">
              <a:hueOff val="5197846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3" name="任意多边形 12"/>
          <p:cNvSpPr/>
          <p:nvPr/>
        </p:nvSpPr>
        <p:spPr>
          <a:xfrm>
            <a:off x="58285" y="5096333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1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5" name="矩形 14"/>
          <p:cNvSpPr/>
          <p:nvPr/>
        </p:nvSpPr>
        <p:spPr>
          <a:xfrm>
            <a:off x="0" y="1544453"/>
            <a:ext cx="193849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化反应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024" y="3498745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加成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85" y="5453034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加聚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19" name="Group 3"/>
          <p:cNvGrpSpPr>
            <a:grpSpLocks/>
          </p:cNvGrpSpPr>
          <p:nvPr/>
        </p:nvGrpSpPr>
        <p:grpSpPr bwMode="auto">
          <a:xfrm>
            <a:off x="5041085" y="251559"/>
            <a:ext cx="5289723" cy="579438"/>
            <a:chOff x="432" y="1728"/>
            <a:chExt cx="4314" cy="365"/>
          </a:xfrm>
        </p:grpSpPr>
        <p:sp>
          <p:nvSpPr>
            <p:cNvPr id="20" name="Text Box 4"/>
            <p:cNvSpPr txBox="1">
              <a:spLocks noChangeArrowheads="1"/>
            </p:cNvSpPr>
            <p:nvPr/>
          </p:nvSpPr>
          <p:spPr bwMode="auto">
            <a:xfrm>
              <a:off x="432" y="1728"/>
              <a:ext cx="4314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 eaLnBrk="1" hangingPunct="1">
                <a:spcBef>
                  <a:spcPct val="50000"/>
                </a:spcBef>
              </a:pPr>
              <a:r>
                <a:rPr kumimoji="1" lang="en-US" altLang="zh-CN" sz="3200" b="1" dirty="0">
                  <a:solidFill>
                    <a:srgbClr val="FF3300"/>
                  </a:solidFill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 dirty="0">
                  <a:latin typeface="Times New Roman" panose="02020603050405020304" pitchFamily="18" charset="0"/>
                </a:rPr>
                <a:t>C</a:t>
              </a:r>
              <a:r>
                <a:rPr kumimoji="1" lang="en-US" altLang="zh-CN" sz="3200" b="1" baseline="-30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 dirty="0">
                  <a:latin typeface="Times New Roman" panose="02020603050405020304" pitchFamily="18" charset="0"/>
                </a:rPr>
                <a:t>H</a:t>
              </a:r>
              <a:r>
                <a:rPr kumimoji="1" lang="en-US" altLang="zh-CN" sz="3200" b="1" baseline="-30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 dirty="0">
                  <a:latin typeface="Times New Roman" panose="02020603050405020304" pitchFamily="18" charset="0"/>
                </a:rPr>
                <a:t>+</a:t>
              </a:r>
              <a:r>
                <a:rPr kumimoji="1" lang="en-US" altLang="zh-CN" sz="3200" b="1" dirty="0">
                  <a:solidFill>
                    <a:srgbClr val="FF3300"/>
                  </a:solidFill>
                  <a:latin typeface="Times New Roman" panose="02020603050405020304" pitchFamily="18" charset="0"/>
                </a:rPr>
                <a:t>5</a:t>
              </a:r>
              <a:r>
                <a:rPr kumimoji="1" lang="en-US" altLang="zh-CN" sz="3200" b="1" dirty="0">
                  <a:latin typeface="Times New Roman" panose="02020603050405020304" pitchFamily="18" charset="0"/>
                </a:rPr>
                <a:t>O</a:t>
              </a:r>
              <a:r>
                <a:rPr kumimoji="1" lang="en-US" altLang="zh-CN" sz="3200" b="1" baseline="-30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 baseline="30000" dirty="0">
                  <a:latin typeface="Times New Roman" panose="02020603050405020304" pitchFamily="18" charset="0"/>
                </a:rPr>
                <a:t> </a:t>
              </a:r>
              <a:r>
                <a:rPr kumimoji="1" lang="zh-CN" altLang="en-US" sz="3200" b="1" baseline="30000" dirty="0">
                  <a:latin typeface="Times New Roman" panose="02020603050405020304" pitchFamily="18" charset="0"/>
                </a:rPr>
                <a:t>点燃 </a:t>
              </a:r>
              <a:r>
                <a:rPr kumimoji="1" lang="zh-CN" altLang="en-US" sz="3200" b="1" dirty="0">
                  <a:latin typeface="Times New Roman" panose="02020603050405020304" pitchFamily="18" charset="0"/>
                </a:rPr>
                <a:t> </a:t>
              </a:r>
              <a:r>
                <a:rPr kumimoji="1" lang="en-US" altLang="zh-CN" sz="3200" b="1" dirty="0" smtClean="0">
                  <a:solidFill>
                    <a:srgbClr val="FF3300"/>
                  </a:solidFill>
                  <a:latin typeface="Times New Roman" panose="02020603050405020304" pitchFamily="18" charset="0"/>
                </a:rPr>
                <a:t>4</a:t>
              </a:r>
              <a:r>
                <a:rPr kumimoji="1" lang="en-US" altLang="zh-CN" sz="3200" b="1" dirty="0" smtClean="0">
                  <a:latin typeface="Times New Roman" panose="02020603050405020304" pitchFamily="18" charset="0"/>
                </a:rPr>
                <a:t>CO</a:t>
              </a:r>
              <a:r>
                <a:rPr kumimoji="1" lang="en-US" altLang="zh-CN" sz="3200" b="1" baseline="-30000" dirty="0" smtClean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 dirty="0" smtClean="0">
                  <a:latin typeface="Times New Roman" panose="02020603050405020304" pitchFamily="18" charset="0"/>
                </a:rPr>
                <a:t>+</a:t>
              </a:r>
              <a:r>
                <a:rPr kumimoji="1" lang="en-US" altLang="zh-CN" sz="3200" b="1" dirty="0" smtClean="0">
                  <a:solidFill>
                    <a:srgbClr val="FF3300"/>
                  </a:solidFill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 dirty="0" smtClean="0">
                  <a:latin typeface="Times New Roman" panose="02020603050405020304" pitchFamily="18" charset="0"/>
                </a:rPr>
                <a:t>H</a:t>
              </a:r>
              <a:r>
                <a:rPr kumimoji="1" lang="en-US" altLang="zh-CN" sz="3200" b="1" baseline="-30000" dirty="0" smtClean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 dirty="0" smtClean="0">
                  <a:latin typeface="Times New Roman" panose="02020603050405020304" pitchFamily="18" charset="0"/>
                </a:rPr>
                <a:t>O</a:t>
              </a:r>
              <a:endParaRPr kumimoji="1" lang="en-US" altLang="zh-CN" sz="32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1" name="Line 5"/>
            <p:cNvSpPr>
              <a:spLocks noChangeShapeType="1"/>
            </p:cNvSpPr>
            <p:nvPr/>
          </p:nvSpPr>
          <p:spPr bwMode="auto">
            <a:xfrm>
              <a:off x="2180" y="2035"/>
              <a:ext cx="4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" name="Rectangle 8"/>
          <p:cNvSpPr>
            <a:spLocks noChangeArrowheads="1"/>
          </p:cNvSpPr>
          <p:nvPr/>
        </p:nvSpPr>
        <p:spPr bwMode="auto">
          <a:xfrm>
            <a:off x="3681231" y="856695"/>
            <a:ext cx="664957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2400" b="1" dirty="0">
                <a:solidFill>
                  <a:srgbClr val="FF3300"/>
                </a:solidFill>
                <a:latin typeface="+mn-ea"/>
                <a:ea typeface="+mn-ea"/>
              </a:rPr>
              <a:t>现象：火焰明亮，并伴有浓烟。火焰温度</a:t>
            </a:r>
            <a:r>
              <a:rPr kumimoji="1" lang="en-US" altLang="zh-CN" sz="2400" b="1" dirty="0">
                <a:solidFill>
                  <a:srgbClr val="FF3300"/>
                </a:solidFill>
                <a:latin typeface="+mn-ea"/>
                <a:ea typeface="+mn-ea"/>
              </a:rPr>
              <a:t>3000℃</a:t>
            </a:r>
            <a:endParaRPr kumimoji="1" lang="zh-CN" altLang="en-US" sz="2400" b="1" dirty="0">
              <a:solidFill>
                <a:srgbClr val="FF3300"/>
              </a:solidFill>
              <a:latin typeface="+mn-ea"/>
              <a:ea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474712" y="382455"/>
            <a:ext cx="1658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宋体" panose="02010600030101010101" pitchFamily="2" charset="-122"/>
                <a:ea typeface="宋体" panose="02010600030101010101" pitchFamily="2" charset="-122"/>
              </a:rPr>
              <a:t>①可燃性</a:t>
            </a:r>
            <a:endParaRPr lang="zh-CN" altLang="en-US" sz="2400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81" t="6499" r="16621" b="17626"/>
          <a:stretch/>
        </p:blipFill>
        <p:spPr>
          <a:xfrm>
            <a:off x="7209485" y="1544453"/>
            <a:ext cx="4584879" cy="2678806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6985" y="1430418"/>
            <a:ext cx="4762500" cy="3571875"/>
          </a:xfrm>
          <a:prstGeom prst="rect">
            <a:avLst/>
          </a:prstGeom>
        </p:spPr>
      </p:pic>
      <p:sp>
        <p:nvSpPr>
          <p:cNvPr id="23" name="Text Box 17"/>
          <p:cNvSpPr txBox="1">
            <a:spLocks noChangeArrowheads="1"/>
          </p:cNvSpPr>
          <p:nvPr/>
        </p:nvSpPr>
        <p:spPr bwMode="auto">
          <a:xfrm>
            <a:off x="3562649" y="5809738"/>
            <a:ext cx="55658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800" dirty="0">
                <a:latin typeface="+mn-ea"/>
                <a:ea typeface="+mn-ea"/>
              </a:rPr>
              <a:t>②</a:t>
            </a:r>
            <a:r>
              <a:rPr lang="zh-CN" altLang="en-US" sz="2800" dirty="0" smtClean="0">
                <a:latin typeface="+mn-ea"/>
                <a:ea typeface="+mn-ea"/>
              </a:rPr>
              <a:t>被酸性高锰酸钾</a:t>
            </a:r>
            <a:r>
              <a:rPr lang="en-US" altLang="zh-CN" sz="2800" dirty="0" smtClean="0">
                <a:latin typeface="+mn-ea"/>
                <a:ea typeface="+mn-ea"/>
              </a:rPr>
              <a:t>KMnO</a:t>
            </a:r>
            <a:r>
              <a:rPr lang="en-US" altLang="zh-CN" sz="2800" baseline="-25000" dirty="0" smtClean="0">
                <a:latin typeface="+mn-ea"/>
                <a:ea typeface="+mn-ea"/>
              </a:rPr>
              <a:t>4</a:t>
            </a:r>
            <a:r>
              <a:rPr lang="zh-CN" altLang="en-US" sz="2800" dirty="0" smtClean="0">
                <a:latin typeface="+mn-ea"/>
                <a:ea typeface="+mn-ea"/>
              </a:rPr>
              <a:t>（</a:t>
            </a:r>
            <a:r>
              <a:rPr lang="en-US" altLang="zh-CN" sz="2800" dirty="0" smtClean="0">
                <a:latin typeface="+mn-ea"/>
                <a:ea typeface="+mn-ea"/>
              </a:rPr>
              <a:t>H</a:t>
            </a:r>
            <a:r>
              <a:rPr lang="en-US" altLang="zh-CN" sz="2800" baseline="30000" dirty="0" smtClean="0">
                <a:latin typeface="+mn-ea"/>
                <a:ea typeface="+mn-ea"/>
              </a:rPr>
              <a:t>+</a:t>
            </a:r>
            <a:r>
              <a:rPr lang="en-US" altLang="zh-CN" sz="2800" dirty="0" smtClean="0">
                <a:latin typeface="+mn-ea"/>
                <a:ea typeface="+mn-ea"/>
              </a:rPr>
              <a:t>)</a:t>
            </a:r>
            <a:r>
              <a:rPr lang="zh-CN" altLang="en-US" sz="2800" dirty="0" smtClean="0">
                <a:latin typeface="+mn-ea"/>
                <a:ea typeface="+mn-ea"/>
              </a:rPr>
              <a:t>氧</a:t>
            </a:r>
            <a:r>
              <a:rPr lang="zh-CN" altLang="en-US" sz="2800" dirty="0">
                <a:latin typeface="+mn-ea"/>
                <a:ea typeface="+mn-ea"/>
              </a:rPr>
              <a:t>化</a:t>
            </a:r>
          </a:p>
        </p:txBody>
      </p:sp>
      <p:sp>
        <p:nvSpPr>
          <p:cNvPr id="24" name="Text Box 11"/>
          <p:cNvSpPr txBox="1">
            <a:spLocks noChangeArrowheads="1"/>
          </p:cNvSpPr>
          <p:nvPr/>
        </p:nvSpPr>
        <p:spPr bwMode="auto">
          <a:xfrm>
            <a:off x="3562649" y="5237849"/>
            <a:ext cx="41280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2400" b="1" dirty="0">
                <a:latin typeface="Times New Roman" panose="02020603050405020304" pitchFamily="18" charset="0"/>
              </a:rPr>
              <a:t>焊接或切割金属</a:t>
            </a:r>
            <a:r>
              <a:rPr kumimoji="1" lang="en-US" altLang="zh-CN" sz="2400" b="1" dirty="0">
                <a:latin typeface="Times New Roman" panose="02020603050405020304" pitchFamily="18" charset="0"/>
              </a:rPr>
              <a:t>,  </a:t>
            </a:r>
            <a:r>
              <a:rPr kumimoji="1" lang="zh-CN" altLang="en-US" sz="2400" b="1" dirty="0">
                <a:latin typeface="Times New Roman" panose="02020603050405020304" pitchFamily="18" charset="0"/>
              </a:rPr>
              <a:t>化工原料。</a:t>
            </a:r>
          </a:p>
        </p:txBody>
      </p:sp>
    </p:spTree>
    <p:extLst>
      <p:ext uri="{BB962C8B-B14F-4D97-AF65-F5344CB8AC3E}">
        <p14:creationId xmlns:p14="http://schemas.microsoft.com/office/powerpoint/2010/main" val="3529983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97866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00110"/>
            <a:ext cx="2844800" cy="461665"/>
          </a:xfrm>
          <a:prstGeom prst="rect">
            <a:avLst/>
          </a:prstGeom>
          <a:solidFill>
            <a:srgbClr val="44CADC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2.3</a:t>
            </a:r>
            <a:r>
              <a:rPr lang="zh-CN" altLang="en-US" sz="2400" dirty="0"/>
              <a:t>炔烃</a:t>
            </a:r>
            <a:r>
              <a:rPr lang="zh-CN" altLang="en-US" sz="2400" dirty="0" smtClean="0"/>
              <a:t>的</a:t>
            </a:r>
            <a:r>
              <a:rPr lang="zh-CN" altLang="en-US" sz="2400" dirty="0" smtClean="0"/>
              <a:t>化学性质</a:t>
            </a:r>
            <a:endParaRPr lang="zh-CN" altLang="en-US" sz="2400" dirty="0"/>
          </a:p>
        </p:txBody>
      </p:sp>
      <p:sp>
        <p:nvSpPr>
          <p:cNvPr id="9" name="任意多边形 8"/>
          <p:cNvSpPr/>
          <p:nvPr/>
        </p:nvSpPr>
        <p:spPr>
          <a:xfrm>
            <a:off x="58284" y="1187750"/>
            <a:ext cx="1783216" cy="1236626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1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1" name="任意多边形 10"/>
          <p:cNvSpPr/>
          <p:nvPr/>
        </p:nvSpPr>
        <p:spPr>
          <a:xfrm>
            <a:off x="58284" y="3142041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197846"/>
              <a:satOff val="-23984"/>
              <a:lumOff val="883"/>
              <a:alphaOff val="0"/>
            </a:schemeClr>
          </a:fillRef>
          <a:effectRef idx="0">
            <a:schemeClr val="accent4">
              <a:hueOff val="5197846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3" name="任意多边形 12"/>
          <p:cNvSpPr/>
          <p:nvPr/>
        </p:nvSpPr>
        <p:spPr>
          <a:xfrm>
            <a:off x="58285" y="5096333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1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5" name="矩形 14"/>
          <p:cNvSpPr/>
          <p:nvPr/>
        </p:nvSpPr>
        <p:spPr>
          <a:xfrm>
            <a:off x="0" y="1544453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化反应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024" y="3498745"/>
            <a:ext cx="193849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加成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85" y="5453034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加聚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588139" y="911041"/>
            <a:ext cx="3506788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0"/>
          <a:lstStyle/>
          <a:p>
            <a:pPr eaLnBrk="1" hangingPunct="1"/>
            <a:r>
              <a:rPr lang="zh-CN" altLang="en-US" sz="2900" b="1" dirty="0" smtClean="0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kumimoji="1" lang="zh-CN" altLang="en-US" sz="2900" b="1" dirty="0" smtClean="0">
                <a:solidFill>
                  <a:srgbClr val="FF3300"/>
                </a:solidFill>
                <a:ea typeface="宋体" panose="02010600030101010101" pitchFamily="2" charset="-122"/>
              </a:rPr>
              <a:t>与</a:t>
            </a:r>
            <a:r>
              <a:rPr kumimoji="1" lang="zh-CN" altLang="en-US" sz="2900" b="1" dirty="0" smtClean="0">
                <a:solidFill>
                  <a:srgbClr val="FF3300"/>
                </a:solidFill>
                <a:ea typeface="宋体" panose="02010600030101010101" pitchFamily="2" charset="-122"/>
              </a:rPr>
              <a:t>溴的</a:t>
            </a:r>
            <a:r>
              <a:rPr lang="zh-CN" altLang="en-US" sz="2900" b="1" dirty="0" smtClean="0">
                <a:solidFill>
                  <a:srgbClr val="FF00FF"/>
                </a:solidFill>
                <a:ea typeface="宋体" panose="02010600030101010101" pitchFamily="2" charset="-122"/>
              </a:rPr>
              <a:t>加成反应</a:t>
            </a:r>
          </a:p>
        </p:txBody>
      </p:sp>
      <p:pic>
        <p:nvPicPr>
          <p:cNvPr id="26" name="Picture 4" descr="yw023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665" y="1866716"/>
            <a:ext cx="2925762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6078701"/>
              </p:ext>
            </p:extLst>
          </p:nvPr>
        </p:nvGraphicFramePr>
        <p:xfrm>
          <a:off x="5904427" y="1984191"/>
          <a:ext cx="130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8" name="剪辑" r:id="rId4" imgW="1304762" imgH="485586" progId="MS_ClipArt_Gallery.2">
                  <p:embed/>
                </p:oleObj>
              </mc:Choice>
              <mc:Fallback>
                <p:oleObj name="剪辑" r:id="rId4" imgW="1304762" imgH="485586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4427" y="1984191"/>
                        <a:ext cx="130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4604456"/>
              </p:ext>
            </p:extLst>
          </p:nvPr>
        </p:nvGraphicFramePr>
        <p:xfrm>
          <a:off x="5904427" y="2469966"/>
          <a:ext cx="130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9" name="剪辑" r:id="rId6" imgW="1304762" imgH="485586" progId="MS_ClipArt_Gallery.2">
                  <p:embed/>
                </p:oleObj>
              </mc:Choice>
              <mc:Fallback>
                <p:oleObj name="剪辑" r:id="rId6" imgW="1304762" imgH="485586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4427" y="2469966"/>
                        <a:ext cx="130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2738344"/>
              </p:ext>
            </p:extLst>
          </p:nvPr>
        </p:nvGraphicFramePr>
        <p:xfrm>
          <a:off x="5869502" y="3141478"/>
          <a:ext cx="130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0" name="剪辑" r:id="rId7" imgW="1304762" imgH="485586" progId="MS_ClipArt_Gallery.2">
                  <p:embed/>
                </p:oleObj>
              </mc:Choice>
              <mc:Fallback>
                <p:oleObj name="剪辑" r:id="rId7" imgW="1304762" imgH="485586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9502" y="3141478"/>
                        <a:ext cx="130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8964936"/>
              </p:ext>
            </p:extLst>
          </p:nvPr>
        </p:nvGraphicFramePr>
        <p:xfrm>
          <a:off x="4942402" y="2955741"/>
          <a:ext cx="130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1" name="剪辑" r:id="rId8" imgW="1304762" imgH="485586" progId="MS_ClipArt_Gallery.2">
                  <p:embed/>
                </p:oleObj>
              </mc:Choice>
              <mc:Fallback>
                <p:oleObj name="剪辑" r:id="rId8" imgW="1304762" imgH="485586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42402" y="2955741"/>
                        <a:ext cx="130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2747804"/>
              </p:ext>
            </p:extLst>
          </p:nvPr>
        </p:nvGraphicFramePr>
        <p:xfrm>
          <a:off x="4286765" y="2955741"/>
          <a:ext cx="130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2" name="剪辑" r:id="rId9" imgW="1304762" imgH="485586" progId="MS_ClipArt_Gallery.2">
                  <p:embed/>
                </p:oleObj>
              </mc:Choice>
              <mc:Fallback>
                <p:oleObj name="剪辑" r:id="rId9" imgW="1304762" imgH="485586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765" y="2955741"/>
                        <a:ext cx="130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2477858"/>
              </p:ext>
            </p:extLst>
          </p:nvPr>
        </p:nvGraphicFramePr>
        <p:xfrm>
          <a:off x="3637477" y="2955741"/>
          <a:ext cx="130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3" name="剪辑" r:id="rId10" imgW="1304762" imgH="485586" progId="MS_ClipArt_Gallery.2">
                  <p:embed/>
                </p:oleObj>
              </mc:Choice>
              <mc:Fallback>
                <p:oleObj name="剪辑" r:id="rId10" imgW="1304762" imgH="485586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7477" y="2955741"/>
                        <a:ext cx="130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" name="Picture 11" descr="yw02301"/>
          <p:cNvPicPr preferRelativeResize="0"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665" y="1866716"/>
            <a:ext cx="2973387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12" descr="yw02302"/>
          <p:cNvPicPr preferRelativeResize="0"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665" y="1866716"/>
            <a:ext cx="2925762" cy="150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13" descr="yw02304"/>
          <p:cNvPicPr preferRelativeResize="0"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665" y="1866716"/>
            <a:ext cx="2925762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14" descr="yw025"/>
          <p:cNvPicPr preferRelativeResize="0"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777" y="1854016"/>
            <a:ext cx="2925763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15" descr="yw024"/>
          <p:cNvPicPr preferRelativeResize="0"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4427" y="1984191"/>
            <a:ext cx="1300163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16" descr="yw02501"/>
          <p:cNvPicPr preferRelativeResize="0"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9352" y="1866716"/>
            <a:ext cx="2925763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9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1628073"/>
              </p:ext>
            </p:extLst>
          </p:nvPr>
        </p:nvGraphicFramePr>
        <p:xfrm>
          <a:off x="5904427" y="4678178"/>
          <a:ext cx="130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4" name="剪辑" r:id="rId17" imgW="1304762" imgH="485586" progId="MS_ClipArt_Gallery.2">
                  <p:embed/>
                </p:oleObj>
              </mc:Choice>
              <mc:Fallback>
                <p:oleObj name="剪辑" r:id="rId17" imgW="1304762" imgH="485586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4427" y="4678178"/>
                        <a:ext cx="130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929975"/>
              </p:ext>
            </p:extLst>
          </p:nvPr>
        </p:nvGraphicFramePr>
        <p:xfrm>
          <a:off x="5904427" y="5163953"/>
          <a:ext cx="130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5" name="剪辑" r:id="rId18" imgW="1304762" imgH="485586" progId="MS_ClipArt_Gallery.2">
                  <p:embed/>
                </p:oleObj>
              </mc:Choice>
              <mc:Fallback>
                <p:oleObj name="剪辑" r:id="rId18" imgW="1304762" imgH="485586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4427" y="5163953"/>
                        <a:ext cx="130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1010798"/>
              </p:ext>
            </p:extLst>
          </p:nvPr>
        </p:nvGraphicFramePr>
        <p:xfrm>
          <a:off x="5591690" y="5316353"/>
          <a:ext cx="130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" name="剪辑" r:id="rId19" imgW="1304762" imgH="485586" progId="MS_ClipArt_Gallery.2">
                  <p:embed/>
                </p:oleObj>
              </mc:Choice>
              <mc:Fallback>
                <p:oleObj name="剪辑" r:id="rId19" imgW="1304762" imgH="485586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91690" y="5316353"/>
                        <a:ext cx="130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7245309"/>
              </p:ext>
            </p:extLst>
          </p:nvPr>
        </p:nvGraphicFramePr>
        <p:xfrm>
          <a:off x="4942402" y="5649728"/>
          <a:ext cx="130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7" name="剪辑" r:id="rId20" imgW="1304762" imgH="485586" progId="MS_ClipArt_Gallery.2">
                  <p:embed/>
                </p:oleObj>
              </mc:Choice>
              <mc:Fallback>
                <p:oleObj name="剪辑" r:id="rId20" imgW="1304762" imgH="485586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42402" y="5649728"/>
                        <a:ext cx="130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2832035"/>
              </p:ext>
            </p:extLst>
          </p:nvPr>
        </p:nvGraphicFramePr>
        <p:xfrm>
          <a:off x="4286765" y="5649728"/>
          <a:ext cx="130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8" name="剪辑" r:id="rId21" imgW="1304762" imgH="485586" progId="MS_ClipArt_Gallery.2">
                  <p:embed/>
                </p:oleObj>
              </mc:Choice>
              <mc:Fallback>
                <p:oleObj name="剪辑" r:id="rId21" imgW="1304762" imgH="485586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765" y="5649728"/>
                        <a:ext cx="130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2289743"/>
              </p:ext>
            </p:extLst>
          </p:nvPr>
        </p:nvGraphicFramePr>
        <p:xfrm>
          <a:off x="3637477" y="5649728"/>
          <a:ext cx="130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9" name="剪辑" r:id="rId22" imgW="1304762" imgH="485586" progId="MS_ClipArt_Gallery.2">
                  <p:embed/>
                </p:oleObj>
              </mc:Choice>
              <mc:Fallback>
                <p:oleObj name="剪辑" r:id="rId22" imgW="1304762" imgH="485586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7477" y="5649728"/>
                        <a:ext cx="130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5" name="Picture 23" descr="yw024"/>
          <p:cNvPicPr preferRelativeResize="0"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4427" y="4678178"/>
            <a:ext cx="1300163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24" descr="yw026"/>
          <p:cNvPicPr preferRelativeResize="0"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665" y="4054291"/>
            <a:ext cx="2820987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25" descr="yw02601"/>
          <p:cNvPicPr preferRelativeResize="0"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665" y="4054291"/>
            <a:ext cx="2840037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26" descr="yw02602"/>
          <p:cNvPicPr preferRelativeResize="0"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665" y="4054291"/>
            <a:ext cx="2840037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27" descr="yw02603"/>
          <p:cNvPicPr preferRelativeResize="0"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665" y="4054291"/>
            <a:ext cx="2840037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8" descr="yw02604"/>
          <p:cNvPicPr preferRelativeResize="0"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590" y="4054291"/>
            <a:ext cx="2840037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Text Box 29"/>
          <p:cNvSpPr txBox="1">
            <a:spLocks noChangeArrowheads="1"/>
          </p:cNvSpPr>
          <p:nvPr/>
        </p:nvSpPr>
        <p:spPr bwMode="auto">
          <a:xfrm>
            <a:off x="8992115" y="3108141"/>
            <a:ext cx="24098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rIns="0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2800" b="1">
                <a:solidFill>
                  <a:srgbClr val="9900FF"/>
                </a:solidFill>
                <a:latin typeface="Times New Roman" panose="02020603050405020304" pitchFamily="18" charset="0"/>
              </a:rPr>
              <a:t>1, 2—</a:t>
            </a:r>
            <a:r>
              <a:rPr kumimoji="1" lang="zh-CN" altLang="en-US" sz="2800" b="1">
                <a:solidFill>
                  <a:srgbClr val="9900FF"/>
                </a:solidFill>
                <a:latin typeface="Times New Roman" panose="02020603050405020304" pitchFamily="18" charset="0"/>
              </a:rPr>
              <a:t>二溴乙烯</a:t>
            </a:r>
            <a:endParaRPr kumimoji="1" lang="zh-CN" altLang="en-US" sz="2400" b="1">
              <a:solidFill>
                <a:srgbClr val="FF505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2" name="Text Box 30"/>
          <p:cNvSpPr txBox="1">
            <a:spLocks noChangeArrowheads="1"/>
          </p:cNvSpPr>
          <p:nvPr/>
        </p:nvSpPr>
        <p:spPr bwMode="auto">
          <a:xfrm>
            <a:off x="8280915" y="5978341"/>
            <a:ext cx="31210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rIns="0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2800" b="1">
                <a:solidFill>
                  <a:srgbClr val="9900FF"/>
                </a:solidFill>
                <a:latin typeface="Times New Roman" panose="02020603050405020304" pitchFamily="18" charset="0"/>
              </a:rPr>
              <a:t>1, 1, 2, 2—</a:t>
            </a:r>
            <a:r>
              <a:rPr kumimoji="1" lang="zh-CN" altLang="en-US" sz="2800" b="1">
                <a:solidFill>
                  <a:srgbClr val="9900FF"/>
                </a:solidFill>
                <a:latin typeface="Times New Roman" panose="02020603050405020304" pitchFamily="18" charset="0"/>
              </a:rPr>
              <a:t>四溴乙烷</a:t>
            </a:r>
            <a:endParaRPr kumimoji="1" lang="zh-CN" altLang="en-US" sz="2400" b="1">
              <a:solidFill>
                <a:srgbClr val="FF505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3" name="Picture 31" descr="yw02605"/>
          <p:cNvPicPr preferRelativeResize="0"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665" y="4054291"/>
            <a:ext cx="2820987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Text Box 32"/>
          <p:cNvSpPr txBox="1">
            <a:spLocks noChangeArrowheads="1"/>
          </p:cNvSpPr>
          <p:nvPr/>
        </p:nvSpPr>
        <p:spPr bwMode="auto">
          <a:xfrm>
            <a:off x="6193352" y="1025341"/>
            <a:ext cx="53276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99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Ins="0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2800" b="1">
                <a:solidFill>
                  <a:srgbClr val="660066"/>
                </a:solidFill>
                <a:latin typeface="Times New Roman" panose="02020603050405020304" pitchFamily="18" charset="0"/>
              </a:rPr>
              <a:t>乙炔可使溴的四氯化碳溶液褪色</a:t>
            </a:r>
          </a:p>
        </p:txBody>
      </p:sp>
    </p:spTree>
    <p:extLst>
      <p:ext uri="{BB962C8B-B14F-4D97-AF65-F5344CB8AC3E}">
        <p14:creationId xmlns:p14="http://schemas.microsoft.com/office/powerpoint/2010/main" val="428765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0"/>
                            </p:stCondLst>
                            <p:childTnLst>
                              <p:par>
                                <p:cTn id="76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000"/>
                            </p:stCondLst>
                            <p:childTnLst>
                              <p:par>
                                <p:cTn id="79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utoUpdateAnimBg="0"/>
      <p:bldP spid="52" grpId="0" autoUpdateAnimBg="0"/>
      <p:bldP spid="5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84480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00110"/>
            <a:ext cx="2844800" cy="461665"/>
          </a:xfrm>
          <a:prstGeom prst="rect">
            <a:avLst/>
          </a:prstGeom>
          <a:solidFill>
            <a:srgbClr val="44CADC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2.3</a:t>
            </a:r>
            <a:r>
              <a:rPr lang="zh-CN" altLang="en-US" sz="2400" dirty="0"/>
              <a:t>炔烃</a:t>
            </a:r>
            <a:r>
              <a:rPr lang="zh-CN" altLang="en-US" sz="2400" dirty="0" smtClean="0"/>
              <a:t>的</a:t>
            </a:r>
            <a:r>
              <a:rPr lang="zh-CN" altLang="en-US" sz="2400" dirty="0" smtClean="0"/>
              <a:t>化学性质</a:t>
            </a:r>
            <a:endParaRPr lang="zh-CN" altLang="en-US" sz="2400" dirty="0"/>
          </a:p>
        </p:txBody>
      </p:sp>
      <p:sp>
        <p:nvSpPr>
          <p:cNvPr id="9" name="任意多边形 8"/>
          <p:cNvSpPr/>
          <p:nvPr/>
        </p:nvSpPr>
        <p:spPr>
          <a:xfrm>
            <a:off x="58284" y="1187750"/>
            <a:ext cx="1783216" cy="1236626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1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1" name="任意多边形 10"/>
          <p:cNvSpPr/>
          <p:nvPr/>
        </p:nvSpPr>
        <p:spPr>
          <a:xfrm>
            <a:off x="58284" y="3142041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197846"/>
              <a:satOff val="-23984"/>
              <a:lumOff val="883"/>
              <a:alphaOff val="0"/>
            </a:schemeClr>
          </a:fillRef>
          <a:effectRef idx="0">
            <a:schemeClr val="accent4">
              <a:hueOff val="5197846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3" name="任意多边形 12"/>
          <p:cNvSpPr/>
          <p:nvPr/>
        </p:nvSpPr>
        <p:spPr>
          <a:xfrm>
            <a:off x="58285" y="5096333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1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5" name="矩形 14"/>
          <p:cNvSpPr/>
          <p:nvPr/>
        </p:nvSpPr>
        <p:spPr>
          <a:xfrm>
            <a:off x="0" y="1544453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化反应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024" y="3498745"/>
            <a:ext cx="193849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加成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85" y="5453034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加聚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5" name="Text Box 2"/>
          <p:cNvSpPr txBox="1">
            <a:spLocks noChangeArrowheads="1"/>
          </p:cNvSpPr>
          <p:nvPr/>
        </p:nvSpPr>
        <p:spPr bwMode="auto">
          <a:xfrm>
            <a:off x="2997200" y="1786003"/>
            <a:ext cx="36576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 dirty="0" smtClean="0">
                <a:solidFill>
                  <a:srgbClr val="FF3300"/>
                </a:solidFill>
                <a:latin typeface="Times New Roman" panose="02020603050405020304" pitchFamily="18" charset="0"/>
              </a:rPr>
              <a:t>③</a:t>
            </a:r>
            <a:r>
              <a:rPr kumimoji="1" lang="zh-CN" altLang="en-US" sz="3200" b="1" dirty="0" smtClean="0">
                <a:solidFill>
                  <a:srgbClr val="FF3300"/>
                </a:solidFill>
                <a:latin typeface="Times New Roman" panose="02020603050405020304" pitchFamily="18" charset="0"/>
              </a:rPr>
              <a:t>与</a:t>
            </a:r>
            <a:r>
              <a:rPr kumimoji="1" lang="en-US" altLang="zh-CN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HX</a:t>
            </a:r>
            <a:r>
              <a:rPr kumimoji="1"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等的反应</a:t>
            </a:r>
            <a:endParaRPr kumimoji="1" lang="zh-CN" altLang="en-US" sz="3200" b="1" baseline="300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56" name="Group 4"/>
          <p:cNvGrpSpPr>
            <a:grpSpLocks/>
          </p:cNvGrpSpPr>
          <p:nvPr/>
        </p:nvGrpSpPr>
        <p:grpSpPr bwMode="auto">
          <a:xfrm>
            <a:off x="3008301" y="5170052"/>
            <a:ext cx="7383463" cy="685800"/>
            <a:chOff x="288" y="2928"/>
            <a:chExt cx="4651" cy="432"/>
          </a:xfrm>
        </p:grpSpPr>
        <p:sp>
          <p:nvSpPr>
            <p:cNvPr id="57" name="Line 5"/>
            <p:cNvSpPr>
              <a:spLocks noChangeShapeType="1"/>
            </p:cNvSpPr>
            <p:nvPr/>
          </p:nvSpPr>
          <p:spPr bwMode="auto">
            <a:xfrm>
              <a:off x="2016" y="3168"/>
              <a:ext cx="4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58" name="Group 6"/>
            <p:cNvGrpSpPr>
              <a:grpSpLocks/>
            </p:cNvGrpSpPr>
            <p:nvPr/>
          </p:nvGrpSpPr>
          <p:grpSpPr bwMode="auto">
            <a:xfrm>
              <a:off x="288" y="2928"/>
              <a:ext cx="4651" cy="432"/>
              <a:chOff x="288" y="2928"/>
              <a:chExt cx="4651" cy="432"/>
            </a:xfrm>
          </p:grpSpPr>
          <p:sp>
            <p:nvSpPr>
              <p:cNvPr id="59" name="Rectangle 7"/>
              <p:cNvSpPr>
                <a:spLocks noChangeArrowheads="1"/>
              </p:cNvSpPr>
              <p:nvPr/>
            </p:nvSpPr>
            <p:spPr bwMode="auto">
              <a:xfrm>
                <a:off x="2064" y="2928"/>
                <a:ext cx="26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kumimoji="1" lang="en-US" altLang="zh-CN" sz="1800" b="1"/>
                  <a:t>△</a:t>
                </a:r>
              </a:p>
            </p:txBody>
          </p:sp>
          <p:sp>
            <p:nvSpPr>
              <p:cNvPr id="60" name="Rectangle 8"/>
              <p:cNvSpPr>
                <a:spLocks noChangeArrowheads="1"/>
              </p:cNvSpPr>
              <p:nvPr/>
            </p:nvSpPr>
            <p:spPr bwMode="auto">
              <a:xfrm>
                <a:off x="288" y="2995"/>
                <a:ext cx="4651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3200" b="1" dirty="0">
                    <a:latin typeface="Times New Roman" panose="02020603050405020304" pitchFamily="18" charset="0"/>
                  </a:rPr>
                  <a:t>CH≡CH+H</a:t>
                </a:r>
                <a:r>
                  <a:rPr kumimoji="1" lang="en-US" altLang="zh-CN" sz="3200" b="1" baseline="-30000" dirty="0">
                    <a:latin typeface="Times New Roman" panose="02020603050405020304" pitchFamily="18" charset="0"/>
                  </a:rPr>
                  <a:t>2</a:t>
                </a:r>
                <a:r>
                  <a:rPr kumimoji="1" lang="en-US" altLang="zh-CN" sz="3200" b="1" dirty="0">
                    <a:latin typeface="Times New Roman" panose="02020603050405020304" pitchFamily="18" charset="0"/>
                  </a:rPr>
                  <a:t>O</a:t>
                </a:r>
                <a:r>
                  <a:rPr kumimoji="1" lang="en-US" altLang="zh-CN" sz="3200" b="1" baseline="30000" dirty="0">
                    <a:latin typeface="Times New Roman" panose="02020603050405020304" pitchFamily="18" charset="0"/>
                  </a:rPr>
                  <a:t>    </a:t>
                </a:r>
                <a:r>
                  <a:rPr kumimoji="1" lang="en-US" altLang="zh-CN" sz="3200" b="1" dirty="0">
                    <a:latin typeface="Times New Roman" panose="02020603050405020304" pitchFamily="18" charset="0"/>
                  </a:rPr>
                  <a:t>      CH</a:t>
                </a:r>
                <a:r>
                  <a:rPr kumimoji="1" lang="en-US" altLang="zh-CN" sz="3200" b="1" baseline="-30000" dirty="0">
                    <a:latin typeface="Times New Roman" panose="02020603050405020304" pitchFamily="18" charset="0"/>
                  </a:rPr>
                  <a:t>3</a:t>
                </a:r>
                <a:r>
                  <a:rPr kumimoji="1" lang="en-US" altLang="zh-CN" sz="3200" b="1" dirty="0">
                    <a:latin typeface="Times New Roman" panose="02020603050405020304" pitchFamily="18" charset="0"/>
                  </a:rPr>
                  <a:t>CHO</a:t>
                </a:r>
                <a:r>
                  <a:rPr kumimoji="1" lang="zh-CN" altLang="en-US" sz="3200" b="1" dirty="0">
                    <a:latin typeface="Times New Roman" panose="02020603050405020304" pitchFamily="18" charset="0"/>
                  </a:rPr>
                  <a:t>（制乙醛）</a:t>
                </a:r>
              </a:p>
            </p:txBody>
          </p:sp>
        </p:grpSp>
      </p:grpSp>
      <p:grpSp>
        <p:nvGrpSpPr>
          <p:cNvPr id="61" name="Group 9"/>
          <p:cNvGrpSpPr>
            <a:grpSpLocks/>
          </p:cNvGrpSpPr>
          <p:nvPr/>
        </p:nvGrpSpPr>
        <p:grpSpPr bwMode="auto">
          <a:xfrm>
            <a:off x="3089275" y="2421003"/>
            <a:ext cx="8059738" cy="798512"/>
            <a:chOff x="395" y="2368"/>
            <a:chExt cx="5077" cy="503"/>
          </a:xfrm>
        </p:grpSpPr>
        <p:sp>
          <p:nvSpPr>
            <p:cNvPr id="62" name="Line 10"/>
            <p:cNvSpPr>
              <a:spLocks noChangeShapeType="1"/>
            </p:cNvSpPr>
            <p:nvPr/>
          </p:nvSpPr>
          <p:spPr bwMode="auto">
            <a:xfrm>
              <a:off x="1968" y="2640"/>
              <a:ext cx="4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63" name="Group 11"/>
            <p:cNvGrpSpPr>
              <a:grpSpLocks/>
            </p:cNvGrpSpPr>
            <p:nvPr/>
          </p:nvGrpSpPr>
          <p:grpSpPr bwMode="auto">
            <a:xfrm>
              <a:off x="395" y="2368"/>
              <a:ext cx="5077" cy="503"/>
              <a:chOff x="346" y="2032"/>
              <a:chExt cx="5077" cy="503"/>
            </a:xfrm>
          </p:grpSpPr>
          <p:sp>
            <p:nvSpPr>
              <p:cNvPr id="64" name="Rectangle 12"/>
              <p:cNvSpPr>
                <a:spLocks noChangeArrowheads="1"/>
              </p:cNvSpPr>
              <p:nvPr/>
            </p:nvSpPr>
            <p:spPr bwMode="auto">
              <a:xfrm>
                <a:off x="2016" y="2304"/>
                <a:ext cx="26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kumimoji="1" lang="en-US" altLang="zh-CN" sz="1800" b="1"/>
                  <a:t>△</a:t>
                </a:r>
              </a:p>
            </p:txBody>
          </p:sp>
          <p:sp>
            <p:nvSpPr>
              <p:cNvPr id="65" name="Rectangle 13"/>
              <p:cNvSpPr>
                <a:spLocks noChangeArrowheads="1"/>
              </p:cNvSpPr>
              <p:nvPr/>
            </p:nvSpPr>
            <p:spPr bwMode="auto">
              <a:xfrm>
                <a:off x="346" y="2032"/>
                <a:ext cx="5077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kumimoji="1" lang="en-US" altLang="zh-CN" sz="3200" b="1" dirty="0" err="1">
                    <a:latin typeface="Times New Roman" panose="02020603050405020304" pitchFamily="18" charset="0"/>
                  </a:rPr>
                  <a:t>CH≡CH+HCl</a:t>
                </a:r>
                <a:r>
                  <a:rPr kumimoji="1" lang="zh-CN" altLang="en-US" sz="3200" b="1" baseline="30000" dirty="0">
                    <a:latin typeface="Times New Roman" panose="02020603050405020304" pitchFamily="18" charset="0"/>
                  </a:rPr>
                  <a:t>催化剂 </a:t>
                </a:r>
                <a:r>
                  <a:rPr kumimoji="1" lang="en-US" altLang="zh-CN" sz="3200" b="1" dirty="0">
                    <a:latin typeface="Times New Roman" panose="02020603050405020304" pitchFamily="18" charset="0"/>
                  </a:rPr>
                  <a:t>CH</a:t>
                </a:r>
                <a:r>
                  <a:rPr kumimoji="1" lang="en-US" altLang="zh-CN" sz="3200" b="1" baseline="-30000" dirty="0">
                    <a:latin typeface="Times New Roman" panose="02020603050405020304" pitchFamily="18" charset="0"/>
                  </a:rPr>
                  <a:t>2</a:t>
                </a:r>
                <a:r>
                  <a:rPr kumimoji="1" lang="en-US" altLang="zh-CN" sz="3200" b="1" dirty="0">
                    <a:latin typeface="Times New Roman" panose="02020603050405020304" pitchFamily="18" charset="0"/>
                  </a:rPr>
                  <a:t>=</a:t>
                </a:r>
                <a:r>
                  <a:rPr kumimoji="1" lang="en-US" altLang="zh-CN" sz="3200" b="1" dirty="0" err="1">
                    <a:latin typeface="Times New Roman" panose="02020603050405020304" pitchFamily="18" charset="0"/>
                  </a:rPr>
                  <a:t>CHCl</a:t>
                </a:r>
                <a:r>
                  <a:rPr kumimoji="1" lang="zh-CN" altLang="en-US" sz="3200" b="1" dirty="0">
                    <a:latin typeface="Times New Roman" panose="02020603050405020304" pitchFamily="18" charset="0"/>
                  </a:rPr>
                  <a:t>（制氯乙烯）</a:t>
                </a:r>
              </a:p>
            </p:txBody>
          </p:sp>
        </p:grpSp>
      </p:grpSp>
      <p:sp>
        <p:nvSpPr>
          <p:cNvPr id="66" name="Rectangle 18"/>
          <p:cNvSpPr>
            <a:spLocks noChangeArrowheads="1"/>
          </p:cNvSpPr>
          <p:nvPr/>
        </p:nvSpPr>
        <p:spPr bwMode="auto">
          <a:xfrm>
            <a:off x="2997200" y="341223"/>
            <a:ext cx="22445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 b="1" dirty="0" smtClean="0">
                <a:solidFill>
                  <a:srgbClr val="FF3300"/>
                </a:solidFill>
                <a:latin typeface="宋体" panose="02010600030101010101" pitchFamily="2" charset="-122"/>
              </a:rPr>
              <a:t>②</a:t>
            </a:r>
            <a:r>
              <a:rPr kumimoji="1" lang="zh-CN" altLang="en-US" sz="3200" b="1" dirty="0" smtClean="0">
                <a:solidFill>
                  <a:srgbClr val="FF3300"/>
                </a:solidFill>
                <a:latin typeface="Times New Roman" panose="02020603050405020304" pitchFamily="18" charset="0"/>
              </a:rPr>
              <a:t>催化</a:t>
            </a:r>
            <a:r>
              <a:rPr kumimoji="1"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加氢</a:t>
            </a:r>
          </a:p>
        </p:txBody>
      </p:sp>
      <p:grpSp>
        <p:nvGrpSpPr>
          <p:cNvPr id="67" name="Group 15"/>
          <p:cNvGrpSpPr>
            <a:grpSpLocks/>
          </p:cNvGrpSpPr>
          <p:nvPr/>
        </p:nvGrpSpPr>
        <p:grpSpPr bwMode="auto">
          <a:xfrm>
            <a:off x="3312318" y="3321086"/>
            <a:ext cx="7154863" cy="1535112"/>
            <a:chOff x="204" y="2336"/>
            <a:chExt cx="4507" cy="967"/>
          </a:xfrm>
        </p:grpSpPr>
        <p:sp>
          <p:nvSpPr>
            <p:cNvPr id="68" name="Line 16"/>
            <p:cNvSpPr>
              <a:spLocks noChangeShapeType="1"/>
            </p:cNvSpPr>
            <p:nvPr/>
          </p:nvSpPr>
          <p:spPr bwMode="auto">
            <a:xfrm>
              <a:off x="1610" y="2695"/>
              <a:ext cx="122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69" name="Group 17"/>
            <p:cNvGrpSpPr>
              <a:grpSpLocks/>
            </p:cNvGrpSpPr>
            <p:nvPr/>
          </p:nvGrpSpPr>
          <p:grpSpPr bwMode="auto">
            <a:xfrm>
              <a:off x="204" y="2336"/>
              <a:ext cx="4507" cy="967"/>
              <a:chOff x="204" y="2336"/>
              <a:chExt cx="4507" cy="967"/>
            </a:xfrm>
          </p:grpSpPr>
          <p:grpSp>
            <p:nvGrpSpPr>
              <p:cNvPr id="70" name="Group 18"/>
              <p:cNvGrpSpPr>
                <a:grpSpLocks/>
              </p:cNvGrpSpPr>
              <p:nvPr/>
            </p:nvGrpSpPr>
            <p:grpSpPr bwMode="auto">
              <a:xfrm>
                <a:off x="204" y="2387"/>
                <a:ext cx="1400" cy="916"/>
                <a:chOff x="902" y="2387"/>
                <a:chExt cx="1400" cy="916"/>
              </a:xfrm>
            </p:grpSpPr>
            <p:sp>
              <p:nvSpPr>
                <p:cNvPr id="82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902" y="2387"/>
                  <a:ext cx="1400" cy="40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>
                  <a:spAutoFit/>
                </a:bodyPr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/>
                  <a:r>
                    <a:rPr kumimoji="1" lang="en-US" altLang="zh-CN" sz="3600" b="1" dirty="0">
                      <a:solidFill>
                        <a:srgbClr val="FF3300"/>
                      </a:solidFill>
                      <a:latin typeface="Times New Roman" panose="02020603050405020304" pitchFamily="18" charset="0"/>
                    </a:rPr>
                    <a:t>nCH</a:t>
                  </a:r>
                  <a:r>
                    <a:rPr kumimoji="1" lang="en-US" altLang="zh-CN" sz="3600" b="1" baseline="-25000" dirty="0">
                      <a:solidFill>
                        <a:srgbClr val="FF3300"/>
                      </a:solidFill>
                      <a:latin typeface="Times New Roman" panose="02020603050405020304" pitchFamily="18" charset="0"/>
                    </a:rPr>
                    <a:t>2</a:t>
                  </a:r>
                  <a:r>
                    <a:rPr kumimoji="1" lang="en-US" altLang="zh-CN" sz="3600" b="1" dirty="0">
                      <a:solidFill>
                        <a:srgbClr val="FF3300"/>
                      </a:solidFill>
                      <a:latin typeface="Times New Roman" panose="02020603050405020304" pitchFamily="18" charset="0"/>
                    </a:rPr>
                    <a:t>=CH</a:t>
                  </a:r>
                  <a:endParaRPr kumimoji="1" lang="en-US" altLang="zh-CN" sz="3600" b="1" dirty="0">
                    <a:solidFill>
                      <a:srgbClr val="0066FF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83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1776" y="2899"/>
                  <a:ext cx="404" cy="40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>
                  <a:spAutoFit/>
                </a:bodyPr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/>
                  <a:r>
                    <a:rPr kumimoji="1" lang="en-US" altLang="zh-CN" sz="3600" b="1">
                      <a:solidFill>
                        <a:srgbClr val="FF3300"/>
                      </a:solidFill>
                      <a:latin typeface="Times New Roman" panose="02020603050405020304" pitchFamily="18" charset="0"/>
                    </a:rPr>
                    <a:t>Cl</a:t>
                  </a:r>
                  <a:endParaRPr kumimoji="1" lang="en-US" altLang="zh-CN" sz="4800" b="1">
                    <a:solidFill>
                      <a:srgbClr val="FF505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84" name="Line 21"/>
                <p:cNvSpPr>
                  <a:spLocks noChangeShapeType="1"/>
                </p:cNvSpPr>
                <p:nvPr/>
              </p:nvSpPr>
              <p:spPr bwMode="auto">
                <a:xfrm>
                  <a:off x="1918" y="2831"/>
                  <a:ext cx="0" cy="131"/>
                </a:xfrm>
                <a:prstGeom prst="line">
                  <a:avLst/>
                </a:prstGeom>
                <a:noFill/>
                <a:ln w="38100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71" name="Text Box 22"/>
              <p:cNvSpPr txBox="1">
                <a:spLocks noChangeArrowheads="1"/>
              </p:cNvSpPr>
              <p:nvPr/>
            </p:nvSpPr>
            <p:spPr bwMode="auto">
              <a:xfrm>
                <a:off x="1655" y="2659"/>
                <a:ext cx="1241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kumimoji="1" lang="zh-CN" altLang="en-US" sz="2800" b="1">
                    <a:latin typeface="Times New Roman" panose="02020603050405020304" pitchFamily="18" charset="0"/>
                  </a:rPr>
                  <a:t>加温、加压</a:t>
                </a:r>
                <a:endParaRPr kumimoji="1" lang="zh-CN" altLang="en-US" sz="32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2" name="Text Box 23"/>
              <p:cNvSpPr txBox="1">
                <a:spLocks noChangeArrowheads="1"/>
              </p:cNvSpPr>
              <p:nvPr/>
            </p:nvSpPr>
            <p:spPr bwMode="auto">
              <a:xfrm>
                <a:off x="1837" y="2336"/>
                <a:ext cx="791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kumimoji="1" lang="zh-CN" altLang="en-US" sz="2800" b="1">
                    <a:latin typeface="Times New Roman" panose="02020603050405020304" pitchFamily="18" charset="0"/>
                  </a:rPr>
                  <a:t>催化剂</a:t>
                </a:r>
              </a:p>
            </p:txBody>
          </p:sp>
          <p:grpSp>
            <p:nvGrpSpPr>
              <p:cNvPr id="73" name="Group 24"/>
              <p:cNvGrpSpPr>
                <a:grpSpLocks/>
              </p:cNvGrpSpPr>
              <p:nvPr/>
            </p:nvGrpSpPr>
            <p:grpSpPr bwMode="auto">
              <a:xfrm>
                <a:off x="2925" y="2414"/>
                <a:ext cx="1786" cy="889"/>
                <a:chOff x="3424" y="2414"/>
                <a:chExt cx="1786" cy="889"/>
              </a:xfrm>
            </p:grpSpPr>
            <p:sp>
              <p:nvSpPr>
                <p:cNvPr id="74" name="Line 25"/>
                <p:cNvSpPr>
                  <a:spLocks noChangeShapeType="1"/>
                </p:cNvSpPr>
                <p:nvPr/>
              </p:nvSpPr>
              <p:spPr bwMode="auto">
                <a:xfrm>
                  <a:off x="4468" y="2829"/>
                  <a:ext cx="0" cy="131"/>
                </a:xfrm>
                <a:prstGeom prst="line">
                  <a:avLst/>
                </a:prstGeom>
                <a:noFill/>
                <a:ln w="38100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grpSp>
              <p:nvGrpSpPr>
                <p:cNvPr id="75" name="Group 26"/>
                <p:cNvGrpSpPr>
                  <a:grpSpLocks/>
                </p:cNvGrpSpPr>
                <p:nvPr/>
              </p:nvGrpSpPr>
              <p:grpSpPr bwMode="auto">
                <a:xfrm>
                  <a:off x="3424" y="2414"/>
                  <a:ext cx="1786" cy="889"/>
                  <a:chOff x="3542" y="2414"/>
                  <a:chExt cx="1786" cy="889"/>
                </a:xfrm>
              </p:grpSpPr>
              <p:sp>
                <p:nvSpPr>
                  <p:cNvPr id="76" name="AutoShape 27"/>
                  <p:cNvSpPr>
                    <a:spLocks noChangeArrowheads="1"/>
                  </p:cNvSpPr>
                  <p:nvPr/>
                </p:nvSpPr>
                <p:spPr bwMode="auto">
                  <a:xfrm>
                    <a:off x="3649" y="2414"/>
                    <a:ext cx="1421" cy="576"/>
                  </a:xfrm>
                  <a:prstGeom prst="bracketPair">
                    <a:avLst>
                      <a:gd name="adj" fmla="val 16667"/>
                    </a:avLst>
                  </a:prstGeom>
                  <a:noFill/>
                  <a:ln w="38100">
                    <a:solidFill>
                      <a:srgbClr val="FF33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 sz="1800"/>
                  </a:p>
                </p:txBody>
              </p:sp>
              <p:sp>
                <p:nvSpPr>
                  <p:cNvPr id="77" name="Text Box 2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589" y="2493"/>
                    <a:ext cx="1378" cy="40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algn="ctr" eaLnBrk="1" hangingPunct="1"/>
                    <a:r>
                      <a:rPr kumimoji="1" lang="en-US" altLang="zh-CN" sz="3600" b="1">
                        <a:solidFill>
                          <a:srgbClr val="0066FF"/>
                        </a:solidFill>
                        <a:latin typeface="Times New Roman" panose="02020603050405020304" pitchFamily="18" charset="0"/>
                      </a:rPr>
                      <a:t>  </a:t>
                    </a:r>
                    <a:r>
                      <a:rPr kumimoji="1" lang="en-US" altLang="zh-CN" sz="3600" b="1">
                        <a:solidFill>
                          <a:srgbClr val="FF3300"/>
                        </a:solidFill>
                        <a:latin typeface="Times New Roman" panose="02020603050405020304" pitchFamily="18" charset="0"/>
                      </a:rPr>
                      <a:t>CH</a:t>
                    </a:r>
                    <a:r>
                      <a:rPr kumimoji="1" lang="en-US" altLang="zh-CN" sz="3600" b="1" baseline="-25000">
                        <a:solidFill>
                          <a:srgbClr val="FF3300"/>
                        </a:solidFill>
                        <a:latin typeface="Times New Roman" panose="02020603050405020304" pitchFamily="18" charset="0"/>
                      </a:rPr>
                      <a:t>2</a:t>
                    </a:r>
                    <a:r>
                      <a:rPr kumimoji="1" lang="en-US" altLang="zh-CN" sz="3600" b="1">
                        <a:solidFill>
                          <a:srgbClr val="FF3300"/>
                        </a:solidFill>
                        <a:latin typeface="Times New Roman" panose="02020603050405020304" pitchFamily="18" charset="0"/>
                        <a:sym typeface="Symbol" panose="05050102010706020507" pitchFamily="18" charset="2"/>
                      </a:rPr>
                      <a:t></a:t>
                    </a:r>
                    <a:r>
                      <a:rPr kumimoji="1" lang="en-US" altLang="zh-CN" sz="3600" b="1">
                        <a:solidFill>
                          <a:srgbClr val="FF3300"/>
                        </a:solidFill>
                        <a:latin typeface="Times New Roman" panose="02020603050405020304" pitchFamily="18" charset="0"/>
                      </a:rPr>
                      <a:t>CH</a:t>
                    </a:r>
                    <a:endParaRPr kumimoji="1" lang="en-US" altLang="zh-CN" sz="3600" b="1">
                      <a:solidFill>
                        <a:srgbClr val="0066FF"/>
                      </a:solidFill>
                      <a:latin typeface="Times New Roman" panose="02020603050405020304" pitchFamily="18" charset="0"/>
                    </a:endParaRPr>
                  </a:p>
                </p:txBody>
              </p:sp>
              <p:sp>
                <p:nvSpPr>
                  <p:cNvPr id="78" name="Text Box 2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349" y="2899"/>
                    <a:ext cx="476" cy="40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pAutoFit/>
                  </a:bodyPr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algn="ctr" eaLnBrk="1" hangingPunct="1"/>
                    <a:r>
                      <a:rPr kumimoji="1" lang="en-US" altLang="zh-CN" sz="3600" b="1">
                        <a:solidFill>
                          <a:srgbClr val="0066FF"/>
                        </a:solidFill>
                        <a:latin typeface="Times New Roman" panose="02020603050405020304" pitchFamily="18" charset="0"/>
                      </a:rPr>
                      <a:t> </a:t>
                    </a:r>
                    <a:r>
                      <a:rPr kumimoji="1" lang="en-US" altLang="zh-CN" sz="3600" b="1">
                        <a:solidFill>
                          <a:srgbClr val="FF3300"/>
                        </a:solidFill>
                        <a:latin typeface="Times New Roman" panose="02020603050405020304" pitchFamily="18" charset="0"/>
                      </a:rPr>
                      <a:t>Cl</a:t>
                    </a:r>
                    <a:endParaRPr kumimoji="1" lang="en-US" altLang="zh-CN" sz="3600" b="1">
                      <a:solidFill>
                        <a:srgbClr val="0066FF"/>
                      </a:solidFill>
                      <a:latin typeface="Times New Roman" panose="02020603050405020304" pitchFamily="18" charset="0"/>
                    </a:endParaRPr>
                  </a:p>
                </p:txBody>
              </p:sp>
              <p:sp>
                <p:nvSpPr>
                  <p:cNvPr id="79" name="Line 30"/>
                  <p:cNvSpPr>
                    <a:spLocks noChangeShapeType="1"/>
                  </p:cNvSpPr>
                  <p:nvPr/>
                </p:nvSpPr>
                <p:spPr bwMode="auto">
                  <a:xfrm>
                    <a:off x="3542" y="2695"/>
                    <a:ext cx="197" cy="0"/>
                  </a:xfrm>
                  <a:prstGeom prst="line">
                    <a:avLst/>
                  </a:prstGeom>
                  <a:noFill/>
                  <a:ln w="38100">
                    <a:solidFill>
                      <a:srgbClr val="FF33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80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4955" y="2695"/>
                    <a:ext cx="206" cy="0"/>
                  </a:xfrm>
                  <a:prstGeom prst="line">
                    <a:avLst/>
                  </a:prstGeom>
                  <a:noFill/>
                  <a:ln w="38100">
                    <a:solidFill>
                      <a:srgbClr val="FF33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81" name="Text Box 3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070" y="2695"/>
                    <a:ext cx="258" cy="3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38100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5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algn="ctr" eaLnBrk="1" hangingPunct="1"/>
                    <a:r>
                      <a:rPr kumimoji="1" lang="en-US" altLang="zh-CN" sz="3200" b="1">
                        <a:solidFill>
                          <a:srgbClr val="FF5050"/>
                        </a:solidFill>
                        <a:latin typeface="Times New Roman" panose="02020603050405020304" pitchFamily="18" charset="0"/>
                      </a:rPr>
                      <a:t>n</a:t>
                    </a:r>
                    <a:endParaRPr kumimoji="1" lang="en-US" altLang="zh-CN" sz="2400" b="1">
                      <a:solidFill>
                        <a:srgbClr val="FF5050"/>
                      </a:solidFill>
                      <a:latin typeface="Times New Roman" panose="02020603050405020304" pitchFamily="18" charset="0"/>
                    </a:endParaRPr>
                  </a:p>
                </p:txBody>
              </p:sp>
            </p:grpSp>
          </p:grpSp>
        </p:grpSp>
      </p:grpSp>
    </p:spTree>
    <p:extLst>
      <p:ext uri="{BB962C8B-B14F-4D97-AF65-F5344CB8AC3E}">
        <p14:creationId xmlns:p14="http://schemas.microsoft.com/office/powerpoint/2010/main" val="3267691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build="p" autoUpdateAnimBg="0"/>
      <p:bldP spid="6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833352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脂肪烃的化学性质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0" y="424600"/>
            <a:ext cx="2844800" cy="461665"/>
          </a:xfrm>
          <a:prstGeom prst="rect">
            <a:avLst/>
          </a:prstGeom>
          <a:solidFill>
            <a:srgbClr val="44CADC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2.3</a:t>
            </a:r>
            <a:r>
              <a:rPr lang="zh-CN" altLang="en-US" sz="2400" dirty="0"/>
              <a:t>炔烃</a:t>
            </a:r>
            <a:r>
              <a:rPr lang="zh-CN" altLang="en-US" sz="2400" dirty="0" smtClean="0"/>
              <a:t>的</a:t>
            </a:r>
            <a:r>
              <a:rPr lang="zh-CN" altLang="en-US" sz="2400" dirty="0" smtClean="0"/>
              <a:t>化学性质</a:t>
            </a:r>
            <a:endParaRPr lang="zh-CN" altLang="en-US" sz="2400" dirty="0"/>
          </a:p>
        </p:txBody>
      </p:sp>
      <p:sp>
        <p:nvSpPr>
          <p:cNvPr id="9" name="任意多边形 8"/>
          <p:cNvSpPr/>
          <p:nvPr/>
        </p:nvSpPr>
        <p:spPr>
          <a:xfrm>
            <a:off x="58284" y="1187750"/>
            <a:ext cx="1783216" cy="1236626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1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1" name="任意多边形 10"/>
          <p:cNvSpPr/>
          <p:nvPr/>
        </p:nvSpPr>
        <p:spPr>
          <a:xfrm>
            <a:off x="58284" y="3142041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5197846"/>
              <a:satOff val="-23984"/>
              <a:lumOff val="883"/>
              <a:alphaOff val="0"/>
            </a:schemeClr>
          </a:fillRef>
          <a:effectRef idx="0">
            <a:schemeClr val="accent4">
              <a:hueOff val="5197846"/>
              <a:satOff val="-23984"/>
              <a:lumOff val="88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0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3" name="任意多边形 12"/>
          <p:cNvSpPr/>
          <p:nvPr/>
        </p:nvSpPr>
        <p:spPr>
          <a:xfrm>
            <a:off x="58285" y="5096333"/>
            <a:ext cx="1783216" cy="1236625"/>
          </a:xfrm>
          <a:custGeom>
            <a:avLst/>
            <a:gdLst>
              <a:gd name="connsiteX0" fmla="*/ 0 w 5405120"/>
              <a:gd name="connsiteY0" fmla="*/ 0 h 1505029"/>
              <a:gd name="connsiteX1" fmla="*/ 4652606 w 5405120"/>
              <a:gd name="connsiteY1" fmla="*/ 0 h 1505029"/>
              <a:gd name="connsiteX2" fmla="*/ 5405120 w 5405120"/>
              <a:gd name="connsiteY2" fmla="*/ 752515 h 1505029"/>
              <a:gd name="connsiteX3" fmla="*/ 4652606 w 5405120"/>
              <a:gd name="connsiteY3" fmla="*/ 1505029 h 1505029"/>
              <a:gd name="connsiteX4" fmla="*/ 0 w 5405120"/>
              <a:gd name="connsiteY4" fmla="*/ 1505029 h 1505029"/>
              <a:gd name="connsiteX5" fmla="*/ 0 w 5405120"/>
              <a:gd name="connsiteY5" fmla="*/ 0 h 150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5120" h="1505029">
                <a:moveTo>
                  <a:pt x="5405120" y="1505028"/>
                </a:moveTo>
                <a:lnTo>
                  <a:pt x="752514" y="1505028"/>
                </a:lnTo>
                <a:lnTo>
                  <a:pt x="0" y="752514"/>
                </a:lnTo>
                <a:lnTo>
                  <a:pt x="752514" y="1"/>
                </a:lnTo>
                <a:lnTo>
                  <a:pt x="5405120" y="1"/>
                </a:lnTo>
                <a:lnTo>
                  <a:pt x="5405120" y="150502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10395692"/>
              <a:satOff val="-47968"/>
              <a:lumOff val="1765"/>
              <a:alphaOff val="0"/>
            </a:schemeClr>
          </a:fillRef>
          <a:effectRef idx="0">
            <a:schemeClr val="accent4">
              <a:hueOff val="10395692"/>
              <a:satOff val="-47968"/>
              <a:lumOff val="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39933" tIns="247651" rIns="462281" bIns="2476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sp>
        <p:nvSpPr>
          <p:cNvPr id="15" name="矩形 14"/>
          <p:cNvSpPr/>
          <p:nvPr/>
        </p:nvSpPr>
        <p:spPr>
          <a:xfrm>
            <a:off x="0" y="1544453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化反应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024" y="3498745"/>
            <a:ext cx="1938492" cy="5232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加成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885" y="5453034"/>
            <a:ext cx="193849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加聚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7272" y="1187750"/>
            <a:ext cx="7546435" cy="1709271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117272" y="3575687"/>
            <a:ext cx="44555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请合成导电材料聚苯乙炔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55077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-1" y="0"/>
            <a:ext cx="314244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脂肪</a:t>
            </a:r>
            <a:r>
              <a:rPr lang="zh-CN" altLang="en-US" sz="2400" dirty="0" smtClean="0"/>
              <a:t>烃</a:t>
            </a:r>
            <a:r>
              <a:rPr lang="zh-CN" altLang="en-US" sz="2400" dirty="0" smtClean="0"/>
              <a:t>的存在和制备</a:t>
            </a:r>
            <a:endParaRPr lang="zh-CN" altLang="en-US" sz="2400" dirty="0"/>
          </a:p>
        </p:txBody>
      </p:sp>
      <p:pic>
        <p:nvPicPr>
          <p:cNvPr id="12" name="Picture 2" descr="石油分馏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341" y="553792"/>
            <a:ext cx="9484830" cy="602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8667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-1" y="0"/>
            <a:ext cx="319396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脂肪</a:t>
            </a:r>
            <a:r>
              <a:rPr lang="zh-CN" altLang="en-US" sz="2400" dirty="0" smtClean="0"/>
              <a:t>烃</a:t>
            </a:r>
            <a:r>
              <a:rPr lang="zh-CN" altLang="en-US" sz="2400" dirty="0" smtClean="0"/>
              <a:t>的来源和制备</a:t>
            </a:r>
            <a:endParaRPr lang="zh-CN" altLang="en-US" sz="2400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05372" y="692619"/>
            <a:ext cx="987196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rgbClr val="FF3300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石油</a:t>
            </a:r>
            <a:r>
              <a:rPr lang="zh-CN" altLang="en-US" sz="2800" b="1" dirty="0">
                <a:latin typeface="Times New Roman" panose="02020603050405020304" pitchFamily="18" charset="0"/>
              </a:rPr>
              <a:t> </a:t>
            </a:r>
            <a:r>
              <a:rPr lang="zh-CN" altLang="en-US" sz="2800" b="1" dirty="0" smtClean="0">
                <a:latin typeface="Times New Roman" panose="02020603050405020304" pitchFamily="18" charset="0"/>
              </a:rPr>
              <a:t>  </a:t>
            </a:r>
            <a:r>
              <a:rPr lang="zh-CN" altLang="en-US" sz="2800" b="1" dirty="0" smtClean="0">
                <a:solidFill>
                  <a:srgbClr val="FF3300"/>
                </a:solidFill>
                <a:latin typeface="Times New Roman" panose="02020603050405020304" pitchFamily="18" charset="0"/>
              </a:rPr>
              <a:t>常压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分馏</a:t>
            </a:r>
            <a:r>
              <a:rPr lang="zh-CN" altLang="en-US" sz="2800" b="1" dirty="0">
                <a:latin typeface="Times New Roman" panose="02020603050405020304" pitchFamily="18" charset="0"/>
              </a:rPr>
              <a:t>可以得到石油气、汽油、煤油、柴油等</a:t>
            </a:r>
            <a:r>
              <a:rPr lang="zh-CN" altLang="en-US" sz="2800" b="1" dirty="0" smtClean="0">
                <a:latin typeface="Times New Roman" panose="02020603050405020304" pitchFamily="18" charset="0"/>
              </a:rPr>
              <a:t>；</a:t>
            </a:r>
            <a:endParaRPr lang="en-US" altLang="zh-CN" sz="2800" b="1" dirty="0" smtClean="0">
              <a:latin typeface="Times New Roman" panose="02020603050405020304" pitchFamily="18" charset="0"/>
            </a:endParaRPr>
          </a:p>
          <a:p>
            <a:pPr eaLnBrk="1" hangingPunct="1"/>
            <a:r>
              <a:rPr lang="en-US" altLang="zh-CN" sz="2800" b="1" dirty="0">
                <a:latin typeface="Times New Roman" panose="02020603050405020304" pitchFamily="18" charset="0"/>
              </a:rPr>
              <a:t> </a:t>
            </a:r>
            <a:r>
              <a:rPr lang="en-US" altLang="zh-CN" sz="2800" b="1" dirty="0" smtClean="0">
                <a:latin typeface="Times New Roman" panose="02020603050405020304" pitchFamily="18" charset="0"/>
              </a:rPr>
              <a:t>       </a:t>
            </a:r>
            <a:r>
              <a:rPr lang="zh-CN" altLang="en-US" sz="2800" b="1" dirty="0">
                <a:latin typeface="Times New Roman" panose="02020603050405020304" pitchFamily="18" charset="0"/>
              </a:rPr>
              <a:t> </a:t>
            </a:r>
            <a:r>
              <a:rPr lang="zh-CN" altLang="en-US" sz="2800" b="1" dirty="0" smtClean="0">
                <a:latin typeface="Times New Roman" panose="02020603050405020304" pitchFamily="18" charset="0"/>
              </a:rPr>
              <a:t>  </a:t>
            </a:r>
            <a:r>
              <a:rPr lang="zh-CN" altLang="en-US" sz="2800" b="1" dirty="0" smtClean="0">
                <a:solidFill>
                  <a:srgbClr val="FF3300"/>
                </a:solidFill>
                <a:latin typeface="Times New Roman" panose="02020603050405020304" pitchFamily="18" charset="0"/>
              </a:rPr>
              <a:t>减压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分馏</a:t>
            </a:r>
            <a:r>
              <a:rPr lang="zh-CN" altLang="en-US" sz="2800" b="1" dirty="0">
                <a:latin typeface="Times New Roman" panose="02020603050405020304" pitchFamily="18" charset="0"/>
              </a:rPr>
              <a:t>可以得到润滑油、石蜡等分子量较大的烷烃</a:t>
            </a:r>
            <a:r>
              <a:rPr lang="zh-CN" altLang="en-US" sz="2800" b="1" dirty="0" smtClean="0">
                <a:latin typeface="Times New Roman" panose="02020603050405020304" pitchFamily="18" charset="0"/>
              </a:rPr>
              <a:t>；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98574" y="1855498"/>
            <a:ext cx="982841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天然气</a:t>
            </a:r>
            <a:r>
              <a:rPr lang="zh-CN" altLang="en-US" sz="2800" b="1" dirty="0">
                <a:latin typeface="Times New Roman" panose="02020603050405020304" pitchFamily="18" charset="0"/>
              </a:rPr>
              <a:t>是高效清洁燃料，主要是烃类气体，以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甲烷</a:t>
            </a:r>
            <a:r>
              <a:rPr lang="zh-CN" altLang="en-US" sz="2800" b="1" dirty="0">
                <a:latin typeface="Times New Roman" panose="02020603050405020304" pitchFamily="18" charset="0"/>
              </a:rPr>
              <a:t>为主。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86340" y="2420890"/>
            <a:ext cx="11547431" cy="150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石油的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催化裂化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是将重油成分（如石油）在催化剂存在下，在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460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520℃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及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100kPa-200kPa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的压强下，长链烷烃断裂成短链烷烃和烯烃，从而大大提高汽油的产量。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00773" y="4008406"/>
            <a:ext cx="11632998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石油</a:t>
            </a:r>
            <a:r>
              <a:rPr lang="zh-CN" altLang="en-US" sz="2800" b="1" dirty="0" smtClean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催化裂解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深度的裂化，使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短链的烷烃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进一步分解生成乙烷、丙烷、丁烯等重要石油化工原料。</a:t>
            </a: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573758" y="6172531"/>
            <a:ext cx="6253163" cy="51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乙烯的产量是一个国家石化水平的标志</a:t>
            </a:r>
          </a:p>
        </p:txBody>
      </p:sp>
      <p:grpSp>
        <p:nvGrpSpPr>
          <p:cNvPr id="10" name="Group 6"/>
          <p:cNvGrpSpPr>
            <a:grpSpLocks/>
          </p:cNvGrpSpPr>
          <p:nvPr/>
        </p:nvGrpSpPr>
        <p:grpSpPr bwMode="auto">
          <a:xfrm>
            <a:off x="100773" y="5165748"/>
            <a:ext cx="5257800" cy="793750"/>
            <a:chOff x="624" y="816"/>
            <a:chExt cx="3312" cy="500"/>
          </a:xfrm>
        </p:grpSpPr>
        <p:sp>
          <p:nvSpPr>
            <p:cNvPr id="11" name="Line 7"/>
            <p:cNvSpPr>
              <a:spLocks noChangeShapeType="1"/>
            </p:cNvSpPr>
            <p:nvPr/>
          </p:nvSpPr>
          <p:spPr bwMode="auto">
            <a:xfrm>
              <a:off x="1488" y="1152"/>
              <a:ext cx="9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Text Box 8"/>
            <p:cNvSpPr txBox="1">
              <a:spLocks noChangeArrowheads="1"/>
            </p:cNvSpPr>
            <p:nvPr/>
          </p:nvSpPr>
          <p:spPr bwMode="auto">
            <a:xfrm>
              <a:off x="624" y="912"/>
              <a:ext cx="3312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3600" b="1" dirty="0">
                  <a:solidFill>
                    <a:srgbClr val="660066"/>
                  </a:solidFill>
                  <a:latin typeface="Times New Roman" panose="02020603050405020304" pitchFamily="18" charset="0"/>
                </a:rPr>
                <a:t>C</a:t>
              </a:r>
              <a:r>
                <a:rPr kumimoji="1" lang="en-US" altLang="zh-CN" sz="3600" b="1" baseline="-25000" dirty="0">
                  <a:solidFill>
                    <a:srgbClr val="660066"/>
                  </a:solidFill>
                  <a:latin typeface="Times New Roman" panose="02020603050405020304" pitchFamily="18" charset="0"/>
                </a:rPr>
                <a:t>4</a:t>
              </a:r>
              <a:r>
                <a:rPr kumimoji="1" lang="en-US" altLang="zh-CN" sz="3600" b="1" dirty="0">
                  <a:solidFill>
                    <a:srgbClr val="660066"/>
                  </a:solidFill>
                  <a:latin typeface="Times New Roman" panose="02020603050405020304" pitchFamily="18" charset="0"/>
                </a:rPr>
                <a:t>H</a:t>
              </a:r>
              <a:r>
                <a:rPr kumimoji="1" lang="en-US" altLang="zh-CN" sz="3600" b="1" baseline="-25000" dirty="0">
                  <a:solidFill>
                    <a:srgbClr val="660066"/>
                  </a:solidFill>
                  <a:latin typeface="Times New Roman" panose="02020603050405020304" pitchFamily="18" charset="0"/>
                </a:rPr>
                <a:t>10</a:t>
              </a:r>
              <a:r>
                <a:rPr kumimoji="1" lang="en-US" altLang="zh-CN" sz="3600" b="1" dirty="0">
                  <a:solidFill>
                    <a:srgbClr val="660066"/>
                  </a:solidFill>
                  <a:latin typeface="Times New Roman" panose="02020603050405020304" pitchFamily="18" charset="0"/>
                </a:rPr>
                <a:t>              C</a:t>
              </a:r>
              <a:r>
                <a:rPr kumimoji="1" lang="en-US" altLang="zh-CN" sz="3600" b="1" baseline="-25000" dirty="0">
                  <a:solidFill>
                    <a:srgbClr val="660066"/>
                  </a:solidFill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600" b="1" dirty="0">
                  <a:solidFill>
                    <a:srgbClr val="660066"/>
                  </a:solidFill>
                  <a:latin typeface="Times New Roman" panose="02020603050405020304" pitchFamily="18" charset="0"/>
                </a:rPr>
                <a:t>H</a:t>
              </a:r>
              <a:r>
                <a:rPr kumimoji="1" lang="en-US" altLang="zh-CN" sz="3600" b="1" baseline="-25000" dirty="0">
                  <a:solidFill>
                    <a:srgbClr val="660066"/>
                  </a:solidFill>
                  <a:latin typeface="Times New Roman" panose="02020603050405020304" pitchFamily="18" charset="0"/>
                </a:rPr>
                <a:t>4</a:t>
              </a:r>
              <a:r>
                <a:rPr kumimoji="1" lang="en-US" altLang="zh-CN" sz="3600" b="1" dirty="0">
                  <a:solidFill>
                    <a:srgbClr val="660066"/>
                  </a:solidFill>
                  <a:latin typeface="Times New Roman" panose="02020603050405020304" pitchFamily="18" charset="0"/>
                </a:rPr>
                <a:t>+C</a:t>
              </a:r>
              <a:r>
                <a:rPr kumimoji="1" lang="en-US" altLang="zh-CN" sz="3600" b="1" baseline="-25000" dirty="0">
                  <a:solidFill>
                    <a:srgbClr val="660066"/>
                  </a:solidFill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600" b="1" dirty="0">
                  <a:solidFill>
                    <a:srgbClr val="660066"/>
                  </a:solidFill>
                  <a:latin typeface="Times New Roman" panose="02020603050405020304" pitchFamily="18" charset="0"/>
                </a:rPr>
                <a:t>H</a:t>
              </a:r>
              <a:r>
                <a:rPr kumimoji="1" lang="en-US" altLang="zh-CN" sz="3600" b="1" baseline="-25000" dirty="0">
                  <a:solidFill>
                    <a:srgbClr val="660066"/>
                  </a:solidFill>
                  <a:latin typeface="Times New Roman" panose="02020603050405020304" pitchFamily="18" charset="0"/>
                </a:rPr>
                <a:t>6</a:t>
              </a:r>
              <a:endParaRPr kumimoji="1" lang="en-US" altLang="zh-CN" sz="3600" b="1" dirty="0">
                <a:solidFill>
                  <a:srgbClr val="66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4" name="Text Box 9"/>
            <p:cNvSpPr txBox="1">
              <a:spLocks noChangeArrowheads="1"/>
            </p:cNvSpPr>
            <p:nvPr/>
          </p:nvSpPr>
          <p:spPr bwMode="auto">
            <a:xfrm>
              <a:off x="1776" y="816"/>
              <a:ext cx="38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800" b="1" dirty="0"/>
                <a:t>△</a:t>
              </a:r>
              <a:r>
                <a:rPr lang="zh-CN" altLang="en-US" sz="1800" dirty="0"/>
                <a:t> </a:t>
              </a:r>
            </a:p>
          </p:txBody>
        </p:sp>
      </p:grpSp>
      <p:grpSp>
        <p:nvGrpSpPr>
          <p:cNvPr id="15" name="Group 10"/>
          <p:cNvGrpSpPr>
            <a:grpSpLocks/>
          </p:cNvGrpSpPr>
          <p:nvPr/>
        </p:nvGrpSpPr>
        <p:grpSpPr bwMode="auto">
          <a:xfrm>
            <a:off x="5959363" y="5165749"/>
            <a:ext cx="5181600" cy="722313"/>
            <a:chOff x="2933" y="594"/>
            <a:chExt cx="3264" cy="455"/>
          </a:xfrm>
        </p:grpSpPr>
        <p:sp>
          <p:nvSpPr>
            <p:cNvPr id="16" name="Line 11"/>
            <p:cNvSpPr>
              <a:spLocks noChangeShapeType="1"/>
            </p:cNvSpPr>
            <p:nvPr/>
          </p:nvSpPr>
          <p:spPr bwMode="auto">
            <a:xfrm>
              <a:off x="3800" y="892"/>
              <a:ext cx="9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Text Box 12"/>
            <p:cNvSpPr txBox="1">
              <a:spLocks noChangeArrowheads="1"/>
            </p:cNvSpPr>
            <p:nvPr/>
          </p:nvSpPr>
          <p:spPr bwMode="auto">
            <a:xfrm>
              <a:off x="2933" y="645"/>
              <a:ext cx="3264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3600" b="1" dirty="0">
                  <a:solidFill>
                    <a:srgbClr val="660066"/>
                  </a:solidFill>
                  <a:latin typeface="Times New Roman" panose="02020603050405020304" pitchFamily="18" charset="0"/>
                </a:rPr>
                <a:t>C</a:t>
              </a:r>
              <a:r>
                <a:rPr kumimoji="1" lang="en-US" altLang="zh-CN" sz="3600" b="1" baseline="-25000" dirty="0">
                  <a:solidFill>
                    <a:srgbClr val="660066"/>
                  </a:solidFill>
                  <a:latin typeface="Times New Roman" panose="02020603050405020304" pitchFamily="18" charset="0"/>
                </a:rPr>
                <a:t>4</a:t>
              </a:r>
              <a:r>
                <a:rPr kumimoji="1" lang="en-US" altLang="zh-CN" sz="3600" b="1" dirty="0">
                  <a:solidFill>
                    <a:srgbClr val="660066"/>
                  </a:solidFill>
                  <a:latin typeface="Times New Roman" panose="02020603050405020304" pitchFamily="18" charset="0"/>
                </a:rPr>
                <a:t>H</a:t>
              </a:r>
              <a:r>
                <a:rPr kumimoji="1" lang="en-US" altLang="zh-CN" sz="3600" b="1" baseline="-25000" dirty="0">
                  <a:solidFill>
                    <a:srgbClr val="660066"/>
                  </a:solidFill>
                  <a:latin typeface="Times New Roman" panose="02020603050405020304" pitchFamily="18" charset="0"/>
                </a:rPr>
                <a:t>10</a:t>
              </a:r>
              <a:r>
                <a:rPr kumimoji="1" lang="en-US" altLang="zh-CN" sz="3600" b="1" dirty="0">
                  <a:solidFill>
                    <a:srgbClr val="660066"/>
                  </a:solidFill>
                  <a:latin typeface="Times New Roman" panose="02020603050405020304" pitchFamily="18" charset="0"/>
                </a:rPr>
                <a:t>              CH</a:t>
              </a:r>
              <a:r>
                <a:rPr kumimoji="1" lang="en-US" altLang="zh-CN" sz="3600" b="1" baseline="-25000" dirty="0">
                  <a:solidFill>
                    <a:srgbClr val="660066"/>
                  </a:solidFill>
                  <a:latin typeface="Times New Roman" panose="02020603050405020304" pitchFamily="18" charset="0"/>
                </a:rPr>
                <a:t>4</a:t>
              </a:r>
              <a:r>
                <a:rPr kumimoji="1" lang="en-US" altLang="zh-CN" sz="3600" b="1" dirty="0">
                  <a:solidFill>
                    <a:srgbClr val="660066"/>
                  </a:solidFill>
                  <a:latin typeface="Times New Roman" panose="02020603050405020304" pitchFamily="18" charset="0"/>
                </a:rPr>
                <a:t>+C</a:t>
              </a:r>
              <a:r>
                <a:rPr kumimoji="1" lang="en-US" altLang="zh-CN" sz="3600" b="1" baseline="-25000" dirty="0">
                  <a:solidFill>
                    <a:srgbClr val="660066"/>
                  </a:solidFill>
                  <a:latin typeface="Times New Roman" panose="02020603050405020304" pitchFamily="18" charset="0"/>
                </a:rPr>
                <a:t>3</a:t>
              </a:r>
              <a:r>
                <a:rPr kumimoji="1" lang="en-US" altLang="zh-CN" sz="3600" b="1" dirty="0">
                  <a:solidFill>
                    <a:srgbClr val="660066"/>
                  </a:solidFill>
                  <a:latin typeface="Times New Roman" panose="02020603050405020304" pitchFamily="18" charset="0"/>
                </a:rPr>
                <a:t>H</a:t>
              </a:r>
              <a:r>
                <a:rPr kumimoji="1" lang="en-US" altLang="zh-CN" sz="3600" b="1" baseline="-25000" dirty="0">
                  <a:solidFill>
                    <a:srgbClr val="660066"/>
                  </a:solidFill>
                  <a:latin typeface="Times New Roman" panose="02020603050405020304" pitchFamily="18" charset="0"/>
                </a:rPr>
                <a:t>6</a:t>
              </a:r>
              <a:endParaRPr kumimoji="1" lang="en-US" altLang="zh-CN" sz="3600" b="1" dirty="0">
                <a:solidFill>
                  <a:srgbClr val="66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" name="Text Box 13"/>
            <p:cNvSpPr txBox="1">
              <a:spLocks noChangeArrowheads="1"/>
            </p:cNvSpPr>
            <p:nvPr/>
          </p:nvSpPr>
          <p:spPr bwMode="auto">
            <a:xfrm>
              <a:off x="4064" y="594"/>
              <a:ext cx="38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800" b="1" dirty="0"/>
                <a:t>△</a:t>
              </a:r>
              <a:r>
                <a:rPr lang="zh-CN" altLang="en-US" sz="1800" dirty="0"/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21238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35127" y="1096685"/>
            <a:ext cx="3600450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资料卡片 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P35</a:t>
            </a:r>
          </a:p>
        </p:txBody>
      </p:sp>
      <p:sp>
        <p:nvSpPr>
          <p:cNvPr id="38917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235127" y="2155526"/>
            <a:ext cx="10680791" cy="136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 eaLnBrk="1" hangingPunct="1"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液化石油气（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LPG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）是丙烷、丁烷、丙烯、丁烯为主的石油产品。</a:t>
            </a: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119218" y="3151501"/>
            <a:ext cx="11742225" cy="954107"/>
          </a:xfrm>
          <a:prstGeom prst="rect">
            <a:avLst/>
          </a:prstGeom>
          <a:noFill/>
          <a:ln w="12700" cap="sq">
            <a:solidFill>
              <a:srgbClr val="FFFF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 dirty="0">
                <a:latin typeface="Times New Roman" panose="02020603050405020304" pitchFamily="18" charset="0"/>
              </a:rPr>
              <a:t> 常识：液化石油气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——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体积缩小了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250~300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倍，压强为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7~8atm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，气态时比空气重约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1.5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倍，在空气中的爆炸极限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1.7%~9.7%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-1" y="0"/>
            <a:ext cx="319396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脂肪</a:t>
            </a:r>
            <a:r>
              <a:rPr lang="zh-CN" altLang="en-US" sz="2400" dirty="0" smtClean="0"/>
              <a:t>烃</a:t>
            </a:r>
            <a:r>
              <a:rPr lang="zh-CN" altLang="en-US" sz="2400" dirty="0" smtClean="0"/>
              <a:t>的来源和制备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35453522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95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8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112199" y="461665"/>
            <a:ext cx="51423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乙炔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的实验室制法：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hlinkClick r:id="rId2" action="ppaction://hlinkfile"/>
              </a:rPr>
              <a:t>实验</a:t>
            </a:r>
            <a:r>
              <a:rPr lang="en-US" altLang="zh-CN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hlinkClick r:id="rId2" action="ppaction://hlinkfile"/>
              </a:rPr>
              <a:t>2-1</a:t>
            </a:r>
            <a:endParaRPr lang="en-US" altLang="zh-CN" sz="28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-1" y="0"/>
            <a:ext cx="319396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脂肪</a:t>
            </a:r>
            <a:r>
              <a:rPr lang="zh-CN" altLang="en-US" sz="2400" dirty="0" smtClean="0"/>
              <a:t>烃</a:t>
            </a:r>
            <a:r>
              <a:rPr lang="zh-CN" altLang="en-US" sz="2400" dirty="0" smtClean="0"/>
              <a:t>的来源和制备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163031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112199" y="461665"/>
            <a:ext cx="51423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乙炔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的实验室制法：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hlinkClick r:id="rId3" action="ppaction://hlinkfile"/>
              </a:rPr>
              <a:t>实验</a:t>
            </a:r>
            <a:r>
              <a:rPr lang="en-US" altLang="zh-CN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hlinkClick r:id="rId3" action="ppaction://hlinkfile"/>
              </a:rPr>
              <a:t>2-1</a:t>
            </a:r>
            <a:endParaRPr lang="en-US" altLang="zh-CN" sz="28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-1" y="0"/>
            <a:ext cx="319396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脂肪</a:t>
            </a:r>
            <a:r>
              <a:rPr lang="zh-CN" altLang="en-US" sz="2400" dirty="0" smtClean="0"/>
              <a:t>烃</a:t>
            </a:r>
            <a:r>
              <a:rPr lang="zh-CN" altLang="en-US" sz="2400" dirty="0" smtClean="0"/>
              <a:t>的来源和制备</a:t>
            </a:r>
            <a:endParaRPr lang="zh-CN" altLang="en-US" sz="2400" dirty="0"/>
          </a:p>
        </p:txBody>
      </p:sp>
      <p:grpSp>
        <p:nvGrpSpPr>
          <p:cNvPr id="8" name="Group 3"/>
          <p:cNvGrpSpPr>
            <a:grpSpLocks/>
          </p:cNvGrpSpPr>
          <p:nvPr/>
        </p:nvGrpSpPr>
        <p:grpSpPr bwMode="auto">
          <a:xfrm>
            <a:off x="2682875" y="1922465"/>
            <a:ext cx="7542950" cy="584200"/>
            <a:chOff x="1690" y="786"/>
            <a:chExt cx="5424" cy="368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9" name="Text Box 4"/>
                <p:cNvSpPr txBox="1">
                  <a:spLocks noChangeArrowheads="1"/>
                </p:cNvSpPr>
                <p:nvPr/>
              </p:nvSpPr>
              <p:spPr bwMode="auto">
                <a:xfrm>
                  <a:off x="1690" y="786"/>
                  <a:ext cx="5424" cy="36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kumimoji="1" lang="en-US" altLang="zh-CN" sz="3200" b="1" dirty="0" smtClean="0">
                      <a:latin typeface="Times New Roman" panose="02020603050405020304" pitchFamily="18" charset="0"/>
                    </a:rPr>
                    <a:t>CaC</a:t>
                  </a:r>
                  <a:r>
                    <a:rPr kumimoji="1" lang="en-US" altLang="zh-CN" sz="3200" b="1" baseline="-30000" dirty="0" smtClean="0">
                      <a:latin typeface="Times New Roman" panose="02020603050405020304" pitchFamily="18" charset="0"/>
                    </a:rPr>
                    <a:t>2</a:t>
                  </a:r>
                  <a:r>
                    <a:rPr kumimoji="1" lang="en-US" altLang="zh-CN" sz="3200" b="1" dirty="0" smtClean="0">
                      <a:latin typeface="Times New Roman" panose="02020603050405020304" pitchFamily="18" charset="0"/>
                    </a:rPr>
                    <a:t>+2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kumimoji="1" lang="en-US" altLang="zh-CN" sz="320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kumimoji="1" lang="en-US" altLang="zh-CN" sz="32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kumimoji="1" lang="en-US" altLang="zh-CN" sz="32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kumimoji="1" lang="en-US" altLang="zh-CN" sz="3200" b="0" i="0" smtClean="0">
                          <a:latin typeface="Cambria Math" panose="02040503050406030204" pitchFamily="18" charset="0"/>
                        </a:rPr>
                        <m:t>O</m:t>
                      </m:r>
                    </m:oMath>
                  </a14:m>
                  <a:r>
                    <a:rPr kumimoji="1" lang="en-US" altLang="zh-CN" sz="3200" b="1" dirty="0" smtClean="0">
                      <a:latin typeface="Times New Roman" panose="02020603050405020304" pitchFamily="18" charset="0"/>
                    </a:rPr>
                    <a:t>          </a:t>
                  </a:r>
                  <a:r>
                    <a:rPr kumimoji="1" lang="en-US" altLang="zh-CN" sz="3200" b="1" dirty="0">
                      <a:latin typeface="Times New Roman" panose="02020603050405020304" pitchFamily="18" charset="0"/>
                    </a:rPr>
                    <a:t>C</a:t>
                  </a:r>
                  <a:r>
                    <a:rPr kumimoji="1" lang="en-US" altLang="zh-CN" sz="3200" b="1" baseline="-30000" dirty="0">
                      <a:latin typeface="Times New Roman" panose="02020603050405020304" pitchFamily="18" charset="0"/>
                    </a:rPr>
                    <a:t>2</a:t>
                  </a:r>
                  <a:r>
                    <a:rPr kumimoji="1" lang="en-US" altLang="zh-CN" sz="3200" b="1" dirty="0">
                      <a:latin typeface="Times New Roman" panose="02020603050405020304" pitchFamily="18" charset="0"/>
                    </a:rPr>
                    <a:t>H</a:t>
                  </a:r>
                  <a:r>
                    <a:rPr kumimoji="1" lang="en-US" altLang="zh-CN" sz="3200" b="1" baseline="-30000" dirty="0">
                      <a:latin typeface="Times New Roman" panose="02020603050405020304" pitchFamily="18" charset="0"/>
                    </a:rPr>
                    <a:t>2</a:t>
                  </a:r>
                  <a:r>
                    <a:rPr kumimoji="1" lang="en-US" altLang="zh-CN" sz="3200" b="1" dirty="0">
                      <a:latin typeface="Times New Roman" panose="02020603050405020304" pitchFamily="18" charset="0"/>
                    </a:rPr>
                    <a:t>↑+</a:t>
                  </a:r>
                  <a:r>
                    <a:rPr kumimoji="1" lang="en-US" altLang="zh-CN" sz="3200" b="1" dirty="0" smtClean="0">
                      <a:latin typeface="Times New Roman" panose="02020603050405020304" pitchFamily="18" charset="0"/>
                    </a:rPr>
                    <a:t>Ca(OH)</a:t>
                  </a:r>
                  <a:r>
                    <a:rPr kumimoji="1" lang="en-US" altLang="zh-CN" sz="3200" b="1" baseline="-30000" dirty="0" smtClean="0">
                      <a:latin typeface="Times New Roman" panose="02020603050405020304" pitchFamily="18" charset="0"/>
                    </a:rPr>
                    <a:t>2 </a:t>
                  </a:r>
                  <a:r>
                    <a:rPr kumimoji="1" lang="en-US" altLang="zh-CN" sz="3200" b="1" dirty="0" smtClean="0">
                      <a:latin typeface="Times New Roman" panose="02020603050405020304" pitchFamily="18" charset="0"/>
                    </a:rPr>
                    <a:t> </a:t>
                  </a:r>
                  <a:r>
                    <a:rPr kumimoji="1" lang="en-US" altLang="zh-CN" sz="3200" b="1" dirty="0" smtClean="0">
                      <a:latin typeface="MS PGothic" panose="020B0600070205080204" pitchFamily="34" charset="-128"/>
                      <a:ea typeface="MS PGothic" panose="020B0600070205080204" pitchFamily="34" charset="-128"/>
                    </a:rPr>
                    <a:t>∆H&lt;0</a:t>
                  </a:r>
                  <a:r>
                    <a:rPr kumimoji="1" lang="en-US" altLang="zh-CN" sz="3200" b="1" dirty="0" smtClean="0">
                      <a:latin typeface="Times New Roman" panose="02020603050405020304" pitchFamily="18" charset="0"/>
                    </a:rPr>
                    <a:t> </a:t>
                  </a:r>
                  <a:endParaRPr kumimoji="1" lang="en-US" altLang="zh-CN" sz="3200" b="1" dirty="0">
                    <a:latin typeface="Times New Roman" panose="02020603050405020304" pitchFamily="18" charset="0"/>
                  </a:endParaRPr>
                </a:p>
              </p:txBody>
            </p:sp>
          </mc:Choice>
          <mc:Fallback>
            <p:sp>
              <p:nvSpPr>
                <p:cNvPr id="9" name="Text Box 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1690" y="786"/>
                  <a:ext cx="5424" cy="368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 l="-2021" t="-17708" b="-35417"/>
                  </a:stretch>
                </a:blipFill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0" name="Line 5"/>
            <p:cNvSpPr>
              <a:spLocks noChangeShapeType="1"/>
            </p:cNvSpPr>
            <p:nvPr/>
          </p:nvSpPr>
          <p:spPr bwMode="auto">
            <a:xfrm>
              <a:off x="3402" y="970"/>
              <a:ext cx="62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98425" y="1906588"/>
            <a:ext cx="29019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 b="1">
                <a:latin typeface="Times New Roman" panose="02020603050405020304" pitchFamily="18" charset="0"/>
              </a:rPr>
              <a:t>  B. </a:t>
            </a:r>
            <a:r>
              <a:rPr kumimoji="1" lang="zh-CN" altLang="en-US" sz="3200" b="1">
                <a:latin typeface="Times New Roman" panose="02020603050405020304" pitchFamily="18" charset="0"/>
              </a:rPr>
              <a:t>反应原理：</a:t>
            </a: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-9525" y="1204913"/>
            <a:ext cx="5740624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3200" dirty="0"/>
              <a:t>   </a:t>
            </a:r>
            <a:r>
              <a:rPr lang="en-US" altLang="zh-CN" sz="3200" b="1" dirty="0"/>
              <a:t>A. </a:t>
            </a:r>
            <a:r>
              <a:rPr lang="zh-CN" altLang="en-US" sz="3200" b="1" dirty="0"/>
              <a:t>原料</a:t>
            </a:r>
            <a:r>
              <a:rPr lang="zh-CN" altLang="en-US" sz="3200" b="1" dirty="0" smtClean="0"/>
              <a:t>：电石和饱和食盐水</a:t>
            </a:r>
            <a:endParaRPr lang="en-US" altLang="zh-CN" sz="3200" b="1" dirty="0"/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98425" y="2611438"/>
            <a:ext cx="8353425" cy="1857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3200" dirty="0"/>
              <a:t>  </a:t>
            </a:r>
            <a:r>
              <a:rPr lang="en-US" altLang="zh-CN" sz="3200" b="1" dirty="0"/>
              <a:t>C.</a:t>
            </a:r>
            <a:r>
              <a:rPr lang="zh-CN" altLang="en-US" sz="3200" b="1" dirty="0"/>
              <a:t>装置：</a:t>
            </a:r>
          </a:p>
          <a:p>
            <a:pPr eaLnBrk="1" hangingPunct="1">
              <a:spcBef>
                <a:spcPct val="20000"/>
              </a:spcBef>
            </a:pPr>
            <a:r>
              <a:rPr lang="zh-CN" altLang="en-US" sz="3200" b="1" dirty="0"/>
              <a:t>  </a:t>
            </a:r>
            <a:r>
              <a:rPr lang="en-US" altLang="zh-CN" sz="3200" b="1" dirty="0"/>
              <a:t>D.</a:t>
            </a:r>
            <a:r>
              <a:rPr lang="zh-CN" altLang="en-US" sz="3200" b="1" dirty="0"/>
              <a:t>收集方法</a:t>
            </a:r>
          </a:p>
          <a:p>
            <a:pPr eaLnBrk="1" hangingPunct="1">
              <a:spcBef>
                <a:spcPct val="20000"/>
              </a:spcBef>
            </a:pPr>
            <a:r>
              <a:rPr lang="zh-CN" altLang="en-US" sz="3200" b="1" dirty="0"/>
              <a:t>  </a:t>
            </a:r>
            <a:r>
              <a:rPr lang="en-US" altLang="zh-CN" sz="3200" b="1" dirty="0"/>
              <a:t>E.</a:t>
            </a:r>
            <a:r>
              <a:rPr lang="zh-CN" altLang="en-US" sz="3200" b="1" dirty="0"/>
              <a:t>净化：</a:t>
            </a:r>
          </a:p>
        </p:txBody>
      </p:sp>
      <p:sp>
        <p:nvSpPr>
          <p:cNvPr id="56" name="Text Box 46"/>
          <p:cNvSpPr txBox="1">
            <a:spLocks noChangeArrowheads="1"/>
          </p:cNvSpPr>
          <p:nvPr/>
        </p:nvSpPr>
        <p:spPr bwMode="auto">
          <a:xfrm>
            <a:off x="2682875" y="2634192"/>
            <a:ext cx="7308850" cy="519112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ea typeface="隶书" panose="02010509060101010101" pitchFamily="49" charset="-122"/>
              </a:rPr>
              <a:t>下列那种装置可以用来做为乙炔的制取装置</a:t>
            </a:r>
            <a:r>
              <a:rPr lang="en-US" altLang="zh-CN" sz="2800" b="1">
                <a:solidFill>
                  <a:schemeClr val="bg1"/>
                </a:solidFill>
                <a:ea typeface="隶书" panose="02010509060101010101" pitchFamily="49" charset="-122"/>
              </a:rPr>
              <a:t>?</a:t>
            </a:r>
          </a:p>
        </p:txBody>
      </p:sp>
      <p:sp>
        <p:nvSpPr>
          <p:cNvPr id="61" name="Text Box 53"/>
          <p:cNvSpPr txBox="1">
            <a:spLocks noChangeArrowheads="1"/>
          </p:cNvSpPr>
          <p:nvPr/>
        </p:nvSpPr>
        <p:spPr bwMode="auto">
          <a:xfrm>
            <a:off x="10225825" y="2483905"/>
            <a:ext cx="118494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5400" b="1" dirty="0">
                <a:solidFill>
                  <a:srgbClr val="FF0066"/>
                </a:solidFill>
              </a:rPr>
              <a:t>BC</a:t>
            </a:r>
            <a:endParaRPr lang="en-US" altLang="zh-CN" sz="5400" b="1" dirty="0">
              <a:solidFill>
                <a:srgbClr val="FF0066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583796" y="3280831"/>
            <a:ext cx="7286347" cy="3364507"/>
            <a:chOff x="2534561" y="3278919"/>
            <a:chExt cx="7286347" cy="3364507"/>
          </a:xfrm>
        </p:grpSpPr>
        <p:graphicFrame>
          <p:nvGraphicFramePr>
            <p:cNvPr id="17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650614676"/>
                </p:ext>
              </p:extLst>
            </p:nvPr>
          </p:nvGraphicFramePr>
          <p:xfrm>
            <a:off x="2534561" y="3278919"/>
            <a:ext cx="2135188" cy="30051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92" name="BMP 图象" r:id="rId5" imgW="3809524" imgH="5361905" progId="Paint.Picture">
                    <p:embed/>
                  </p:oleObj>
                </mc:Choice>
                <mc:Fallback>
                  <p:oleObj name="BMP 图象" r:id="rId5" imgW="3809524" imgH="5361905" progId="Paint.Pictur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34561" y="3278919"/>
                          <a:ext cx="2135188" cy="300513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CC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8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234364137"/>
                </p:ext>
              </p:extLst>
            </p:nvPr>
          </p:nvGraphicFramePr>
          <p:xfrm>
            <a:off x="4941064" y="3983419"/>
            <a:ext cx="1030288" cy="21304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93" name="BMP 图象" r:id="rId7" imgW="1724266" imgH="3561905" progId="Paint.Picture">
                    <p:embed/>
                  </p:oleObj>
                </mc:Choice>
                <mc:Fallback>
                  <p:oleObj name="BMP 图象" r:id="rId7" imgW="1724266" imgH="3561905" progId="Paint.Pictur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941064" y="3983419"/>
                          <a:ext cx="1030288" cy="21304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9" name="Group 9"/>
            <p:cNvGrpSpPr>
              <a:grpSpLocks/>
            </p:cNvGrpSpPr>
            <p:nvPr/>
          </p:nvGrpSpPr>
          <p:grpSpPr bwMode="auto">
            <a:xfrm>
              <a:off x="8441633" y="3670206"/>
              <a:ext cx="1379275" cy="2222562"/>
              <a:chOff x="432" y="912"/>
              <a:chExt cx="816" cy="1488"/>
            </a:xfrm>
          </p:grpSpPr>
          <p:grpSp>
            <p:nvGrpSpPr>
              <p:cNvPr id="20" name="Group 10"/>
              <p:cNvGrpSpPr>
                <a:grpSpLocks/>
              </p:cNvGrpSpPr>
              <p:nvPr/>
            </p:nvGrpSpPr>
            <p:grpSpPr bwMode="auto">
              <a:xfrm>
                <a:off x="432" y="912"/>
                <a:ext cx="816" cy="1488"/>
                <a:chOff x="480" y="912"/>
                <a:chExt cx="816" cy="1488"/>
              </a:xfrm>
            </p:grpSpPr>
            <p:grpSp>
              <p:nvGrpSpPr>
                <p:cNvPr id="26" name="Group 11"/>
                <p:cNvGrpSpPr>
                  <a:grpSpLocks/>
                </p:cNvGrpSpPr>
                <p:nvPr/>
              </p:nvGrpSpPr>
              <p:grpSpPr bwMode="auto">
                <a:xfrm>
                  <a:off x="480" y="912"/>
                  <a:ext cx="816" cy="1488"/>
                  <a:chOff x="336" y="912"/>
                  <a:chExt cx="816" cy="1488"/>
                </a:xfrm>
              </p:grpSpPr>
              <p:grpSp>
                <p:nvGrpSpPr>
                  <p:cNvPr id="40" name="Group 12"/>
                  <p:cNvGrpSpPr>
                    <a:grpSpLocks/>
                  </p:cNvGrpSpPr>
                  <p:nvPr/>
                </p:nvGrpSpPr>
                <p:grpSpPr bwMode="auto">
                  <a:xfrm>
                    <a:off x="336" y="912"/>
                    <a:ext cx="816" cy="1488"/>
                    <a:chOff x="336" y="912"/>
                    <a:chExt cx="816" cy="1488"/>
                  </a:xfrm>
                </p:grpSpPr>
                <p:grpSp>
                  <p:nvGrpSpPr>
                    <p:cNvPr id="42" name="Group 1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36" y="912"/>
                      <a:ext cx="764" cy="1488"/>
                      <a:chOff x="327" y="912"/>
                      <a:chExt cx="764" cy="1488"/>
                    </a:xfrm>
                  </p:grpSpPr>
                  <p:grpSp>
                    <p:nvGrpSpPr>
                      <p:cNvPr id="49" name="Group 1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27" y="912"/>
                        <a:ext cx="764" cy="1488"/>
                        <a:chOff x="311" y="960"/>
                        <a:chExt cx="764" cy="1488"/>
                      </a:xfrm>
                    </p:grpSpPr>
                    <p:grpSp>
                      <p:nvGrpSpPr>
                        <p:cNvPr id="51" name="Group 15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311" y="960"/>
                          <a:ext cx="764" cy="1488"/>
                          <a:chOff x="311" y="960"/>
                          <a:chExt cx="764" cy="1488"/>
                        </a:xfrm>
                      </p:grpSpPr>
                      <p:graphicFrame>
                        <p:nvGraphicFramePr>
                          <p:cNvPr id="54" name="Object 16"/>
                          <p:cNvGraphicFramePr>
                            <a:graphicFrameLocks noChangeAspect="1"/>
                          </p:cNvGraphicFramePr>
                          <p:nvPr/>
                        </p:nvGraphicFramePr>
                        <p:xfrm>
                          <a:off x="311" y="1440"/>
                          <a:ext cx="764" cy="1008"/>
                        </p:xfrm>
                        <a:graphic>
                          <a:graphicData uri="http://schemas.openxmlformats.org/presentationml/2006/ole">
                            <mc:AlternateContent xmlns:mc="http://schemas.openxmlformats.org/markup-compatibility/2006">
                              <mc:Choice xmlns:v="urn:schemas-microsoft-com:vml" Requires="v">
                                <p:oleObj spid="_x0000_s2094" name="Flash 影片" r:id="rId9" imgW="448200" imgH="590400" progId="Flash.Movie">
                                  <p:embed/>
                                </p:oleObj>
                              </mc:Choice>
                              <mc:Fallback>
                                <p:oleObj name="Flash 影片" r:id="rId9" imgW="448200" imgH="590400" progId="Flash.Movie">
                                  <p:embed/>
                                  <p:pic>
                                    <p:nvPicPr>
                                      <p:cNvPr id="0" name=""/>
                                      <p:cNvPicPr>
                                        <a:picLocks noChangeAspect="1" noChangeArrowheads="1"/>
                                      </p:cNvPicPr>
                                      <p:nvPr/>
                                    </p:nvPicPr>
                                    <p:blipFill>
                                      <a:blip r:embed="rId10">
                                        <a:extLst>
                                          <a:ext uri="{28A0092B-C50C-407E-A947-70E740481C1C}">
                                            <a14:useLocalDpi xmlns:a14="http://schemas.microsoft.com/office/drawing/2010/main" val="0"/>
                                          </a:ext>
                                        </a:extLst>
                                      </a:blip>
                                      <a:srcRect/>
                                      <a:stretch>
                                        <a:fillRect/>
                                      </a:stretch>
                                    </p:blipFill>
                                    <p:spPr bwMode="auto">
                                      <a:xfrm>
                                        <a:off x="311" y="1440"/>
                                        <a:ext cx="764" cy="1008"/>
                                      </a:xfrm>
                                      <a:prstGeom prst="rect">
                                        <a:avLst/>
                                      </a:prstGeom>
                                      <a:noFill/>
                                      <a:ln>
                                        <a:noFill/>
                                      </a:ln>
                                      <a:effectLst/>
                                      <a:extLst>
                                        <a:ext uri="{909E8E84-426E-40DD-AFC4-6F175D3DCCD1}">
                                          <a14:hiddenFill xmlns:a14="http://schemas.microsoft.com/office/drawing/2010/main">
                                            <a:solidFill>
                                              <a:schemeClr val="accent1"/>
                                            </a:solidFill>
                                          </a14:hiddenFill>
                                        </a:ext>
                                        <a:ext uri="{91240B29-F687-4F45-9708-019B960494DF}">
                                          <a14:hiddenLine xmlns:a14="http://schemas.microsoft.com/office/drawing/2010/main" w="9525">
                                            <a:solidFill>
                                              <a:schemeClr val="tx1"/>
                                            </a:solidFill>
                                            <a:miter lim="800000"/>
                                            <a:headEnd/>
                                            <a:tailEnd/>
                                          </a14:hiddenLine>
                                        </a:ext>
                                        <a:ext uri="{AF507438-7753-43E0-B8FC-AC1667EBCBE1}">
                                          <a14:hiddenEffects xmlns:a14="http://schemas.microsoft.com/office/drawing/2010/main">
                                            <a:effectLst>
                                              <a:outerShdw dist="35921" dir="2700000" algn="ctr" rotWithShape="0">
                                                <a:schemeClr val="bg2"/>
                                              </a:outerShdw>
                                            </a:effectLst>
                                          </a14:hiddenEffects>
                                        </a:ext>
                                      </a:extLst>
                                    </p:spPr>
                                  </p:pic>
                                </p:oleObj>
                              </mc:Fallback>
                            </mc:AlternateContent>
                          </a:graphicData>
                        </a:graphic>
                      </p:graphicFrame>
                      <p:graphicFrame>
                        <p:nvGraphicFramePr>
                          <p:cNvPr id="55" name="Object 17"/>
                          <p:cNvGraphicFramePr>
                            <a:graphicFrameLocks noChangeAspect="1"/>
                          </p:cNvGraphicFramePr>
                          <p:nvPr/>
                        </p:nvGraphicFramePr>
                        <p:xfrm>
                          <a:off x="528" y="960"/>
                          <a:ext cx="288" cy="1304"/>
                        </p:xfrm>
                        <a:graphic>
                          <a:graphicData uri="http://schemas.openxmlformats.org/presentationml/2006/ole">
                            <mc:AlternateContent xmlns:mc="http://schemas.openxmlformats.org/markup-compatibility/2006">
                              <mc:Choice xmlns:v="urn:schemas-microsoft-com:vml" Requires="v">
                                <p:oleObj spid="_x0000_s2095" name="Flash 影片" r:id="rId11" imgW="394920" imgH="1383840" progId="Flash.Movie">
                                  <p:embed/>
                                </p:oleObj>
                              </mc:Choice>
                              <mc:Fallback>
                                <p:oleObj name="Flash 影片" r:id="rId11" imgW="394920" imgH="1383840" progId="Flash.Movie">
                                  <p:embed/>
                                  <p:pic>
                                    <p:nvPicPr>
                                      <p:cNvPr id="0" name=""/>
                                      <p:cNvPicPr>
                                        <a:picLocks noChangeAspect="1" noChangeArrowheads="1"/>
                                      </p:cNvPicPr>
                                      <p:nvPr/>
                                    </p:nvPicPr>
                                    <p:blipFill>
                                      <a:blip r:embed="rId12">
                                        <a:extLst>
                                          <a:ext uri="{28A0092B-C50C-407E-A947-70E740481C1C}">
                                            <a14:useLocalDpi xmlns:a14="http://schemas.microsoft.com/office/drawing/2010/main" val="0"/>
                                          </a:ext>
                                        </a:extLst>
                                      </a:blip>
                                      <a:srcRect/>
                                      <a:stretch>
                                        <a:fillRect/>
                                      </a:stretch>
                                    </p:blipFill>
                                    <p:spPr bwMode="auto">
                                      <a:xfrm>
                                        <a:off x="528" y="960"/>
                                        <a:ext cx="288" cy="1304"/>
                                      </a:xfrm>
                                      <a:prstGeom prst="rect">
                                        <a:avLst/>
                                      </a:prstGeom>
                                      <a:noFill/>
                                      <a:ln>
                                        <a:noFill/>
                                      </a:ln>
                                      <a:effectLst/>
                                      <a:extLst>
                                        <a:ext uri="{909E8E84-426E-40DD-AFC4-6F175D3DCCD1}">
                                          <a14:hiddenFill xmlns:a14="http://schemas.microsoft.com/office/drawing/2010/main">
                                            <a:solidFill>
                                              <a:schemeClr val="accent1"/>
                                            </a:solidFill>
                                          </a14:hiddenFill>
                                        </a:ext>
                                        <a:ext uri="{91240B29-F687-4F45-9708-019B960494DF}">
                                          <a14:hiddenLine xmlns:a14="http://schemas.microsoft.com/office/drawing/2010/main" w="9525">
                                            <a:solidFill>
                                              <a:schemeClr val="tx1"/>
                                            </a:solidFill>
                                            <a:miter lim="800000"/>
                                            <a:headEnd/>
                                            <a:tailEnd/>
                                          </a14:hiddenLine>
                                        </a:ext>
                                        <a:ext uri="{AF507438-7753-43E0-B8FC-AC1667EBCBE1}">
                                          <a14:hiddenEffects xmlns:a14="http://schemas.microsoft.com/office/drawing/2010/main">
                                            <a:effectLst>
                                              <a:outerShdw dist="35921" dir="2700000" algn="ctr" rotWithShape="0">
                                                <a:schemeClr val="bg2"/>
                                              </a:outerShdw>
                                            </a:effectLst>
                                          </a14:hiddenEffects>
                                        </a:ext>
                                      </a:extLst>
                                    </p:spPr>
                                  </p:pic>
                                </p:oleObj>
                              </mc:Fallback>
                            </mc:AlternateContent>
                          </a:graphicData>
                        </a:graphic>
                      </p:graphicFrame>
                    </p:grpSp>
                    <p:graphicFrame>
                      <p:nvGraphicFramePr>
                        <p:cNvPr id="52" name="Object 18"/>
                        <p:cNvGraphicFramePr>
                          <a:graphicFrameLocks/>
                        </p:cNvGraphicFramePr>
                        <p:nvPr/>
                      </p:nvGraphicFramePr>
                      <p:xfrm>
                        <a:off x="720" y="1296"/>
                        <a:ext cx="54" cy="424"/>
                      </p:xfrm>
                      <a:graphic>
                        <a:graphicData uri="http://schemas.openxmlformats.org/presentationml/2006/ole">
                          <mc:AlternateContent xmlns:mc="http://schemas.openxmlformats.org/markup-compatibility/2006">
                            <mc:Choice xmlns:v="urn:schemas-microsoft-com:vml" Requires="v">
                              <p:oleObj spid="_x0000_s2096" name="Flash 影片" r:id="rId13" imgW="113040" imgH="925920" progId="Flash.Movie">
                                <p:embed/>
                              </p:oleObj>
                            </mc:Choice>
                            <mc:Fallback>
                              <p:oleObj name="Flash 影片" r:id="rId13" imgW="113040" imgH="925920" progId="Flash.Movie">
                                <p:embed/>
                                <p:pic>
                                  <p:nvPicPr>
                                    <p:cNvPr id="0" name=""/>
                                    <p:cNvPicPr>
                                      <a:picLocks noChangeArrowheads="1"/>
                                    </p:cNvPicPr>
                                    <p:nvPr/>
                                  </p:nvPicPr>
                                  <p:blipFill>
                                    <a:blip r:embed="rId14">
                                      <a:extLst>
                                        <a:ext uri="{28A0092B-C50C-407E-A947-70E740481C1C}">
                                          <a14:useLocalDpi xmlns:a14="http://schemas.microsoft.com/office/drawing/2010/main" val="0"/>
                                        </a:ext>
                                      </a:extLst>
                                    </a:blip>
                                    <a:srcRect/>
                                    <a:stretch>
                                      <a:fillRect/>
                                    </a:stretch>
                                  </p:blipFill>
                                  <p:spPr bwMode="auto">
                                    <a:xfrm>
                                      <a:off x="720" y="1296"/>
                                      <a:ext cx="54" cy="424"/>
                                    </a:xfrm>
                                    <a:prstGeom prst="rect">
                                      <a:avLst/>
                                    </a:prstGeom>
                                    <a:noFill/>
                                    <a:ln>
                                      <a:noFill/>
                                    </a:ln>
                                    <a:effectLst/>
                                    <a:extLst>
                                      <a:ext uri="{909E8E84-426E-40DD-AFC4-6F175D3DCCD1}">
                                        <a14:hiddenFill xmlns:a14="http://schemas.microsoft.com/office/drawing/2010/main">
                                          <a:solidFill>
                                            <a:schemeClr val="accent1"/>
                                          </a:solidFill>
                                        </a14:hiddenFill>
                                      </a:ext>
                                      <a:ext uri="{91240B29-F687-4F45-9708-019B960494DF}">
                                        <a14:hiddenLine xmlns:a14="http://schemas.microsoft.com/office/drawing/2010/main" w="9525">
                                          <a:solidFill>
                                            <a:schemeClr val="tx1"/>
                                          </a:solidFill>
                                          <a:miter lim="800000"/>
                                          <a:headEnd/>
                                          <a:tailEnd/>
                                        </a14:hiddenLine>
                                      </a:ext>
                                      <a:ext uri="{AF507438-7753-43E0-B8FC-AC1667EBCBE1}">
                                        <a14:hiddenEffects xmlns:a14="http://schemas.microsoft.com/office/drawing/2010/main">
                                          <a:effectLst>
                                            <a:outerShdw dist="35921" dir="2700000" algn="ctr" rotWithShape="0">
                                              <a:schemeClr val="bg2"/>
                                            </a:outerShdw>
                                          </a:effectLst>
                                        </a14:hiddenEffects>
                                      </a:ext>
                                    </a:extLst>
                                  </p:spPr>
                                </p:pic>
                              </p:oleObj>
                            </mc:Fallback>
                          </mc:AlternateContent>
                        </a:graphicData>
                      </a:graphic>
                    </p:graphicFrame>
                    <p:graphicFrame>
                      <p:nvGraphicFramePr>
                        <p:cNvPr id="53" name="Object 19"/>
                        <p:cNvGraphicFramePr>
                          <a:graphicFrameLocks/>
                        </p:cNvGraphicFramePr>
                        <p:nvPr/>
                      </p:nvGraphicFramePr>
                      <p:xfrm>
                        <a:off x="733" y="1302"/>
                        <a:ext cx="229" cy="48"/>
                      </p:xfrm>
                      <a:graphic>
                        <a:graphicData uri="http://schemas.openxmlformats.org/presentationml/2006/ole">
                          <mc:AlternateContent xmlns:mc="http://schemas.openxmlformats.org/markup-compatibility/2006">
                            <mc:Choice xmlns:v="urn:schemas-microsoft-com:vml" Requires="v">
                              <p:oleObj spid="_x0000_s2097" name="Flash 影片" r:id="rId15" imgW="960120" imgH="109080" progId="Flash.Movie">
                                <p:embed/>
                              </p:oleObj>
                            </mc:Choice>
                            <mc:Fallback>
                              <p:oleObj name="Flash 影片" r:id="rId15" imgW="960120" imgH="109080" progId="Flash.Movie">
                                <p:embed/>
                                <p:pic>
                                  <p:nvPicPr>
                                    <p:cNvPr id="0" name=""/>
                                    <p:cNvPicPr>
                                      <a:picLocks noChangeArrowheads="1"/>
                                    </p:cNvPicPr>
                                    <p:nvPr/>
                                  </p:nvPicPr>
                                  <p:blipFill>
                                    <a:blip r:embed="rId16">
                                      <a:extLst>
                                        <a:ext uri="{28A0092B-C50C-407E-A947-70E740481C1C}">
                                          <a14:useLocalDpi xmlns:a14="http://schemas.microsoft.com/office/drawing/2010/main" val="0"/>
                                        </a:ext>
                                      </a:extLst>
                                    </a:blip>
                                    <a:srcRect/>
                                    <a:stretch>
                                      <a:fillRect/>
                                    </a:stretch>
                                  </p:blipFill>
                                  <p:spPr bwMode="auto">
                                    <a:xfrm>
                                      <a:off x="733" y="1302"/>
                                      <a:ext cx="229" cy="48"/>
                                    </a:xfrm>
                                    <a:prstGeom prst="rect">
                                      <a:avLst/>
                                    </a:prstGeom>
                                    <a:noFill/>
                                    <a:ln>
                                      <a:noFill/>
                                    </a:ln>
                                    <a:effectLst/>
                                    <a:extLst>
                                      <a:ext uri="{909E8E84-426E-40DD-AFC4-6F175D3DCCD1}">
                                        <a14:hiddenFill xmlns:a14="http://schemas.microsoft.com/office/drawing/2010/main">
                                          <a:solidFill>
                                            <a:schemeClr val="accent1"/>
                                          </a:solidFill>
                                        </a14:hiddenFill>
                                      </a:ext>
                                      <a:ext uri="{91240B29-F687-4F45-9708-019B960494DF}">
                                        <a14:hiddenLine xmlns:a14="http://schemas.microsoft.com/office/drawing/2010/main" w="9525">
                                          <a:solidFill>
                                            <a:schemeClr val="tx1"/>
                                          </a:solidFill>
                                          <a:miter lim="800000"/>
                                          <a:headEnd/>
                                          <a:tailEnd/>
                                        </a14:hiddenLine>
                                      </a:ext>
                                      <a:ext uri="{AF507438-7753-43E0-B8FC-AC1667EBCBE1}">
                                        <a14:hiddenEffects xmlns:a14="http://schemas.microsoft.com/office/drawing/2010/main">
                                          <a:effectLst>
                                            <a:outerShdw dist="35921" dir="2700000" algn="ctr" rotWithShape="0">
                                              <a:schemeClr val="bg2"/>
                                            </a:outerShdw>
                                          </a:effectLst>
                                        </a14:hiddenEffects>
                                      </a:ext>
                                    </a:extLst>
                                  </p:spPr>
                                </p:pic>
                              </p:oleObj>
                            </mc:Fallback>
                          </mc:AlternateContent>
                        </a:graphicData>
                      </a:graphic>
                    </p:graphicFrame>
                  </p:grpSp>
                  <p:graphicFrame>
                    <p:nvGraphicFramePr>
                      <p:cNvPr id="50" name="Object 20"/>
                      <p:cNvGraphicFramePr>
                        <a:graphicFrameLocks noChangeAspect="1"/>
                      </p:cNvGraphicFramePr>
                      <p:nvPr/>
                    </p:nvGraphicFramePr>
                    <p:xfrm>
                      <a:off x="567" y="1418"/>
                      <a:ext cx="288" cy="198"/>
                    </p:xfrm>
                    <a:graphic>
                      <a:graphicData uri="http://schemas.openxmlformats.org/presentationml/2006/ole">
                        <mc:AlternateContent xmlns:mc="http://schemas.openxmlformats.org/markup-compatibility/2006">
                          <mc:Choice xmlns:v="urn:schemas-microsoft-com:vml" Requires="v">
                            <p:oleObj spid="_x0000_s2098" name="Flash 影片" r:id="rId17" imgW="545400" imgH="374760" progId="Flash.Movie">
                              <p:embed/>
                            </p:oleObj>
                          </mc:Choice>
                          <mc:Fallback>
                            <p:oleObj name="Flash 影片" r:id="rId17" imgW="545400" imgH="374760" progId="Flash.Movie">
                              <p:embed/>
                              <p:pic>
                                <p:nvPicPr>
                                  <p:cNvPr id="0" name=""/>
                                  <p:cNvPicPr>
                                    <a:picLocks noChangeAspect="1" noChangeArrowheads="1"/>
                                  </p:cNvPicPr>
                                  <p:nvPr/>
                                </p:nvPicPr>
                                <p:blipFill>
                                  <a:blip r:embed="rId18">
                                    <a:extLst>
                                      <a:ext uri="{28A0092B-C50C-407E-A947-70E740481C1C}">
                                        <a14:useLocalDpi xmlns:a14="http://schemas.microsoft.com/office/drawing/2010/main" val="0"/>
                                      </a:ext>
                                    </a:extLst>
                                  </a:blip>
                                  <a:srcRect/>
                                  <a:stretch>
                                    <a:fillRect/>
                                  </a:stretch>
                                </p:blipFill>
                                <p:spPr bwMode="auto">
                                  <a:xfrm>
                                    <a:off x="567" y="1418"/>
                                    <a:ext cx="288" cy="198"/>
                                  </a:xfrm>
                                  <a:prstGeom prst="rect">
                                    <a:avLst/>
                                  </a:prstGeom>
                                  <a:noFill/>
                                  <a:ln>
                                    <a:noFill/>
                                  </a:ln>
                                  <a:effectLst/>
                                  <a:extLst>
                                    <a:ext uri="{909E8E84-426E-40DD-AFC4-6F175D3DCCD1}">
                                      <a14:hiddenFill xmlns:a14="http://schemas.microsoft.com/office/drawing/2010/main">
                                        <a:solidFill>
                                          <a:schemeClr val="accent1"/>
                                        </a:solidFill>
                                      </a14:hiddenFill>
                                    </a:ext>
                                    <a:ext uri="{91240B29-F687-4F45-9708-019B960494DF}">
                                      <a14:hiddenLine xmlns:a14="http://schemas.microsoft.com/office/drawing/2010/main" w="9525">
                                        <a:solidFill>
                                          <a:schemeClr val="tx1"/>
                                        </a:solidFill>
                                        <a:miter lim="800000"/>
                                        <a:headEnd/>
                                        <a:tailEnd/>
                                      </a14:hiddenLine>
                                    </a:ext>
                                    <a:ext uri="{AF507438-7753-43E0-B8FC-AC1667EBCBE1}">
                                      <a14:hiddenEffects xmlns:a14="http://schemas.microsoft.com/office/drawing/2010/main">
                                        <a:effectLst>
                                          <a:outerShdw dist="35921" dir="2700000" algn="ctr" rotWithShape="0">
                                            <a:schemeClr val="bg2"/>
                                          </a:outerShdw>
                                        </a:effectLst>
                                      </a14:hiddenEffects>
                                    </a:ext>
                                  </a:extLst>
                                </p:spPr>
                              </p:pic>
                            </p:oleObj>
                          </mc:Fallback>
                        </mc:AlternateContent>
                      </a:graphicData>
                    </a:graphic>
                  </p:graphicFrame>
                </p:grpSp>
                <p:sp>
                  <p:nvSpPr>
                    <p:cNvPr id="43" name="Line 2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816" y="1584"/>
                      <a:ext cx="336" cy="672"/>
                    </a:xfrm>
                    <a:prstGeom prst="line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4" name="Line 2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28" y="2160"/>
                      <a:ext cx="192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5" name="Line 2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720" y="2256"/>
                      <a:ext cx="192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6" name="Line 2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80" y="2256"/>
                      <a:ext cx="192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" name="Oval 2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76" y="2256"/>
                      <a:ext cx="48" cy="48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endParaRPr lang="zh-CN" altLang="en-US" sz="1800"/>
                    </a:p>
                  </p:txBody>
                </p:sp>
                <p:sp>
                  <p:nvSpPr>
                    <p:cNvPr id="48" name="Line 2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80" y="2064"/>
                      <a:ext cx="192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41" name="Line 27"/>
                  <p:cNvSpPr>
                    <a:spLocks noChangeShapeType="1"/>
                  </p:cNvSpPr>
                  <p:nvPr/>
                </p:nvSpPr>
                <p:spPr bwMode="auto">
                  <a:xfrm>
                    <a:off x="768" y="2160"/>
                    <a:ext cx="192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27" name="Group 28"/>
                <p:cNvGrpSpPr>
                  <a:grpSpLocks/>
                </p:cNvGrpSpPr>
                <p:nvPr/>
              </p:nvGrpSpPr>
              <p:grpSpPr bwMode="auto">
                <a:xfrm>
                  <a:off x="672" y="2064"/>
                  <a:ext cx="432" cy="288"/>
                  <a:chOff x="0" y="2064"/>
                  <a:chExt cx="432" cy="288"/>
                </a:xfrm>
              </p:grpSpPr>
              <p:grpSp>
                <p:nvGrpSpPr>
                  <p:cNvPr id="28" name="Group 29"/>
                  <p:cNvGrpSpPr>
                    <a:grpSpLocks/>
                  </p:cNvGrpSpPr>
                  <p:nvPr/>
                </p:nvGrpSpPr>
                <p:grpSpPr bwMode="auto">
                  <a:xfrm>
                    <a:off x="0" y="2112"/>
                    <a:ext cx="384" cy="240"/>
                    <a:chOff x="432" y="2112"/>
                    <a:chExt cx="384" cy="240"/>
                  </a:xfrm>
                </p:grpSpPr>
                <p:sp>
                  <p:nvSpPr>
                    <p:cNvPr id="37" name="Oval 3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2" y="2304"/>
                      <a:ext cx="48" cy="48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endParaRPr lang="zh-CN" altLang="en-US" sz="1800"/>
                    </a:p>
                  </p:txBody>
                </p:sp>
                <p:sp>
                  <p:nvSpPr>
                    <p:cNvPr id="38" name="Oval 3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76" y="2112"/>
                      <a:ext cx="48" cy="48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endParaRPr lang="zh-CN" altLang="en-US" sz="1800"/>
                    </a:p>
                  </p:txBody>
                </p:sp>
                <p:sp>
                  <p:nvSpPr>
                    <p:cNvPr id="39" name="Oval 3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68" y="2256"/>
                      <a:ext cx="48" cy="48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5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endParaRPr lang="zh-CN" altLang="en-US" sz="1800"/>
                    </a:p>
                  </p:txBody>
                </p:sp>
              </p:grpSp>
              <p:grpSp>
                <p:nvGrpSpPr>
                  <p:cNvPr id="29" name="Group 33"/>
                  <p:cNvGrpSpPr>
                    <a:grpSpLocks/>
                  </p:cNvGrpSpPr>
                  <p:nvPr/>
                </p:nvGrpSpPr>
                <p:grpSpPr bwMode="auto">
                  <a:xfrm>
                    <a:off x="48" y="2064"/>
                    <a:ext cx="384" cy="192"/>
                    <a:chOff x="576" y="2064"/>
                    <a:chExt cx="384" cy="192"/>
                  </a:xfrm>
                </p:grpSpPr>
                <p:grpSp>
                  <p:nvGrpSpPr>
                    <p:cNvPr id="30" name="Group 3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768" y="2160"/>
                      <a:ext cx="192" cy="96"/>
                      <a:chOff x="480" y="2256"/>
                      <a:chExt cx="192" cy="96"/>
                    </a:xfrm>
                  </p:grpSpPr>
                  <p:sp>
                    <p:nvSpPr>
                      <p:cNvPr id="35" name="Oval 3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528" y="2304"/>
                        <a:ext cx="48" cy="48"/>
                      </a:xfrm>
                      <a:prstGeom prst="ellipse">
                        <a:avLst/>
                      </a:prstGeom>
                      <a:solidFill>
                        <a:srgbClr val="0000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 marL="742950" indent="-285750"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 marL="1143000" indent="-228600"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 marL="1600200" indent="-228600"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 marL="2057400" indent="-228600"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pPr eaLnBrk="1" hangingPunct="1"/>
                        <a:endParaRPr lang="zh-CN" altLang="en-US" sz="1800"/>
                      </a:p>
                    </p:txBody>
                  </p:sp>
                  <p:sp>
                    <p:nvSpPr>
                      <p:cNvPr id="36" name="Line 3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480" y="2256"/>
                        <a:ext cx="192" cy="0"/>
                      </a:xfrm>
                      <a:prstGeom prst="line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31" name="Group 3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576" y="2064"/>
                      <a:ext cx="288" cy="192"/>
                      <a:chOff x="624" y="2064"/>
                      <a:chExt cx="288" cy="192"/>
                    </a:xfrm>
                  </p:grpSpPr>
                  <p:sp>
                    <p:nvSpPr>
                      <p:cNvPr id="32" name="Oval 3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624" y="2208"/>
                        <a:ext cx="48" cy="48"/>
                      </a:xfrm>
                      <a:prstGeom prst="ellipse">
                        <a:avLst/>
                      </a:prstGeom>
                      <a:solidFill>
                        <a:srgbClr val="0000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 marL="742950" indent="-285750"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 marL="1143000" indent="-228600"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 marL="1600200" indent="-228600"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 marL="2057400" indent="-228600"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pPr eaLnBrk="1" hangingPunct="1"/>
                        <a:endParaRPr lang="zh-CN" altLang="en-US" sz="1800"/>
                      </a:p>
                    </p:txBody>
                  </p:sp>
                  <p:sp>
                    <p:nvSpPr>
                      <p:cNvPr id="33" name="Oval 3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768" y="2208"/>
                        <a:ext cx="48" cy="48"/>
                      </a:xfrm>
                      <a:prstGeom prst="ellipse">
                        <a:avLst/>
                      </a:prstGeom>
                      <a:solidFill>
                        <a:srgbClr val="0000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 marL="742950" indent="-285750"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 marL="1143000" indent="-228600"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 marL="1600200" indent="-228600"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 marL="2057400" indent="-228600"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15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pPr eaLnBrk="1" hangingPunct="1"/>
                        <a:endParaRPr lang="zh-CN" altLang="en-US" sz="1800"/>
                      </a:p>
                    </p:txBody>
                  </p:sp>
                  <p:sp>
                    <p:nvSpPr>
                      <p:cNvPr id="34" name="Line 40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20" y="2064"/>
                        <a:ext cx="192" cy="0"/>
                      </a:xfrm>
                      <a:prstGeom prst="line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</p:grpSp>
          </p:grpSp>
          <p:sp>
            <p:nvSpPr>
              <p:cNvPr id="21" name="Freeform 41"/>
              <p:cNvSpPr>
                <a:spLocks/>
              </p:cNvSpPr>
              <p:nvPr/>
            </p:nvSpPr>
            <p:spPr bwMode="auto">
              <a:xfrm>
                <a:off x="912" y="2208"/>
                <a:ext cx="8" cy="144"/>
              </a:xfrm>
              <a:custGeom>
                <a:avLst/>
                <a:gdLst>
                  <a:gd name="T0" fmla="*/ 0 w 8"/>
                  <a:gd name="T1" fmla="*/ 144 h 144"/>
                  <a:gd name="T2" fmla="*/ 0 w 8"/>
                  <a:gd name="T3" fmla="*/ 0 h 144"/>
                  <a:gd name="T4" fmla="*/ 0 60000 65536"/>
                  <a:gd name="T5" fmla="*/ 0 60000 65536"/>
                  <a:gd name="T6" fmla="*/ 0 w 8"/>
                  <a:gd name="T7" fmla="*/ 0 h 144"/>
                  <a:gd name="T8" fmla="*/ 8 w 8"/>
                  <a:gd name="T9" fmla="*/ 144 h 144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8" h="144">
                    <a:moveTo>
                      <a:pt x="0" y="144"/>
                    </a:moveTo>
                    <a:cubicBezTo>
                      <a:pt x="4" y="88"/>
                      <a:pt x="8" y="32"/>
                      <a:pt x="0" y="0"/>
                    </a:cubicBez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22" name="Group 42"/>
              <p:cNvGrpSpPr>
                <a:grpSpLocks/>
              </p:cNvGrpSpPr>
              <p:nvPr/>
            </p:nvGrpSpPr>
            <p:grpSpPr bwMode="auto">
              <a:xfrm>
                <a:off x="672" y="2208"/>
                <a:ext cx="384" cy="144"/>
                <a:chOff x="528" y="2208"/>
                <a:chExt cx="384" cy="144"/>
              </a:xfrm>
            </p:grpSpPr>
            <p:sp>
              <p:nvSpPr>
                <p:cNvPr id="23" name="Oval 43"/>
                <p:cNvSpPr>
                  <a:spLocks noChangeArrowheads="1"/>
                </p:cNvSpPr>
                <p:nvPr/>
              </p:nvSpPr>
              <p:spPr bwMode="auto">
                <a:xfrm>
                  <a:off x="528" y="2304"/>
                  <a:ext cx="48" cy="48"/>
                </a:xfrm>
                <a:prstGeom prst="ellipse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sz="1800"/>
                </a:p>
              </p:txBody>
            </p:sp>
            <p:sp>
              <p:nvSpPr>
                <p:cNvPr id="24" name="Oval 44"/>
                <p:cNvSpPr>
                  <a:spLocks noChangeArrowheads="1"/>
                </p:cNvSpPr>
                <p:nvPr/>
              </p:nvSpPr>
              <p:spPr bwMode="auto">
                <a:xfrm>
                  <a:off x="672" y="2256"/>
                  <a:ext cx="48" cy="48"/>
                </a:xfrm>
                <a:prstGeom prst="ellipse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sz="1800"/>
                </a:p>
              </p:txBody>
            </p:sp>
            <p:sp>
              <p:nvSpPr>
                <p:cNvPr id="25" name="Oval 45"/>
                <p:cNvSpPr>
                  <a:spLocks noChangeArrowheads="1"/>
                </p:cNvSpPr>
                <p:nvPr/>
              </p:nvSpPr>
              <p:spPr bwMode="auto">
                <a:xfrm>
                  <a:off x="864" y="2208"/>
                  <a:ext cx="48" cy="48"/>
                </a:xfrm>
                <a:prstGeom prst="ellipse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sz="1800"/>
                </a:p>
              </p:txBody>
            </p:sp>
          </p:grpSp>
        </p:grpSp>
        <p:sp>
          <p:nvSpPr>
            <p:cNvPr id="57" name="Text Box 47"/>
            <p:cNvSpPr txBox="1">
              <a:spLocks noChangeArrowheads="1"/>
            </p:cNvSpPr>
            <p:nvPr/>
          </p:nvSpPr>
          <p:spPr bwMode="auto">
            <a:xfrm>
              <a:off x="3098918" y="6181071"/>
              <a:ext cx="503237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400" b="1" dirty="0">
                  <a:latin typeface="Batang" panose="02030600000101010101" pitchFamily="18" charset="-127"/>
                  <a:ea typeface="Batang" panose="02030600000101010101" pitchFamily="18" charset="-127"/>
                </a:rPr>
                <a:t>A</a:t>
              </a:r>
            </a:p>
          </p:txBody>
        </p:sp>
        <p:sp>
          <p:nvSpPr>
            <p:cNvPr id="58" name="Text Box 48"/>
            <p:cNvSpPr txBox="1">
              <a:spLocks noChangeArrowheads="1"/>
            </p:cNvSpPr>
            <p:nvPr/>
          </p:nvSpPr>
          <p:spPr bwMode="auto">
            <a:xfrm>
              <a:off x="5234106" y="6186226"/>
              <a:ext cx="503237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400" b="1" dirty="0">
                  <a:latin typeface="Batang" panose="02030600000101010101" pitchFamily="18" charset="-127"/>
                  <a:ea typeface="Batang" panose="02030600000101010101" pitchFamily="18" charset="-127"/>
                </a:rPr>
                <a:t>B</a:t>
              </a:r>
            </a:p>
          </p:txBody>
        </p:sp>
        <p:sp>
          <p:nvSpPr>
            <p:cNvPr id="59" name="Text Box 49"/>
            <p:cNvSpPr txBox="1">
              <a:spLocks noChangeArrowheads="1"/>
            </p:cNvSpPr>
            <p:nvPr/>
          </p:nvSpPr>
          <p:spPr bwMode="auto">
            <a:xfrm>
              <a:off x="7054256" y="6129742"/>
              <a:ext cx="50323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400" b="1" dirty="0">
                  <a:latin typeface="Batang" panose="02030600000101010101" pitchFamily="18" charset="-127"/>
                  <a:ea typeface="Batang" panose="02030600000101010101" pitchFamily="18" charset="-127"/>
                </a:rPr>
                <a:t>C</a:t>
              </a:r>
            </a:p>
          </p:txBody>
        </p:sp>
        <p:sp>
          <p:nvSpPr>
            <p:cNvPr id="60" name="Text Box 52"/>
            <p:cNvSpPr txBox="1">
              <a:spLocks noChangeArrowheads="1"/>
            </p:cNvSpPr>
            <p:nvPr/>
          </p:nvSpPr>
          <p:spPr bwMode="auto">
            <a:xfrm>
              <a:off x="8856267" y="6179446"/>
              <a:ext cx="50323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400" b="1" dirty="0">
                  <a:latin typeface="Batang" panose="02030600000101010101" pitchFamily="18" charset="-127"/>
                  <a:ea typeface="Batang" panose="02030600000101010101" pitchFamily="18" charset="-127"/>
                </a:rPr>
                <a:t>D</a:t>
              </a:r>
              <a:endParaRPr lang="en-US" altLang="zh-CN" sz="2400" b="1" dirty="0">
                <a:latin typeface="Batang" panose="02030600000101010101" pitchFamily="18" charset="-127"/>
                <a:ea typeface="Batang" panose="02030600000101010101" pitchFamily="18" charset="-127"/>
              </a:endParaRPr>
            </a:p>
          </p:txBody>
        </p:sp>
        <p:pic>
          <p:nvPicPr>
            <p:cNvPr id="62" name="Picture 6" descr="55实验室制备乙快"/>
            <p:cNvPicPr>
              <a:picLocks noChangeAspect="1" noChangeArrowheads="1"/>
            </p:cNvPicPr>
            <p:nvPr/>
          </p:nvPicPr>
          <p:blipFill>
            <a:blip r:embed="rId1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85" r="57852" b="9875"/>
            <a:stretch>
              <a:fillRect/>
            </a:stretch>
          </p:blipFill>
          <p:spPr bwMode="auto">
            <a:xfrm>
              <a:off x="6766558" y="3447324"/>
              <a:ext cx="1107139" cy="2716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矩形 1"/>
          <p:cNvSpPr/>
          <p:nvPr/>
        </p:nvSpPr>
        <p:spPr>
          <a:xfrm>
            <a:off x="5633306" y="854601"/>
            <a:ext cx="3903633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kumimoji="1" lang="zh-CN" altLang="en-US" b="1" dirty="0">
                <a:latin typeface="Times New Roman" panose="02020603050405020304" pitchFamily="18" charset="0"/>
              </a:rPr>
              <a:t>实验中常用饱和食盐水代替</a:t>
            </a:r>
            <a:r>
              <a:rPr kumimoji="1" lang="zh-CN" altLang="en-US" b="1" dirty="0" smtClean="0">
                <a:latin typeface="Times New Roman" panose="02020603050405020304" pitchFamily="18" charset="0"/>
              </a:rPr>
              <a:t>水的原因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5672720" y="1240286"/>
            <a:ext cx="4148188" cy="646331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kumimoji="1" lang="zh-CN" altLang="en-US" b="1" dirty="0">
                <a:latin typeface="Times New Roman" panose="02020603050405020304" pitchFamily="18" charset="0"/>
              </a:rPr>
              <a:t>降低水的含量，减缓电石与水的反应速率，得到平稳的乙炔气流。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56298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3" grpId="0"/>
      <p:bldP spid="14" grpId="0"/>
      <p:bldP spid="56" grpId="0" animBg="1"/>
      <p:bldP spid="61" grpId="0"/>
      <p:bldP spid="2" grpId="0" animBg="1"/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112199" y="461665"/>
            <a:ext cx="51423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乙炔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的实验室制法：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hlinkClick r:id="rId2" action="ppaction://hlinkfile"/>
              </a:rPr>
              <a:t>实验</a:t>
            </a:r>
            <a:r>
              <a:rPr lang="en-US" altLang="zh-CN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hlinkClick r:id="rId2" action="ppaction://hlinkfile"/>
              </a:rPr>
              <a:t>2-1</a:t>
            </a:r>
            <a:endParaRPr lang="en-US" altLang="zh-CN" sz="28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-1" y="0"/>
            <a:ext cx="319396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脂肪</a:t>
            </a:r>
            <a:r>
              <a:rPr lang="zh-CN" altLang="en-US" sz="2400" dirty="0" smtClean="0"/>
              <a:t>烃</a:t>
            </a:r>
            <a:r>
              <a:rPr lang="zh-CN" altLang="en-US" sz="2400" dirty="0" smtClean="0"/>
              <a:t>的来源和制备</a:t>
            </a:r>
            <a:endParaRPr lang="zh-CN" altLang="en-US" sz="2400" dirty="0"/>
          </a:p>
        </p:txBody>
      </p:sp>
      <p:grpSp>
        <p:nvGrpSpPr>
          <p:cNvPr id="8" name="Group 3"/>
          <p:cNvGrpSpPr>
            <a:grpSpLocks/>
          </p:cNvGrpSpPr>
          <p:nvPr/>
        </p:nvGrpSpPr>
        <p:grpSpPr bwMode="auto">
          <a:xfrm>
            <a:off x="2682875" y="1922465"/>
            <a:ext cx="7542950" cy="584200"/>
            <a:chOff x="1690" y="786"/>
            <a:chExt cx="5424" cy="368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9" name="Text Box 4"/>
                <p:cNvSpPr txBox="1">
                  <a:spLocks noChangeArrowheads="1"/>
                </p:cNvSpPr>
                <p:nvPr/>
              </p:nvSpPr>
              <p:spPr bwMode="auto">
                <a:xfrm>
                  <a:off x="1690" y="786"/>
                  <a:ext cx="5424" cy="36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kumimoji="1" lang="en-US" altLang="zh-CN" sz="3200" b="1" dirty="0" smtClean="0">
                      <a:latin typeface="Times New Roman" panose="02020603050405020304" pitchFamily="18" charset="0"/>
                    </a:rPr>
                    <a:t>CaC</a:t>
                  </a:r>
                  <a:r>
                    <a:rPr kumimoji="1" lang="en-US" altLang="zh-CN" sz="3200" b="1" baseline="-30000" dirty="0" smtClean="0">
                      <a:latin typeface="Times New Roman" panose="02020603050405020304" pitchFamily="18" charset="0"/>
                    </a:rPr>
                    <a:t>2</a:t>
                  </a:r>
                  <a:r>
                    <a:rPr kumimoji="1" lang="en-US" altLang="zh-CN" sz="3200" b="1" dirty="0" smtClean="0">
                      <a:latin typeface="Times New Roman" panose="02020603050405020304" pitchFamily="18" charset="0"/>
                    </a:rPr>
                    <a:t>+2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kumimoji="1" lang="en-US" altLang="zh-CN" sz="320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kumimoji="1" lang="en-US" altLang="zh-CN" sz="32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kumimoji="1" lang="en-US" altLang="zh-CN" sz="32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kumimoji="1" lang="en-US" altLang="zh-CN" sz="3200" b="0" i="0" smtClean="0">
                          <a:latin typeface="Cambria Math" panose="02040503050406030204" pitchFamily="18" charset="0"/>
                        </a:rPr>
                        <m:t>O</m:t>
                      </m:r>
                    </m:oMath>
                  </a14:m>
                  <a:r>
                    <a:rPr kumimoji="1" lang="en-US" altLang="zh-CN" sz="3200" b="1" dirty="0" smtClean="0">
                      <a:latin typeface="Times New Roman" panose="02020603050405020304" pitchFamily="18" charset="0"/>
                    </a:rPr>
                    <a:t>          </a:t>
                  </a:r>
                  <a:r>
                    <a:rPr kumimoji="1" lang="en-US" altLang="zh-CN" sz="3200" b="1" dirty="0">
                      <a:latin typeface="Times New Roman" panose="02020603050405020304" pitchFamily="18" charset="0"/>
                    </a:rPr>
                    <a:t>C</a:t>
                  </a:r>
                  <a:r>
                    <a:rPr kumimoji="1" lang="en-US" altLang="zh-CN" sz="3200" b="1" baseline="-30000" dirty="0">
                      <a:latin typeface="Times New Roman" panose="02020603050405020304" pitchFamily="18" charset="0"/>
                    </a:rPr>
                    <a:t>2</a:t>
                  </a:r>
                  <a:r>
                    <a:rPr kumimoji="1" lang="en-US" altLang="zh-CN" sz="3200" b="1" dirty="0">
                      <a:latin typeface="Times New Roman" panose="02020603050405020304" pitchFamily="18" charset="0"/>
                    </a:rPr>
                    <a:t>H</a:t>
                  </a:r>
                  <a:r>
                    <a:rPr kumimoji="1" lang="en-US" altLang="zh-CN" sz="3200" b="1" baseline="-30000" dirty="0">
                      <a:latin typeface="Times New Roman" panose="02020603050405020304" pitchFamily="18" charset="0"/>
                    </a:rPr>
                    <a:t>2</a:t>
                  </a:r>
                  <a:r>
                    <a:rPr kumimoji="1" lang="en-US" altLang="zh-CN" sz="3200" b="1" dirty="0">
                      <a:latin typeface="Times New Roman" panose="02020603050405020304" pitchFamily="18" charset="0"/>
                    </a:rPr>
                    <a:t>↑+</a:t>
                  </a:r>
                  <a:r>
                    <a:rPr kumimoji="1" lang="en-US" altLang="zh-CN" sz="3200" b="1" dirty="0" smtClean="0">
                      <a:latin typeface="Times New Roman" panose="02020603050405020304" pitchFamily="18" charset="0"/>
                    </a:rPr>
                    <a:t>Ca(OH)</a:t>
                  </a:r>
                  <a:r>
                    <a:rPr kumimoji="1" lang="en-US" altLang="zh-CN" sz="3200" b="1" baseline="-30000" dirty="0" smtClean="0">
                      <a:latin typeface="Times New Roman" panose="02020603050405020304" pitchFamily="18" charset="0"/>
                    </a:rPr>
                    <a:t>2 </a:t>
                  </a:r>
                  <a:r>
                    <a:rPr kumimoji="1" lang="en-US" altLang="zh-CN" sz="3200" b="1" dirty="0" smtClean="0">
                      <a:latin typeface="Times New Roman" panose="02020603050405020304" pitchFamily="18" charset="0"/>
                    </a:rPr>
                    <a:t> </a:t>
                  </a:r>
                  <a:r>
                    <a:rPr kumimoji="1" lang="en-US" altLang="zh-CN" sz="3200" b="1" dirty="0" smtClean="0">
                      <a:latin typeface="MS PGothic" panose="020B0600070205080204" pitchFamily="34" charset="-128"/>
                      <a:ea typeface="MS PGothic" panose="020B0600070205080204" pitchFamily="34" charset="-128"/>
                    </a:rPr>
                    <a:t>∆H&lt;0</a:t>
                  </a:r>
                  <a:r>
                    <a:rPr kumimoji="1" lang="en-US" altLang="zh-CN" sz="3200" b="1" dirty="0" smtClean="0">
                      <a:latin typeface="Times New Roman" panose="02020603050405020304" pitchFamily="18" charset="0"/>
                    </a:rPr>
                    <a:t> </a:t>
                  </a:r>
                  <a:endParaRPr kumimoji="1" lang="en-US" altLang="zh-CN" sz="3200" b="1" dirty="0">
                    <a:latin typeface="Times New Roman" panose="02020603050405020304" pitchFamily="18" charset="0"/>
                  </a:endParaRPr>
                </a:p>
              </p:txBody>
            </p:sp>
          </mc:Choice>
          <mc:Fallback>
            <p:sp>
              <p:nvSpPr>
                <p:cNvPr id="9" name="Text Box 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1690" y="786"/>
                  <a:ext cx="5424" cy="368"/>
                </a:xfrm>
                <a:prstGeom prst="rect">
                  <a:avLst/>
                </a:prstGeom>
                <a:blipFill rotWithShape="0">
                  <a:blip r:embed="rId3"/>
                  <a:stretch>
                    <a:fillRect l="-2021" t="-17708" b="-35417"/>
                  </a:stretch>
                </a:blipFill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0" name="Line 5"/>
            <p:cNvSpPr>
              <a:spLocks noChangeShapeType="1"/>
            </p:cNvSpPr>
            <p:nvPr/>
          </p:nvSpPr>
          <p:spPr bwMode="auto">
            <a:xfrm>
              <a:off x="3402" y="970"/>
              <a:ext cx="62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98425" y="1906588"/>
            <a:ext cx="29019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 b="1">
                <a:latin typeface="Times New Roman" panose="02020603050405020304" pitchFamily="18" charset="0"/>
              </a:rPr>
              <a:t>  B. </a:t>
            </a:r>
            <a:r>
              <a:rPr kumimoji="1" lang="zh-CN" altLang="en-US" sz="3200" b="1">
                <a:latin typeface="Times New Roman" panose="02020603050405020304" pitchFamily="18" charset="0"/>
              </a:rPr>
              <a:t>反应原理：</a:t>
            </a: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-9525" y="1204913"/>
            <a:ext cx="5740624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3200" dirty="0"/>
              <a:t>   </a:t>
            </a:r>
            <a:r>
              <a:rPr lang="en-US" altLang="zh-CN" sz="3200" b="1" dirty="0"/>
              <a:t>A. </a:t>
            </a:r>
            <a:r>
              <a:rPr lang="zh-CN" altLang="en-US" sz="3200" b="1" dirty="0"/>
              <a:t>原料</a:t>
            </a:r>
            <a:r>
              <a:rPr lang="zh-CN" altLang="en-US" sz="3200" b="1" dirty="0" smtClean="0"/>
              <a:t>：电石和饱和食盐水</a:t>
            </a:r>
            <a:endParaRPr lang="en-US" altLang="zh-CN" sz="3200" b="1" dirty="0"/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98425" y="2611438"/>
            <a:ext cx="8353425" cy="1857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3200" dirty="0"/>
              <a:t>  </a:t>
            </a:r>
            <a:r>
              <a:rPr lang="en-US" altLang="zh-CN" sz="3200" b="1" dirty="0"/>
              <a:t>C.</a:t>
            </a:r>
            <a:r>
              <a:rPr lang="zh-CN" altLang="en-US" sz="3200" b="1" dirty="0"/>
              <a:t>装置：</a:t>
            </a:r>
          </a:p>
          <a:p>
            <a:pPr eaLnBrk="1" hangingPunct="1">
              <a:spcBef>
                <a:spcPct val="20000"/>
              </a:spcBef>
            </a:pPr>
            <a:r>
              <a:rPr lang="zh-CN" altLang="en-US" sz="3200" b="1" dirty="0"/>
              <a:t>  </a:t>
            </a:r>
            <a:r>
              <a:rPr lang="en-US" altLang="zh-CN" sz="3200" b="1" dirty="0"/>
              <a:t>D.</a:t>
            </a:r>
            <a:r>
              <a:rPr lang="zh-CN" altLang="en-US" sz="3200" b="1" dirty="0"/>
              <a:t>收集方法</a:t>
            </a:r>
          </a:p>
          <a:p>
            <a:pPr eaLnBrk="1" hangingPunct="1">
              <a:spcBef>
                <a:spcPct val="20000"/>
              </a:spcBef>
            </a:pPr>
            <a:r>
              <a:rPr lang="zh-CN" altLang="en-US" sz="3200" b="1" dirty="0"/>
              <a:t>  </a:t>
            </a:r>
            <a:r>
              <a:rPr lang="en-US" altLang="zh-CN" sz="3200" b="1" dirty="0"/>
              <a:t>E.</a:t>
            </a:r>
            <a:r>
              <a:rPr lang="zh-CN" altLang="en-US" sz="3200" b="1" dirty="0"/>
              <a:t>净化：</a:t>
            </a:r>
          </a:p>
        </p:txBody>
      </p:sp>
      <p:sp>
        <p:nvSpPr>
          <p:cNvPr id="63" name="Text Box 5"/>
          <p:cNvSpPr txBox="1">
            <a:spLocks noChangeArrowheads="1"/>
          </p:cNvSpPr>
          <p:nvPr/>
        </p:nvSpPr>
        <p:spPr bwMode="auto">
          <a:xfrm>
            <a:off x="2772616" y="2647955"/>
            <a:ext cx="7363467" cy="633413"/>
          </a:xfrm>
          <a:prstGeom prst="rect">
            <a:avLst/>
          </a:prstGeom>
          <a:solidFill>
            <a:srgbClr val="0000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defTabSz="846138" rtl="0" eaLnBrk="0" fontAlgn="base" hangingPunct="0">
              <a:spcBef>
                <a:spcPct val="0"/>
              </a:spcBef>
              <a:spcAft>
                <a:spcPct val="0"/>
              </a:spcAft>
              <a:defRPr sz="2200" kern="120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846138" rtl="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algn="l" defTabSz="846138" rtl="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algn="l" defTabSz="846138" rtl="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algn="l" defTabSz="846138" rtl="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algn="l" defTabSz="846138" rtl="0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algn="l" defTabSz="846138" rtl="0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algn="l" defTabSz="846138" rtl="0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algn="l" defTabSz="846138" rtl="0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ea typeface="宋体" panose="02010600030101010101" pitchFamily="2" charset="-122"/>
              </a:rPr>
              <a:t>下列那种装置可以用来做为乙炔的收集装置</a:t>
            </a:r>
            <a:r>
              <a:rPr lang="en-US" altLang="zh-CN" sz="2800" b="1" dirty="0">
                <a:solidFill>
                  <a:schemeClr val="bg1"/>
                </a:solidFill>
                <a:ea typeface="宋体" panose="02010600030101010101" pitchFamily="2" charset="-122"/>
              </a:rPr>
              <a:t>?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772616" y="3521443"/>
            <a:ext cx="7225397" cy="2314889"/>
            <a:chOff x="2772616" y="3521443"/>
            <a:chExt cx="7225397" cy="2314889"/>
          </a:xfrm>
        </p:grpSpPr>
        <p:sp>
          <p:nvSpPr>
            <p:cNvPr id="64" name="Text Box 7"/>
            <p:cNvSpPr txBox="1">
              <a:spLocks noChangeArrowheads="1"/>
            </p:cNvSpPr>
            <p:nvPr/>
          </p:nvSpPr>
          <p:spPr bwMode="auto">
            <a:xfrm>
              <a:off x="9313220" y="4477332"/>
              <a:ext cx="215900" cy="3667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endParaRPr lang="zh-CN" altLang="zh-CN" sz="1800"/>
            </a:p>
          </p:txBody>
        </p:sp>
        <p:pic>
          <p:nvPicPr>
            <p:cNvPr id="67" name="Picture 2" descr="排水集气法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692"/>
            <a:stretch>
              <a:fillRect/>
            </a:stretch>
          </p:blipFill>
          <p:spPr bwMode="auto">
            <a:xfrm>
              <a:off x="2772616" y="3710570"/>
              <a:ext cx="2808287" cy="19716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" name="Picture 3" descr="排空气集气法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29" b="4733"/>
            <a:stretch>
              <a:fillRect/>
            </a:stretch>
          </p:blipFill>
          <p:spPr bwMode="auto">
            <a:xfrm>
              <a:off x="6498755" y="3687173"/>
              <a:ext cx="1229830" cy="21491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9" name="Picture 4" descr="向下排空气集气法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847" b="7692"/>
            <a:stretch>
              <a:fillRect/>
            </a:stretch>
          </p:blipFill>
          <p:spPr bwMode="auto">
            <a:xfrm>
              <a:off x="8164661" y="3647202"/>
              <a:ext cx="1321948" cy="19921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0" name="Text Box 6"/>
            <p:cNvSpPr txBox="1">
              <a:spLocks noChangeArrowheads="1"/>
            </p:cNvSpPr>
            <p:nvPr/>
          </p:nvSpPr>
          <p:spPr bwMode="auto">
            <a:xfrm>
              <a:off x="3009828" y="3570239"/>
              <a:ext cx="679450" cy="914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400" b="1"/>
                <a:t>D</a:t>
              </a:r>
              <a:endParaRPr lang="en-US" altLang="zh-CN" sz="5400" b="1"/>
            </a:p>
          </p:txBody>
        </p:sp>
        <p:sp>
          <p:nvSpPr>
            <p:cNvPr id="71" name="Text Box 6"/>
            <p:cNvSpPr txBox="1">
              <a:spLocks noChangeArrowheads="1"/>
            </p:cNvSpPr>
            <p:nvPr/>
          </p:nvSpPr>
          <p:spPr bwMode="auto">
            <a:xfrm>
              <a:off x="5936889" y="3561309"/>
              <a:ext cx="646331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400" b="1"/>
                <a:t>E</a:t>
              </a:r>
              <a:endParaRPr lang="en-US" altLang="zh-CN" sz="5400" b="1"/>
            </a:p>
          </p:txBody>
        </p:sp>
        <p:sp>
          <p:nvSpPr>
            <p:cNvPr id="72" name="Text Box 6"/>
            <p:cNvSpPr txBox="1">
              <a:spLocks noChangeArrowheads="1"/>
            </p:cNvSpPr>
            <p:nvPr/>
          </p:nvSpPr>
          <p:spPr bwMode="auto">
            <a:xfrm>
              <a:off x="9390154" y="3521443"/>
              <a:ext cx="607859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400" b="1" dirty="0"/>
                <a:t>F</a:t>
              </a:r>
            </a:p>
          </p:txBody>
        </p:sp>
      </p:grpSp>
      <p:sp>
        <p:nvSpPr>
          <p:cNvPr id="73" name="Text Box 6"/>
          <p:cNvSpPr txBox="1">
            <a:spLocks noChangeArrowheads="1"/>
          </p:cNvSpPr>
          <p:nvPr/>
        </p:nvSpPr>
        <p:spPr bwMode="auto">
          <a:xfrm>
            <a:off x="10225825" y="2507461"/>
            <a:ext cx="6794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5400" b="1"/>
              <a:t>D</a:t>
            </a:r>
            <a:endParaRPr lang="en-US" altLang="zh-CN" sz="5400" b="1"/>
          </a:p>
        </p:txBody>
      </p:sp>
    </p:spTree>
    <p:extLst>
      <p:ext uri="{BB962C8B-B14F-4D97-AF65-F5344CB8AC3E}">
        <p14:creationId xmlns:p14="http://schemas.microsoft.com/office/powerpoint/2010/main" val="2351658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3" grpId="0"/>
      <p:bldP spid="14" grpId="0"/>
      <p:bldP spid="63" grpId="0" autoUpdateAnimBg="0"/>
      <p:bldP spid="7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112199" y="461665"/>
            <a:ext cx="51423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乙炔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的实验室制法：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hlinkClick r:id="rId2" action="ppaction://hlinkfile"/>
              </a:rPr>
              <a:t>实验</a:t>
            </a:r>
            <a:r>
              <a:rPr lang="en-US" altLang="zh-CN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hlinkClick r:id="rId2" action="ppaction://hlinkfile"/>
              </a:rPr>
              <a:t>2-1</a:t>
            </a:r>
            <a:endParaRPr lang="en-US" altLang="zh-CN" sz="28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-1" y="0"/>
            <a:ext cx="319396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脂肪</a:t>
            </a:r>
            <a:r>
              <a:rPr lang="zh-CN" altLang="en-US" sz="2400" dirty="0" smtClean="0"/>
              <a:t>烃</a:t>
            </a:r>
            <a:r>
              <a:rPr lang="zh-CN" altLang="en-US" sz="2400" dirty="0" smtClean="0"/>
              <a:t>的来源和制备</a:t>
            </a:r>
            <a:endParaRPr lang="zh-CN" altLang="en-US" sz="2400" dirty="0"/>
          </a:p>
        </p:txBody>
      </p:sp>
      <p:grpSp>
        <p:nvGrpSpPr>
          <p:cNvPr id="8" name="Group 3"/>
          <p:cNvGrpSpPr>
            <a:grpSpLocks/>
          </p:cNvGrpSpPr>
          <p:nvPr/>
        </p:nvGrpSpPr>
        <p:grpSpPr bwMode="auto">
          <a:xfrm>
            <a:off x="2682874" y="1781175"/>
            <a:ext cx="7542950" cy="584200"/>
            <a:chOff x="1690" y="786"/>
            <a:chExt cx="5424" cy="368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9" name="Text Box 4"/>
                <p:cNvSpPr txBox="1">
                  <a:spLocks noChangeArrowheads="1"/>
                </p:cNvSpPr>
                <p:nvPr/>
              </p:nvSpPr>
              <p:spPr bwMode="auto">
                <a:xfrm>
                  <a:off x="1690" y="786"/>
                  <a:ext cx="5424" cy="36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kumimoji="1" lang="en-US" altLang="zh-CN" sz="3200" b="1" dirty="0" smtClean="0">
                      <a:latin typeface="Times New Roman" panose="02020603050405020304" pitchFamily="18" charset="0"/>
                    </a:rPr>
                    <a:t>CaC</a:t>
                  </a:r>
                  <a:r>
                    <a:rPr kumimoji="1" lang="en-US" altLang="zh-CN" sz="3200" b="1" baseline="-30000" dirty="0" smtClean="0">
                      <a:latin typeface="Times New Roman" panose="02020603050405020304" pitchFamily="18" charset="0"/>
                    </a:rPr>
                    <a:t>2</a:t>
                  </a:r>
                  <a:r>
                    <a:rPr kumimoji="1" lang="en-US" altLang="zh-CN" sz="3200" b="1" dirty="0" smtClean="0">
                      <a:latin typeface="Times New Roman" panose="02020603050405020304" pitchFamily="18" charset="0"/>
                    </a:rPr>
                    <a:t>+2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kumimoji="1" lang="en-US" altLang="zh-CN" sz="320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kumimoji="1" lang="en-US" altLang="zh-CN" sz="32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kumimoji="1" lang="en-US" altLang="zh-CN" sz="32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kumimoji="1" lang="en-US" altLang="zh-CN" sz="3200" b="0" i="0" smtClean="0">
                          <a:latin typeface="Cambria Math" panose="02040503050406030204" pitchFamily="18" charset="0"/>
                        </a:rPr>
                        <m:t>O</m:t>
                      </m:r>
                    </m:oMath>
                  </a14:m>
                  <a:r>
                    <a:rPr kumimoji="1" lang="en-US" altLang="zh-CN" sz="3200" b="1" dirty="0" smtClean="0">
                      <a:latin typeface="Times New Roman" panose="02020603050405020304" pitchFamily="18" charset="0"/>
                    </a:rPr>
                    <a:t>          </a:t>
                  </a:r>
                  <a:r>
                    <a:rPr kumimoji="1" lang="en-US" altLang="zh-CN" sz="3200" b="1" dirty="0">
                      <a:latin typeface="Times New Roman" panose="02020603050405020304" pitchFamily="18" charset="0"/>
                    </a:rPr>
                    <a:t>C</a:t>
                  </a:r>
                  <a:r>
                    <a:rPr kumimoji="1" lang="en-US" altLang="zh-CN" sz="3200" b="1" baseline="-30000" dirty="0">
                      <a:latin typeface="Times New Roman" panose="02020603050405020304" pitchFamily="18" charset="0"/>
                    </a:rPr>
                    <a:t>2</a:t>
                  </a:r>
                  <a:r>
                    <a:rPr kumimoji="1" lang="en-US" altLang="zh-CN" sz="3200" b="1" dirty="0">
                      <a:latin typeface="Times New Roman" panose="02020603050405020304" pitchFamily="18" charset="0"/>
                    </a:rPr>
                    <a:t>H</a:t>
                  </a:r>
                  <a:r>
                    <a:rPr kumimoji="1" lang="en-US" altLang="zh-CN" sz="3200" b="1" baseline="-30000" dirty="0">
                      <a:latin typeface="Times New Roman" panose="02020603050405020304" pitchFamily="18" charset="0"/>
                    </a:rPr>
                    <a:t>2</a:t>
                  </a:r>
                  <a:r>
                    <a:rPr kumimoji="1" lang="en-US" altLang="zh-CN" sz="3200" b="1" dirty="0">
                      <a:latin typeface="Times New Roman" panose="02020603050405020304" pitchFamily="18" charset="0"/>
                    </a:rPr>
                    <a:t>↑+</a:t>
                  </a:r>
                  <a:r>
                    <a:rPr kumimoji="1" lang="en-US" altLang="zh-CN" sz="3200" b="1" dirty="0" smtClean="0">
                      <a:latin typeface="Times New Roman" panose="02020603050405020304" pitchFamily="18" charset="0"/>
                    </a:rPr>
                    <a:t>Ca(OH)</a:t>
                  </a:r>
                  <a:r>
                    <a:rPr kumimoji="1" lang="en-US" altLang="zh-CN" sz="3200" b="1" baseline="-30000" dirty="0" smtClean="0">
                      <a:latin typeface="Times New Roman" panose="02020603050405020304" pitchFamily="18" charset="0"/>
                    </a:rPr>
                    <a:t>2 </a:t>
                  </a:r>
                  <a:r>
                    <a:rPr kumimoji="1" lang="en-US" altLang="zh-CN" sz="3200" b="1" dirty="0" smtClean="0">
                      <a:latin typeface="Times New Roman" panose="02020603050405020304" pitchFamily="18" charset="0"/>
                    </a:rPr>
                    <a:t> </a:t>
                  </a:r>
                  <a:r>
                    <a:rPr kumimoji="1" lang="en-US" altLang="zh-CN" sz="3200" b="1" dirty="0" smtClean="0">
                      <a:latin typeface="MS PGothic" panose="020B0600070205080204" pitchFamily="34" charset="-128"/>
                      <a:ea typeface="MS PGothic" panose="020B0600070205080204" pitchFamily="34" charset="-128"/>
                    </a:rPr>
                    <a:t>∆H&lt;0</a:t>
                  </a:r>
                  <a:r>
                    <a:rPr kumimoji="1" lang="en-US" altLang="zh-CN" sz="3200" b="1" dirty="0" smtClean="0">
                      <a:latin typeface="Times New Roman" panose="02020603050405020304" pitchFamily="18" charset="0"/>
                    </a:rPr>
                    <a:t> </a:t>
                  </a:r>
                  <a:endParaRPr kumimoji="1" lang="en-US" altLang="zh-CN" sz="3200" b="1" dirty="0">
                    <a:latin typeface="Times New Roman" panose="02020603050405020304" pitchFamily="18" charset="0"/>
                  </a:endParaRPr>
                </a:p>
              </p:txBody>
            </p:sp>
          </mc:Choice>
          <mc:Fallback>
            <p:sp>
              <p:nvSpPr>
                <p:cNvPr id="9" name="Text Box 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1690" y="786"/>
                  <a:ext cx="5424" cy="368"/>
                </a:xfrm>
                <a:prstGeom prst="rect">
                  <a:avLst/>
                </a:prstGeom>
                <a:blipFill rotWithShape="0">
                  <a:blip r:embed="rId3"/>
                  <a:stretch>
                    <a:fillRect l="-2021" t="-17708" b="-35417"/>
                  </a:stretch>
                </a:blipFill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0" name="Line 5"/>
            <p:cNvSpPr>
              <a:spLocks noChangeShapeType="1"/>
            </p:cNvSpPr>
            <p:nvPr/>
          </p:nvSpPr>
          <p:spPr bwMode="auto">
            <a:xfrm>
              <a:off x="3402" y="970"/>
              <a:ext cx="62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98425" y="1906588"/>
            <a:ext cx="29019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 b="1">
                <a:latin typeface="Times New Roman" panose="02020603050405020304" pitchFamily="18" charset="0"/>
              </a:rPr>
              <a:t>  B. </a:t>
            </a:r>
            <a:r>
              <a:rPr kumimoji="1" lang="zh-CN" altLang="en-US" sz="3200" b="1">
                <a:latin typeface="Times New Roman" panose="02020603050405020304" pitchFamily="18" charset="0"/>
              </a:rPr>
              <a:t>反应原理：</a:t>
            </a: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-9525" y="1204913"/>
            <a:ext cx="5740624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3200" dirty="0"/>
              <a:t>   </a:t>
            </a:r>
            <a:r>
              <a:rPr lang="en-US" altLang="zh-CN" sz="3200" b="1" dirty="0"/>
              <a:t>A. </a:t>
            </a:r>
            <a:r>
              <a:rPr lang="zh-CN" altLang="en-US" sz="3200" b="1" dirty="0"/>
              <a:t>原料</a:t>
            </a:r>
            <a:r>
              <a:rPr lang="zh-CN" altLang="en-US" sz="3200" b="1" dirty="0" smtClean="0"/>
              <a:t>：电石和饱和食盐水</a:t>
            </a:r>
            <a:endParaRPr lang="en-US" altLang="zh-CN" sz="3200" b="1" dirty="0"/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98426" y="2611438"/>
            <a:ext cx="2584450" cy="1857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3200" dirty="0"/>
              <a:t>  </a:t>
            </a:r>
            <a:r>
              <a:rPr lang="en-US" altLang="zh-CN" sz="3200" b="1" dirty="0"/>
              <a:t>C.</a:t>
            </a:r>
            <a:r>
              <a:rPr lang="zh-CN" altLang="en-US" sz="3200" b="1" dirty="0"/>
              <a:t>装置：</a:t>
            </a:r>
          </a:p>
          <a:p>
            <a:pPr eaLnBrk="1" hangingPunct="1">
              <a:spcBef>
                <a:spcPct val="20000"/>
              </a:spcBef>
            </a:pPr>
            <a:r>
              <a:rPr lang="zh-CN" altLang="en-US" sz="3200" b="1" dirty="0"/>
              <a:t>  </a:t>
            </a:r>
            <a:r>
              <a:rPr lang="en-US" altLang="zh-CN" sz="3200" b="1" dirty="0"/>
              <a:t>D.</a:t>
            </a:r>
            <a:r>
              <a:rPr lang="zh-CN" altLang="en-US" sz="3200" b="1" dirty="0"/>
              <a:t>收集方法</a:t>
            </a:r>
          </a:p>
          <a:p>
            <a:pPr eaLnBrk="1" hangingPunct="1">
              <a:spcBef>
                <a:spcPct val="20000"/>
              </a:spcBef>
            </a:pPr>
            <a:r>
              <a:rPr lang="zh-CN" altLang="en-US" sz="3200" b="1" dirty="0"/>
              <a:t>  </a:t>
            </a:r>
            <a:r>
              <a:rPr lang="en-US" altLang="zh-CN" sz="3200" b="1" dirty="0"/>
              <a:t>E.</a:t>
            </a:r>
            <a:r>
              <a:rPr lang="zh-CN" altLang="en-US" sz="3200" b="1" dirty="0"/>
              <a:t>净化：</a:t>
            </a:r>
          </a:p>
        </p:txBody>
      </p:sp>
      <p:sp>
        <p:nvSpPr>
          <p:cNvPr id="2" name="矩形 1"/>
          <p:cNvSpPr/>
          <p:nvPr/>
        </p:nvSpPr>
        <p:spPr>
          <a:xfrm>
            <a:off x="2682875" y="2755373"/>
            <a:ext cx="8369590" cy="1569660"/>
          </a:xfrm>
          <a:prstGeom prst="rect">
            <a:avLst/>
          </a:prstGeom>
          <a:solidFill>
            <a:srgbClr val="B2FAE2"/>
          </a:solidFill>
        </p:spPr>
        <p:txBody>
          <a:bodyPr wrap="square">
            <a:spAutoFit/>
          </a:bodyPr>
          <a:lstStyle/>
          <a:p>
            <a:r>
              <a:rPr kumimoji="1" lang="zh-CN" altLang="en-US" sz="2400" b="1" dirty="0" smtClean="0">
                <a:latin typeface="Times New Roman" panose="02020603050405020304" pitchFamily="18" charset="0"/>
              </a:rPr>
              <a:t>纯净</a:t>
            </a:r>
            <a:r>
              <a:rPr kumimoji="1" lang="zh-CN" altLang="en-US" sz="2400" b="1" dirty="0">
                <a:latin typeface="Times New Roman" panose="02020603050405020304" pitchFamily="18" charset="0"/>
              </a:rPr>
              <a:t>的乙炔气体是无色无味的气体</a:t>
            </a:r>
            <a:r>
              <a:rPr kumimoji="1" lang="zh-CN" altLang="en-US" sz="2400" b="1" dirty="0" smtClean="0">
                <a:latin typeface="Times New Roman" panose="02020603050405020304" pitchFamily="18" charset="0"/>
              </a:rPr>
              <a:t>。</a:t>
            </a:r>
            <a:endParaRPr kumimoji="1" lang="en-US" altLang="zh-CN" sz="2400" b="1" dirty="0" smtClean="0">
              <a:latin typeface="Times New Roman" panose="02020603050405020304" pitchFamily="18" charset="0"/>
            </a:endParaRPr>
          </a:p>
          <a:p>
            <a:r>
              <a:rPr kumimoji="1" lang="zh-CN" altLang="en-US" sz="2400" b="1" dirty="0" smtClean="0">
                <a:latin typeface="Times New Roman" panose="02020603050405020304" pitchFamily="18" charset="0"/>
              </a:rPr>
              <a:t>用</a:t>
            </a:r>
            <a:r>
              <a:rPr kumimoji="1" lang="zh-CN" altLang="en-US" sz="2400" b="1" dirty="0">
                <a:latin typeface="Times New Roman" panose="02020603050405020304" pitchFamily="18" charset="0"/>
              </a:rPr>
              <a:t>电石和水反应制取的乙炔，常闻到有恶臭气味</a:t>
            </a:r>
            <a:r>
              <a:rPr kumimoji="1" lang="zh-CN" altLang="en-US" sz="2400" b="1" dirty="0" smtClean="0">
                <a:latin typeface="Times New Roman" panose="02020603050405020304" pitchFamily="18" charset="0"/>
              </a:rPr>
              <a:t>，</a:t>
            </a:r>
            <a:endParaRPr kumimoji="1" lang="en-US" altLang="zh-CN" sz="2400" b="1" dirty="0" smtClean="0">
              <a:latin typeface="Times New Roman" panose="02020603050405020304" pitchFamily="18" charset="0"/>
            </a:endParaRPr>
          </a:p>
          <a:p>
            <a:r>
              <a:rPr kumimoji="1" lang="zh-CN" altLang="en-US" sz="2400" b="1" dirty="0" smtClean="0">
                <a:latin typeface="Times New Roman" panose="02020603050405020304" pitchFamily="18" charset="0"/>
              </a:rPr>
              <a:t>是</a:t>
            </a:r>
            <a:r>
              <a:rPr kumimoji="1"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因为</a:t>
            </a:r>
            <a:r>
              <a:rPr kumimoji="1" lang="zh-CN" altLang="en-US" sz="2400" b="1" dirty="0">
                <a:latin typeface="Times New Roman" panose="02020603050405020304" pitchFamily="18" charset="0"/>
              </a:rPr>
              <a:t>在电石中含有少量硫化钙、砷化钙、磷化钙等杂质，跟水作用时生成</a:t>
            </a:r>
            <a:r>
              <a:rPr kumimoji="1" lang="en-US" altLang="zh-CN" sz="2400" b="1" dirty="0">
                <a:latin typeface="Times New Roman" panose="02020603050405020304" pitchFamily="18" charset="0"/>
              </a:rPr>
              <a:t>H</a:t>
            </a:r>
            <a:r>
              <a:rPr kumimoji="1" lang="en-US" altLang="zh-CN" sz="2400" b="1" baseline="-30000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 dirty="0">
                <a:latin typeface="Times New Roman" panose="02020603050405020304" pitchFamily="18" charset="0"/>
              </a:rPr>
              <a:t>S</a:t>
            </a:r>
            <a:r>
              <a:rPr kumimoji="1" lang="zh-CN" altLang="en-US" sz="24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400" b="1" dirty="0">
                <a:latin typeface="Times New Roman" panose="02020603050405020304" pitchFamily="18" charset="0"/>
              </a:rPr>
              <a:t>A</a:t>
            </a:r>
            <a:r>
              <a:rPr kumimoji="1" lang="en-US" altLang="zh-CN" sz="2400" b="1" baseline="-30000" dirty="0">
                <a:latin typeface="Times New Roman" panose="02020603050405020304" pitchFamily="18" charset="0"/>
              </a:rPr>
              <a:t>S</a:t>
            </a:r>
            <a:r>
              <a:rPr kumimoji="1" lang="en-US" altLang="zh-CN" sz="2400" b="1" dirty="0">
                <a:latin typeface="Times New Roman" panose="02020603050405020304" pitchFamily="18" charset="0"/>
              </a:rPr>
              <a:t>H</a:t>
            </a:r>
            <a:r>
              <a:rPr kumimoji="1" lang="en-US" altLang="zh-CN" sz="2400" b="1" baseline="-30000" dirty="0">
                <a:latin typeface="Times New Roman" panose="02020603050405020304" pitchFamily="18" charset="0"/>
              </a:rPr>
              <a:t>3</a:t>
            </a:r>
            <a:r>
              <a:rPr kumimoji="1" lang="zh-CN" altLang="en-US" sz="24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400" b="1" dirty="0">
                <a:latin typeface="Times New Roman" panose="02020603050405020304" pitchFamily="18" charset="0"/>
              </a:rPr>
              <a:t>PH</a:t>
            </a:r>
            <a:r>
              <a:rPr kumimoji="1" lang="en-US" altLang="zh-CN" sz="2400" b="1" baseline="-30000" dirty="0">
                <a:latin typeface="Times New Roman" panose="02020603050405020304" pitchFamily="18" charset="0"/>
              </a:rPr>
              <a:t>3</a:t>
            </a:r>
            <a:r>
              <a:rPr kumimoji="1" lang="zh-CN" altLang="en-US" sz="2400" b="1" dirty="0">
                <a:latin typeface="Times New Roman" panose="02020603050405020304" pitchFamily="18" charset="0"/>
              </a:rPr>
              <a:t>等气体有特殊的气味所</a:t>
            </a:r>
            <a:r>
              <a:rPr kumimoji="1" lang="zh-CN" altLang="en-US" sz="2400" b="1" dirty="0" smtClean="0">
                <a:latin typeface="Times New Roman" panose="02020603050405020304" pitchFamily="18" charset="0"/>
              </a:rPr>
              <a:t>致。</a:t>
            </a:r>
            <a:endParaRPr lang="zh-CN" altLang="en-US" sz="24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矩形 2"/>
              <p:cNvSpPr/>
              <p:nvPr/>
            </p:nvSpPr>
            <p:spPr>
              <a:xfrm>
                <a:off x="2682874" y="4325033"/>
                <a:ext cx="6239265" cy="1938992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r>
                  <a:rPr lang="zh-CN" altLang="en-US" sz="2400" dirty="0" smtClean="0">
                    <a:latin typeface="宋体" panose="02010600030101010101" pitchFamily="2" charset="-122"/>
                  </a:rPr>
                  <a:t>模仿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CaC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zh-CN" altLang="en-US" sz="2400" b="0" i="0">
                        <a:latin typeface="Cambria Math" panose="02040503050406030204" pitchFamily="18" charset="0"/>
                      </a:rPr>
                      <m:t>和</m:t>
                    </m:r>
                  </m:oMath>
                </a14:m>
                <a:r>
                  <a:rPr lang="zh-CN" altLang="en-US" sz="2400" dirty="0" smtClean="0">
                    <a:latin typeface="宋体" panose="02010600030101010101" pitchFamily="2" charset="-122"/>
                  </a:rPr>
                  <a:t>水的反应，写以下三种物质和水的反应：</a:t>
                </a:r>
                <a:endParaRPr lang="en-US" altLang="zh-CN" sz="2400" dirty="0" smtClean="0">
                  <a:latin typeface="宋体" panose="02010600030101010101" pitchFamily="2" charset="-122"/>
                </a:endParaRPr>
              </a:p>
              <a:p>
                <a:r>
                  <a:rPr lang="en-US" altLang="zh-CN" sz="2400" dirty="0" smtClean="0">
                    <a:latin typeface="宋体" panose="02010600030101010101" pitchFamily="2" charset="-122"/>
                  </a:rPr>
                  <a:t>CaS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Ca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sSub>
                        <m:sSubPr>
                          <m:ctrlPr>
                            <a:rPr lang="en-US" altLang="zh-CN" sz="240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P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altLang="zh-CN" sz="2400" dirty="0" smtClean="0">
                  <a:latin typeface="宋体" panose="02010600030101010101" pitchFamily="2" charset="-122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Ca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sSub>
                        <m:sSubPr>
                          <m:ctrlPr>
                            <a:rPr lang="en-US" altLang="zh-CN" sz="240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As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altLang="zh-CN" sz="2400" dirty="0" smtClean="0">
                  <a:latin typeface="宋体" panose="02010600030101010101" pitchFamily="2" charset="-122"/>
                </a:endParaRPr>
              </a:p>
            </p:txBody>
          </p:sp>
        </mc:Choice>
        <mc:Fallback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2874" y="4325033"/>
                <a:ext cx="6239265" cy="1938992"/>
              </a:xfrm>
              <a:prstGeom prst="rect">
                <a:avLst/>
              </a:prstGeom>
              <a:blipFill rotWithShape="0">
                <a:blip r:embed="rId4"/>
                <a:stretch>
                  <a:fillRect l="-1465" t="-344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13937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3" grpId="0"/>
      <p:bldP spid="14" grpId="0"/>
      <p:bldP spid="2" grpId="0" animBg="1"/>
      <p:bldP spid="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112199" y="461665"/>
            <a:ext cx="51423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乙炔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的实验室制法：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hlinkClick r:id="rId2" action="ppaction://hlinkfile"/>
              </a:rPr>
              <a:t>实验</a:t>
            </a:r>
            <a:r>
              <a:rPr lang="en-US" altLang="zh-CN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hlinkClick r:id="rId2" action="ppaction://hlinkfile"/>
              </a:rPr>
              <a:t>2-1</a:t>
            </a:r>
            <a:endParaRPr lang="en-US" altLang="zh-CN" sz="28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-1" y="0"/>
            <a:ext cx="319396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脂肪</a:t>
            </a:r>
            <a:r>
              <a:rPr lang="zh-CN" altLang="en-US" sz="2400" dirty="0" smtClean="0"/>
              <a:t>烃</a:t>
            </a:r>
            <a:r>
              <a:rPr lang="zh-CN" altLang="en-US" sz="2400" dirty="0" smtClean="0"/>
              <a:t>的来源和制备</a:t>
            </a:r>
            <a:endParaRPr lang="zh-CN" altLang="en-US" sz="2400" dirty="0"/>
          </a:p>
        </p:txBody>
      </p:sp>
      <p:grpSp>
        <p:nvGrpSpPr>
          <p:cNvPr id="8" name="Group 3"/>
          <p:cNvGrpSpPr>
            <a:grpSpLocks/>
          </p:cNvGrpSpPr>
          <p:nvPr/>
        </p:nvGrpSpPr>
        <p:grpSpPr bwMode="auto">
          <a:xfrm>
            <a:off x="2682874" y="1781175"/>
            <a:ext cx="7542950" cy="584200"/>
            <a:chOff x="1690" y="786"/>
            <a:chExt cx="5424" cy="368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9" name="Text Box 4"/>
                <p:cNvSpPr txBox="1">
                  <a:spLocks noChangeArrowheads="1"/>
                </p:cNvSpPr>
                <p:nvPr/>
              </p:nvSpPr>
              <p:spPr bwMode="auto">
                <a:xfrm>
                  <a:off x="1690" y="786"/>
                  <a:ext cx="5424" cy="36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5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kumimoji="1" lang="en-US" altLang="zh-CN" sz="3200" b="1" dirty="0" smtClean="0">
                      <a:latin typeface="Times New Roman" panose="02020603050405020304" pitchFamily="18" charset="0"/>
                    </a:rPr>
                    <a:t>CaC</a:t>
                  </a:r>
                  <a:r>
                    <a:rPr kumimoji="1" lang="en-US" altLang="zh-CN" sz="3200" b="1" baseline="-30000" dirty="0" smtClean="0">
                      <a:latin typeface="Times New Roman" panose="02020603050405020304" pitchFamily="18" charset="0"/>
                    </a:rPr>
                    <a:t>2</a:t>
                  </a:r>
                  <a:r>
                    <a:rPr kumimoji="1" lang="en-US" altLang="zh-CN" sz="3200" b="1" dirty="0" smtClean="0">
                      <a:latin typeface="Times New Roman" panose="02020603050405020304" pitchFamily="18" charset="0"/>
                    </a:rPr>
                    <a:t>+2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kumimoji="1" lang="en-US" altLang="zh-CN" sz="320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kumimoji="1" lang="en-US" altLang="zh-CN" sz="32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kumimoji="1" lang="en-US" altLang="zh-CN" sz="32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kumimoji="1" lang="en-US" altLang="zh-CN" sz="3200" b="0" i="0" smtClean="0">
                          <a:latin typeface="Cambria Math" panose="02040503050406030204" pitchFamily="18" charset="0"/>
                        </a:rPr>
                        <m:t>O</m:t>
                      </m:r>
                    </m:oMath>
                  </a14:m>
                  <a:r>
                    <a:rPr kumimoji="1" lang="en-US" altLang="zh-CN" sz="3200" b="1" dirty="0" smtClean="0">
                      <a:latin typeface="Times New Roman" panose="02020603050405020304" pitchFamily="18" charset="0"/>
                    </a:rPr>
                    <a:t>          </a:t>
                  </a:r>
                  <a:r>
                    <a:rPr kumimoji="1" lang="en-US" altLang="zh-CN" sz="3200" b="1" dirty="0">
                      <a:latin typeface="Times New Roman" panose="02020603050405020304" pitchFamily="18" charset="0"/>
                    </a:rPr>
                    <a:t>C</a:t>
                  </a:r>
                  <a:r>
                    <a:rPr kumimoji="1" lang="en-US" altLang="zh-CN" sz="3200" b="1" baseline="-30000" dirty="0">
                      <a:latin typeface="Times New Roman" panose="02020603050405020304" pitchFamily="18" charset="0"/>
                    </a:rPr>
                    <a:t>2</a:t>
                  </a:r>
                  <a:r>
                    <a:rPr kumimoji="1" lang="en-US" altLang="zh-CN" sz="3200" b="1" dirty="0">
                      <a:latin typeface="Times New Roman" panose="02020603050405020304" pitchFamily="18" charset="0"/>
                    </a:rPr>
                    <a:t>H</a:t>
                  </a:r>
                  <a:r>
                    <a:rPr kumimoji="1" lang="en-US" altLang="zh-CN" sz="3200" b="1" baseline="-30000" dirty="0">
                      <a:latin typeface="Times New Roman" panose="02020603050405020304" pitchFamily="18" charset="0"/>
                    </a:rPr>
                    <a:t>2</a:t>
                  </a:r>
                  <a:r>
                    <a:rPr kumimoji="1" lang="en-US" altLang="zh-CN" sz="3200" b="1" dirty="0">
                      <a:latin typeface="Times New Roman" panose="02020603050405020304" pitchFamily="18" charset="0"/>
                    </a:rPr>
                    <a:t>↑+</a:t>
                  </a:r>
                  <a:r>
                    <a:rPr kumimoji="1" lang="en-US" altLang="zh-CN" sz="3200" b="1" dirty="0" smtClean="0">
                      <a:latin typeface="Times New Roman" panose="02020603050405020304" pitchFamily="18" charset="0"/>
                    </a:rPr>
                    <a:t>Ca(OH)</a:t>
                  </a:r>
                  <a:r>
                    <a:rPr kumimoji="1" lang="en-US" altLang="zh-CN" sz="3200" b="1" baseline="-30000" dirty="0" smtClean="0">
                      <a:latin typeface="Times New Roman" panose="02020603050405020304" pitchFamily="18" charset="0"/>
                    </a:rPr>
                    <a:t>2 </a:t>
                  </a:r>
                  <a:r>
                    <a:rPr kumimoji="1" lang="en-US" altLang="zh-CN" sz="3200" b="1" dirty="0" smtClean="0">
                      <a:latin typeface="Times New Roman" panose="02020603050405020304" pitchFamily="18" charset="0"/>
                    </a:rPr>
                    <a:t> </a:t>
                  </a:r>
                  <a:r>
                    <a:rPr kumimoji="1" lang="en-US" altLang="zh-CN" sz="3200" b="1" dirty="0" smtClean="0">
                      <a:latin typeface="MS PGothic" panose="020B0600070205080204" pitchFamily="34" charset="-128"/>
                      <a:ea typeface="MS PGothic" panose="020B0600070205080204" pitchFamily="34" charset="-128"/>
                    </a:rPr>
                    <a:t>∆H&lt;0</a:t>
                  </a:r>
                  <a:r>
                    <a:rPr kumimoji="1" lang="en-US" altLang="zh-CN" sz="3200" b="1" dirty="0" smtClean="0">
                      <a:latin typeface="Times New Roman" panose="02020603050405020304" pitchFamily="18" charset="0"/>
                    </a:rPr>
                    <a:t> </a:t>
                  </a:r>
                  <a:endParaRPr kumimoji="1" lang="en-US" altLang="zh-CN" sz="3200" b="1" dirty="0">
                    <a:latin typeface="Times New Roman" panose="02020603050405020304" pitchFamily="18" charset="0"/>
                  </a:endParaRPr>
                </a:p>
              </p:txBody>
            </p:sp>
          </mc:Choice>
          <mc:Fallback>
            <p:sp>
              <p:nvSpPr>
                <p:cNvPr id="9" name="Text Box 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1690" y="786"/>
                  <a:ext cx="5424" cy="368"/>
                </a:xfrm>
                <a:prstGeom prst="rect">
                  <a:avLst/>
                </a:prstGeom>
                <a:blipFill rotWithShape="0">
                  <a:blip r:embed="rId3"/>
                  <a:stretch>
                    <a:fillRect l="-2021" t="-17708" b="-35417"/>
                  </a:stretch>
                </a:blipFill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0" name="Line 5"/>
            <p:cNvSpPr>
              <a:spLocks noChangeShapeType="1"/>
            </p:cNvSpPr>
            <p:nvPr/>
          </p:nvSpPr>
          <p:spPr bwMode="auto">
            <a:xfrm>
              <a:off x="3402" y="970"/>
              <a:ext cx="62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98425" y="1906588"/>
            <a:ext cx="29019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 b="1">
                <a:latin typeface="Times New Roman" panose="02020603050405020304" pitchFamily="18" charset="0"/>
              </a:rPr>
              <a:t>  B. </a:t>
            </a:r>
            <a:r>
              <a:rPr kumimoji="1" lang="zh-CN" altLang="en-US" sz="3200" b="1">
                <a:latin typeface="Times New Roman" panose="02020603050405020304" pitchFamily="18" charset="0"/>
              </a:rPr>
              <a:t>反应原理：</a:t>
            </a: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-9525" y="1204913"/>
            <a:ext cx="5740624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3200" dirty="0"/>
              <a:t>   </a:t>
            </a:r>
            <a:r>
              <a:rPr lang="en-US" altLang="zh-CN" sz="3200" b="1" dirty="0"/>
              <a:t>A. </a:t>
            </a:r>
            <a:r>
              <a:rPr lang="zh-CN" altLang="en-US" sz="3200" b="1" dirty="0"/>
              <a:t>原料</a:t>
            </a:r>
            <a:r>
              <a:rPr lang="zh-CN" altLang="en-US" sz="3200" b="1" dirty="0" smtClean="0"/>
              <a:t>：电石和饱和食盐水</a:t>
            </a:r>
            <a:endParaRPr lang="en-US" altLang="zh-CN" sz="3200" b="1" dirty="0"/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98426" y="2611438"/>
            <a:ext cx="2584450" cy="1857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3200" dirty="0"/>
              <a:t>  </a:t>
            </a:r>
            <a:r>
              <a:rPr lang="en-US" altLang="zh-CN" sz="3200" b="1" dirty="0"/>
              <a:t>C.</a:t>
            </a:r>
            <a:r>
              <a:rPr lang="zh-CN" altLang="en-US" sz="3200" b="1" dirty="0"/>
              <a:t>装置：</a:t>
            </a:r>
          </a:p>
          <a:p>
            <a:pPr eaLnBrk="1" hangingPunct="1">
              <a:spcBef>
                <a:spcPct val="20000"/>
              </a:spcBef>
            </a:pPr>
            <a:r>
              <a:rPr lang="zh-CN" altLang="en-US" sz="3200" b="1" dirty="0"/>
              <a:t>  </a:t>
            </a:r>
            <a:r>
              <a:rPr lang="en-US" altLang="zh-CN" sz="3200" b="1" dirty="0"/>
              <a:t>D.</a:t>
            </a:r>
            <a:r>
              <a:rPr lang="zh-CN" altLang="en-US" sz="3200" b="1" dirty="0"/>
              <a:t>收集方法</a:t>
            </a:r>
          </a:p>
          <a:p>
            <a:pPr eaLnBrk="1" hangingPunct="1">
              <a:spcBef>
                <a:spcPct val="20000"/>
              </a:spcBef>
            </a:pPr>
            <a:r>
              <a:rPr lang="zh-CN" altLang="en-US" sz="3200" b="1" dirty="0"/>
              <a:t>  </a:t>
            </a:r>
            <a:r>
              <a:rPr lang="en-US" altLang="zh-CN" sz="3200" b="1" dirty="0"/>
              <a:t>E.</a:t>
            </a:r>
            <a:r>
              <a:rPr lang="zh-CN" altLang="en-US" sz="3200" b="1" dirty="0"/>
              <a:t>净化：</a:t>
            </a:r>
          </a:p>
        </p:txBody>
      </p:sp>
      <p:sp>
        <p:nvSpPr>
          <p:cNvPr id="2" name="矩形 1"/>
          <p:cNvSpPr/>
          <p:nvPr/>
        </p:nvSpPr>
        <p:spPr>
          <a:xfrm>
            <a:off x="2682875" y="2755373"/>
            <a:ext cx="8369590" cy="1569660"/>
          </a:xfrm>
          <a:prstGeom prst="rect">
            <a:avLst/>
          </a:prstGeom>
          <a:solidFill>
            <a:srgbClr val="B2FAE2"/>
          </a:solidFill>
        </p:spPr>
        <p:txBody>
          <a:bodyPr wrap="square">
            <a:spAutoFit/>
          </a:bodyPr>
          <a:lstStyle/>
          <a:p>
            <a:r>
              <a:rPr kumimoji="1" lang="zh-CN" altLang="en-US" sz="2400" b="1" dirty="0" smtClean="0">
                <a:latin typeface="Times New Roman" panose="02020603050405020304" pitchFamily="18" charset="0"/>
              </a:rPr>
              <a:t>纯净</a:t>
            </a:r>
            <a:r>
              <a:rPr kumimoji="1" lang="zh-CN" altLang="en-US" sz="2400" b="1" dirty="0">
                <a:latin typeface="Times New Roman" panose="02020603050405020304" pitchFamily="18" charset="0"/>
              </a:rPr>
              <a:t>的乙炔气体是无色无味的气体</a:t>
            </a:r>
            <a:r>
              <a:rPr kumimoji="1" lang="zh-CN" altLang="en-US" sz="2400" b="1" dirty="0" smtClean="0">
                <a:latin typeface="Times New Roman" panose="02020603050405020304" pitchFamily="18" charset="0"/>
              </a:rPr>
              <a:t>。</a:t>
            </a:r>
            <a:endParaRPr kumimoji="1" lang="en-US" altLang="zh-CN" sz="2400" b="1" dirty="0" smtClean="0">
              <a:latin typeface="Times New Roman" panose="02020603050405020304" pitchFamily="18" charset="0"/>
            </a:endParaRPr>
          </a:p>
          <a:p>
            <a:r>
              <a:rPr kumimoji="1" lang="zh-CN" altLang="en-US" sz="2400" b="1" dirty="0" smtClean="0">
                <a:latin typeface="Times New Roman" panose="02020603050405020304" pitchFamily="18" charset="0"/>
              </a:rPr>
              <a:t>用</a:t>
            </a:r>
            <a:r>
              <a:rPr kumimoji="1" lang="zh-CN" altLang="en-US" sz="2400" b="1" dirty="0">
                <a:latin typeface="Times New Roman" panose="02020603050405020304" pitchFamily="18" charset="0"/>
              </a:rPr>
              <a:t>电石和水反应制取的乙炔，常闻到有恶臭气味</a:t>
            </a:r>
            <a:r>
              <a:rPr kumimoji="1" lang="zh-CN" altLang="en-US" sz="2400" b="1" dirty="0" smtClean="0">
                <a:latin typeface="Times New Roman" panose="02020603050405020304" pitchFamily="18" charset="0"/>
              </a:rPr>
              <a:t>，</a:t>
            </a:r>
            <a:endParaRPr kumimoji="1" lang="en-US" altLang="zh-CN" sz="2400" b="1" dirty="0" smtClean="0">
              <a:latin typeface="Times New Roman" panose="02020603050405020304" pitchFamily="18" charset="0"/>
            </a:endParaRPr>
          </a:p>
          <a:p>
            <a:r>
              <a:rPr kumimoji="1" lang="zh-CN" altLang="en-US" sz="2400" b="1" dirty="0" smtClean="0">
                <a:latin typeface="Times New Roman" panose="02020603050405020304" pitchFamily="18" charset="0"/>
              </a:rPr>
              <a:t>是</a:t>
            </a:r>
            <a:r>
              <a:rPr kumimoji="1"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因为</a:t>
            </a:r>
            <a:r>
              <a:rPr kumimoji="1" lang="zh-CN" altLang="en-US" sz="2400" b="1" dirty="0">
                <a:latin typeface="Times New Roman" panose="02020603050405020304" pitchFamily="18" charset="0"/>
              </a:rPr>
              <a:t>在电石中含有少量硫化钙、砷化钙、磷化钙等杂质，跟水作用时生成</a:t>
            </a:r>
            <a:r>
              <a:rPr kumimoji="1" lang="en-US" altLang="zh-CN" sz="2400" b="1" dirty="0">
                <a:latin typeface="Times New Roman" panose="02020603050405020304" pitchFamily="18" charset="0"/>
              </a:rPr>
              <a:t>H</a:t>
            </a:r>
            <a:r>
              <a:rPr kumimoji="1" lang="en-US" altLang="zh-CN" sz="2400" b="1" baseline="-30000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 dirty="0">
                <a:latin typeface="Times New Roman" panose="02020603050405020304" pitchFamily="18" charset="0"/>
              </a:rPr>
              <a:t>S</a:t>
            </a:r>
            <a:r>
              <a:rPr kumimoji="1" lang="zh-CN" altLang="en-US" sz="24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400" b="1" dirty="0">
                <a:latin typeface="Times New Roman" panose="02020603050405020304" pitchFamily="18" charset="0"/>
              </a:rPr>
              <a:t>A</a:t>
            </a:r>
            <a:r>
              <a:rPr kumimoji="1" lang="en-US" altLang="zh-CN" sz="2400" b="1" baseline="-30000" dirty="0">
                <a:latin typeface="Times New Roman" panose="02020603050405020304" pitchFamily="18" charset="0"/>
              </a:rPr>
              <a:t>S</a:t>
            </a:r>
            <a:r>
              <a:rPr kumimoji="1" lang="en-US" altLang="zh-CN" sz="2400" b="1" dirty="0">
                <a:latin typeface="Times New Roman" panose="02020603050405020304" pitchFamily="18" charset="0"/>
              </a:rPr>
              <a:t>H</a:t>
            </a:r>
            <a:r>
              <a:rPr kumimoji="1" lang="en-US" altLang="zh-CN" sz="2400" b="1" baseline="-30000" dirty="0">
                <a:latin typeface="Times New Roman" panose="02020603050405020304" pitchFamily="18" charset="0"/>
              </a:rPr>
              <a:t>3</a:t>
            </a:r>
            <a:r>
              <a:rPr kumimoji="1" lang="zh-CN" altLang="en-US" sz="24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400" b="1" dirty="0">
                <a:latin typeface="Times New Roman" panose="02020603050405020304" pitchFamily="18" charset="0"/>
              </a:rPr>
              <a:t>PH</a:t>
            </a:r>
            <a:r>
              <a:rPr kumimoji="1" lang="en-US" altLang="zh-CN" sz="2400" b="1" baseline="-30000" dirty="0">
                <a:latin typeface="Times New Roman" panose="02020603050405020304" pitchFamily="18" charset="0"/>
              </a:rPr>
              <a:t>3</a:t>
            </a:r>
            <a:r>
              <a:rPr kumimoji="1" lang="zh-CN" altLang="en-US" sz="2400" b="1" dirty="0">
                <a:latin typeface="Times New Roman" panose="02020603050405020304" pitchFamily="18" charset="0"/>
              </a:rPr>
              <a:t>等气体有特殊的气味所</a:t>
            </a:r>
            <a:r>
              <a:rPr kumimoji="1" lang="zh-CN" altLang="en-US" sz="2400" b="1" dirty="0" smtClean="0">
                <a:latin typeface="Times New Roman" panose="02020603050405020304" pitchFamily="18" charset="0"/>
              </a:rPr>
              <a:t>致。</a:t>
            </a:r>
            <a:endParaRPr lang="zh-CN" altLang="en-US" sz="24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文本框 3"/>
              <p:cNvSpPr txBox="1"/>
              <p:nvPr/>
            </p:nvSpPr>
            <p:spPr>
              <a:xfrm>
                <a:off x="2610006" y="4476707"/>
                <a:ext cx="62421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 smtClean="0"/>
                  <a:t>用</a:t>
                </a:r>
                <a:r>
                  <a:rPr lang="en-US" altLang="zh-CN" sz="2800" dirty="0" err="1" smtClean="0"/>
                  <a:t>NaOH</a:t>
                </a:r>
                <a:r>
                  <a:rPr lang="en-US" altLang="zh-CN" sz="2800" dirty="0" smtClean="0"/>
                  <a:t>(</a:t>
                </a:r>
                <a:r>
                  <a:rPr lang="en-US" altLang="zh-CN" sz="2800" dirty="0" err="1" smtClean="0"/>
                  <a:t>aq</a:t>
                </a:r>
                <a:r>
                  <a:rPr lang="en-US" altLang="zh-CN" sz="2800" dirty="0" smtClean="0"/>
                  <a:t>)</a:t>
                </a:r>
                <a:r>
                  <a:rPr lang="zh-CN" altLang="en-US" sz="2800" dirty="0" smtClean="0"/>
                  <a:t>或者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CuSO</m:t>
                        </m:r>
                      </m:e>
                      <m:sub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altLang="zh-CN" sz="2800" dirty="0" smtClean="0"/>
                  <a:t>(</a:t>
                </a:r>
                <a:r>
                  <a:rPr lang="en-US" altLang="zh-CN" sz="2800" dirty="0" err="1" smtClean="0"/>
                  <a:t>aq</a:t>
                </a:r>
                <a:r>
                  <a:rPr lang="en-US" altLang="zh-CN" sz="2800" dirty="0" smtClean="0"/>
                  <a:t>)</a:t>
                </a:r>
                <a:r>
                  <a:rPr lang="zh-CN" altLang="en-US" sz="2800" dirty="0" smtClean="0"/>
                  <a:t>除杂的原因？</a:t>
                </a:r>
                <a:endParaRPr lang="zh-CN" altLang="en-US" sz="2800" dirty="0"/>
              </a:p>
            </p:txBody>
          </p:sp>
        </mc:Choice>
        <mc:Fallback>
          <p:sp>
            <p:nvSpPr>
              <p:cNvPr id="4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0006" y="4476707"/>
                <a:ext cx="6242185" cy="523220"/>
              </a:xfrm>
              <a:prstGeom prst="rect">
                <a:avLst/>
              </a:prstGeom>
              <a:blipFill rotWithShape="0">
                <a:blip r:embed="rId4"/>
                <a:stretch>
                  <a:fillRect l="-1953" t="-16279" r="-7813" b="-337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61603" y="2657475"/>
            <a:ext cx="7725886" cy="3892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166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3" grpId="0"/>
      <p:bldP spid="14" grpId="0"/>
      <p:bldP spid="2" grpId="0" animBg="1"/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1043189" cy="489397"/>
          </a:xfrm>
        </p:spPr>
        <p:txBody>
          <a:bodyPr>
            <a:normAutofit fontScale="90000"/>
          </a:bodyPr>
          <a:lstStyle/>
          <a:p>
            <a:r>
              <a:rPr lang="zh-CN" altLang="en-US" sz="3200" dirty="0" smtClean="0"/>
              <a:t>练习</a:t>
            </a:r>
            <a:endParaRPr lang="zh-CN" altLang="en-US" sz="32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008" y="742270"/>
            <a:ext cx="9401577" cy="477227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80373" y="623380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1851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1043189" cy="489397"/>
          </a:xfrm>
        </p:spPr>
        <p:txBody>
          <a:bodyPr>
            <a:normAutofit fontScale="90000"/>
          </a:bodyPr>
          <a:lstStyle/>
          <a:p>
            <a:r>
              <a:rPr lang="zh-CN" altLang="en-US" sz="3200" dirty="0" smtClean="0"/>
              <a:t>练习</a:t>
            </a:r>
            <a:endParaRPr lang="zh-CN" altLang="en-US" sz="32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3586" y="605307"/>
            <a:ext cx="6262255" cy="396393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8284" y="4934008"/>
            <a:ext cx="5387529" cy="149577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215166" y="244698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4144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1043189" cy="489397"/>
          </a:xfrm>
        </p:spPr>
        <p:txBody>
          <a:bodyPr>
            <a:normAutofit fontScale="90000"/>
          </a:bodyPr>
          <a:lstStyle/>
          <a:p>
            <a:r>
              <a:rPr lang="zh-CN" altLang="en-US" sz="3200" dirty="0" smtClean="0"/>
              <a:t>练习</a:t>
            </a:r>
            <a:endParaRPr lang="zh-CN" altLang="en-US" sz="32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1884" y="3832580"/>
            <a:ext cx="8586212" cy="251753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9429" y="763480"/>
            <a:ext cx="8058667" cy="2636477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283705" y="763480"/>
            <a:ext cx="53572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3.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6873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</TotalTime>
  <Words>1778</Words>
  <Application>Microsoft Office PowerPoint</Application>
  <PresentationFormat>宽屏</PresentationFormat>
  <Paragraphs>353</Paragraphs>
  <Slides>39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39</vt:i4>
      </vt:variant>
    </vt:vector>
  </HeadingPairs>
  <TitlesOfParts>
    <vt:vector size="60" baseType="lpstr">
      <vt:lpstr>Batang</vt:lpstr>
      <vt:lpstr>MS PGothic</vt:lpstr>
      <vt:lpstr>新細明體</vt:lpstr>
      <vt:lpstr>方正舒体</vt:lpstr>
      <vt:lpstr>仿宋_GB2312</vt:lpstr>
      <vt:lpstr>黑体</vt:lpstr>
      <vt:lpstr>华文新魏</vt:lpstr>
      <vt:lpstr>楷体</vt:lpstr>
      <vt:lpstr>隶书</vt:lpstr>
      <vt:lpstr>宋体</vt:lpstr>
      <vt:lpstr>Arial</vt:lpstr>
      <vt:lpstr>Calibri</vt:lpstr>
      <vt:lpstr>Calibri Light</vt:lpstr>
      <vt:lpstr>Cambria Math</vt:lpstr>
      <vt:lpstr>Symbol</vt:lpstr>
      <vt:lpstr>Times New Roman</vt:lpstr>
      <vt:lpstr>Wingdings</vt:lpstr>
      <vt:lpstr>Office 主题</vt:lpstr>
      <vt:lpstr>剪辑</vt:lpstr>
      <vt:lpstr>BMP 图象</vt:lpstr>
      <vt:lpstr>Flash 影片</vt:lpstr>
      <vt:lpstr>《有机化学基础》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①与溴的加成反应</vt:lpstr>
      <vt:lpstr>PowerPoint 演示文稿</vt:lpstr>
      <vt:lpstr>PowerPoint 演示文稿</vt:lpstr>
      <vt:lpstr>PowerPoint 演示文稿</vt:lpstr>
      <vt:lpstr>PowerPoint 演示文稿</vt:lpstr>
      <vt:lpstr>资料卡片 P35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练习</vt:lpstr>
      <vt:lpstr>练习</vt:lpstr>
      <vt:lpstr>练习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《有机化学基础》</dc:title>
  <dc:creator>XiaZaiMa.COM</dc:creator>
  <cp:lastModifiedBy>XiaZaiMa.COM</cp:lastModifiedBy>
  <cp:revision>40</cp:revision>
  <dcterms:created xsi:type="dcterms:W3CDTF">2020-02-03T13:42:50Z</dcterms:created>
  <dcterms:modified xsi:type="dcterms:W3CDTF">2020-02-04T06:17:01Z</dcterms:modified>
</cp:coreProperties>
</file>