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3" r:id="rId1"/>
  </p:sldMasterIdLst>
  <p:notesMasterIdLst>
    <p:notesMasterId r:id="rId84"/>
  </p:notesMasterIdLst>
  <p:handoutMasterIdLst>
    <p:handoutMasterId r:id="rId85"/>
  </p:handoutMasterIdLst>
  <p:sldIdLst>
    <p:sldId id="961" r:id="rId2"/>
    <p:sldId id="533" r:id="rId3"/>
    <p:sldId id="958" r:id="rId4"/>
    <p:sldId id="963" r:id="rId5"/>
    <p:sldId id="836" r:id="rId6"/>
    <p:sldId id="968" r:id="rId7"/>
    <p:sldId id="315" r:id="rId8"/>
    <p:sldId id="749" r:id="rId9"/>
    <p:sldId id="969" r:id="rId10"/>
    <p:sldId id="877" r:id="rId11"/>
    <p:sldId id="878" r:id="rId12"/>
    <p:sldId id="970" r:id="rId13"/>
    <p:sldId id="879" r:id="rId14"/>
    <p:sldId id="881" r:id="rId15"/>
    <p:sldId id="618" r:id="rId16"/>
    <p:sldId id="842" r:id="rId17"/>
    <p:sldId id="882" r:id="rId18"/>
    <p:sldId id="883" r:id="rId19"/>
    <p:sldId id="885" r:id="rId20"/>
    <p:sldId id="886" r:id="rId21"/>
    <p:sldId id="971" r:id="rId22"/>
    <p:sldId id="972" r:id="rId23"/>
    <p:sldId id="973" r:id="rId24"/>
    <p:sldId id="974" r:id="rId25"/>
    <p:sldId id="889" r:id="rId26"/>
    <p:sldId id="975" r:id="rId27"/>
    <p:sldId id="890" r:id="rId28"/>
    <p:sldId id="901" r:id="rId29"/>
    <p:sldId id="976" r:id="rId30"/>
    <p:sldId id="892" r:id="rId31"/>
    <p:sldId id="893" r:id="rId32"/>
    <p:sldId id="977" r:id="rId33"/>
    <p:sldId id="894" r:id="rId34"/>
    <p:sldId id="980" r:id="rId35"/>
    <p:sldId id="979" r:id="rId36"/>
    <p:sldId id="981" r:id="rId37"/>
    <p:sldId id="982" r:id="rId38"/>
    <p:sldId id="657" r:id="rId39"/>
    <p:sldId id="817" r:id="rId40"/>
    <p:sldId id="926" r:id="rId41"/>
    <p:sldId id="927" r:id="rId42"/>
    <p:sldId id="983" r:id="rId43"/>
    <p:sldId id="928" r:id="rId44"/>
    <p:sldId id="984" r:id="rId45"/>
    <p:sldId id="985" r:id="rId46"/>
    <p:sldId id="986" r:id="rId47"/>
    <p:sldId id="987" r:id="rId48"/>
    <p:sldId id="934" r:id="rId49"/>
    <p:sldId id="935" r:id="rId50"/>
    <p:sldId id="946" r:id="rId51"/>
    <p:sldId id="936" r:id="rId52"/>
    <p:sldId id="945" r:id="rId53"/>
    <p:sldId id="989" r:id="rId54"/>
    <p:sldId id="990" r:id="rId55"/>
    <p:sldId id="510" r:id="rId56"/>
    <p:sldId id="991" r:id="rId57"/>
    <p:sldId id="690" r:id="rId58"/>
    <p:sldId id="992" r:id="rId59"/>
    <p:sldId id="827" r:id="rId60"/>
    <p:sldId id="949" r:id="rId61"/>
    <p:sldId id="695" r:id="rId62"/>
    <p:sldId id="993" r:id="rId63"/>
    <p:sldId id="697" r:id="rId64"/>
    <p:sldId id="994" r:id="rId65"/>
    <p:sldId id="700" r:id="rId66"/>
    <p:sldId id="995" r:id="rId67"/>
    <p:sldId id="702" r:id="rId68"/>
    <p:sldId id="996" r:id="rId69"/>
    <p:sldId id="704" r:id="rId70"/>
    <p:sldId id="997" r:id="rId71"/>
    <p:sldId id="706" r:id="rId72"/>
    <p:sldId id="870" r:id="rId73"/>
    <p:sldId id="830" r:id="rId74"/>
    <p:sldId id="710" r:id="rId75"/>
    <p:sldId id="998" r:id="rId76"/>
    <p:sldId id="712" r:id="rId77"/>
    <p:sldId id="999" r:id="rId78"/>
    <p:sldId id="952" r:id="rId79"/>
    <p:sldId id="1000" r:id="rId80"/>
    <p:sldId id="954" r:id="rId81"/>
    <p:sldId id="1002" r:id="rId82"/>
    <p:sldId id="1003" r:id="rId83"/>
  </p:sldIdLst>
  <p:sldSz cx="12190413" cy="6859588"/>
  <p:notesSz cx="6858000" cy="9144000"/>
  <p:defaultTextStyle>
    <a:defPPr>
      <a:defRPr lang="zh-CN"/>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CCFF"/>
    <a:srgbClr val="0066FF"/>
    <a:srgbClr val="00CC00"/>
    <a:srgbClr val="CC00FF"/>
    <a:srgbClr val="99FF99"/>
    <a:srgbClr val="6600FF"/>
    <a:srgbClr val="000000"/>
    <a:srgbClr val="0000CC"/>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浅色样式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5758FB7-9AC5-4552-8A53-C91805E547FA}" styleName="主题样式 1 - 强调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59" autoAdjust="0"/>
    <p:restoredTop sz="81885" autoAdjust="0"/>
  </p:normalViewPr>
  <p:slideViewPr>
    <p:cSldViewPr>
      <p:cViewPr>
        <p:scale>
          <a:sx n="75" d="100"/>
          <a:sy n="75" d="100"/>
        </p:scale>
        <p:origin x="-1013" y="-346"/>
      </p:cViewPr>
      <p:guideLst>
        <p:guide orient="horz" pos="2161"/>
        <p:guide pos="384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86" d="100"/>
          <a:sy n="86" d="100"/>
        </p:scale>
        <p:origin x="-3846"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notesMaster" Target="notesMasters/notesMaster1.xml"/><Relationship Id="rId89"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handoutMaster" Target="handoutMasters/handout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t>2016/2/26 Friday</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t>‹#›</a:t>
            </a:fld>
            <a:endParaRPr lang="zh-CN" altLang="en-US"/>
          </a:p>
        </p:txBody>
      </p:sp>
    </p:spTree>
    <p:extLst>
      <p:ext uri="{BB962C8B-B14F-4D97-AF65-F5344CB8AC3E}">
        <p14:creationId xmlns:p14="http://schemas.microsoft.com/office/powerpoint/2010/main" val="7236699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t>2016/2/26 Friday</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t>‹#›</a:t>
            </a:fld>
            <a:endParaRPr lang="zh-CN" altLang="en-US"/>
          </a:p>
        </p:txBody>
      </p:sp>
    </p:spTree>
    <p:extLst>
      <p:ext uri="{BB962C8B-B14F-4D97-AF65-F5344CB8AC3E}">
        <p14:creationId xmlns:p14="http://schemas.microsoft.com/office/powerpoint/2010/main" val="1916352994"/>
      </p:ext>
    </p:extLst>
  </p:cSld>
  <p:clrMap bg1="lt1" tx1="dk1" bg2="lt2" tx2="dk2" accent1="accent1" accent2="accent2" accent3="accent3" accent4="accent4" accent5="accent5" accent6="accent6" hlink="hlink" folHlink="folHlink"/>
  <p:notesStyle>
    <a:lvl1pPr marL="0" algn="l" defTabSz="1219140" rtl="0" eaLnBrk="1" latinLnBrk="0" hangingPunct="1">
      <a:defRPr sz="1600" kern="1200">
        <a:solidFill>
          <a:schemeClr val="tx1"/>
        </a:solidFill>
        <a:latin typeface="+mn-lt"/>
        <a:ea typeface="+mn-ea"/>
        <a:cs typeface="+mn-cs"/>
      </a:defRPr>
    </a:lvl1pPr>
    <a:lvl2pPr marL="609570" algn="l" defTabSz="1219140" rtl="0" eaLnBrk="1" latinLnBrk="0" hangingPunct="1">
      <a:defRPr sz="1600" kern="1200">
        <a:solidFill>
          <a:schemeClr val="tx1"/>
        </a:solidFill>
        <a:latin typeface="+mn-lt"/>
        <a:ea typeface="+mn-ea"/>
        <a:cs typeface="+mn-cs"/>
      </a:defRPr>
    </a:lvl2pPr>
    <a:lvl3pPr marL="1219140" algn="l" defTabSz="1219140" rtl="0" eaLnBrk="1" latinLnBrk="0" hangingPunct="1">
      <a:defRPr sz="1600" kern="1200">
        <a:solidFill>
          <a:schemeClr val="tx1"/>
        </a:solidFill>
        <a:latin typeface="+mn-lt"/>
        <a:ea typeface="+mn-ea"/>
        <a:cs typeface="+mn-cs"/>
      </a:defRPr>
    </a:lvl3pPr>
    <a:lvl4pPr marL="1828709" algn="l" defTabSz="1219140" rtl="0" eaLnBrk="1" latinLnBrk="0" hangingPunct="1">
      <a:defRPr sz="1600" kern="1200">
        <a:solidFill>
          <a:schemeClr val="tx1"/>
        </a:solidFill>
        <a:latin typeface="+mn-lt"/>
        <a:ea typeface="+mn-ea"/>
        <a:cs typeface="+mn-cs"/>
      </a:defRPr>
    </a:lvl4pPr>
    <a:lvl5pPr marL="2438278" algn="l" defTabSz="1219140" rtl="0" eaLnBrk="1" latinLnBrk="0" hangingPunct="1">
      <a:defRPr sz="1600" kern="1200">
        <a:solidFill>
          <a:schemeClr val="tx1"/>
        </a:solidFill>
        <a:latin typeface="+mn-lt"/>
        <a:ea typeface="+mn-ea"/>
        <a:cs typeface="+mn-cs"/>
      </a:defRPr>
    </a:lvl5pPr>
    <a:lvl6pPr marL="3047848" algn="l" defTabSz="1219140" rtl="0" eaLnBrk="1" latinLnBrk="0" hangingPunct="1">
      <a:defRPr sz="1600" kern="1200">
        <a:solidFill>
          <a:schemeClr val="tx1"/>
        </a:solidFill>
        <a:latin typeface="+mn-lt"/>
        <a:ea typeface="+mn-ea"/>
        <a:cs typeface="+mn-cs"/>
      </a:defRPr>
    </a:lvl6pPr>
    <a:lvl7pPr marL="3657418" algn="l" defTabSz="1219140" rtl="0" eaLnBrk="1" latinLnBrk="0" hangingPunct="1">
      <a:defRPr sz="1600" kern="1200">
        <a:solidFill>
          <a:schemeClr val="tx1"/>
        </a:solidFill>
        <a:latin typeface="+mn-lt"/>
        <a:ea typeface="+mn-ea"/>
        <a:cs typeface="+mn-cs"/>
      </a:defRPr>
    </a:lvl7pPr>
    <a:lvl8pPr marL="4266987" algn="l" defTabSz="1219140" rtl="0" eaLnBrk="1" latinLnBrk="0" hangingPunct="1">
      <a:defRPr sz="1600" kern="1200">
        <a:solidFill>
          <a:schemeClr val="tx1"/>
        </a:solidFill>
        <a:latin typeface="+mn-lt"/>
        <a:ea typeface="+mn-ea"/>
        <a:cs typeface="+mn-cs"/>
      </a:defRPr>
    </a:lvl8pPr>
    <a:lvl9pPr marL="4876557" algn="l" defTabSz="1219140"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t>2</a:t>
            </a:fld>
            <a:endParaRPr lang="zh-CN" altLang="en-US"/>
          </a:p>
        </p:txBody>
      </p:sp>
    </p:spTree>
    <p:extLst>
      <p:ext uri="{BB962C8B-B14F-4D97-AF65-F5344CB8AC3E}">
        <p14:creationId xmlns:p14="http://schemas.microsoft.com/office/powerpoint/2010/main" val="28613043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t>3</a:t>
            </a:fld>
            <a:endParaRPr lang="zh-CN" altLang="en-US"/>
          </a:p>
        </p:txBody>
      </p:sp>
    </p:spTree>
    <p:extLst>
      <p:ext uri="{BB962C8B-B14F-4D97-AF65-F5344CB8AC3E}">
        <p14:creationId xmlns:p14="http://schemas.microsoft.com/office/powerpoint/2010/main" val="28613043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t>5</a:t>
            </a:fld>
            <a:endParaRPr lang="zh-CN" altLang="en-US"/>
          </a:p>
        </p:txBody>
      </p:sp>
    </p:spTree>
    <p:extLst>
      <p:ext uri="{BB962C8B-B14F-4D97-AF65-F5344CB8AC3E}">
        <p14:creationId xmlns:p14="http://schemas.microsoft.com/office/powerpoint/2010/main" val="28613043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t>6</a:t>
            </a:fld>
            <a:endParaRPr lang="zh-CN" altLang="en-US"/>
          </a:p>
        </p:txBody>
      </p:sp>
    </p:spTree>
    <p:extLst>
      <p:ext uri="{BB962C8B-B14F-4D97-AF65-F5344CB8AC3E}">
        <p14:creationId xmlns:p14="http://schemas.microsoft.com/office/powerpoint/2010/main" val="28613043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33204722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userDrawn="1">
  <p:cSld name="3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78766718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userDrawn="1">
  <p:cSld name="2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342876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userDrawn="1">
  <p:cSld name="1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717464022"/>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8_两栏内容">
    <p:spTree>
      <p:nvGrpSpPr>
        <p:cNvPr id="1" name=""/>
        <p:cNvGrpSpPr/>
        <p:nvPr/>
      </p:nvGrpSpPr>
      <p:grpSpPr>
        <a:xfrm>
          <a:off x="0" y="0"/>
          <a:ext cx="0" cy="0"/>
          <a:chOff x="0" y="0"/>
          <a:chExt cx="0" cy="0"/>
        </a:xfrm>
      </p:grpSpPr>
      <p:sp>
        <p:nvSpPr>
          <p:cNvPr id="2" name="AutoShape 46"/>
          <p:cNvSpPr>
            <a:spLocks noChangeArrowheads="1"/>
          </p:cNvSpPr>
          <p:nvPr userDrawn="1"/>
        </p:nvSpPr>
        <p:spPr bwMode="gray">
          <a:xfrm>
            <a:off x="-370369" y="10718"/>
            <a:ext cx="12880358" cy="616092"/>
          </a:xfrm>
          <a:prstGeom prst="roundRect">
            <a:avLst>
              <a:gd name="adj" fmla="val 50000"/>
            </a:avLst>
          </a:prstGeom>
          <a:gradFill rotWithShape="1">
            <a:gsLst>
              <a:gs pos="0">
                <a:srgbClr val="F8F8F8"/>
              </a:gs>
              <a:gs pos="100000">
                <a:srgbClr val="F8F8F8">
                  <a:gamma/>
                  <a:shade val="76471"/>
                  <a:invGamma/>
                </a:srgbClr>
              </a:gs>
            </a:gsLst>
            <a:lin ang="5400000" scaled="1"/>
          </a:gradFill>
          <a:ln w="19050">
            <a:solidFill>
              <a:srgbClr val="C0C0C0"/>
            </a:solidFill>
            <a:round/>
            <a:headEnd/>
            <a:tailEnd/>
          </a:ln>
          <a:effectLst>
            <a:outerShdw dist="53882" dir="2700000" algn="ctr" rotWithShape="0">
              <a:srgbClr val="292929">
                <a:alpha val="50000"/>
              </a:srgbClr>
            </a:outerShdw>
          </a:effectLst>
        </p:spPr>
        <p:txBody>
          <a:bodyPr wrap="none" lIns="121898" tIns="60948" rIns="121898" bIns="60948" anchor="ctr"/>
          <a:lstStyle/>
          <a:p>
            <a:pPr algn="ctr">
              <a:defRPr/>
            </a:pPr>
            <a:endParaRPr lang="zh-CN" altLang="en-US" sz="2400" b="1">
              <a:solidFill>
                <a:schemeClr val="tx1"/>
              </a:solidFill>
              <a:latin typeface="Times New Roman" pitchFamily="18" charset="0"/>
              <a:cs typeface="Times New Roman" pitchFamily="18" charset="0"/>
            </a:endParaRPr>
          </a:p>
        </p:txBody>
      </p:sp>
      <p:graphicFrame>
        <p:nvGraphicFramePr>
          <p:cNvPr id="3" name="表格 2"/>
          <p:cNvGraphicFramePr>
            <a:graphicFrameLocks noGrp="1"/>
          </p:cNvGraphicFramePr>
          <p:nvPr userDrawn="1">
            <p:extLst>
              <p:ext uri="{D42A27DB-BD31-4B8C-83A1-F6EECF244321}">
                <p14:modId xmlns:p14="http://schemas.microsoft.com/office/powerpoint/2010/main" val="497922553"/>
              </p:ext>
            </p:extLst>
          </p:nvPr>
        </p:nvGraphicFramePr>
        <p:xfrm>
          <a:off x="201223" y="43238"/>
          <a:ext cx="11653880" cy="519643"/>
        </p:xfrm>
        <a:graphic>
          <a:graphicData uri="http://schemas.openxmlformats.org/drawingml/2006/table">
            <a:tbl>
              <a:tblPr firstRow="1" bandRow="1">
                <a:tableStyleId>{5C22544A-7EE6-4342-B048-85BDC9FD1C3A}</a:tableStyleId>
              </a:tblPr>
              <a:tblGrid>
                <a:gridCol w="832420"/>
                <a:gridCol w="832420"/>
                <a:gridCol w="832420"/>
                <a:gridCol w="832420"/>
                <a:gridCol w="832420"/>
                <a:gridCol w="832420"/>
                <a:gridCol w="832420"/>
                <a:gridCol w="832420"/>
                <a:gridCol w="832420"/>
                <a:gridCol w="832420"/>
                <a:gridCol w="832420"/>
                <a:gridCol w="832420"/>
                <a:gridCol w="832420"/>
                <a:gridCol w="832420"/>
              </a:tblGrid>
              <a:tr h="519643">
                <a:tc>
                  <a:txBody>
                    <a:bodyPr/>
                    <a:lstStyle/>
                    <a:p>
                      <a:pPr>
                        <a:lnSpc>
                          <a:spcPct val="50000"/>
                        </a:lnSpc>
                      </a:pPr>
                      <a:endParaRPr lang="zh-CN" altLang="en-US" sz="1900" baseline="0" dirty="0"/>
                    </a:p>
                  </a:txBody>
                  <a:tcPr marL="121904" marR="121904" marT="60974" marB="60974">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2357907710"/>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5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631614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7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402833319"/>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userDrawn="1">
  <p:cSld name="5_标题幻灯片">
    <p:bg>
      <p:bgPr>
        <a:solidFill>
          <a:srgbClr val="F3EFE5"/>
        </a:solidFill>
        <a:effectLst/>
      </p:bgPr>
    </p:bg>
    <p:spTree>
      <p:nvGrpSpPr>
        <p:cNvPr id="1" name=""/>
        <p:cNvGrpSpPr/>
        <p:nvPr/>
      </p:nvGrpSpPr>
      <p:grpSpPr>
        <a:xfrm>
          <a:off x="0" y="0"/>
          <a:ext cx="0" cy="0"/>
          <a:chOff x="0" y="0"/>
          <a:chExt cx="0" cy="0"/>
        </a:xfrm>
      </p:grpSpPr>
      <p:sp>
        <p:nvSpPr>
          <p:cNvPr id="16" name="矩形 15"/>
          <p:cNvSpPr/>
          <p:nvPr userDrawn="1"/>
        </p:nvSpPr>
        <p:spPr>
          <a:xfrm>
            <a:off x="0" y="2122088"/>
            <a:ext cx="12190413" cy="246010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36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25364996"/>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99496628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7427958"/>
      </p:ext>
    </p:extLst>
  </p:cSld>
  <p:clrMap bg1="lt1" tx1="dk1" bg2="lt2" tx2="dk2" accent1="accent1" accent2="accent2" accent3="accent3" accent4="accent4" accent5="accent5" accent6="accent6" hlink="hlink" folHlink="folHlink"/>
  <p:sldLayoutIdLst>
    <p:sldLayoutId id="2147483794" r:id="rId1"/>
    <p:sldLayoutId id="2147483811" r:id="rId2"/>
    <p:sldLayoutId id="2147483812" r:id="rId3"/>
    <p:sldLayoutId id="2147483813" r:id="rId4"/>
    <p:sldLayoutId id="2147483817" r:id="rId5"/>
    <p:sldLayoutId id="2147483815" r:id="rId6"/>
    <p:sldLayoutId id="2147483816" r:id="rId7"/>
    <p:sldLayoutId id="2147483818" r:id="rId8"/>
    <p:sldLayoutId id="2147483819" r:id="rId9"/>
  </p:sldLayoutIdLst>
  <p:timing>
    <p:tnLst>
      <p:par>
        <p:cTn id="1" dur="indefinite" restart="never" nodeType="tmRoot"/>
      </p:par>
    </p:tnLst>
  </p:timing>
  <p:txStyles>
    <p:titleStyle>
      <a:lvl1pPr algn="ctr" defTabSz="1219140" rtl="0" eaLnBrk="1" latinLnBrk="0" hangingPunct="1">
        <a:spcBef>
          <a:spcPct val="0"/>
        </a:spcBef>
        <a:buNone/>
        <a:defRPr sz="5900" kern="1200">
          <a:solidFill>
            <a:schemeClr val="tx1"/>
          </a:solidFill>
          <a:latin typeface="+mj-lt"/>
          <a:ea typeface="+mj-ea"/>
          <a:cs typeface="+mj-cs"/>
        </a:defRPr>
      </a:lvl1pPr>
    </p:titleStyle>
    <p:bodyStyle>
      <a:lvl1pPr marL="457178" indent="-457178" algn="l" defTabSz="121914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50" indent="-380981" algn="l" defTabSz="1219140"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3925" indent="-304784" algn="l" defTabSz="121914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493"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06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63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slide" Target="slide7.xml"/><Relationship Id="rId7" Type="http://schemas.openxmlformats.org/officeDocument/2006/relationships/slide" Target="slide48.xml"/><Relationship Id="rId2" Type="http://schemas.openxmlformats.org/officeDocument/2006/relationships/slide" Target="slide5.xml"/><Relationship Id="rId1" Type="http://schemas.openxmlformats.org/officeDocument/2006/relationships/slideLayout" Target="../slideLayouts/slideLayout9.xml"/><Relationship Id="rId6" Type="http://schemas.openxmlformats.org/officeDocument/2006/relationships/slide" Target="slide55.xml"/><Relationship Id="rId5" Type="http://schemas.openxmlformats.org/officeDocument/2006/relationships/slide" Target="slide38.xml"/><Relationship Id="rId4" Type="http://schemas.openxmlformats.org/officeDocument/2006/relationships/slide" Target="slide1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slide" Target="slide13.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slide" Target="slide20.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slide" Target="slide22.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slide" Target="slide32.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slide" Target="slide35.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7.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slide" Target="slide42.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slide" Target="slide44.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slide" Target="slide47.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slide" Target="slide52.xml"/><Relationship Id="rId1" Type="http://schemas.openxmlformats.org/officeDocument/2006/relationships/slideLayout" Target="../slideLayouts/slideLayout1.xml"/><Relationship Id="rId4" Type="http://schemas.openxmlformats.org/officeDocument/2006/relationships/slide" Target="slide54.xml"/></Relationships>
</file>

<file path=ppt/slides/_rels/slide53.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slide" Target="slide52.xml"/><Relationship Id="rId1" Type="http://schemas.openxmlformats.org/officeDocument/2006/relationships/slideLayout" Target="../slideLayouts/slideLayout1.xml"/><Relationship Id="rId4" Type="http://schemas.openxmlformats.org/officeDocument/2006/relationships/slide" Target="slide54.xml"/></Relationships>
</file>

<file path=ppt/slides/_rels/slide54.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slide" Target="slide52.xml"/><Relationship Id="rId1" Type="http://schemas.openxmlformats.org/officeDocument/2006/relationships/slideLayout" Target="../slideLayouts/slideLayout1.xml"/><Relationship Id="rId5" Type="http://schemas.openxmlformats.org/officeDocument/2006/relationships/slide" Target="slide4.xml"/><Relationship Id="rId4" Type="http://schemas.openxmlformats.org/officeDocument/2006/relationships/slide" Target="slide54.xml"/></Relationships>
</file>

<file path=ppt/slides/_rels/slide55.xml.rels><?xml version="1.0" encoding="UTF-8" standalone="yes"?>
<Relationships xmlns="http://schemas.openxmlformats.org/package/2006/relationships"><Relationship Id="rId8" Type="http://schemas.openxmlformats.org/officeDocument/2006/relationships/slide" Target="slide67.xml"/><Relationship Id="rId13" Type="http://schemas.openxmlformats.org/officeDocument/2006/relationships/slide" Target="slide76.xml"/><Relationship Id="rId3" Type="http://schemas.openxmlformats.org/officeDocument/2006/relationships/slide" Target="slide57.xml"/><Relationship Id="rId7" Type="http://schemas.openxmlformats.org/officeDocument/2006/relationships/slide" Target="slide65.xml"/><Relationship Id="rId12" Type="http://schemas.openxmlformats.org/officeDocument/2006/relationships/slide" Target="slide74.xml"/><Relationship Id="rId2" Type="http://schemas.openxmlformats.org/officeDocument/2006/relationships/slide" Target="slide55.xml"/><Relationship Id="rId16" Type="http://schemas.openxmlformats.org/officeDocument/2006/relationships/slide" Target="slide56.xml"/><Relationship Id="rId1" Type="http://schemas.openxmlformats.org/officeDocument/2006/relationships/slideLayout" Target="../slideLayouts/slideLayout1.xml"/><Relationship Id="rId6" Type="http://schemas.openxmlformats.org/officeDocument/2006/relationships/slide" Target="slide63.xml"/><Relationship Id="rId11" Type="http://schemas.openxmlformats.org/officeDocument/2006/relationships/slide" Target="slide73.xml"/><Relationship Id="rId5" Type="http://schemas.openxmlformats.org/officeDocument/2006/relationships/slide" Target="slide61.xml"/><Relationship Id="rId15" Type="http://schemas.openxmlformats.org/officeDocument/2006/relationships/slide" Target="slide80.xml"/><Relationship Id="rId10" Type="http://schemas.openxmlformats.org/officeDocument/2006/relationships/slide" Target="slide71.xml"/><Relationship Id="rId4" Type="http://schemas.openxmlformats.org/officeDocument/2006/relationships/slide" Target="slide59.xml"/><Relationship Id="rId9" Type="http://schemas.openxmlformats.org/officeDocument/2006/relationships/slide" Target="slide69.xml"/><Relationship Id="rId14" Type="http://schemas.openxmlformats.org/officeDocument/2006/relationships/slide" Target="slide78.xml"/></Relationships>
</file>

<file path=ppt/slides/_rels/slide56.xml.rels><?xml version="1.0" encoding="UTF-8" standalone="yes"?>
<Relationships xmlns="http://schemas.openxmlformats.org/package/2006/relationships"><Relationship Id="rId8" Type="http://schemas.openxmlformats.org/officeDocument/2006/relationships/slide" Target="slide67.xml"/><Relationship Id="rId13" Type="http://schemas.openxmlformats.org/officeDocument/2006/relationships/slide" Target="slide76.xml"/><Relationship Id="rId3" Type="http://schemas.openxmlformats.org/officeDocument/2006/relationships/slide" Target="slide57.xml"/><Relationship Id="rId7" Type="http://schemas.openxmlformats.org/officeDocument/2006/relationships/slide" Target="slide65.xml"/><Relationship Id="rId12" Type="http://schemas.openxmlformats.org/officeDocument/2006/relationships/slide" Target="slide74.xml"/><Relationship Id="rId2" Type="http://schemas.openxmlformats.org/officeDocument/2006/relationships/slide" Target="slide55.xml"/><Relationship Id="rId1" Type="http://schemas.openxmlformats.org/officeDocument/2006/relationships/slideLayout" Target="../slideLayouts/slideLayout1.xml"/><Relationship Id="rId6" Type="http://schemas.openxmlformats.org/officeDocument/2006/relationships/slide" Target="slide63.xml"/><Relationship Id="rId11" Type="http://schemas.openxmlformats.org/officeDocument/2006/relationships/slide" Target="slide73.xml"/><Relationship Id="rId5" Type="http://schemas.openxmlformats.org/officeDocument/2006/relationships/slide" Target="slide61.xml"/><Relationship Id="rId15" Type="http://schemas.openxmlformats.org/officeDocument/2006/relationships/slide" Target="slide80.xml"/><Relationship Id="rId10" Type="http://schemas.openxmlformats.org/officeDocument/2006/relationships/slide" Target="slide71.xml"/><Relationship Id="rId4" Type="http://schemas.openxmlformats.org/officeDocument/2006/relationships/slide" Target="slide59.xml"/><Relationship Id="rId9" Type="http://schemas.openxmlformats.org/officeDocument/2006/relationships/slide" Target="slide69.xml"/><Relationship Id="rId14" Type="http://schemas.openxmlformats.org/officeDocument/2006/relationships/slide" Target="slide78.xml"/></Relationships>
</file>

<file path=ppt/slides/_rels/slide57.xml.rels><?xml version="1.0" encoding="UTF-8" standalone="yes"?>
<Relationships xmlns="http://schemas.openxmlformats.org/package/2006/relationships"><Relationship Id="rId8" Type="http://schemas.openxmlformats.org/officeDocument/2006/relationships/slide" Target="slide67.xml"/><Relationship Id="rId13" Type="http://schemas.openxmlformats.org/officeDocument/2006/relationships/slide" Target="slide76.xml"/><Relationship Id="rId3" Type="http://schemas.openxmlformats.org/officeDocument/2006/relationships/slide" Target="slide57.xml"/><Relationship Id="rId7" Type="http://schemas.openxmlformats.org/officeDocument/2006/relationships/slide" Target="slide65.xml"/><Relationship Id="rId12" Type="http://schemas.openxmlformats.org/officeDocument/2006/relationships/slide" Target="slide74.xml"/><Relationship Id="rId2" Type="http://schemas.openxmlformats.org/officeDocument/2006/relationships/slide" Target="slide55.xml"/><Relationship Id="rId16" Type="http://schemas.openxmlformats.org/officeDocument/2006/relationships/slide" Target="slide58.xml"/><Relationship Id="rId1" Type="http://schemas.openxmlformats.org/officeDocument/2006/relationships/slideLayout" Target="../slideLayouts/slideLayout1.xml"/><Relationship Id="rId6" Type="http://schemas.openxmlformats.org/officeDocument/2006/relationships/slide" Target="slide63.xml"/><Relationship Id="rId11" Type="http://schemas.openxmlformats.org/officeDocument/2006/relationships/slide" Target="slide73.xml"/><Relationship Id="rId5" Type="http://schemas.openxmlformats.org/officeDocument/2006/relationships/slide" Target="slide61.xml"/><Relationship Id="rId15" Type="http://schemas.openxmlformats.org/officeDocument/2006/relationships/slide" Target="slide80.xml"/><Relationship Id="rId10" Type="http://schemas.openxmlformats.org/officeDocument/2006/relationships/slide" Target="slide71.xml"/><Relationship Id="rId4" Type="http://schemas.openxmlformats.org/officeDocument/2006/relationships/slide" Target="slide59.xml"/><Relationship Id="rId9" Type="http://schemas.openxmlformats.org/officeDocument/2006/relationships/slide" Target="slide69.xml"/><Relationship Id="rId14" Type="http://schemas.openxmlformats.org/officeDocument/2006/relationships/slide" Target="slide78.xml"/></Relationships>
</file>

<file path=ppt/slides/_rels/slide58.xml.rels><?xml version="1.0" encoding="UTF-8" standalone="yes"?>
<Relationships xmlns="http://schemas.openxmlformats.org/package/2006/relationships"><Relationship Id="rId8" Type="http://schemas.openxmlformats.org/officeDocument/2006/relationships/slide" Target="slide67.xml"/><Relationship Id="rId13" Type="http://schemas.openxmlformats.org/officeDocument/2006/relationships/slide" Target="slide76.xml"/><Relationship Id="rId3" Type="http://schemas.openxmlformats.org/officeDocument/2006/relationships/slide" Target="slide57.xml"/><Relationship Id="rId7" Type="http://schemas.openxmlformats.org/officeDocument/2006/relationships/slide" Target="slide65.xml"/><Relationship Id="rId12" Type="http://schemas.openxmlformats.org/officeDocument/2006/relationships/slide" Target="slide74.xml"/><Relationship Id="rId2" Type="http://schemas.openxmlformats.org/officeDocument/2006/relationships/slide" Target="slide55.xml"/><Relationship Id="rId1" Type="http://schemas.openxmlformats.org/officeDocument/2006/relationships/slideLayout" Target="../slideLayouts/slideLayout1.xml"/><Relationship Id="rId6" Type="http://schemas.openxmlformats.org/officeDocument/2006/relationships/slide" Target="slide63.xml"/><Relationship Id="rId11" Type="http://schemas.openxmlformats.org/officeDocument/2006/relationships/slide" Target="slide73.xml"/><Relationship Id="rId5" Type="http://schemas.openxmlformats.org/officeDocument/2006/relationships/slide" Target="slide61.xml"/><Relationship Id="rId15" Type="http://schemas.openxmlformats.org/officeDocument/2006/relationships/slide" Target="slide80.xml"/><Relationship Id="rId10" Type="http://schemas.openxmlformats.org/officeDocument/2006/relationships/slide" Target="slide71.xml"/><Relationship Id="rId4" Type="http://schemas.openxmlformats.org/officeDocument/2006/relationships/slide" Target="slide59.xml"/><Relationship Id="rId9" Type="http://schemas.openxmlformats.org/officeDocument/2006/relationships/slide" Target="slide69.xml"/><Relationship Id="rId14" Type="http://schemas.openxmlformats.org/officeDocument/2006/relationships/slide" Target="slide78.xml"/></Relationships>
</file>

<file path=ppt/slides/_rels/slide59.xml.rels><?xml version="1.0" encoding="UTF-8" standalone="yes"?>
<Relationships xmlns="http://schemas.openxmlformats.org/package/2006/relationships"><Relationship Id="rId8" Type="http://schemas.openxmlformats.org/officeDocument/2006/relationships/slide" Target="slide67.xml"/><Relationship Id="rId13" Type="http://schemas.openxmlformats.org/officeDocument/2006/relationships/slide" Target="slide76.xml"/><Relationship Id="rId3" Type="http://schemas.openxmlformats.org/officeDocument/2006/relationships/slide" Target="slide57.xml"/><Relationship Id="rId7" Type="http://schemas.openxmlformats.org/officeDocument/2006/relationships/slide" Target="slide65.xml"/><Relationship Id="rId12" Type="http://schemas.openxmlformats.org/officeDocument/2006/relationships/slide" Target="slide74.xml"/><Relationship Id="rId2" Type="http://schemas.openxmlformats.org/officeDocument/2006/relationships/slide" Target="slide55.xml"/><Relationship Id="rId16" Type="http://schemas.openxmlformats.org/officeDocument/2006/relationships/slide" Target="slide60.xml"/><Relationship Id="rId1" Type="http://schemas.openxmlformats.org/officeDocument/2006/relationships/slideLayout" Target="../slideLayouts/slideLayout1.xml"/><Relationship Id="rId6" Type="http://schemas.openxmlformats.org/officeDocument/2006/relationships/slide" Target="slide63.xml"/><Relationship Id="rId11" Type="http://schemas.openxmlformats.org/officeDocument/2006/relationships/slide" Target="slide73.xml"/><Relationship Id="rId5" Type="http://schemas.openxmlformats.org/officeDocument/2006/relationships/slide" Target="slide61.xml"/><Relationship Id="rId15" Type="http://schemas.openxmlformats.org/officeDocument/2006/relationships/slide" Target="slide80.xml"/><Relationship Id="rId10" Type="http://schemas.openxmlformats.org/officeDocument/2006/relationships/slide" Target="slide71.xml"/><Relationship Id="rId4" Type="http://schemas.openxmlformats.org/officeDocument/2006/relationships/slide" Target="slide59.xml"/><Relationship Id="rId9" Type="http://schemas.openxmlformats.org/officeDocument/2006/relationships/slide" Target="slide69.xml"/><Relationship Id="rId14" Type="http://schemas.openxmlformats.org/officeDocument/2006/relationships/slide" Target="slide78.xml"/></Relationships>
</file>

<file path=ppt/slides/_rels/slide60.xml.rels><?xml version="1.0" encoding="UTF-8" standalone="yes"?>
<Relationships xmlns="http://schemas.openxmlformats.org/package/2006/relationships"><Relationship Id="rId8" Type="http://schemas.openxmlformats.org/officeDocument/2006/relationships/slide" Target="slide67.xml"/><Relationship Id="rId13" Type="http://schemas.openxmlformats.org/officeDocument/2006/relationships/slide" Target="slide76.xml"/><Relationship Id="rId3" Type="http://schemas.openxmlformats.org/officeDocument/2006/relationships/slide" Target="slide57.xml"/><Relationship Id="rId7" Type="http://schemas.openxmlformats.org/officeDocument/2006/relationships/slide" Target="slide65.xml"/><Relationship Id="rId12" Type="http://schemas.openxmlformats.org/officeDocument/2006/relationships/slide" Target="slide74.xml"/><Relationship Id="rId2" Type="http://schemas.openxmlformats.org/officeDocument/2006/relationships/slide" Target="slide55.xml"/><Relationship Id="rId1" Type="http://schemas.openxmlformats.org/officeDocument/2006/relationships/slideLayout" Target="../slideLayouts/slideLayout1.xml"/><Relationship Id="rId6" Type="http://schemas.openxmlformats.org/officeDocument/2006/relationships/slide" Target="slide63.xml"/><Relationship Id="rId11" Type="http://schemas.openxmlformats.org/officeDocument/2006/relationships/slide" Target="slide73.xml"/><Relationship Id="rId5" Type="http://schemas.openxmlformats.org/officeDocument/2006/relationships/slide" Target="slide61.xml"/><Relationship Id="rId15" Type="http://schemas.openxmlformats.org/officeDocument/2006/relationships/slide" Target="slide80.xml"/><Relationship Id="rId10" Type="http://schemas.openxmlformats.org/officeDocument/2006/relationships/slide" Target="slide71.xml"/><Relationship Id="rId4" Type="http://schemas.openxmlformats.org/officeDocument/2006/relationships/slide" Target="slide59.xml"/><Relationship Id="rId9" Type="http://schemas.openxmlformats.org/officeDocument/2006/relationships/slide" Target="slide69.xml"/><Relationship Id="rId14" Type="http://schemas.openxmlformats.org/officeDocument/2006/relationships/slide" Target="slide78.xml"/></Relationships>
</file>

<file path=ppt/slides/_rels/slide61.xml.rels><?xml version="1.0" encoding="UTF-8" standalone="yes"?>
<Relationships xmlns="http://schemas.openxmlformats.org/package/2006/relationships"><Relationship Id="rId8" Type="http://schemas.openxmlformats.org/officeDocument/2006/relationships/slide" Target="slide67.xml"/><Relationship Id="rId13" Type="http://schemas.openxmlformats.org/officeDocument/2006/relationships/slide" Target="slide76.xml"/><Relationship Id="rId3" Type="http://schemas.openxmlformats.org/officeDocument/2006/relationships/slide" Target="slide57.xml"/><Relationship Id="rId7" Type="http://schemas.openxmlformats.org/officeDocument/2006/relationships/slide" Target="slide65.xml"/><Relationship Id="rId12" Type="http://schemas.openxmlformats.org/officeDocument/2006/relationships/slide" Target="slide74.xml"/><Relationship Id="rId2" Type="http://schemas.openxmlformats.org/officeDocument/2006/relationships/slide" Target="slide55.xml"/><Relationship Id="rId16" Type="http://schemas.openxmlformats.org/officeDocument/2006/relationships/slide" Target="slide62.xml"/><Relationship Id="rId1" Type="http://schemas.openxmlformats.org/officeDocument/2006/relationships/slideLayout" Target="../slideLayouts/slideLayout1.xml"/><Relationship Id="rId6" Type="http://schemas.openxmlformats.org/officeDocument/2006/relationships/slide" Target="slide63.xml"/><Relationship Id="rId11" Type="http://schemas.openxmlformats.org/officeDocument/2006/relationships/slide" Target="slide73.xml"/><Relationship Id="rId5" Type="http://schemas.openxmlformats.org/officeDocument/2006/relationships/slide" Target="slide61.xml"/><Relationship Id="rId15" Type="http://schemas.openxmlformats.org/officeDocument/2006/relationships/slide" Target="slide80.xml"/><Relationship Id="rId10" Type="http://schemas.openxmlformats.org/officeDocument/2006/relationships/slide" Target="slide71.xml"/><Relationship Id="rId4" Type="http://schemas.openxmlformats.org/officeDocument/2006/relationships/slide" Target="slide59.xml"/><Relationship Id="rId9" Type="http://schemas.openxmlformats.org/officeDocument/2006/relationships/slide" Target="slide69.xml"/><Relationship Id="rId14" Type="http://schemas.openxmlformats.org/officeDocument/2006/relationships/slide" Target="slide78.xml"/></Relationships>
</file>

<file path=ppt/slides/_rels/slide62.xml.rels><?xml version="1.0" encoding="UTF-8" standalone="yes"?>
<Relationships xmlns="http://schemas.openxmlformats.org/package/2006/relationships"><Relationship Id="rId8" Type="http://schemas.openxmlformats.org/officeDocument/2006/relationships/slide" Target="slide67.xml"/><Relationship Id="rId13" Type="http://schemas.openxmlformats.org/officeDocument/2006/relationships/slide" Target="slide76.xml"/><Relationship Id="rId3" Type="http://schemas.openxmlformats.org/officeDocument/2006/relationships/slide" Target="slide57.xml"/><Relationship Id="rId7" Type="http://schemas.openxmlformats.org/officeDocument/2006/relationships/slide" Target="slide65.xml"/><Relationship Id="rId12" Type="http://schemas.openxmlformats.org/officeDocument/2006/relationships/slide" Target="slide74.xml"/><Relationship Id="rId2" Type="http://schemas.openxmlformats.org/officeDocument/2006/relationships/slide" Target="slide55.xml"/><Relationship Id="rId1" Type="http://schemas.openxmlformats.org/officeDocument/2006/relationships/slideLayout" Target="../slideLayouts/slideLayout1.xml"/><Relationship Id="rId6" Type="http://schemas.openxmlformats.org/officeDocument/2006/relationships/slide" Target="slide63.xml"/><Relationship Id="rId11" Type="http://schemas.openxmlformats.org/officeDocument/2006/relationships/slide" Target="slide73.xml"/><Relationship Id="rId5" Type="http://schemas.openxmlformats.org/officeDocument/2006/relationships/slide" Target="slide61.xml"/><Relationship Id="rId15" Type="http://schemas.openxmlformats.org/officeDocument/2006/relationships/slide" Target="slide80.xml"/><Relationship Id="rId10" Type="http://schemas.openxmlformats.org/officeDocument/2006/relationships/slide" Target="slide71.xml"/><Relationship Id="rId4" Type="http://schemas.openxmlformats.org/officeDocument/2006/relationships/slide" Target="slide59.xml"/><Relationship Id="rId9" Type="http://schemas.openxmlformats.org/officeDocument/2006/relationships/slide" Target="slide69.xml"/><Relationship Id="rId14" Type="http://schemas.openxmlformats.org/officeDocument/2006/relationships/slide" Target="slide78.xml"/></Relationships>
</file>

<file path=ppt/slides/_rels/slide63.xml.rels><?xml version="1.0" encoding="UTF-8" standalone="yes"?>
<Relationships xmlns="http://schemas.openxmlformats.org/package/2006/relationships"><Relationship Id="rId8" Type="http://schemas.openxmlformats.org/officeDocument/2006/relationships/slide" Target="slide67.xml"/><Relationship Id="rId13" Type="http://schemas.openxmlformats.org/officeDocument/2006/relationships/slide" Target="slide76.xml"/><Relationship Id="rId3" Type="http://schemas.openxmlformats.org/officeDocument/2006/relationships/slide" Target="slide57.xml"/><Relationship Id="rId7" Type="http://schemas.openxmlformats.org/officeDocument/2006/relationships/slide" Target="slide65.xml"/><Relationship Id="rId12" Type="http://schemas.openxmlformats.org/officeDocument/2006/relationships/slide" Target="slide74.xml"/><Relationship Id="rId2" Type="http://schemas.openxmlformats.org/officeDocument/2006/relationships/slide" Target="slide55.xml"/><Relationship Id="rId16" Type="http://schemas.openxmlformats.org/officeDocument/2006/relationships/slide" Target="slide64.xml"/><Relationship Id="rId1" Type="http://schemas.openxmlformats.org/officeDocument/2006/relationships/slideLayout" Target="../slideLayouts/slideLayout1.xml"/><Relationship Id="rId6" Type="http://schemas.openxmlformats.org/officeDocument/2006/relationships/slide" Target="slide63.xml"/><Relationship Id="rId11" Type="http://schemas.openxmlformats.org/officeDocument/2006/relationships/slide" Target="slide73.xml"/><Relationship Id="rId5" Type="http://schemas.openxmlformats.org/officeDocument/2006/relationships/slide" Target="slide61.xml"/><Relationship Id="rId15" Type="http://schemas.openxmlformats.org/officeDocument/2006/relationships/slide" Target="slide80.xml"/><Relationship Id="rId10" Type="http://schemas.openxmlformats.org/officeDocument/2006/relationships/slide" Target="slide71.xml"/><Relationship Id="rId4" Type="http://schemas.openxmlformats.org/officeDocument/2006/relationships/slide" Target="slide59.xml"/><Relationship Id="rId9" Type="http://schemas.openxmlformats.org/officeDocument/2006/relationships/slide" Target="slide69.xml"/><Relationship Id="rId14" Type="http://schemas.openxmlformats.org/officeDocument/2006/relationships/slide" Target="slide78.xml"/></Relationships>
</file>

<file path=ppt/slides/_rels/slide64.xml.rels><?xml version="1.0" encoding="UTF-8" standalone="yes"?>
<Relationships xmlns="http://schemas.openxmlformats.org/package/2006/relationships"><Relationship Id="rId8" Type="http://schemas.openxmlformats.org/officeDocument/2006/relationships/slide" Target="slide67.xml"/><Relationship Id="rId13" Type="http://schemas.openxmlformats.org/officeDocument/2006/relationships/slide" Target="slide76.xml"/><Relationship Id="rId3" Type="http://schemas.openxmlformats.org/officeDocument/2006/relationships/slide" Target="slide57.xml"/><Relationship Id="rId7" Type="http://schemas.openxmlformats.org/officeDocument/2006/relationships/slide" Target="slide65.xml"/><Relationship Id="rId12" Type="http://schemas.openxmlformats.org/officeDocument/2006/relationships/slide" Target="slide74.xml"/><Relationship Id="rId2" Type="http://schemas.openxmlformats.org/officeDocument/2006/relationships/slide" Target="slide55.xml"/><Relationship Id="rId1" Type="http://schemas.openxmlformats.org/officeDocument/2006/relationships/slideLayout" Target="../slideLayouts/slideLayout1.xml"/><Relationship Id="rId6" Type="http://schemas.openxmlformats.org/officeDocument/2006/relationships/slide" Target="slide63.xml"/><Relationship Id="rId11" Type="http://schemas.openxmlformats.org/officeDocument/2006/relationships/slide" Target="slide73.xml"/><Relationship Id="rId5" Type="http://schemas.openxmlformats.org/officeDocument/2006/relationships/slide" Target="slide61.xml"/><Relationship Id="rId15" Type="http://schemas.openxmlformats.org/officeDocument/2006/relationships/slide" Target="slide80.xml"/><Relationship Id="rId10" Type="http://schemas.openxmlformats.org/officeDocument/2006/relationships/slide" Target="slide71.xml"/><Relationship Id="rId4" Type="http://schemas.openxmlformats.org/officeDocument/2006/relationships/slide" Target="slide59.xml"/><Relationship Id="rId9" Type="http://schemas.openxmlformats.org/officeDocument/2006/relationships/slide" Target="slide69.xml"/><Relationship Id="rId14" Type="http://schemas.openxmlformats.org/officeDocument/2006/relationships/slide" Target="slide78.xml"/></Relationships>
</file>

<file path=ppt/slides/_rels/slide65.xml.rels><?xml version="1.0" encoding="UTF-8" standalone="yes"?>
<Relationships xmlns="http://schemas.openxmlformats.org/package/2006/relationships"><Relationship Id="rId8" Type="http://schemas.openxmlformats.org/officeDocument/2006/relationships/slide" Target="slide67.xml"/><Relationship Id="rId13" Type="http://schemas.openxmlformats.org/officeDocument/2006/relationships/slide" Target="slide76.xml"/><Relationship Id="rId3" Type="http://schemas.openxmlformats.org/officeDocument/2006/relationships/slide" Target="slide57.xml"/><Relationship Id="rId7" Type="http://schemas.openxmlformats.org/officeDocument/2006/relationships/slide" Target="slide65.xml"/><Relationship Id="rId12" Type="http://schemas.openxmlformats.org/officeDocument/2006/relationships/slide" Target="slide74.xml"/><Relationship Id="rId2" Type="http://schemas.openxmlformats.org/officeDocument/2006/relationships/slide" Target="slide55.xml"/><Relationship Id="rId16" Type="http://schemas.openxmlformats.org/officeDocument/2006/relationships/slide" Target="slide66.xml"/><Relationship Id="rId1" Type="http://schemas.openxmlformats.org/officeDocument/2006/relationships/slideLayout" Target="../slideLayouts/slideLayout1.xml"/><Relationship Id="rId6" Type="http://schemas.openxmlformats.org/officeDocument/2006/relationships/slide" Target="slide63.xml"/><Relationship Id="rId11" Type="http://schemas.openxmlformats.org/officeDocument/2006/relationships/slide" Target="slide73.xml"/><Relationship Id="rId5" Type="http://schemas.openxmlformats.org/officeDocument/2006/relationships/slide" Target="slide61.xml"/><Relationship Id="rId15" Type="http://schemas.openxmlformats.org/officeDocument/2006/relationships/slide" Target="slide80.xml"/><Relationship Id="rId10" Type="http://schemas.openxmlformats.org/officeDocument/2006/relationships/slide" Target="slide71.xml"/><Relationship Id="rId4" Type="http://schemas.openxmlformats.org/officeDocument/2006/relationships/slide" Target="slide59.xml"/><Relationship Id="rId9" Type="http://schemas.openxmlformats.org/officeDocument/2006/relationships/slide" Target="slide69.xml"/><Relationship Id="rId14" Type="http://schemas.openxmlformats.org/officeDocument/2006/relationships/slide" Target="slide78.xml"/></Relationships>
</file>

<file path=ppt/slides/_rels/slide66.xml.rels><?xml version="1.0" encoding="UTF-8" standalone="yes"?>
<Relationships xmlns="http://schemas.openxmlformats.org/package/2006/relationships"><Relationship Id="rId8" Type="http://schemas.openxmlformats.org/officeDocument/2006/relationships/slide" Target="slide67.xml"/><Relationship Id="rId13" Type="http://schemas.openxmlformats.org/officeDocument/2006/relationships/slide" Target="slide76.xml"/><Relationship Id="rId3" Type="http://schemas.openxmlformats.org/officeDocument/2006/relationships/slide" Target="slide57.xml"/><Relationship Id="rId7" Type="http://schemas.openxmlformats.org/officeDocument/2006/relationships/slide" Target="slide65.xml"/><Relationship Id="rId12" Type="http://schemas.openxmlformats.org/officeDocument/2006/relationships/slide" Target="slide74.xml"/><Relationship Id="rId2" Type="http://schemas.openxmlformats.org/officeDocument/2006/relationships/slide" Target="slide55.xml"/><Relationship Id="rId1" Type="http://schemas.openxmlformats.org/officeDocument/2006/relationships/slideLayout" Target="../slideLayouts/slideLayout1.xml"/><Relationship Id="rId6" Type="http://schemas.openxmlformats.org/officeDocument/2006/relationships/slide" Target="slide63.xml"/><Relationship Id="rId11" Type="http://schemas.openxmlformats.org/officeDocument/2006/relationships/slide" Target="slide73.xml"/><Relationship Id="rId5" Type="http://schemas.openxmlformats.org/officeDocument/2006/relationships/slide" Target="slide61.xml"/><Relationship Id="rId15" Type="http://schemas.openxmlformats.org/officeDocument/2006/relationships/slide" Target="slide80.xml"/><Relationship Id="rId10" Type="http://schemas.openxmlformats.org/officeDocument/2006/relationships/slide" Target="slide71.xml"/><Relationship Id="rId4" Type="http://schemas.openxmlformats.org/officeDocument/2006/relationships/slide" Target="slide59.xml"/><Relationship Id="rId9" Type="http://schemas.openxmlformats.org/officeDocument/2006/relationships/slide" Target="slide69.xml"/><Relationship Id="rId14" Type="http://schemas.openxmlformats.org/officeDocument/2006/relationships/slide" Target="slide78.xml"/></Relationships>
</file>

<file path=ppt/slides/_rels/slide67.xml.rels><?xml version="1.0" encoding="UTF-8" standalone="yes"?>
<Relationships xmlns="http://schemas.openxmlformats.org/package/2006/relationships"><Relationship Id="rId8" Type="http://schemas.openxmlformats.org/officeDocument/2006/relationships/slide" Target="slide67.xml"/><Relationship Id="rId13" Type="http://schemas.openxmlformats.org/officeDocument/2006/relationships/slide" Target="slide76.xml"/><Relationship Id="rId3" Type="http://schemas.openxmlformats.org/officeDocument/2006/relationships/slide" Target="slide57.xml"/><Relationship Id="rId7" Type="http://schemas.openxmlformats.org/officeDocument/2006/relationships/slide" Target="slide65.xml"/><Relationship Id="rId12" Type="http://schemas.openxmlformats.org/officeDocument/2006/relationships/slide" Target="slide74.xml"/><Relationship Id="rId2" Type="http://schemas.openxmlformats.org/officeDocument/2006/relationships/slide" Target="slide55.xml"/><Relationship Id="rId16" Type="http://schemas.openxmlformats.org/officeDocument/2006/relationships/slide" Target="slide68.xml"/><Relationship Id="rId1" Type="http://schemas.openxmlformats.org/officeDocument/2006/relationships/slideLayout" Target="../slideLayouts/slideLayout1.xml"/><Relationship Id="rId6" Type="http://schemas.openxmlformats.org/officeDocument/2006/relationships/slide" Target="slide63.xml"/><Relationship Id="rId11" Type="http://schemas.openxmlformats.org/officeDocument/2006/relationships/slide" Target="slide73.xml"/><Relationship Id="rId5" Type="http://schemas.openxmlformats.org/officeDocument/2006/relationships/slide" Target="slide61.xml"/><Relationship Id="rId15" Type="http://schemas.openxmlformats.org/officeDocument/2006/relationships/slide" Target="slide80.xml"/><Relationship Id="rId10" Type="http://schemas.openxmlformats.org/officeDocument/2006/relationships/slide" Target="slide71.xml"/><Relationship Id="rId4" Type="http://schemas.openxmlformats.org/officeDocument/2006/relationships/slide" Target="slide59.xml"/><Relationship Id="rId9" Type="http://schemas.openxmlformats.org/officeDocument/2006/relationships/slide" Target="slide69.xml"/><Relationship Id="rId14" Type="http://schemas.openxmlformats.org/officeDocument/2006/relationships/slide" Target="slide78.xml"/></Relationships>
</file>

<file path=ppt/slides/_rels/slide68.xml.rels><?xml version="1.0" encoding="UTF-8" standalone="yes"?>
<Relationships xmlns="http://schemas.openxmlformats.org/package/2006/relationships"><Relationship Id="rId8" Type="http://schemas.openxmlformats.org/officeDocument/2006/relationships/slide" Target="slide67.xml"/><Relationship Id="rId13" Type="http://schemas.openxmlformats.org/officeDocument/2006/relationships/slide" Target="slide76.xml"/><Relationship Id="rId3" Type="http://schemas.openxmlformats.org/officeDocument/2006/relationships/slide" Target="slide57.xml"/><Relationship Id="rId7" Type="http://schemas.openxmlformats.org/officeDocument/2006/relationships/slide" Target="slide65.xml"/><Relationship Id="rId12" Type="http://schemas.openxmlformats.org/officeDocument/2006/relationships/slide" Target="slide74.xml"/><Relationship Id="rId2" Type="http://schemas.openxmlformats.org/officeDocument/2006/relationships/slide" Target="slide55.xml"/><Relationship Id="rId1" Type="http://schemas.openxmlformats.org/officeDocument/2006/relationships/slideLayout" Target="../slideLayouts/slideLayout1.xml"/><Relationship Id="rId6" Type="http://schemas.openxmlformats.org/officeDocument/2006/relationships/slide" Target="slide63.xml"/><Relationship Id="rId11" Type="http://schemas.openxmlformats.org/officeDocument/2006/relationships/slide" Target="slide73.xml"/><Relationship Id="rId5" Type="http://schemas.openxmlformats.org/officeDocument/2006/relationships/slide" Target="slide61.xml"/><Relationship Id="rId15" Type="http://schemas.openxmlformats.org/officeDocument/2006/relationships/slide" Target="slide80.xml"/><Relationship Id="rId10" Type="http://schemas.openxmlformats.org/officeDocument/2006/relationships/slide" Target="slide71.xml"/><Relationship Id="rId4" Type="http://schemas.openxmlformats.org/officeDocument/2006/relationships/slide" Target="slide59.xml"/><Relationship Id="rId9" Type="http://schemas.openxmlformats.org/officeDocument/2006/relationships/slide" Target="slide69.xml"/><Relationship Id="rId14" Type="http://schemas.openxmlformats.org/officeDocument/2006/relationships/slide" Target="slide78.xml"/></Relationships>
</file>

<file path=ppt/slides/_rels/slide69.xml.rels><?xml version="1.0" encoding="UTF-8" standalone="yes"?>
<Relationships xmlns="http://schemas.openxmlformats.org/package/2006/relationships"><Relationship Id="rId8" Type="http://schemas.openxmlformats.org/officeDocument/2006/relationships/slide" Target="slide67.xml"/><Relationship Id="rId13" Type="http://schemas.openxmlformats.org/officeDocument/2006/relationships/slide" Target="slide76.xml"/><Relationship Id="rId3" Type="http://schemas.openxmlformats.org/officeDocument/2006/relationships/slide" Target="slide57.xml"/><Relationship Id="rId7" Type="http://schemas.openxmlformats.org/officeDocument/2006/relationships/slide" Target="slide65.xml"/><Relationship Id="rId12" Type="http://schemas.openxmlformats.org/officeDocument/2006/relationships/slide" Target="slide74.xml"/><Relationship Id="rId2" Type="http://schemas.openxmlformats.org/officeDocument/2006/relationships/slide" Target="slide55.xml"/><Relationship Id="rId16" Type="http://schemas.openxmlformats.org/officeDocument/2006/relationships/slide" Target="slide70.xml"/><Relationship Id="rId1" Type="http://schemas.openxmlformats.org/officeDocument/2006/relationships/slideLayout" Target="../slideLayouts/slideLayout1.xml"/><Relationship Id="rId6" Type="http://schemas.openxmlformats.org/officeDocument/2006/relationships/slide" Target="slide63.xml"/><Relationship Id="rId11" Type="http://schemas.openxmlformats.org/officeDocument/2006/relationships/slide" Target="slide73.xml"/><Relationship Id="rId5" Type="http://schemas.openxmlformats.org/officeDocument/2006/relationships/slide" Target="slide61.xml"/><Relationship Id="rId15" Type="http://schemas.openxmlformats.org/officeDocument/2006/relationships/slide" Target="slide80.xml"/><Relationship Id="rId10" Type="http://schemas.openxmlformats.org/officeDocument/2006/relationships/slide" Target="slide71.xml"/><Relationship Id="rId4" Type="http://schemas.openxmlformats.org/officeDocument/2006/relationships/slide" Target="slide59.xml"/><Relationship Id="rId9" Type="http://schemas.openxmlformats.org/officeDocument/2006/relationships/slide" Target="slide69.xml"/><Relationship Id="rId14" Type="http://schemas.openxmlformats.org/officeDocument/2006/relationships/slide" Target="slide78.xml"/></Relationships>
</file>

<file path=ppt/slides/_rels/slide70.xml.rels><?xml version="1.0" encoding="UTF-8" standalone="yes"?>
<Relationships xmlns="http://schemas.openxmlformats.org/package/2006/relationships"><Relationship Id="rId8" Type="http://schemas.openxmlformats.org/officeDocument/2006/relationships/slide" Target="slide67.xml"/><Relationship Id="rId13" Type="http://schemas.openxmlformats.org/officeDocument/2006/relationships/slide" Target="slide76.xml"/><Relationship Id="rId3" Type="http://schemas.openxmlformats.org/officeDocument/2006/relationships/slide" Target="slide57.xml"/><Relationship Id="rId7" Type="http://schemas.openxmlformats.org/officeDocument/2006/relationships/slide" Target="slide65.xml"/><Relationship Id="rId12" Type="http://schemas.openxmlformats.org/officeDocument/2006/relationships/slide" Target="slide74.xml"/><Relationship Id="rId2" Type="http://schemas.openxmlformats.org/officeDocument/2006/relationships/slide" Target="slide55.xml"/><Relationship Id="rId1" Type="http://schemas.openxmlformats.org/officeDocument/2006/relationships/slideLayout" Target="../slideLayouts/slideLayout1.xml"/><Relationship Id="rId6" Type="http://schemas.openxmlformats.org/officeDocument/2006/relationships/slide" Target="slide63.xml"/><Relationship Id="rId11" Type="http://schemas.openxmlformats.org/officeDocument/2006/relationships/slide" Target="slide73.xml"/><Relationship Id="rId5" Type="http://schemas.openxmlformats.org/officeDocument/2006/relationships/slide" Target="slide61.xml"/><Relationship Id="rId15" Type="http://schemas.openxmlformats.org/officeDocument/2006/relationships/slide" Target="slide80.xml"/><Relationship Id="rId10" Type="http://schemas.openxmlformats.org/officeDocument/2006/relationships/slide" Target="slide71.xml"/><Relationship Id="rId4" Type="http://schemas.openxmlformats.org/officeDocument/2006/relationships/slide" Target="slide59.xml"/><Relationship Id="rId9" Type="http://schemas.openxmlformats.org/officeDocument/2006/relationships/slide" Target="slide69.xml"/><Relationship Id="rId14" Type="http://schemas.openxmlformats.org/officeDocument/2006/relationships/slide" Target="slide78.xml"/></Relationships>
</file>

<file path=ppt/slides/_rels/slide71.xml.rels><?xml version="1.0" encoding="UTF-8" standalone="yes"?>
<Relationships xmlns="http://schemas.openxmlformats.org/package/2006/relationships"><Relationship Id="rId8" Type="http://schemas.openxmlformats.org/officeDocument/2006/relationships/slide" Target="slide67.xml"/><Relationship Id="rId13" Type="http://schemas.openxmlformats.org/officeDocument/2006/relationships/slide" Target="slide76.xml"/><Relationship Id="rId3" Type="http://schemas.openxmlformats.org/officeDocument/2006/relationships/slide" Target="slide57.xml"/><Relationship Id="rId7" Type="http://schemas.openxmlformats.org/officeDocument/2006/relationships/slide" Target="slide65.xml"/><Relationship Id="rId12" Type="http://schemas.openxmlformats.org/officeDocument/2006/relationships/slide" Target="slide74.xml"/><Relationship Id="rId2" Type="http://schemas.openxmlformats.org/officeDocument/2006/relationships/slide" Target="slide55.xml"/><Relationship Id="rId16" Type="http://schemas.openxmlformats.org/officeDocument/2006/relationships/slide" Target="slide72.xml"/><Relationship Id="rId1" Type="http://schemas.openxmlformats.org/officeDocument/2006/relationships/slideLayout" Target="../slideLayouts/slideLayout1.xml"/><Relationship Id="rId6" Type="http://schemas.openxmlformats.org/officeDocument/2006/relationships/slide" Target="slide63.xml"/><Relationship Id="rId11" Type="http://schemas.openxmlformats.org/officeDocument/2006/relationships/slide" Target="slide73.xml"/><Relationship Id="rId5" Type="http://schemas.openxmlformats.org/officeDocument/2006/relationships/slide" Target="slide61.xml"/><Relationship Id="rId15" Type="http://schemas.openxmlformats.org/officeDocument/2006/relationships/slide" Target="slide80.xml"/><Relationship Id="rId10" Type="http://schemas.openxmlformats.org/officeDocument/2006/relationships/slide" Target="slide71.xml"/><Relationship Id="rId4" Type="http://schemas.openxmlformats.org/officeDocument/2006/relationships/slide" Target="slide59.xml"/><Relationship Id="rId9" Type="http://schemas.openxmlformats.org/officeDocument/2006/relationships/slide" Target="slide69.xml"/><Relationship Id="rId14" Type="http://schemas.openxmlformats.org/officeDocument/2006/relationships/slide" Target="slide78.xml"/></Relationships>
</file>

<file path=ppt/slides/_rels/slide72.xml.rels><?xml version="1.0" encoding="UTF-8" standalone="yes"?>
<Relationships xmlns="http://schemas.openxmlformats.org/package/2006/relationships"><Relationship Id="rId8" Type="http://schemas.openxmlformats.org/officeDocument/2006/relationships/slide" Target="slide67.xml"/><Relationship Id="rId13" Type="http://schemas.openxmlformats.org/officeDocument/2006/relationships/slide" Target="slide76.xml"/><Relationship Id="rId3" Type="http://schemas.openxmlformats.org/officeDocument/2006/relationships/slide" Target="slide57.xml"/><Relationship Id="rId7" Type="http://schemas.openxmlformats.org/officeDocument/2006/relationships/slide" Target="slide65.xml"/><Relationship Id="rId12" Type="http://schemas.openxmlformats.org/officeDocument/2006/relationships/slide" Target="slide74.xml"/><Relationship Id="rId2" Type="http://schemas.openxmlformats.org/officeDocument/2006/relationships/slide" Target="slide55.xml"/><Relationship Id="rId1" Type="http://schemas.openxmlformats.org/officeDocument/2006/relationships/slideLayout" Target="../slideLayouts/slideLayout1.xml"/><Relationship Id="rId6" Type="http://schemas.openxmlformats.org/officeDocument/2006/relationships/slide" Target="slide63.xml"/><Relationship Id="rId11" Type="http://schemas.openxmlformats.org/officeDocument/2006/relationships/slide" Target="slide73.xml"/><Relationship Id="rId5" Type="http://schemas.openxmlformats.org/officeDocument/2006/relationships/slide" Target="slide61.xml"/><Relationship Id="rId15" Type="http://schemas.openxmlformats.org/officeDocument/2006/relationships/slide" Target="slide80.xml"/><Relationship Id="rId10" Type="http://schemas.openxmlformats.org/officeDocument/2006/relationships/slide" Target="slide71.xml"/><Relationship Id="rId4" Type="http://schemas.openxmlformats.org/officeDocument/2006/relationships/slide" Target="slide59.xml"/><Relationship Id="rId9" Type="http://schemas.openxmlformats.org/officeDocument/2006/relationships/slide" Target="slide69.xml"/><Relationship Id="rId14" Type="http://schemas.openxmlformats.org/officeDocument/2006/relationships/slide" Target="slide78.xml"/></Relationships>
</file>

<file path=ppt/slides/_rels/slide73.xml.rels><?xml version="1.0" encoding="UTF-8" standalone="yes"?>
<Relationships xmlns="http://schemas.openxmlformats.org/package/2006/relationships"><Relationship Id="rId8" Type="http://schemas.openxmlformats.org/officeDocument/2006/relationships/slide" Target="slide67.xml"/><Relationship Id="rId13" Type="http://schemas.openxmlformats.org/officeDocument/2006/relationships/slide" Target="slide76.xml"/><Relationship Id="rId3" Type="http://schemas.openxmlformats.org/officeDocument/2006/relationships/slide" Target="slide57.xml"/><Relationship Id="rId7" Type="http://schemas.openxmlformats.org/officeDocument/2006/relationships/slide" Target="slide65.xml"/><Relationship Id="rId12" Type="http://schemas.openxmlformats.org/officeDocument/2006/relationships/slide" Target="slide74.xml"/><Relationship Id="rId2" Type="http://schemas.openxmlformats.org/officeDocument/2006/relationships/slide" Target="slide55.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 Target="slide63.xml"/><Relationship Id="rId11" Type="http://schemas.openxmlformats.org/officeDocument/2006/relationships/slide" Target="slide73.xml"/><Relationship Id="rId5" Type="http://schemas.openxmlformats.org/officeDocument/2006/relationships/slide" Target="slide61.xml"/><Relationship Id="rId15" Type="http://schemas.openxmlformats.org/officeDocument/2006/relationships/slide" Target="slide80.xml"/><Relationship Id="rId10" Type="http://schemas.openxmlformats.org/officeDocument/2006/relationships/slide" Target="slide71.xml"/><Relationship Id="rId4" Type="http://schemas.openxmlformats.org/officeDocument/2006/relationships/slide" Target="slide59.xml"/><Relationship Id="rId9" Type="http://schemas.openxmlformats.org/officeDocument/2006/relationships/slide" Target="slide69.xml"/><Relationship Id="rId14" Type="http://schemas.openxmlformats.org/officeDocument/2006/relationships/slide" Target="slide78.xml"/></Relationships>
</file>

<file path=ppt/slides/_rels/slide74.xml.rels><?xml version="1.0" encoding="UTF-8" standalone="yes"?>
<Relationships xmlns="http://schemas.openxmlformats.org/package/2006/relationships"><Relationship Id="rId8" Type="http://schemas.openxmlformats.org/officeDocument/2006/relationships/slide" Target="slide67.xml"/><Relationship Id="rId13" Type="http://schemas.openxmlformats.org/officeDocument/2006/relationships/slide" Target="slide76.xml"/><Relationship Id="rId3" Type="http://schemas.openxmlformats.org/officeDocument/2006/relationships/slide" Target="slide57.xml"/><Relationship Id="rId7" Type="http://schemas.openxmlformats.org/officeDocument/2006/relationships/slide" Target="slide65.xml"/><Relationship Id="rId12" Type="http://schemas.openxmlformats.org/officeDocument/2006/relationships/slide" Target="slide74.xml"/><Relationship Id="rId2" Type="http://schemas.openxmlformats.org/officeDocument/2006/relationships/slide" Target="slide55.xml"/><Relationship Id="rId16" Type="http://schemas.openxmlformats.org/officeDocument/2006/relationships/slide" Target="slide75.xml"/><Relationship Id="rId1" Type="http://schemas.openxmlformats.org/officeDocument/2006/relationships/slideLayout" Target="../slideLayouts/slideLayout1.xml"/><Relationship Id="rId6" Type="http://schemas.openxmlformats.org/officeDocument/2006/relationships/slide" Target="slide63.xml"/><Relationship Id="rId11" Type="http://schemas.openxmlformats.org/officeDocument/2006/relationships/slide" Target="slide73.xml"/><Relationship Id="rId5" Type="http://schemas.openxmlformats.org/officeDocument/2006/relationships/slide" Target="slide61.xml"/><Relationship Id="rId15" Type="http://schemas.openxmlformats.org/officeDocument/2006/relationships/slide" Target="slide80.xml"/><Relationship Id="rId10" Type="http://schemas.openxmlformats.org/officeDocument/2006/relationships/slide" Target="slide71.xml"/><Relationship Id="rId4" Type="http://schemas.openxmlformats.org/officeDocument/2006/relationships/slide" Target="slide59.xml"/><Relationship Id="rId9" Type="http://schemas.openxmlformats.org/officeDocument/2006/relationships/slide" Target="slide69.xml"/><Relationship Id="rId14" Type="http://schemas.openxmlformats.org/officeDocument/2006/relationships/slide" Target="slide78.xml"/></Relationships>
</file>

<file path=ppt/slides/_rels/slide75.xml.rels><?xml version="1.0" encoding="UTF-8" standalone="yes"?>
<Relationships xmlns="http://schemas.openxmlformats.org/package/2006/relationships"><Relationship Id="rId8" Type="http://schemas.openxmlformats.org/officeDocument/2006/relationships/slide" Target="slide67.xml"/><Relationship Id="rId13" Type="http://schemas.openxmlformats.org/officeDocument/2006/relationships/slide" Target="slide76.xml"/><Relationship Id="rId3" Type="http://schemas.openxmlformats.org/officeDocument/2006/relationships/slide" Target="slide57.xml"/><Relationship Id="rId7" Type="http://schemas.openxmlformats.org/officeDocument/2006/relationships/slide" Target="slide65.xml"/><Relationship Id="rId12" Type="http://schemas.openxmlformats.org/officeDocument/2006/relationships/slide" Target="slide74.xml"/><Relationship Id="rId2" Type="http://schemas.openxmlformats.org/officeDocument/2006/relationships/slide" Target="slide55.xml"/><Relationship Id="rId1" Type="http://schemas.openxmlformats.org/officeDocument/2006/relationships/slideLayout" Target="../slideLayouts/slideLayout1.xml"/><Relationship Id="rId6" Type="http://schemas.openxmlformats.org/officeDocument/2006/relationships/slide" Target="slide63.xml"/><Relationship Id="rId11" Type="http://schemas.openxmlformats.org/officeDocument/2006/relationships/slide" Target="slide73.xml"/><Relationship Id="rId5" Type="http://schemas.openxmlformats.org/officeDocument/2006/relationships/slide" Target="slide61.xml"/><Relationship Id="rId15" Type="http://schemas.openxmlformats.org/officeDocument/2006/relationships/slide" Target="slide80.xml"/><Relationship Id="rId10" Type="http://schemas.openxmlformats.org/officeDocument/2006/relationships/slide" Target="slide71.xml"/><Relationship Id="rId4" Type="http://schemas.openxmlformats.org/officeDocument/2006/relationships/slide" Target="slide59.xml"/><Relationship Id="rId9" Type="http://schemas.openxmlformats.org/officeDocument/2006/relationships/slide" Target="slide69.xml"/><Relationship Id="rId14" Type="http://schemas.openxmlformats.org/officeDocument/2006/relationships/slide" Target="slide78.xml"/></Relationships>
</file>

<file path=ppt/slides/_rels/slide76.xml.rels><?xml version="1.0" encoding="UTF-8" standalone="yes"?>
<Relationships xmlns="http://schemas.openxmlformats.org/package/2006/relationships"><Relationship Id="rId8" Type="http://schemas.openxmlformats.org/officeDocument/2006/relationships/slide" Target="slide67.xml"/><Relationship Id="rId13" Type="http://schemas.openxmlformats.org/officeDocument/2006/relationships/slide" Target="slide76.xml"/><Relationship Id="rId3" Type="http://schemas.openxmlformats.org/officeDocument/2006/relationships/slide" Target="slide57.xml"/><Relationship Id="rId7" Type="http://schemas.openxmlformats.org/officeDocument/2006/relationships/slide" Target="slide65.xml"/><Relationship Id="rId12" Type="http://schemas.openxmlformats.org/officeDocument/2006/relationships/slide" Target="slide74.xml"/><Relationship Id="rId2" Type="http://schemas.openxmlformats.org/officeDocument/2006/relationships/slide" Target="slide55.xml"/><Relationship Id="rId16" Type="http://schemas.openxmlformats.org/officeDocument/2006/relationships/slide" Target="slide77.xml"/><Relationship Id="rId1" Type="http://schemas.openxmlformats.org/officeDocument/2006/relationships/slideLayout" Target="../slideLayouts/slideLayout1.xml"/><Relationship Id="rId6" Type="http://schemas.openxmlformats.org/officeDocument/2006/relationships/slide" Target="slide63.xml"/><Relationship Id="rId11" Type="http://schemas.openxmlformats.org/officeDocument/2006/relationships/slide" Target="slide73.xml"/><Relationship Id="rId5" Type="http://schemas.openxmlformats.org/officeDocument/2006/relationships/slide" Target="slide61.xml"/><Relationship Id="rId15" Type="http://schemas.openxmlformats.org/officeDocument/2006/relationships/slide" Target="slide80.xml"/><Relationship Id="rId10" Type="http://schemas.openxmlformats.org/officeDocument/2006/relationships/slide" Target="slide71.xml"/><Relationship Id="rId4" Type="http://schemas.openxmlformats.org/officeDocument/2006/relationships/slide" Target="slide59.xml"/><Relationship Id="rId9" Type="http://schemas.openxmlformats.org/officeDocument/2006/relationships/slide" Target="slide69.xml"/><Relationship Id="rId14" Type="http://schemas.openxmlformats.org/officeDocument/2006/relationships/slide" Target="slide78.xml"/></Relationships>
</file>

<file path=ppt/slides/_rels/slide77.xml.rels><?xml version="1.0" encoding="UTF-8" standalone="yes"?>
<Relationships xmlns="http://schemas.openxmlformats.org/package/2006/relationships"><Relationship Id="rId8" Type="http://schemas.openxmlformats.org/officeDocument/2006/relationships/slide" Target="slide67.xml"/><Relationship Id="rId13" Type="http://schemas.openxmlformats.org/officeDocument/2006/relationships/slide" Target="slide76.xml"/><Relationship Id="rId3" Type="http://schemas.openxmlformats.org/officeDocument/2006/relationships/slide" Target="slide57.xml"/><Relationship Id="rId7" Type="http://schemas.openxmlformats.org/officeDocument/2006/relationships/slide" Target="slide65.xml"/><Relationship Id="rId12" Type="http://schemas.openxmlformats.org/officeDocument/2006/relationships/slide" Target="slide74.xml"/><Relationship Id="rId2" Type="http://schemas.openxmlformats.org/officeDocument/2006/relationships/slide" Target="slide55.xml"/><Relationship Id="rId1" Type="http://schemas.openxmlformats.org/officeDocument/2006/relationships/slideLayout" Target="../slideLayouts/slideLayout1.xml"/><Relationship Id="rId6" Type="http://schemas.openxmlformats.org/officeDocument/2006/relationships/slide" Target="slide63.xml"/><Relationship Id="rId11" Type="http://schemas.openxmlformats.org/officeDocument/2006/relationships/slide" Target="slide73.xml"/><Relationship Id="rId5" Type="http://schemas.openxmlformats.org/officeDocument/2006/relationships/slide" Target="slide61.xml"/><Relationship Id="rId15" Type="http://schemas.openxmlformats.org/officeDocument/2006/relationships/slide" Target="slide80.xml"/><Relationship Id="rId10" Type="http://schemas.openxmlformats.org/officeDocument/2006/relationships/slide" Target="slide71.xml"/><Relationship Id="rId4" Type="http://schemas.openxmlformats.org/officeDocument/2006/relationships/slide" Target="slide59.xml"/><Relationship Id="rId9" Type="http://schemas.openxmlformats.org/officeDocument/2006/relationships/slide" Target="slide69.xml"/><Relationship Id="rId14" Type="http://schemas.openxmlformats.org/officeDocument/2006/relationships/slide" Target="slide78.xml"/></Relationships>
</file>

<file path=ppt/slides/_rels/slide78.xml.rels><?xml version="1.0" encoding="UTF-8" standalone="yes"?>
<Relationships xmlns="http://schemas.openxmlformats.org/package/2006/relationships"><Relationship Id="rId8" Type="http://schemas.openxmlformats.org/officeDocument/2006/relationships/slide" Target="slide67.xml"/><Relationship Id="rId13" Type="http://schemas.openxmlformats.org/officeDocument/2006/relationships/slide" Target="slide76.xml"/><Relationship Id="rId3" Type="http://schemas.openxmlformats.org/officeDocument/2006/relationships/slide" Target="slide57.xml"/><Relationship Id="rId7" Type="http://schemas.openxmlformats.org/officeDocument/2006/relationships/slide" Target="slide65.xml"/><Relationship Id="rId12" Type="http://schemas.openxmlformats.org/officeDocument/2006/relationships/slide" Target="slide74.xml"/><Relationship Id="rId2" Type="http://schemas.openxmlformats.org/officeDocument/2006/relationships/slide" Target="slide55.xml"/><Relationship Id="rId1" Type="http://schemas.openxmlformats.org/officeDocument/2006/relationships/slideLayout" Target="../slideLayouts/slideLayout1.xml"/><Relationship Id="rId6" Type="http://schemas.openxmlformats.org/officeDocument/2006/relationships/slide" Target="slide63.xml"/><Relationship Id="rId11" Type="http://schemas.openxmlformats.org/officeDocument/2006/relationships/slide" Target="slide73.xml"/><Relationship Id="rId5" Type="http://schemas.openxmlformats.org/officeDocument/2006/relationships/slide" Target="slide61.xml"/><Relationship Id="rId15" Type="http://schemas.openxmlformats.org/officeDocument/2006/relationships/slide" Target="slide80.xml"/><Relationship Id="rId10" Type="http://schemas.openxmlformats.org/officeDocument/2006/relationships/slide" Target="slide71.xml"/><Relationship Id="rId4" Type="http://schemas.openxmlformats.org/officeDocument/2006/relationships/slide" Target="slide59.xml"/><Relationship Id="rId9" Type="http://schemas.openxmlformats.org/officeDocument/2006/relationships/slide" Target="slide69.xml"/><Relationship Id="rId14" Type="http://schemas.openxmlformats.org/officeDocument/2006/relationships/slide" Target="slide78.xml"/></Relationships>
</file>

<file path=ppt/slides/_rels/slide79.xml.rels><?xml version="1.0" encoding="UTF-8" standalone="yes"?>
<Relationships xmlns="http://schemas.openxmlformats.org/package/2006/relationships"><Relationship Id="rId8" Type="http://schemas.openxmlformats.org/officeDocument/2006/relationships/slide" Target="slide67.xml"/><Relationship Id="rId13" Type="http://schemas.openxmlformats.org/officeDocument/2006/relationships/slide" Target="slide76.xml"/><Relationship Id="rId3" Type="http://schemas.openxmlformats.org/officeDocument/2006/relationships/slide" Target="slide57.xml"/><Relationship Id="rId7" Type="http://schemas.openxmlformats.org/officeDocument/2006/relationships/slide" Target="slide65.xml"/><Relationship Id="rId12" Type="http://schemas.openxmlformats.org/officeDocument/2006/relationships/slide" Target="slide74.xml"/><Relationship Id="rId2" Type="http://schemas.openxmlformats.org/officeDocument/2006/relationships/slide" Target="slide55.xml"/><Relationship Id="rId1" Type="http://schemas.openxmlformats.org/officeDocument/2006/relationships/slideLayout" Target="../slideLayouts/slideLayout1.xml"/><Relationship Id="rId6" Type="http://schemas.openxmlformats.org/officeDocument/2006/relationships/slide" Target="slide63.xml"/><Relationship Id="rId11" Type="http://schemas.openxmlformats.org/officeDocument/2006/relationships/slide" Target="slide73.xml"/><Relationship Id="rId5" Type="http://schemas.openxmlformats.org/officeDocument/2006/relationships/slide" Target="slide61.xml"/><Relationship Id="rId15" Type="http://schemas.openxmlformats.org/officeDocument/2006/relationships/slide" Target="slide80.xml"/><Relationship Id="rId10" Type="http://schemas.openxmlformats.org/officeDocument/2006/relationships/slide" Target="slide71.xml"/><Relationship Id="rId4" Type="http://schemas.openxmlformats.org/officeDocument/2006/relationships/slide" Target="slide59.xml"/><Relationship Id="rId9" Type="http://schemas.openxmlformats.org/officeDocument/2006/relationships/slide" Target="slide69.xml"/><Relationship Id="rId14" Type="http://schemas.openxmlformats.org/officeDocument/2006/relationships/slide" Target="slide78.xml"/></Relationships>
</file>

<file path=ppt/slides/_rels/slide80.xml.rels><?xml version="1.0" encoding="UTF-8" standalone="yes"?>
<Relationships xmlns="http://schemas.openxmlformats.org/package/2006/relationships"><Relationship Id="rId8" Type="http://schemas.openxmlformats.org/officeDocument/2006/relationships/slide" Target="slide67.xml"/><Relationship Id="rId13" Type="http://schemas.openxmlformats.org/officeDocument/2006/relationships/slide" Target="slide76.xml"/><Relationship Id="rId3" Type="http://schemas.openxmlformats.org/officeDocument/2006/relationships/slide" Target="slide57.xml"/><Relationship Id="rId7" Type="http://schemas.openxmlformats.org/officeDocument/2006/relationships/slide" Target="slide65.xml"/><Relationship Id="rId12" Type="http://schemas.openxmlformats.org/officeDocument/2006/relationships/slide" Target="slide74.xml"/><Relationship Id="rId2" Type="http://schemas.openxmlformats.org/officeDocument/2006/relationships/slide" Target="slide55.xml"/><Relationship Id="rId1" Type="http://schemas.openxmlformats.org/officeDocument/2006/relationships/slideLayout" Target="../slideLayouts/slideLayout1.xml"/><Relationship Id="rId6" Type="http://schemas.openxmlformats.org/officeDocument/2006/relationships/slide" Target="slide63.xml"/><Relationship Id="rId11" Type="http://schemas.openxmlformats.org/officeDocument/2006/relationships/slide" Target="slide73.xml"/><Relationship Id="rId5" Type="http://schemas.openxmlformats.org/officeDocument/2006/relationships/slide" Target="slide61.xml"/><Relationship Id="rId15" Type="http://schemas.openxmlformats.org/officeDocument/2006/relationships/slide" Target="slide80.xml"/><Relationship Id="rId10" Type="http://schemas.openxmlformats.org/officeDocument/2006/relationships/slide" Target="slide71.xml"/><Relationship Id="rId4" Type="http://schemas.openxmlformats.org/officeDocument/2006/relationships/slide" Target="slide59.xml"/><Relationship Id="rId9" Type="http://schemas.openxmlformats.org/officeDocument/2006/relationships/slide" Target="slide69.xml"/><Relationship Id="rId14" Type="http://schemas.openxmlformats.org/officeDocument/2006/relationships/slide" Target="slide78.xml"/></Relationships>
</file>

<file path=ppt/slides/_rels/slide81.xml.rels><?xml version="1.0" encoding="UTF-8" standalone="yes"?>
<Relationships xmlns="http://schemas.openxmlformats.org/package/2006/relationships"><Relationship Id="rId8" Type="http://schemas.openxmlformats.org/officeDocument/2006/relationships/slide" Target="slide67.xml"/><Relationship Id="rId13" Type="http://schemas.openxmlformats.org/officeDocument/2006/relationships/slide" Target="slide76.xml"/><Relationship Id="rId3" Type="http://schemas.openxmlformats.org/officeDocument/2006/relationships/slide" Target="slide57.xml"/><Relationship Id="rId7" Type="http://schemas.openxmlformats.org/officeDocument/2006/relationships/slide" Target="slide65.xml"/><Relationship Id="rId12" Type="http://schemas.openxmlformats.org/officeDocument/2006/relationships/slide" Target="slide74.xml"/><Relationship Id="rId2" Type="http://schemas.openxmlformats.org/officeDocument/2006/relationships/slide" Target="slide55.xml"/><Relationship Id="rId16"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slide" Target="slide63.xml"/><Relationship Id="rId11" Type="http://schemas.openxmlformats.org/officeDocument/2006/relationships/slide" Target="slide73.xml"/><Relationship Id="rId5" Type="http://schemas.openxmlformats.org/officeDocument/2006/relationships/slide" Target="slide61.xml"/><Relationship Id="rId15" Type="http://schemas.openxmlformats.org/officeDocument/2006/relationships/slide" Target="slide80.xml"/><Relationship Id="rId10" Type="http://schemas.openxmlformats.org/officeDocument/2006/relationships/slide" Target="slide71.xml"/><Relationship Id="rId4" Type="http://schemas.openxmlformats.org/officeDocument/2006/relationships/slide" Target="slide59.xml"/><Relationship Id="rId9" Type="http://schemas.openxmlformats.org/officeDocument/2006/relationships/slide" Target="slide69.xml"/><Relationship Id="rId14" Type="http://schemas.openxmlformats.org/officeDocument/2006/relationships/slide" Target="slide78.xml"/></Relationships>
</file>

<file path=ppt/slides/_rels/slide82.xml.rels><?xml version="1.0" encoding="UTF-8" standalone="yes"?>
<Relationships xmlns="http://schemas.openxmlformats.org/package/2006/relationships"><Relationship Id="rId2" Type="http://schemas.openxmlformats.org/officeDocument/2006/relationships/hyperlink" Target="http://www.91taoke.com/"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718942" y="2358615"/>
            <a:ext cx="9060307" cy="1860700"/>
          </a:xfrm>
          <a:prstGeom prst="rect">
            <a:avLst/>
          </a:prstGeom>
        </p:spPr>
        <p:txBody>
          <a:bodyPr wrap="square" lIns="91438" tIns="45719" rIns="91438" bIns="45719">
            <a:spAutoFit/>
          </a:bodyPr>
          <a:lstStyle/>
          <a:p>
            <a:pPr>
              <a:lnSpc>
                <a:spcPct val="120000"/>
              </a:lnSpc>
            </a:pPr>
            <a:r>
              <a:rPr lang="zh-CN" altLang="en-US" sz="5000" b="1" dirty="0" smtClean="0">
                <a:solidFill>
                  <a:schemeClr val="bg1"/>
                </a:solidFill>
                <a:latin typeface="微软雅黑" panose="020B0503020204020204" pitchFamily="34" charset="-122"/>
                <a:ea typeface="微软雅黑" panose="020B0503020204020204" pitchFamily="34" charset="-122"/>
              </a:rPr>
              <a:t>第十二课</a:t>
            </a:r>
            <a:r>
              <a:rPr lang="zh-CN" altLang="en-US" sz="5000" b="1" dirty="0">
                <a:solidFill>
                  <a:schemeClr val="bg1"/>
                </a:solidFill>
                <a:latin typeface="微软雅黑" panose="020B0503020204020204" pitchFamily="34" charset="-122"/>
                <a:ea typeface="微软雅黑" panose="020B0503020204020204" pitchFamily="34" charset="-122"/>
              </a:rPr>
              <a:t>　</a:t>
            </a:r>
            <a:endParaRPr lang="en-US" altLang="zh-CN" sz="5000" b="1" dirty="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5000" b="1" dirty="0" smtClean="0">
                <a:solidFill>
                  <a:schemeClr val="bg1"/>
                </a:solidFill>
                <a:latin typeface="微软雅黑" panose="020B0503020204020204" pitchFamily="34" charset="-122"/>
                <a:ea typeface="微软雅黑" panose="020B0503020204020204" pitchFamily="34" charset="-122"/>
              </a:rPr>
              <a:t>生活在人民当家作主的国家</a:t>
            </a:r>
            <a:endParaRPr lang="zh-CN" altLang="en-US" sz="5000" b="1" dirty="0">
              <a:solidFill>
                <a:schemeClr val="bg1"/>
              </a:solidFill>
              <a:latin typeface="微软雅黑" panose="020B0503020204020204" pitchFamily="34" charset="-122"/>
              <a:ea typeface="微软雅黑" panose="020B0503020204020204" pitchFamily="34" charset="-122"/>
            </a:endParaRPr>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473" y="2133651"/>
            <a:ext cx="3743822" cy="24482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88055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50"/>
          <p:cNvSpPr txBox="1">
            <a:spLocks noChangeArrowheads="1"/>
          </p:cNvSpPr>
          <p:nvPr/>
        </p:nvSpPr>
        <p:spPr bwMode="auto">
          <a:xfrm>
            <a:off x="622598" y="1660971"/>
            <a:ext cx="10873208" cy="4001071"/>
          </a:xfrm>
          <a:prstGeom prst="rect">
            <a:avLst/>
          </a:prstGeom>
          <a:noFill/>
          <a:ln>
            <a:noFill/>
          </a:ln>
          <a:effectLst/>
          <a:extLst/>
        </p:spPr>
        <p:txBody>
          <a:bodyPr wrap="square" lIns="121898" tIns="60948" rIns="121898" bIns="60948" anchor="ctr">
            <a:spAutoFit/>
          </a:bodyPr>
          <a:lstStyle>
            <a:lvl1pPr algn="l" eaLnBrk="0" hangingPunct="0">
              <a:defRPr sz="2400" b="1">
                <a:solidFill>
                  <a:schemeClr val="tx1"/>
                </a:solidFill>
                <a:latin typeface="Arial" charset="0"/>
                <a:ea typeface="宋体" pitchFamily="2" charset="-122"/>
              </a:defRPr>
            </a:lvl1pPr>
            <a:lvl2pPr marL="742950" indent="-285750" algn="l" eaLnBrk="0" hangingPunct="0">
              <a:defRPr sz="2400" b="1">
                <a:solidFill>
                  <a:schemeClr val="tx1"/>
                </a:solidFill>
                <a:latin typeface="Arial" charset="0"/>
                <a:ea typeface="宋体" pitchFamily="2" charset="-122"/>
              </a:defRPr>
            </a:lvl2pPr>
            <a:lvl3pPr marL="1143000" indent="-228600" algn="l" eaLnBrk="0" hangingPunct="0">
              <a:defRPr sz="2400" b="1">
                <a:solidFill>
                  <a:schemeClr val="tx1"/>
                </a:solidFill>
                <a:latin typeface="Arial" charset="0"/>
                <a:ea typeface="宋体" pitchFamily="2" charset="-122"/>
              </a:defRPr>
            </a:lvl3pPr>
            <a:lvl4pPr marL="1600200" indent="-228600" algn="l" eaLnBrk="0" hangingPunct="0">
              <a:defRPr sz="2400" b="1">
                <a:solidFill>
                  <a:schemeClr val="tx1"/>
                </a:solidFill>
                <a:latin typeface="Arial" charset="0"/>
                <a:ea typeface="宋体" pitchFamily="2" charset="-122"/>
              </a:defRPr>
            </a:lvl4pPr>
            <a:lvl5pPr marL="2057400" indent="-228600" algn="l" eaLnBrk="0" hangingPunct="0">
              <a:defRPr sz="2400" b="1">
                <a:solidFill>
                  <a:schemeClr val="tx1"/>
                </a:solidFill>
                <a:latin typeface="Arial" charset="0"/>
                <a:ea typeface="宋体" pitchFamily="2" charset="-122"/>
              </a:defRPr>
            </a:lvl5pPr>
            <a:lvl6pPr marL="2514600" indent="-228600" eaLnBrk="0" fontAlgn="base" hangingPunct="0">
              <a:spcBef>
                <a:spcPct val="0"/>
              </a:spcBef>
              <a:spcAft>
                <a:spcPct val="0"/>
              </a:spcAft>
              <a:defRPr sz="2400" b="1">
                <a:solidFill>
                  <a:schemeClr val="tx1"/>
                </a:solidFill>
                <a:latin typeface="Arial" charset="0"/>
                <a:ea typeface="宋体" pitchFamily="2" charset="-122"/>
              </a:defRPr>
            </a:lvl6pPr>
            <a:lvl7pPr marL="2971800" indent="-228600" eaLnBrk="0" fontAlgn="base" hangingPunct="0">
              <a:spcBef>
                <a:spcPct val="0"/>
              </a:spcBef>
              <a:spcAft>
                <a:spcPct val="0"/>
              </a:spcAft>
              <a:defRPr sz="2400" b="1">
                <a:solidFill>
                  <a:schemeClr val="tx1"/>
                </a:solidFill>
                <a:latin typeface="Arial" charset="0"/>
                <a:ea typeface="宋体" pitchFamily="2" charset="-122"/>
              </a:defRPr>
            </a:lvl7pPr>
            <a:lvl8pPr marL="3429000" indent="-228600" eaLnBrk="0" fontAlgn="base" hangingPunct="0">
              <a:spcBef>
                <a:spcPct val="0"/>
              </a:spcBef>
              <a:spcAft>
                <a:spcPct val="0"/>
              </a:spcAft>
              <a:defRPr sz="2400" b="1">
                <a:solidFill>
                  <a:schemeClr val="tx1"/>
                </a:solidFill>
                <a:latin typeface="Arial" charset="0"/>
                <a:ea typeface="宋体" pitchFamily="2" charset="-122"/>
              </a:defRPr>
            </a:lvl8pPr>
            <a:lvl9pPr marL="3886200" indent="-228600" eaLnBrk="0" fontAlgn="base" hangingPunct="0">
              <a:spcBef>
                <a:spcPct val="0"/>
              </a:spcBef>
              <a:spcAft>
                <a:spcPct val="0"/>
              </a:spcAft>
              <a:defRPr sz="2400" b="1">
                <a:solidFill>
                  <a:schemeClr val="tx1"/>
                </a:solidFill>
                <a:latin typeface="Arial" charset="0"/>
                <a:ea typeface="宋体" pitchFamily="2" charset="-122"/>
              </a:defRPr>
            </a:lvl9pPr>
          </a:lstStyle>
          <a:p>
            <a:pPr>
              <a:lnSpc>
                <a:spcPct val="150000"/>
              </a:lnSpc>
              <a:spcAft>
                <a:spcPts val="0"/>
              </a:spcAft>
              <a:tabLst>
                <a:tab pos="1890395" algn="l"/>
              </a:tabLst>
            </a:pPr>
            <a:r>
              <a:rPr lang="en-US" altLang="zh-CN" sz="2800" b="0" kern="100" dirty="0">
                <a:latin typeface="Times New Roman"/>
                <a:ea typeface="华文细黑"/>
                <a:cs typeface="Courier New"/>
              </a:rPr>
              <a:t>1.</a:t>
            </a:r>
            <a:r>
              <a:rPr lang="zh-CN" altLang="en-US" sz="2800" b="0" kern="100" dirty="0">
                <a:latin typeface="Times New Roman"/>
                <a:ea typeface="华文细黑"/>
                <a:cs typeface="Courier New"/>
              </a:rPr>
              <a:t>我国的国家性质：宪法对我国国家性质的规定；人民民主专政的本质与特点；坚持人民民主专政的必要性；人民民主的广泛性和真实性</a:t>
            </a:r>
            <a:r>
              <a:rPr lang="en-US" altLang="zh-CN" sz="2800" b="0" kern="100" dirty="0">
                <a:latin typeface="Times New Roman"/>
                <a:ea typeface="华文细黑"/>
                <a:cs typeface="Courier New"/>
              </a:rPr>
              <a:t>(</a:t>
            </a:r>
            <a:r>
              <a:rPr lang="zh-CN" altLang="en-US" sz="2800" b="0" kern="100" dirty="0">
                <a:latin typeface="Times New Roman"/>
                <a:ea typeface="华文细黑"/>
                <a:cs typeface="Courier New"/>
              </a:rPr>
              <a:t>常考点</a:t>
            </a:r>
            <a:r>
              <a:rPr lang="en-US" altLang="zh-CN" sz="2800" b="0" kern="100" dirty="0">
                <a:latin typeface="Times New Roman"/>
                <a:ea typeface="华文细黑"/>
                <a:cs typeface="Courier New"/>
              </a:rPr>
              <a:t>)</a:t>
            </a:r>
            <a:r>
              <a:rPr lang="zh-CN" altLang="en-US" sz="2800" b="0" kern="100" dirty="0">
                <a:latin typeface="Times New Roman"/>
                <a:ea typeface="华文细黑"/>
                <a:cs typeface="Courier New"/>
              </a:rPr>
              <a:t>。</a:t>
            </a:r>
          </a:p>
          <a:p>
            <a:pPr>
              <a:lnSpc>
                <a:spcPct val="150000"/>
              </a:lnSpc>
              <a:spcAft>
                <a:spcPts val="0"/>
              </a:spcAft>
              <a:tabLst>
                <a:tab pos="1890395" algn="l"/>
              </a:tabLst>
            </a:pPr>
            <a:r>
              <a:rPr lang="en-US" altLang="zh-CN" sz="2800" b="0" kern="100" dirty="0" smtClean="0">
                <a:latin typeface="Times New Roman"/>
                <a:ea typeface="华文细黑"/>
                <a:cs typeface="Courier New"/>
              </a:rPr>
              <a:t>2</a:t>
            </a:r>
            <a:r>
              <a:rPr lang="en-US" altLang="zh-CN" sz="2800" b="0" kern="100" dirty="0">
                <a:latin typeface="Times New Roman"/>
                <a:ea typeface="华文细黑"/>
                <a:cs typeface="Courier New"/>
              </a:rPr>
              <a:t>.</a:t>
            </a:r>
            <a:r>
              <a:rPr lang="zh-CN" altLang="en-US" sz="2800" b="0" kern="100" dirty="0">
                <a:latin typeface="Times New Roman"/>
                <a:ea typeface="华文细黑"/>
                <a:cs typeface="Courier New"/>
              </a:rPr>
              <a:t>我国公民的权利与义务：我国公民享有的政治权利</a:t>
            </a:r>
            <a:r>
              <a:rPr lang="en-US" altLang="zh-CN" sz="2800" b="0" kern="100" dirty="0">
                <a:latin typeface="Times New Roman"/>
                <a:ea typeface="华文细黑"/>
                <a:cs typeface="Courier New"/>
              </a:rPr>
              <a:t>(</a:t>
            </a:r>
            <a:r>
              <a:rPr lang="zh-CN" altLang="en-US" sz="2800" b="0" kern="100" dirty="0">
                <a:latin typeface="Times New Roman"/>
                <a:ea typeface="华文细黑"/>
                <a:cs typeface="Courier New"/>
              </a:rPr>
              <a:t>常考点</a:t>
            </a:r>
            <a:r>
              <a:rPr lang="en-US" altLang="zh-CN" sz="2800" b="0" kern="100" dirty="0">
                <a:latin typeface="Times New Roman"/>
                <a:ea typeface="华文细黑"/>
                <a:cs typeface="Courier New"/>
              </a:rPr>
              <a:t>)</a:t>
            </a:r>
            <a:r>
              <a:rPr lang="zh-CN" altLang="en-US" sz="2800" b="0" kern="100" dirty="0">
                <a:latin typeface="Times New Roman"/>
                <a:ea typeface="华文细黑"/>
                <a:cs typeface="Courier New"/>
              </a:rPr>
              <a:t>；我国公民必须履行的政治义务；我国公民参与政治生活的基本原则</a:t>
            </a:r>
            <a:r>
              <a:rPr lang="en-US" altLang="zh-CN" sz="2800" b="0" kern="100" dirty="0">
                <a:latin typeface="Times New Roman"/>
                <a:ea typeface="华文细黑"/>
                <a:cs typeface="Courier New"/>
              </a:rPr>
              <a:t>(</a:t>
            </a:r>
            <a:r>
              <a:rPr lang="zh-CN" altLang="en-US" sz="2800" b="0" kern="100" dirty="0">
                <a:latin typeface="Times New Roman"/>
                <a:ea typeface="华文细黑"/>
                <a:cs typeface="Courier New"/>
              </a:rPr>
              <a:t>常考点</a:t>
            </a:r>
            <a:r>
              <a:rPr lang="en-US" altLang="zh-CN" sz="2800" b="0" kern="100" dirty="0">
                <a:latin typeface="Times New Roman"/>
                <a:ea typeface="华文细黑"/>
                <a:cs typeface="Courier New"/>
              </a:rPr>
              <a:t>)</a:t>
            </a:r>
            <a:r>
              <a:rPr lang="zh-CN" altLang="en-US" sz="2800" b="0" kern="100" dirty="0">
                <a:latin typeface="Times New Roman"/>
                <a:ea typeface="华文细黑"/>
                <a:cs typeface="Courier New"/>
              </a:rPr>
              <a:t>和主要内容。</a:t>
            </a:r>
            <a:endParaRPr lang="zh-CN" altLang="zh-CN" sz="1050" b="0" kern="100" dirty="0">
              <a:effectLst/>
              <a:latin typeface="宋体"/>
              <a:cs typeface="Courier New"/>
            </a:endParaRPr>
          </a:p>
        </p:txBody>
      </p:sp>
      <p:sp>
        <p:nvSpPr>
          <p:cNvPr id="7" name="Text Box 50"/>
          <p:cNvSpPr txBox="1">
            <a:spLocks noChangeArrowheads="1"/>
          </p:cNvSpPr>
          <p:nvPr/>
        </p:nvSpPr>
        <p:spPr bwMode="auto">
          <a:xfrm>
            <a:off x="622598" y="837506"/>
            <a:ext cx="2324685" cy="886052"/>
          </a:xfrm>
          <a:prstGeom prst="rect">
            <a:avLst/>
          </a:prstGeom>
          <a:noFill/>
          <a:ln>
            <a:noFill/>
          </a:ln>
          <a:effectLst/>
          <a:extLst/>
        </p:spPr>
        <p:txBody>
          <a:bodyPr wrap="square" lIns="121898" tIns="60948" rIns="121898" bIns="60948" anchor="ctr">
            <a:spAutoFit/>
          </a:bodyPr>
          <a:lstStyle>
            <a:lvl1pPr algn="l" eaLnBrk="0" hangingPunct="0">
              <a:defRPr sz="2400" b="1">
                <a:solidFill>
                  <a:schemeClr val="tx1"/>
                </a:solidFill>
                <a:latin typeface="Arial" charset="0"/>
                <a:ea typeface="宋体" pitchFamily="2" charset="-122"/>
              </a:defRPr>
            </a:lvl1pPr>
            <a:lvl2pPr marL="742950" indent="-285750" algn="l" eaLnBrk="0" hangingPunct="0">
              <a:defRPr sz="2400" b="1">
                <a:solidFill>
                  <a:schemeClr val="tx1"/>
                </a:solidFill>
                <a:latin typeface="Arial" charset="0"/>
                <a:ea typeface="宋体" pitchFamily="2" charset="-122"/>
              </a:defRPr>
            </a:lvl2pPr>
            <a:lvl3pPr marL="1143000" indent="-228600" algn="l" eaLnBrk="0" hangingPunct="0">
              <a:defRPr sz="2400" b="1">
                <a:solidFill>
                  <a:schemeClr val="tx1"/>
                </a:solidFill>
                <a:latin typeface="Arial" charset="0"/>
                <a:ea typeface="宋体" pitchFamily="2" charset="-122"/>
              </a:defRPr>
            </a:lvl3pPr>
            <a:lvl4pPr marL="1600200" indent="-228600" algn="l" eaLnBrk="0" hangingPunct="0">
              <a:defRPr sz="2400" b="1">
                <a:solidFill>
                  <a:schemeClr val="tx1"/>
                </a:solidFill>
                <a:latin typeface="Arial" charset="0"/>
                <a:ea typeface="宋体" pitchFamily="2" charset="-122"/>
              </a:defRPr>
            </a:lvl4pPr>
            <a:lvl5pPr marL="2057400" indent="-228600" algn="l" eaLnBrk="0" hangingPunct="0">
              <a:defRPr sz="2400" b="1">
                <a:solidFill>
                  <a:schemeClr val="tx1"/>
                </a:solidFill>
                <a:latin typeface="Arial" charset="0"/>
                <a:ea typeface="宋体" pitchFamily="2" charset="-122"/>
              </a:defRPr>
            </a:lvl5pPr>
            <a:lvl6pPr marL="2514600" indent="-228600" eaLnBrk="0" fontAlgn="base" hangingPunct="0">
              <a:spcBef>
                <a:spcPct val="0"/>
              </a:spcBef>
              <a:spcAft>
                <a:spcPct val="0"/>
              </a:spcAft>
              <a:defRPr sz="2400" b="1">
                <a:solidFill>
                  <a:schemeClr val="tx1"/>
                </a:solidFill>
                <a:latin typeface="Arial" charset="0"/>
                <a:ea typeface="宋体" pitchFamily="2" charset="-122"/>
              </a:defRPr>
            </a:lvl6pPr>
            <a:lvl7pPr marL="2971800" indent="-228600" eaLnBrk="0" fontAlgn="base" hangingPunct="0">
              <a:spcBef>
                <a:spcPct val="0"/>
              </a:spcBef>
              <a:spcAft>
                <a:spcPct val="0"/>
              </a:spcAft>
              <a:defRPr sz="2400" b="1">
                <a:solidFill>
                  <a:schemeClr val="tx1"/>
                </a:solidFill>
                <a:latin typeface="Arial" charset="0"/>
                <a:ea typeface="宋体" pitchFamily="2" charset="-122"/>
              </a:defRPr>
            </a:lvl7pPr>
            <a:lvl8pPr marL="3429000" indent="-228600" eaLnBrk="0" fontAlgn="base" hangingPunct="0">
              <a:spcBef>
                <a:spcPct val="0"/>
              </a:spcBef>
              <a:spcAft>
                <a:spcPct val="0"/>
              </a:spcAft>
              <a:defRPr sz="2400" b="1">
                <a:solidFill>
                  <a:schemeClr val="tx1"/>
                </a:solidFill>
                <a:latin typeface="Arial" charset="0"/>
                <a:ea typeface="宋体" pitchFamily="2" charset="-122"/>
              </a:defRPr>
            </a:lvl8pPr>
            <a:lvl9pPr marL="3886200" indent="-228600" eaLnBrk="0" fontAlgn="base" hangingPunct="0">
              <a:spcBef>
                <a:spcPct val="0"/>
              </a:spcBef>
              <a:spcAft>
                <a:spcPct val="0"/>
              </a:spcAft>
              <a:defRPr sz="2400" b="1">
                <a:solidFill>
                  <a:schemeClr val="tx1"/>
                </a:solidFill>
                <a:latin typeface="Arial" charset="0"/>
                <a:ea typeface="宋体" pitchFamily="2" charset="-122"/>
              </a:defRPr>
            </a:lvl9pPr>
          </a:lstStyle>
          <a:p>
            <a:pPr eaLnBrk="1" hangingPunct="1">
              <a:lnSpc>
                <a:spcPct val="150000"/>
              </a:lnSpc>
              <a:spcBef>
                <a:spcPct val="0"/>
              </a:spcBef>
            </a:pPr>
            <a:r>
              <a:rPr lang="zh-CN" altLang="en-US" sz="3700" dirty="0" smtClean="0">
                <a:solidFill>
                  <a:schemeClr val="accent6">
                    <a:lumMod val="75000"/>
                  </a:schemeClr>
                </a:solidFill>
                <a:latin typeface="+mj-lt"/>
                <a:ea typeface="+mj-ea"/>
                <a:cs typeface="+mj-cs"/>
              </a:rPr>
              <a:t>考点展示</a:t>
            </a:r>
            <a:endParaRPr lang="zh-CN" altLang="en-US" sz="3700" dirty="0">
              <a:solidFill>
                <a:schemeClr val="accent6">
                  <a:lumMod val="75000"/>
                </a:schemeClr>
              </a:solidFill>
              <a:latin typeface="+mj-lt"/>
              <a:ea typeface="+mj-ea"/>
              <a:cs typeface="+mj-cs"/>
            </a:endParaRPr>
          </a:p>
        </p:txBody>
      </p:sp>
    </p:spTree>
    <p:extLst>
      <p:ext uri="{BB962C8B-B14F-4D97-AF65-F5344CB8AC3E}">
        <p14:creationId xmlns:p14="http://schemas.microsoft.com/office/powerpoint/2010/main" val="30008781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69054" y="1057825"/>
            <a:ext cx="10850716" cy="4100161"/>
          </a:xfrm>
          <a:prstGeom prst="rect">
            <a:avLst/>
          </a:prstGeom>
        </p:spPr>
        <p:txBody>
          <a:bodyPr>
            <a:spAutoFit/>
          </a:bodyPr>
          <a:lstStyle/>
          <a:p>
            <a:pPr lvl="0" algn="just">
              <a:lnSpc>
                <a:spcPct val="150000"/>
              </a:lnSpc>
              <a:tabLst>
                <a:tab pos="1890395" algn="l"/>
              </a:tabLst>
            </a:pPr>
            <a:r>
              <a:rPr lang="zh-CN" altLang="en-US" sz="3700" b="1" dirty="0">
                <a:solidFill>
                  <a:srgbClr val="F79646">
                    <a:lumMod val="75000"/>
                  </a:srgbClr>
                </a:solidFill>
                <a:latin typeface="Arial Black"/>
                <a:ea typeface="微软雅黑"/>
              </a:rPr>
              <a:t>复习点睛</a:t>
            </a:r>
          </a:p>
          <a:p>
            <a:pPr algn="just">
              <a:lnSpc>
                <a:spcPct val="150000"/>
              </a:lnSpc>
              <a:spcAft>
                <a:spcPts val="0"/>
              </a:spcAft>
              <a:tabLst>
                <a:tab pos="2340610" algn="l"/>
              </a:tabLs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一个性质：我国的国家性质。</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两个特点：人民民主的两个特点。</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三种政治权利和三个基本原则：公民的三种政治权利，公民参与政治生活的三个基本原则。</a:t>
            </a:r>
            <a:endParaRPr lang="zh-CN" altLang="zh-CN" sz="1050" kern="100" dirty="0">
              <a:latin typeface="宋体"/>
              <a:cs typeface="Courier New"/>
            </a:endParaRPr>
          </a:p>
          <a:p>
            <a:pPr>
              <a:lnSpc>
                <a:spcPct val="150000"/>
              </a:lnSpc>
            </a:pPr>
            <a:r>
              <a:rPr lang="en-US" altLang="zh-CN" sz="2800" kern="100" dirty="0">
                <a:latin typeface="Times New Roman"/>
                <a:ea typeface="华文细黑"/>
              </a:rPr>
              <a:t>4.</a:t>
            </a:r>
            <a:r>
              <a:rPr lang="zh-CN" altLang="zh-CN" sz="2800" kern="100" dirty="0">
                <a:latin typeface="Times New Roman"/>
                <a:ea typeface="华文细黑"/>
                <a:cs typeface="Times New Roman"/>
              </a:rPr>
              <a:t>四项义务：公民必需履行的四项政治义务。　</a:t>
            </a:r>
            <a:endParaRPr lang="zh-CN" altLang="en-US" dirty="0"/>
          </a:p>
        </p:txBody>
      </p:sp>
    </p:spTree>
    <p:extLst>
      <p:ext uri="{BB962C8B-B14F-4D97-AF65-F5344CB8AC3E}">
        <p14:creationId xmlns:p14="http://schemas.microsoft.com/office/powerpoint/2010/main" val="17954371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 name="直接连接符 27"/>
          <p:cNvCxnSpPr/>
          <p:nvPr/>
        </p:nvCxnSpPr>
        <p:spPr>
          <a:xfrm flipV="1">
            <a:off x="3039105" y="1914644"/>
            <a:ext cx="4555087" cy="1"/>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3039105" y="2708222"/>
            <a:ext cx="455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3039105" y="4362915"/>
            <a:ext cx="455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3058168" y="3501800"/>
            <a:ext cx="6061374" cy="0"/>
          </a:xfrm>
          <a:prstGeom prst="line">
            <a:avLst/>
          </a:prstGeom>
        </p:spPr>
        <p:style>
          <a:lnRef idx="1">
            <a:schemeClr val="accent1"/>
          </a:lnRef>
          <a:fillRef idx="0">
            <a:schemeClr val="accent1"/>
          </a:fillRef>
          <a:effectRef idx="0">
            <a:schemeClr val="accent1"/>
          </a:effectRef>
          <a:fontRef idx="minor">
            <a:schemeClr val="tx1"/>
          </a:fontRef>
        </p:style>
      </p:cxnSp>
      <p:sp>
        <p:nvSpPr>
          <p:cNvPr id="6" name="矩形 5">
            <a:hlinkClick r:id="rId2" action="ppaction://hlinksldjump"/>
          </p:cNvPr>
          <p:cNvSpPr/>
          <p:nvPr/>
        </p:nvSpPr>
        <p:spPr>
          <a:xfrm>
            <a:off x="3039105" y="1203507"/>
            <a:ext cx="3490693" cy="628694"/>
          </a:xfrm>
          <a:prstGeom prst="rect">
            <a:avLst/>
          </a:prstGeom>
        </p:spPr>
        <p:txBody>
          <a:bodyPr wrap="none" lIns="121917" tIns="60958" rIns="121917" bIns="60958">
            <a:spAutoFit/>
          </a:bodyPr>
          <a:lstStyle/>
          <a:p>
            <a:pPr lvl="0">
              <a:lnSpc>
                <a:spcPct val="130000"/>
              </a:lnSpc>
            </a:pPr>
            <a:r>
              <a:rPr lang="zh-CN" altLang="en-US" sz="2800" b="1" dirty="0" smtClean="0">
                <a:solidFill>
                  <a:srgbClr val="3114AC"/>
                </a:solidFill>
                <a:latin typeface="微软雅黑" pitchFamily="34" charset="-122"/>
                <a:ea typeface="微软雅黑" pitchFamily="34" charset="-122"/>
              </a:rPr>
              <a:t>主干构建 </a:t>
            </a:r>
            <a:r>
              <a:rPr lang="en-US" altLang="zh-CN" sz="2800" b="1" dirty="0" smtClean="0">
                <a:solidFill>
                  <a:srgbClr val="3114AC"/>
                </a:solidFill>
                <a:latin typeface="微软雅黑" pitchFamily="34" charset="-122"/>
                <a:ea typeface="微软雅黑" pitchFamily="34" charset="-122"/>
              </a:rPr>
              <a:t>·</a:t>
            </a:r>
            <a:r>
              <a:rPr lang="zh-CN" altLang="en-US" sz="2800" b="1" dirty="0" smtClean="0">
                <a:solidFill>
                  <a:srgbClr val="3114AC"/>
                </a:solidFill>
                <a:latin typeface="微软雅黑" pitchFamily="34" charset="-122"/>
                <a:ea typeface="微软雅黑" pitchFamily="34" charset="-122"/>
              </a:rPr>
              <a:t> 精要概览</a:t>
            </a:r>
            <a:endParaRPr lang="zh-CN" altLang="en-US" sz="2800" b="1" dirty="0">
              <a:solidFill>
                <a:srgbClr val="3114AC"/>
              </a:solidFill>
              <a:latin typeface="微软雅黑" pitchFamily="34" charset="-122"/>
              <a:ea typeface="微软雅黑" pitchFamily="34" charset="-122"/>
            </a:endParaRPr>
          </a:p>
        </p:txBody>
      </p:sp>
      <p:sp>
        <p:nvSpPr>
          <p:cNvPr id="14" name="矩形 13">
            <a:hlinkClick r:id="rId3" action="ppaction://hlinksldjump"/>
          </p:cNvPr>
          <p:cNvSpPr/>
          <p:nvPr/>
        </p:nvSpPr>
        <p:spPr>
          <a:xfrm>
            <a:off x="3039105" y="1997086"/>
            <a:ext cx="4196014" cy="628694"/>
          </a:xfrm>
          <a:prstGeom prst="rect">
            <a:avLst/>
          </a:prstGeom>
        </p:spPr>
        <p:txBody>
          <a:bodyPr wrap="none" lIns="121917" tIns="60958" rIns="121917" bIns="60958">
            <a:spAutoFit/>
          </a:bodyPr>
          <a:lstStyle/>
          <a:p>
            <a:pPr lvl="0">
              <a:lnSpc>
                <a:spcPct val="130000"/>
              </a:lnSpc>
            </a:pPr>
            <a:r>
              <a:rPr lang="zh-CN" altLang="en-US" sz="2800" b="1" dirty="0" smtClean="0">
                <a:solidFill>
                  <a:srgbClr val="C00000"/>
                </a:solidFill>
                <a:latin typeface="微软雅黑" pitchFamily="34" charset="-122"/>
                <a:ea typeface="微软雅黑" pitchFamily="34" charset="-122"/>
              </a:rPr>
              <a:t>考点一　我国的国家性质</a:t>
            </a:r>
            <a:endParaRPr lang="zh-CN" altLang="en-US" sz="2800" b="1" dirty="0">
              <a:solidFill>
                <a:srgbClr val="C00000"/>
              </a:solidFill>
              <a:latin typeface="微软雅黑" pitchFamily="34" charset="-122"/>
              <a:ea typeface="微软雅黑" pitchFamily="34" charset="-122"/>
            </a:endParaRPr>
          </a:p>
        </p:txBody>
      </p:sp>
      <p:sp>
        <p:nvSpPr>
          <p:cNvPr id="19" name="矩形 18">
            <a:hlinkClick r:id="rId4" action="ppaction://hlinksldjump"/>
          </p:cNvPr>
          <p:cNvSpPr/>
          <p:nvPr/>
        </p:nvSpPr>
        <p:spPr>
          <a:xfrm>
            <a:off x="3039105" y="2790664"/>
            <a:ext cx="5991378" cy="628694"/>
          </a:xfrm>
          <a:prstGeom prst="rect">
            <a:avLst/>
          </a:prstGeom>
        </p:spPr>
        <p:txBody>
          <a:bodyPr wrap="none" lIns="121917" tIns="60958" rIns="121917" bIns="60958">
            <a:spAutoFit/>
          </a:bodyPr>
          <a:lstStyle/>
          <a:p>
            <a:pPr lvl="0">
              <a:lnSpc>
                <a:spcPct val="130000"/>
              </a:lnSpc>
            </a:pPr>
            <a:r>
              <a:rPr lang="zh-CN" altLang="en-US" sz="2800" b="1" dirty="0">
                <a:solidFill>
                  <a:srgbClr val="C00000"/>
                </a:solidFill>
                <a:latin typeface="微软雅黑" pitchFamily="34" charset="-122"/>
                <a:ea typeface="微软雅黑" pitchFamily="34" charset="-122"/>
              </a:rPr>
              <a:t>考点二　</a:t>
            </a:r>
            <a:r>
              <a:rPr lang="zh-CN" altLang="en-US" sz="2800" b="1" dirty="0" smtClean="0">
                <a:solidFill>
                  <a:srgbClr val="C00000"/>
                </a:solidFill>
                <a:latin typeface="微软雅黑" pitchFamily="34" charset="-122"/>
                <a:ea typeface="微软雅黑" pitchFamily="34" charset="-122"/>
              </a:rPr>
              <a:t>我国公民的政治权利与义务</a:t>
            </a:r>
            <a:endParaRPr lang="zh-CN" altLang="en-US" sz="2800" b="1" dirty="0">
              <a:solidFill>
                <a:srgbClr val="C00000"/>
              </a:solidFill>
              <a:latin typeface="微软雅黑" pitchFamily="34" charset="-122"/>
              <a:ea typeface="微软雅黑" pitchFamily="34" charset="-122"/>
            </a:endParaRPr>
          </a:p>
        </p:txBody>
      </p:sp>
      <p:sp>
        <p:nvSpPr>
          <p:cNvPr id="21" name="矩形 20">
            <a:hlinkClick r:id="rId5" action="ppaction://hlinksldjump"/>
          </p:cNvPr>
          <p:cNvSpPr/>
          <p:nvPr/>
        </p:nvSpPr>
        <p:spPr>
          <a:xfrm>
            <a:off x="3039105" y="3651779"/>
            <a:ext cx="1682506" cy="628694"/>
          </a:xfrm>
          <a:prstGeom prst="rect">
            <a:avLst/>
          </a:prstGeom>
        </p:spPr>
        <p:txBody>
          <a:bodyPr wrap="none" lIns="121917" tIns="60958" rIns="121917" bIns="60958">
            <a:spAutoFit/>
          </a:bodyPr>
          <a:lstStyle/>
          <a:p>
            <a:pPr lvl="0">
              <a:lnSpc>
                <a:spcPct val="130000"/>
              </a:lnSpc>
            </a:pPr>
            <a:r>
              <a:rPr lang="zh-CN" altLang="en-US" sz="2800" b="1" dirty="0" smtClean="0">
                <a:solidFill>
                  <a:srgbClr val="3114AC"/>
                </a:solidFill>
                <a:latin typeface="微软雅黑" pitchFamily="34" charset="-122"/>
                <a:ea typeface="微软雅黑" pitchFamily="34" charset="-122"/>
              </a:rPr>
              <a:t>易错矫正</a:t>
            </a:r>
            <a:endParaRPr lang="zh-CN" altLang="en-US" sz="2800" b="1" dirty="0">
              <a:solidFill>
                <a:srgbClr val="3114AC"/>
              </a:solidFill>
              <a:latin typeface="微软雅黑" pitchFamily="34" charset="-122"/>
              <a:ea typeface="微软雅黑" pitchFamily="34" charset="-122"/>
            </a:endParaRPr>
          </a:p>
        </p:txBody>
      </p:sp>
      <p:sp>
        <p:nvSpPr>
          <p:cNvPr id="17" name="矩形 3"/>
          <p:cNvSpPr>
            <a:spLocks noChangeArrowheads="1"/>
          </p:cNvSpPr>
          <p:nvPr/>
        </p:nvSpPr>
        <p:spPr bwMode="auto">
          <a:xfrm>
            <a:off x="311101" y="282745"/>
            <a:ext cx="4127921" cy="698777"/>
          </a:xfrm>
          <a:prstGeom prst="rect">
            <a:avLst/>
          </a:prstGeom>
          <a:noFill/>
          <a:ln w="9525">
            <a:noFill/>
            <a:prstDash val="dash"/>
            <a:miter lim="800000"/>
            <a:headEnd/>
            <a:tailEnd/>
          </a:ln>
        </p:spPr>
        <p:txBody>
          <a:bodyPr wrap="square" lIns="121917" tIns="60958" rIns="121917" bIns="60958">
            <a:spAutoFit/>
          </a:bodyPr>
          <a:lstStyle/>
          <a:p>
            <a:pPr indent="609585">
              <a:lnSpc>
                <a:spcPct val="129000"/>
              </a:lnSpc>
              <a:spcAft>
                <a:spcPts val="800"/>
              </a:spcAft>
              <a:defRPr/>
            </a:pPr>
            <a:r>
              <a:rPr lang="zh-CN" altLang="en-US" sz="2900" b="1" dirty="0">
                <a:solidFill>
                  <a:srgbClr val="C00000"/>
                </a:solidFill>
                <a:latin typeface="微软雅黑" pitchFamily="34" charset="-122"/>
                <a:ea typeface="微软雅黑" pitchFamily="34" charset="-122"/>
              </a:rPr>
              <a:t> 栏目索引</a:t>
            </a:r>
          </a:p>
        </p:txBody>
      </p:sp>
      <p:sp>
        <p:nvSpPr>
          <p:cNvPr id="25" name="矩形 24"/>
          <p:cNvSpPr/>
          <p:nvPr/>
        </p:nvSpPr>
        <p:spPr>
          <a:xfrm>
            <a:off x="815304" y="89471"/>
            <a:ext cx="172778" cy="103606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cxnSp>
        <p:nvCxnSpPr>
          <p:cNvPr id="26" name="直接连接符 25"/>
          <p:cNvCxnSpPr/>
          <p:nvPr/>
        </p:nvCxnSpPr>
        <p:spPr>
          <a:xfrm flipV="1">
            <a:off x="1025361" y="69176"/>
            <a:ext cx="0" cy="105636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3039105" y="5950074"/>
            <a:ext cx="4554000" cy="0"/>
          </a:xfrm>
          <a:prstGeom prst="line">
            <a:avLst/>
          </a:prstGeom>
        </p:spPr>
        <p:style>
          <a:lnRef idx="1">
            <a:schemeClr val="accent1"/>
          </a:lnRef>
          <a:fillRef idx="0">
            <a:schemeClr val="accent1"/>
          </a:fillRef>
          <a:effectRef idx="0">
            <a:schemeClr val="accent1"/>
          </a:effectRef>
          <a:fontRef idx="minor">
            <a:schemeClr val="tx1"/>
          </a:fontRef>
        </p:style>
      </p:cxnSp>
      <p:sp>
        <p:nvSpPr>
          <p:cNvPr id="16" name="矩形 15">
            <a:hlinkClick r:id="rId6" action="ppaction://hlinksldjump"/>
          </p:cNvPr>
          <p:cNvSpPr/>
          <p:nvPr/>
        </p:nvSpPr>
        <p:spPr>
          <a:xfrm>
            <a:off x="3039105" y="5238935"/>
            <a:ext cx="1682506" cy="628694"/>
          </a:xfrm>
          <a:prstGeom prst="rect">
            <a:avLst/>
          </a:prstGeom>
        </p:spPr>
        <p:txBody>
          <a:bodyPr wrap="none" lIns="121917" tIns="60958" rIns="121917" bIns="60958">
            <a:spAutoFit/>
          </a:bodyPr>
          <a:lstStyle/>
          <a:p>
            <a:pPr lvl="0">
              <a:lnSpc>
                <a:spcPct val="130000"/>
              </a:lnSpc>
            </a:pPr>
            <a:r>
              <a:rPr lang="zh-CN" altLang="en-US" sz="2800" b="1" dirty="0" smtClean="0">
                <a:solidFill>
                  <a:srgbClr val="3114AC"/>
                </a:solidFill>
                <a:latin typeface="微软雅黑" pitchFamily="34" charset="-122"/>
                <a:ea typeface="微软雅黑" pitchFamily="34" charset="-122"/>
              </a:rPr>
              <a:t>练出高分</a:t>
            </a:r>
            <a:endParaRPr lang="zh-CN" altLang="en-US" sz="2800" dirty="0">
              <a:solidFill>
                <a:srgbClr val="3114AC"/>
              </a:solidFill>
              <a:latin typeface="微软雅黑" pitchFamily="34" charset="-122"/>
              <a:ea typeface="微软雅黑" pitchFamily="34" charset="-122"/>
            </a:endParaRPr>
          </a:p>
        </p:txBody>
      </p:sp>
      <p:cxnSp>
        <p:nvCxnSpPr>
          <p:cNvPr id="22" name="直接连接符 21"/>
          <p:cNvCxnSpPr/>
          <p:nvPr/>
        </p:nvCxnSpPr>
        <p:spPr>
          <a:xfrm>
            <a:off x="3039105" y="5156493"/>
            <a:ext cx="4554000" cy="0"/>
          </a:xfrm>
          <a:prstGeom prst="line">
            <a:avLst/>
          </a:prstGeom>
        </p:spPr>
        <p:style>
          <a:lnRef idx="1">
            <a:schemeClr val="accent1"/>
          </a:lnRef>
          <a:fillRef idx="0">
            <a:schemeClr val="accent1"/>
          </a:fillRef>
          <a:effectRef idx="0">
            <a:schemeClr val="accent1"/>
          </a:effectRef>
          <a:fontRef idx="minor">
            <a:schemeClr val="tx1"/>
          </a:fontRef>
        </p:style>
      </p:cxnSp>
      <p:sp>
        <p:nvSpPr>
          <p:cNvPr id="23" name="矩形 22">
            <a:hlinkClick r:id="rId7" action="ppaction://hlinksldjump"/>
          </p:cNvPr>
          <p:cNvSpPr/>
          <p:nvPr/>
        </p:nvSpPr>
        <p:spPr>
          <a:xfrm>
            <a:off x="3039105" y="4445357"/>
            <a:ext cx="1682506" cy="628694"/>
          </a:xfrm>
          <a:prstGeom prst="rect">
            <a:avLst/>
          </a:prstGeom>
        </p:spPr>
        <p:txBody>
          <a:bodyPr wrap="none" lIns="121917" tIns="60958" rIns="121917" bIns="60958">
            <a:spAutoFit/>
          </a:bodyPr>
          <a:lstStyle/>
          <a:p>
            <a:pPr lvl="0">
              <a:lnSpc>
                <a:spcPct val="130000"/>
              </a:lnSpc>
            </a:pPr>
            <a:r>
              <a:rPr lang="zh-CN" altLang="en-US" sz="2800" b="1" smtClean="0">
                <a:solidFill>
                  <a:srgbClr val="3114AC"/>
                </a:solidFill>
                <a:latin typeface="微软雅黑" pitchFamily="34" charset="-122"/>
                <a:ea typeface="微软雅黑" pitchFamily="34" charset="-122"/>
              </a:rPr>
              <a:t>热点聚焦</a:t>
            </a:r>
            <a:endParaRPr lang="zh-CN" altLang="en-US" sz="2800" b="1" dirty="0">
              <a:solidFill>
                <a:srgbClr val="3114AC"/>
              </a:solidFill>
              <a:latin typeface="微软雅黑" pitchFamily="34" charset="-122"/>
              <a:ea typeface="微软雅黑" pitchFamily="34" charset="-122"/>
            </a:endParaRPr>
          </a:p>
        </p:txBody>
      </p:sp>
    </p:spTree>
    <p:extLst>
      <p:ext uri="{BB962C8B-B14F-4D97-AF65-F5344CB8AC3E}">
        <p14:creationId xmlns:p14="http://schemas.microsoft.com/office/powerpoint/2010/main" val="18717418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a:off x="2604" y="652790"/>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20" name="矩形 19"/>
          <p:cNvSpPr/>
          <p:nvPr/>
        </p:nvSpPr>
        <p:spPr>
          <a:xfrm>
            <a:off x="1565296" y="2076450"/>
            <a:ext cx="862360" cy="3970318"/>
          </a:xfrm>
          <a:prstGeom prst="rect">
            <a:avLst/>
          </a:prstGeom>
          <a:ln>
            <a:solidFill>
              <a:schemeClr val="tx1"/>
            </a:solidFill>
          </a:ln>
        </p:spPr>
        <p:txBody>
          <a:bodyPr wrap="square">
            <a:spAutoFit/>
          </a:bodyPr>
          <a:lstStyle/>
          <a:p>
            <a:pPr>
              <a:lnSpc>
                <a:spcPct val="150000"/>
              </a:lnSpc>
            </a:pPr>
            <a:r>
              <a:rPr lang="zh-CN" altLang="en-US" sz="2800" kern="100" dirty="0" smtClean="0">
                <a:latin typeface="Times New Roman"/>
                <a:ea typeface="华文细黑"/>
                <a:cs typeface="Times New Roman"/>
              </a:rPr>
              <a:t>人民民主专政</a:t>
            </a:r>
            <a:endParaRPr lang="zh-CN" altLang="en-US" sz="2800" kern="100" dirty="0">
              <a:latin typeface="Times New Roman"/>
              <a:ea typeface="华文细黑"/>
              <a:cs typeface="Times New Roman"/>
            </a:endParaRPr>
          </a:p>
        </p:txBody>
      </p:sp>
      <p:sp>
        <p:nvSpPr>
          <p:cNvPr id="26" name="矩形 25"/>
          <p:cNvSpPr/>
          <p:nvPr/>
        </p:nvSpPr>
        <p:spPr>
          <a:xfrm>
            <a:off x="2738685" y="1989634"/>
            <a:ext cx="7172945" cy="628890"/>
          </a:xfrm>
          <a:prstGeom prst="rect">
            <a:avLst/>
          </a:prstGeom>
        </p:spPr>
        <p:txBody>
          <a:bodyPr wrap="square">
            <a:spAutoFit/>
          </a:bodyPr>
          <a:lstStyle/>
          <a:p>
            <a:pPr>
              <a:lnSpc>
                <a:spcPct val="140000"/>
              </a:lnSpc>
            </a:pPr>
            <a:r>
              <a:rPr lang="zh-CN" altLang="en-US" sz="2800" kern="100" dirty="0" smtClean="0">
                <a:latin typeface="Times New Roman"/>
                <a:ea typeface="华文细黑"/>
                <a:cs typeface="Times New Roman"/>
              </a:rPr>
              <a:t>是什么</a:t>
            </a:r>
            <a:endParaRPr lang="zh-CN" altLang="en-US" sz="2800" kern="100" dirty="0">
              <a:latin typeface="Times New Roman"/>
              <a:ea typeface="华文细黑"/>
              <a:cs typeface="Times New Roman"/>
            </a:endParaRPr>
          </a:p>
        </p:txBody>
      </p:sp>
      <p:sp>
        <p:nvSpPr>
          <p:cNvPr id="49" name="对角圆角矩形 48"/>
          <p:cNvSpPr/>
          <p:nvPr/>
        </p:nvSpPr>
        <p:spPr>
          <a:xfrm>
            <a:off x="8759502" y="261442"/>
            <a:ext cx="3170910" cy="535364"/>
          </a:xfrm>
          <a:prstGeom prst="round2Diag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zh-CN" altLang="en-US" b="1" dirty="0">
                <a:solidFill>
                  <a:schemeClr val="bg1"/>
                </a:solidFill>
                <a:latin typeface="微软雅黑" pitchFamily="34" charset="-122"/>
                <a:ea typeface="微软雅黑" pitchFamily="34" charset="-122"/>
              </a:rPr>
              <a:t>主干构建 ∙ 精要概览</a:t>
            </a:r>
          </a:p>
        </p:txBody>
      </p:sp>
      <p:sp>
        <p:nvSpPr>
          <p:cNvPr id="52" name="矩形 51"/>
          <p:cNvSpPr/>
          <p:nvPr/>
        </p:nvSpPr>
        <p:spPr>
          <a:xfrm>
            <a:off x="2782838" y="4169056"/>
            <a:ext cx="7172945" cy="628890"/>
          </a:xfrm>
          <a:prstGeom prst="rect">
            <a:avLst/>
          </a:prstGeom>
        </p:spPr>
        <p:txBody>
          <a:bodyPr wrap="square">
            <a:spAutoFit/>
          </a:bodyPr>
          <a:lstStyle/>
          <a:p>
            <a:pPr>
              <a:lnSpc>
                <a:spcPct val="140000"/>
              </a:lnSpc>
            </a:pPr>
            <a:r>
              <a:rPr lang="zh-CN" altLang="en-US" sz="2800" kern="100" dirty="0">
                <a:latin typeface="Times New Roman"/>
                <a:ea typeface="华文细黑"/>
                <a:cs typeface="Times New Roman"/>
              </a:rPr>
              <a:t>为什么</a:t>
            </a:r>
          </a:p>
        </p:txBody>
      </p:sp>
      <p:sp>
        <p:nvSpPr>
          <p:cNvPr id="53" name="左大括号 52"/>
          <p:cNvSpPr/>
          <p:nvPr/>
        </p:nvSpPr>
        <p:spPr>
          <a:xfrm>
            <a:off x="4006974" y="3920409"/>
            <a:ext cx="144016" cy="1331079"/>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sp>
        <p:nvSpPr>
          <p:cNvPr id="54" name="矩形 53"/>
          <p:cNvSpPr/>
          <p:nvPr/>
        </p:nvSpPr>
        <p:spPr>
          <a:xfrm>
            <a:off x="2715220" y="5537208"/>
            <a:ext cx="7172945" cy="628890"/>
          </a:xfrm>
          <a:prstGeom prst="rect">
            <a:avLst/>
          </a:prstGeom>
        </p:spPr>
        <p:txBody>
          <a:bodyPr wrap="square">
            <a:spAutoFit/>
          </a:bodyPr>
          <a:lstStyle/>
          <a:p>
            <a:pPr>
              <a:lnSpc>
                <a:spcPct val="140000"/>
              </a:lnSpc>
            </a:pPr>
            <a:r>
              <a:rPr lang="zh-CN" altLang="en-US" sz="2800" kern="100" dirty="0" smtClean="0">
                <a:latin typeface="Times New Roman"/>
                <a:ea typeface="华文细黑"/>
                <a:cs typeface="Times New Roman"/>
              </a:rPr>
              <a:t>怎么样</a:t>
            </a:r>
            <a:endParaRPr lang="zh-CN" altLang="en-US" sz="2800" kern="100" dirty="0">
              <a:latin typeface="Times New Roman"/>
              <a:ea typeface="华文细黑"/>
              <a:cs typeface="Times New Roman"/>
            </a:endParaRPr>
          </a:p>
        </p:txBody>
      </p:sp>
      <p:sp>
        <p:nvSpPr>
          <p:cNvPr id="55" name="左大括号 54"/>
          <p:cNvSpPr/>
          <p:nvPr/>
        </p:nvSpPr>
        <p:spPr>
          <a:xfrm>
            <a:off x="4006974" y="5518026"/>
            <a:ext cx="144016" cy="826495"/>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sp>
        <p:nvSpPr>
          <p:cNvPr id="10" name="矩形 9"/>
          <p:cNvSpPr/>
          <p:nvPr/>
        </p:nvSpPr>
        <p:spPr>
          <a:xfrm>
            <a:off x="4258237" y="864802"/>
            <a:ext cx="7813633" cy="2973122"/>
          </a:xfrm>
          <a:prstGeom prst="rect">
            <a:avLst/>
          </a:prstGeom>
        </p:spPr>
        <p:txBody>
          <a:bodyPr>
            <a:spAutoFit/>
          </a:bodyPr>
          <a:lstStyle/>
          <a:p>
            <a:pPr>
              <a:lnSpc>
                <a:spcPct val="130000"/>
              </a:lnSpc>
            </a:pPr>
            <a:r>
              <a:rPr lang="zh-CN" altLang="zh-CN" kern="100" dirty="0">
                <a:latin typeface="Times New Roman"/>
                <a:ea typeface="华文细黑"/>
                <a:cs typeface="Times New Roman"/>
              </a:rPr>
              <a:t>宪法规定：是</a:t>
            </a:r>
            <a:r>
              <a:rPr lang="en-US" altLang="zh-CN" kern="100" dirty="0" smtClean="0">
                <a:latin typeface="宋体"/>
                <a:ea typeface="华文细黑"/>
                <a:cs typeface="Times New Roman"/>
              </a:rPr>
              <a:t>①</a:t>
            </a:r>
            <a:r>
              <a:rPr lang="en-US" altLang="zh-CN" u="sng" kern="100" dirty="0" smtClean="0">
                <a:latin typeface="Times New Roman"/>
                <a:ea typeface="华文细黑"/>
                <a:cs typeface="Times New Roman"/>
              </a:rPr>
              <a:t>               </a:t>
            </a:r>
            <a:r>
              <a:rPr lang="zh-CN" altLang="zh-CN" kern="100" dirty="0" smtClean="0">
                <a:latin typeface="Times New Roman"/>
                <a:ea typeface="华文细黑"/>
                <a:cs typeface="Times New Roman"/>
              </a:rPr>
              <a:t>领导</a:t>
            </a:r>
            <a:r>
              <a:rPr lang="zh-CN" altLang="zh-CN" kern="100" dirty="0">
                <a:latin typeface="Times New Roman"/>
                <a:ea typeface="华文细黑"/>
                <a:cs typeface="Times New Roman"/>
              </a:rPr>
              <a:t>的、以</a:t>
            </a:r>
            <a:r>
              <a:rPr lang="en-US" altLang="zh-CN" kern="100" dirty="0" smtClean="0">
                <a:latin typeface="宋体"/>
                <a:ea typeface="华文细黑"/>
                <a:cs typeface="Times New Roman"/>
              </a:rPr>
              <a:t>②</a:t>
            </a:r>
            <a:r>
              <a:rPr lang="en-US" altLang="zh-CN" u="sng" kern="100" dirty="0" smtClean="0">
                <a:latin typeface="Times New Roman"/>
                <a:ea typeface="华文细黑"/>
                <a:cs typeface="Times New Roman"/>
              </a:rPr>
              <a:t>                </a:t>
            </a:r>
            <a:r>
              <a:rPr lang="zh-CN" altLang="zh-CN" kern="100" dirty="0" smtClean="0">
                <a:latin typeface="Times New Roman"/>
                <a:ea typeface="华文细黑"/>
                <a:cs typeface="Times New Roman"/>
              </a:rPr>
              <a:t>为</a:t>
            </a:r>
            <a:r>
              <a:rPr lang="zh-CN" altLang="zh-CN" kern="100" dirty="0">
                <a:latin typeface="Times New Roman"/>
                <a:ea typeface="华文细黑"/>
                <a:cs typeface="Times New Roman"/>
              </a:rPr>
              <a:t>基础</a:t>
            </a:r>
            <a:r>
              <a:rPr lang="zh-CN" altLang="zh-CN" kern="100" dirty="0" smtClean="0">
                <a:latin typeface="Times New Roman"/>
                <a:ea typeface="华文细黑"/>
                <a:cs typeface="Times New Roman"/>
              </a:rPr>
              <a:t>的</a:t>
            </a:r>
            <a:r>
              <a:rPr lang="en-US" altLang="zh-CN" kern="100" dirty="0" smtClean="0">
                <a:latin typeface="Times New Roman"/>
                <a:ea typeface="华文细黑"/>
                <a:cs typeface="Times New Roman"/>
              </a:rPr>
              <a:t>   	    </a:t>
            </a:r>
            <a:r>
              <a:rPr lang="zh-CN" altLang="zh-CN" kern="100" dirty="0" smtClean="0">
                <a:latin typeface="Times New Roman"/>
                <a:ea typeface="华文细黑"/>
                <a:cs typeface="Times New Roman"/>
              </a:rPr>
              <a:t>人民民主专政</a:t>
            </a:r>
            <a:r>
              <a:rPr lang="zh-CN" altLang="zh-CN" kern="100" dirty="0">
                <a:latin typeface="Times New Roman"/>
                <a:ea typeface="华文细黑"/>
                <a:cs typeface="Times New Roman"/>
              </a:rPr>
              <a:t>的</a:t>
            </a:r>
            <a:r>
              <a:rPr lang="en-US" altLang="zh-CN" kern="100" dirty="0" smtClean="0">
                <a:latin typeface="宋体"/>
                <a:ea typeface="华文细黑"/>
                <a:cs typeface="Times New Roman"/>
              </a:rPr>
              <a:t>③</a:t>
            </a:r>
            <a:r>
              <a:rPr lang="en-US" altLang="zh-CN" u="sng" kern="100" dirty="0" smtClean="0">
                <a:latin typeface="Times New Roman"/>
                <a:ea typeface="华文细黑"/>
                <a:cs typeface="Times New Roman"/>
              </a:rPr>
              <a:t>                </a:t>
            </a:r>
            <a:r>
              <a:rPr lang="zh-CN" altLang="zh-CN" kern="100" dirty="0" smtClean="0">
                <a:latin typeface="Times New Roman"/>
                <a:ea typeface="华文细黑"/>
                <a:cs typeface="Times New Roman"/>
              </a:rPr>
              <a:t>国家</a:t>
            </a:r>
            <a:endParaRPr lang="en-US" altLang="zh-CN" kern="100" dirty="0" smtClean="0">
              <a:latin typeface="Times New Roman"/>
              <a:ea typeface="华文细黑"/>
            </a:endParaRPr>
          </a:p>
          <a:p>
            <a:pPr>
              <a:lnSpc>
                <a:spcPct val="130000"/>
              </a:lnSpc>
            </a:pPr>
            <a:r>
              <a:rPr lang="zh-CN" altLang="zh-CN" kern="100" dirty="0" smtClean="0">
                <a:latin typeface="Times New Roman"/>
                <a:ea typeface="华文细黑"/>
                <a:cs typeface="Times New Roman"/>
              </a:rPr>
              <a:t>内涵</a:t>
            </a:r>
            <a:r>
              <a:rPr lang="zh-CN" altLang="zh-CN" kern="100" dirty="0">
                <a:latin typeface="Times New Roman"/>
                <a:ea typeface="华文细黑"/>
                <a:cs typeface="Times New Roman"/>
              </a:rPr>
              <a:t>：</a:t>
            </a:r>
            <a:r>
              <a:rPr lang="en-US" altLang="zh-CN" kern="100" dirty="0" smtClean="0">
                <a:latin typeface="宋体"/>
                <a:ea typeface="华文细黑"/>
                <a:cs typeface="Times New Roman"/>
              </a:rPr>
              <a:t>④</a:t>
            </a:r>
            <a:r>
              <a:rPr lang="en-US" altLang="zh-CN" u="sng" kern="100" dirty="0" smtClean="0">
                <a:latin typeface="Times New Roman"/>
                <a:ea typeface="华文细黑"/>
                <a:cs typeface="Times New Roman"/>
              </a:rPr>
              <a:t>        </a:t>
            </a:r>
            <a:r>
              <a:rPr lang="zh-CN" altLang="zh-CN" kern="100" dirty="0" smtClean="0">
                <a:latin typeface="Times New Roman"/>
                <a:ea typeface="华文细黑"/>
                <a:cs typeface="Times New Roman"/>
              </a:rPr>
              <a:t>是</a:t>
            </a:r>
            <a:r>
              <a:rPr lang="zh-CN" altLang="zh-CN" kern="100" dirty="0">
                <a:latin typeface="Times New Roman"/>
                <a:ea typeface="华文细黑"/>
                <a:cs typeface="Times New Roman"/>
              </a:rPr>
              <a:t>国家的主人，对极少数敌对分子</a:t>
            </a:r>
            <a:r>
              <a:rPr lang="zh-CN" altLang="zh-CN" kern="100" dirty="0" smtClean="0">
                <a:latin typeface="Times New Roman"/>
                <a:ea typeface="华文细黑"/>
                <a:cs typeface="Times New Roman"/>
              </a:rPr>
              <a:t>实行</a:t>
            </a:r>
            <a:endParaRPr lang="en-US" altLang="zh-CN" kern="100" dirty="0" smtClean="0">
              <a:latin typeface="Times New Roman"/>
              <a:ea typeface="华文细黑"/>
              <a:cs typeface="Times New Roman"/>
            </a:endParaRPr>
          </a:p>
          <a:p>
            <a:pPr>
              <a:lnSpc>
                <a:spcPct val="130000"/>
              </a:lnSpc>
            </a:pPr>
            <a:r>
              <a:rPr lang="en-US" altLang="zh-CN" kern="100" dirty="0" smtClean="0">
                <a:latin typeface="宋体"/>
                <a:ea typeface="华文细黑"/>
                <a:cs typeface="Times New Roman"/>
              </a:rPr>
              <a:t>      ⑤</a:t>
            </a:r>
            <a:r>
              <a:rPr lang="en-US" altLang="zh-CN" u="sng" kern="100" dirty="0" smtClean="0">
                <a:latin typeface="Times New Roman"/>
                <a:ea typeface="华文细黑"/>
                <a:cs typeface="Times New Roman"/>
              </a:rPr>
              <a:t>	</a:t>
            </a:r>
            <a:endParaRPr lang="en-US" altLang="zh-CN" kern="100" dirty="0" smtClean="0">
              <a:latin typeface="Times New Roman"/>
              <a:ea typeface="华文细黑"/>
            </a:endParaRPr>
          </a:p>
          <a:p>
            <a:pPr>
              <a:lnSpc>
                <a:spcPct val="130000"/>
              </a:lnSpc>
            </a:pPr>
            <a:r>
              <a:rPr lang="zh-CN" altLang="zh-CN" kern="100" dirty="0" smtClean="0">
                <a:latin typeface="Times New Roman"/>
                <a:ea typeface="华文细黑"/>
                <a:cs typeface="Times New Roman"/>
              </a:rPr>
              <a:t>本质</a:t>
            </a:r>
            <a:r>
              <a:rPr lang="zh-CN" altLang="zh-CN" kern="100" dirty="0">
                <a:latin typeface="Times New Roman"/>
                <a:ea typeface="华文细黑"/>
                <a:cs typeface="Times New Roman"/>
              </a:rPr>
              <a:t>：</a:t>
            </a:r>
            <a:r>
              <a:rPr lang="en-US" altLang="zh-CN" kern="100" dirty="0" smtClean="0">
                <a:latin typeface="宋体"/>
                <a:ea typeface="华文细黑"/>
                <a:cs typeface="Times New Roman"/>
              </a:rPr>
              <a:t>⑥</a:t>
            </a:r>
            <a:r>
              <a:rPr lang="en-US" altLang="zh-CN" u="sng" kern="100" dirty="0" smtClean="0">
                <a:latin typeface="Times New Roman"/>
                <a:ea typeface="华文细黑"/>
                <a:cs typeface="Times New Roman"/>
              </a:rPr>
              <a:t>		</a:t>
            </a:r>
            <a:endParaRPr lang="en-US" altLang="zh-CN" kern="100" dirty="0" smtClean="0">
              <a:latin typeface="Times New Roman"/>
              <a:ea typeface="华文细黑"/>
            </a:endParaRPr>
          </a:p>
          <a:p>
            <a:pPr>
              <a:lnSpc>
                <a:spcPct val="130000"/>
              </a:lnSpc>
            </a:pPr>
            <a:r>
              <a:rPr lang="zh-CN" altLang="zh-CN" kern="100" dirty="0" smtClean="0">
                <a:latin typeface="Times New Roman"/>
                <a:ea typeface="华文细黑"/>
                <a:cs typeface="Times New Roman"/>
              </a:rPr>
              <a:t>人民</a:t>
            </a:r>
            <a:r>
              <a:rPr lang="zh-CN" altLang="zh-CN" kern="100" dirty="0">
                <a:latin typeface="Times New Roman"/>
                <a:ea typeface="华文细黑"/>
                <a:cs typeface="Times New Roman"/>
              </a:rPr>
              <a:t>民主的特点：广泛性和</a:t>
            </a:r>
            <a:r>
              <a:rPr lang="en-US" altLang="zh-CN" kern="100" dirty="0" smtClean="0">
                <a:latin typeface="宋体"/>
                <a:ea typeface="华文细黑"/>
                <a:cs typeface="Times New Roman"/>
              </a:rPr>
              <a:t>⑦</a:t>
            </a:r>
            <a:r>
              <a:rPr lang="en-US" altLang="zh-CN" u="sng" kern="100" dirty="0" smtClean="0">
                <a:latin typeface="Times New Roman"/>
                <a:ea typeface="华文细黑"/>
                <a:cs typeface="Times New Roman"/>
              </a:rPr>
              <a:t>	</a:t>
            </a:r>
            <a:endParaRPr lang="en-US" altLang="zh-CN" kern="100" dirty="0" smtClean="0">
              <a:latin typeface="Times New Roman"/>
              <a:ea typeface="华文细黑"/>
            </a:endParaRPr>
          </a:p>
        </p:txBody>
      </p:sp>
      <p:sp>
        <p:nvSpPr>
          <p:cNvPr id="11" name="左大括号 10"/>
          <p:cNvSpPr/>
          <p:nvPr/>
        </p:nvSpPr>
        <p:spPr>
          <a:xfrm>
            <a:off x="2427656" y="2254021"/>
            <a:ext cx="355182" cy="3840069"/>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左大括号 12"/>
          <p:cNvSpPr/>
          <p:nvPr/>
        </p:nvSpPr>
        <p:spPr>
          <a:xfrm>
            <a:off x="3934966" y="1006564"/>
            <a:ext cx="288032" cy="278327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6" name="矩形 55"/>
          <p:cNvSpPr/>
          <p:nvPr/>
        </p:nvSpPr>
        <p:spPr>
          <a:xfrm>
            <a:off x="4150990" y="3789834"/>
            <a:ext cx="7813633" cy="1532727"/>
          </a:xfrm>
          <a:prstGeom prst="rect">
            <a:avLst/>
          </a:prstGeom>
        </p:spPr>
        <p:txBody>
          <a:bodyPr>
            <a:spAutoFit/>
          </a:bodyPr>
          <a:lstStyle/>
          <a:p>
            <a:pPr>
              <a:lnSpc>
                <a:spcPct val="130000"/>
              </a:lnSpc>
            </a:pPr>
            <a:r>
              <a:rPr lang="zh-CN" altLang="zh-CN" kern="100" dirty="0" smtClean="0">
                <a:latin typeface="Times New Roman"/>
                <a:ea typeface="华文细黑"/>
                <a:cs typeface="Times New Roman"/>
              </a:rPr>
              <a:t>四项基本原则是</a:t>
            </a:r>
            <a:r>
              <a:rPr lang="en-US" altLang="zh-CN" kern="100" dirty="0" smtClean="0">
                <a:latin typeface="宋体"/>
                <a:ea typeface="华文细黑"/>
                <a:cs typeface="Times New Roman"/>
              </a:rPr>
              <a:t>⑧</a:t>
            </a:r>
            <a:r>
              <a:rPr lang="en-US" altLang="zh-CN" u="sng" kern="100" dirty="0" smtClean="0">
                <a:latin typeface="Times New Roman"/>
                <a:ea typeface="华文细黑"/>
                <a:cs typeface="Times New Roman"/>
              </a:rPr>
              <a:t>	</a:t>
            </a:r>
            <a:r>
              <a:rPr lang="zh-CN" altLang="zh-CN" kern="100" dirty="0" smtClean="0">
                <a:latin typeface="Times New Roman"/>
                <a:ea typeface="华文细黑"/>
                <a:cs typeface="Times New Roman"/>
              </a:rPr>
              <a:t>，是我们国家生存发展的政治</a:t>
            </a:r>
            <a:r>
              <a:rPr lang="en-US" altLang="zh-CN" kern="100" dirty="0" smtClean="0">
                <a:latin typeface="Times New Roman"/>
                <a:ea typeface="华文细黑"/>
                <a:cs typeface="Times New Roman"/>
              </a:rPr>
              <a:t>         </a:t>
            </a:r>
          </a:p>
          <a:p>
            <a:pPr>
              <a:lnSpc>
                <a:spcPct val="130000"/>
              </a:lnSpc>
            </a:pPr>
            <a:r>
              <a:rPr lang="en-US" altLang="zh-CN" kern="100" dirty="0">
                <a:latin typeface="Times New Roman"/>
                <a:ea typeface="华文细黑"/>
                <a:cs typeface="Times New Roman"/>
              </a:rPr>
              <a:t> </a:t>
            </a:r>
            <a:r>
              <a:rPr lang="en-US" altLang="zh-CN" kern="100" dirty="0" smtClean="0">
                <a:latin typeface="Times New Roman"/>
                <a:ea typeface="华文细黑"/>
                <a:cs typeface="Times New Roman"/>
              </a:rPr>
              <a:t>                      </a:t>
            </a:r>
            <a:r>
              <a:rPr lang="zh-CN" altLang="zh-CN" kern="100" dirty="0" smtClean="0">
                <a:latin typeface="Times New Roman"/>
                <a:ea typeface="华文细黑"/>
                <a:cs typeface="Times New Roman"/>
              </a:rPr>
              <a:t>基石</a:t>
            </a:r>
            <a:endParaRPr lang="en-US" altLang="zh-CN" kern="100" dirty="0" smtClean="0">
              <a:latin typeface="Times New Roman"/>
              <a:ea typeface="华文细黑"/>
            </a:endParaRPr>
          </a:p>
          <a:p>
            <a:pPr>
              <a:lnSpc>
                <a:spcPct val="130000"/>
              </a:lnSpc>
            </a:pPr>
            <a:r>
              <a:rPr lang="zh-CN" altLang="zh-CN" kern="100" dirty="0" smtClean="0">
                <a:latin typeface="Times New Roman"/>
                <a:ea typeface="华文细黑"/>
                <a:cs typeface="Times New Roman"/>
              </a:rPr>
              <a:t>坚持人民民主专政是社会主义现代化建设的</a:t>
            </a:r>
            <a:r>
              <a:rPr lang="en-US" altLang="zh-CN" kern="100" dirty="0" smtClean="0">
                <a:latin typeface="宋体"/>
                <a:ea typeface="华文细黑"/>
                <a:cs typeface="Times New Roman"/>
              </a:rPr>
              <a:t>⑨</a:t>
            </a:r>
            <a:r>
              <a:rPr lang="en-US" altLang="zh-CN" u="sng" kern="100" dirty="0" smtClean="0">
                <a:latin typeface="Times New Roman"/>
                <a:ea typeface="华文细黑"/>
                <a:cs typeface="Times New Roman"/>
              </a:rPr>
              <a:t>	</a:t>
            </a:r>
            <a:endParaRPr lang="en-US" altLang="zh-CN" kern="100" dirty="0" smtClean="0">
              <a:latin typeface="Times New Roman"/>
              <a:ea typeface="华文细黑"/>
            </a:endParaRPr>
          </a:p>
        </p:txBody>
      </p:sp>
      <p:sp>
        <p:nvSpPr>
          <p:cNvPr id="57" name="矩形 56"/>
          <p:cNvSpPr/>
          <p:nvPr/>
        </p:nvSpPr>
        <p:spPr>
          <a:xfrm>
            <a:off x="4222998" y="5374010"/>
            <a:ext cx="7891769" cy="1052596"/>
          </a:xfrm>
          <a:prstGeom prst="rect">
            <a:avLst/>
          </a:prstGeom>
        </p:spPr>
        <p:txBody>
          <a:bodyPr>
            <a:spAutoFit/>
          </a:bodyPr>
          <a:lstStyle/>
          <a:p>
            <a:pPr>
              <a:lnSpc>
                <a:spcPct val="130000"/>
              </a:lnSpc>
            </a:pPr>
            <a:r>
              <a:rPr lang="zh-CN" altLang="zh-CN" kern="100" dirty="0">
                <a:latin typeface="Times New Roman"/>
                <a:ea typeface="华文细黑"/>
                <a:cs typeface="Times New Roman"/>
              </a:rPr>
              <a:t>充分发扬社会主义</a:t>
            </a:r>
            <a:r>
              <a:rPr lang="en-US" altLang="zh-CN" kern="100" dirty="0" smtClean="0">
                <a:latin typeface="宋体"/>
                <a:ea typeface="华文细黑"/>
                <a:cs typeface="Times New Roman"/>
              </a:rPr>
              <a:t>⑩</a:t>
            </a:r>
            <a:r>
              <a:rPr lang="en-US" altLang="zh-CN" u="sng" kern="100" dirty="0" smtClean="0">
                <a:latin typeface="Times New Roman"/>
                <a:ea typeface="华文细黑"/>
                <a:cs typeface="Times New Roman"/>
              </a:rPr>
              <a:t>          </a:t>
            </a:r>
            <a:r>
              <a:rPr lang="zh-CN" altLang="zh-CN" kern="100" dirty="0" smtClean="0">
                <a:latin typeface="Times New Roman"/>
                <a:ea typeface="华文细黑"/>
                <a:cs typeface="Times New Roman"/>
              </a:rPr>
              <a:t>，</a:t>
            </a:r>
            <a:r>
              <a:rPr lang="zh-CN" altLang="zh-CN" kern="100" dirty="0">
                <a:latin typeface="Times New Roman"/>
                <a:ea typeface="华文细黑"/>
                <a:cs typeface="Times New Roman"/>
              </a:rPr>
              <a:t>确保人民当家作主的</a:t>
            </a:r>
            <a:r>
              <a:rPr lang="zh-CN" altLang="zh-CN" kern="100" dirty="0" smtClean="0">
                <a:latin typeface="Times New Roman"/>
                <a:ea typeface="华文细黑"/>
                <a:cs typeface="Times New Roman"/>
              </a:rPr>
              <a:t>地位</a:t>
            </a:r>
            <a:endParaRPr lang="en-US" altLang="zh-CN" kern="100" dirty="0" smtClean="0">
              <a:latin typeface="Times New Roman"/>
              <a:ea typeface="华文细黑"/>
            </a:endParaRPr>
          </a:p>
          <a:p>
            <a:pPr>
              <a:lnSpc>
                <a:spcPct val="130000"/>
              </a:lnSpc>
            </a:pPr>
            <a:r>
              <a:rPr lang="zh-CN" altLang="zh-CN" kern="100" dirty="0" smtClean="0">
                <a:latin typeface="Times New Roman"/>
                <a:ea typeface="华文细黑"/>
                <a:cs typeface="Times New Roman"/>
              </a:rPr>
              <a:t>坚持</a:t>
            </a:r>
            <a:r>
              <a:rPr lang="zh-CN" altLang="zh-CN" kern="100" dirty="0">
                <a:latin typeface="Times New Roman"/>
                <a:ea typeface="华文细黑"/>
                <a:cs typeface="Times New Roman"/>
              </a:rPr>
              <a:t>国家的</a:t>
            </a:r>
            <a:r>
              <a:rPr lang="en-US" altLang="zh-CN" kern="100" dirty="0" smtClean="0">
                <a:latin typeface="Cambria Math"/>
                <a:ea typeface="华文细黑"/>
                <a:cs typeface="Cambria Math"/>
              </a:rPr>
              <a:t>⑪</a:t>
            </a:r>
            <a:r>
              <a:rPr lang="en-US" altLang="zh-CN" u="sng" kern="100" dirty="0" smtClean="0">
                <a:latin typeface="Times New Roman"/>
                <a:ea typeface="华文细黑"/>
                <a:cs typeface="Times New Roman"/>
              </a:rPr>
              <a:t>         </a:t>
            </a:r>
            <a:r>
              <a:rPr lang="zh-CN" altLang="zh-CN" kern="100" dirty="0" smtClean="0">
                <a:latin typeface="Times New Roman"/>
                <a:ea typeface="华文细黑"/>
                <a:cs typeface="Times New Roman"/>
              </a:rPr>
              <a:t>职能</a:t>
            </a:r>
            <a:r>
              <a:rPr lang="zh-CN" altLang="zh-CN" kern="100" dirty="0">
                <a:latin typeface="Times New Roman"/>
                <a:ea typeface="华文细黑"/>
                <a:cs typeface="Times New Roman"/>
              </a:rPr>
              <a:t>，维护国家的长治久安</a:t>
            </a:r>
            <a:endParaRPr lang="en-US" altLang="zh-CN" kern="100" dirty="0" smtClean="0">
              <a:latin typeface="Times New Roman"/>
              <a:ea typeface="华文细黑"/>
            </a:endParaRPr>
          </a:p>
        </p:txBody>
      </p:sp>
      <p:sp>
        <p:nvSpPr>
          <p:cNvPr id="58" name="矩形 57"/>
          <p:cNvSpPr/>
          <p:nvPr/>
        </p:nvSpPr>
        <p:spPr>
          <a:xfrm>
            <a:off x="190550" y="2076450"/>
            <a:ext cx="1115176" cy="3970318"/>
          </a:xfrm>
          <a:prstGeom prst="rect">
            <a:avLst/>
          </a:prstGeom>
          <a:ln>
            <a:solidFill>
              <a:schemeClr val="tx1"/>
            </a:solidFill>
          </a:ln>
        </p:spPr>
        <p:txBody>
          <a:bodyPr wrap="square">
            <a:spAutoFit/>
          </a:bodyPr>
          <a:lstStyle/>
          <a:p>
            <a:pPr>
              <a:lnSpc>
                <a:spcPct val="150000"/>
              </a:lnSpc>
            </a:pPr>
            <a:r>
              <a:rPr lang="zh-CN" altLang="en-US" sz="2800" kern="100" dirty="0" smtClean="0">
                <a:latin typeface="Times New Roman"/>
                <a:ea typeface="华文细黑"/>
                <a:cs typeface="Times New Roman"/>
              </a:rPr>
              <a:t>生活在人民当家作主的国家</a:t>
            </a:r>
            <a:endParaRPr lang="zh-CN" altLang="en-US" sz="2800" kern="100" dirty="0">
              <a:latin typeface="Times New Roman"/>
              <a:ea typeface="华文细黑"/>
              <a:cs typeface="Times New Roman"/>
            </a:endParaRPr>
          </a:p>
        </p:txBody>
      </p:sp>
      <p:sp>
        <p:nvSpPr>
          <p:cNvPr id="15" name="矩形 14"/>
          <p:cNvSpPr/>
          <p:nvPr/>
        </p:nvSpPr>
        <p:spPr>
          <a:xfrm>
            <a:off x="6335618" y="879897"/>
            <a:ext cx="1415772" cy="461665"/>
          </a:xfrm>
          <a:prstGeom prst="rect">
            <a:avLst/>
          </a:prstGeom>
        </p:spPr>
        <p:txBody>
          <a:bodyPr wrap="none">
            <a:spAutoFit/>
          </a:bodyPr>
          <a:lstStyle/>
          <a:p>
            <a:r>
              <a:rPr lang="zh-CN" altLang="zh-CN" kern="100" dirty="0">
                <a:solidFill>
                  <a:schemeClr val="accent6">
                    <a:lumMod val="75000"/>
                  </a:schemeClr>
                </a:solidFill>
                <a:latin typeface="Times New Roman"/>
                <a:ea typeface="华文细黑"/>
                <a:cs typeface="Times New Roman"/>
              </a:rPr>
              <a:t>工人阶级</a:t>
            </a:r>
            <a:endParaRPr lang="zh-CN" altLang="en-US" dirty="0">
              <a:solidFill>
                <a:schemeClr val="accent6">
                  <a:lumMod val="75000"/>
                </a:schemeClr>
              </a:solidFill>
            </a:endParaRPr>
          </a:p>
        </p:txBody>
      </p:sp>
      <p:sp>
        <p:nvSpPr>
          <p:cNvPr id="59" name="矩形 58"/>
          <p:cNvSpPr/>
          <p:nvPr/>
        </p:nvSpPr>
        <p:spPr>
          <a:xfrm>
            <a:off x="9359954" y="879897"/>
            <a:ext cx="1415772" cy="461665"/>
          </a:xfrm>
          <a:prstGeom prst="rect">
            <a:avLst/>
          </a:prstGeom>
        </p:spPr>
        <p:txBody>
          <a:bodyPr wrap="none">
            <a:spAutoFit/>
          </a:bodyPr>
          <a:lstStyle/>
          <a:p>
            <a:r>
              <a:rPr lang="zh-CN" altLang="en-US" kern="100" dirty="0">
                <a:solidFill>
                  <a:schemeClr val="accent6">
                    <a:lumMod val="75000"/>
                  </a:schemeClr>
                </a:solidFill>
                <a:latin typeface="Times New Roman"/>
                <a:ea typeface="华文细黑"/>
                <a:cs typeface="Times New Roman"/>
              </a:rPr>
              <a:t>工农联盟</a:t>
            </a:r>
            <a:endParaRPr lang="zh-CN" altLang="en-US" dirty="0">
              <a:solidFill>
                <a:schemeClr val="accent6">
                  <a:lumMod val="75000"/>
                </a:schemeClr>
              </a:solidFill>
            </a:endParaRPr>
          </a:p>
        </p:txBody>
      </p:sp>
      <p:sp>
        <p:nvSpPr>
          <p:cNvPr id="60" name="矩形 59"/>
          <p:cNvSpPr/>
          <p:nvPr/>
        </p:nvSpPr>
        <p:spPr>
          <a:xfrm>
            <a:off x="8207826" y="1341562"/>
            <a:ext cx="1415772" cy="461665"/>
          </a:xfrm>
          <a:prstGeom prst="rect">
            <a:avLst/>
          </a:prstGeom>
        </p:spPr>
        <p:txBody>
          <a:bodyPr wrap="none">
            <a:spAutoFit/>
          </a:bodyPr>
          <a:lstStyle/>
          <a:p>
            <a:r>
              <a:rPr lang="zh-CN" altLang="en-US" kern="100" dirty="0">
                <a:solidFill>
                  <a:schemeClr val="accent6">
                    <a:lumMod val="75000"/>
                  </a:schemeClr>
                </a:solidFill>
                <a:latin typeface="Times New Roman"/>
                <a:ea typeface="华文细黑"/>
                <a:cs typeface="Times New Roman"/>
              </a:rPr>
              <a:t>社会主义</a:t>
            </a:r>
            <a:endParaRPr lang="zh-CN" altLang="en-US" dirty="0">
              <a:solidFill>
                <a:schemeClr val="accent6">
                  <a:lumMod val="75000"/>
                </a:schemeClr>
              </a:solidFill>
            </a:endParaRPr>
          </a:p>
        </p:txBody>
      </p:sp>
      <p:sp>
        <p:nvSpPr>
          <p:cNvPr id="61" name="矩形 60"/>
          <p:cNvSpPr/>
          <p:nvPr/>
        </p:nvSpPr>
        <p:spPr>
          <a:xfrm>
            <a:off x="5511011" y="1845618"/>
            <a:ext cx="800219" cy="461665"/>
          </a:xfrm>
          <a:prstGeom prst="rect">
            <a:avLst/>
          </a:prstGeom>
        </p:spPr>
        <p:txBody>
          <a:bodyPr wrap="none">
            <a:spAutoFit/>
          </a:bodyPr>
          <a:lstStyle/>
          <a:p>
            <a:r>
              <a:rPr lang="zh-CN" altLang="en-US" kern="100" dirty="0">
                <a:solidFill>
                  <a:schemeClr val="accent6">
                    <a:lumMod val="75000"/>
                  </a:schemeClr>
                </a:solidFill>
                <a:latin typeface="Times New Roman"/>
                <a:ea typeface="华文细黑"/>
                <a:cs typeface="Times New Roman"/>
              </a:rPr>
              <a:t>人民</a:t>
            </a:r>
            <a:endParaRPr lang="zh-CN" altLang="en-US" dirty="0">
              <a:solidFill>
                <a:schemeClr val="accent6">
                  <a:lumMod val="75000"/>
                </a:schemeClr>
              </a:solidFill>
            </a:endParaRPr>
          </a:p>
        </p:txBody>
      </p:sp>
      <p:sp>
        <p:nvSpPr>
          <p:cNvPr id="62" name="矩形 61"/>
          <p:cNvSpPr/>
          <p:nvPr/>
        </p:nvSpPr>
        <p:spPr>
          <a:xfrm>
            <a:off x="5591150" y="2320057"/>
            <a:ext cx="800219" cy="461665"/>
          </a:xfrm>
          <a:prstGeom prst="rect">
            <a:avLst/>
          </a:prstGeom>
        </p:spPr>
        <p:txBody>
          <a:bodyPr wrap="none">
            <a:spAutoFit/>
          </a:bodyPr>
          <a:lstStyle/>
          <a:p>
            <a:r>
              <a:rPr lang="zh-CN" altLang="en-US" kern="100" dirty="0">
                <a:solidFill>
                  <a:schemeClr val="accent6">
                    <a:lumMod val="75000"/>
                  </a:schemeClr>
                </a:solidFill>
                <a:latin typeface="Times New Roman"/>
                <a:ea typeface="华文细黑"/>
                <a:cs typeface="Times New Roman"/>
              </a:rPr>
              <a:t>专政</a:t>
            </a:r>
            <a:endParaRPr lang="zh-CN" altLang="en-US" dirty="0">
              <a:solidFill>
                <a:schemeClr val="accent6">
                  <a:lumMod val="75000"/>
                </a:schemeClr>
              </a:solidFill>
            </a:endParaRPr>
          </a:p>
        </p:txBody>
      </p:sp>
      <p:sp>
        <p:nvSpPr>
          <p:cNvPr id="63" name="矩形 62"/>
          <p:cNvSpPr/>
          <p:nvPr/>
        </p:nvSpPr>
        <p:spPr>
          <a:xfrm>
            <a:off x="5591150" y="2752105"/>
            <a:ext cx="2031325" cy="461665"/>
          </a:xfrm>
          <a:prstGeom prst="rect">
            <a:avLst/>
          </a:prstGeom>
        </p:spPr>
        <p:txBody>
          <a:bodyPr wrap="none">
            <a:spAutoFit/>
          </a:bodyPr>
          <a:lstStyle/>
          <a:p>
            <a:r>
              <a:rPr lang="zh-CN" altLang="en-US" kern="100" dirty="0">
                <a:solidFill>
                  <a:schemeClr val="accent6">
                    <a:lumMod val="75000"/>
                  </a:schemeClr>
                </a:solidFill>
                <a:latin typeface="Times New Roman"/>
                <a:ea typeface="华文细黑"/>
                <a:cs typeface="Times New Roman"/>
              </a:rPr>
              <a:t>人民当家作主</a:t>
            </a:r>
            <a:endParaRPr lang="zh-CN" altLang="en-US" dirty="0">
              <a:solidFill>
                <a:schemeClr val="accent6">
                  <a:lumMod val="75000"/>
                </a:schemeClr>
              </a:solidFill>
            </a:endParaRPr>
          </a:p>
        </p:txBody>
      </p:sp>
      <p:sp>
        <p:nvSpPr>
          <p:cNvPr id="64" name="矩形 63"/>
          <p:cNvSpPr/>
          <p:nvPr/>
        </p:nvSpPr>
        <p:spPr>
          <a:xfrm>
            <a:off x="8183438" y="3256161"/>
            <a:ext cx="1107996" cy="461665"/>
          </a:xfrm>
          <a:prstGeom prst="rect">
            <a:avLst/>
          </a:prstGeom>
        </p:spPr>
        <p:txBody>
          <a:bodyPr wrap="none">
            <a:spAutoFit/>
          </a:bodyPr>
          <a:lstStyle/>
          <a:p>
            <a:r>
              <a:rPr lang="zh-CN" altLang="en-US" kern="100" dirty="0">
                <a:solidFill>
                  <a:schemeClr val="accent6">
                    <a:lumMod val="75000"/>
                  </a:schemeClr>
                </a:solidFill>
                <a:latin typeface="Times New Roman"/>
                <a:ea typeface="华文细黑"/>
                <a:cs typeface="Times New Roman"/>
              </a:rPr>
              <a:t>真实性</a:t>
            </a:r>
            <a:endParaRPr lang="zh-CN" altLang="en-US" dirty="0">
              <a:solidFill>
                <a:schemeClr val="accent6">
                  <a:lumMod val="75000"/>
                </a:schemeClr>
              </a:solidFill>
            </a:endParaRPr>
          </a:p>
        </p:txBody>
      </p:sp>
      <p:sp>
        <p:nvSpPr>
          <p:cNvPr id="65" name="矩形 64"/>
          <p:cNvSpPr/>
          <p:nvPr/>
        </p:nvSpPr>
        <p:spPr>
          <a:xfrm>
            <a:off x="6599262" y="3789834"/>
            <a:ext cx="1415772" cy="461665"/>
          </a:xfrm>
          <a:prstGeom prst="rect">
            <a:avLst/>
          </a:prstGeom>
        </p:spPr>
        <p:txBody>
          <a:bodyPr wrap="none">
            <a:spAutoFit/>
          </a:bodyPr>
          <a:lstStyle/>
          <a:p>
            <a:r>
              <a:rPr lang="zh-CN" altLang="en-US" kern="100" dirty="0">
                <a:solidFill>
                  <a:schemeClr val="accent6">
                    <a:lumMod val="75000"/>
                  </a:schemeClr>
                </a:solidFill>
                <a:latin typeface="Times New Roman"/>
                <a:ea typeface="华文细黑"/>
                <a:cs typeface="Times New Roman"/>
              </a:rPr>
              <a:t>立国之本</a:t>
            </a:r>
            <a:endParaRPr lang="zh-CN" altLang="en-US" dirty="0">
              <a:solidFill>
                <a:schemeClr val="accent6">
                  <a:lumMod val="75000"/>
                </a:schemeClr>
              </a:solidFill>
            </a:endParaRPr>
          </a:p>
        </p:txBody>
      </p:sp>
      <p:sp>
        <p:nvSpPr>
          <p:cNvPr id="66" name="矩形 65"/>
          <p:cNvSpPr/>
          <p:nvPr/>
        </p:nvSpPr>
        <p:spPr>
          <a:xfrm>
            <a:off x="10224050" y="4768329"/>
            <a:ext cx="1415772" cy="461665"/>
          </a:xfrm>
          <a:prstGeom prst="rect">
            <a:avLst/>
          </a:prstGeom>
        </p:spPr>
        <p:txBody>
          <a:bodyPr wrap="none">
            <a:spAutoFit/>
          </a:bodyPr>
          <a:lstStyle/>
          <a:p>
            <a:r>
              <a:rPr lang="zh-CN" altLang="en-US" kern="100" dirty="0">
                <a:solidFill>
                  <a:schemeClr val="accent6">
                    <a:lumMod val="75000"/>
                  </a:schemeClr>
                </a:solidFill>
                <a:latin typeface="Times New Roman"/>
                <a:ea typeface="华文细黑"/>
                <a:cs typeface="Times New Roman"/>
              </a:rPr>
              <a:t>政治保证</a:t>
            </a:r>
            <a:endParaRPr lang="zh-CN" altLang="en-US" dirty="0">
              <a:solidFill>
                <a:schemeClr val="accent6">
                  <a:lumMod val="75000"/>
                </a:schemeClr>
              </a:solidFill>
            </a:endParaRPr>
          </a:p>
        </p:txBody>
      </p:sp>
      <p:sp>
        <p:nvSpPr>
          <p:cNvPr id="67" name="矩形 66"/>
          <p:cNvSpPr/>
          <p:nvPr/>
        </p:nvSpPr>
        <p:spPr>
          <a:xfrm>
            <a:off x="7023179" y="5374010"/>
            <a:ext cx="800219" cy="461665"/>
          </a:xfrm>
          <a:prstGeom prst="rect">
            <a:avLst/>
          </a:prstGeom>
        </p:spPr>
        <p:txBody>
          <a:bodyPr wrap="none">
            <a:spAutoFit/>
          </a:bodyPr>
          <a:lstStyle/>
          <a:p>
            <a:r>
              <a:rPr lang="zh-CN" altLang="en-US" kern="100" dirty="0">
                <a:solidFill>
                  <a:schemeClr val="accent6">
                    <a:lumMod val="75000"/>
                  </a:schemeClr>
                </a:solidFill>
                <a:latin typeface="Times New Roman"/>
                <a:ea typeface="华文细黑"/>
                <a:cs typeface="Times New Roman"/>
              </a:rPr>
              <a:t>民主</a:t>
            </a:r>
            <a:endParaRPr lang="zh-CN" altLang="en-US" dirty="0">
              <a:solidFill>
                <a:schemeClr val="accent6">
                  <a:lumMod val="75000"/>
                </a:schemeClr>
              </a:solidFill>
            </a:endParaRPr>
          </a:p>
        </p:txBody>
      </p:sp>
      <p:sp>
        <p:nvSpPr>
          <p:cNvPr id="68" name="矩形 67"/>
          <p:cNvSpPr/>
          <p:nvPr/>
        </p:nvSpPr>
        <p:spPr>
          <a:xfrm>
            <a:off x="6095206" y="5848449"/>
            <a:ext cx="800219" cy="461665"/>
          </a:xfrm>
          <a:prstGeom prst="rect">
            <a:avLst/>
          </a:prstGeom>
        </p:spPr>
        <p:txBody>
          <a:bodyPr wrap="none">
            <a:spAutoFit/>
          </a:bodyPr>
          <a:lstStyle/>
          <a:p>
            <a:r>
              <a:rPr lang="zh-CN" altLang="en-US" kern="100" dirty="0">
                <a:solidFill>
                  <a:schemeClr val="accent6">
                    <a:lumMod val="75000"/>
                  </a:schemeClr>
                </a:solidFill>
                <a:latin typeface="Times New Roman"/>
                <a:ea typeface="华文细黑"/>
                <a:cs typeface="Times New Roman"/>
              </a:rPr>
              <a:t>专政</a:t>
            </a:r>
            <a:endParaRPr lang="zh-CN" altLang="en-US" dirty="0">
              <a:solidFill>
                <a:schemeClr val="accent6">
                  <a:lumMod val="75000"/>
                </a:schemeClr>
              </a:solidFill>
            </a:endParaRPr>
          </a:p>
        </p:txBody>
      </p:sp>
      <p:cxnSp>
        <p:nvCxnSpPr>
          <p:cNvPr id="3" name="直接连接符 2"/>
          <p:cNvCxnSpPr>
            <a:stCxn id="58" idx="3"/>
            <a:endCxn id="20" idx="1"/>
          </p:cNvCxnSpPr>
          <p:nvPr/>
        </p:nvCxnSpPr>
        <p:spPr>
          <a:xfrm>
            <a:off x="1305726" y="4061609"/>
            <a:ext cx="259570" cy="0"/>
          </a:xfrm>
          <a:prstGeom prst="line">
            <a:avLst/>
          </a:prstGeom>
        </p:spPr>
        <p:style>
          <a:lnRef idx="1">
            <a:schemeClr val="accent1"/>
          </a:lnRef>
          <a:fillRef idx="0">
            <a:schemeClr val="accent1"/>
          </a:fillRef>
          <a:effectRef idx="0">
            <a:schemeClr val="accent1"/>
          </a:effectRef>
          <a:fontRef idx="minor">
            <a:schemeClr val="tx1"/>
          </a:fontRef>
        </p:style>
      </p:cxnSp>
      <p:sp>
        <p:nvSpPr>
          <p:cNvPr id="28" name="矩形 27"/>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30" name="圆角矩形 29"/>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50858436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9"/>
                                        </p:tgtEl>
                                        <p:attrNameLst>
                                          <p:attrName>style.visibility</p:attrName>
                                        </p:attrNameLst>
                                      </p:cBhvr>
                                      <p:to>
                                        <p:strVal val="visible"/>
                                      </p:to>
                                    </p:set>
                                    <p:animEffect transition="in" filter="blinds(horizontal)">
                                      <p:cBhvr>
                                        <p:cTn id="12" dur="500"/>
                                        <p:tgtEl>
                                          <p:spTgt spid="5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0"/>
                                        </p:tgtEl>
                                        <p:attrNameLst>
                                          <p:attrName>style.visibility</p:attrName>
                                        </p:attrNameLst>
                                      </p:cBhvr>
                                      <p:to>
                                        <p:strVal val="visible"/>
                                      </p:to>
                                    </p:set>
                                    <p:animEffect transition="in" filter="blinds(horizontal)">
                                      <p:cBhvr>
                                        <p:cTn id="17" dur="500"/>
                                        <p:tgtEl>
                                          <p:spTgt spid="6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1"/>
                                        </p:tgtEl>
                                        <p:attrNameLst>
                                          <p:attrName>style.visibility</p:attrName>
                                        </p:attrNameLst>
                                      </p:cBhvr>
                                      <p:to>
                                        <p:strVal val="visible"/>
                                      </p:to>
                                    </p:set>
                                    <p:animEffect transition="in" filter="blinds(horizontal)">
                                      <p:cBhvr>
                                        <p:cTn id="22" dur="500"/>
                                        <p:tgtEl>
                                          <p:spTgt spid="61"/>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62"/>
                                        </p:tgtEl>
                                        <p:attrNameLst>
                                          <p:attrName>style.visibility</p:attrName>
                                        </p:attrNameLst>
                                      </p:cBhvr>
                                      <p:to>
                                        <p:strVal val="visible"/>
                                      </p:to>
                                    </p:set>
                                    <p:animEffect transition="in" filter="blinds(horizontal)">
                                      <p:cBhvr>
                                        <p:cTn id="27" dur="500"/>
                                        <p:tgtEl>
                                          <p:spTgt spid="62"/>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63"/>
                                        </p:tgtEl>
                                        <p:attrNameLst>
                                          <p:attrName>style.visibility</p:attrName>
                                        </p:attrNameLst>
                                      </p:cBhvr>
                                      <p:to>
                                        <p:strVal val="visible"/>
                                      </p:to>
                                    </p:set>
                                    <p:animEffect transition="in" filter="blinds(horizontal)">
                                      <p:cBhvr>
                                        <p:cTn id="32" dur="500"/>
                                        <p:tgtEl>
                                          <p:spTgt spid="63"/>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64"/>
                                        </p:tgtEl>
                                        <p:attrNameLst>
                                          <p:attrName>style.visibility</p:attrName>
                                        </p:attrNameLst>
                                      </p:cBhvr>
                                      <p:to>
                                        <p:strVal val="visible"/>
                                      </p:to>
                                    </p:set>
                                    <p:animEffect transition="in" filter="blinds(horizontal)">
                                      <p:cBhvr>
                                        <p:cTn id="37" dur="500"/>
                                        <p:tgtEl>
                                          <p:spTgt spid="64"/>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65"/>
                                        </p:tgtEl>
                                        <p:attrNameLst>
                                          <p:attrName>style.visibility</p:attrName>
                                        </p:attrNameLst>
                                      </p:cBhvr>
                                      <p:to>
                                        <p:strVal val="visible"/>
                                      </p:to>
                                    </p:set>
                                    <p:animEffect transition="in" filter="blinds(horizontal)">
                                      <p:cBhvr>
                                        <p:cTn id="42" dur="500"/>
                                        <p:tgtEl>
                                          <p:spTgt spid="65"/>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66"/>
                                        </p:tgtEl>
                                        <p:attrNameLst>
                                          <p:attrName>style.visibility</p:attrName>
                                        </p:attrNameLst>
                                      </p:cBhvr>
                                      <p:to>
                                        <p:strVal val="visible"/>
                                      </p:to>
                                    </p:set>
                                    <p:animEffect transition="in" filter="blinds(horizontal)">
                                      <p:cBhvr>
                                        <p:cTn id="47" dur="500"/>
                                        <p:tgtEl>
                                          <p:spTgt spid="66"/>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67"/>
                                        </p:tgtEl>
                                        <p:attrNameLst>
                                          <p:attrName>style.visibility</p:attrName>
                                        </p:attrNameLst>
                                      </p:cBhvr>
                                      <p:to>
                                        <p:strVal val="visible"/>
                                      </p:to>
                                    </p:set>
                                    <p:animEffect transition="in" filter="blinds(horizontal)">
                                      <p:cBhvr>
                                        <p:cTn id="52" dur="500"/>
                                        <p:tgtEl>
                                          <p:spTgt spid="67"/>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68"/>
                                        </p:tgtEl>
                                        <p:attrNameLst>
                                          <p:attrName>style.visibility</p:attrName>
                                        </p:attrNameLst>
                                      </p:cBhvr>
                                      <p:to>
                                        <p:strVal val="visible"/>
                                      </p:to>
                                    </p:set>
                                    <p:animEffect transition="in" filter="blinds(horizontal)">
                                      <p:cBhvr>
                                        <p:cTn id="57" dur="500"/>
                                        <p:tgtEl>
                                          <p:spTgt spid="68"/>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xit" presetSubtype="0" fill="hold" grpId="1" nodeType="clickEffect">
                                  <p:stCondLst>
                                    <p:cond delay="0"/>
                                  </p:stCondLst>
                                  <p:childTnLst>
                                    <p:animEffect transition="out" filter="fade">
                                      <p:cBhvr>
                                        <p:cTn id="61" dur="500"/>
                                        <p:tgtEl>
                                          <p:spTgt spid="15"/>
                                        </p:tgtEl>
                                      </p:cBhvr>
                                    </p:animEffect>
                                    <p:set>
                                      <p:cBhvr>
                                        <p:cTn id="62" dur="1" fill="hold">
                                          <p:stCondLst>
                                            <p:cond delay="499"/>
                                          </p:stCondLst>
                                        </p:cTn>
                                        <p:tgtEl>
                                          <p:spTgt spid="15"/>
                                        </p:tgtEl>
                                        <p:attrNameLst>
                                          <p:attrName>style.visibility</p:attrName>
                                        </p:attrNameLst>
                                      </p:cBhvr>
                                      <p:to>
                                        <p:strVal val="hidden"/>
                                      </p:to>
                                    </p:set>
                                  </p:childTnLst>
                                </p:cTn>
                              </p:par>
                              <p:par>
                                <p:cTn id="63" presetID="10" presetClass="exit" presetSubtype="0" fill="hold" grpId="1" nodeType="withEffect">
                                  <p:stCondLst>
                                    <p:cond delay="0"/>
                                  </p:stCondLst>
                                  <p:childTnLst>
                                    <p:animEffect transition="out" filter="fade">
                                      <p:cBhvr>
                                        <p:cTn id="64" dur="500"/>
                                        <p:tgtEl>
                                          <p:spTgt spid="59"/>
                                        </p:tgtEl>
                                      </p:cBhvr>
                                    </p:animEffect>
                                    <p:set>
                                      <p:cBhvr>
                                        <p:cTn id="65" dur="1" fill="hold">
                                          <p:stCondLst>
                                            <p:cond delay="499"/>
                                          </p:stCondLst>
                                        </p:cTn>
                                        <p:tgtEl>
                                          <p:spTgt spid="59"/>
                                        </p:tgtEl>
                                        <p:attrNameLst>
                                          <p:attrName>style.visibility</p:attrName>
                                        </p:attrNameLst>
                                      </p:cBhvr>
                                      <p:to>
                                        <p:strVal val="hidden"/>
                                      </p:to>
                                    </p:set>
                                  </p:childTnLst>
                                </p:cTn>
                              </p:par>
                              <p:par>
                                <p:cTn id="66" presetID="10" presetClass="exit" presetSubtype="0" fill="hold" grpId="1" nodeType="withEffect">
                                  <p:stCondLst>
                                    <p:cond delay="0"/>
                                  </p:stCondLst>
                                  <p:childTnLst>
                                    <p:animEffect transition="out" filter="fade">
                                      <p:cBhvr>
                                        <p:cTn id="67" dur="500"/>
                                        <p:tgtEl>
                                          <p:spTgt spid="60"/>
                                        </p:tgtEl>
                                      </p:cBhvr>
                                    </p:animEffect>
                                    <p:set>
                                      <p:cBhvr>
                                        <p:cTn id="68" dur="1" fill="hold">
                                          <p:stCondLst>
                                            <p:cond delay="499"/>
                                          </p:stCondLst>
                                        </p:cTn>
                                        <p:tgtEl>
                                          <p:spTgt spid="60"/>
                                        </p:tgtEl>
                                        <p:attrNameLst>
                                          <p:attrName>style.visibility</p:attrName>
                                        </p:attrNameLst>
                                      </p:cBhvr>
                                      <p:to>
                                        <p:strVal val="hidden"/>
                                      </p:to>
                                    </p:set>
                                  </p:childTnLst>
                                </p:cTn>
                              </p:par>
                              <p:par>
                                <p:cTn id="69" presetID="10" presetClass="exit" presetSubtype="0" fill="hold" grpId="1" nodeType="withEffect">
                                  <p:stCondLst>
                                    <p:cond delay="0"/>
                                  </p:stCondLst>
                                  <p:childTnLst>
                                    <p:animEffect transition="out" filter="fade">
                                      <p:cBhvr>
                                        <p:cTn id="70" dur="500"/>
                                        <p:tgtEl>
                                          <p:spTgt spid="61"/>
                                        </p:tgtEl>
                                      </p:cBhvr>
                                    </p:animEffect>
                                    <p:set>
                                      <p:cBhvr>
                                        <p:cTn id="71" dur="1" fill="hold">
                                          <p:stCondLst>
                                            <p:cond delay="499"/>
                                          </p:stCondLst>
                                        </p:cTn>
                                        <p:tgtEl>
                                          <p:spTgt spid="61"/>
                                        </p:tgtEl>
                                        <p:attrNameLst>
                                          <p:attrName>style.visibility</p:attrName>
                                        </p:attrNameLst>
                                      </p:cBhvr>
                                      <p:to>
                                        <p:strVal val="hidden"/>
                                      </p:to>
                                    </p:set>
                                  </p:childTnLst>
                                </p:cTn>
                              </p:par>
                              <p:par>
                                <p:cTn id="72" presetID="10" presetClass="exit" presetSubtype="0" fill="hold" grpId="1" nodeType="withEffect">
                                  <p:stCondLst>
                                    <p:cond delay="0"/>
                                  </p:stCondLst>
                                  <p:childTnLst>
                                    <p:animEffect transition="out" filter="fade">
                                      <p:cBhvr>
                                        <p:cTn id="73" dur="500"/>
                                        <p:tgtEl>
                                          <p:spTgt spid="62"/>
                                        </p:tgtEl>
                                      </p:cBhvr>
                                    </p:animEffect>
                                    <p:set>
                                      <p:cBhvr>
                                        <p:cTn id="74" dur="1" fill="hold">
                                          <p:stCondLst>
                                            <p:cond delay="499"/>
                                          </p:stCondLst>
                                        </p:cTn>
                                        <p:tgtEl>
                                          <p:spTgt spid="62"/>
                                        </p:tgtEl>
                                        <p:attrNameLst>
                                          <p:attrName>style.visibility</p:attrName>
                                        </p:attrNameLst>
                                      </p:cBhvr>
                                      <p:to>
                                        <p:strVal val="hidden"/>
                                      </p:to>
                                    </p:set>
                                  </p:childTnLst>
                                </p:cTn>
                              </p:par>
                              <p:par>
                                <p:cTn id="75" presetID="10" presetClass="exit" presetSubtype="0" fill="hold" grpId="1" nodeType="withEffect">
                                  <p:stCondLst>
                                    <p:cond delay="0"/>
                                  </p:stCondLst>
                                  <p:childTnLst>
                                    <p:animEffect transition="out" filter="fade">
                                      <p:cBhvr>
                                        <p:cTn id="76" dur="500"/>
                                        <p:tgtEl>
                                          <p:spTgt spid="63"/>
                                        </p:tgtEl>
                                      </p:cBhvr>
                                    </p:animEffect>
                                    <p:set>
                                      <p:cBhvr>
                                        <p:cTn id="77" dur="1" fill="hold">
                                          <p:stCondLst>
                                            <p:cond delay="499"/>
                                          </p:stCondLst>
                                        </p:cTn>
                                        <p:tgtEl>
                                          <p:spTgt spid="63"/>
                                        </p:tgtEl>
                                        <p:attrNameLst>
                                          <p:attrName>style.visibility</p:attrName>
                                        </p:attrNameLst>
                                      </p:cBhvr>
                                      <p:to>
                                        <p:strVal val="hidden"/>
                                      </p:to>
                                    </p:set>
                                  </p:childTnLst>
                                </p:cTn>
                              </p:par>
                              <p:par>
                                <p:cTn id="78" presetID="10" presetClass="exit" presetSubtype="0" fill="hold" grpId="1" nodeType="withEffect">
                                  <p:stCondLst>
                                    <p:cond delay="0"/>
                                  </p:stCondLst>
                                  <p:childTnLst>
                                    <p:animEffect transition="out" filter="fade">
                                      <p:cBhvr>
                                        <p:cTn id="79" dur="500"/>
                                        <p:tgtEl>
                                          <p:spTgt spid="64"/>
                                        </p:tgtEl>
                                      </p:cBhvr>
                                    </p:animEffect>
                                    <p:set>
                                      <p:cBhvr>
                                        <p:cTn id="80" dur="1" fill="hold">
                                          <p:stCondLst>
                                            <p:cond delay="499"/>
                                          </p:stCondLst>
                                        </p:cTn>
                                        <p:tgtEl>
                                          <p:spTgt spid="64"/>
                                        </p:tgtEl>
                                        <p:attrNameLst>
                                          <p:attrName>style.visibility</p:attrName>
                                        </p:attrNameLst>
                                      </p:cBhvr>
                                      <p:to>
                                        <p:strVal val="hidden"/>
                                      </p:to>
                                    </p:set>
                                  </p:childTnLst>
                                </p:cTn>
                              </p:par>
                              <p:par>
                                <p:cTn id="81" presetID="10" presetClass="exit" presetSubtype="0" fill="hold" grpId="1" nodeType="withEffect">
                                  <p:stCondLst>
                                    <p:cond delay="0"/>
                                  </p:stCondLst>
                                  <p:childTnLst>
                                    <p:animEffect transition="out" filter="fade">
                                      <p:cBhvr>
                                        <p:cTn id="82" dur="500"/>
                                        <p:tgtEl>
                                          <p:spTgt spid="65"/>
                                        </p:tgtEl>
                                      </p:cBhvr>
                                    </p:animEffect>
                                    <p:set>
                                      <p:cBhvr>
                                        <p:cTn id="83" dur="1" fill="hold">
                                          <p:stCondLst>
                                            <p:cond delay="499"/>
                                          </p:stCondLst>
                                        </p:cTn>
                                        <p:tgtEl>
                                          <p:spTgt spid="65"/>
                                        </p:tgtEl>
                                        <p:attrNameLst>
                                          <p:attrName>style.visibility</p:attrName>
                                        </p:attrNameLst>
                                      </p:cBhvr>
                                      <p:to>
                                        <p:strVal val="hidden"/>
                                      </p:to>
                                    </p:set>
                                  </p:childTnLst>
                                </p:cTn>
                              </p:par>
                              <p:par>
                                <p:cTn id="84" presetID="10" presetClass="exit" presetSubtype="0" fill="hold" grpId="1" nodeType="withEffect">
                                  <p:stCondLst>
                                    <p:cond delay="0"/>
                                  </p:stCondLst>
                                  <p:childTnLst>
                                    <p:animEffect transition="out" filter="fade">
                                      <p:cBhvr>
                                        <p:cTn id="85" dur="500"/>
                                        <p:tgtEl>
                                          <p:spTgt spid="66"/>
                                        </p:tgtEl>
                                      </p:cBhvr>
                                    </p:animEffect>
                                    <p:set>
                                      <p:cBhvr>
                                        <p:cTn id="86" dur="1" fill="hold">
                                          <p:stCondLst>
                                            <p:cond delay="499"/>
                                          </p:stCondLst>
                                        </p:cTn>
                                        <p:tgtEl>
                                          <p:spTgt spid="66"/>
                                        </p:tgtEl>
                                        <p:attrNameLst>
                                          <p:attrName>style.visibility</p:attrName>
                                        </p:attrNameLst>
                                      </p:cBhvr>
                                      <p:to>
                                        <p:strVal val="hidden"/>
                                      </p:to>
                                    </p:set>
                                  </p:childTnLst>
                                </p:cTn>
                              </p:par>
                              <p:par>
                                <p:cTn id="87" presetID="10" presetClass="exit" presetSubtype="0" fill="hold" grpId="1" nodeType="withEffect">
                                  <p:stCondLst>
                                    <p:cond delay="0"/>
                                  </p:stCondLst>
                                  <p:childTnLst>
                                    <p:animEffect transition="out" filter="fade">
                                      <p:cBhvr>
                                        <p:cTn id="88" dur="500"/>
                                        <p:tgtEl>
                                          <p:spTgt spid="67"/>
                                        </p:tgtEl>
                                      </p:cBhvr>
                                    </p:animEffect>
                                    <p:set>
                                      <p:cBhvr>
                                        <p:cTn id="89" dur="1" fill="hold">
                                          <p:stCondLst>
                                            <p:cond delay="499"/>
                                          </p:stCondLst>
                                        </p:cTn>
                                        <p:tgtEl>
                                          <p:spTgt spid="67"/>
                                        </p:tgtEl>
                                        <p:attrNameLst>
                                          <p:attrName>style.visibility</p:attrName>
                                        </p:attrNameLst>
                                      </p:cBhvr>
                                      <p:to>
                                        <p:strVal val="hidden"/>
                                      </p:to>
                                    </p:set>
                                  </p:childTnLst>
                                </p:cTn>
                              </p:par>
                              <p:par>
                                <p:cTn id="90" presetID="10" presetClass="exit" presetSubtype="0" fill="hold" grpId="1" nodeType="withEffect">
                                  <p:stCondLst>
                                    <p:cond delay="0"/>
                                  </p:stCondLst>
                                  <p:childTnLst>
                                    <p:animEffect transition="out" filter="fade">
                                      <p:cBhvr>
                                        <p:cTn id="91" dur="500"/>
                                        <p:tgtEl>
                                          <p:spTgt spid="68"/>
                                        </p:tgtEl>
                                      </p:cBhvr>
                                    </p:animEffect>
                                    <p:set>
                                      <p:cBhvr>
                                        <p:cTn id="92" dur="1" fill="hold">
                                          <p:stCondLst>
                                            <p:cond delay="499"/>
                                          </p:stCondLst>
                                        </p:cTn>
                                        <p:tgtEl>
                                          <p:spTgt spid="68"/>
                                        </p:tgtEl>
                                        <p:attrNameLst>
                                          <p:attrName>style.visibility</p:attrName>
                                        </p:attrNameLst>
                                      </p:cBhvr>
                                      <p:to>
                                        <p:strVal val="hidden"/>
                                      </p:to>
                                    </p:set>
                                  </p:childTnLst>
                                </p:cTn>
                              </p:par>
                            </p:childTnLst>
                          </p:cTn>
                        </p:par>
                      </p:childTnLst>
                    </p:cTn>
                  </p:par>
                </p:childTnLst>
              </p:cTn>
              <p:nextCondLst>
                <p:cond evt="onClick" delay="0">
                  <p:tgtEl>
                    <p:spTgt spid="30"/>
                  </p:tgtEl>
                </p:cond>
              </p:nextCondLst>
            </p:seq>
          </p:childTnLst>
        </p:cTn>
      </p:par>
    </p:tnLst>
    <p:bldLst>
      <p:bldP spid="15" grpId="0"/>
      <p:bldP spid="15" grpId="1"/>
      <p:bldP spid="59" grpId="0"/>
      <p:bldP spid="59" grpId="1"/>
      <p:bldP spid="60" grpId="0"/>
      <p:bldP spid="60" grpId="1"/>
      <p:bldP spid="61" grpId="0"/>
      <p:bldP spid="61" grpId="1"/>
      <p:bldP spid="62" grpId="0"/>
      <p:bldP spid="62" grpId="1"/>
      <p:bldP spid="63" grpId="0"/>
      <p:bldP spid="63" grpId="1"/>
      <p:bldP spid="64" grpId="0"/>
      <p:bldP spid="64" grpId="1"/>
      <p:bldP spid="65" grpId="0"/>
      <p:bldP spid="65" grpId="1"/>
      <p:bldP spid="66" grpId="0"/>
      <p:bldP spid="66" grpId="1"/>
      <p:bldP spid="67" grpId="0"/>
      <p:bldP spid="67" grpId="1"/>
      <p:bldP spid="68" grpId="0"/>
      <p:bldP spid="68"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直接箭头连接符 8"/>
          <p:cNvCxnSpPr/>
          <p:nvPr/>
        </p:nvCxnSpPr>
        <p:spPr>
          <a:xfrm>
            <a:off x="1245356" y="981376"/>
            <a:ext cx="0" cy="207295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22" name="矩形 21"/>
          <p:cNvSpPr/>
          <p:nvPr/>
        </p:nvSpPr>
        <p:spPr>
          <a:xfrm>
            <a:off x="1181073" y="1989634"/>
            <a:ext cx="902811" cy="523220"/>
          </a:xfrm>
          <a:prstGeom prst="rect">
            <a:avLst/>
          </a:prstGeom>
        </p:spPr>
        <p:txBody>
          <a:bodyPr wrap="none">
            <a:spAutoFit/>
          </a:bodyPr>
          <a:lstStyle/>
          <a:p>
            <a:r>
              <a:rPr lang="zh-CN" altLang="en-US" sz="2800" kern="100" dirty="0" smtClean="0">
                <a:latin typeface="Times New Roman"/>
                <a:ea typeface="华文细黑"/>
                <a:cs typeface="Times New Roman"/>
              </a:rPr>
              <a:t>决定</a:t>
            </a:r>
            <a:endParaRPr lang="zh-CN" altLang="en-US" sz="2800" kern="100" dirty="0">
              <a:latin typeface="Times New Roman"/>
              <a:ea typeface="华文细黑"/>
              <a:cs typeface="Times New Roman"/>
            </a:endParaRPr>
          </a:p>
        </p:txBody>
      </p:sp>
      <p:sp>
        <p:nvSpPr>
          <p:cNvPr id="25" name="矩形 24"/>
          <p:cNvSpPr/>
          <p:nvPr/>
        </p:nvSpPr>
        <p:spPr>
          <a:xfrm>
            <a:off x="1099828" y="3137098"/>
            <a:ext cx="504056" cy="3108543"/>
          </a:xfrm>
          <a:prstGeom prst="rect">
            <a:avLst/>
          </a:prstGeom>
          <a:ln>
            <a:solidFill>
              <a:schemeClr val="tx1"/>
            </a:solidFill>
          </a:ln>
        </p:spPr>
        <p:txBody>
          <a:bodyPr wrap="square">
            <a:spAutoFit/>
          </a:bodyPr>
          <a:lstStyle/>
          <a:p>
            <a:r>
              <a:rPr lang="zh-CN" altLang="en-US" sz="2800" kern="100" dirty="0" smtClean="0">
                <a:latin typeface="Times New Roman"/>
                <a:ea typeface="华文细黑"/>
                <a:cs typeface="Times New Roman"/>
              </a:rPr>
              <a:t>政治权利与义务</a:t>
            </a:r>
            <a:endParaRPr lang="zh-CN" altLang="en-US" sz="2800" kern="100" dirty="0">
              <a:latin typeface="Times New Roman"/>
              <a:ea typeface="华文细黑"/>
              <a:cs typeface="Times New Roman"/>
            </a:endParaRPr>
          </a:p>
        </p:txBody>
      </p:sp>
      <p:sp>
        <p:nvSpPr>
          <p:cNvPr id="4" name="左大括号 3"/>
          <p:cNvSpPr/>
          <p:nvPr/>
        </p:nvSpPr>
        <p:spPr>
          <a:xfrm>
            <a:off x="1939868" y="909514"/>
            <a:ext cx="410922" cy="366586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 name="矩形 7"/>
          <p:cNvSpPr/>
          <p:nvPr/>
        </p:nvSpPr>
        <p:spPr>
          <a:xfrm>
            <a:off x="2422798" y="549474"/>
            <a:ext cx="9046066" cy="2492990"/>
          </a:xfrm>
          <a:prstGeom prst="rect">
            <a:avLst/>
          </a:prstGeom>
        </p:spPr>
        <p:txBody>
          <a:bodyPr wrap="none">
            <a:spAutoFit/>
          </a:bodyPr>
          <a:lstStyle/>
          <a:p>
            <a:pPr>
              <a:lnSpc>
                <a:spcPct val="150000"/>
              </a:lnSpc>
            </a:pPr>
            <a:r>
              <a:rPr lang="zh-CN" altLang="zh-CN" sz="2600" kern="100" dirty="0">
                <a:latin typeface="Times New Roman"/>
                <a:ea typeface="华文细黑"/>
                <a:cs typeface="Times New Roman"/>
              </a:rPr>
              <a:t>政治权利：</a:t>
            </a:r>
            <a:r>
              <a:rPr lang="en-US" altLang="zh-CN" sz="2600" kern="100" dirty="0" smtClean="0">
                <a:latin typeface="Cambria Math"/>
                <a:ea typeface="华文细黑"/>
                <a:cs typeface="Cambria Math"/>
              </a:rPr>
              <a:t>⑫</a:t>
            </a:r>
            <a:r>
              <a:rPr lang="en-US" altLang="zh-CN" sz="2600" u="sng" kern="100" dirty="0" smtClean="0">
                <a:latin typeface="Times New Roman"/>
                <a:ea typeface="华文细黑"/>
                <a:cs typeface="Times New Roman"/>
              </a:rPr>
              <a:t>		            </a:t>
            </a:r>
            <a:r>
              <a:rPr lang="zh-CN" altLang="zh-CN" sz="2600" kern="100" dirty="0" smtClean="0">
                <a:latin typeface="Times New Roman"/>
                <a:ea typeface="华文细黑"/>
                <a:cs typeface="Times New Roman"/>
              </a:rPr>
              <a:t>、</a:t>
            </a:r>
            <a:r>
              <a:rPr lang="zh-CN" altLang="zh-CN" sz="2600" kern="100" dirty="0">
                <a:latin typeface="Times New Roman"/>
                <a:ea typeface="华文细黑"/>
                <a:cs typeface="Times New Roman"/>
              </a:rPr>
              <a:t>政治自由、</a:t>
            </a:r>
            <a:r>
              <a:rPr lang="en-US" altLang="zh-CN" sz="2600" kern="100" dirty="0" smtClean="0">
                <a:latin typeface="Cambria Math"/>
                <a:ea typeface="华文细黑"/>
                <a:cs typeface="Cambria Math"/>
              </a:rPr>
              <a:t>⑬</a:t>
            </a:r>
            <a:r>
              <a:rPr lang="en-US" altLang="zh-CN" sz="2600" u="sng" kern="100" dirty="0" smtClean="0">
                <a:latin typeface="Times New Roman"/>
                <a:ea typeface="华文细黑"/>
                <a:cs typeface="Times New Roman"/>
              </a:rPr>
              <a:t>		</a:t>
            </a:r>
            <a:endParaRPr lang="en-US" altLang="zh-CN" sz="2600" kern="100" dirty="0" smtClean="0">
              <a:latin typeface="Times New Roman"/>
              <a:ea typeface="华文细黑"/>
            </a:endParaRPr>
          </a:p>
          <a:p>
            <a:pPr>
              <a:lnSpc>
                <a:spcPct val="150000"/>
              </a:lnSpc>
            </a:pPr>
            <a:r>
              <a:rPr lang="zh-CN" altLang="zh-CN" sz="2600" kern="100" dirty="0" smtClean="0">
                <a:latin typeface="Times New Roman"/>
                <a:ea typeface="华文细黑"/>
                <a:cs typeface="Times New Roman"/>
              </a:rPr>
              <a:t>政治</a:t>
            </a:r>
            <a:r>
              <a:rPr lang="zh-CN" altLang="zh-CN" sz="2600" kern="100" dirty="0">
                <a:latin typeface="Times New Roman"/>
                <a:ea typeface="华文细黑"/>
                <a:cs typeface="Times New Roman"/>
              </a:rPr>
              <a:t>义务：维护</a:t>
            </a:r>
            <a:r>
              <a:rPr lang="en-US" altLang="zh-CN" sz="2600" kern="100" dirty="0" smtClean="0">
                <a:latin typeface="Cambria Math"/>
                <a:ea typeface="华文细黑"/>
                <a:cs typeface="Cambria Math"/>
              </a:rPr>
              <a:t>⑭</a:t>
            </a:r>
            <a:r>
              <a:rPr lang="en-US" altLang="zh-CN" sz="2600" u="sng" kern="100" dirty="0" smtClean="0">
                <a:latin typeface="Times New Roman"/>
                <a:ea typeface="华文细黑"/>
                <a:cs typeface="Times New Roman"/>
              </a:rPr>
              <a:t>	      </a:t>
            </a:r>
            <a:r>
              <a:rPr lang="zh-CN" altLang="zh-CN" sz="2600" kern="100" dirty="0" smtClean="0">
                <a:latin typeface="Times New Roman"/>
                <a:ea typeface="华文细黑"/>
                <a:cs typeface="Times New Roman"/>
              </a:rPr>
              <a:t>和</a:t>
            </a:r>
            <a:r>
              <a:rPr lang="zh-CN" altLang="zh-CN" sz="2600" kern="100" dirty="0">
                <a:latin typeface="Times New Roman"/>
                <a:ea typeface="华文细黑"/>
                <a:cs typeface="Times New Roman"/>
              </a:rPr>
              <a:t>民族团结；遵守宪法和法律</a:t>
            </a:r>
            <a:r>
              <a:rPr lang="zh-CN" altLang="zh-CN" sz="2600" kern="100" dirty="0" smtClean="0">
                <a:latin typeface="Times New Roman"/>
                <a:ea typeface="华文细黑"/>
                <a:cs typeface="Times New Roman"/>
              </a:rPr>
              <a:t>；</a:t>
            </a:r>
            <a:endParaRPr lang="en-US" altLang="zh-CN" sz="2600" kern="100" dirty="0" smtClean="0">
              <a:latin typeface="Times New Roman"/>
              <a:ea typeface="华文细黑"/>
              <a:cs typeface="Times New Roman"/>
            </a:endParaRPr>
          </a:p>
          <a:p>
            <a:pPr>
              <a:lnSpc>
                <a:spcPct val="150000"/>
              </a:lnSpc>
            </a:pPr>
            <a:r>
              <a:rPr lang="en-US" altLang="zh-CN" sz="2600" kern="100" dirty="0" smtClean="0">
                <a:latin typeface="Times New Roman"/>
                <a:ea typeface="华文细黑"/>
                <a:cs typeface="Times New Roman"/>
              </a:rPr>
              <a:t>                    </a:t>
            </a:r>
            <a:r>
              <a:rPr lang="zh-CN" altLang="zh-CN" sz="2600" kern="100" dirty="0" smtClean="0">
                <a:latin typeface="Times New Roman"/>
                <a:ea typeface="华文细黑"/>
                <a:cs typeface="Times New Roman"/>
              </a:rPr>
              <a:t>维护国家安全</a:t>
            </a:r>
            <a:r>
              <a:rPr lang="zh-CN" altLang="zh-CN" sz="2600" kern="100" dirty="0">
                <a:latin typeface="Times New Roman"/>
                <a:ea typeface="华文细黑"/>
                <a:cs typeface="Times New Roman"/>
              </a:rPr>
              <a:t>、荣誉和</a:t>
            </a:r>
            <a:r>
              <a:rPr lang="en-US" altLang="zh-CN" sz="2600" kern="100" dirty="0" smtClean="0">
                <a:latin typeface="Cambria Math"/>
                <a:ea typeface="华文细黑"/>
                <a:cs typeface="Cambria Math"/>
              </a:rPr>
              <a:t>⑮</a:t>
            </a:r>
            <a:r>
              <a:rPr lang="en-US" altLang="zh-CN" sz="2600" u="sng" kern="100" dirty="0" smtClean="0">
                <a:latin typeface="Times New Roman"/>
                <a:ea typeface="华文细黑"/>
                <a:cs typeface="Times New Roman"/>
              </a:rPr>
              <a:t>	  </a:t>
            </a:r>
            <a:r>
              <a:rPr lang="zh-CN" altLang="zh-CN" sz="2600" kern="100" dirty="0" smtClean="0">
                <a:latin typeface="Times New Roman"/>
                <a:ea typeface="华文细黑"/>
                <a:cs typeface="Times New Roman"/>
              </a:rPr>
              <a:t>；</a:t>
            </a:r>
            <a:r>
              <a:rPr lang="zh-CN" altLang="zh-CN" sz="2600" kern="100" dirty="0">
                <a:latin typeface="Times New Roman"/>
                <a:ea typeface="华文细黑"/>
                <a:cs typeface="Times New Roman"/>
              </a:rPr>
              <a:t>服兵役和</a:t>
            </a:r>
            <a:r>
              <a:rPr lang="zh-CN" altLang="zh-CN" sz="2600" kern="100" dirty="0" smtClean="0">
                <a:latin typeface="Times New Roman"/>
                <a:ea typeface="华文细黑"/>
                <a:cs typeface="Times New Roman"/>
              </a:rPr>
              <a:t>参加</a:t>
            </a:r>
            <a:endParaRPr lang="en-US" altLang="zh-CN" sz="2600" kern="100" dirty="0" smtClean="0">
              <a:latin typeface="Times New Roman"/>
              <a:ea typeface="华文细黑"/>
              <a:cs typeface="Times New Roman"/>
            </a:endParaRPr>
          </a:p>
          <a:p>
            <a:pPr>
              <a:lnSpc>
                <a:spcPct val="150000"/>
              </a:lnSpc>
            </a:pPr>
            <a:r>
              <a:rPr lang="en-US" altLang="zh-CN" sz="2600" kern="100" dirty="0">
                <a:latin typeface="Times New Roman"/>
                <a:ea typeface="华文细黑"/>
                <a:cs typeface="Times New Roman"/>
              </a:rPr>
              <a:t>	</a:t>
            </a:r>
            <a:r>
              <a:rPr lang="en-US" altLang="zh-CN" sz="2600" kern="100" dirty="0" smtClean="0">
                <a:latin typeface="Times New Roman"/>
                <a:ea typeface="华文细黑"/>
                <a:cs typeface="Times New Roman"/>
              </a:rPr>
              <a:t>      </a:t>
            </a:r>
            <a:r>
              <a:rPr lang="zh-CN" altLang="zh-CN" sz="2600" kern="100" dirty="0" smtClean="0">
                <a:latin typeface="Times New Roman"/>
                <a:ea typeface="华文细黑"/>
                <a:cs typeface="Times New Roman"/>
              </a:rPr>
              <a:t>民兵</a:t>
            </a:r>
            <a:r>
              <a:rPr lang="zh-CN" altLang="zh-CN" sz="2600" kern="100" dirty="0">
                <a:latin typeface="Times New Roman"/>
                <a:ea typeface="华文细黑"/>
                <a:cs typeface="Times New Roman"/>
              </a:rPr>
              <a:t>组织</a:t>
            </a:r>
            <a:endParaRPr lang="zh-CN" altLang="en-US" sz="2600" dirty="0"/>
          </a:p>
        </p:txBody>
      </p:sp>
      <p:sp>
        <p:nvSpPr>
          <p:cNvPr id="27" name="矩形 26"/>
          <p:cNvSpPr/>
          <p:nvPr/>
        </p:nvSpPr>
        <p:spPr>
          <a:xfrm>
            <a:off x="2278782" y="3201918"/>
            <a:ext cx="3852337" cy="619337"/>
          </a:xfrm>
          <a:prstGeom prst="rect">
            <a:avLst/>
          </a:prstGeom>
        </p:spPr>
        <p:txBody>
          <a:bodyPr wrap="none">
            <a:spAutoFit/>
          </a:bodyPr>
          <a:lstStyle/>
          <a:p>
            <a:pPr>
              <a:lnSpc>
                <a:spcPct val="150000"/>
              </a:lnSpc>
            </a:pPr>
            <a:r>
              <a:rPr lang="zh-CN" altLang="zh-CN" sz="2600" kern="100" dirty="0">
                <a:latin typeface="Times New Roman"/>
                <a:ea typeface="华文细黑"/>
                <a:cs typeface="Times New Roman"/>
              </a:rPr>
              <a:t>参与政治生活的基本原则</a:t>
            </a:r>
            <a:endParaRPr lang="zh-CN" altLang="en-US" sz="2600" dirty="0"/>
          </a:p>
        </p:txBody>
      </p:sp>
      <p:sp>
        <p:nvSpPr>
          <p:cNvPr id="28" name="矩形 27"/>
          <p:cNvSpPr/>
          <p:nvPr/>
        </p:nvSpPr>
        <p:spPr>
          <a:xfrm>
            <a:off x="6219810" y="2853730"/>
            <a:ext cx="5378395" cy="1892826"/>
          </a:xfrm>
          <a:prstGeom prst="rect">
            <a:avLst/>
          </a:prstGeom>
        </p:spPr>
        <p:txBody>
          <a:bodyPr wrap="none">
            <a:spAutoFit/>
          </a:bodyPr>
          <a:lstStyle/>
          <a:p>
            <a:pPr>
              <a:lnSpc>
                <a:spcPct val="150000"/>
              </a:lnSpc>
            </a:pPr>
            <a:r>
              <a:rPr lang="zh-CN" altLang="zh-CN" sz="2600" kern="100" dirty="0">
                <a:latin typeface="Times New Roman"/>
                <a:ea typeface="华文细黑"/>
                <a:cs typeface="Times New Roman"/>
              </a:rPr>
              <a:t>坚持公民在法律面前</a:t>
            </a:r>
            <a:r>
              <a:rPr lang="en-US" altLang="zh-CN" sz="2600" kern="100" dirty="0" smtClean="0">
                <a:latin typeface="Cambria Math"/>
                <a:ea typeface="华文细黑"/>
                <a:cs typeface="Cambria Math"/>
              </a:rPr>
              <a:t>⑯</a:t>
            </a:r>
            <a:r>
              <a:rPr lang="en-US" altLang="zh-CN" sz="2600" u="sng" kern="100" dirty="0" smtClean="0">
                <a:latin typeface="Times New Roman"/>
                <a:ea typeface="华文细黑"/>
                <a:cs typeface="Times New Roman"/>
              </a:rPr>
              <a:t>		</a:t>
            </a:r>
            <a:endParaRPr lang="en-US" altLang="zh-CN" sz="2600" kern="100" dirty="0" smtClean="0">
              <a:latin typeface="Times New Roman"/>
              <a:ea typeface="华文细黑"/>
            </a:endParaRPr>
          </a:p>
          <a:p>
            <a:pPr>
              <a:lnSpc>
                <a:spcPct val="150000"/>
              </a:lnSpc>
            </a:pPr>
            <a:r>
              <a:rPr lang="zh-CN" altLang="zh-CN" sz="2600" kern="100" dirty="0" smtClean="0">
                <a:latin typeface="Times New Roman"/>
                <a:ea typeface="华文细黑"/>
                <a:cs typeface="Times New Roman"/>
              </a:rPr>
              <a:t>坚持</a:t>
            </a:r>
            <a:r>
              <a:rPr lang="zh-CN" altLang="zh-CN" sz="2600" kern="100" dirty="0">
                <a:latin typeface="Times New Roman"/>
                <a:ea typeface="华文细黑"/>
                <a:cs typeface="Times New Roman"/>
              </a:rPr>
              <a:t>权利与</a:t>
            </a:r>
            <a:r>
              <a:rPr lang="en-US" altLang="zh-CN" sz="2600" kern="100" dirty="0" smtClean="0">
                <a:latin typeface="Cambria Math"/>
                <a:ea typeface="华文细黑"/>
                <a:cs typeface="Cambria Math"/>
              </a:rPr>
              <a:t>⑰</a:t>
            </a:r>
            <a:r>
              <a:rPr lang="en-US" altLang="zh-CN" sz="2600" u="sng" kern="100" dirty="0" smtClean="0">
                <a:latin typeface="Times New Roman"/>
                <a:ea typeface="华文细黑"/>
                <a:cs typeface="Times New Roman"/>
              </a:rPr>
              <a:t>         </a:t>
            </a:r>
            <a:r>
              <a:rPr lang="zh-CN" altLang="zh-CN" sz="2600" kern="100" dirty="0" smtClean="0">
                <a:latin typeface="Times New Roman"/>
                <a:ea typeface="华文细黑"/>
                <a:cs typeface="Times New Roman"/>
              </a:rPr>
              <a:t>统一</a:t>
            </a:r>
            <a:endParaRPr lang="en-US" altLang="zh-CN" sz="2600" kern="100" dirty="0" smtClean="0">
              <a:latin typeface="Times New Roman"/>
              <a:ea typeface="华文细黑"/>
            </a:endParaRPr>
          </a:p>
          <a:p>
            <a:pPr>
              <a:lnSpc>
                <a:spcPct val="150000"/>
              </a:lnSpc>
            </a:pPr>
            <a:r>
              <a:rPr lang="zh-CN" altLang="zh-CN" sz="2600" kern="100" dirty="0" smtClean="0">
                <a:latin typeface="Times New Roman"/>
                <a:ea typeface="华文细黑"/>
                <a:cs typeface="Times New Roman"/>
              </a:rPr>
              <a:t>坚持</a:t>
            </a:r>
            <a:r>
              <a:rPr lang="zh-CN" altLang="zh-CN" sz="2600" kern="100" dirty="0">
                <a:latin typeface="Times New Roman"/>
                <a:ea typeface="华文细黑"/>
                <a:cs typeface="Times New Roman"/>
              </a:rPr>
              <a:t>个人利益</a:t>
            </a:r>
            <a:r>
              <a:rPr lang="zh-CN" altLang="zh-CN" sz="2600" kern="100" dirty="0" smtClean="0">
                <a:latin typeface="Times New Roman"/>
                <a:ea typeface="华文细黑"/>
                <a:cs typeface="Times New Roman"/>
              </a:rPr>
              <a:t>与</a:t>
            </a:r>
            <a:r>
              <a:rPr lang="en-US" altLang="zh-CN" sz="2600" kern="100" dirty="0" smtClean="0">
                <a:latin typeface="Cambria Math"/>
                <a:ea typeface="华文细黑"/>
                <a:cs typeface="Cambria Math"/>
              </a:rPr>
              <a:t>⑱</a:t>
            </a:r>
            <a:r>
              <a:rPr lang="en-US" altLang="zh-CN" sz="2600" u="sng" kern="100" dirty="0" smtClean="0">
                <a:latin typeface="Times New Roman"/>
                <a:ea typeface="华文细黑"/>
                <a:cs typeface="Times New Roman"/>
              </a:rPr>
              <a:t>	      </a:t>
            </a:r>
            <a:r>
              <a:rPr lang="zh-CN" altLang="zh-CN" sz="2600" kern="100" dirty="0" smtClean="0">
                <a:latin typeface="Times New Roman"/>
                <a:ea typeface="华文细黑"/>
                <a:cs typeface="Times New Roman"/>
              </a:rPr>
              <a:t>相</a:t>
            </a:r>
            <a:r>
              <a:rPr lang="zh-CN" altLang="zh-CN" sz="2600" kern="100" dirty="0">
                <a:latin typeface="Times New Roman"/>
                <a:ea typeface="华文细黑"/>
                <a:cs typeface="Times New Roman"/>
              </a:rPr>
              <a:t>结合</a:t>
            </a:r>
            <a:endParaRPr lang="zh-CN" altLang="en-US" sz="2600" dirty="0"/>
          </a:p>
        </p:txBody>
      </p:sp>
      <p:sp>
        <p:nvSpPr>
          <p:cNvPr id="11" name="左大括号 10"/>
          <p:cNvSpPr/>
          <p:nvPr/>
        </p:nvSpPr>
        <p:spPr>
          <a:xfrm>
            <a:off x="5951190" y="3042464"/>
            <a:ext cx="268620" cy="1683474"/>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9" name="矩形 28"/>
          <p:cNvSpPr/>
          <p:nvPr/>
        </p:nvSpPr>
        <p:spPr>
          <a:xfrm>
            <a:off x="4497864" y="621482"/>
            <a:ext cx="2852063" cy="492443"/>
          </a:xfrm>
          <a:prstGeom prst="rect">
            <a:avLst/>
          </a:prstGeom>
        </p:spPr>
        <p:txBody>
          <a:bodyPr wrap="none">
            <a:spAutoFit/>
          </a:bodyPr>
          <a:lstStyle/>
          <a:p>
            <a:pPr algn="ctr"/>
            <a:r>
              <a:rPr lang="zh-CN" altLang="en-US" sz="2600" kern="100" dirty="0">
                <a:solidFill>
                  <a:schemeClr val="accent6">
                    <a:lumMod val="75000"/>
                  </a:schemeClr>
                </a:solidFill>
                <a:latin typeface="Times New Roman"/>
                <a:ea typeface="华文细黑"/>
                <a:cs typeface="Times New Roman"/>
              </a:rPr>
              <a:t>选举权和被选举权</a:t>
            </a:r>
            <a:endParaRPr lang="zh-CN" altLang="en-US" sz="2600" dirty="0">
              <a:solidFill>
                <a:schemeClr val="accent6">
                  <a:lumMod val="75000"/>
                </a:schemeClr>
              </a:solidFill>
            </a:endParaRPr>
          </a:p>
        </p:txBody>
      </p:sp>
      <p:sp>
        <p:nvSpPr>
          <p:cNvPr id="30" name="矩形 29"/>
          <p:cNvSpPr/>
          <p:nvPr/>
        </p:nvSpPr>
        <p:spPr>
          <a:xfrm>
            <a:off x="9629258" y="663873"/>
            <a:ext cx="1184941" cy="492443"/>
          </a:xfrm>
          <a:prstGeom prst="rect">
            <a:avLst/>
          </a:prstGeom>
        </p:spPr>
        <p:txBody>
          <a:bodyPr wrap="none">
            <a:spAutoFit/>
          </a:bodyPr>
          <a:lstStyle/>
          <a:p>
            <a:pPr algn="ctr"/>
            <a:r>
              <a:rPr lang="zh-CN" altLang="en-US" sz="2600" kern="100" dirty="0">
                <a:solidFill>
                  <a:schemeClr val="accent6">
                    <a:lumMod val="75000"/>
                  </a:schemeClr>
                </a:solidFill>
                <a:latin typeface="Times New Roman"/>
                <a:ea typeface="华文细黑"/>
                <a:cs typeface="Times New Roman"/>
              </a:rPr>
              <a:t>监督权</a:t>
            </a:r>
            <a:endParaRPr lang="zh-CN" altLang="en-US" sz="2600" dirty="0">
              <a:solidFill>
                <a:schemeClr val="accent6">
                  <a:lumMod val="75000"/>
                </a:schemeClr>
              </a:solidFill>
            </a:endParaRPr>
          </a:p>
        </p:txBody>
      </p:sp>
      <p:sp>
        <p:nvSpPr>
          <p:cNvPr id="31" name="矩形 30"/>
          <p:cNvSpPr/>
          <p:nvPr/>
        </p:nvSpPr>
        <p:spPr>
          <a:xfrm>
            <a:off x="5231110" y="1197546"/>
            <a:ext cx="1518364" cy="492443"/>
          </a:xfrm>
          <a:prstGeom prst="rect">
            <a:avLst/>
          </a:prstGeom>
        </p:spPr>
        <p:txBody>
          <a:bodyPr wrap="none">
            <a:spAutoFit/>
          </a:bodyPr>
          <a:lstStyle/>
          <a:p>
            <a:pPr algn="ctr"/>
            <a:r>
              <a:rPr lang="zh-CN" altLang="en-US" sz="2600" kern="100" dirty="0">
                <a:solidFill>
                  <a:schemeClr val="accent6">
                    <a:lumMod val="75000"/>
                  </a:schemeClr>
                </a:solidFill>
                <a:latin typeface="Times New Roman"/>
                <a:ea typeface="华文细黑"/>
                <a:cs typeface="Times New Roman"/>
              </a:rPr>
              <a:t>国家统一</a:t>
            </a:r>
            <a:endParaRPr lang="zh-CN" altLang="en-US" sz="2600" dirty="0">
              <a:solidFill>
                <a:schemeClr val="accent6">
                  <a:lumMod val="75000"/>
                </a:schemeClr>
              </a:solidFill>
            </a:endParaRPr>
          </a:p>
        </p:txBody>
      </p:sp>
      <p:sp>
        <p:nvSpPr>
          <p:cNvPr id="32" name="矩形 31"/>
          <p:cNvSpPr/>
          <p:nvPr/>
        </p:nvSpPr>
        <p:spPr>
          <a:xfrm>
            <a:off x="7835979" y="1785223"/>
            <a:ext cx="851515" cy="492443"/>
          </a:xfrm>
          <a:prstGeom prst="rect">
            <a:avLst/>
          </a:prstGeom>
        </p:spPr>
        <p:txBody>
          <a:bodyPr wrap="none">
            <a:spAutoFit/>
          </a:bodyPr>
          <a:lstStyle/>
          <a:p>
            <a:pPr algn="ctr"/>
            <a:r>
              <a:rPr lang="zh-CN" altLang="en-US" sz="2600" kern="100" dirty="0">
                <a:solidFill>
                  <a:schemeClr val="accent6">
                    <a:lumMod val="75000"/>
                  </a:schemeClr>
                </a:solidFill>
                <a:latin typeface="Times New Roman"/>
                <a:ea typeface="华文细黑"/>
                <a:cs typeface="Times New Roman"/>
              </a:rPr>
              <a:t>利益</a:t>
            </a:r>
            <a:endParaRPr lang="zh-CN" altLang="en-US" sz="2600" dirty="0">
              <a:solidFill>
                <a:schemeClr val="accent6">
                  <a:lumMod val="75000"/>
                </a:schemeClr>
              </a:solidFill>
            </a:endParaRPr>
          </a:p>
        </p:txBody>
      </p:sp>
      <p:sp>
        <p:nvSpPr>
          <p:cNvPr id="33" name="矩形 32"/>
          <p:cNvSpPr/>
          <p:nvPr/>
        </p:nvSpPr>
        <p:spPr>
          <a:xfrm>
            <a:off x="9689409" y="2937351"/>
            <a:ext cx="1518365" cy="492443"/>
          </a:xfrm>
          <a:prstGeom prst="rect">
            <a:avLst/>
          </a:prstGeom>
        </p:spPr>
        <p:txBody>
          <a:bodyPr wrap="none">
            <a:spAutoFit/>
          </a:bodyPr>
          <a:lstStyle/>
          <a:p>
            <a:pPr algn="ctr"/>
            <a:r>
              <a:rPr lang="zh-CN" altLang="en-US" sz="2600" kern="100" dirty="0">
                <a:solidFill>
                  <a:schemeClr val="accent6">
                    <a:lumMod val="75000"/>
                  </a:schemeClr>
                </a:solidFill>
                <a:latin typeface="Times New Roman"/>
                <a:ea typeface="华文细黑"/>
                <a:cs typeface="Times New Roman"/>
              </a:rPr>
              <a:t>一律平等</a:t>
            </a:r>
            <a:endParaRPr lang="zh-CN" altLang="en-US" sz="2600" dirty="0">
              <a:solidFill>
                <a:schemeClr val="accent6">
                  <a:lumMod val="75000"/>
                </a:schemeClr>
              </a:solidFill>
            </a:endParaRPr>
          </a:p>
        </p:txBody>
      </p:sp>
      <p:sp>
        <p:nvSpPr>
          <p:cNvPr id="34" name="矩形 33"/>
          <p:cNvSpPr/>
          <p:nvPr/>
        </p:nvSpPr>
        <p:spPr>
          <a:xfrm>
            <a:off x="8268027" y="3513415"/>
            <a:ext cx="851515" cy="492443"/>
          </a:xfrm>
          <a:prstGeom prst="rect">
            <a:avLst/>
          </a:prstGeom>
        </p:spPr>
        <p:txBody>
          <a:bodyPr wrap="none">
            <a:spAutoFit/>
          </a:bodyPr>
          <a:lstStyle/>
          <a:p>
            <a:pPr algn="ctr"/>
            <a:r>
              <a:rPr lang="zh-CN" altLang="en-US" sz="2600" kern="100" dirty="0">
                <a:solidFill>
                  <a:schemeClr val="accent6">
                    <a:lumMod val="75000"/>
                  </a:schemeClr>
                </a:solidFill>
                <a:latin typeface="Times New Roman"/>
                <a:ea typeface="华文细黑"/>
                <a:cs typeface="Times New Roman"/>
              </a:rPr>
              <a:t>义务</a:t>
            </a:r>
            <a:endParaRPr lang="zh-CN" altLang="en-US" sz="2600" dirty="0">
              <a:solidFill>
                <a:schemeClr val="accent6">
                  <a:lumMod val="75000"/>
                </a:schemeClr>
              </a:solidFill>
            </a:endParaRPr>
          </a:p>
        </p:txBody>
      </p:sp>
      <p:sp>
        <p:nvSpPr>
          <p:cNvPr id="35" name="矩形 34"/>
          <p:cNvSpPr/>
          <p:nvPr/>
        </p:nvSpPr>
        <p:spPr>
          <a:xfrm>
            <a:off x="8969329" y="4089479"/>
            <a:ext cx="1518365" cy="492443"/>
          </a:xfrm>
          <a:prstGeom prst="rect">
            <a:avLst/>
          </a:prstGeom>
        </p:spPr>
        <p:txBody>
          <a:bodyPr wrap="none">
            <a:spAutoFit/>
          </a:bodyPr>
          <a:lstStyle/>
          <a:p>
            <a:pPr algn="ctr"/>
            <a:r>
              <a:rPr lang="zh-CN" altLang="en-US" sz="2600" kern="100" dirty="0">
                <a:solidFill>
                  <a:schemeClr val="accent6">
                    <a:lumMod val="75000"/>
                  </a:schemeClr>
                </a:solidFill>
                <a:latin typeface="Times New Roman"/>
                <a:ea typeface="华文细黑"/>
                <a:cs typeface="Times New Roman"/>
              </a:rPr>
              <a:t>国家利益</a:t>
            </a:r>
            <a:endParaRPr lang="zh-CN" altLang="en-US" sz="2600" dirty="0">
              <a:solidFill>
                <a:schemeClr val="accent6">
                  <a:lumMod val="75000"/>
                </a:schemeClr>
              </a:solidFill>
            </a:endParaRPr>
          </a:p>
        </p:txBody>
      </p:sp>
      <p:sp>
        <p:nvSpPr>
          <p:cNvPr id="18" name="矩形 17"/>
          <p:cNvSpPr/>
          <p:nvPr/>
        </p:nvSpPr>
        <p:spPr>
          <a:xfrm>
            <a:off x="0" y="1443766"/>
            <a:ext cx="910629" cy="3970318"/>
          </a:xfrm>
          <a:prstGeom prst="rect">
            <a:avLst/>
          </a:prstGeom>
          <a:ln>
            <a:solidFill>
              <a:schemeClr val="tx1"/>
            </a:solidFill>
          </a:ln>
        </p:spPr>
        <p:txBody>
          <a:bodyPr wrap="square">
            <a:spAutoFit/>
          </a:bodyPr>
          <a:lstStyle/>
          <a:p>
            <a:pPr>
              <a:lnSpc>
                <a:spcPct val="150000"/>
              </a:lnSpc>
            </a:pPr>
            <a:r>
              <a:rPr lang="zh-CN" altLang="en-US" sz="2800" kern="100" dirty="0" smtClean="0">
                <a:latin typeface="Times New Roman"/>
                <a:ea typeface="华文细黑"/>
                <a:cs typeface="Times New Roman"/>
              </a:rPr>
              <a:t>生活在人民当家作主的国家</a:t>
            </a:r>
            <a:endParaRPr lang="zh-CN" altLang="en-US" sz="2800" kern="100" dirty="0">
              <a:latin typeface="Times New Roman"/>
              <a:ea typeface="华文细黑"/>
              <a:cs typeface="Times New Roman"/>
            </a:endParaRPr>
          </a:p>
        </p:txBody>
      </p:sp>
      <p:cxnSp>
        <p:nvCxnSpPr>
          <p:cNvPr id="3" name="直接连接符 2"/>
          <p:cNvCxnSpPr>
            <a:endCxn id="25" idx="1"/>
          </p:cNvCxnSpPr>
          <p:nvPr/>
        </p:nvCxnSpPr>
        <p:spPr>
          <a:xfrm>
            <a:off x="910629" y="4691369"/>
            <a:ext cx="189199"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3" name="圆角矩形 22"/>
          <p:cNvSpPr/>
          <p:nvPr/>
        </p:nvSpPr>
        <p:spPr>
          <a:xfrm>
            <a:off x="10487694"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
        <p:nvSpPr>
          <p:cNvPr id="24" name="圆角矩形 23">
            <a:hlinkClick r:id="rId3" action="ppaction://hlinksldjump"/>
          </p:cNvPr>
          <p:cNvSpPr/>
          <p:nvPr/>
        </p:nvSpPr>
        <p:spPr>
          <a:xfrm>
            <a:off x="11376626" y="665383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itchFamily="49" charset="-122"/>
                <a:ea typeface="黑体" pitchFamily="49" charset="-122"/>
              </a:rPr>
              <a:t>返回</a:t>
            </a:r>
            <a:endParaRPr lang="zh-CN" altLang="en-US" sz="1400" dirty="0">
              <a:solidFill>
                <a:srgbClr val="0000FF"/>
              </a:solidFill>
              <a:latin typeface="黑体" pitchFamily="49" charset="-122"/>
              <a:ea typeface="黑体" pitchFamily="49" charset="-122"/>
            </a:endParaRPr>
          </a:p>
        </p:txBody>
      </p:sp>
    </p:spTree>
    <p:extLst>
      <p:ext uri="{BB962C8B-B14F-4D97-AF65-F5344CB8AC3E}">
        <p14:creationId xmlns:p14="http://schemas.microsoft.com/office/powerpoint/2010/main" val="222148593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3"/>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blinds(horizontal)">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blinds(horizontal)">
                                      <p:cBhvr>
                                        <p:cTn id="12" dur="500"/>
                                        <p:tgtEl>
                                          <p:spTgt spid="3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blinds(horizontal)">
                                      <p:cBhvr>
                                        <p:cTn id="17" dur="500"/>
                                        <p:tgtEl>
                                          <p:spTgt spid="3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blinds(horizontal)">
                                      <p:cBhvr>
                                        <p:cTn id="22" dur="500"/>
                                        <p:tgtEl>
                                          <p:spTgt spid="3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blinds(horizontal)">
                                      <p:cBhvr>
                                        <p:cTn id="27" dur="500"/>
                                        <p:tgtEl>
                                          <p:spTgt spid="33"/>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blinds(horizontal)">
                                      <p:cBhvr>
                                        <p:cTn id="32" dur="500"/>
                                        <p:tgtEl>
                                          <p:spTgt spid="34"/>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blinds(horizontal)">
                                      <p:cBhvr>
                                        <p:cTn id="37" dur="500"/>
                                        <p:tgtEl>
                                          <p:spTgt spid="35"/>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grpId="1" nodeType="clickEffect">
                                  <p:stCondLst>
                                    <p:cond delay="0"/>
                                  </p:stCondLst>
                                  <p:childTnLst>
                                    <p:animEffect transition="out" filter="fade">
                                      <p:cBhvr>
                                        <p:cTn id="41" dur="500"/>
                                        <p:tgtEl>
                                          <p:spTgt spid="29"/>
                                        </p:tgtEl>
                                      </p:cBhvr>
                                    </p:animEffect>
                                    <p:set>
                                      <p:cBhvr>
                                        <p:cTn id="42" dur="1" fill="hold">
                                          <p:stCondLst>
                                            <p:cond delay="499"/>
                                          </p:stCondLst>
                                        </p:cTn>
                                        <p:tgtEl>
                                          <p:spTgt spid="29"/>
                                        </p:tgtEl>
                                        <p:attrNameLst>
                                          <p:attrName>style.visibility</p:attrName>
                                        </p:attrNameLst>
                                      </p:cBhvr>
                                      <p:to>
                                        <p:strVal val="hidden"/>
                                      </p:to>
                                    </p:set>
                                  </p:childTnLst>
                                </p:cTn>
                              </p:par>
                              <p:par>
                                <p:cTn id="43" presetID="10" presetClass="exit" presetSubtype="0" fill="hold" grpId="1" nodeType="withEffect">
                                  <p:stCondLst>
                                    <p:cond delay="0"/>
                                  </p:stCondLst>
                                  <p:childTnLst>
                                    <p:animEffect transition="out" filter="fade">
                                      <p:cBhvr>
                                        <p:cTn id="44" dur="500"/>
                                        <p:tgtEl>
                                          <p:spTgt spid="30"/>
                                        </p:tgtEl>
                                      </p:cBhvr>
                                    </p:animEffect>
                                    <p:set>
                                      <p:cBhvr>
                                        <p:cTn id="45" dur="1" fill="hold">
                                          <p:stCondLst>
                                            <p:cond delay="499"/>
                                          </p:stCondLst>
                                        </p:cTn>
                                        <p:tgtEl>
                                          <p:spTgt spid="30"/>
                                        </p:tgtEl>
                                        <p:attrNameLst>
                                          <p:attrName>style.visibility</p:attrName>
                                        </p:attrNameLst>
                                      </p:cBhvr>
                                      <p:to>
                                        <p:strVal val="hidden"/>
                                      </p:to>
                                    </p:set>
                                  </p:childTnLst>
                                </p:cTn>
                              </p:par>
                              <p:par>
                                <p:cTn id="46" presetID="10" presetClass="exit" presetSubtype="0" fill="hold" grpId="1" nodeType="withEffect">
                                  <p:stCondLst>
                                    <p:cond delay="0"/>
                                  </p:stCondLst>
                                  <p:childTnLst>
                                    <p:animEffect transition="out" filter="fade">
                                      <p:cBhvr>
                                        <p:cTn id="47" dur="500"/>
                                        <p:tgtEl>
                                          <p:spTgt spid="31"/>
                                        </p:tgtEl>
                                      </p:cBhvr>
                                    </p:animEffect>
                                    <p:set>
                                      <p:cBhvr>
                                        <p:cTn id="48" dur="1" fill="hold">
                                          <p:stCondLst>
                                            <p:cond delay="499"/>
                                          </p:stCondLst>
                                        </p:cTn>
                                        <p:tgtEl>
                                          <p:spTgt spid="31"/>
                                        </p:tgtEl>
                                        <p:attrNameLst>
                                          <p:attrName>style.visibility</p:attrName>
                                        </p:attrNameLst>
                                      </p:cBhvr>
                                      <p:to>
                                        <p:strVal val="hidden"/>
                                      </p:to>
                                    </p:set>
                                  </p:childTnLst>
                                </p:cTn>
                              </p:par>
                              <p:par>
                                <p:cTn id="49" presetID="10" presetClass="exit" presetSubtype="0" fill="hold" grpId="1" nodeType="withEffect">
                                  <p:stCondLst>
                                    <p:cond delay="0"/>
                                  </p:stCondLst>
                                  <p:childTnLst>
                                    <p:animEffect transition="out" filter="fade">
                                      <p:cBhvr>
                                        <p:cTn id="50" dur="500"/>
                                        <p:tgtEl>
                                          <p:spTgt spid="32"/>
                                        </p:tgtEl>
                                      </p:cBhvr>
                                    </p:animEffect>
                                    <p:set>
                                      <p:cBhvr>
                                        <p:cTn id="51" dur="1" fill="hold">
                                          <p:stCondLst>
                                            <p:cond delay="499"/>
                                          </p:stCondLst>
                                        </p:cTn>
                                        <p:tgtEl>
                                          <p:spTgt spid="32"/>
                                        </p:tgtEl>
                                        <p:attrNameLst>
                                          <p:attrName>style.visibility</p:attrName>
                                        </p:attrNameLst>
                                      </p:cBhvr>
                                      <p:to>
                                        <p:strVal val="hidden"/>
                                      </p:to>
                                    </p:set>
                                  </p:childTnLst>
                                </p:cTn>
                              </p:par>
                              <p:par>
                                <p:cTn id="52" presetID="10" presetClass="exit" presetSubtype="0" fill="hold" grpId="1" nodeType="withEffect">
                                  <p:stCondLst>
                                    <p:cond delay="0"/>
                                  </p:stCondLst>
                                  <p:childTnLst>
                                    <p:animEffect transition="out" filter="fade">
                                      <p:cBhvr>
                                        <p:cTn id="53" dur="500"/>
                                        <p:tgtEl>
                                          <p:spTgt spid="33"/>
                                        </p:tgtEl>
                                      </p:cBhvr>
                                    </p:animEffect>
                                    <p:set>
                                      <p:cBhvr>
                                        <p:cTn id="54" dur="1" fill="hold">
                                          <p:stCondLst>
                                            <p:cond delay="499"/>
                                          </p:stCondLst>
                                        </p:cTn>
                                        <p:tgtEl>
                                          <p:spTgt spid="33"/>
                                        </p:tgtEl>
                                        <p:attrNameLst>
                                          <p:attrName>style.visibility</p:attrName>
                                        </p:attrNameLst>
                                      </p:cBhvr>
                                      <p:to>
                                        <p:strVal val="hidden"/>
                                      </p:to>
                                    </p:set>
                                  </p:childTnLst>
                                </p:cTn>
                              </p:par>
                              <p:par>
                                <p:cTn id="55" presetID="10" presetClass="exit" presetSubtype="0" fill="hold" grpId="1" nodeType="withEffect">
                                  <p:stCondLst>
                                    <p:cond delay="0"/>
                                  </p:stCondLst>
                                  <p:childTnLst>
                                    <p:animEffect transition="out" filter="fade">
                                      <p:cBhvr>
                                        <p:cTn id="56" dur="500"/>
                                        <p:tgtEl>
                                          <p:spTgt spid="34"/>
                                        </p:tgtEl>
                                      </p:cBhvr>
                                    </p:animEffect>
                                    <p:set>
                                      <p:cBhvr>
                                        <p:cTn id="57" dur="1" fill="hold">
                                          <p:stCondLst>
                                            <p:cond delay="499"/>
                                          </p:stCondLst>
                                        </p:cTn>
                                        <p:tgtEl>
                                          <p:spTgt spid="34"/>
                                        </p:tgtEl>
                                        <p:attrNameLst>
                                          <p:attrName>style.visibility</p:attrName>
                                        </p:attrNameLst>
                                      </p:cBhvr>
                                      <p:to>
                                        <p:strVal val="hidden"/>
                                      </p:to>
                                    </p:set>
                                  </p:childTnLst>
                                </p:cTn>
                              </p:par>
                              <p:par>
                                <p:cTn id="58" presetID="10" presetClass="exit" presetSubtype="0" fill="hold" grpId="1" nodeType="withEffect">
                                  <p:stCondLst>
                                    <p:cond delay="0"/>
                                  </p:stCondLst>
                                  <p:childTnLst>
                                    <p:animEffect transition="out" filter="fade">
                                      <p:cBhvr>
                                        <p:cTn id="59" dur="500"/>
                                        <p:tgtEl>
                                          <p:spTgt spid="35"/>
                                        </p:tgtEl>
                                      </p:cBhvr>
                                    </p:animEffect>
                                    <p:set>
                                      <p:cBhvr>
                                        <p:cTn id="60" dur="1" fill="hold">
                                          <p:stCondLst>
                                            <p:cond delay="499"/>
                                          </p:stCondLst>
                                        </p:cTn>
                                        <p:tgtEl>
                                          <p:spTgt spid="35"/>
                                        </p:tgtEl>
                                        <p:attrNameLst>
                                          <p:attrName>style.visibility</p:attrName>
                                        </p:attrNameLst>
                                      </p:cBhvr>
                                      <p:to>
                                        <p:strVal val="hidden"/>
                                      </p:to>
                                    </p:set>
                                  </p:childTnLst>
                                </p:cTn>
                              </p:par>
                            </p:childTnLst>
                          </p:cTn>
                        </p:par>
                      </p:childTnLst>
                    </p:cTn>
                  </p:par>
                </p:childTnLst>
              </p:cTn>
              <p:nextCondLst>
                <p:cond evt="onClick" delay="0">
                  <p:tgtEl>
                    <p:spTgt spid="23"/>
                  </p:tgtEl>
                </p:cond>
              </p:nextCondLst>
            </p:seq>
          </p:childTnLst>
        </p:cTn>
      </p:par>
    </p:tnLst>
    <p:bldLst>
      <p:bldP spid="29" grpId="0"/>
      <p:bldP spid="29" grpId="1"/>
      <p:bldP spid="30" grpId="0"/>
      <p:bldP spid="30" grpId="1"/>
      <p:bldP spid="31" grpId="0"/>
      <p:bldP spid="31" grpId="1"/>
      <p:bldP spid="32" grpId="0"/>
      <p:bldP spid="32" grpId="1"/>
      <p:bldP spid="33" grpId="0"/>
      <p:bldP spid="33" grpId="1"/>
      <p:bldP spid="34" grpId="0"/>
      <p:bldP spid="34" grpId="1"/>
      <p:bldP spid="35" grpId="0"/>
      <p:bldP spid="35"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58103" y="1629594"/>
            <a:ext cx="8717423" cy="656846"/>
          </a:xfrm>
          <a:prstGeom prst="rect">
            <a:avLst/>
          </a:prstGeom>
        </p:spPr>
        <p:txBody>
          <a:bodyPr>
            <a:spAutoFit/>
          </a:bodyPr>
          <a:lstStyle/>
          <a:p>
            <a:pPr algn="just">
              <a:lnSpc>
                <a:spcPct val="150000"/>
              </a:lnSpc>
              <a:spcAft>
                <a:spcPts val="0"/>
              </a:spcAft>
              <a:tabLst>
                <a:tab pos="1890395" algn="l"/>
              </a:tabLst>
            </a:pPr>
            <a:r>
              <a:rPr lang="en-US" altLang="zh-CN" sz="2800" kern="100" dirty="0">
                <a:latin typeface="Times New Roman"/>
                <a:ea typeface="华文细黑"/>
              </a:rPr>
              <a:t>1.</a:t>
            </a:r>
            <a:r>
              <a:rPr lang="zh-CN" altLang="zh-CN" sz="2800" kern="100" dirty="0">
                <a:latin typeface="Times New Roman"/>
                <a:ea typeface="华文细黑"/>
                <a:cs typeface="Times New Roman"/>
              </a:rPr>
              <a:t>我国的国家性质</a:t>
            </a:r>
            <a:endParaRPr lang="zh-CN" altLang="zh-CN" sz="2800" kern="100" dirty="0">
              <a:effectLst/>
              <a:latin typeface="宋体"/>
              <a:cs typeface="Courier New"/>
            </a:endParaRPr>
          </a:p>
        </p:txBody>
      </p:sp>
      <p:sp>
        <p:nvSpPr>
          <p:cNvPr id="4" name="矩形 3"/>
          <p:cNvSpPr/>
          <p:nvPr/>
        </p:nvSpPr>
        <p:spPr>
          <a:xfrm>
            <a:off x="82433" y="189434"/>
            <a:ext cx="8461045" cy="584775"/>
          </a:xfrm>
          <a:prstGeom prst="rect">
            <a:avLst/>
          </a:prstGeom>
        </p:spPr>
        <p:txBody>
          <a:bodyPr>
            <a:spAutoFit/>
          </a:bodyPr>
          <a:lstStyle/>
          <a:p>
            <a:r>
              <a:rPr lang="zh-CN" altLang="en-US" sz="3200" b="1" dirty="0">
                <a:solidFill>
                  <a:srgbClr val="0000FF"/>
                </a:solidFill>
                <a:latin typeface="微软雅黑"/>
                <a:ea typeface="微软雅黑"/>
              </a:rPr>
              <a:t>考点一　我国的国家性质</a:t>
            </a:r>
          </a:p>
        </p:txBody>
      </p:sp>
      <p:cxnSp>
        <p:nvCxnSpPr>
          <p:cNvPr id="13" name="直接连接符 12"/>
          <p:cNvCxnSpPr/>
          <p:nvPr/>
        </p:nvCxnSpPr>
        <p:spPr>
          <a:xfrm>
            <a:off x="-25474" y="741856"/>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pic>
        <p:nvPicPr>
          <p:cNvPr id="236546" name="Picture 2" descr="7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66814" y="3141762"/>
            <a:ext cx="6801473" cy="1935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对角圆角矩形 8"/>
          <p:cNvSpPr/>
          <p:nvPr/>
        </p:nvSpPr>
        <p:spPr>
          <a:xfrm>
            <a:off x="10343678" y="446158"/>
            <a:ext cx="1514726" cy="535364"/>
          </a:xfrm>
          <a:prstGeom prst="round2Diag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zh-CN" altLang="en-US" dirty="0">
                <a:solidFill>
                  <a:schemeClr val="bg1"/>
                </a:solidFill>
                <a:latin typeface="微软雅黑" pitchFamily="34" charset="-122"/>
                <a:ea typeface="微软雅黑" pitchFamily="34" charset="-122"/>
              </a:rPr>
              <a:t>考点梳理</a:t>
            </a:r>
          </a:p>
        </p:txBody>
      </p:sp>
    </p:spTree>
    <p:extLst>
      <p:ext uri="{BB962C8B-B14F-4D97-AF65-F5344CB8AC3E}">
        <p14:creationId xmlns:p14="http://schemas.microsoft.com/office/powerpoint/2010/main" val="1732833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534472" y="405458"/>
            <a:ext cx="2608406" cy="523220"/>
          </a:xfrm>
          <a:prstGeom prst="rect">
            <a:avLst/>
          </a:prstGeom>
        </p:spPr>
        <p:txBody>
          <a:bodyPr wrap="none">
            <a:spAutoFit/>
          </a:bodyPr>
          <a:lstStyle/>
          <a:p>
            <a:r>
              <a:rPr lang="en-US" altLang="zh-CN" sz="2800" kern="100" dirty="0">
                <a:latin typeface="Times New Roman"/>
                <a:ea typeface="华文细黑"/>
              </a:rPr>
              <a:t>2.</a:t>
            </a:r>
            <a:r>
              <a:rPr lang="zh-CN" altLang="zh-CN" sz="2800" kern="100" dirty="0">
                <a:latin typeface="Times New Roman"/>
                <a:ea typeface="华文细黑"/>
                <a:cs typeface="Times New Roman"/>
              </a:rPr>
              <a:t>人民民主专政</a:t>
            </a:r>
            <a:endParaRPr lang="zh-CN" altLang="en-US" sz="2800" dirty="0"/>
          </a:p>
        </p:txBody>
      </p:sp>
      <p:graphicFrame>
        <p:nvGraphicFramePr>
          <p:cNvPr id="6" name="表格 5"/>
          <p:cNvGraphicFramePr>
            <a:graphicFrameLocks noGrp="1"/>
          </p:cNvGraphicFramePr>
          <p:nvPr>
            <p:extLst>
              <p:ext uri="{D42A27DB-BD31-4B8C-83A1-F6EECF244321}">
                <p14:modId xmlns:p14="http://schemas.microsoft.com/office/powerpoint/2010/main" val="3240169092"/>
              </p:ext>
            </p:extLst>
          </p:nvPr>
        </p:nvGraphicFramePr>
        <p:xfrm>
          <a:off x="606480" y="1053530"/>
          <a:ext cx="10817318" cy="5349240"/>
        </p:xfrm>
        <a:graphic>
          <a:graphicData uri="http://schemas.openxmlformats.org/drawingml/2006/table">
            <a:tbl>
              <a:tblPr/>
              <a:tblGrid>
                <a:gridCol w="2028022"/>
                <a:gridCol w="8789296"/>
              </a:tblGrid>
              <a:tr h="360040">
                <a:tc>
                  <a:txBody>
                    <a:bodyPr/>
                    <a:lstStyle/>
                    <a:p>
                      <a:pPr algn="ctr">
                        <a:lnSpc>
                          <a:spcPct val="150000"/>
                        </a:lnSpc>
                        <a:spcAft>
                          <a:spcPts val="0"/>
                        </a:spcAft>
                        <a:tabLst>
                          <a:tab pos="2340610" algn="l"/>
                        </a:tabLst>
                      </a:pPr>
                      <a:r>
                        <a:rPr lang="zh-CN" sz="2600" kern="100">
                          <a:effectLst/>
                          <a:latin typeface="Times New Roman"/>
                          <a:ea typeface="华文细黑"/>
                          <a:cs typeface="Times New Roman"/>
                        </a:rPr>
                        <a:t>内涵</a:t>
                      </a:r>
                      <a:endParaRPr lang="zh-CN" sz="2600" kern="100">
                        <a:effectLst/>
                        <a:latin typeface="宋体"/>
                        <a:cs typeface="Courier New"/>
                      </a:endParaRPr>
                    </a:p>
                  </a:txBody>
                  <a:tcPr marL="16170" marR="161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600" kern="100" dirty="0">
                          <a:effectLst/>
                          <a:latin typeface="Times New Roman"/>
                          <a:ea typeface="华文细黑"/>
                          <a:cs typeface="Times New Roman"/>
                        </a:rPr>
                        <a:t>人民是国家的主人，拥有管理国家事务、管理经济和文化事业、管理社会事务的权利，对极少数敌对分子实行专政</a:t>
                      </a:r>
                      <a:endParaRPr lang="zh-CN" sz="2600" kern="100" dirty="0">
                        <a:effectLst/>
                        <a:latin typeface="宋体"/>
                        <a:cs typeface="Courier New"/>
                      </a:endParaRPr>
                    </a:p>
                  </a:txBody>
                  <a:tcPr marL="16170" marR="161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417">
                <a:tc>
                  <a:txBody>
                    <a:bodyPr/>
                    <a:lstStyle/>
                    <a:p>
                      <a:pPr algn="ctr">
                        <a:lnSpc>
                          <a:spcPct val="150000"/>
                        </a:lnSpc>
                        <a:spcAft>
                          <a:spcPts val="0"/>
                        </a:spcAft>
                        <a:tabLst>
                          <a:tab pos="2340610" algn="l"/>
                        </a:tabLst>
                      </a:pPr>
                      <a:r>
                        <a:rPr lang="zh-CN" sz="2600" kern="100">
                          <a:effectLst/>
                          <a:latin typeface="Times New Roman"/>
                          <a:ea typeface="华文细黑"/>
                          <a:cs typeface="Times New Roman"/>
                        </a:rPr>
                        <a:t>本质</a:t>
                      </a:r>
                      <a:endParaRPr lang="zh-CN" sz="2600" kern="100">
                        <a:effectLst/>
                        <a:latin typeface="宋体"/>
                        <a:cs typeface="Courier New"/>
                      </a:endParaRPr>
                    </a:p>
                  </a:txBody>
                  <a:tcPr marL="16170" marR="161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600" kern="100">
                          <a:effectLst/>
                          <a:latin typeface="Times New Roman"/>
                          <a:ea typeface="华文细黑"/>
                          <a:cs typeface="Times New Roman"/>
                        </a:rPr>
                        <a:t>人民当家作主</a:t>
                      </a:r>
                      <a:endParaRPr lang="zh-CN" sz="2600" kern="100">
                        <a:effectLst/>
                        <a:latin typeface="宋体"/>
                        <a:cs typeface="Courier New"/>
                      </a:endParaRPr>
                    </a:p>
                  </a:txBody>
                  <a:tcPr marL="16170" marR="161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877">
                <a:tc>
                  <a:txBody>
                    <a:bodyPr/>
                    <a:lstStyle/>
                    <a:p>
                      <a:pPr algn="ctr">
                        <a:lnSpc>
                          <a:spcPct val="150000"/>
                        </a:lnSpc>
                        <a:spcAft>
                          <a:spcPts val="0"/>
                        </a:spcAft>
                        <a:tabLst>
                          <a:tab pos="2340610" algn="l"/>
                        </a:tabLst>
                      </a:pPr>
                      <a:r>
                        <a:rPr lang="zh-CN" sz="2600" kern="100">
                          <a:effectLst/>
                          <a:latin typeface="Times New Roman"/>
                          <a:ea typeface="华文细黑"/>
                          <a:cs typeface="Times New Roman"/>
                        </a:rPr>
                        <a:t>人民民主特点</a:t>
                      </a:r>
                      <a:endParaRPr lang="zh-CN" sz="2600" kern="100">
                        <a:effectLst/>
                        <a:latin typeface="宋体"/>
                        <a:cs typeface="Courier New"/>
                      </a:endParaRPr>
                    </a:p>
                  </a:txBody>
                  <a:tcPr marL="16170" marR="161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en-US" sz="2600" kern="100">
                          <a:effectLst/>
                          <a:latin typeface="宋体"/>
                          <a:ea typeface="华文细黑"/>
                          <a:cs typeface="Times New Roman"/>
                        </a:rPr>
                        <a:t>①</a:t>
                      </a:r>
                      <a:r>
                        <a:rPr lang="zh-CN" sz="2600" kern="100">
                          <a:effectLst/>
                          <a:latin typeface="Times New Roman"/>
                          <a:ea typeface="华文细黑"/>
                          <a:cs typeface="Times New Roman"/>
                        </a:rPr>
                        <a:t>广泛性：表现在民主权利的广泛性和民主主体的广泛性</a:t>
                      </a:r>
                      <a:endParaRPr lang="zh-CN" sz="2600" kern="100">
                        <a:effectLst/>
                        <a:latin typeface="宋体"/>
                        <a:cs typeface="Courier New"/>
                      </a:endParaRPr>
                    </a:p>
                    <a:p>
                      <a:pPr algn="l">
                        <a:lnSpc>
                          <a:spcPct val="150000"/>
                        </a:lnSpc>
                        <a:spcAft>
                          <a:spcPts val="0"/>
                        </a:spcAft>
                        <a:tabLst>
                          <a:tab pos="2340610" algn="l"/>
                        </a:tabLst>
                      </a:pPr>
                      <a:r>
                        <a:rPr lang="en-US" sz="2600" kern="100">
                          <a:effectLst/>
                          <a:latin typeface="宋体"/>
                          <a:ea typeface="华文细黑"/>
                          <a:cs typeface="Times New Roman"/>
                        </a:rPr>
                        <a:t>②</a:t>
                      </a:r>
                      <a:r>
                        <a:rPr lang="zh-CN" sz="2600" kern="100">
                          <a:effectLst/>
                          <a:latin typeface="Times New Roman"/>
                          <a:ea typeface="华文细黑"/>
                          <a:cs typeface="Times New Roman"/>
                        </a:rPr>
                        <a:t>真实性：既表现在人民当家作主的权利有制度、法律和物质的保障，也表现在随着经济的发展和社会的进步，广大人民的利益得到日益充分的实现</a:t>
                      </a:r>
                      <a:endParaRPr lang="zh-CN" sz="2600" kern="100">
                        <a:effectLst/>
                        <a:latin typeface="宋体"/>
                        <a:cs typeface="Courier New"/>
                      </a:endParaRPr>
                    </a:p>
                  </a:txBody>
                  <a:tcPr marL="16170" marR="161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947">
                <a:tc>
                  <a:txBody>
                    <a:bodyPr/>
                    <a:lstStyle/>
                    <a:p>
                      <a:pPr algn="ctr">
                        <a:lnSpc>
                          <a:spcPct val="150000"/>
                        </a:lnSpc>
                        <a:spcAft>
                          <a:spcPts val="0"/>
                        </a:spcAft>
                        <a:tabLst>
                          <a:tab pos="2340610" algn="l"/>
                        </a:tabLst>
                      </a:pPr>
                      <a:r>
                        <a:rPr lang="zh-CN" sz="2600" kern="100">
                          <a:effectLst/>
                          <a:latin typeface="Times New Roman"/>
                          <a:ea typeface="华文细黑"/>
                          <a:cs typeface="Times New Roman"/>
                        </a:rPr>
                        <a:t>地位</a:t>
                      </a:r>
                      <a:endParaRPr lang="zh-CN" sz="2600" kern="100">
                        <a:effectLst/>
                        <a:latin typeface="宋体"/>
                        <a:cs typeface="Courier New"/>
                      </a:endParaRPr>
                    </a:p>
                  </a:txBody>
                  <a:tcPr marL="16170" marR="161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600" kern="100" dirty="0">
                          <a:effectLst/>
                          <a:latin typeface="Times New Roman"/>
                          <a:ea typeface="华文细黑"/>
                          <a:cs typeface="Times New Roman"/>
                        </a:rPr>
                        <a:t>是四项基本原则之一，是立国之本，是我们国家生存发展的政治基石</a:t>
                      </a:r>
                      <a:endParaRPr lang="zh-CN" sz="2600" kern="100" dirty="0">
                        <a:effectLst/>
                        <a:latin typeface="宋体"/>
                        <a:cs typeface="Courier New"/>
                      </a:endParaRPr>
                    </a:p>
                  </a:txBody>
                  <a:tcPr marL="16170" marR="161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1506132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609600" y="1600200"/>
          <a:ext cx="10817318" cy="4262880"/>
        </p:xfrm>
        <a:graphic>
          <a:graphicData uri="http://schemas.openxmlformats.org/drawingml/2006/table">
            <a:tbl>
              <a:tblPr/>
              <a:tblGrid>
                <a:gridCol w="2028022"/>
                <a:gridCol w="8789296"/>
              </a:tblGrid>
              <a:tr h="4262880">
                <a:tc>
                  <a:txBody>
                    <a:bodyPr/>
                    <a:lstStyle/>
                    <a:p>
                      <a:pPr algn="ctr">
                        <a:lnSpc>
                          <a:spcPct val="150000"/>
                        </a:lnSpc>
                        <a:spcAft>
                          <a:spcPts val="0"/>
                        </a:spcAft>
                        <a:tabLst>
                          <a:tab pos="2340610" algn="l"/>
                        </a:tabLst>
                      </a:pPr>
                      <a:r>
                        <a:rPr lang="zh-CN" sz="2600" kern="100" dirty="0">
                          <a:effectLst/>
                          <a:latin typeface="Times New Roman"/>
                          <a:ea typeface="华文细黑"/>
                          <a:cs typeface="Times New Roman"/>
                        </a:rPr>
                        <a:t>意义</a:t>
                      </a:r>
                      <a:endParaRPr lang="zh-CN" sz="2600" kern="100" dirty="0">
                        <a:effectLst/>
                        <a:latin typeface="宋体"/>
                        <a:cs typeface="Courier New"/>
                      </a:endParaRPr>
                    </a:p>
                  </a:txBody>
                  <a:tcPr marL="16170" marR="161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600" kern="100" dirty="0">
                          <a:effectLst/>
                          <a:latin typeface="Times New Roman"/>
                          <a:ea typeface="华文细黑"/>
                          <a:cs typeface="Times New Roman"/>
                        </a:rPr>
                        <a:t>坚持人民民主专政是社会主义现代化建设的政治保证。人民民主是社会主义的生命。只有充分发扬社会主义民主，确保人民当家作主的地位，保证人民依法享有广泛的权利和自由，尊重和保障人权，才能调动亿万人民群众投身于社会主义现代化建设的积极性。只有坚持国家的专政职能，才能保障人民民主，维护国家的长治久安</a:t>
                      </a:r>
                      <a:endParaRPr lang="zh-CN" sz="2600" kern="100" dirty="0">
                        <a:effectLst/>
                        <a:latin typeface="宋体"/>
                        <a:cs typeface="Courier New"/>
                      </a:endParaRPr>
                    </a:p>
                  </a:txBody>
                  <a:tcPr marL="16170" marR="161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 name="矩形 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4" name="圆角矩形 3">
            <a:hlinkClick r:id="rId2" action="ppaction://hlinksldjump"/>
          </p:cNvPr>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注意</a:t>
            </a:r>
          </a:p>
        </p:txBody>
      </p:sp>
    </p:spTree>
    <p:extLst>
      <p:ext uri="{BB962C8B-B14F-4D97-AF65-F5344CB8AC3E}">
        <p14:creationId xmlns:p14="http://schemas.microsoft.com/office/powerpoint/2010/main" val="16193697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矩形 4"/>
          <p:cNvSpPr/>
          <p:nvPr/>
        </p:nvSpPr>
        <p:spPr>
          <a:xfrm>
            <a:off x="697506" y="1917626"/>
            <a:ext cx="10793813" cy="2031325"/>
          </a:xfrm>
          <a:prstGeom prst="rect">
            <a:avLst/>
          </a:prstGeom>
        </p:spPr>
        <p:txBody>
          <a:bodyPr>
            <a:spAutoFit/>
          </a:bodyPr>
          <a:lstStyle/>
          <a:p>
            <a:pPr>
              <a:lnSpc>
                <a:spcPct val="150000"/>
              </a:lnSpc>
            </a:pPr>
            <a:r>
              <a:rPr lang="zh-CN" altLang="zh-CN" sz="2800" b="1" kern="100" dirty="0" smtClean="0">
                <a:solidFill>
                  <a:srgbClr val="0000FF"/>
                </a:solidFill>
                <a:latin typeface="黑体" pitchFamily="49" charset="-122"/>
                <a:ea typeface="黑体" pitchFamily="49" charset="-122"/>
                <a:cs typeface="Times New Roman"/>
              </a:rPr>
              <a:t>注意</a:t>
            </a:r>
            <a:r>
              <a:rPr lang="zh-CN" altLang="zh-CN" sz="2800" kern="100" dirty="0">
                <a:latin typeface="Times New Roman"/>
                <a:ea typeface="华文细黑"/>
                <a:cs typeface="Times New Roman"/>
              </a:rPr>
              <a:t>　人民民主</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人民民主专政：人民民主是指人民享有的民主权利，其特点在于它具有广泛性和真实性。人民民主专政是我国的国家性质，包含民主和专政，人民民主是其中的一方面。</a:t>
            </a:r>
            <a:endParaRPr lang="zh-CN" altLang="en-US" sz="2800" dirty="0"/>
          </a:p>
        </p:txBody>
      </p:sp>
    </p:spTree>
    <p:extLst>
      <p:ext uri="{BB962C8B-B14F-4D97-AF65-F5344CB8AC3E}">
        <p14:creationId xmlns:p14="http://schemas.microsoft.com/office/powerpoint/2010/main" val="867863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48551" y="1112595"/>
            <a:ext cx="10959223" cy="661015"/>
          </a:xfrm>
          <a:prstGeom prst="rect">
            <a:avLst/>
          </a:prstGeom>
        </p:spPr>
        <p:txBody>
          <a:bodyPr>
            <a:spAutoFit/>
          </a:bodyPr>
          <a:lstStyle/>
          <a:p>
            <a:pPr algn="just">
              <a:lnSpc>
                <a:spcPct val="150000"/>
              </a:lnSpc>
              <a:spcAft>
                <a:spcPts val="0"/>
              </a:spcAft>
              <a:tabLst>
                <a:tab pos="1890395" algn="l"/>
              </a:tabLst>
            </a:pPr>
            <a:r>
              <a:rPr lang="zh-CN" altLang="zh-CN" sz="2800" kern="100" dirty="0">
                <a:latin typeface="Times New Roman"/>
                <a:ea typeface="华文细黑"/>
                <a:cs typeface="Times New Roman"/>
              </a:rPr>
              <a:t>全面理解人民民主的广泛性和真实性</a:t>
            </a:r>
            <a:endParaRPr lang="en-US" altLang="zh-CN" sz="2800" kern="100" dirty="0" smtClean="0">
              <a:latin typeface="Times New Roman"/>
              <a:ea typeface="华文细黑"/>
              <a:cs typeface="Times New Roman"/>
            </a:endParaRPr>
          </a:p>
        </p:txBody>
      </p:sp>
      <p:sp>
        <p:nvSpPr>
          <p:cNvPr id="7" name="矩形 6"/>
          <p:cNvSpPr/>
          <p:nvPr/>
        </p:nvSpPr>
        <p:spPr>
          <a:xfrm>
            <a:off x="0" y="541644"/>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5474" y="385102"/>
            <a:ext cx="2088232" cy="668428"/>
          </a:xfrm>
          <a:prstGeom prst="rect">
            <a:avLst/>
          </a:prstGeom>
        </p:spPr>
        <p:txBody>
          <a:bodyPr wrap="square" lIns="121898" tIns="60948" rIns="121898" bIns="60948">
            <a:spAutoFit/>
          </a:bodyPr>
          <a:lstStyle/>
          <a:p>
            <a:pPr algn="ctr">
              <a:lnSpc>
                <a:spcPct val="150000"/>
              </a:lnSpc>
              <a:spcAft>
                <a:spcPts val="0"/>
              </a:spcAft>
              <a:tabLst>
                <a:tab pos="1890395" algn="l"/>
              </a:tabLst>
            </a:pPr>
            <a:r>
              <a:rPr lang="zh-CN" altLang="en-US" sz="2800" b="1" kern="100" dirty="0" smtClean="0">
                <a:solidFill>
                  <a:schemeClr val="bg1"/>
                </a:solidFill>
                <a:effectLst/>
                <a:latin typeface="宋体"/>
                <a:cs typeface="Courier New"/>
              </a:rPr>
              <a:t>拓展深化</a:t>
            </a:r>
            <a:endParaRPr lang="zh-CN" altLang="zh-CN" sz="2800" b="1" kern="100" dirty="0">
              <a:solidFill>
                <a:schemeClr val="bg1"/>
              </a:solidFill>
              <a:effectLst/>
              <a:latin typeface="宋体"/>
              <a:cs typeface="Courier New"/>
            </a:endParaRPr>
          </a:p>
        </p:txBody>
      </p:sp>
      <p:graphicFrame>
        <p:nvGraphicFramePr>
          <p:cNvPr id="3" name="表格 2"/>
          <p:cNvGraphicFramePr>
            <a:graphicFrameLocks noGrp="1"/>
          </p:cNvGraphicFramePr>
          <p:nvPr>
            <p:extLst>
              <p:ext uri="{D42A27DB-BD31-4B8C-83A1-F6EECF244321}">
                <p14:modId xmlns:p14="http://schemas.microsoft.com/office/powerpoint/2010/main" val="1168395541"/>
              </p:ext>
            </p:extLst>
          </p:nvPr>
        </p:nvGraphicFramePr>
        <p:xfrm>
          <a:off x="694606" y="2179068"/>
          <a:ext cx="10752458" cy="3566160"/>
        </p:xfrm>
        <a:graphic>
          <a:graphicData uri="http://schemas.openxmlformats.org/drawingml/2006/table">
            <a:tbl>
              <a:tblPr/>
              <a:tblGrid>
                <a:gridCol w="959370"/>
                <a:gridCol w="1838976"/>
                <a:gridCol w="7954112"/>
              </a:tblGrid>
              <a:tr h="155759">
                <a:tc>
                  <a:txBody>
                    <a:bodyPr/>
                    <a:lstStyle/>
                    <a:p>
                      <a:pPr algn="ctr">
                        <a:lnSpc>
                          <a:spcPct val="150000"/>
                        </a:lnSpc>
                        <a:spcAft>
                          <a:spcPts val="0"/>
                        </a:spcAft>
                        <a:tabLst>
                          <a:tab pos="2340610" algn="l"/>
                        </a:tabLst>
                      </a:pPr>
                      <a:r>
                        <a:rPr lang="en-US" sz="2600" kern="100" dirty="0">
                          <a:effectLst/>
                          <a:latin typeface="Times New Roman"/>
                          <a:ea typeface="华文细黑"/>
                          <a:cs typeface="Courier New"/>
                        </a:rPr>
                        <a:t> </a:t>
                      </a:r>
                      <a:endParaRPr lang="zh-CN" sz="2600" kern="100" dirty="0">
                        <a:effectLst/>
                        <a:latin typeface="宋体"/>
                        <a:cs typeface="Courier New"/>
                      </a:endParaRPr>
                    </a:p>
                  </a:txBody>
                  <a:tcPr marL="8820" marR="882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600" kern="100">
                          <a:effectLst/>
                          <a:latin typeface="Times New Roman"/>
                          <a:ea typeface="华文细黑"/>
                          <a:cs typeface="Times New Roman"/>
                        </a:rPr>
                        <a:t>表现</a:t>
                      </a:r>
                      <a:endParaRPr lang="zh-CN" sz="2600" kern="100">
                        <a:effectLst/>
                        <a:latin typeface="宋体"/>
                        <a:cs typeface="Courier New"/>
                      </a:endParaRPr>
                    </a:p>
                  </a:txBody>
                  <a:tcPr marL="8820" marR="882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600" kern="100">
                          <a:effectLst/>
                          <a:latin typeface="Times New Roman"/>
                          <a:ea typeface="华文细黑"/>
                          <a:cs typeface="Times New Roman"/>
                        </a:rPr>
                        <a:t>内容</a:t>
                      </a:r>
                      <a:endParaRPr lang="zh-CN" sz="2600" kern="100">
                        <a:effectLst/>
                        <a:latin typeface="宋体"/>
                        <a:cs typeface="Courier New"/>
                      </a:endParaRPr>
                    </a:p>
                  </a:txBody>
                  <a:tcPr marL="8820" marR="882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1517">
                <a:tc rowSpan="2">
                  <a:txBody>
                    <a:bodyPr/>
                    <a:lstStyle/>
                    <a:p>
                      <a:pPr algn="ctr">
                        <a:lnSpc>
                          <a:spcPct val="150000"/>
                        </a:lnSpc>
                        <a:spcAft>
                          <a:spcPts val="0"/>
                        </a:spcAft>
                        <a:tabLst>
                          <a:tab pos="2340610" algn="l"/>
                        </a:tabLst>
                      </a:pPr>
                      <a:r>
                        <a:rPr lang="zh-CN" sz="2600" kern="100">
                          <a:effectLst/>
                          <a:latin typeface="Times New Roman"/>
                          <a:ea typeface="华文细黑"/>
                          <a:cs typeface="Times New Roman"/>
                        </a:rPr>
                        <a:t>广泛性</a:t>
                      </a:r>
                      <a:endParaRPr lang="zh-CN" sz="2600" kern="100">
                        <a:effectLst/>
                        <a:latin typeface="宋体"/>
                        <a:cs typeface="Courier New"/>
                      </a:endParaRPr>
                    </a:p>
                  </a:txBody>
                  <a:tcPr marL="8820" marR="882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600" kern="100">
                          <a:effectLst/>
                          <a:latin typeface="Times New Roman"/>
                          <a:ea typeface="华文细黑"/>
                          <a:cs typeface="Times New Roman"/>
                        </a:rPr>
                        <a:t>权利广泛</a:t>
                      </a:r>
                      <a:endParaRPr lang="zh-CN" sz="2600" kern="100">
                        <a:effectLst/>
                        <a:latin typeface="宋体"/>
                        <a:cs typeface="Courier New"/>
                      </a:endParaRPr>
                    </a:p>
                  </a:txBody>
                  <a:tcPr marL="8820" marR="882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600" kern="100">
                          <a:effectLst/>
                          <a:latin typeface="Times New Roman"/>
                          <a:ea typeface="华文细黑"/>
                          <a:cs typeface="Times New Roman"/>
                        </a:rPr>
                        <a:t>选举权和被选举权、政治自由、监督权</a:t>
                      </a:r>
                      <a:endParaRPr lang="zh-CN" sz="2600" kern="100">
                        <a:effectLst/>
                        <a:latin typeface="宋体"/>
                        <a:cs typeface="Courier New"/>
                      </a:endParaRPr>
                    </a:p>
                  </a:txBody>
                  <a:tcPr marL="8820" marR="882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06975">
                <a:tc vMerge="1">
                  <a:txBody>
                    <a:bodyPr/>
                    <a:lstStyle/>
                    <a:p>
                      <a:endParaRPr lang="zh-CN" altLang="en-US"/>
                    </a:p>
                  </a:txBody>
                  <a:tcPr/>
                </a:tc>
                <a:tc>
                  <a:txBody>
                    <a:bodyPr/>
                    <a:lstStyle/>
                    <a:p>
                      <a:pPr algn="ctr">
                        <a:lnSpc>
                          <a:spcPct val="150000"/>
                        </a:lnSpc>
                        <a:spcAft>
                          <a:spcPts val="0"/>
                        </a:spcAft>
                        <a:tabLst>
                          <a:tab pos="2340610" algn="l"/>
                        </a:tabLst>
                      </a:pPr>
                      <a:r>
                        <a:rPr lang="en-US" sz="2600" kern="100">
                          <a:effectLst/>
                          <a:latin typeface="Times New Roman"/>
                          <a:ea typeface="华文细黑"/>
                          <a:cs typeface="Courier New"/>
                        </a:rPr>
                        <a:t> </a:t>
                      </a:r>
                      <a:endParaRPr lang="zh-CN" sz="2600" kern="100">
                        <a:effectLst/>
                        <a:latin typeface="宋体"/>
                        <a:cs typeface="Courier New"/>
                      </a:endParaRPr>
                    </a:p>
                    <a:p>
                      <a:pPr algn="ctr">
                        <a:lnSpc>
                          <a:spcPct val="150000"/>
                        </a:lnSpc>
                        <a:spcAft>
                          <a:spcPts val="0"/>
                        </a:spcAft>
                        <a:tabLst>
                          <a:tab pos="2340610" algn="l"/>
                        </a:tabLst>
                      </a:pPr>
                      <a:r>
                        <a:rPr lang="zh-CN" sz="2600" kern="100">
                          <a:effectLst/>
                          <a:latin typeface="Times New Roman"/>
                          <a:ea typeface="华文细黑"/>
                          <a:cs typeface="Times New Roman"/>
                        </a:rPr>
                        <a:t>主体广泛</a:t>
                      </a:r>
                      <a:endParaRPr lang="zh-CN" sz="2600" kern="100">
                        <a:effectLst/>
                        <a:latin typeface="宋体"/>
                        <a:cs typeface="Courier New"/>
                      </a:endParaRPr>
                    </a:p>
                  </a:txBody>
                  <a:tcPr marL="8820" marR="882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600" kern="100" dirty="0">
                          <a:effectLst/>
                          <a:latin typeface="Times New Roman"/>
                          <a:ea typeface="华文细黑"/>
                          <a:cs typeface="Times New Roman"/>
                        </a:rPr>
                        <a:t>包括工人、农民、知识分子、干部、解放军指战员和其他社会主义劳动者、社会主义事业建设者、拥护社会主义的爱国者、拥护祖国统一的爱国者在内的全体人民，都是国家和社会的主人</a:t>
                      </a:r>
                      <a:endParaRPr lang="zh-CN" sz="2600" kern="100" dirty="0">
                        <a:effectLst/>
                        <a:latin typeface="宋体"/>
                        <a:cs typeface="Courier New"/>
                      </a:endParaRPr>
                    </a:p>
                  </a:txBody>
                  <a:tcPr marL="8820" marR="882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73451331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p14="http://schemas.microsoft.com/office/powerpoint/2010/main" val="3594104258"/>
              </p:ext>
            </p:extLst>
          </p:nvPr>
        </p:nvGraphicFramePr>
        <p:xfrm>
          <a:off x="622598" y="189434"/>
          <a:ext cx="10945216" cy="6338036"/>
        </p:xfrm>
        <a:graphic>
          <a:graphicData uri="http://schemas.openxmlformats.org/drawingml/2006/table">
            <a:tbl>
              <a:tblPr/>
              <a:tblGrid>
                <a:gridCol w="1247402"/>
                <a:gridCol w="1272878"/>
                <a:gridCol w="1175394"/>
                <a:gridCol w="7249542"/>
              </a:tblGrid>
              <a:tr h="1246071">
                <a:tc rowSpan="3">
                  <a:txBody>
                    <a:bodyPr/>
                    <a:lstStyle/>
                    <a:p>
                      <a:pPr algn="ctr">
                        <a:lnSpc>
                          <a:spcPct val="150000"/>
                        </a:lnSpc>
                        <a:spcAft>
                          <a:spcPts val="0"/>
                        </a:spcAft>
                        <a:tabLst>
                          <a:tab pos="2340610" algn="l"/>
                        </a:tabLst>
                      </a:pPr>
                      <a:r>
                        <a:rPr lang="zh-CN" sz="2500" kern="100" dirty="0">
                          <a:effectLst/>
                          <a:latin typeface="Times New Roman"/>
                          <a:ea typeface="华文细黑"/>
                          <a:cs typeface="Times New Roman"/>
                        </a:rPr>
                        <a:t>真实性</a:t>
                      </a:r>
                      <a:endParaRPr lang="zh-CN" sz="2500" kern="100" dirty="0">
                        <a:effectLst/>
                        <a:latin typeface="宋体"/>
                        <a:cs typeface="Courier New"/>
                      </a:endParaRPr>
                    </a:p>
                  </a:txBody>
                  <a:tcPr marL="8820" marR="882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ctr">
                        <a:lnSpc>
                          <a:spcPct val="150000"/>
                        </a:lnSpc>
                        <a:spcAft>
                          <a:spcPts val="0"/>
                        </a:spcAft>
                        <a:tabLst>
                          <a:tab pos="2340610" algn="l"/>
                        </a:tabLst>
                      </a:pPr>
                      <a:r>
                        <a:rPr lang="zh-CN" sz="2500" kern="100" dirty="0">
                          <a:effectLst/>
                          <a:latin typeface="Times New Roman"/>
                          <a:ea typeface="华文细黑"/>
                          <a:cs typeface="Times New Roman"/>
                        </a:rPr>
                        <a:t>有保障</a:t>
                      </a:r>
                      <a:endParaRPr lang="zh-CN" sz="2500" kern="100" dirty="0">
                        <a:effectLst/>
                        <a:latin typeface="宋体"/>
                        <a:cs typeface="Courier New"/>
                      </a:endParaRPr>
                    </a:p>
                  </a:txBody>
                  <a:tcPr marL="8820" marR="882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500" kern="100" dirty="0">
                          <a:effectLst/>
                          <a:latin typeface="Times New Roman"/>
                          <a:ea typeface="华文细黑"/>
                          <a:cs typeface="Times New Roman"/>
                        </a:rPr>
                        <a:t>制度</a:t>
                      </a:r>
                      <a:endParaRPr lang="zh-CN" sz="2500" kern="100" dirty="0">
                        <a:effectLst/>
                        <a:latin typeface="宋体"/>
                        <a:cs typeface="Courier New"/>
                      </a:endParaRPr>
                    </a:p>
                  </a:txBody>
                  <a:tcPr marL="8820" marR="882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500" kern="100">
                          <a:effectLst/>
                          <a:latin typeface="Times New Roman"/>
                          <a:ea typeface="华文细黑"/>
                          <a:cs typeface="Times New Roman"/>
                        </a:rPr>
                        <a:t>人民代表大会制度、中国共产党领导的多党合作和政治协商制度、民族区域自治制度以及基层群众自治制度</a:t>
                      </a:r>
                      <a:endParaRPr lang="zh-CN" sz="2500" kern="100">
                        <a:effectLst/>
                        <a:latin typeface="宋体"/>
                        <a:cs typeface="Courier New"/>
                      </a:endParaRPr>
                    </a:p>
                  </a:txBody>
                  <a:tcPr marL="8820" marR="882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23036">
                <a:tc vMerge="1">
                  <a:txBody>
                    <a:bodyPr/>
                    <a:lstStyle/>
                    <a:p>
                      <a:endParaRPr lang="zh-CN" altLang="en-US"/>
                    </a:p>
                  </a:txBody>
                  <a:tcPr/>
                </a:tc>
                <a:tc vMerge="1">
                  <a:txBody>
                    <a:bodyPr/>
                    <a:lstStyle/>
                    <a:p>
                      <a:endParaRPr lang="zh-CN" altLang="en-US"/>
                    </a:p>
                  </a:txBody>
                  <a:tcPr/>
                </a:tc>
                <a:tc>
                  <a:txBody>
                    <a:bodyPr/>
                    <a:lstStyle/>
                    <a:p>
                      <a:pPr algn="ctr">
                        <a:lnSpc>
                          <a:spcPct val="150000"/>
                        </a:lnSpc>
                        <a:spcAft>
                          <a:spcPts val="0"/>
                        </a:spcAft>
                        <a:tabLst>
                          <a:tab pos="2340610" algn="l"/>
                        </a:tabLst>
                      </a:pPr>
                      <a:r>
                        <a:rPr lang="zh-CN" sz="2500" kern="100">
                          <a:effectLst/>
                          <a:latin typeface="Times New Roman"/>
                          <a:ea typeface="华文细黑"/>
                          <a:cs typeface="Times New Roman"/>
                        </a:rPr>
                        <a:t>法律</a:t>
                      </a:r>
                      <a:endParaRPr lang="zh-CN" sz="2500" kern="100">
                        <a:effectLst/>
                        <a:latin typeface="宋体"/>
                        <a:cs typeface="Courier New"/>
                      </a:endParaRPr>
                    </a:p>
                  </a:txBody>
                  <a:tcPr marL="8820" marR="882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500" kern="100">
                          <a:effectLst/>
                          <a:latin typeface="Times New Roman"/>
                          <a:ea typeface="华文细黑"/>
                          <a:cs typeface="Times New Roman"/>
                        </a:rPr>
                        <a:t>我国已制定了大量有关公民基本权利的法律、法规</a:t>
                      </a:r>
                      <a:endParaRPr lang="zh-CN" sz="2500" kern="100">
                        <a:effectLst/>
                        <a:latin typeface="宋体"/>
                        <a:cs typeface="Courier New"/>
                      </a:endParaRPr>
                    </a:p>
                  </a:txBody>
                  <a:tcPr marL="8820" marR="882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46071">
                <a:tc vMerge="1">
                  <a:txBody>
                    <a:bodyPr/>
                    <a:lstStyle/>
                    <a:p>
                      <a:endParaRPr lang="zh-CN" altLang="en-US"/>
                    </a:p>
                  </a:txBody>
                  <a:tcPr/>
                </a:tc>
                <a:tc vMerge="1">
                  <a:txBody>
                    <a:bodyPr/>
                    <a:lstStyle/>
                    <a:p>
                      <a:endParaRPr lang="zh-CN" altLang="en-US"/>
                    </a:p>
                  </a:txBody>
                  <a:tcPr/>
                </a:tc>
                <a:tc>
                  <a:txBody>
                    <a:bodyPr/>
                    <a:lstStyle/>
                    <a:p>
                      <a:pPr algn="ctr">
                        <a:lnSpc>
                          <a:spcPct val="150000"/>
                        </a:lnSpc>
                        <a:spcAft>
                          <a:spcPts val="0"/>
                        </a:spcAft>
                        <a:tabLst>
                          <a:tab pos="2340610" algn="l"/>
                        </a:tabLst>
                      </a:pPr>
                      <a:r>
                        <a:rPr lang="zh-CN" sz="2500" kern="100">
                          <a:effectLst/>
                          <a:latin typeface="Times New Roman"/>
                          <a:ea typeface="华文细黑"/>
                          <a:cs typeface="Times New Roman"/>
                        </a:rPr>
                        <a:t>物质</a:t>
                      </a:r>
                      <a:endParaRPr lang="zh-CN" sz="2500" kern="100">
                        <a:effectLst/>
                        <a:latin typeface="宋体"/>
                        <a:cs typeface="Courier New"/>
                      </a:endParaRPr>
                    </a:p>
                  </a:txBody>
                  <a:tcPr marL="8820" marR="882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500" kern="100" dirty="0">
                          <a:effectLst/>
                          <a:latin typeface="Times New Roman"/>
                          <a:ea typeface="华文细黑"/>
                          <a:cs typeface="Times New Roman"/>
                        </a:rPr>
                        <a:t>公民选举所需经费均由政府开支；在选举期间，国家掌握的报刊、电视、广播等都为选举活动提供相应的服务</a:t>
                      </a:r>
                      <a:endParaRPr lang="zh-CN" sz="2500" kern="100" dirty="0">
                        <a:effectLst/>
                        <a:latin typeface="宋体"/>
                        <a:cs typeface="Courier New"/>
                      </a:endParaRPr>
                    </a:p>
                  </a:txBody>
                  <a:tcPr marL="8820" marR="882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06488">
                <a:tc rowSpan="2" gridSpan="3">
                  <a:txBody>
                    <a:bodyPr/>
                    <a:lstStyle/>
                    <a:p>
                      <a:pPr algn="ctr">
                        <a:lnSpc>
                          <a:spcPct val="150000"/>
                        </a:lnSpc>
                        <a:spcAft>
                          <a:spcPts val="0"/>
                        </a:spcAft>
                        <a:tabLst>
                          <a:tab pos="2340610" algn="l"/>
                        </a:tabLst>
                      </a:pPr>
                      <a:r>
                        <a:rPr lang="zh-CN" sz="2500" kern="100" dirty="0" smtClean="0">
                          <a:effectLst/>
                          <a:latin typeface="Times New Roman"/>
                          <a:ea typeface="华文细黑"/>
                          <a:cs typeface="Times New Roman"/>
                        </a:rPr>
                        <a:t>实现</a:t>
                      </a:r>
                      <a:endParaRPr lang="zh-CN" sz="2500" kern="100" dirty="0">
                        <a:effectLst/>
                        <a:latin typeface="宋体"/>
                        <a:cs typeface="Courier New"/>
                      </a:endParaRPr>
                    </a:p>
                  </a:txBody>
                  <a:tcPr marL="8820" marR="882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hMerge="1">
                  <a:txBody>
                    <a:bodyPr/>
                    <a:lstStyle/>
                    <a:p>
                      <a:endParaRPr lang="zh-CN" altLang="en-US"/>
                    </a:p>
                  </a:txBody>
                  <a:tcPr/>
                </a:tc>
                <a:tc rowSpan="2" hMerge="1">
                  <a:txBody>
                    <a:bodyPr/>
                    <a:lstStyle/>
                    <a:p>
                      <a:pPr algn="l">
                        <a:lnSpc>
                          <a:spcPct val="150000"/>
                        </a:lnSpc>
                        <a:spcAft>
                          <a:spcPts val="0"/>
                        </a:spcAft>
                        <a:tabLst>
                          <a:tab pos="2340610" algn="l"/>
                        </a:tabLst>
                      </a:pPr>
                      <a:endParaRPr lang="zh-CN" sz="2500" kern="100" dirty="0">
                        <a:effectLst/>
                        <a:latin typeface="宋体"/>
                        <a:cs typeface="Courier New"/>
                      </a:endParaRPr>
                    </a:p>
                  </a:txBody>
                  <a:tcPr marL="8820" marR="882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altLang="zh-CN" sz="2500" kern="100" dirty="0" smtClean="0">
                          <a:effectLst/>
                          <a:latin typeface="Times New Roman"/>
                          <a:ea typeface="华文细黑"/>
                          <a:cs typeface="Times New Roman"/>
                        </a:rPr>
                        <a:t>随着经济的发展和社会的进步，广大人民的利益得到日益充分的实现</a:t>
                      </a:r>
                      <a:endParaRPr lang="zh-CN" altLang="zh-CN" sz="2500" kern="100" dirty="0" smtClean="0">
                        <a:effectLst/>
                        <a:latin typeface="宋体"/>
                        <a:cs typeface="Courier New"/>
                      </a:endParaRPr>
                    </a:p>
                  </a:txBody>
                  <a:tcPr marL="8820" marR="882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06488">
                <a:tc gridSpan="3" vMerge="1">
                  <a:txBody>
                    <a:bodyPr/>
                    <a:lstStyle/>
                    <a:p>
                      <a:endParaRPr lang="zh-CN" altLang="en-US"/>
                    </a:p>
                  </a:txBody>
                  <a:tcPr/>
                </a:tc>
                <a:tc hMerge="1" vMerge="1">
                  <a:txBody>
                    <a:bodyPr/>
                    <a:lstStyle/>
                    <a:p>
                      <a:endParaRPr lang="zh-CN" altLang="en-US"/>
                    </a:p>
                  </a:txBody>
                  <a:tcPr/>
                </a:tc>
                <a:tc hMerge="1" vMerge="1">
                  <a:txBody>
                    <a:bodyPr/>
                    <a:lstStyle/>
                    <a:p>
                      <a:endParaRPr lang="zh-CN" altLang="en-US"/>
                    </a:p>
                  </a:txBody>
                  <a:tcPr/>
                </a:tc>
                <a:tc>
                  <a:txBody>
                    <a:bodyPr/>
                    <a:lstStyle/>
                    <a:p>
                      <a:pPr marL="0" marR="0" indent="0" algn="l" defTabSz="1219140" rtl="0" eaLnBrk="1" fontAlgn="auto" latinLnBrk="0" hangingPunct="1">
                        <a:lnSpc>
                          <a:spcPct val="150000"/>
                        </a:lnSpc>
                        <a:spcBef>
                          <a:spcPts val="0"/>
                        </a:spcBef>
                        <a:spcAft>
                          <a:spcPts val="0"/>
                        </a:spcAft>
                        <a:buClrTx/>
                        <a:buSzTx/>
                        <a:buFontTx/>
                        <a:buNone/>
                        <a:tabLst>
                          <a:tab pos="2340610" algn="l"/>
                        </a:tabLst>
                        <a:defRPr/>
                      </a:pPr>
                      <a:r>
                        <a:rPr lang="zh-CN" altLang="zh-CN" sz="2500" kern="100" dirty="0" smtClean="0">
                          <a:effectLst/>
                          <a:latin typeface="Times New Roman"/>
                          <a:ea typeface="华文细黑"/>
                          <a:cs typeface="Times New Roman"/>
                        </a:rPr>
                        <a:t>我国在尊重和保障人权方面取得的成就，充分反映了人民民主的真实性</a:t>
                      </a:r>
                      <a:endParaRPr lang="zh-CN" altLang="zh-CN" sz="2500" kern="100" dirty="0" smtClean="0">
                        <a:effectLst/>
                        <a:latin typeface="宋体"/>
                        <a:cs typeface="Courier New"/>
                      </a:endParaRPr>
                    </a:p>
                  </a:txBody>
                  <a:tcPr marL="8820" marR="882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矩形 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5" name="圆角矩形 4">
            <a:hlinkClick r:id="rId2" action="ppaction://hlinksldjump"/>
          </p:cNvPr>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注意</a:t>
            </a:r>
          </a:p>
        </p:txBody>
      </p:sp>
    </p:spTree>
    <p:extLst>
      <p:ext uri="{BB962C8B-B14F-4D97-AF65-F5344CB8AC3E}">
        <p14:creationId xmlns:p14="http://schemas.microsoft.com/office/powerpoint/2010/main" val="87745702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矩形 3"/>
          <p:cNvSpPr/>
          <p:nvPr/>
        </p:nvSpPr>
        <p:spPr>
          <a:xfrm>
            <a:off x="1126654" y="2565698"/>
            <a:ext cx="9812557" cy="2031325"/>
          </a:xfrm>
          <a:prstGeom prst="rect">
            <a:avLst/>
          </a:prstGeom>
        </p:spPr>
        <p:txBody>
          <a:bodyPr>
            <a:spAutoFit/>
          </a:bodyPr>
          <a:lstStyle/>
          <a:p>
            <a:pPr>
              <a:lnSpc>
                <a:spcPct val="150000"/>
              </a:lnSpc>
            </a:pPr>
            <a:r>
              <a:rPr lang="zh-CN" altLang="zh-CN" sz="2800" b="1" kern="100" dirty="0">
                <a:solidFill>
                  <a:srgbClr val="0000FF"/>
                </a:solidFill>
                <a:latin typeface="黑体" pitchFamily="49" charset="-122"/>
                <a:ea typeface="黑体" pitchFamily="49" charset="-122"/>
                <a:cs typeface="Times New Roman"/>
              </a:rPr>
              <a:t>注意</a:t>
            </a:r>
            <a:r>
              <a:rPr lang="zh-CN" altLang="zh-CN" sz="2800" kern="100" dirty="0">
                <a:latin typeface="Times New Roman"/>
                <a:ea typeface="华文细黑"/>
                <a:cs typeface="Times New Roman"/>
              </a:rPr>
              <a:t>　民主具有阶级性。人民民主专政的本质是人民当家作主，而不是公民当家作主；社会主义民主是人民享有的民主，而不是全民享有的民主。</a:t>
            </a:r>
            <a:endParaRPr lang="zh-CN" altLang="en-US" sz="2800" dirty="0"/>
          </a:p>
        </p:txBody>
      </p:sp>
    </p:spTree>
    <p:extLst>
      <p:ext uri="{BB962C8B-B14F-4D97-AF65-F5344CB8AC3E}">
        <p14:creationId xmlns:p14="http://schemas.microsoft.com/office/powerpoint/2010/main" val="671826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706016"/>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25474" y="549474"/>
            <a:ext cx="2088232" cy="668428"/>
          </a:xfrm>
          <a:prstGeom prst="rect">
            <a:avLst/>
          </a:prstGeom>
        </p:spPr>
        <p:txBody>
          <a:bodyPr wrap="square" lIns="121898" tIns="60948" rIns="121898" bIns="60948">
            <a:spAutoFit/>
          </a:bodyPr>
          <a:lstStyle/>
          <a:p>
            <a:pPr algn="ctr">
              <a:lnSpc>
                <a:spcPct val="150000"/>
              </a:lnSpc>
              <a:spcAft>
                <a:spcPts val="0"/>
              </a:spcAft>
              <a:tabLst>
                <a:tab pos="1890395" algn="l"/>
              </a:tabLst>
            </a:pPr>
            <a:r>
              <a:rPr lang="zh-CN" altLang="en-US" sz="2800" b="1" kern="100" dirty="0" smtClean="0">
                <a:solidFill>
                  <a:schemeClr val="bg1"/>
                </a:solidFill>
                <a:effectLst/>
                <a:latin typeface="宋体"/>
                <a:cs typeface="Courier New"/>
              </a:rPr>
              <a:t>命题探究</a:t>
            </a:r>
            <a:endParaRPr lang="zh-CN" altLang="zh-CN" sz="2800" b="1" kern="100" dirty="0">
              <a:solidFill>
                <a:schemeClr val="bg1"/>
              </a:solidFill>
              <a:effectLst/>
              <a:latin typeface="宋体"/>
              <a:cs typeface="Courier New"/>
            </a:endParaRPr>
          </a:p>
        </p:txBody>
      </p:sp>
      <p:graphicFrame>
        <p:nvGraphicFramePr>
          <p:cNvPr id="3" name="表格 2"/>
          <p:cNvGraphicFramePr>
            <a:graphicFrameLocks noGrp="1"/>
          </p:cNvGraphicFramePr>
          <p:nvPr>
            <p:extLst>
              <p:ext uri="{D42A27DB-BD31-4B8C-83A1-F6EECF244321}">
                <p14:modId xmlns:p14="http://schemas.microsoft.com/office/powerpoint/2010/main" val="3782377212"/>
              </p:ext>
            </p:extLst>
          </p:nvPr>
        </p:nvGraphicFramePr>
        <p:xfrm>
          <a:off x="910630" y="1361484"/>
          <a:ext cx="10909212" cy="5086281"/>
        </p:xfrm>
        <a:graphic>
          <a:graphicData uri="http://schemas.openxmlformats.org/drawingml/2006/table">
            <a:tbl>
              <a:tblPr/>
              <a:tblGrid>
                <a:gridCol w="3636404"/>
                <a:gridCol w="7272808"/>
              </a:tblGrid>
              <a:tr h="528717">
                <a:tc>
                  <a:txBody>
                    <a:bodyPr/>
                    <a:lstStyle/>
                    <a:p>
                      <a:pPr algn="ctr">
                        <a:lnSpc>
                          <a:spcPct val="150000"/>
                        </a:lnSpc>
                        <a:spcAft>
                          <a:spcPts val="0"/>
                        </a:spcAft>
                        <a:tabLst>
                          <a:tab pos="2340610" algn="l"/>
                        </a:tabLst>
                      </a:pPr>
                      <a:r>
                        <a:rPr lang="zh-CN" sz="2600" kern="100" dirty="0">
                          <a:effectLst/>
                          <a:latin typeface="Times New Roman"/>
                          <a:ea typeface="华文细黑"/>
                          <a:cs typeface="Times New Roman"/>
                        </a:rPr>
                        <a:t>考情速查</a:t>
                      </a:r>
                      <a:endParaRPr lang="zh-CN" sz="2600" kern="100" dirty="0">
                        <a:effectLst/>
                        <a:latin typeface="宋体"/>
                        <a:cs typeface="Courier New"/>
                      </a:endParaRPr>
                    </a:p>
                  </a:txBody>
                  <a:tcPr marL="28535" marR="285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600" kern="100">
                          <a:effectLst/>
                          <a:latin typeface="Times New Roman"/>
                          <a:ea typeface="华文细黑"/>
                          <a:cs typeface="Times New Roman"/>
                        </a:rPr>
                        <a:t>命题揭秘</a:t>
                      </a:r>
                      <a:endParaRPr lang="zh-CN" sz="2600" kern="100">
                        <a:effectLst/>
                        <a:latin typeface="宋体"/>
                        <a:cs typeface="Courier New"/>
                      </a:endParaRPr>
                    </a:p>
                  </a:txBody>
                  <a:tcPr marL="28535" marR="285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91921">
                <a:tc>
                  <a:txBody>
                    <a:bodyPr/>
                    <a:lstStyle/>
                    <a:p>
                      <a:pPr algn="ctr">
                        <a:lnSpc>
                          <a:spcPct val="150000"/>
                        </a:lnSpc>
                        <a:spcAft>
                          <a:spcPts val="0"/>
                        </a:spcAft>
                        <a:tabLst>
                          <a:tab pos="2340610" algn="l"/>
                        </a:tabLst>
                      </a:pPr>
                      <a:r>
                        <a:rPr lang="en-US" sz="2600" kern="100">
                          <a:effectLst/>
                          <a:latin typeface="Times New Roman"/>
                          <a:ea typeface="华文细黑"/>
                          <a:cs typeface="Courier New"/>
                        </a:rPr>
                        <a:t>2015·</a:t>
                      </a:r>
                      <a:r>
                        <a:rPr lang="zh-CN" sz="2600" kern="100">
                          <a:effectLst/>
                          <a:latin typeface="Times New Roman"/>
                          <a:ea typeface="华文细黑"/>
                          <a:cs typeface="Times New Roman"/>
                        </a:rPr>
                        <a:t>上海高考，</a:t>
                      </a:r>
                      <a:r>
                        <a:rPr lang="en-US" sz="2600" kern="100">
                          <a:effectLst/>
                          <a:latin typeface="Times New Roman"/>
                          <a:ea typeface="华文细黑"/>
                          <a:cs typeface="Courier New"/>
                        </a:rPr>
                        <a:t>1</a:t>
                      </a:r>
                      <a:endParaRPr lang="zh-CN" sz="2600" kern="100">
                        <a:effectLst/>
                        <a:latin typeface="宋体"/>
                        <a:cs typeface="Courier New"/>
                      </a:endParaRPr>
                    </a:p>
                    <a:p>
                      <a:pPr algn="ctr">
                        <a:lnSpc>
                          <a:spcPct val="150000"/>
                        </a:lnSpc>
                        <a:spcAft>
                          <a:spcPts val="0"/>
                        </a:spcAft>
                        <a:tabLst>
                          <a:tab pos="2340610" algn="l"/>
                        </a:tabLst>
                      </a:pPr>
                      <a:r>
                        <a:rPr lang="en-US" sz="2600" kern="100">
                          <a:effectLst/>
                          <a:latin typeface="Times New Roman"/>
                          <a:ea typeface="华文细黑"/>
                          <a:cs typeface="Courier New"/>
                        </a:rPr>
                        <a:t>2013·</a:t>
                      </a:r>
                      <a:r>
                        <a:rPr lang="zh-CN" sz="2600" kern="100">
                          <a:effectLst/>
                          <a:latin typeface="Times New Roman"/>
                          <a:ea typeface="华文细黑"/>
                          <a:cs typeface="Times New Roman"/>
                        </a:rPr>
                        <a:t>上海高考，</a:t>
                      </a:r>
                      <a:r>
                        <a:rPr lang="en-US" sz="2600" kern="100">
                          <a:effectLst/>
                          <a:latin typeface="Times New Roman"/>
                          <a:ea typeface="华文细黑"/>
                          <a:cs typeface="Courier New"/>
                        </a:rPr>
                        <a:t>19</a:t>
                      </a:r>
                      <a:endParaRPr lang="zh-CN" sz="2600" kern="100">
                        <a:effectLst/>
                        <a:latin typeface="宋体"/>
                        <a:cs typeface="Courier New"/>
                      </a:endParaRPr>
                    </a:p>
                    <a:p>
                      <a:pPr algn="ctr">
                        <a:lnSpc>
                          <a:spcPct val="150000"/>
                        </a:lnSpc>
                        <a:spcAft>
                          <a:spcPts val="0"/>
                        </a:spcAft>
                        <a:tabLst>
                          <a:tab pos="2340610" algn="l"/>
                        </a:tabLst>
                      </a:pPr>
                      <a:r>
                        <a:rPr lang="en-US" sz="2600" kern="100">
                          <a:effectLst/>
                          <a:latin typeface="Times New Roman"/>
                          <a:ea typeface="华文细黑"/>
                          <a:cs typeface="Courier New"/>
                        </a:rPr>
                        <a:t>2013·</a:t>
                      </a:r>
                      <a:r>
                        <a:rPr lang="zh-CN" sz="2600" kern="100">
                          <a:effectLst/>
                          <a:latin typeface="Times New Roman"/>
                          <a:ea typeface="华文细黑"/>
                          <a:cs typeface="Times New Roman"/>
                        </a:rPr>
                        <a:t>福建高考，</a:t>
                      </a:r>
                      <a:r>
                        <a:rPr lang="en-US" sz="2600" kern="100">
                          <a:effectLst/>
                          <a:latin typeface="Times New Roman"/>
                          <a:ea typeface="华文细黑"/>
                          <a:cs typeface="Courier New"/>
                        </a:rPr>
                        <a:t>25</a:t>
                      </a:r>
                      <a:endParaRPr lang="zh-CN" sz="2600" kern="100">
                        <a:effectLst/>
                        <a:latin typeface="宋体"/>
                        <a:cs typeface="Courier New"/>
                      </a:endParaRPr>
                    </a:p>
                    <a:p>
                      <a:pPr algn="ctr">
                        <a:lnSpc>
                          <a:spcPct val="150000"/>
                        </a:lnSpc>
                        <a:spcAft>
                          <a:spcPts val="0"/>
                        </a:spcAft>
                        <a:tabLst>
                          <a:tab pos="2340610" algn="l"/>
                        </a:tabLst>
                      </a:pPr>
                      <a:r>
                        <a:rPr lang="en-US" sz="2600" kern="100">
                          <a:effectLst/>
                          <a:latin typeface="Times New Roman"/>
                          <a:ea typeface="华文细黑"/>
                          <a:cs typeface="Courier New"/>
                        </a:rPr>
                        <a:t>2011·</a:t>
                      </a:r>
                      <a:r>
                        <a:rPr lang="zh-CN" sz="2600" kern="100">
                          <a:effectLst/>
                          <a:latin typeface="Times New Roman"/>
                          <a:ea typeface="华文细黑"/>
                          <a:cs typeface="Times New Roman"/>
                        </a:rPr>
                        <a:t>江苏高考，</a:t>
                      </a:r>
                      <a:r>
                        <a:rPr lang="en-US" sz="2600" kern="100">
                          <a:effectLst/>
                          <a:latin typeface="Times New Roman"/>
                          <a:ea typeface="华文细黑"/>
                          <a:cs typeface="Courier New"/>
                        </a:rPr>
                        <a:t>7</a:t>
                      </a:r>
                      <a:endParaRPr lang="zh-CN" sz="2600" kern="100">
                        <a:effectLst/>
                        <a:latin typeface="宋体"/>
                        <a:cs typeface="Courier New"/>
                      </a:endParaRPr>
                    </a:p>
                    <a:p>
                      <a:pPr algn="ctr">
                        <a:lnSpc>
                          <a:spcPct val="150000"/>
                        </a:lnSpc>
                        <a:spcAft>
                          <a:spcPts val="0"/>
                        </a:spcAft>
                        <a:tabLst>
                          <a:tab pos="2340610" algn="l"/>
                        </a:tabLst>
                      </a:pPr>
                      <a:r>
                        <a:rPr lang="en-US" sz="2600" kern="100">
                          <a:effectLst/>
                          <a:latin typeface="Times New Roman"/>
                          <a:ea typeface="华文细黑"/>
                          <a:cs typeface="Courier New"/>
                        </a:rPr>
                        <a:t>2010·</a:t>
                      </a:r>
                      <a:r>
                        <a:rPr lang="zh-CN" sz="2600" kern="100">
                          <a:effectLst/>
                          <a:latin typeface="Times New Roman"/>
                          <a:ea typeface="华文细黑"/>
                          <a:cs typeface="Times New Roman"/>
                        </a:rPr>
                        <a:t>福建高考，</a:t>
                      </a:r>
                      <a:r>
                        <a:rPr lang="en-US" sz="2600" kern="100">
                          <a:effectLst/>
                          <a:latin typeface="Times New Roman"/>
                          <a:ea typeface="华文细黑"/>
                          <a:cs typeface="Courier New"/>
                        </a:rPr>
                        <a:t>26</a:t>
                      </a:r>
                      <a:endParaRPr lang="zh-CN" sz="2600" kern="100">
                        <a:effectLst/>
                        <a:latin typeface="宋体"/>
                        <a:cs typeface="Courier New"/>
                      </a:endParaRPr>
                    </a:p>
                  </a:txBody>
                  <a:tcPr marL="28535" marR="285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600" kern="100" dirty="0">
                          <a:effectLst/>
                          <a:latin typeface="Times New Roman"/>
                          <a:ea typeface="华文细黑"/>
                          <a:cs typeface="Times New Roman"/>
                        </a:rPr>
                        <a:t>我国的国家性质是政治生活的理论基础，高考中主要以国家保障民生或公民积极行使民主权利为背景，以体现说明类问题考查人民民主的广泛性和真实性；主观题考查常与政府、政党、外交政策等知识相结合，考查党和政府某种做法的原因、依据或体现的政治生活道理。</a:t>
                      </a:r>
                      <a:endParaRPr lang="zh-CN" sz="2600" kern="100" dirty="0">
                        <a:effectLst/>
                        <a:latin typeface="宋体"/>
                        <a:cs typeface="Courier New"/>
                      </a:endParaRPr>
                    </a:p>
                  </a:txBody>
                  <a:tcPr marL="28535" marR="285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23753466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43562" y="409363"/>
            <a:ext cx="11458743" cy="687600"/>
          </a:xfrm>
          <a:prstGeom prst="rect">
            <a:avLst/>
          </a:prstGeom>
        </p:spPr>
        <p:txBody>
          <a:bodyPr wrap="square" lIns="121898" tIns="60948" rIns="121898" bIns="60948">
            <a:spAutoFit/>
          </a:bodyPr>
          <a:lstStyle/>
          <a:p>
            <a:pPr algn="just">
              <a:lnSpc>
                <a:spcPct val="150000"/>
              </a:lnSpc>
              <a:spcAft>
                <a:spcPts val="0"/>
              </a:spcAft>
              <a:tabLst>
                <a:tab pos="1890395" algn="l"/>
              </a:tabLst>
            </a:pPr>
            <a:r>
              <a:rPr lang="zh-CN" altLang="en-US" sz="2800" b="1" kern="100" dirty="0">
                <a:solidFill>
                  <a:srgbClr val="0000FF"/>
                </a:solidFill>
                <a:latin typeface="Times New Roman" pitchFamily="18" charset="0"/>
                <a:cs typeface="Times New Roman" pitchFamily="18" charset="0"/>
              </a:rPr>
              <a:t>考向</a:t>
            </a:r>
            <a:r>
              <a:rPr lang="en-US" altLang="zh-CN" sz="2800" b="1" kern="100" dirty="0">
                <a:solidFill>
                  <a:srgbClr val="0000FF"/>
                </a:solidFill>
                <a:latin typeface="Times New Roman" pitchFamily="18" charset="0"/>
                <a:cs typeface="Times New Roman" pitchFamily="18" charset="0"/>
              </a:rPr>
              <a:t>1</a:t>
            </a:r>
            <a:r>
              <a:rPr lang="zh-CN" altLang="en-US" sz="2800" b="1" kern="100" dirty="0">
                <a:solidFill>
                  <a:srgbClr val="0000FF"/>
                </a:solidFill>
                <a:latin typeface="Times New Roman" pitchFamily="18" charset="0"/>
                <a:cs typeface="Times New Roman" pitchFamily="18" charset="0"/>
              </a:rPr>
              <a:t>　我国的国家性质</a:t>
            </a:r>
            <a:endParaRPr lang="zh-CN" altLang="zh-CN" sz="2800" b="1" kern="100" dirty="0">
              <a:solidFill>
                <a:srgbClr val="0000FF"/>
              </a:solidFill>
              <a:effectLst/>
              <a:latin typeface="Times New Roman" pitchFamily="18" charset="0"/>
              <a:cs typeface="Times New Roman" pitchFamily="18" charset="0"/>
            </a:endParaRPr>
          </a:p>
        </p:txBody>
      </p:sp>
      <p:sp>
        <p:nvSpPr>
          <p:cNvPr id="4" name="矩形 3"/>
          <p:cNvSpPr/>
          <p:nvPr/>
        </p:nvSpPr>
        <p:spPr>
          <a:xfrm>
            <a:off x="478582" y="1197546"/>
            <a:ext cx="10959223" cy="5262979"/>
          </a:xfrm>
          <a:prstGeom prst="rect">
            <a:avLst/>
          </a:prstGeom>
        </p:spPr>
        <p:txBody>
          <a:bodyPr>
            <a:spAutoFit/>
          </a:bodyPr>
          <a:lstStyle/>
          <a:p>
            <a:pPr algn="just">
              <a:lnSpc>
                <a:spcPct val="150000"/>
              </a:lnSpc>
              <a:spcAft>
                <a:spcPts val="0"/>
              </a:spcAft>
              <a:tabLst>
                <a:tab pos="2340610" algn="l"/>
              </a:tabLst>
            </a:pPr>
            <a:r>
              <a:rPr lang="zh-CN" altLang="zh-CN" sz="2800" b="1" dirty="0" smtClean="0">
                <a:solidFill>
                  <a:schemeClr val="accent6">
                    <a:lumMod val="75000"/>
                  </a:schemeClr>
                </a:solidFill>
                <a:latin typeface="+mn-ea"/>
              </a:rPr>
              <a:t>典例</a:t>
            </a:r>
            <a:r>
              <a:rPr lang="en-US" altLang="zh-CN" sz="2800" b="1" dirty="0" smtClean="0">
                <a:solidFill>
                  <a:schemeClr val="accent6">
                    <a:lumMod val="75000"/>
                  </a:schemeClr>
                </a:solidFill>
                <a:latin typeface="Times New Roman" pitchFamily="18" charset="0"/>
                <a:ea typeface="Times New Roman" pitchFamily="18" charset="0"/>
                <a:cs typeface="Times New Roman" pitchFamily="18" charset="0"/>
              </a:rPr>
              <a:t>1</a:t>
            </a:r>
            <a:r>
              <a:rPr lang="zh-CN" altLang="zh-CN" sz="2800" dirty="0" smtClean="0">
                <a:solidFill>
                  <a:prstClr val="black"/>
                </a:solidFill>
                <a:latin typeface="Times New Roman" pitchFamily="18" charset="0"/>
                <a:ea typeface="华文细黑" pitchFamily="2" charset="-122"/>
              </a:rPr>
              <a:t>　</a:t>
            </a:r>
            <a:r>
              <a:rPr lang="en-US" altLang="zh-CN" sz="2800" kern="100" dirty="0">
                <a:latin typeface="Times New Roman"/>
                <a:ea typeface="华文细黑"/>
                <a:cs typeface="Courier New"/>
              </a:rPr>
              <a:t>(2015·</a:t>
            </a:r>
            <a:r>
              <a:rPr lang="zh-CN" altLang="zh-CN" sz="2800" kern="100" dirty="0">
                <a:latin typeface="Times New Roman"/>
                <a:ea typeface="华文细黑"/>
                <a:cs typeface="Times New Roman"/>
              </a:rPr>
              <a:t>上海高考</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中共中央总书记、国家主席、中央军委主席习近平在庆祝</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五一</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国际劳动节暨表彰全国劳动模范和先进工作者大会上指出，我国工人阶级地位和作用都不容动摇，不容忽视。这是因为工人阶级是我们国家的</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280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阶级基础</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B</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坚强柱石</a:t>
            </a:r>
            <a:endParaRPr lang="zh-CN" altLang="zh-CN" sz="2800" kern="100" dirty="0">
              <a:latin typeface="宋体"/>
              <a:cs typeface="Courier New"/>
            </a:endParaRPr>
          </a:p>
          <a:p>
            <a:pPr>
              <a:lnSpc>
                <a:spcPct val="150000"/>
              </a:lnSpc>
            </a:pPr>
            <a:r>
              <a:rPr lang="en-US" altLang="zh-CN" sz="2800" kern="100" dirty="0">
                <a:latin typeface="Times New Roman"/>
                <a:ea typeface="华文细黑"/>
              </a:rPr>
              <a:t>C.</a:t>
            </a:r>
            <a:r>
              <a:rPr lang="zh-CN" altLang="zh-CN" sz="2800" kern="100" dirty="0">
                <a:latin typeface="Times New Roman"/>
                <a:ea typeface="华文细黑"/>
                <a:cs typeface="Times New Roman"/>
              </a:rPr>
              <a:t>领导阶级</a:t>
            </a:r>
            <a:r>
              <a:rPr lang="en-US" altLang="zh-CN" sz="2800" kern="100" dirty="0">
                <a:latin typeface="Times New Roman"/>
                <a:ea typeface="华文细黑"/>
              </a:rPr>
              <a:t>  	</a:t>
            </a:r>
            <a:r>
              <a:rPr lang="en-US" altLang="zh-CN" sz="2800" kern="100" dirty="0" smtClean="0">
                <a:latin typeface="Times New Roman"/>
                <a:ea typeface="华文细黑"/>
              </a:rPr>
              <a:t>		D</a:t>
            </a:r>
            <a:r>
              <a:rPr lang="en-US" altLang="zh-CN" sz="2800" kern="100" dirty="0">
                <a:latin typeface="Times New Roman"/>
                <a:ea typeface="华文细黑"/>
              </a:rPr>
              <a:t>.</a:t>
            </a:r>
            <a:r>
              <a:rPr lang="zh-CN" altLang="zh-CN" sz="2800" kern="100" dirty="0">
                <a:latin typeface="Times New Roman"/>
                <a:ea typeface="华文细黑"/>
                <a:cs typeface="Times New Roman"/>
              </a:rPr>
              <a:t>政治</a:t>
            </a:r>
            <a:r>
              <a:rPr lang="zh-CN" altLang="zh-CN" sz="2800" kern="100" dirty="0" smtClean="0">
                <a:latin typeface="Times New Roman"/>
                <a:ea typeface="华文细黑"/>
                <a:cs typeface="Times New Roman"/>
              </a:rPr>
              <a:t>保证</a:t>
            </a:r>
            <a:endParaRPr lang="en-US" altLang="zh-CN" sz="2800" kern="100" dirty="0" smtClean="0">
              <a:latin typeface="Times New Roman"/>
              <a:ea typeface="华文细黑"/>
              <a:cs typeface="Times New Roman"/>
            </a:endParaRPr>
          </a:p>
          <a:p>
            <a:pPr lvl="0">
              <a:lnSpc>
                <a:spcPct val="150000"/>
              </a:lnSpc>
            </a:pPr>
            <a:r>
              <a:rPr lang="zh-CN" altLang="zh-CN" sz="2800" b="1" kern="100" dirty="0">
                <a:solidFill>
                  <a:srgbClr val="0000FF"/>
                </a:solidFill>
                <a:latin typeface="Times New Roman"/>
                <a:cs typeface="Times New Roman"/>
              </a:rPr>
              <a:t>解析　</a:t>
            </a:r>
            <a:r>
              <a:rPr lang="zh-CN" altLang="zh-CN" sz="2800" kern="100" dirty="0">
                <a:solidFill>
                  <a:srgbClr val="000000"/>
                </a:solidFill>
                <a:latin typeface="Times New Roman"/>
                <a:ea typeface="华文细黑"/>
                <a:cs typeface="Times New Roman"/>
              </a:rPr>
              <a:t>我国是工人阶级领导的，工农联盟为基础的人民民主专政的社会主义国家。工人阶级是领导阶级，</a:t>
            </a:r>
            <a:r>
              <a:rPr lang="en-US" altLang="zh-CN" sz="2800" kern="100" dirty="0">
                <a:solidFill>
                  <a:srgbClr val="000000"/>
                </a:solidFill>
                <a:latin typeface="Times New Roman"/>
                <a:ea typeface="华文细黑"/>
              </a:rPr>
              <a:t>C</a:t>
            </a:r>
            <a:r>
              <a:rPr lang="zh-CN" altLang="zh-CN" sz="2800" kern="100" dirty="0">
                <a:solidFill>
                  <a:srgbClr val="000000"/>
                </a:solidFill>
                <a:latin typeface="Times New Roman"/>
                <a:ea typeface="华文细黑"/>
                <a:cs typeface="Times New Roman"/>
              </a:rPr>
              <a:t>项正确</a:t>
            </a:r>
            <a:r>
              <a:rPr lang="zh-CN" altLang="zh-CN" sz="2800" kern="100" dirty="0" smtClean="0">
                <a:solidFill>
                  <a:srgbClr val="000000"/>
                </a:solidFill>
                <a:latin typeface="Times New Roman"/>
                <a:ea typeface="华文细黑"/>
                <a:cs typeface="Times New Roman"/>
              </a:rPr>
              <a:t>。</a:t>
            </a:r>
            <a:endParaRPr lang="zh-CN" altLang="zh-CN" sz="2800" b="1" dirty="0">
              <a:solidFill>
                <a:srgbClr val="F79646">
                  <a:lumMod val="75000"/>
                </a:srgbClr>
              </a:solidFill>
              <a:latin typeface="Times New Roman" pitchFamily="18" charset="0"/>
              <a:ea typeface="华文细黑" pitchFamily="2" charset="-122"/>
            </a:endParaRPr>
          </a:p>
        </p:txBody>
      </p:sp>
      <p:sp>
        <p:nvSpPr>
          <p:cNvPr id="12" name="Rectangle 7"/>
          <p:cNvSpPr>
            <a:spLocks noChangeArrowheads="1"/>
          </p:cNvSpPr>
          <p:nvPr/>
        </p:nvSpPr>
        <p:spPr bwMode="auto">
          <a:xfrm>
            <a:off x="0" y="876300"/>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5" name="矩形 4"/>
          <p:cNvSpPr/>
          <p:nvPr/>
        </p:nvSpPr>
        <p:spPr>
          <a:xfrm>
            <a:off x="5087094" y="3338622"/>
            <a:ext cx="423514" cy="523220"/>
          </a:xfrm>
          <a:prstGeom prst="rect">
            <a:avLst/>
          </a:prstGeom>
        </p:spPr>
        <p:txBody>
          <a:bodyPr wrap="none">
            <a:spAutoFit/>
          </a:bodyPr>
          <a:lstStyle/>
          <a:p>
            <a:r>
              <a:rPr lang="en-US" altLang="zh-CN" sz="2800" kern="100" dirty="0">
                <a:solidFill>
                  <a:schemeClr val="accent6">
                    <a:lumMod val="75000"/>
                  </a:schemeClr>
                </a:solidFill>
                <a:latin typeface="Times New Roman"/>
                <a:ea typeface="华文细黑"/>
                <a:cs typeface="Courier New"/>
              </a:rPr>
              <a:t>C</a:t>
            </a:r>
            <a:endParaRPr lang="zh-CN" altLang="en-US" sz="2800" dirty="0">
              <a:solidFill>
                <a:schemeClr val="accent6">
                  <a:lumMod val="75000"/>
                </a:schemeClr>
              </a:solidFill>
            </a:endParaRPr>
          </a:p>
        </p:txBody>
      </p:sp>
      <p:sp>
        <p:nvSpPr>
          <p:cNvPr id="6" name="矩形 5"/>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7" name="圆角矩形 6"/>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189113465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blinds(horizontal)">
                                      <p:cBhvr>
                                        <p:cTn id="7" dur="500"/>
                                        <p:tgtEl>
                                          <p:spTgt spid="4">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4">
                                            <p:txEl>
                                              <p:pRg st="3" end="3"/>
                                            </p:txEl>
                                          </p:spTgt>
                                        </p:tgtEl>
                                      </p:cBhvr>
                                    </p:animEffect>
                                    <p:set>
                                      <p:cBhvr>
                                        <p:cTn id="17" dur="1" fill="hold">
                                          <p:stCondLst>
                                            <p:cond delay="499"/>
                                          </p:stCondLst>
                                        </p:cTn>
                                        <p:tgtEl>
                                          <p:spTgt spid="4">
                                            <p:txEl>
                                              <p:pRg st="3" end="3"/>
                                            </p:txEl>
                                          </p:spTgt>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5"/>
                                        </p:tgtEl>
                                      </p:cBhvr>
                                    </p:animEffect>
                                    <p:set>
                                      <p:cBhvr>
                                        <p:cTn id="20" dur="1" fill="hold">
                                          <p:stCondLst>
                                            <p:cond delay="4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bldLst>
      <p:bldP spid="4" grpId="0" uiExpand="1" build="allAtOnce"/>
      <p:bldP spid="5" grpId="0"/>
      <p:bldP spid="5"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06862" y="693490"/>
            <a:ext cx="11232960" cy="4647402"/>
          </a:xfrm>
          <a:prstGeom prst="rect">
            <a:avLst/>
          </a:prstGeom>
        </p:spPr>
        <p:txBody>
          <a:bodyPr wrap="square" lIns="121898" tIns="60948" rIns="121898" bIns="60948">
            <a:spAutoFit/>
          </a:bodyPr>
          <a:lstStyle/>
          <a:p>
            <a:pPr algn="just">
              <a:lnSpc>
                <a:spcPct val="150000"/>
              </a:lnSpc>
              <a:spcAft>
                <a:spcPts val="0"/>
              </a:spcAft>
              <a:tabLst>
                <a:tab pos="2340610" algn="l"/>
              </a:tabLst>
            </a:pPr>
            <a:r>
              <a:rPr lang="zh-CN" altLang="zh-CN" sz="2800" b="1" dirty="0">
                <a:solidFill>
                  <a:schemeClr val="accent6">
                    <a:lumMod val="75000"/>
                  </a:schemeClr>
                </a:solidFill>
                <a:latin typeface="Times New Roman" pitchFamily="18" charset="0"/>
                <a:cs typeface="Times New Roman" pitchFamily="18" charset="0"/>
              </a:rPr>
              <a:t>跟踪训练</a:t>
            </a:r>
            <a:r>
              <a:rPr lang="en-US" altLang="zh-CN" sz="2800" b="1" dirty="0">
                <a:solidFill>
                  <a:schemeClr val="accent6">
                    <a:lumMod val="75000"/>
                  </a:schemeClr>
                </a:solidFill>
                <a:latin typeface="Times New Roman" pitchFamily="18" charset="0"/>
                <a:cs typeface="Times New Roman" pitchFamily="18" charset="0"/>
              </a:rPr>
              <a:t>1</a:t>
            </a:r>
            <a:r>
              <a:rPr lang="zh-CN" altLang="zh-CN" sz="2800" b="1" dirty="0">
                <a:solidFill>
                  <a:schemeClr val="accent6">
                    <a:lumMod val="75000"/>
                  </a:schemeClr>
                </a:solidFill>
                <a:latin typeface="Times New Roman" pitchFamily="18" charset="0"/>
                <a:cs typeface="Times New Roman" pitchFamily="18" charset="0"/>
              </a:rPr>
              <a:t>　</a:t>
            </a:r>
            <a:r>
              <a:rPr lang="zh-CN" altLang="zh-CN" sz="2800" kern="100" dirty="0">
                <a:solidFill>
                  <a:srgbClr val="000000"/>
                </a:solidFill>
                <a:latin typeface="Times New Roman"/>
                <a:ea typeface="华文细黑"/>
                <a:cs typeface="Times New Roman"/>
              </a:rPr>
              <a:t>如今中国海外公民救援工作得到世界公认，</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中国脚步</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走到哪里，</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中国保护</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就跟到哪里。这是因为</a:t>
            </a:r>
            <a:r>
              <a:rPr lang="en-US" altLang="zh-CN" sz="2800" kern="100" dirty="0">
                <a:solidFill>
                  <a:srgbClr val="000000"/>
                </a:solidFill>
                <a:latin typeface="Times New Roman"/>
                <a:ea typeface="华文细黑"/>
                <a:cs typeface="Courier New"/>
              </a:rPr>
              <a:t>(</a:t>
            </a:r>
            <a:r>
              <a:rPr lang="zh-CN" altLang="zh-CN" sz="2800" kern="100" dirty="0">
                <a:solidFill>
                  <a:srgbClr val="000000"/>
                </a:solidFill>
                <a:latin typeface="Times New Roman"/>
                <a:ea typeface="华文细黑"/>
                <a:cs typeface="Times New Roman"/>
              </a:rPr>
              <a:t>　　</a:t>
            </a:r>
            <a:r>
              <a:rPr lang="en-US" altLang="zh-CN" sz="2800" kern="100" dirty="0">
                <a:solidFill>
                  <a:srgbClr val="000000"/>
                </a:solidFill>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宋体"/>
                <a:ea typeface="华文细黑"/>
                <a:cs typeface="Times New Roman"/>
              </a:rPr>
              <a:t>①</a:t>
            </a:r>
            <a:r>
              <a:rPr lang="zh-CN" altLang="zh-CN" sz="2800" kern="100" dirty="0">
                <a:solidFill>
                  <a:srgbClr val="000000"/>
                </a:solidFill>
                <a:latin typeface="Times New Roman"/>
                <a:ea typeface="华文细黑"/>
                <a:cs typeface="Times New Roman"/>
              </a:rPr>
              <a:t>我国是人民民主专政的社会主义国家　</a:t>
            </a:r>
            <a:r>
              <a:rPr lang="en-US" altLang="zh-CN" sz="2800" kern="100" dirty="0">
                <a:solidFill>
                  <a:srgbClr val="000000"/>
                </a:solidFill>
                <a:latin typeface="宋体"/>
                <a:ea typeface="华文细黑"/>
                <a:cs typeface="Times New Roman"/>
              </a:rPr>
              <a:t>②</a:t>
            </a:r>
            <a:r>
              <a:rPr lang="zh-CN" altLang="zh-CN" sz="2800" kern="100" dirty="0">
                <a:solidFill>
                  <a:srgbClr val="000000"/>
                </a:solidFill>
                <a:latin typeface="Times New Roman"/>
                <a:ea typeface="华文细黑"/>
                <a:cs typeface="Times New Roman"/>
              </a:rPr>
              <a:t>我国公民的权利具有真实性　</a:t>
            </a:r>
            <a:r>
              <a:rPr lang="en-US" altLang="zh-CN" sz="2800" kern="100" dirty="0">
                <a:solidFill>
                  <a:srgbClr val="000000"/>
                </a:solidFill>
                <a:latin typeface="宋体"/>
                <a:ea typeface="华文细黑"/>
                <a:cs typeface="Times New Roman"/>
              </a:rPr>
              <a:t>③</a:t>
            </a:r>
            <a:r>
              <a:rPr lang="zh-CN" altLang="zh-CN" sz="2800" kern="100" dirty="0">
                <a:solidFill>
                  <a:srgbClr val="000000"/>
                </a:solidFill>
                <a:latin typeface="Times New Roman"/>
                <a:ea typeface="华文细黑"/>
                <a:cs typeface="Times New Roman"/>
              </a:rPr>
              <a:t>我国公民的民主意识不断增强　</a:t>
            </a:r>
            <a:r>
              <a:rPr lang="en-US" altLang="zh-CN" sz="2800" kern="100" dirty="0">
                <a:solidFill>
                  <a:srgbClr val="000000"/>
                </a:solidFill>
                <a:latin typeface="宋体"/>
                <a:ea typeface="华文细黑"/>
                <a:cs typeface="Times New Roman"/>
              </a:rPr>
              <a:t>④</a:t>
            </a:r>
            <a:r>
              <a:rPr lang="zh-CN" altLang="zh-CN" sz="2800" kern="100" dirty="0">
                <a:solidFill>
                  <a:srgbClr val="000000"/>
                </a:solidFill>
                <a:latin typeface="Times New Roman"/>
                <a:ea typeface="华文细黑"/>
                <a:cs typeface="Times New Roman"/>
              </a:rPr>
              <a:t>民主是专政的前提和基础</a:t>
            </a:r>
            <a:endParaRPr lang="zh-CN" altLang="zh-CN" sz="1050" kern="100" dirty="0">
              <a:latin typeface="宋体"/>
              <a:cs typeface="Courier New"/>
            </a:endParaRPr>
          </a:p>
          <a:p>
            <a:pPr>
              <a:lnSpc>
                <a:spcPct val="150000"/>
              </a:lnSpc>
            </a:pPr>
            <a:r>
              <a:rPr lang="en-US" altLang="zh-CN" sz="2800" kern="100" dirty="0">
                <a:solidFill>
                  <a:srgbClr val="000000"/>
                </a:solidFill>
                <a:latin typeface="Times New Roman"/>
                <a:ea typeface="华文细黑"/>
              </a:rPr>
              <a:t>A.</a:t>
            </a:r>
            <a:r>
              <a:rPr lang="en-US" altLang="zh-CN" sz="2800" kern="100" dirty="0">
                <a:solidFill>
                  <a:srgbClr val="000000"/>
                </a:solidFill>
                <a:latin typeface="宋体"/>
                <a:ea typeface="华文细黑"/>
                <a:cs typeface="Times New Roman"/>
              </a:rPr>
              <a:t>①②</a:t>
            </a:r>
            <a:r>
              <a:rPr lang="en-US" altLang="zh-CN" sz="2800" kern="100" dirty="0">
                <a:solidFill>
                  <a:srgbClr val="000000"/>
                </a:solidFill>
                <a:latin typeface="Times New Roman"/>
                <a:ea typeface="华文细黑"/>
              </a:rPr>
              <a:t>  </a:t>
            </a:r>
            <a:r>
              <a:rPr lang="en-US" altLang="zh-CN" sz="2800" kern="100" dirty="0" smtClean="0">
                <a:solidFill>
                  <a:srgbClr val="000000"/>
                </a:solidFill>
                <a:latin typeface="Times New Roman"/>
                <a:ea typeface="华文细黑"/>
              </a:rPr>
              <a:t>	B</a:t>
            </a:r>
            <a:r>
              <a:rPr lang="en-US" altLang="zh-CN" sz="2800" kern="100" dirty="0">
                <a:solidFill>
                  <a:srgbClr val="000000"/>
                </a:solidFill>
                <a:latin typeface="Times New Roman"/>
                <a:ea typeface="华文细黑"/>
              </a:rPr>
              <a:t>.</a:t>
            </a:r>
            <a:r>
              <a:rPr lang="en-US" altLang="zh-CN" sz="2800" kern="100" dirty="0">
                <a:solidFill>
                  <a:srgbClr val="000000"/>
                </a:solidFill>
                <a:latin typeface="宋体"/>
                <a:ea typeface="华文细黑"/>
                <a:cs typeface="Times New Roman"/>
              </a:rPr>
              <a:t>③④</a:t>
            </a:r>
            <a:r>
              <a:rPr lang="en-US" altLang="zh-CN" sz="2800" kern="100" dirty="0">
                <a:solidFill>
                  <a:srgbClr val="000000"/>
                </a:solidFill>
                <a:latin typeface="Times New Roman"/>
                <a:ea typeface="华文细黑"/>
              </a:rPr>
              <a:t>  </a:t>
            </a:r>
            <a:r>
              <a:rPr lang="en-US" altLang="zh-CN" sz="2800" kern="100" dirty="0" smtClean="0">
                <a:solidFill>
                  <a:srgbClr val="000000"/>
                </a:solidFill>
                <a:latin typeface="Times New Roman"/>
                <a:ea typeface="华文细黑"/>
              </a:rPr>
              <a:t>		C</a:t>
            </a:r>
            <a:r>
              <a:rPr lang="en-US" altLang="zh-CN" sz="2800" kern="100" dirty="0">
                <a:solidFill>
                  <a:srgbClr val="000000"/>
                </a:solidFill>
                <a:latin typeface="Times New Roman"/>
                <a:ea typeface="华文细黑"/>
              </a:rPr>
              <a:t>.</a:t>
            </a:r>
            <a:r>
              <a:rPr lang="en-US" altLang="zh-CN" sz="2800" kern="100" dirty="0">
                <a:solidFill>
                  <a:srgbClr val="000000"/>
                </a:solidFill>
                <a:latin typeface="宋体"/>
                <a:ea typeface="华文细黑"/>
                <a:cs typeface="Times New Roman"/>
              </a:rPr>
              <a:t>①④</a:t>
            </a:r>
            <a:r>
              <a:rPr lang="en-US" altLang="zh-CN" sz="2800" kern="100" dirty="0">
                <a:solidFill>
                  <a:srgbClr val="000000"/>
                </a:solidFill>
                <a:latin typeface="Times New Roman"/>
                <a:ea typeface="华文细黑"/>
              </a:rPr>
              <a:t>  </a:t>
            </a:r>
            <a:r>
              <a:rPr lang="en-US" altLang="zh-CN" sz="2800" kern="100" dirty="0" smtClean="0">
                <a:solidFill>
                  <a:srgbClr val="000000"/>
                </a:solidFill>
                <a:latin typeface="Times New Roman"/>
                <a:ea typeface="华文细黑"/>
              </a:rPr>
              <a:t>		D</a:t>
            </a:r>
            <a:r>
              <a:rPr lang="en-US" altLang="zh-CN" sz="2800" kern="100" dirty="0">
                <a:solidFill>
                  <a:srgbClr val="000000"/>
                </a:solidFill>
                <a:latin typeface="Times New Roman"/>
                <a:ea typeface="华文细黑"/>
              </a:rPr>
              <a:t>.</a:t>
            </a:r>
            <a:r>
              <a:rPr lang="en-US" altLang="zh-CN" sz="2800" kern="100" dirty="0" smtClean="0">
                <a:solidFill>
                  <a:srgbClr val="000000"/>
                </a:solidFill>
                <a:latin typeface="宋体"/>
                <a:ea typeface="华文细黑"/>
                <a:cs typeface="Times New Roman"/>
              </a:rPr>
              <a:t>②③</a:t>
            </a:r>
          </a:p>
          <a:p>
            <a:pPr>
              <a:lnSpc>
                <a:spcPct val="150000"/>
              </a:lnSpc>
            </a:pPr>
            <a:r>
              <a:rPr lang="zh-CN" altLang="zh-CN" sz="2800" b="1" kern="100" dirty="0">
                <a:solidFill>
                  <a:srgbClr val="0000FF"/>
                </a:solidFill>
                <a:latin typeface="Times New Roman"/>
                <a:cs typeface="Times New Roman"/>
              </a:rPr>
              <a:t>解析　</a:t>
            </a:r>
            <a:r>
              <a:rPr lang="zh-CN" altLang="zh-CN" sz="2800" kern="100" dirty="0">
                <a:solidFill>
                  <a:srgbClr val="000000"/>
                </a:solidFill>
                <a:latin typeface="Times New Roman"/>
                <a:ea typeface="华文细黑"/>
                <a:cs typeface="Times New Roman"/>
              </a:rPr>
              <a:t>材料主要体现了国家高度重视公民的安全，国家对公民权利的保护，</a:t>
            </a:r>
            <a:r>
              <a:rPr lang="en-US" altLang="zh-CN" sz="2800" kern="100" dirty="0">
                <a:solidFill>
                  <a:srgbClr val="000000"/>
                </a:solidFill>
                <a:latin typeface="宋体"/>
                <a:ea typeface="华文细黑"/>
                <a:cs typeface="Times New Roman"/>
              </a:rPr>
              <a:t>①②</a:t>
            </a:r>
            <a:r>
              <a:rPr lang="zh-CN" altLang="zh-CN" sz="2800" kern="100" dirty="0">
                <a:solidFill>
                  <a:srgbClr val="000000"/>
                </a:solidFill>
                <a:latin typeface="Times New Roman"/>
                <a:ea typeface="华文细黑"/>
                <a:cs typeface="Times New Roman"/>
              </a:rPr>
              <a:t>符合题意，故选</a:t>
            </a:r>
            <a:r>
              <a:rPr lang="en-US" altLang="zh-CN" sz="2800" kern="100" dirty="0">
                <a:solidFill>
                  <a:srgbClr val="000000"/>
                </a:solidFill>
                <a:latin typeface="Times New Roman"/>
                <a:ea typeface="华文细黑"/>
              </a:rPr>
              <a:t>A</a:t>
            </a:r>
            <a:r>
              <a:rPr lang="zh-CN" altLang="zh-CN" sz="2800" kern="100" dirty="0">
                <a:solidFill>
                  <a:srgbClr val="000000"/>
                </a:solidFill>
                <a:latin typeface="Times New Roman"/>
                <a:ea typeface="华文细黑"/>
                <a:cs typeface="Times New Roman"/>
              </a:rPr>
              <a:t>。</a:t>
            </a:r>
            <a:endParaRPr lang="en-US" altLang="zh-CN" sz="2800" kern="100" dirty="0" smtClean="0">
              <a:latin typeface="Times New Roman"/>
              <a:ea typeface="华文细黑"/>
              <a:cs typeface="Times New Roman"/>
            </a:endParaRPr>
          </a:p>
        </p:txBody>
      </p:sp>
      <p:sp>
        <p:nvSpPr>
          <p:cNvPr id="9" name="矩形 8"/>
          <p:cNvSpPr/>
          <p:nvPr/>
        </p:nvSpPr>
        <p:spPr>
          <a:xfrm>
            <a:off x="8183438" y="1466414"/>
            <a:ext cx="444352" cy="523220"/>
          </a:xfrm>
          <a:prstGeom prst="rect">
            <a:avLst/>
          </a:prstGeom>
        </p:spPr>
        <p:txBody>
          <a:bodyPr wrap="none">
            <a:spAutoFit/>
          </a:bodyPr>
          <a:lstStyle/>
          <a:p>
            <a:r>
              <a:rPr lang="en-US" altLang="zh-CN" sz="2800" kern="100" dirty="0">
                <a:solidFill>
                  <a:schemeClr val="accent6">
                    <a:lumMod val="75000"/>
                  </a:schemeClr>
                </a:solidFill>
                <a:latin typeface="Times New Roman"/>
                <a:ea typeface="华文细黑"/>
                <a:cs typeface="Courier New"/>
              </a:rPr>
              <a:t>A</a:t>
            </a:r>
            <a:endParaRPr lang="zh-CN" altLang="en-US" sz="2800" dirty="0">
              <a:solidFill>
                <a:schemeClr val="accent6">
                  <a:lumMod val="75000"/>
                </a:schemeClr>
              </a:solidFill>
            </a:endParaRPr>
          </a:p>
        </p:txBody>
      </p:sp>
      <p:sp>
        <p:nvSpPr>
          <p:cNvPr id="4" name="矩形 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5" name="圆角矩形 4"/>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54341645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blinds(horizontal)">
                                      <p:cBhvr>
                                        <p:cTn id="7" dur="500"/>
                                        <p:tgtEl>
                                          <p:spTgt spid="2">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2">
                                            <p:txEl>
                                              <p:pRg st="3" end="3"/>
                                            </p:txEl>
                                          </p:spTgt>
                                        </p:tgtEl>
                                      </p:cBhvr>
                                    </p:animEffect>
                                    <p:set>
                                      <p:cBhvr>
                                        <p:cTn id="17" dur="1" fill="hold">
                                          <p:stCondLst>
                                            <p:cond delay="499"/>
                                          </p:stCondLst>
                                        </p:cTn>
                                        <p:tgtEl>
                                          <p:spTgt spid="2">
                                            <p:txEl>
                                              <p:pRg st="3" end="3"/>
                                            </p:txEl>
                                          </p:spTgt>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9"/>
                                        </p:tgtEl>
                                      </p:cBhvr>
                                    </p:animEffect>
                                    <p:set>
                                      <p:cBhvr>
                                        <p:cTn id="20"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2" grpId="0" uiExpand="1" build="allAtOnce"/>
      <p:bldP spid="9" grpId="0"/>
      <p:bldP spid="9"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69057" y="301304"/>
            <a:ext cx="11458743" cy="732356"/>
          </a:xfrm>
          <a:prstGeom prst="rect">
            <a:avLst/>
          </a:prstGeom>
        </p:spPr>
        <p:txBody>
          <a:bodyPr wrap="square" lIns="121898" tIns="60948" rIns="121898" bIns="60948">
            <a:spAutoFit/>
          </a:bodyPr>
          <a:lstStyle/>
          <a:p>
            <a:pPr algn="just">
              <a:lnSpc>
                <a:spcPct val="150000"/>
              </a:lnSpc>
              <a:tabLst>
                <a:tab pos="1890395" algn="l"/>
              </a:tabLst>
            </a:pPr>
            <a:r>
              <a:rPr lang="zh-CN" altLang="en-US" sz="3000" b="1" kern="100" dirty="0">
                <a:solidFill>
                  <a:srgbClr val="0000FF"/>
                </a:solidFill>
                <a:latin typeface="Times New Roman" pitchFamily="18" charset="0"/>
                <a:cs typeface="Times New Roman" pitchFamily="18" charset="0"/>
              </a:rPr>
              <a:t>考向</a:t>
            </a:r>
            <a:r>
              <a:rPr lang="en-US" altLang="zh-CN" sz="3000" b="1" kern="100" dirty="0">
                <a:solidFill>
                  <a:srgbClr val="0000FF"/>
                </a:solidFill>
                <a:latin typeface="Times New Roman" pitchFamily="18" charset="0"/>
                <a:cs typeface="Times New Roman" pitchFamily="18" charset="0"/>
              </a:rPr>
              <a:t>2</a:t>
            </a:r>
            <a:r>
              <a:rPr lang="zh-CN" altLang="en-US" sz="3000" b="1" kern="100" dirty="0">
                <a:solidFill>
                  <a:srgbClr val="0000FF"/>
                </a:solidFill>
                <a:latin typeface="Times New Roman" pitchFamily="18" charset="0"/>
                <a:cs typeface="Times New Roman" pitchFamily="18" charset="0"/>
              </a:rPr>
              <a:t>　人民民主的广泛性和真实性</a:t>
            </a:r>
            <a:endParaRPr lang="zh-CN" altLang="zh-CN" sz="3000" b="1" kern="100" dirty="0">
              <a:solidFill>
                <a:srgbClr val="0000FF"/>
              </a:solidFill>
              <a:latin typeface="Times New Roman" pitchFamily="18" charset="0"/>
              <a:cs typeface="Times New Roman" pitchFamily="18" charset="0"/>
            </a:endParaRPr>
          </a:p>
        </p:txBody>
      </p:sp>
      <p:sp>
        <p:nvSpPr>
          <p:cNvPr id="4" name="矩形 3"/>
          <p:cNvSpPr/>
          <p:nvPr/>
        </p:nvSpPr>
        <p:spPr>
          <a:xfrm>
            <a:off x="541119" y="984936"/>
            <a:ext cx="10850716" cy="5181162"/>
          </a:xfrm>
          <a:prstGeom prst="rect">
            <a:avLst/>
          </a:prstGeom>
        </p:spPr>
        <p:txBody>
          <a:bodyPr>
            <a:spAutoFit/>
          </a:bodyPr>
          <a:lstStyle/>
          <a:p>
            <a:pPr>
              <a:lnSpc>
                <a:spcPct val="150000"/>
              </a:lnSpc>
              <a:tabLst>
                <a:tab pos="2340610" algn="l"/>
              </a:tabLst>
            </a:pPr>
            <a:r>
              <a:rPr lang="zh-CN" altLang="zh-CN" sz="2800" b="1" kern="100" dirty="0">
                <a:solidFill>
                  <a:srgbClr val="E36C0A"/>
                </a:solidFill>
                <a:latin typeface="Times New Roman"/>
                <a:cs typeface="Times New Roman"/>
              </a:rPr>
              <a:t>典例</a:t>
            </a:r>
            <a:r>
              <a:rPr lang="en-US" altLang="zh-CN" sz="2800" b="1" kern="100" dirty="0">
                <a:solidFill>
                  <a:srgbClr val="E36C0A"/>
                </a:solidFill>
                <a:latin typeface="Times New Roman"/>
                <a:cs typeface="Courier New"/>
              </a:rPr>
              <a:t>2</a:t>
            </a:r>
            <a:r>
              <a:rPr lang="zh-CN" altLang="zh-CN" sz="2800" b="1" kern="100" dirty="0">
                <a:solidFill>
                  <a:srgbClr val="E36C0A"/>
                </a:solidFill>
                <a:latin typeface="Times New Roman"/>
                <a:cs typeface="Times New Roman"/>
              </a:rPr>
              <a:t>　</a:t>
            </a:r>
            <a:r>
              <a:rPr lang="en-US" altLang="zh-CN" sz="2800" kern="100" dirty="0">
                <a:solidFill>
                  <a:srgbClr val="000000"/>
                </a:solidFill>
                <a:latin typeface="Times New Roman"/>
                <a:ea typeface="华文细黑"/>
                <a:cs typeface="Courier New"/>
              </a:rPr>
              <a:t>(2013·</a:t>
            </a:r>
            <a:r>
              <a:rPr lang="zh-CN" altLang="zh-CN" sz="2800" kern="100" dirty="0">
                <a:solidFill>
                  <a:srgbClr val="000000"/>
                </a:solidFill>
                <a:latin typeface="Times New Roman"/>
                <a:ea typeface="华文细黑"/>
                <a:cs typeface="Times New Roman"/>
              </a:rPr>
              <a:t>福建高考</a:t>
            </a:r>
            <a:r>
              <a:rPr lang="en-US" altLang="zh-CN" sz="2800" kern="100" dirty="0">
                <a:solidFill>
                  <a:srgbClr val="000000"/>
                </a:solidFill>
                <a:latin typeface="Times New Roman"/>
                <a:ea typeface="华文细黑"/>
                <a:cs typeface="Courier New"/>
              </a:rPr>
              <a:t>)</a:t>
            </a:r>
            <a:r>
              <a:rPr lang="zh-CN" altLang="zh-CN" sz="2800" kern="100" dirty="0">
                <a:solidFill>
                  <a:srgbClr val="000000"/>
                </a:solidFill>
                <a:latin typeface="Times New Roman"/>
                <a:ea typeface="华文细黑"/>
                <a:cs typeface="Times New Roman"/>
              </a:rPr>
              <a:t>截至</a:t>
            </a:r>
            <a:r>
              <a:rPr lang="en-US" altLang="zh-CN" sz="2800" kern="100" dirty="0">
                <a:solidFill>
                  <a:srgbClr val="000000"/>
                </a:solidFill>
                <a:latin typeface="Times New Roman"/>
                <a:ea typeface="华文细黑"/>
                <a:cs typeface="Courier New"/>
              </a:rPr>
              <a:t>2012</a:t>
            </a:r>
            <a:r>
              <a:rPr lang="zh-CN" altLang="zh-CN" sz="2800" kern="100" dirty="0">
                <a:solidFill>
                  <a:srgbClr val="000000"/>
                </a:solidFill>
                <a:latin typeface="Times New Roman"/>
                <a:ea typeface="华文细黑"/>
                <a:cs typeface="Times New Roman"/>
              </a:rPr>
              <a:t>年，福建省将城乡居民基本医疗保险补助标准提高到</a:t>
            </a:r>
            <a:r>
              <a:rPr lang="en-US" altLang="zh-CN" sz="2800" kern="100" dirty="0">
                <a:solidFill>
                  <a:srgbClr val="000000"/>
                </a:solidFill>
                <a:latin typeface="Times New Roman"/>
                <a:ea typeface="华文细黑"/>
                <a:cs typeface="Courier New"/>
              </a:rPr>
              <a:t>240</a:t>
            </a:r>
            <a:r>
              <a:rPr lang="zh-CN" altLang="zh-CN" sz="2800" kern="100" dirty="0">
                <a:solidFill>
                  <a:srgbClr val="000000"/>
                </a:solidFill>
                <a:latin typeface="Times New Roman"/>
                <a:ea typeface="华文细黑"/>
                <a:cs typeface="Times New Roman"/>
              </a:rPr>
              <a:t>元，省定农村低保标准提高到</a:t>
            </a:r>
            <a:r>
              <a:rPr lang="en-US" altLang="zh-CN" sz="2800" kern="100" dirty="0">
                <a:solidFill>
                  <a:srgbClr val="000000"/>
                </a:solidFill>
                <a:latin typeface="Times New Roman"/>
                <a:ea typeface="华文细黑"/>
                <a:cs typeface="Courier New"/>
              </a:rPr>
              <a:t>1 800</a:t>
            </a:r>
            <a:r>
              <a:rPr lang="zh-CN" altLang="zh-CN" sz="2800" kern="100" dirty="0">
                <a:solidFill>
                  <a:srgbClr val="000000"/>
                </a:solidFill>
                <a:latin typeface="Times New Roman"/>
                <a:ea typeface="华文细黑"/>
                <a:cs typeface="Times New Roman"/>
              </a:rPr>
              <a:t>元。上述改善民生的做法，体现了我国人民民主具有</a:t>
            </a:r>
            <a:r>
              <a:rPr lang="en-US" altLang="zh-CN" sz="2800" kern="100" dirty="0">
                <a:solidFill>
                  <a:srgbClr val="000000"/>
                </a:solidFill>
                <a:latin typeface="Times New Roman"/>
                <a:ea typeface="华文细黑"/>
                <a:cs typeface="Courier New"/>
              </a:rPr>
              <a:t>(</a:t>
            </a:r>
            <a:r>
              <a:rPr lang="zh-CN" altLang="zh-CN" sz="2800" kern="100" dirty="0">
                <a:solidFill>
                  <a:srgbClr val="000000"/>
                </a:solidFill>
                <a:latin typeface="Times New Roman"/>
                <a:ea typeface="华文细黑"/>
                <a:cs typeface="Times New Roman"/>
              </a:rPr>
              <a:t>　　</a:t>
            </a:r>
            <a:r>
              <a:rPr lang="en-US" altLang="zh-CN" sz="2800" kern="100" dirty="0">
                <a:solidFill>
                  <a:srgbClr val="000000"/>
                </a:solidFill>
                <a:latin typeface="Times New Roman"/>
                <a:ea typeface="华文细黑"/>
                <a:cs typeface="Courier New"/>
              </a:rPr>
              <a:t>)</a:t>
            </a:r>
            <a:endParaRPr lang="zh-CN" altLang="zh-CN" sz="280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A.</a:t>
            </a:r>
            <a:r>
              <a:rPr lang="zh-CN" altLang="zh-CN" sz="2800" kern="100" dirty="0">
                <a:solidFill>
                  <a:srgbClr val="000000"/>
                </a:solidFill>
                <a:latin typeface="Times New Roman"/>
                <a:ea typeface="华文细黑"/>
                <a:cs typeface="Times New Roman"/>
              </a:rPr>
              <a:t>政治保障</a:t>
            </a:r>
            <a:r>
              <a:rPr lang="en-US" altLang="zh-CN" sz="2800" kern="100" dirty="0">
                <a:solidFill>
                  <a:srgbClr val="000000"/>
                </a:solidFill>
                <a:latin typeface="Times New Roman"/>
                <a:ea typeface="华文细黑"/>
                <a:cs typeface="Courier New"/>
              </a:rPr>
              <a:t>  	</a:t>
            </a:r>
            <a:r>
              <a:rPr lang="en-US" altLang="zh-CN" sz="2800" kern="100" dirty="0" smtClean="0">
                <a:solidFill>
                  <a:srgbClr val="000000"/>
                </a:solidFill>
                <a:latin typeface="Times New Roman"/>
                <a:ea typeface="华文细黑"/>
                <a:cs typeface="Courier New"/>
              </a:rPr>
              <a:t>		B</a:t>
            </a:r>
            <a:r>
              <a:rPr lang="en-US" altLang="zh-CN" sz="2800" kern="100" dirty="0">
                <a:solidFill>
                  <a:srgbClr val="000000"/>
                </a:solidFill>
                <a:latin typeface="Times New Roman"/>
                <a:ea typeface="华文细黑"/>
                <a:cs typeface="Courier New"/>
              </a:rPr>
              <a:t>.</a:t>
            </a:r>
            <a:r>
              <a:rPr lang="zh-CN" altLang="zh-CN" sz="2800" kern="100" dirty="0">
                <a:solidFill>
                  <a:srgbClr val="000000"/>
                </a:solidFill>
                <a:latin typeface="Times New Roman"/>
                <a:ea typeface="华文细黑"/>
                <a:cs typeface="Times New Roman"/>
              </a:rPr>
              <a:t>物质保障</a:t>
            </a:r>
            <a:endParaRPr lang="zh-CN" altLang="zh-CN" sz="2800" kern="100" dirty="0">
              <a:latin typeface="宋体"/>
              <a:cs typeface="Courier New"/>
            </a:endParaRPr>
          </a:p>
          <a:p>
            <a:pPr>
              <a:lnSpc>
                <a:spcPct val="150000"/>
              </a:lnSpc>
            </a:pPr>
            <a:r>
              <a:rPr lang="en-US" altLang="zh-CN" sz="2800" kern="100" dirty="0">
                <a:solidFill>
                  <a:srgbClr val="000000"/>
                </a:solidFill>
                <a:latin typeface="Times New Roman"/>
                <a:ea typeface="华文细黑"/>
              </a:rPr>
              <a:t>C.</a:t>
            </a:r>
            <a:r>
              <a:rPr lang="zh-CN" altLang="zh-CN" sz="2800" kern="100" dirty="0">
                <a:solidFill>
                  <a:srgbClr val="000000"/>
                </a:solidFill>
                <a:latin typeface="Times New Roman"/>
                <a:ea typeface="华文细黑"/>
                <a:cs typeface="Times New Roman"/>
              </a:rPr>
              <a:t>法律保障</a:t>
            </a:r>
            <a:r>
              <a:rPr lang="en-US" altLang="zh-CN" sz="2800" kern="100" dirty="0">
                <a:solidFill>
                  <a:srgbClr val="000000"/>
                </a:solidFill>
                <a:latin typeface="Times New Roman"/>
                <a:ea typeface="华文细黑"/>
              </a:rPr>
              <a:t>  	</a:t>
            </a:r>
            <a:r>
              <a:rPr lang="en-US" altLang="zh-CN" sz="2800" kern="100" dirty="0" smtClean="0">
                <a:solidFill>
                  <a:srgbClr val="000000"/>
                </a:solidFill>
                <a:latin typeface="Times New Roman"/>
                <a:ea typeface="华文细黑"/>
              </a:rPr>
              <a:t>	            D</a:t>
            </a:r>
            <a:r>
              <a:rPr lang="en-US" altLang="zh-CN" sz="2800" kern="100" dirty="0">
                <a:solidFill>
                  <a:srgbClr val="000000"/>
                </a:solidFill>
                <a:latin typeface="Times New Roman"/>
                <a:ea typeface="华文细黑"/>
              </a:rPr>
              <a:t>.</a:t>
            </a:r>
            <a:r>
              <a:rPr lang="zh-CN" altLang="zh-CN" sz="2800" kern="100" dirty="0">
                <a:solidFill>
                  <a:srgbClr val="000000"/>
                </a:solidFill>
                <a:latin typeface="Times New Roman"/>
                <a:ea typeface="华文细黑"/>
                <a:cs typeface="Times New Roman"/>
              </a:rPr>
              <a:t>制度</a:t>
            </a:r>
            <a:r>
              <a:rPr lang="zh-CN" altLang="zh-CN" sz="2800" kern="100" dirty="0" smtClean="0">
                <a:solidFill>
                  <a:srgbClr val="000000"/>
                </a:solidFill>
                <a:latin typeface="Times New Roman"/>
                <a:ea typeface="华文细黑"/>
                <a:cs typeface="Times New Roman"/>
              </a:rPr>
              <a:t>保障</a:t>
            </a:r>
            <a:endParaRPr lang="en-US" altLang="zh-CN" sz="2800" kern="100" dirty="0" smtClean="0">
              <a:solidFill>
                <a:srgbClr val="000000"/>
              </a:solidFill>
              <a:latin typeface="Times New Roman"/>
              <a:ea typeface="华文细黑"/>
              <a:cs typeface="Times New Roman"/>
            </a:endParaRPr>
          </a:p>
          <a:p>
            <a:pPr>
              <a:lnSpc>
                <a:spcPct val="150000"/>
              </a:lnSpc>
            </a:pPr>
            <a:r>
              <a:rPr lang="zh-CN" altLang="zh-CN" sz="2800" b="1" kern="100" dirty="0">
                <a:solidFill>
                  <a:srgbClr val="0000FF"/>
                </a:solidFill>
                <a:latin typeface="Times New Roman"/>
                <a:cs typeface="Times New Roman"/>
              </a:rPr>
              <a:t>解析　</a:t>
            </a:r>
            <a:r>
              <a:rPr lang="zh-CN" altLang="zh-CN" sz="2800" kern="100" dirty="0">
                <a:solidFill>
                  <a:srgbClr val="000000"/>
                </a:solidFill>
                <a:latin typeface="Times New Roman"/>
                <a:ea typeface="华文细黑"/>
                <a:cs typeface="Times New Roman"/>
              </a:rPr>
              <a:t>本题考查人民民主的特点。人民民主的真实性表现在人民当家作主的权利有制度、法律和物质的保障，</a:t>
            </a:r>
            <a:r>
              <a:rPr lang="zh-CN" altLang="zh-CN" sz="2800" kern="100" dirty="0">
                <a:solidFill>
                  <a:srgbClr val="000000"/>
                </a:solidFill>
                <a:ea typeface="Times New Roman"/>
              </a:rPr>
              <a:t> </a:t>
            </a:r>
            <a:r>
              <a:rPr lang="zh-CN" altLang="zh-CN" sz="2800" kern="100" dirty="0">
                <a:solidFill>
                  <a:srgbClr val="000000"/>
                </a:solidFill>
                <a:latin typeface="Times New Roman"/>
                <a:ea typeface="华文细黑"/>
                <a:cs typeface="Times New Roman"/>
              </a:rPr>
              <a:t>材料中对城乡居民的补助属于物质保障。</a:t>
            </a:r>
            <a:r>
              <a:rPr lang="en-US" altLang="zh-CN" sz="2800" kern="100" dirty="0">
                <a:solidFill>
                  <a:srgbClr val="000000"/>
                </a:solidFill>
                <a:latin typeface="Times New Roman"/>
                <a:ea typeface="华文细黑"/>
              </a:rPr>
              <a:t>B</a:t>
            </a:r>
            <a:r>
              <a:rPr lang="zh-CN" altLang="zh-CN" sz="2800" kern="100" dirty="0">
                <a:solidFill>
                  <a:srgbClr val="000000"/>
                </a:solidFill>
                <a:latin typeface="Times New Roman"/>
                <a:ea typeface="华文细黑"/>
                <a:cs typeface="Times New Roman"/>
              </a:rPr>
              <a:t>项正确。</a:t>
            </a:r>
            <a:endParaRPr lang="zh-CN" altLang="zh-CN" sz="2800" kern="100" dirty="0">
              <a:effectLst/>
              <a:latin typeface="宋体"/>
              <a:cs typeface="Courier New"/>
            </a:endParaRPr>
          </a:p>
        </p:txBody>
      </p:sp>
      <p:sp>
        <p:nvSpPr>
          <p:cNvPr id="12" name="Rectangle 7"/>
          <p:cNvSpPr>
            <a:spLocks noChangeArrowheads="1"/>
          </p:cNvSpPr>
          <p:nvPr/>
        </p:nvSpPr>
        <p:spPr bwMode="auto">
          <a:xfrm>
            <a:off x="0" y="1060178"/>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6" name="矩形 5"/>
          <p:cNvSpPr/>
          <p:nvPr/>
        </p:nvSpPr>
        <p:spPr>
          <a:xfrm>
            <a:off x="7247334" y="2245520"/>
            <a:ext cx="423514" cy="656846"/>
          </a:xfrm>
          <a:prstGeom prst="rect">
            <a:avLst/>
          </a:prstGeom>
        </p:spPr>
        <p:txBody>
          <a:bodyPr wrap="none">
            <a:spAutoFit/>
          </a:bodyPr>
          <a:lstStyle/>
          <a:p>
            <a:pPr algn="just">
              <a:lnSpc>
                <a:spcPct val="150000"/>
              </a:lnSpc>
              <a:spcAft>
                <a:spcPts val="0"/>
              </a:spcAft>
              <a:tabLst>
                <a:tab pos="1890395" algn="l"/>
              </a:tabLst>
            </a:pPr>
            <a:r>
              <a:rPr lang="en-US" altLang="zh-CN" sz="2800" kern="100" dirty="0" smtClean="0">
                <a:solidFill>
                  <a:schemeClr val="accent6">
                    <a:lumMod val="75000"/>
                  </a:schemeClr>
                </a:solidFill>
                <a:latin typeface="Times New Roman"/>
                <a:ea typeface="华文细黑"/>
                <a:cs typeface="Courier New"/>
              </a:rPr>
              <a:t>B</a:t>
            </a:r>
            <a:endParaRPr lang="zh-CN" altLang="zh-CN" sz="1050" kern="100" dirty="0">
              <a:solidFill>
                <a:schemeClr val="accent6">
                  <a:lumMod val="75000"/>
                </a:schemeClr>
              </a:solidFill>
              <a:latin typeface="宋体"/>
              <a:cs typeface="Courier New"/>
            </a:endParaRPr>
          </a:p>
        </p:txBody>
      </p:sp>
      <p:sp>
        <p:nvSpPr>
          <p:cNvPr id="7" name="矩形 6"/>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8" name="圆角矩形 7"/>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146976750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blinds(horizontal)">
                                      <p:cBhvr>
                                        <p:cTn id="7" dur="500"/>
                                        <p:tgtEl>
                                          <p:spTgt spid="4">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4">
                                            <p:txEl>
                                              <p:pRg st="3" end="3"/>
                                            </p:txEl>
                                          </p:spTgt>
                                        </p:tgtEl>
                                      </p:cBhvr>
                                    </p:animEffect>
                                    <p:set>
                                      <p:cBhvr>
                                        <p:cTn id="17" dur="1" fill="hold">
                                          <p:stCondLst>
                                            <p:cond delay="499"/>
                                          </p:stCondLst>
                                        </p:cTn>
                                        <p:tgtEl>
                                          <p:spTgt spid="4">
                                            <p:txEl>
                                              <p:pRg st="3" end="3"/>
                                            </p:txEl>
                                          </p:spTgt>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6"/>
                                        </p:tgtEl>
                                      </p:cBhvr>
                                    </p:animEffect>
                                    <p:set>
                                      <p:cBhvr>
                                        <p:cTn id="20"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4" grpId="0" uiExpand="1" build="allAtOnce"/>
      <p:bldP spid="6" grpId="0"/>
      <p:bldP spid="6"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7"/>
          <p:cNvSpPr>
            <a:spLocks noChangeArrowheads="1"/>
          </p:cNvSpPr>
          <p:nvPr/>
        </p:nvSpPr>
        <p:spPr bwMode="auto">
          <a:xfrm>
            <a:off x="0" y="876300"/>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6" name="矩形 5"/>
          <p:cNvSpPr/>
          <p:nvPr/>
        </p:nvSpPr>
        <p:spPr>
          <a:xfrm>
            <a:off x="916580" y="837506"/>
            <a:ext cx="10291194" cy="5262979"/>
          </a:xfrm>
          <a:prstGeom prst="rect">
            <a:avLst/>
          </a:prstGeom>
        </p:spPr>
        <p:txBody>
          <a:bodyPr wrap="square">
            <a:spAutoFit/>
          </a:bodyPr>
          <a:lstStyle/>
          <a:p>
            <a:pPr algn="just">
              <a:lnSpc>
                <a:spcPct val="150000"/>
              </a:lnSpc>
              <a:spcAft>
                <a:spcPts val="0"/>
              </a:spcAft>
              <a:tabLst>
                <a:tab pos="2340610" algn="l"/>
              </a:tabLst>
            </a:pPr>
            <a:r>
              <a:rPr lang="zh-CN" altLang="zh-CN" sz="2800" b="1" dirty="0">
                <a:solidFill>
                  <a:schemeClr val="accent6">
                    <a:lumMod val="75000"/>
                  </a:schemeClr>
                </a:solidFill>
                <a:latin typeface="Times New Roman" pitchFamily="18" charset="0"/>
                <a:cs typeface="Times New Roman" pitchFamily="18" charset="0"/>
              </a:rPr>
              <a:t>跟踪训练</a:t>
            </a:r>
            <a:r>
              <a:rPr lang="en-US" altLang="zh-CN" sz="2800" b="1" dirty="0">
                <a:solidFill>
                  <a:schemeClr val="accent6">
                    <a:lumMod val="75000"/>
                  </a:schemeClr>
                </a:solidFill>
                <a:latin typeface="Times New Roman" pitchFamily="18" charset="0"/>
                <a:cs typeface="Times New Roman" pitchFamily="18" charset="0"/>
              </a:rPr>
              <a:t>2</a:t>
            </a:r>
            <a:r>
              <a:rPr lang="zh-CN" altLang="zh-CN" sz="2800" b="1" kern="100" dirty="0">
                <a:solidFill>
                  <a:srgbClr val="0000FF"/>
                </a:solidFill>
                <a:latin typeface="Times New Roman"/>
                <a:cs typeface="Times New Roman"/>
              </a:rPr>
              <a:t>　</a:t>
            </a:r>
            <a:r>
              <a:rPr lang="en-US" altLang="zh-CN" sz="2800" kern="100" dirty="0">
                <a:solidFill>
                  <a:srgbClr val="000000"/>
                </a:solidFill>
                <a:latin typeface="Times New Roman"/>
                <a:ea typeface="华文细黑"/>
                <a:cs typeface="Courier New"/>
              </a:rPr>
              <a:t>2015</a:t>
            </a:r>
            <a:r>
              <a:rPr lang="zh-CN" altLang="zh-CN" sz="2800" kern="100" dirty="0">
                <a:solidFill>
                  <a:srgbClr val="000000"/>
                </a:solidFill>
                <a:latin typeface="Times New Roman"/>
                <a:ea typeface="华文细黑"/>
                <a:cs typeface="Times New Roman"/>
              </a:rPr>
              <a:t>年</a:t>
            </a:r>
            <a:r>
              <a:rPr lang="en-US" altLang="zh-CN" sz="2800" kern="100" dirty="0">
                <a:solidFill>
                  <a:srgbClr val="000000"/>
                </a:solidFill>
                <a:latin typeface="Times New Roman"/>
                <a:ea typeface="华文细黑"/>
                <a:cs typeface="Courier New"/>
              </a:rPr>
              <a:t>3</a:t>
            </a:r>
            <a:r>
              <a:rPr lang="zh-CN" altLang="zh-CN" sz="2800" kern="100" dirty="0">
                <a:solidFill>
                  <a:srgbClr val="000000"/>
                </a:solidFill>
                <a:latin typeface="Times New Roman"/>
                <a:ea typeface="华文细黑"/>
                <a:cs typeface="Times New Roman"/>
              </a:rPr>
              <a:t>月，十二届全国人大三次会议在北京召开，本次会议与会代表</a:t>
            </a:r>
            <a:r>
              <a:rPr lang="en-US" altLang="zh-CN" sz="2800" kern="100" dirty="0">
                <a:solidFill>
                  <a:srgbClr val="000000"/>
                </a:solidFill>
                <a:latin typeface="Times New Roman"/>
                <a:ea typeface="华文细黑"/>
                <a:cs typeface="Courier New"/>
              </a:rPr>
              <a:t>2 900</a:t>
            </a:r>
            <a:r>
              <a:rPr lang="zh-CN" altLang="zh-CN" sz="2800" kern="100" dirty="0">
                <a:solidFill>
                  <a:srgbClr val="000000"/>
                </a:solidFill>
                <a:latin typeface="Times New Roman"/>
                <a:ea typeface="华文细黑"/>
                <a:cs typeface="Times New Roman"/>
              </a:rPr>
              <a:t>多名，分别来自全国各省、自治区、直辖市、香港特别行政区、澳门特别行政区和中国人民解放军等</a:t>
            </a:r>
            <a:r>
              <a:rPr lang="en-US" altLang="zh-CN" sz="2800" kern="100" dirty="0">
                <a:solidFill>
                  <a:srgbClr val="000000"/>
                </a:solidFill>
                <a:latin typeface="Times New Roman"/>
                <a:ea typeface="华文细黑"/>
                <a:cs typeface="Courier New"/>
              </a:rPr>
              <a:t>35</a:t>
            </a:r>
            <a:r>
              <a:rPr lang="zh-CN" altLang="zh-CN" sz="2800" kern="100" dirty="0">
                <a:solidFill>
                  <a:srgbClr val="000000"/>
                </a:solidFill>
                <a:latin typeface="Times New Roman"/>
                <a:ea typeface="华文细黑"/>
                <a:cs typeface="Times New Roman"/>
              </a:rPr>
              <a:t>个选举单位。这说明</a:t>
            </a:r>
            <a:r>
              <a:rPr lang="en-US" altLang="zh-CN" sz="2800" kern="100" dirty="0">
                <a:solidFill>
                  <a:srgbClr val="000000"/>
                </a:solidFill>
                <a:latin typeface="Times New Roman"/>
                <a:ea typeface="华文细黑"/>
                <a:cs typeface="Courier New"/>
              </a:rPr>
              <a:t>(</a:t>
            </a:r>
            <a:r>
              <a:rPr lang="zh-CN" altLang="zh-CN" sz="2800" kern="100" dirty="0">
                <a:solidFill>
                  <a:srgbClr val="000000"/>
                </a:solidFill>
                <a:latin typeface="Times New Roman"/>
                <a:ea typeface="华文细黑"/>
                <a:cs typeface="Times New Roman"/>
              </a:rPr>
              <a:t>　　</a:t>
            </a:r>
            <a:r>
              <a:rPr lang="en-US" altLang="zh-CN" sz="2800" kern="100" dirty="0">
                <a:solidFill>
                  <a:srgbClr val="000000"/>
                </a:solidFill>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A.</a:t>
            </a:r>
            <a:r>
              <a:rPr lang="zh-CN" altLang="zh-CN" sz="2800" kern="100" dirty="0">
                <a:solidFill>
                  <a:srgbClr val="000000"/>
                </a:solidFill>
                <a:latin typeface="Times New Roman"/>
                <a:ea typeface="华文细黑"/>
                <a:cs typeface="Times New Roman"/>
              </a:rPr>
              <a:t>在我国民主权利具有真实性</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B.</a:t>
            </a:r>
            <a:r>
              <a:rPr lang="zh-CN" altLang="zh-CN" sz="2800" kern="100" dirty="0">
                <a:solidFill>
                  <a:srgbClr val="000000"/>
                </a:solidFill>
                <a:latin typeface="Times New Roman"/>
                <a:ea typeface="华文细黑"/>
                <a:cs typeface="Times New Roman"/>
              </a:rPr>
              <a:t>我国实行人民代表大会制度</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C.</a:t>
            </a:r>
            <a:r>
              <a:rPr lang="zh-CN" altLang="zh-CN" sz="2800" kern="100" dirty="0">
                <a:solidFill>
                  <a:srgbClr val="000000"/>
                </a:solidFill>
                <a:latin typeface="Times New Roman"/>
                <a:ea typeface="华文细黑"/>
                <a:cs typeface="Times New Roman"/>
              </a:rPr>
              <a:t>在我国民主主体具有广泛性</a:t>
            </a:r>
            <a:endParaRPr lang="zh-CN" altLang="zh-CN" sz="1050" kern="100" dirty="0">
              <a:latin typeface="宋体"/>
              <a:cs typeface="Courier New"/>
            </a:endParaRPr>
          </a:p>
          <a:p>
            <a:pPr>
              <a:lnSpc>
                <a:spcPct val="150000"/>
              </a:lnSpc>
            </a:pPr>
            <a:r>
              <a:rPr lang="en-US" altLang="zh-CN" sz="2800" kern="100" dirty="0">
                <a:solidFill>
                  <a:srgbClr val="000000"/>
                </a:solidFill>
                <a:latin typeface="Times New Roman"/>
                <a:ea typeface="华文细黑"/>
              </a:rPr>
              <a:t>D.</a:t>
            </a:r>
            <a:r>
              <a:rPr lang="zh-CN" altLang="zh-CN" sz="2800" kern="100" dirty="0">
                <a:solidFill>
                  <a:srgbClr val="000000"/>
                </a:solidFill>
                <a:latin typeface="Times New Roman"/>
                <a:ea typeface="华文细黑"/>
                <a:cs typeface="Times New Roman"/>
              </a:rPr>
              <a:t>我国人民享有广泛的民主</a:t>
            </a:r>
            <a:r>
              <a:rPr lang="zh-CN" altLang="zh-CN" sz="2800" kern="100" dirty="0" smtClean="0">
                <a:solidFill>
                  <a:srgbClr val="000000"/>
                </a:solidFill>
                <a:latin typeface="Times New Roman"/>
                <a:ea typeface="华文细黑"/>
                <a:cs typeface="Times New Roman"/>
              </a:rPr>
              <a:t>权利</a:t>
            </a:r>
            <a:endParaRPr lang="en-US" altLang="zh-CN" sz="2800" kern="100" dirty="0" smtClean="0">
              <a:latin typeface="Times New Roman"/>
              <a:ea typeface="华文细黑"/>
              <a:cs typeface="Times New Roman"/>
            </a:endParaRPr>
          </a:p>
        </p:txBody>
      </p:sp>
      <p:sp>
        <p:nvSpPr>
          <p:cNvPr id="9" name="矩形 8"/>
          <p:cNvSpPr/>
          <p:nvPr/>
        </p:nvSpPr>
        <p:spPr>
          <a:xfrm>
            <a:off x="4087516" y="2906574"/>
            <a:ext cx="423514" cy="523220"/>
          </a:xfrm>
          <a:prstGeom prst="rect">
            <a:avLst/>
          </a:prstGeom>
        </p:spPr>
        <p:txBody>
          <a:bodyPr wrap="none">
            <a:spAutoFit/>
          </a:bodyPr>
          <a:lstStyle/>
          <a:p>
            <a:r>
              <a:rPr lang="en-US" altLang="zh-CN" sz="2800" kern="100" dirty="0">
                <a:solidFill>
                  <a:schemeClr val="accent6">
                    <a:lumMod val="75000"/>
                  </a:schemeClr>
                </a:solidFill>
                <a:latin typeface="Times New Roman"/>
                <a:ea typeface="华文细黑"/>
                <a:cs typeface="Courier New"/>
              </a:rPr>
              <a:t>C</a:t>
            </a:r>
            <a:endParaRPr lang="zh-CN" altLang="en-US" dirty="0">
              <a:solidFill>
                <a:schemeClr val="accent6">
                  <a:lumMod val="75000"/>
                </a:schemeClr>
              </a:solidFill>
            </a:endParaRPr>
          </a:p>
        </p:txBody>
      </p:sp>
      <p:sp>
        <p:nvSpPr>
          <p:cNvPr id="8" name="矩形 7"/>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0" name="圆角矩形 9"/>
          <p:cNvSpPr/>
          <p:nvPr/>
        </p:nvSpPr>
        <p:spPr>
          <a:xfrm>
            <a:off x="10271670"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
        <p:nvSpPr>
          <p:cNvPr id="11" name="圆角矩形 10">
            <a:hlinkClick r:id="rId2" action="ppaction://hlinksldjump"/>
          </p:cNvPr>
          <p:cNvSpPr/>
          <p:nvPr/>
        </p:nvSpPr>
        <p:spPr>
          <a:xfrm>
            <a:off x="11376626" y="665383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itchFamily="49" charset="-122"/>
                <a:ea typeface="黑体" pitchFamily="49" charset="-122"/>
              </a:rPr>
              <a:t>返回</a:t>
            </a:r>
            <a:endParaRPr lang="zh-CN" altLang="en-US" sz="1400" dirty="0">
              <a:solidFill>
                <a:srgbClr val="0000FF"/>
              </a:solidFill>
              <a:latin typeface="黑体" pitchFamily="49" charset="-122"/>
              <a:ea typeface="黑体" pitchFamily="49" charset="-122"/>
            </a:endParaRPr>
          </a:p>
        </p:txBody>
      </p:sp>
    </p:spTree>
    <p:extLst>
      <p:ext uri="{BB962C8B-B14F-4D97-AF65-F5344CB8AC3E}">
        <p14:creationId xmlns:p14="http://schemas.microsoft.com/office/powerpoint/2010/main" val="98243755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9"/>
                                        </p:tgtEl>
                                      </p:cBhvr>
                                    </p:animEffect>
                                    <p:set>
                                      <p:cBhvr>
                                        <p:cTn id="12"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9" grpId="0"/>
      <p:bldP spid="9"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06574" y="1019162"/>
            <a:ext cx="3056239" cy="826456"/>
          </a:xfrm>
          <a:prstGeom prst="rect">
            <a:avLst/>
          </a:prstGeom>
        </p:spPr>
        <p:txBody>
          <a:bodyPr wrap="square">
            <a:spAutoFit/>
          </a:bodyPr>
          <a:lstStyle/>
          <a:p>
            <a:pPr algn="just">
              <a:lnSpc>
                <a:spcPct val="150000"/>
              </a:lnSpc>
              <a:spcAft>
                <a:spcPts val="0"/>
              </a:spcAft>
              <a:tabLst>
                <a:tab pos="1890395" algn="l"/>
              </a:tabLst>
            </a:pPr>
            <a:r>
              <a:rPr lang="en-US" altLang="zh-CN" sz="2800" kern="100" dirty="0">
                <a:solidFill>
                  <a:srgbClr val="000000"/>
                </a:solidFill>
                <a:latin typeface="Times New Roman"/>
                <a:ea typeface="华文细黑"/>
              </a:rPr>
              <a:t>1.</a:t>
            </a:r>
            <a:r>
              <a:rPr lang="zh-CN" altLang="zh-CN" sz="2800" kern="100" dirty="0">
                <a:solidFill>
                  <a:srgbClr val="000000"/>
                </a:solidFill>
                <a:latin typeface="Times New Roman"/>
                <a:ea typeface="华文细黑"/>
                <a:cs typeface="Times New Roman"/>
              </a:rPr>
              <a:t>公民的政治权利</a:t>
            </a:r>
            <a:endParaRPr lang="zh-CN" altLang="zh-CN" sz="1050" kern="100" dirty="0">
              <a:effectLst/>
              <a:latin typeface="宋体"/>
              <a:cs typeface="Courier New"/>
            </a:endParaRPr>
          </a:p>
        </p:txBody>
      </p:sp>
      <p:cxnSp>
        <p:nvCxnSpPr>
          <p:cNvPr id="13" name="直接连接符 12"/>
          <p:cNvCxnSpPr/>
          <p:nvPr/>
        </p:nvCxnSpPr>
        <p:spPr>
          <a:xfrm>
            <a:off x="2604" y="909514"/>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9" name="矩形 8"/>
          <p:cNvSpPr/>
          <p:nvPr/>
        </p:nvSpPr>
        <p:spPr>
          <a:xfrm>
            <a:off x="82433" y="252731"/>
            <a:ext cx="8461045" cy="584775"/>
          </a:xfrm>
          <a:prstGeom prst="rect">
            <a:avLst/>
          </a:prstGeom>
        </p:spPr>
        <p:txBody>
          <a:bodyPr>
            <a:spAutoFit/>
          </a:bodyPr>
          <a:lstStyle/>
          <a:p>
            <a:r>
              <a:rPr lang="zh-CN" altLang="en-US" sz="3200" b="1" dirty="0">
                <a:solidFill>
                  <a:srgbClr val="0000FF"/>
                </a:solidFill>
                <a:latin typeface="微软雅黑"/>
                <a:ea typeface="微软雅黑"/>
              </a:rPr>
              <a:t>考点二　我国公民的政治权利与义务</a:t>
            </a:r>
          </a:p>
        </p:txBody>
      </p:sp>
      <p:graphicFrame>
        <p:nvGraphicFramePr>
          <p:cNvPr id="4" name="表格 3"/>
          <p:cNvGraphicFramePr>
            <a:graphicFrameLocks noGrp="1"/>
          </p:cNvGraphicFramePr>
          <p:nvPr>
            <p:extLst>
              <p:ext uri="{D42A27DB-BD31-4B8C-83A1-F6EECF244321}">
                <p14:modId xmlns:p14="http://schemas.microsoft.com/office/powerpoint/2010/main" val="932930041"/>
              </p:ext>
            </p:extLst>
          </p:nvPr>
        </p:nvGraphicFramePr>
        <p:xfrm>
          <a:off x="406574" y="2061642"/>
          <a:ext cx="11377264" cy="4279392"/>
        </p:xfrm>
        <a:graphic>
          <a:graphicData uri="http://schemas.openxmlformats.org/drawingml/2006/table">
            <a:tbl>
              <a:tblPr/>
              <a:tblGrid>
                <a:gridCol w="1296144"/>
                <a:gridCol w="4968552"/>
                <a:gridCol w="5112568"/>
              </a:tblGrid>
              <a:tr h="336915">
                <a:tc>
                  <a:txBody>
                    <a:bodyPr/>
                    <a:lstStyle/>
                    <a:p>
                      <a:pPr algn="ctr">
                        <a:lnSpc>
                          <a:spcPct val="130000"/>
                        </a:lnSpc>
                        <a:spcAft>
                          <a:spcPts val="0"/>
                        </a:spcAft>
                        <a:tabLst>
                          <a:tab pos="2340610" algn="l"/>
                        </a:tabLst>
                      </a:pPr>
                      <a:r>
                        <a:rPr lang="zh-CN" sz="2400" kern="100" dirty="0">
                          <a:solidFill>
                            <a:srgbClr val="000000"/>
                          </a:solidFill>
                          <a:effectLst/>
                          <a:latin typeface="Times New Roman"/>
                          <a:ea typeface="华文细黑"/>
                          <a:cs typeface="Times New Roman"/>
                        </a:rPr>
                        <a:t>权利</a:t>
                      </a:r>
                      <a:endParaRPr lang="zh-CN" sz="2400" kern="100" dirty="0">
                        <a:effectLst/>
                        <a:latin typeface="宋体"/>
                        <a:cs typeface="Courier New"/>
                      </a:endParaRPr>
                    </a:p>
                  </a:txBody>
                  <a:tcPr marL="22050" marR="220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spcAft>
                          <a:spcPts val="0"/>
                        </a:spcAft>
                        <a:tabLst>
                          <a:tab pos="2340610" algn="l"/>
                        </a:tabLst>
                      </a:pPr>
                      <a:r>
                        <a:rPr lang="zh-CN" sz="2400" kern="100">
                          <a:solidFill>
                            <a:srgbClr val="000000"/>
                          </a:solidFill>
                          <a:effectLst/>
                          <a:latin typeface="Times New Roman"/>
                          <a:ea typeface="华文细黑"/>
                          <a:cs typeface="Times New Roman"/>
                        </a:rPr>
                        <a:t>内容</a:t>
                      </a:r>
                      <a:endParaRPr lang="zh-CN" sz="2400" kern="100">
                        <a:effectLst/>
                        <a:latin typeface="宋体"/>
                        <a:cs typeface="Courier New"/>
                      </a:endParaRPr>
                    </a:p>
                  </a:txBody>
                  <a:tcPr marL="22050" marR="220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spcAft>
                          <a:spcPts val="0"/>
                        </a:spcAft>
                        <a:tabLst>
                          <a:tab pos="2340610" algn="l"/>
                        </a:tabLst>
                      </a:pPr>
                      <a:r>
                        <a:rPr lang="zh-CN" sz="2400" kern="100">
                          <a:solidFill>
                            <a:srgbClr val="000000"/>
                          </a:solidFill>
                          <a:effectLst/>
                          <a:latin typeface="Times New Roman"/>
                          <a:ea typeface="华文细黑"/>
                          <a:cs typeface="Times New Roman"/>
                        </a:rPr>
                        <a:t>意义</a:t>
                      </a:r>
                      <a:endParaRPr lang="zh-CN" sz="2400" kern="100">
                        <a:effectLst/>
                        <a:latin typeface="宋体"/>
                        <a:cs typeface="Courier New"/>
                      </a:endParaRPr>
                    </a:p>
                  </a:txBody>
                  <a:tcPr marL="22050" marR="220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47661">
                <a:tc>
                  <a:txBody>
                    <a:bodyPr/>
                    <a:lstStyle/>
                    <a:p>
                      <a:pPr algn="ctr">
                        <a:lnSpc>
                          <a:spcPct val="130000"/>
                        </a:lnSpc>
                        <a:spcAft>
                          <a:spcPts val="0"/>
                        </a:spcAft>
                        <a:tabLst>
                          <a:tab pos="2340610" algn="l"/>
                        </a:tabLst>
                      </a:pPr>
                      <a:r>
                        <a:rPr lang="zh-CN" sz="2400" kern="100">
                          <a:solidFill>
                            <a:srgbClr val="000000"/>
                          </a:solidFill>
                          <a:effectLst/>
                          <a:latin typeface="Times New Roman"/>
                          <a:ea typeface="华文细黑"/>
                          <a:cs typeface="Times New Roman"/>
                        </a:rPr>
                        <a:t>选举权和被选举权</a:t>
                      </a:r>
                      <a:endParaRPr lang="zh-CN" sz="2400" kern="100">
                        <a:effectLst/>
                        <a:latin typeface="宋体"/>
                        <a:cs typeface="Courier New"/>
                      </a:endParaRPr>
                    </a:p>
                  </a:txBody>
                  <a:tcPr marL="22050" marR="220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30000"/>
                        </a:lnSpc>
                        <a:spcAft>
                          <a:spcPts val="0"/>
                        </a:spcAft>
                        <a:tabLst>
                          <a:tab pos="2340610" algn="l"/>
                        </a:tabLst>
                      </a:pPr>
                      <a:r>
                        <a:rPr lang="zh-CN" sz="2400" kern="100" dirty="0">
                          <a:solidFill>
                            <a:srgbClr val="000000"/>
                          </a:solidFill>
                          <a:effectLst/>
                          <a:latin typeface="Times New Roman"/>
                          <a:ea typeface="华文细黑"/>
                          <a:cs typeface="Times New Roman"/>
                        </a:rPr>
                        <a:t>公民依法享有选举国家权力机关代表和被选为国家权力机关代表的权利</a:t>
                      </a:r>
                      <a:endParaRPr lang="zh-CN" sz="2400" kern="100" dirty="0">
                        <a:effectLst/>
                        <a:latin typeface="宋体"/>
                        <a:cs typeface="Courier New"/>
                      </a:endParaRPr>
                    </a:p>
                  </a:txBody>
                  <a:tcPr marL="22050" marR="220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30000"/>
                        </a:lnSpc>
                        <a:spcAft>
                          <a:spcPts val="0"/>
                        </a:spcAft>
                        <a:tabLst>
                          <a:tab pos="2340610" algn="l"/>
                        </a:tabLst>
                      </a:pPr>
                      <a:r>
                        <a:rPr lang="zh-CN" sz="2400" kern="100" dirty="0">
                          <a:solidFill>
                            <a:srgbClr val="000000"/>
                          </a:solidFill>
                          <a:effectLst/>
                          <a:latin typeface="Times New Roman"/>
                          <a:ea typeface="华文细黑"/>
                          <a:cs typeface="Times New Roman"/>
                        </a:rPr>
                        <a:t>是公民基本的民主权利，行使这个权利是公民参与管理国家和管理社会的基础和标志</a:t>
                      </a:r>
                      <a:endParaRPr lang="zh-CN" sz="2400" kern="100" dirty="0">
                        <a:effectLst/>
                        <a:latin typeface="宋体"/>
                        <a:cs typeface="Courier New"/>
                      </a:endParaRPr>
                    </a:p>
                  </a:txBody>
                  <a:tcPr marL="22050" marR="220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42289">
                <a:tc>
                  <a:txBody>
                    <a:bodyPr/>
                    <a:lstStyle/>
                    <a:p>
                      <a:pPr algn="ctr">
                        <a:lnSpc>
                          <a:spcPct val="130000"/>
                        </a:lnSpc>
                        <a:spcAft>
                          <a:spcPts val="0"/>
                        </a:spcAft>
                        <a:tabLst>
                          <a:tab pos="2340610" algn="l"/>
                        </a:tabLst>
                      </a:pPr>
                      <a:r>
                        <a:rPr lang="zh-CN" sz="2400" kern="100">
                          <a:solidFill>
                            <a:srgbClr val="000000"/>
                          </a:solidFill>
                          <a:effectLst/>
                          <a:latin typeface="Times New Roman"/>
                          <a:ea typeface="华文细黑"/>
                          <a:cs typeface="Times New Roman"/>
                        </a:rPr>
                        <a:t>政治自由</a:t>
                      </a:r>
                      <a:endParaRPr lang="zh-CN" sz="2400" kern="100">
                        <a:effectLst/>
                        <a:latin typeface="宋体"/>
                        <a:cs typeface="Courier New"/>
                      </a:endParaRPr>
                    </a:p>
                  </a:txBody>
                  <a:tcPr marL="22050" marR="220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30000"/>
                        </a:lnSpc>
                        <a:spcAft>
                          <a:spcPts val="0"/>
                        </a:spcAft>
                        <a:tabLst>
                          <a:tab pos="2340610" algn="l"/>
                        </a:tabLst>
                      </a:pPr>
                      <a:r>
                        <a:rPr lang="zh-CN" sz="2400" kern="100" dirty="0">
                          <a:solidFill>
                            <a:srgbClr val="000000"/>
                          </a:solidFill>
                          <a:effectLst/>
                          <a:latin typeface="Times New Roman"/>
                          <a:ea typeface="华文细黑"/>
                          <a:cs typeface="Times New Roman"/>
                        </a:rPr>
                        <a:t>公民有言论、出版、集会、结社、游行、示威的自由</a:t>
                      </a:r>
                      <a:endParaRPr lang="zh-CN" sz="2400" kern="100" dirty="0">
                        <a:effectLst/>
                        <a:latin typeface="宋体"/>
                        <a:cs typeface="Courier New"/>
                      </a:endParaRPr>
                    </a:p>
                  </a:txBody>
                  <a:tcPr marL="22050" marR="220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30000"/>
                        </a:lnSpc>
                        <a:spcAft>
                          <a:spcPts val="0"/>
                        </a:spcAft>
                        <a:tabLst>
                          <a:tab pos="2340610" algn="l"/>
                        </a:tabLst>
                      </a:pPr>
                      <a:r>
                        <a:rPr lang="zh-CN" sz="2400" kern="100">
                          <a:solidFill>
                            <a:srgbClr val="000000"/>
                          </a:solidFill>
                          <a:effectLst/>
                          <a:latin typeface="Times New Roman"/>
                          <a:ea typeface="华文细黑"/>
                          <a:cs typeface="Times New Roman"/>
                        </a:rPr>
                        <a:t>是人民行使当家作主权利的重要方式，是社会主义民主的具体表现</a:t>
                      </a:r>
                      <a:endParaRPr lang="zh-CN" sz="2400" kern="100">
                        <a:effectLst/>
                        <a:latin typeface="宋体"/>
                        <a:cs typeface="Courier New"/>
                      </a:endParaRPr>
                    </a:p>
                  </a:txBody>
                  <a:tcPr marL="22050" marR="220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79204">
                <a:tc>
                  <a:txBody>
                    <a:bodyPr/>
                    <a:lstStyle/>
                    <a:p>
                      <a:pPr algn="ctr">
                        <a:lnSpc>
                          <a:spcPct val="130000"/>
                        </a:lnSpc>
                        <a:spcAft>
                          <a:spcPts val="0"/>
                        </a:spcAft>
                        <a:tabLst>
                          <a:tab pos="2340610" algn="l"/>
                        </a:tabLst>
                      </a:pPr>
                      <a:r>
                        <a:rPr lang="zh-CN" sz="2400" kern="100">
                          <a:solidFill>
                            <a:srgbClr val="000000"/>
                          </a:solidFill>
                          <a:effectLst/>
                          <a:latin typeface="Times New Roman"/>
                          <a:ea typeface="华文细黑"/>
                          <a:cs typeface="Times New Roman"/>
                        </a:rPr>
                        <a:t>监督权</a:t>
                      </a:r>
                      <a:endParaRPr lang="zh-CN" sz="2400" kern="100">
                        <a:effectLst/>
                        <a:latin typeface="宋体"/>
                        <a:cs typeface="Courier New"/>
                      </a:endParaRPr>
                    </a:p>
                  </a:txBody>
                  <a:tcPr marL="22050" marR="220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30000"/>
                        </a:lnSpc>
                        <a:spcAft>
                          <a:spcPts val="0"/>
                        </a:spcAft>
                        <a:tabLst>
                          <a:tab pos="2340610" algn="l"/>
                        </a:tabLst>
                      </a:pPr>
                      <a:r>
                        <a:rPr lang="zh-CN" sz="2400" kern="100">
                          <a:solidFill>
                            <a:srgbClr val="000000"/>
                          </a:solidFill>
                          <a:effectLst/>
                          <a:latin typeface="Times New Roman"/>
                          <a:ea typeface="华文细黑"/>
                          <a:cs typeface="Times New Roman"/>
                        </a:rPr>
                        <a:t>包括公民对于任何国家机关和国家工作人员的批评权、建议权、申诉权、控告权和检举权等</a:t>
                      </a:r>
                      <a:endParaRPr lang="zh-CN" sz="2400" kern="100">
                        <a:effectLst/>
                        <a:latin typeface="宋体"/>
                        <a:cs typeface="Courier New"/>
                      </a:endParaRPr>
                    </a:p>
                  </a:txBody>
                  <a:tcPr marL="22050" marR="220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30000"/>
                        </a:lnSpc>
                        <a:spcAft>
                          <a:spcPts val="0"/>
                        </a:spcAft>
                        <a:tabLst>
                          <a:tab pos="2340610" algn="l"/>
                        </a:tabLst>
                      </a:pPr>
                      <a:r>
                        <a:rPr lang="zh-CN" sz="2400" kern="100" dirty="0">
                          <a:solidFill>
                            <a:srgbClr val="000000"/>
                          </a:solidFill>
                          <a:effectLst/>
                          <a:latin typeface="Times New Roman"/>
                          <a:ea typeface="华文细黑"/>
                          <a:cs typeface="Times New Roman"/>
                        </a:rPr>
                        <a:t>有利于维护国家利益和公民合法利益</a:t>
                      </a:r>
                      <a:endParaRPr lang="zh-CN" sz="2400" kern="100" dirty="0">
                        <a:effectLst/>
                        <a:latin typeface="宋体"/>
                        <a:cs typeface="Courier New"/>
                      </a:endParaRPr>
                    </a:p>
                  </a:txBody>
                  <a:tcPr marL="22050" marR="220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8" name="对角圆角矩形 7"/>
          <p:cNvSpPr/>
          <p:nvPr/>
        </p:nvSpPr>
        <p:spPr>
          <a:xfrm>
            <a:off x="10343678" y="446158"/>
            <a:ext cx="1514726" cy="535364"/>
          </a:xfrm>
          <a:prstGeom prst="round2Diag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zh-CN" altLang="en-US" b="1" dirty="0">
                <a:solidFill>
                  <a:schemeClr val="bg1"/>
                </a:solidFill>
                <a:latin typeface="微软雅黑" pitchFamily="34" charset="-122"/>
                <a:ea typeface="微软雅黑" pitchFamily="34" charset="-122"/>
              </a:rPr>
              <a:t>考点梳理</a:t>
            </a:r>
          </a:p>
        </p:txBody>
      </p:sp>
      <p:sp>
        <p:nvSpPr>
          <p:cNvPr id="11" name="矩形 10"/>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2" name="圆角矩形 11">
            <a:hlinkClick r:id="rId2" action="ppaction://hlinksldjump"/>
          </p:cNvPr>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提醒</a:t>
            </a:r>
          </a:p>
        </p:txBody>
      </p:sp>
    </p:spTree>
    <p:extLst>
      <p:ext uri="{BB962C8B-B14F-4D97-AF65-F5344CB8AC3E}">
        <p14:creationId xmlns:p14="http://schemas.microsoft.com/office/powerpoint/2010/main" val="234706434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矩形 4"/>
          <p:cNvSpPr/>
          <p:nvPr/>
        </p:nvSpPr>
        <p:spPr>
          <a:xfrm>
            <a:off x="-6424" y="1756627"/>
            <a:ext cx="12190479" cy="3611241"/>
          </a:xfrm>
          <a:prstGeom prst="rect">
            <a:avLst/>
          </a:prstGeom>
          <a:solidFill>
            <a:schemeClr val="accent1">
              <a:lumMod val="20000"/>
              <a:lumOff val="8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just">
              <a:lnSpc>
                <a:spcPct val="150000"/>
              </a:lnSpc>
              <a:spcAft>
                <a:spcPts val="0"/>
              </a:spcAft>
              <a:tabLst>
                <a:tab pos="1890395" algn="l"/>
              </a:tabLst>
            </a:pPr>
            <a:endParaRPr lang="zh-CN" altLang="zh-CN" kern="100" dirty="0">
              <a:ln>
                <a:solidFill>
                  <a:schemeClr val="bg2"/>
                </a:solidFill>
              </a:ln>
              <a:solidFill>
                <a:schemeClr val="accent6">
                  <a:lumMod val="75000"/>
                </a:schemeClr>
              </a:solidFill>
              <a:latin typeface="Times New Roman"/>
              <a:ea typeface="华文细黑"/>
              <a:cs typeface="Times New Roman"/>
            </a:endParaRPr>
          </a:p>
        </p:txBody>
      </p:sp>
      <p:sp>
        <p:nvSpPr>
          <p:cNvPr id="4" name="矩形 3"/>
          <p:cNvSpPr/>
          <p:nvPr/>
        </p:nvSpPr>
        <p:spPr>
          <a:xfrm>
            <a:off x="987763" y="1971780"/>
            <a:ext cx="10148003" cy="2898174"/>
          </a:xfrm>
          <a:prstGeom prst="rect">
            <a:avLst/>
          </a:prstGeom>
        </p:spPr>
        <p:txBody>
          <a:bodyPr wrap="square" lIns="121898" tIns="60948" rIns="121898" bIns="60948">
            <a:spAutoFit/>
          </a:bodyPr>
          <a:lstStyle/>
          <a:p>
            <a:pPr algn="just">
              <a:lnSpc>
                <a:spcPct val="150000"/>
              </a:lnSpc>
              <a:spcAft>
                <a:spcPts val="0"/>
              </a:spcAft>
              <a:tabLst>
                <a:tab pos="1890395" algn="l"/>
              </a:tabLst>
            </a:pPr>
            <a:r>
              <a:rPr lang="zh-CN" altLang="zh-CN" sz="2800" b="1" kern="100" dirty="0">
                <a:solidFill>
                  <a:srgbClr val="0000FF"/>
                </a:solidFill>
                <a:latin typeface="Times New Roman"/>
                <a:cs typeface="Times New Roman"/>
              </a:rPr>
              <a:t>提醒　</a:t>
            </a:r>
            <a:r>
              <a:rPr lang="zh-CN" altLang="zh-CN" sz="2800" kern="100" dirty="0">
                <a:solidFill>
                  <a:srgbClr val="000000"/>
                </a:solidFill>
                <a:latin typeface="Times New Roman"/>
                <a:ea typeface="华文细黑"/>
                <a:cs typeface="Times New Roman"/>
              </a:rPr>
              <a:t>权利</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权力。前者属于法律概念，后者属于政治概念。两者的区别：第一，权利的主体不是特定的，而权力的主体是特定的；第二，权利的内容比权力的内容广泛；第三，权利可以放弃，权力不能放弃。</a:t>
            </a:r>
            <a:endParaRPr lang="zh-CN" altLang="zh-CN" sz="2800" kern="100" dirty="0">
              <a:effectLst/>
              <a:latin typeface="宋体"/>
              <a:cs typeface="Courier New"/>
            </a:endParaRPr>
          </a:p>
        </p:txBody>
      </p:sp>
    </p:spTree>
    <p:extLst>
      <p:ext uri="{BB962C8B-B14F-4D97-AF65-F5344CB8AC3E}">
        <p14:creationId xmlns:p14="http://schemas.microsoft.com/office/powerpoint/2010/main" val="28847341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75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22598" y="135865"/>
            <a:ext cx="10148003" cy="687600"/>
          </a:xfrm>
          <a:prstGeom prst="rect">
            <a:avLst/>
          </a:prstGeom>
        </p:spPr>
        <p:txBody>
          <a:bodyPr wrap="square" lIns="121898" tIns="60948" rIns="121898" bIns="60948">
            <a:spAutoFit/>
          </a:bodyPr>
          <a:lstStyle/>
          <a:p>
            <a:pPr algn="just">
              <a:lnSpc>
                <a:spcPct val="150000"/>
              </a:lnSpc>
              <a:spcAft>
                <a:spcPts val="0"/>
              </a:spcAft>
              <a:tabLst>
                <a:tab pos="1890395" algn="l"/>
              </a:tabLst>
            </a:pPr>
            <a:r>
              <a:rPr lang="en-US" altLang="zh-CN" sz="2800" kern="100" dirty="0">
                <a:solidFill>
                  <a:srgbClr val="000000"/>
                </a:solidFill>
                <a:latin typeface="Times New Roman"/>
                <a:ea typeface="华文细黑"/>
              </a:rPr>
              <a:t>2.</a:t>
            </a:r>
            <a:r>
              <a:rPr lang="zh-CN" altLang="zh-CN" sz="2800" kern="100" dirty="0">
                <a:solidFill>
                  <a:srgbClr val="000000"/>
                </a:solidFill>
                <a:latin typeface="Times New Roman"/>
                <a:ea typeface="华文细黑"/>
                <a:cs typeface="Times New Roman"/>
              </a:rPr>
              <a:t>公民的政治义务</a:t>
            </a:r>
            <a:endParaRPr lang="zh-CN" altLang="zh-CN" sz="2800" kern="100" dirty="0">
              <a:effectLst/>
              <a:latin typeface="宋体"/>
              <a:cs typeface="Courier New"/>
            </a:endParaRPr>
          </a:p>
        </p:txBody>
      </p:sp>
      <p:graphicFrame>
        <p:nvGraphicFramePr>
          <p:cNvPr id="3" name="表格 2"/>
          <p:cNvGraphicFramePr>
            <a:graphicFrameLocks noGrp="1"/>
          </p:cNvGraphicFramePr>
          <p:nvPr>
            <p:extLst>
              <p:ext uri="{D42A27DB-BD31-4B8C-83A1-F6EECF244321}">
                <p14:modId xmlns:p14="http://schemas.microsoft.com/office/powerpoint/2010/main" val="200329462"/>
              </p:ext>
            </p:extLst>
          </p:nvPr>
        </p:nvGraphicFramePr>
        <p:xfrm>
          <a:off x="622598" y="823465"/>
          <a:ext cx="10945216" cy="5702673"/>
        </p:xfrm>
        <a:graphic>
          <a:graphicData uri="http://schemas.openxmlformats.org/drawingml/2006/table">
            <a:tbl>
              <a:tblPr/>
              <a:tblGrid>
                <a:gridCol w="4104456"/>
                <a:gridCol w="6840760"/>
              </a:tblGrid>
              <a:tr h="267064">
                <a:tc>
                  <a:txBody>
                    <a:bodyPr/>
                    <a:lstStyle/>
                    <a:p>
                      <a:pPr algn="ctr">
                        <a:lnSpc>
                          <a:spcPct val="150000"/>
                        </a:lnSpc>
                        <a:spcAft>
                          <a:spcPts val="0"/>
                        </a:spcAft>
                        <a:tabLst>
                          <a:tab pos="2340610" algn="l"/>
                        </a:tabLst>
                      </a:pPr>
                      <a:r>
                        <a:rPr lang="zh-CN" sz="2600" kern="100">
                          <a:solidFill>
                            <a:srgbClr val="000000"/>
                          </a:solidFill>
                          <a:effectLst/>
                          <a:latin typeface="Times New Roman"/>
                          <a:ea typeface="华文细黑"/>
                          <a:cs typeface="Times New Roman"/>
                        </a:rPr>
                        <a:t>内容</a:t>
                      </a:r>
                      <a:endParaRPr lang="zh-CN" sz="2600" kern="100">
                        <a:effectLst/>
                        <a:latin typeface="宋体"/>
                        <a:cs typeface="Courier New"/>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600" kern="100">
                          <a:solidFill>
                            <a:srgbClr val="000000"/>
                          </a:solidFill>
                          <a:effectLst/>
                          <a:latin typeface="Times New Roman"/>
                          <a:ea typeface="华文细黑"/>
                          <a:cs typeface="Times New Roman"/>
                        </a:rPr>
                        <a:t>意义</a:t>
                      </a:r>
                      <a:endParaRPr lang="zh-CN" sz="2600" kern="100">
                        <a:effectLst/>
                        <a:latin typeface="宋体"/>
                        <a:cs typeface="Courier New"/>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02386">
                <a:tc>
                  <a:txBody>
                    <a:bodyPr/>
                    <a:lstStyle/>
                    <a:p>
                      <a:pPr algn="ctr">
                        <a:lnSpc>
                          <a:spcPct val="150000"/>
                        </a:lnSpc>
                        <a:spcAft>
                          <a:spcPts val="0"/>
                        </a:spcAft>
                        <a:tabLst>
                          <a:tab pos="2340610" algn="l"/>
                        </a:tabLst>
                      </a:pPr>
                      <a:r>
                        <a:rPr lang="zh-CN" sz="2600" kern="100">
                          <a:solidFill>
                            <a:srgbClr val="000000"/>
                          </a:solidFill>
                          <a:effectLst/>
                          <a:latin typeface="Times New Roman"/>
                          <a:ea typeface="华文细黑"/>
                          <a:cs typeface="Times New Roman"/>
                        </a:rPr>
                        <a:t>维护国家统一和民族团结</a:t>
                      </a:r>
                      <a:endParaRPr lang="zh-CN" sz="2600" kern="100">
                        <a:effectLst/>
                        <a:latin typeface="宋体"/>
                        <a:cs typeface="Courier New"/>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600" kern="100" dirty="0">
                          <a:solidFill>
                            <a:srgbClr val="000000"/>
                          </a:solidFill>
                          <a:effectLst/>
                          <a:latin typeface="Times New Roman"/>
                          <a:ea typeface="华文细黑"/>
                          <a:cs typeface="Times New Roman"/>
                        </a:rPr>
                        <a:t>是我国顺利进行社会主义现代化建设的根本保证，也是实现公民的政治权利和其他权利的重要保证</a:t>
                      </a:r>
                      <a:endParaRPr lang="zh-CN" sz="2600" kern="100" dirty="0">
                        <a:effectLst/>
                        <a:latin typeface="宋体"/>
                        <a:cs typeface="Courier New"/>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68256">
                <a:tc>
                  <a:txBody>
                    <a:bodyPr/>
                    <a:lstStyle/>
                    <a:p>
                      <a:pPr algn="ctr">
                        <a:lnSpc>
                          <a:spcPct val="150000"/>
                        </a:lnSpc>
                        <a:spcAft>
                          <a:spcPts val="0"/>
                        </a:spcAft>
                        <a:tabLst>
                          <a:tab pos="2340610" algn="l"/>
                        </a:tabLst>
                      </a:pPr>
                      <a:r>
                        <a:rPr lang="zh-CN" sz="2600" kern="100">
                          <a:solidFill>
                            <a:srgbClr val="000000"/>
                          </a:solidFill>
                          <a:effectLst/>
                          <a:latin typeface="Times New Roman"/>
                          <a:ea typeface="华文细黑"/>
                          <a:cs typeface="Times New Roman"/>
                        </a:rPr>
                        <a:t>遵守宪法和法律</a:t>
                      </a:r>
                      <a:endParaRPr lang="zh-CN" sz="2600" kern="100">
                        <a:effectLst/>
                        <a:latin typeface="宋体"/>
                        <a:cs typeface="Courier New"/>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600" kern="100">
                          <a:solidFill>
                            <a:srgbClr val="000000"/>
                          </a:solidFill>
                          <a:effectLst/>
                          <a:latin typeface="Times New Roman"/>
                          <a:ea typeface="华文细黑"/>
                          <a:cs typeface="Times New Roman"/>
                        </a:rPr>
                        <a:t>宪法和法律是党的主张和人民意志相统一的体现，是公民根本的行为准则</a:t>
                      </a:r>
                      <a:endParaRPr lang="zh-CN" sz="2600" kern="100">
                        <a:effectLst/>
                        <a:latin typeface="宋体"/>
                        <a:cs typeface="Courier New"/>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35321">
                <a:tc>
                  <a:txBody>
                    <a:bodyPr/>
                    <a:lstStyle/>
                    <a:p>
                      <a:pPr algn="ctr">
                        <a:lnSpc>
                          <a:spcPct val="150000"/>
                        </a:lnSpc>
                        <a:spcAft>
                          <a:spcPts val="0"/>
                        </a:spcAft>
                        <a:tabLst>
                          <a:tab pos="2340610" algn="l"/>
                        </a:tabLst>
                      </a:pPr>
                      <a:r>
                        <a:rPr lang="zh-CN" sz="2600" kern="100">
                          <a:solidFill>
                            <a:srgbClr val="000000"/>
                          </a:solidFill>
                          <a:effectLst/>
                          <a:latin typeface="Times New Roman"/>
                          <a:ea typeface="华文细黑"/>
                          <a:cs typeface="Times New Roman"/>
                        </a:rPr>
                        <a:t>维护国家安全、荣誉和利益</a:t>
                      </a:r>
                      <a:endParaRPr lang="zh-CN" sz="2600" kern="100">
                        <a:effectLst/>
                        <a:latin typeface="宋体"/>
                        <a:cs typeface="Courier New"/>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600" kern="100" dirty="0">
                          <a:solidFill>
                            <a:srgbClr val="000000"/>
                          </a:solidFill>
                          <a:effectLst/>
                          <a:latin typeface="Times New Roman"/>
                          <a:ea typeface="华文细黑"/>
                          <a:cs typeface="Times New Roman"/>
                        </a:rPr>
                        <a:t>是实现国家富强、民族振兴的重要保证，是公民爱国的表现，是每个公民义不容辞的职责</a:t>
                      </a:r>
                      <a:endParaRPr lang="zh-CN" sz="2600" kern="100" dirty="0">
                        <a:effectLst/>
                        <a:latin typeface="宋体"/>
                        <a:cs typeface="Courier New"/>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01192">
                <a:tc>
                  <a:txBody>
                    <a:bodyPr/>
                    <a:lstStyle/>
                    <a:p>
                      <a:pPr algn="ctr">
                        <a:lnSpc>
                          <a:spcPct val="150000"/>
                        </a:lnSpc>
                        <a:spcAft>
                          <a:spcPts val="0"/>
                        </a:spcAft>
                        <a:tabLst>
                          <a:tab pos="2340610" algn="l"/>
                        </a:tabLst>
                      </a:pPr>
                      <a:r>
                        <a:rPr lang="zh-CN" sz="2600" kern="100">
                          <a:solidFill>
                            <a:srgbClr val="000000"/>
                          </a:solidFill>
                          <a:effectLst/>
                          <a:latin typeface="Times New Roman"/>
                          <a:ea typeface="华文细黑"/>
                          <a:cs typeface="Times New Roman"/>
                        </a:rPr>
                        <a:t>服兵役和参加民兵组织</a:t>
                      </a:r>
                      <a:endParaRPr lang="zh-CN" sz="2600" kern="100">
                        <a:effectLst/>
                        <a:latin typeface="宋体"/>
                        <a:cs typeface="Courier New"/>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600" kern="100" dirty="0">
                          <a:solidFill>
                            <a:srgbClr val="000000"/>
                          </a:solidFill>
                          <a:effectLst/>
                          <a:latin typeface="Times New Roman"/>
                          <a:ea typeface="华文细黑"/>
                          <a:cs typeface="Times New Roman"/>
                        </a:rPr>
                        <a:t>保卫祖国的需要</a:t>
                      </a:r>
                      <a:endParaRPr lang="zh-CN" sz="2600" kern="100" dirty="0">
                        <a:effectLst/>
                        <a:latin typeface="宋体"/>
                        <a:cs typeface="Courier New"/>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6" name="圆角矩形 5">
            <a:hlinkClick r:id="rId2" action="ppaction://hlinksldjump"/>
          </p:cNvPr>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注意</a:t>
            </a:r>
          </a:p>
        </p:txBody>
      </p:sp>
    </p:spTree>
    <p:extLst>
      <p:ext uri="{BB962C8B-B14F-4D97-AF65-F5344CB8AC3E}">
        <p14:creationId xmlns:p14="http://schemas.microsoft.com/office/powerpoint/2010/main" val="244300509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矩形 3"/>
          <p:cNvSpPr/>
          <p:nvPr/>
        </p:nvSpPr>
        <p:spPr>
          <a:xfrm>
            <a:off x="987763" y="1971780"/>
            <a:ext cx="10148003" cy="2062079"/>
          </a:xfrm>
          <a:prstGeom prst="rect">
            <a:avLst/>
          </a:prstGeom>
        </p:spPr>
        <p:txBody>
          <a:bodyPr wrap="square" lIns="121898" tIns="60948" rIns="121898" bIns="60948">
            <a:spAutoFit/>
          </a:bodyPr>
          <a:lstStyle/>
          <a:p>
            <a:pPr algn="just">
              <a:lnSpc>
                <a:spcPct val="150000"/>
              </a:lnSpc>
              <a:spcAft>
                <a:spcPts val="0"/>
              </a:spcAft>
              <a:tabLst>
                <a:tab pos="1890395" algn="l"/>
              </a:tabLst>
            </a:pPr>
            <a:r>
              <a:rPr lang="zh-CN" altLang="zh-CN" sz="2800" b="1" kern="100" dirty="0">
                <a:solidFill>
                  <a:srgbClr val="0000FF"/>
                </a:solidFill>
                <a:latin typeface="黑体" pitchFamily="49" charset="-122"/>
                <a:ea typeface="黑体" pitchFamily="49" charset="-122"/>
                <a:cs typeface="Times New Roman"/>
              </a:rPr>
              <a:t>注意</a:t>
            </a:r>
            <a:r>
              <a:rPr lang="zh-CN" altLang="zh-CN" sz="2800" kern="100" dirty="0">
                <a:solidFill>
                  <a:srgbClr val="000000"/>
                </a:solidFill>
                <a:latin typeface="Times New Roman"/>
                <a:ea typeface="华文细黑"/>
                <a:cs typeface="Times New Roman"/>
              </a:rPr>
              <a:t>　权利、义务</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政治权利、政治义务。权利与义务包括政治、经济、文化、社会等方面，政治权利与政治义务是指公民在政治生活方面的权利与义务。</a:t>
            </a:r>
            <a:endParaRPr lang="zh-CN" altLang="zh-CN" sz="2800" kern="100" dirty="0">
              <a:effectLst/>
              <a:latin typeface="宋体"/>
              <a:cs typeface="Courier New"/>
            </a:endParaRPr>
          </a:p>
        </p:txBody>
      </p:sp>
    </p:spTree>
    <p:extLst>
      <p:ext uri="{BB962C8B-B14F-4D97-AF65-F5344CB8AC3E}">
        <p14:creationId xmlns:p14="http://schemas.microsoft.com/office/powerpoint/2010/main" val="13282382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50590" y="189434"/>
            <a:ext cx="10148003" cy="1333931"/>
          </a:xfrm>
          <a:prstGeom prst="rect">
            <a:avLst/>
          </a:prstGeom>
        </p:spPr>
        <p:txBody>
          <a:bodyPr wrap="square" lIns="121898" tIns="60948" rIns="121898" bIns="60948">
            <a:spAutoFit/>
          </a:bodyPr>
          <a:lstStyle/>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3.</a:t>
            </a:r>
            <a:r>
              <a:rPr lang="zh-CN" altLang="zh-CN" sz="2800" kern="100" dirty="0">
                <a:solidFill>
                  <a:srgbClr val="000000"/>
                </a:solidFill>
                <a:latin typeface="Times New Roman"/>
                <a:ea typeface="华文细黑"/>
                <a:cs typeface="Times New Roman"/>
              </a:rPr>
              <a:t>我国公民参与政治生活的基本原则和主要内容</a:t>
            </a:r>
            <a:endParaRPr lang="zh-CN" altLang="zh-CN" sz="1050" kern="100" dirty="0">
              <a:latin typeface="宋体"/>
              <a:cs typeface="Courier New"/>
            </a:endParaRPr>
          </a:p>
          <a:p>
            <a:pPr>
              <a:lnSpc>
                <a:spcPct val="150000"/>
              </a:lnSpc>
            </a:pPr>
            <a:r>
              <a:rPr lang="en-US" altLang="zh-CN" sz="2800" kern="100" dirty="0">
                <a:solidFill>
                  <a:srgbClr val="000000"/>
                </a:solidFill>
                <a:latin typeface="Times New Roman"/>
                <a:ea typeface="华文细黑"/>
              </a:rPr>
              <a:t>(1)</a:t>
            </a:r>
            <a:r>
              <a:rPr lang="zh-CN" altLang="zh-CN" sz="2800" kern="100" dirty="0">
                <a:solidFill>
                  <a:srgbClr val="000000"/>
                </a:solidFill>
                <a:latin typeface="Times New Roman"/>
                <a:ea typeface="华文细黑"/>
                <a:cs typeface="Times New Roman"/>
              </a:rPr>
              <a:t>基本原则</a:t>
            </a:r>
            <a:endParaRPr lang="zh-CN" altLang="zh-CN" sz="2800" kern="100" dirty="0">
              <a:effectLst/>
              <a:latin typeface="宋体"/>
              <a:cs typeface="Courier New"/>
            </a:endParaRPr>
          </a:p>
        </p:txBody>
      </p:sp>
      <p:graphicFrame>
        <p:nvGraphicFramePr>
          <p:cNvPr id="3" name="表格 2"/>
          <p:cNvGraphicFramePr>
            <a:graphicFrameLocks noGrp="1"/>
          </p:cNvGraphicFramePr>
          <p:nvPr>
            <p:extLst>
              <p:ext uri="{D42A27DB-BD31-4B8C-83A1-F6EECF244321}">
                <p14:modId xmlns:p14="http://schemas.microsoft.com/office/powerpoint/2010/main" val="3498413091"/>
              </p:ext>
            </p:extLst>
          </p:nvPr>
        </p:nvGraphicFramePr>
        <p:xfrm>
          <a:off x="694606" y="1538342"/>
          <a:ext cx="10657185" cy="4875530"/>
        </p:xfrm>
        <a:graphic>
          <a:graphicData uri="http://schemas.openxmlformats.org/drawingml/2006/table">
            <a:tbl>
              <a:tblPr/>
              <a:tblGrid>
                <a:gridCol w="2880320"/>
                <a:gridCol w="3384376"/>
                <a:gridCol w="4392489"/>
              </a:tblGrid>
              <a:tr h="185849">
                <a:tc>
                  <a:txBody>
                    <a:bodyPr/>
                    <a:lstStyle/>
                    <a:p>
                      <a:pPr algn="ctr">
                        <a:lnSpc>
                          <a:spcPct val="130000"/>
                        </a:lnSpc>
                        <a:spcAft>
                          <a:spcPts val="0"/>
                        </a:spcAft>
                        <a:tabLst>
                          <a:tab pos="2340610" algn="l"/>
                        </a:tabLst>
                      </a:pPr>
                      <a:r>
                        <a:rPr lang="zh-CN" sz="2400" kern="100">
                          <a:solidFill>
                            <a:srgbClr val="000000"/>
                          </a:solidFill>
                          <a:effectLst/>
                          <a:latin typeface="Times New Roman"/>
                          <a:ea typeface="华文细黑"/>
                          <a:cs typeface="Times New Roman"/>
                        </a:rPr>
                        <a:t>原则</a:t>
                      </a:r>
                      <a:endParaRPr lang="zh-CN" sz="2400" kern="100">
                        <a:effectLst/>
                        <a:latin typeface="宋体"/>
                        <a:cs typeface="Courier New"/>
                      </a:endParaRPr>
                    </a:p>
                  </a:txBody>
                  <a:tcPr marL="20212" marR="202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spcAft>
                          <a:spcPts val="0"/>
                        </a:spcAft>
                        <a:tabLst>
                          <a:tab pos="2340610" algn="l"/>
                        </a:tabLst>
                      </a:pPr>
                      <a:r>
                        <a:rPr lang="zh-CN" sz="2400" kern="100">
                          <a:solidFill>
                            <a:srgbClr val="000000"/>
                          </a:solidFill>
                          <a:effectLst/>
                          <a:latin typeface="Times New Roman"/>
                          <a:ea typeface="华文细黑"/>
                          <a:cs typeface="Times New Roman"/>
                        </a:rPr>
                        <a:t>内容</a:t>
                      </a:r>
                      <a:endParaRPr lang="zh-CN" sz="2400" kern="100">
                        <a:effectLst/>
                        <a:latin typeface="宋体"/>
                        <a:cs typeface="Courier New"/>
                      </a:endParaRPr>
                    </a:p>
                  </a:txBody>
                  <a:tcPr marL="20212" marR="202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spcAft>
                          <a:spcPts val="0"/>
                        </a:spcAft>
                        <a:tabLst>
                          <a:tab pos="2340610" algn="l"/>
                        </a:tabLst>
                      </a:pPr>
                      <a:r>
                        <a:rPr lang="zh-CN" sz="2400" kern="100">
                          <a:solidFill>
                            <a:srgbClr val="000000"/>
                          </a:solidFill>
                          <a:effectLst/>
                          <a:latin typeface="Times New Roman"/>
                          <a:ea typeface="华文细黑"/>
                          <a:cs typeface="Times New Roman"/>
                        </a:rPr>
                        <a:t>要求</a:t>
                      </a:r>
                      <a:endParaRPr lang="zh-CN" sz="2400" kern="100">
                        <a:effectLst/>
                        <a:latin typeface="宋体"/>
                        <a:cs typeface="Courier New"/>
                      </a:endParaRPr>
                    </a:p>
                  </a:txBody>
                  <a:tcPr marL="20212" marR="202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86789">
                <a:tc>
                  <a:txBody>
                    <a:bodyPr/>
                    <a:lstStyle/>
                    <a:p>
                      <a:pPr algn="l">
                        <a:lnSpc>
                          <a:spcPct val="130000"/>
                        </a:lnSpc>
                        <a:spcAft>
                          <a:spcPts val="0"/>
                        </a:spcAft>
                        <a:tabLst>
                          <a:tab pos="2340610" algn="l"/>
                        </a:tabLst>
                      </a:pPr>
                      <a:r>
                        <a:rPr lang="zh-CN" sz="2400" kern="100">
                          <a:solidFill>
                            <a:srgbClr val="000000"/>
                          </a:solidFill>
                          <a:effectLst/>
                          <a:latin typeface="Times New Roman"/>
                          <a:ea typeface="华文细黑"/>
                          <a:cs typeface="Times New Roman"/>
                        </a:rPr>
                        <a:t>坚持公民在法律面前一律平等的原则</a:t>
                      </a:r>
                      <a:endParaRPr lang="zh-CN" sz="2400" kern="100">
                        <a:effectLst/>
                        <a:latin typeface="宋体"/>
                        <a:cs typeface="Courier New"/>
                      </a:endParaRPr>
                    </a:p>
                  </a:txBody>
                  <a:tcPr marL="20212" marR="202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30000"/>
                        </a:lnSpc>
                        <a:spcAft>
                          <a:spcPts val="0"/>
                        </a:spcAft>
                        <a:tabLst>
                          <a:tab pos="2340610" algn="l"/>
                        </a:tabLst>
                      </a:pPr>
                      <a:r>
                        <a:rPr lang="zh-CN" sz="2400" kern="100">
                          <a:solidFill>
                            <a:srgbClr val="000000"/>
                          </a:solidFill>
                          <a:effectLst/>
                          <a:latin typeface="Times New Roman"/>
                          <a:ea typeface="华文细黑"/>
                          <a:cs typeface="Times New Roman"/>
                        </a:rPr>
                        <a:t>公民平等地享有权利，平等地履行义务，平等地适用法律</a:t>
                      </a:r>
                      <a:endParaRPr lang="zh-CN" sz="2400" kern="100">
                        <a:effectLst/>
                        <a:latin typeface="宋体"/>
                        <a:cs typeface="Courier New"/>
                      </a:endParaRPr>
                    </a:p>
                  </a:txBody>
                  <a:tcPr marL="20212" marR="202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30000"/>
                        </a:lnSpc>
                        <a:spcAft>
                          <a:spcPts val="0"/>
                        </a:spcAft>
                        <a:tabLst>
                          <a:tab pos="2340610" algn="l"/>
                        </a:tabLst>
                      </a:pPr>
                      <a:r>
                        <a:rPr lang="zh-CN" sz="2400" kern="100">
                          <a:solidFill>
                            <a:srgbClr val="000000"/>
                          </a:solidFill>
                          <a:effectLst/>
                          <a:latin typeface="Times New Roman"/>
                          <a:ea typeface="华文细黑"/>
                          <a:cs typeface="Times New Roman"/>
                        </a:rPr>
                        <a:t>平等是社会主义法律的基本属性，任何组织和个人都不得有超越宪法和法律的特权</a:t>
                      </a:r>
                      <a:endParaRPr lang="zh-CN" sz="2400" kern="100">
                        <a:effectLst/>
                        <a:latin typeface="宋体"/>
                        <a:cs typeface="Courier New"/>
                      </a:endParaRPr>
                    </a:p>
                  </a:txBody>
                  <a:tcPr marL="20212" marR="202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86789">
                <a:tc>
                  <a:txBody>
                    <a:bodyPr/>
                    <a:lstStyle/>
                    <a:p>
                      <a:pPr algn="l">
                        <a:lnSpc>
                          <a:spcPct val="130000"/>
                        </a:lnSpc>
                        <a:spcAft>
                          <a:spcPts val="0"/>
                        </a:spcAft>
                        <a:tabLst>
                          <a:tab pos="2340610" algn="l"/>
                        </a:tabLst>
                      </a:pPr>
                      <a:r>
                        <a:rPr lang="zh-CN" sz="2400" kern="100" dirty="0">
                          <a:solidFill>
                            <a:srgbClr val="000000"/>
                          </a:solidFill>
                          <a:effectLst/>
                          <a:latin typeface="Times New Roman"/>
                          <a:ea typeface="华文细黑"/>
                          <a:cs typeface="Times New Roman"/>
                        </a:rPr>
                        <a:t>坚持权利与义务统一的原则</a:t>
                      </a:r>
                      <a:endParaRPr lang="zh-CN" sz="2400" kern="100" dirty="0">
                        <a:effectLst/>
                        <a:latin typeface="宋体"/>
                        <a:cs typeface="Courier New"/>
                      </a:endParaRPr>
                    </a:p>
                  </a:txBody>
                  <a:tcPr marL="20212" marR="202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30000"/>
                        </a:lnSpc>
                        <a:spcAft>
                          <a:spcPts val="0"/>
                        </a:spcAft>
                        <a:tabLst>
                          <a:tab pos="2340610" algn="l"/>
                        </a:tabLst>
                      </a:pPr>
                      <a:r>
                        <a:rPr lang="zh-CN" sz="2400" kern="100">
                          <a:solidFill>
                            <a:srgbClr val="000000"/>
                          </a:solidFill>
                          <a:effectLst/>
                          <a:latin typeface="Times New Roman"/>
                          <a:ea typeface="华文细黑"/>
                          <a:cs typeface="Times New Roman"/>
                        </a:rPr>
                        <a:t>在我国，公民的权利与义务是统一的，二者不可分离</a:t>
                      </a:r>
                      <a:endParaRPr lang="zh-CN" sz="2400" kern="100">
                        <a:effectLst/>
                        <a:latin typeface="宋体"/>
                        <a:cs typeface="Courier New"/>
                      </a:endParaRPr>
                    </a:p>
                  </a:txBody>
                  <a:tcPr marL="20212" marR="202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30000"/>
                        </a:lnSpc>
                        <a:spcAft>
                          <a:spcPts val="0"/>
                        </a:spcAft>
                        <a:tabLst>
                          <a:tab pos="2340610" algn="l"/>
                        </a:tabLst>
                      </a:pPr>
                      <a:r>
                        <a:rPr lang="zh-CN" sz="2400" kern="100" dirty="0">
                          <a:solidFill>
                            <a:srgbClr val="000000"/>
                          </a:solidFill>
                          <a:effectLst/>
                          <a:latin typeface="Times New Roman"/>
                          <a:ea typeface="华文细黑"/>
                          <a:cs typeface="Times New Roman"/>
                        </a:rPr>
                        <a:t>一方面，要树立权利意识，珍惜公民权利。另一方面，要树立义务意识，自觉履行公民义务</a:t>
                      </a:r>
                      <a:endParaRPr lang="zh-CN" sz="2400" kern="100" dirty="0">
                        <a:effectLst/>
                        <a:latin typeface="宋体"/>
                        <a:cs typeface="Courier New"/>
                      </a:endParaRPr>
                    </a:p>
                  </a:txBody>
                  <a:tcPr marL="20212" marR="202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0941">
                <a:tc>
                  <a:txBody>
                    <a:bodyPr/>
                    <a:lstStyle/>
                    <a:p>
                      <a:pPr algn="l">
                        <a:lnSpc>
                          <a:spcPct val="130000"/>
                        </a:lnSpc>
                        <a:spcAft>
                          <a:spcPts val="0"/>
                        </a:spcAft>
                        <a:tabLst>
                          <a:tab pos="2340610" algn="l"/>
                        </a:tabLst>
                      </a:pPr>
                      <a:r>
                        <a:rPr lang="zh-CN" sz="2400" kern="100">
                          <a:solidFill>
                            <a:srgbClr val="000000"/>
                          </a:solidFill>
                          <a:effectLst/>
                          <a:latin typeface="Times New Roman"/>
                          <a:ea typeface="华文细黑"/>
                          <a:cs typeface="Times New Roman"/>
                        </a:rPr>
                        <a:t>坚持个人利益与国家利益相结合的原则</a:t>
                      </a:r>
                      <a:endParaRPr lang="zh-CN" sz="2400" kern="100">
                        <a:effectLst/>
                        <a:latin typeface="宋体"/>
                        <a:cs typeface="Courier New"/>
                      </a:endParaRPr>
                    </a:p>
                  </a:txBody>
                  <a:tcPr marL="20212" marR="202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30000"/>
                        </a:lnSpc>
                        <a:spcAft>
                          <a:spcPts val="0"/>
                        </a:spcAft>
                        <a:tabLst>
                          <a:tab pos="2340610" algn="l"/>
                        </a:tabLst>
                      </a:pPr>
                      <a:r>
                        <a:rPr lang="zh-CN" sz="2400" kern="100">
                          <a:solidFill>
                            <a:srgbClr val="000000"/>
                          </a:solidFill>
                          <a:effectLst/>
                          <a:latin typeface="Times New Roman"/>
                          <a:ea typeface="华文细黑"/>
                          <a:cs typeface="Times New Roman"/>
                        </a:rPr>
                        <a:t>在我国，国家与公民个人的利益在根本上是一致的</a:t>
                      </a:r>
                      <a:endParaRPr lang="zh-CN" sz="2400" kern="100">
                        <a:effectLst/>
                        <a:latin typeface="宋体"/>
                        <a:cs typeface="Courier New"/>
                      </a:endParaRPr>
                    </a:p>
                  </a:txBody>
                  <a:tcPr marL="20212" marR="202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30000"/>
                        </a:lnSpc>
                        <a:spcAft>
                          <a:spcPts val="0"/>
                        </a:spcAft>
                        <a:tabLst>
                          <a:tab pos="2340610" algn="l"/>
                        </a:tabLst>
                      </a:pPr>
                      <a:r>
                        <a:rPr lang="zh-CN" sz="2400" kern="100" dirty="0">
                          <a:solidFill>
                            <a:srgbClr val="000000"/>
                          </a:solidFill>
                          <a:effectLst/>
                          <a:latin typeface="Times New Roman"/>
                          <a:ea typeface="华文细黑"/>
                          <a:cs typeface="Times New Roman"/>
                        </a:rPr>
                        <a:t>要把国家利益与个人利益结合起来。当两者发生矛盾时，个人利益要服从国家利益</a:t>
                      </a:r>
                      <a:endParaRPr lang="zh-CN" sz="2400" kern="100" dirty="0">
                        <a:effectLst/>
                        <a:latin typeface="宋体"/>
                        <a:cs typeface="Courier New"/>
                      </a:endParaRPr>
                    </a:p>
                  </a:txBody>
                  <a:tcPr marL="20212" marR="202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97186859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97506" y="1629594"/>
            <a:ext cx="10793813" cy="3891578"/>
          </a:xfrm>
          <a:prstGeom prst="rect">
            <a:avLst/>
          </a:prstGeom>
        </p:spPr>
        <p:txBody>
          <a:bodyPr>
            <a:spAutoFit/>
          </a:bodyPr>
          <a:lstStyle/>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(2)</a:t>
            </a:r>
            <a:r>
              <a:rPr lang="zh-CN" altLang="zh-CN" sz="2800" kern="100" dirty="0">
                <a:solidFill>
                  <a:srgbClr val="000000"/>
                </a:solidFill>
                <a:latin typeface="Times New Roman"/>
                <a:ea typeface="华文细黑"/>
                <a:cs typeface="Times New Roman"/>
              </a:rPr>
              <a:t>主要内容</a:t>
            </a:r>
            <a:endParaRPr lang="zh-CN" altLang="zh-CN" sz="280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宋体"/>
                <a:ea typeface="华文细黑"/>
                <a:cs typeface="Times New Roman"/>
              </a:rPr>
              <a:t>①</a:t>
            </a:r>
            <a:r>
              <a:rPr lang="zh-CN" altLang="zh-CN" sz="2800" kern="100" dirty="0">
                <a:solidFill>
                  <a:srgbClr val="000000"/>
                </a:solidFill>
                <a:latin typeface="Times New Roman"/>
                <a:ea typeface="华文细黑"/>
                <a:cs typeface="Times New Roman"/>
              </a:rPr>
              <a:t>行使政治权利，履行政治义务。</a:t>
            </a:r>
            <a:endParaRPr lang="zh-CN" altLang="zh-CN" sz="280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宋体"/>
                <a:ea typeface="华文细黑"/>
                <a:cs typeface="Times New Roman"/>
              </a:rPr>
              <a:t>②</a:t>
            </a:r>
            <a:r>
              <a:rPr lang="zh-CN" altLang="zh-CN" sz="2800" kern="100" dirty="0">
                <a:solidFill>
                  <a:srgbClr val="000000"/>
                </a:solidFill>
                <a:latin typeface="Times New Roman"/>
                <a:ea typeface="华文细黑"/>
                <a:cs typeface="Times New Roman"/>
              </a:rPr>
              <a:t>参与社会公共管理活动。</a:t>
            </a:r>
            <a:endParaRPr lang="zh-CN" altLang="zh-CN" sz="280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宋体"/>
                <a:ea typeface="华文细黑"/>
                <a:cs typeface="Times New Roman"/>
              </a:rPr>
              <a:t>③</a:t>
            </a:r>
            <a:r>
              <a:rPr lang="zh-CN" altLang="zh-CN" sz="2800" kern="100" dirty="0">
                <a:solidFill>
                  <a:srgbClr val="000000"/>
                </a:solidFill>
                <a:latin typeface="Times New Roman"/>
                <a:ea typeface="华文细黑"/>
                <a:cs typeface="Times New Roman"/>
              </a:rPr>
              <a:t>参与社会主义民主政治建设。</a:t>
            </a:r>
            <a:endParaRPr lang="zh-CN" altLang="zh-CN" sz="2800" kern="100" dirty="0">
              <a:latin typeface="宋体"/>
              <a:cs typeface="Courier New"/>
            </a:endParaRPr>
          </a:p>
          <a:p>
            <a:pPr>
              <a:lnSpc>
                <a:spcPct val="150000"/>
              </a:lnSpc>
            </a:pPr>
            <a:r>
              <a:rPr lang="en-US" altLang="zh-CN" sz="2800" kern="100" dirty="0">
                <a:solidFill>
                  <a:srgbClr val="000000"/>
                </a:solidFill>
                <a:latin typeface="宋体"/>
                <a:ea typeface="华文细黑"/>
                <a:cs typeface="Times New Roman"/>
              </a:rPr>
              <a:t>④</a:t>
            </a:r>
            <a:r>
              <a:rPr lang="zh-CN" altLang="zh-CN" sz="2800" kern="100" dirty="0">
                <a:solidFill>
                  <a:srgbClr val="000000"/>
                </a:solidFill>
                <a:latin typeface="Times New Roman"/>
                <a:ea typeface="华文细黑"/>
                <a:cs typeface="Times New Roman"/>
              </a:rPr>
              <a:t>关注我国在国际社会中的地位和作用。</a:t>
            </a:r>
            <a:endParaRPr lang="zh-CN" altLang="en-US" sz="2800" dirty="0"/>
          </a:p>
        </p:txBody>
      </p:sp>
    </p:spTree>
    <p:extLst>
      <p:ext uri="{BB962C8B-B14F-4D97-AF65-F5344CB8AC3E}">
        <p14:creationId xmlns:p14="http://schemas.microsoft.com/office/powerpoint/2010/main" val="134959087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78582" y="1427282"/>
            <a:ext cx="10959223" cy="661015"/>
          </a:xfrm>
          <a:prstGeom prst="rect">
            <a:avLst/>
          </a:prstGeom>
        </p:spPr>
        <p:txBody>
          <a:bodyPr>
            <a:spAutoFit/>
          </a:bodyPr>
          <a:lstStyle/>
          <a:p>
            <a:pPr algn="just">
              <a:lnSpc>
                <a:spcPct val="150000"/>
              </a:lnSpc>
              <a:spcAft>
                <a:spcPts val="0"/>
              </a:spcAft>
              <a:tabLst>
                <a:tab pos="1890395" algn="l"/>
              </a:tabLst>
            </a:pPr>
            <a:r>
              <a:rPr lang="en-US" altLang="zh-CN" sz="2800" kern="100" dirty="0">
                <a:solidFill>
                  <a:srgbClr val="000000"/>
                </a:solidFill>
                <a:latin typeface="Times New Roman"/>
                <a:ea typeface="华文细黑"/>
              </a:rPr>
              <a:t>1.</a:t>
            </a:r>
            <a:r>
              <a:rPr lang="zh-CN" altLang="zh-CN" sz="2800" kern="100" dirty="0">
                <a:solidFill>
                  <a:srgbClr val="000000"/>
                </a:solidFill>
                <a:latin typeface="Times New Roman"/>
                <a:ea typeface="华文细黑"/>
                <a:cs typeface="Times New Roman"/>
              </a:rPr>
              <a:t>正确理解我国公民的政治权利和自由</a:t>
            </a:r>
            <a:endParaRPr lang="en-US" altLang="zh-CN" sz="2800" kern="100" dirty="0" smtClean="0">
              <a:latin typeface="Times New Roman"/>
              <a:ea typeface="华文细黑"/>
              <a:cs typeface="Times New Roman"/>
            </a:endParaRPr>
          </a:p>
        </p:txBody>
      </p:sp>
      <p:sp>
        <p:nvSpPr>
          <p:cNvPr id="7" name="矩形 6"/>
          <p:cNvSpPr/>
          <p:nvPr/>
        </p:nvSpPr>
        <p:spPr>
          <a:xfrm>
            <a:off x="0" y="915396"/>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5474" y="758854"/>
            <a:ext cx="2088232" cy="668428"/>
          </a:xfrm>
          <a:prstGeom prst="rect">
            <a:avLst/>
          </a:prstGeom>
        </p:spPr>
        <p:txBody>
          <a:bodyPr wrap="square" lIns="121898" tIns="60948" rIns="121898" bIns="60948">
            <a:spAutoFit/>
          </a:bodyPr>
          <a:lstStyle/>
          <a:p>
            <a:pPr algn="ctr">
              <a:lnSpc>
                <a:spcPct val="150000"/>
              </a:lnSpc>
              <a:spcAft>
                <a:spcPts val="0"/>
              </a:spcAft>
              <a:tabLst>
                <a:tab pos="1890395" algn="l"/>
              </a:tabLst>
            </a:pPr>
            <a:r>
              <a:rPr lang="zh-CN" altLang="en-US" sz="2800" b="1" kern="100" dirty="0" smtClean="0">
                <a:solidFill>
                  <a:schemeClr val="bg1"/>
                </a:solidFill>
                <a:effectLst/>
                <a:latin typeface="宋体"/>
                <a:cs typeface="Courier New"/>
              </a:rPr>
              <a:t>拓展深化</a:t>
            </a:r>
            <a:endParaRPr lang="zh-CN" altLang="zh-CN" sz="2800" b="1" kern="100" dirty="0">
              <a:solidFill>
                <a:schemeClr val="bg1"/>
              </a:solidFill>
              <a:effectLst/>
              <a:latin typeface="宋体"/>
              <a:cs typeface="Courier New"/>
            </a:endParaRPr>
          </a:p>
        </p:txBody>
      </p:sp>
      <p:graphicFrame>
        <p:nvGraphicFramePr>
          <p:cNvPr id="3" name="表格 2"/>
          <p:cNvGraphicFramePr>
            <a:graphicFrameLocks noGrp="1"/>
          </p:cNvGraphicFramePr>
          <p:nvPr>
            <p:extLst>
              <p:ext uri="{D42A27DB-BD31-4B8C-83A1-F6EECF244321}">
                <p14:modId xmlns:p14="http://schemas.microsoft.com/office/powerpoint/2010/main" val="3131668940"/>
              </p:ext>
            </p:extLst>
          </p:nvPr>
        </p:nvGraphicFramePr>
        <p:xfrm>
          <a:off x="478582" y="2325618"/>
          <a:ext cx="11233248" cy="3840480"/>
        </p:xfrm>
        <a:graphic>
          <a:graphicData uri="http://schemas.openxmlformats.org/drawingml/2006/table">
            <a:tbl>
              <a:tblPr/>
              <a:tblGrid>
                <a:gridCol w="1656184"/>
                <a:gridCol w="9577064"/>
              </a:tblGrid>
              <a:tr h="489404">
                <a:tc>
                  <a:txBody>
                    <a:bodyPr/>
                    <a:lstStyle/>
                    <a:p>
                      <a:pPr algn="ctr">
                        <a:lnSpc>
                          <a:spcPct val="150000"/>
                        </a:lnSpc>
                        <a:spcAft>
                          <a:spcPts val="0"/>
                        </a:spcAft>
                        <a:tabLst>
                          <a:tab pos="2340610" algn="l"/>
                        </a:tabLst>
                      </a:pPr>
                      <a:r>
                        <a:rPr lang="zh-CN" sz="2800" kern="100" dirty="0">
                          <a:solidFill>
                            <a:srgbClr val="000000"/>
                          </a:solidFill>
                          <a:effectLst/>
                          <a:latin typeface="Times New Roman"/>
                          <a:ea typeface="华文细黑"/>
                          <a:cs typeface="Times New Roman"/>
                        </a:rPr>
                        <a:t>政治权利</a:t>
                      </a:r>
                      <a:endParaRPr lang="zh-CN" sz="2800" kern="100" dirty="0">
                        <a:effectLst/>
                        <a:latin typeface="宋体"/>
                        <a:cs typeface="Courier New"/>
                      </a:endParaRPr>
                    </a:p>
                  </a:txBody>
                  <a:tcPr marL="21091" marR="210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800" kern="100" dirty="0">
                          <a:solidFill>
                            <a:srgbClr val="000000"/>
                          </a:solidFill>
                          <a:effectLst/>
                          <a:latin typeface="Times New Roman"/>
                          <a:ea typeface="华文细黑"/>
                          <a:cs typeface="Times New Roman"/>
                        </a:rPr>
                        <a:t>理解</a:t>
                      </a:r>
                      <a:endParaRPr lang="zh-CN" sz="2800" kern="100" dirty="0">
                        <a:effectLst/>
                        <a:latin typeface="宋体"/>
                        <a:cs typeface="Courier New"/>
                      </a:endParaRPr>
                    </a:p>
                  </a:txBody>
                  <a:tcPr marL="21091" marR="210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18025">
                <a:tc>
                  <a:txBody>
                    <a:bodyPr/>
                    <a:lstStyle/>
                    <a:p>
                      <a:pPr algn="ctr">
                        <a:lnSpc>
                          <a:spcPct val="150000"/>
                        </a:lnSpc>
                        <a:spcAft>
                          <a:spcPts val="0"/>
                        </a:spcAft>
                        <a:tabLst>
                          <a:tab pos="2340610" algn="l"/>
                        </a:tabLst>
                      </a:pPr>
                      <a:r>
                        <a:rPr lang="zh-CN" sz="2800" kern="100" dirty="0">
                          <a:solidFill>
                            <a:srgbClr val="000000"/>
                          </a:solidFill>
                          <a:effectLst/>
                          <a:latin typeface="Times New Roman"/>
                          <a:ea typeface="华文细黑"/>
                          <a:cs typeface="Times New Roman"/>
                        </a:rPr>
                        <a:t>选举权和被选举权</a:t>
                      </a:r>
                      <a:endParaRPr lang="zh-CN" sz="2800" kern="100" dirty="0">
                        <a:effectLst/>
                        <a:latin typeface="宋体"/>
                        <a:cs typeface="Courier New"/>
                      </a:endParaRPr>
                    </a:p>
                  </a:txBody>
                  <a:tcPr marL="21091" marR="210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en-US" sz="2800" kern="100" dirty="0">
                          <a:solidFill>
                            <a:srgbClr val="000000"/>
                          </a:solidFill>
                          <a:effectLst/>
                          <a:latin typeface="宋体"/>
                          <a:ea typeface="华文细黑"/>
                          <a:cs typeface="Times New Roman"/>
                        </a:rPr>
                        <a:t>①</a:t>
                      </a:r>
                      <a:r>
                        <a:rPr lang="zh-CN" sz="2800" kern="100" dirty="0">
                          <a:solidFill>
                            <a:srgbClr val="000000"/>
                          </a:solidFill>
                          <a:effectLst/>
                          <a:latin typeface="Times New Roman"/>
                          <a:ea typeface="华文细黑"/>
                          <a:cs typeface="Times New Roman"/>
                        </a:rPr>
                        <a:t>不是所有公民都有选举权。必须同时具备国籍条件</a:t>
                      </a:r>
                      <a:r>
                        <a:rPr lang="en-US" sz="2800" kern="100" dirty="0">
                          <a:solidFill>
                            <a:srgbClr val="000000"/>
                          </a:solidFill>
                          <a:effectLst/>
                          <a:latin typeface="Times New Roman"/>
                          <a:ea typeface="华文细黑"/>
                          <a:cs typeface="Courier New"/>
                        </a:rPr>
                        <a:t>(</a:t>
                      </a:r>
                      <a:r>
                        <a:rPr lang="zh-CN" sz="2800" kern="100" dirty="0">
                          <a:solidFill>
                            <a:srgbClr val="000000"/>
                          </a:solidFill>
                          <a:effectLst/>
                          <a:latin typeface="Times New Roman"/>
                          <a:ea typeface="华文细黑"/>
                          <a:cs typeface="Times New Roman"/>
                        </a:rPr>
                        <a:t>中华人民共和国公民</a:t>
                      </a:r>
                      <a:r>
                        <a:rPr lang="en-US" sz="2800" kern="100" dirty="0">
                          <a:solidFill>
                            <a:srgbClr val="000000"/>
                          </a:solidFill>
                          <a:effectLst/>
                          <a:latin typeface="Times New Roman"/>
                          <a:ea typeface="华文细黑"/>
                          <a:cs typeface="Courier New"/>
                        </a:rPr>
                        <a:t>)</a:t>
                      </a:r>
                      <a:r>
                        <a:rPr lang="zh-CN" sz="2800" kern="100" dirty="0">
                          <a:solidFill>
                            <a:srgbClr val="000000"/>
                          </a:solidFill>
                          <a:effectLst/>
                          <a:latin typeface="Times New Roman"/>
                          <a:ea typeface="华文细黑"/>
                          <a:cs typeface="Times New Roman"/>
                        </a:rPr>
                        <a:t>、年龄条件</a:t>
                      </a:r>
                      <a:r>
                        <a:rPr lang="en-US" sz="2800" kern="100" dirty="0">
                          <a:solidFill>
                            <a:srgbClr val="000000"/>
                          </a:solidFill>
                          <a:effectLst/>
                          <a:latin typeface="Times New Roman"/>
                          <a:ea typeface="华文细黑"/>
                          <a:cs typeface="Courier New"/>
                        </a:rPr>
                        <a:t>(</a:t>
                      </a:r>
                      <a:r>
                        <a:rPr lang="zh-CN" sz="2800" kern="100" dirty="0">
                          <a:solidFill>
                            <a:srgbClr val="000000"/>
                          </a:solidFill>
                          <a:effectLst/>
                          <a:latin typeface="Times New Roman"/>
                          <a:ea typeface="华文细黑"/>
                          <a:cs typeface="Times New Roman"/>
                        </a:rPr>
                        <a:t>年满十八周岁</a:t>
                      </a:r>
                      <a:r>
                        <a:rPr lang="en-US" sz="2800" kern="100" dirty="0">
                          <a:solidFill>
                            <a:srgbClr val="000000"/>
                          </a:solidFill>
                          <a:effectLst/>
                          <a:latin typeface="Times New Roman"/>
                          <a:ea typeface="华文细黑"/>
                          <a:cs typeface="Courier New"/>
                        </a:rPr>
                        <a:t>)</a:t>
                      </a:r>
                      <a:r>
                        <a:rPr lang="zh-CN" sz="2800" kern="100" dirty="0">
                          <a:solidFill>
                            <a:srgbClr val="000000"/>
                          </a:solidFill>
                          <a:effectLst/>
                          <a:latin typeface="Times New Roman"/>
                          <a:ea typeface="华文细黑"/>
                          <a:cs typeface="Times New Roman"/>
                        </a:rPr>
                        <a:t>、政治条件</a:t>
                      </a:r>
                      <a:r>
                        <a:rPr lang="en-US" sz="2800" kern="100" dirty="0">
                          <a:solidFill>
                            <a:srgbClr val="000000"/>
                          </a:solidFill>
                          <a:effectLst/>
                          <a:latin typeface="Times New Roman"/>
                          <a:ea typeface="华文细黑"/>
                          <a:cs typeface="Courier New"/>
                        </a:rPr>
                        <a:t>(</a:t>
                      </a:r>
                      <a:r>
                        <a:rPr lang="zh-CN" sz="2800" kern="100" dirty="0">
                          <a:solidFill>
                            <a:srgbClr val="000000"/>
                          </a:solidFill>
                          <a:effectLst/>
                          <a:latin typeface="Times New Roman"/>
                          <a:ea typeface="华文细黑"/>
                          <a:cs typeface="Times New Roman"/>
                        </a:rPr>
                        <a:t>依照法律被剥夺政治权利的人除外</a:t>
                      </a:r>
                      <a:r>
                        <a:rPr lang="en-US" sz="2800" kern="100" dirty="0">
                          <a:solidFill>
                            <a:srgbClr val="000000"/>
                          </a:solidFill>
                          <a:effectLst/>
                          <a:latin typeface="Times New Roman"/>
                          <a:ea typeface="华文细黑"/>
                          <a:cs typeface="Courier New"/>
                        </a:rPr>
                        <a:t>)</a:t>
                      </a:r>
                      <a:endParaRPr lang="zh-CN" sz="2800" kern="100" dirty="0">
                        <a:effectLst/>
                        <a:latin typeface="宋体"/>
                        <a:cs typeface="Courier New"/>
                      </a:endParaRPr>
                    </a:p>
                    <a:p>
                      <a:pPr algn="l">
                        <a:lnSpc>
                          <a:spcPct val="150000"/>
                        </a:lnSpc>
                        <a:spcAft>
                          <a:spcPts val="0"/>
                        </a:spcAft>
                        <a:tabLst>
                          <a:tab pos="2340610" algn="l"/>
                        </a:tabLst>
                      </a:pPr>
                      <a:r>
                        <a:rPr lang="en-US" sz="2800" kern="100" dirty="0">
                          <a:solidFill>
                            <a:srgbClr val="000000"/>
                          </a:solidFill>
                          <a:effectLst/>
                          <a:latin typeface="宋体"/>
                          <a:ea typeface="华文细黑"/>
                          <a:cs typeface="Times New Roman"/>
                        </a:rPr>
                        <a:t>②</a:t>
                      </a:r>
                      <a:r>
                        <a:rPr lang="zh-CN" sz="2800" kern="100" dirty="0">
                          <a:solidFill>
                            <a:srgbClr val="000000"/>
                          </a:solidFill>
                          <a:effectLst/>
                          <a:latin typeface="Times New Roman"/>
                          <a:ea typeface="华文细黑"/>
                          <a:cs typeface="Times New Roman"/>
                        </a:rPr>
                        <a:t>选举权和被选举权还包括公民可以依照法律程序罢免那些不称职的</a:t>
                      </a:r>
                      <a:r>
                        <a:rPr lang="zh-CN" sz="2800" kern="100" dirty="0" smtClean="0">
                          <a:solidFill>
                            <a:srgbClr val="000000"/>
                          </a:solidFill>
                          <a:effectLst/>
                          <a:latin typeface="Times New Roman"/>
                          <a:ea typeface="华文细黑"/>
                          <a:cs typeface="Times New Roman"/>
                        </a:rPr>
                        <a:t>人大代表</a:t>
                      </a:r>
                      <a:endParaRPr lang="zh-CN" sz="2800" kern="100" dirty="0">
                        <a:effectLst/>
                        <a:latin typeface="宋体"/>
                        <a:cs typeface="Courier New"/>
                      </a:endParaRPr>
                    </a:p>
                  </a:txBody>
                  <a:tcPr marL="21091" marR="210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75401473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p14="http://schemas.microsoft.com/office/powerpoint/2010/main" val="3893053564"/>
              </p:ext>
            </p:extLst>
          </p:nvPr>
        </p:nvGraphicFramePr>
        <p:xfrm>
          <a:off x="478582" y="1731127"/>
          <a:ext cx="11233248" cy="4362963"/>
        </p:xfrm>
        <a:graphic>
          <a:graphicData uri="http://schemas.openxmlformats.org/drawingml/2006/table">
            <a:tbl>
              <a:tblPr/>
              <a:tblGrid>
                <a:gridCol w="1440160"/>
                <a:gridCol w="9793088"/>
              </a:tblGrid>
              <a:tr h="2718025">
                <a:tc>
                  <a:txBody>
                    <a:bodyPr/>
                    <a:lstStyle/>
                    <a:p>
                      <a:pPr algn="ctr">
                        <a:lnSpc>
                          <a:spcPct val="150000"/>
                        </a:lnSpc>
                        <a:spcAft>
                          <a:spcPts val="0"/>
                        </a:spcAft>
                        <a:tabLst>
                          <a:tab pos="2340610" algn="l"/>
                        </a:tabLst>
                      </a:pPr>
                      <a:r>
                        <a:rPr lang="zh-CN" sz="2600" kern="100" dirty="0">
                          <a:solidFill>
                            <a:srgbClr val="000000"/>
                          </a:solidFill>
                          <a:effectLst/>
                          <a:latin typeface="Times New Roman"/>
                          <a:ea typeface="华文细黑"/>
                          <a:cs typeface="Times New Roman"/>
                        </a:rPr>
                        <a:t>选举权和被选举权</a:t>
                      </a:r>
                      <a:endParaRPr lang="zh-CN" sz="2600" kern="100" dirty="0">
                        <a:effectLst/>
                        <a:latin typeface="宋体"/>
                        <a:cs typeface="Courier New"/>
                      </a:endParaRPr>
                    </a:p>
                  </a:txBody>
                  <a:tcPr marL="21091" marR="210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en-US" sz="2600" kern="100" dirty="0" smtClean="0">
                          <a:solidFill>
                            <a:srgbClr val="000000"/>
                          </a:solidFill>
                          <a:effectLst/>
                          <a:latin typeface="宋体"/>
                          <a:ea typeface="华文细黑"/>
                          <a:cs typeface="Times New Roman"/>
                        </a:rPr>
                        <a:t>③</a:t>
                      </a:r>
                      <a:r>
                        <a:rPr lang="zh-CN" sz="2600" kern="100" dirty="0">
                          <a:solidFill>
                            <a:srgbClr val="000000"/>
                          </a:solidFill>
                          <a:effectLst/>
                          <a:latin typeface="Times New Roman"/>
                          <a:ea typeface="华文细黑"/>
                          <a:cs typeface="Times New Roman"/>
                        </a:rPr>
                        <a:t>选举权和被选举权是选举或被选举为人大代表的权利，而不是选举或被选举为国家机关工作人员或者国家领导人、村</a:t>
                      </a:r>
                      <a:r>
                        <a:rPr lang="en-US" sz="2600" kern="100" dirty="0">
                          <a:solidFill>
                            <a:srgbClr val="000000"/>
                          </a:solidFill>
                          <a:effectLst/>
                          <a:latin typeface="Times New Roman"/>
                          <a:ea typeface="华文细黑"/>
                          <a:cs typeface="Courier New"/>
                        </a:rPr>
                        <a:t>(</a:t>
                      </a:r>
                      <a:r>
                        <a:rPr lang="zh-CN" sz="2600" kern="100" dirty="0">
                          <a:solidFill>
                            <a:srgbClr val="000000"/>
                          </a:solidFill>
                          <a:effectLst/>
                          <a:latin typeface="Times New Roman"/>
                          <a:ea typeface="华文细黑"/>
                          <a:cs typeface="Times New Roman"/>
                        </a:rPr>
                        <a:t>居</a:t>
                      </a:r>
                      <a:r>
                        <a:rPr lang="en-US" sz="2600" kern="100" dirty="0">
                          <a:solidFill>
                            <a:srgbClr val="000000"/>
                          </a:solidFill>
                          <a:effectLst/>
                          <a:latin typeface="Times New Roman"/>
                          <a:ea typeface="华文细黑"/>
                          <a:cs typeface="Courier New"/>
                        </a:rPr>
                        <a:t>)</a:t>
                      </a:r>
                      <a:r>
                        <a:rPr lang="zh-CN" sz="2600" kern="100" dirty="0">
                          <a:solidFill>
                            <a:srgbClr val="000000"/>
                          </a:solidFill>
                          <a:effectLst/>
                          <a:latin typeface="Times New Roman"/>
                          <a:ea typeface="华文细黑"/>
                          <a:cs typeface="Times New Roman"/>
                        </a:rPr>
                        <a:t>委会成员的权利</a:t>
                      </a:r>
                      <a:endParaRPr lang="zh-CN" sz="2600" kern="100" dirty="0">
                        <a:effectLst/>
                        <a:latin typeface="宋体"/>
                        <a:cs typeface="Courier New"/>
                      </a:endParaRPr>
                    </a:p>
                  </a:txBody>
                  <a:tcPr marL="21091" marR="210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9404">
                <a:tc>
                  <a:txBody>
                    <a:bodyPr/>
                    <a:lstStyle/>
                    <a:p>
                      <a:pPr algn="ctr">
                        <a:lnSpc>
                          <a:spcPct val="150000"/>
                        </a:lnSpc>
                        <a:spcAft>
                          <a:spcPts val="0"/>
                        </a:spcAft>
                        <a:tabLst>
                          <a:tab pos="2340610" algn="l"/>
                        </a:tabLst>
                      </a:pPr>
                      <a:r>
                        <a:rPr lang="zh-CN" sz="2600" kern="100" dirty="0">
                          <a:solidFill>
                            <a:srgbClr val="000000"/>
                          </a:solidFill>
                          <a:effectLst/>
                          <a:latin typeface="Times New Roman"/>
                          <a:ea typeface="华文细黑"/>
                          <a:cs typeface="Times New Roman"/>
                        </a:rPr>
                        <a:t>政治自由</a:t>
                      </a:r>
                      <a:endParaRPr lang="zh-CN" sz="2600" kern="100" dirty="0">
                        <a:effectLst/>
                        <a:latin typeface="宋体"/>
                        <a:cs typeface="Courier New"/>
                      </a:endParaRPr>
                    </a:p>
                  </a:txBody>
                  <a:tcPr marL="21091" marR="210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600" kern="100" dirty="0">
                          <a:solidFill>
                            <a:srgbClr val="000000"/>
                          </a:solidFill>
                          <a:effectLst/>
                          <a:latin typeface="Times New Roman"/>
                          <a:ea typeface="华文细黑"/>
                          <a:cs typeface="Times New Roman"/>
                        </a:rPr>
                        <a:t>自由是相对的，没有脱离法律约束、绝对的自由</a:t>
                      </a:r>
                      <a:endParaRPr lang="zh-CN" sz="2600" kern="100" dirty="0">
                        <a:effectLst/>
                        <a:latin typeface="宋体"/>
                        <a:cs typeface="Courier New"/>
                      </a:endParaRPr>
                    </a:p>
                  </a:txBody>
                  <a:tcPr marL="21091" marR="210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50578">
                <a:tc>
                  <a:txBody>
                    <a:bodyPr/>
                    <a:lstStyle/>
                    <a:p>
                      <a:pPr algn="ctr">
                        <a:lnSpc>
                          <a:spcPct val="150000"/>
                        </a:lnSpc>
                        <a:spcAft>
                          <a:spcPts val="0"/>
                        </a:spcAft>
                        <a:tabLst>
                          <a:tab pos="2340610" algn="l"/>
                        </a:tabLst>
                      </a:pPr>
                      <a:r>
                        <a:rPr lang="zh-CN" sz="2600" kern="100">
                          <a:solidFill>
                            <a:srgbClr val="000000"/>
                          </a:solidFill>
                          <a:effectLst/>
                          <a:latin typeface="Times New Roman"/>
                          <a:ea typeface="华文细黑"/>
                          <a:cs typeface="Times New Roman"/>
                        </a:rPr>
                        <a:t>监督权</a:t>
                      </a:r>
                      <a:endParaRPr lang="zh-CN" sz="2600" kern="100">
                        <a:effectLst/>
                        <a:latin typeface="宋体"/>
                        <a:cs typeface="Courier New"/>
                      </a:endParaRPr>
                    </a:p>
                  </a:txBody>
                  <a:tcPr marL="21091" marR="210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600" kern="100" dirty="0">
                          <a:solidFill>
                            <a:srgbClr val="000000"/>
                          </a:solidFill>
                          <a:effectLst/>
                          <a:latin typeface="Times New Roman"/>
                          <a:ea typeface="华文细黑"/>
                          <a:cs typeface="Times New Roman"/>
                        </a:rPr>
                        <a:t>必须采取合法方式，坚持实事求是的原则，不能干扰公务活动</a:t>
                      </a:r>
                      <a:endParaRPr lang="zh-CN" sz="2600" kern="100" dirty="0">
                        <a:effectLst/>
                        <a:latin typeface="宋体"/>
                        <a:cs typeface="Courier New"/>
                      </a:endParaRPr>
                    </a:p>
                  </a:txBody>
                  <a:tcPr marL="21091" marR="210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62118625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78582" y="117426"/>
            <a:ext cx="5840060" cy="523220"/>
          </a:xfrm>
          <a:prstGeom prst="rect">
            <a:avLst/>
          </a:prstGeom>
        </p:spPr>
        <p:txBody>
          <a:bodyPr wrap="none">
            <a:spAutoFit/>
          </a:bodyPr>
          <a:lstStyle/>
          <a:p>
            <a:r>
              <a:rPr lang="en-US" altLang="zh-CN" sz="2800" kern="100" dirty="0">
                <a:solidFill>
                  <a:srgbClr val="000000"/>
                </a:solidFill>
                <a:latin typeface="Times New Roman"/>
                <a:ea typeface="华文细黑"/>
              </a:rPr>
              <a:t>2.</a:t>
            </a:r>
            <a:r>
              <a:rPr lang="zh-CN" altLang="zh-CN" sz="2800" kern="100" dirty="0">
                <a:solidFill>
                  <a:srgbClr val="000000"/>
                </a:solidFill>
                <a:latin typeface="Times New Roman"/>
                <a:ea typeface="华文细黑"/>
                <a:cs typeface="Times New Roman"/>
              </a:rPr>
              <a:t>正确理解公民在法律面前一律平等</a:t>
            </a:r>
            <a:endParaRPr lang="zh-CN" altLang="en-US" sz="2800" dirty="0"/>
          </a:p>
        </p:txBody>
      </p:sp>
      <p:graphicFrame>
        <p:nvGraphicFramePr>
          <p:cNvPr id="6" name="表格 5"/>
          <p:cNvGraphicFramePr>
            <a:graphicFrameLocks noGrp="1"/>
          </p:cNvGraphicFramePr>
          <p:nvPr>
            <p:extLst>
              <p:ext uri="{D42A27DB-BD31-4B8C-83A1-F6EECF244321}">
                <p14:modId xmlns:p14="http://schemas.microsoft.com/office/powerpoint/2010/main" val="3691367687"/>
              </p:ext>
            </p:extLst>
          </p:nvPr>
        </p:nvGraphicFramePr>
        <p:xfrm>
          <a:off x="622598" y="693491"/>
          <a:ext cx="10801200" cy="5943600"/>
        </p:xfrm>
        <a:graphic>
          <a:graphicData uri="http://schemas.openxmlformats.org/drawingml/2006/table">
            <a:tbl>
              <a:tblPr/>
              <a:tblGrid>
                <a:gridCol w="1022954"/>
                <a:gridCol w="9778246"/>
              </a:tblGrid>
              <a:tr h="870216">
                <a:tc>
                  <a:txBody>
                    <a:bodyPr/>
                    <a:lstStyle/>
                    <a:p>
                      <a:pPr algn="ctr">
                        <a:lnSpc>
                          <a:spcPct val="150000"/>
                        </a:lnSpc>
                        <a:spcAft>
                          <a:spcPts val="0"/>
                        </a:spcAft>
                        <a:tabLst>
                          <a:tab pos="2340610" algn="l"/>
                        </a:tabLst>
                      </a:pPr>
                      <a:r>
                        <a:rPr lang="zh-CN" sz="2600" kern="100">
                          <a:solidFill>
                            <a:srgbClr val="000000"/>
                          </a:solidFill>
                          <a:effectLst/>
                          <a:latin typeface="Times New Roman"/>
                          <a:ea typeface="华文细黑"/>
                          <a:cs typeface="Times New Roman"/>
                        </a:rPr>
                        <a:t>明确内涵</a:t>
                      </a:r>
                      <a:endParaRPr lang="zh-CN" sz="2600" kern="100">
                        <a:effectLst/>
                        <a:latin typeface="宋体"/>
                        <a:cs typeface="Courier New"/>
                      </a:endParaRPr>
                    </a:p>
                  </a:txBody>
                  <a:tcPr marL="22050" marR="220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600" kern="100">
                          <a:solidFill>
                            <a:srgbClr val="000000"/>
                          </a:solidFill>
                          <a:effectLst/>
                          <a:latin typeface="Times New Roman"/>
                          <a:ea typeface="华文细黑"/>
                          <a:cs typeface="Times New Roman"/>
                        </a:rPr>
                        <a:t>是指在法律实施上的平等，即在公民守法和国家司法上的平等，而不是在立法上的平等</a:t>
                      </a:r>
                      <a:endParaRPr lang="zh-CN" sz="2600" kern="100">
                        <a:effectLst/>
                        <a:latin typeface="宋体"/>
                        <a:cs typeface="Courier New"/>
                      </a:endParaRPr>
                    </a:p>
                  </a:txBody>
                  <a:tcPr marL="22050" marR="220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70216">
                <a:tc>
                  <a:txBody>
                    <a:bodyPr/>
                    <a:lstStyle/>
                    <a:p>
                      <a:pPr algn="ctr">
                        <a:lnSpc>
                          <a:spcPct val="150000"/>
                        </a:lnSpc>
                        <a:spcAft>
                          <a:spcPts val="0"/>
                        </a:spcAft>
                        <a:tabLst>
                          <a:tab pos="2340610" algn="l"/>
                        </a:tabLst>
                      </a:pPr>
                      <a:r>
                        <a:rPr lang="zh-CN" sz="2600" kern="100">
                          <a:solidFill>
                            <a:srgbClr val="000000"/>
                          </a:solidFill>
                          <a:effectLst/>
                          <a:latin typeface="Times New Roman"/>
                          <a:ea typeface="华文细黑"/>
                          <a:cs typeface="Times New Roman"/>
                        </a:rPr>
                        <a:t>不是平均</a:t>
                      </a:r>
                      <a:endParaRPr lang="zh-CN" sz="2600" kern="100">
                        <a:effectLst/>
                        <a:latin typeface="宋体"/>
                        <a:cs typeface="Courier New"/>
                      </a:endParaRPr>
                    </a:p>
                  </a:txBody>
                  <a:tcPr marL="22050" marR="220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600" kern="100">
                          <a:solidFill>
                            <a:srgbClr val="000000"/>
                          </a:solidFill>
                          <a:effectLst/>
                          <a:latin typeface="Times New Roman"/>
                          <a:ea typeface="华文细黑"/>
                          <a:cs typeface="Times New Roman"/>
                        </a:rPr>
                        <a:t>公民在法律面前一律平等不是指绝对的平均主义，不要把平等理解为享有同样的权利和履行同样的义务</a:t>
                      </a:r>
                      <a:endParaRPr lang="zh-CN" sz="2600" kern="100">
                        <a:effectLst/>
                        <a:latin typeface="宋体"/>
                        <a:cs typeface="Courier New"/>
                      </a:endParaRPr>
                    </a:p>
                  </a:txBody>
                  <a:tcPr marL="22050" marR="220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70216">
                <a:tc>
                  <a:txBody>
                    <a:bodyPr/>
                    <a:lstStyle/>
                    <a:p>
                      <a:pPr algn="ctr">
                        <a:lnSpc>
                          <a:spcPct val="150000"/>
                        </a:lnSpc>
                        <a:spcAft>
                          <a:spcPts val="0"/>
                        </a:spcAft>
                        <a:tabLst>
                          <a:tab pos="2340610" algn="l"/>
                        </a:tabLst>
                      </a:pPr>
                      <a:r>
                        <a:rPr lang="zh-CN" sz="2600" kern="100">
                          <a:solidFill>
                            <a:srgbClr val="000000"/>
                          </a:solidFill>
                          <a:effectLst/>
                          <a:latin typeface="Times New Roman"/>
                          <a:ea typeface="华文细黑"/>
                          <a:cs typeface="Times New Roman"/>
                        </a:rPr>
                        <a:t>反对特权</a:t>
                      </a:r>
                      <a:endParaRPr lang="zh-CN" sz="2600" kern="100">
                        <a:effectLst/>
                        <a:latin typeface="宋体"/>
                        <a:cs typeface="Courier New"/>
                      </a:endParaRPr>
                    </a:p>
                  </a:txBody>
                  <a:tcPr marL="22050" marR="220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600" kern="100">
                          <a:solidFill>
                            <a:srgbClr val="000000"/>
                          </a:solidFill>
                          <a:effectLst/>
                          <a:latin typeface="Times New Roman"/>
                          <a:ea typeface="华文细黑"/>
                          <a:cs typeface="Times New Roman"/>
                        </a:rPr>
                        <a:t>我国宪法规定，任何组织和个人都不得有超越宪法和法律的特权，在法律面前没有特殊的公民</a:t>
                      </a:r>
                      <a:endParaRPr lang="zh-CN" sz="2600" kern="100">
                        <a:effectLst/>
                        <a:latin typeface="宋体"/>
                        <a:cs typeface="Courier New"/>
                      </a:endParaRPr>
                    </a:p>
                  </a:txBody>
                  <a:tcPr marL="22050" marR="220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87770">
                <a:tc>
                  <a:txBody>
                    <a:bodyPr/>
                    <a:lstStyle/>
                    <a:p>
                      <a:pPr algn="ctr">
                        <a:lnSpc>
                          <a:spcPct val="150000"/>
                        </a:lnSpc>
                        <a:spcAft>
                          <a:spcPts val="0"/>
                        </a:spcAft>
                        <a:tabLst>
                          <a:tab pos="2340610" algn="l"/>
                        </a:tabLst>
                      </a:pPr>
                      <a:r>
                        <a:rPr lang="zh-CN" sz="2600" kern="100">
                          <a:solidFill>
                            <a:srgbClr val="000000"/>
                          </a:solidFill>
                          <a:effectLst/>
                          <a:latin typeface="Times New Roman"/>
                          <a:ea typeface="华文细黑"/>
                          <a:cs typeface="Times New Roman"/>
                        </a:rPr>
                        <a:t>现实表现</a:t>
                      </a:r>
                      <a:endParaRPr lang="zh-CN" sz="2600" kern="100">
                        <a:effectLst/>
                        <a:latin typeface="宋体"/>
                        <a:cs typeface="Courier New"/>
                      </a:endParaRPr>
                    </a:p>
                  </a:txBody>
                  <a:tcPr marL="22050" marR="220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600" kern="100" dirty="0">
                          <a:solidFill>
                            <a:srgbClr val="000000"/>
                          </a:solidFill>
                          <a:effectLst/>
                          <a:latin typeface="Times New Roman"/>
                          <a:ea typeface="华文细黑"/>
                          <a:cs typeface="Times New Roman"/>
                        </a:rPr>
                        <a:t>由于种种原因，男女之间、民族之间、地区之间还存在着事实上的不平等，要消灭这种不平等，需要从政治、经济和文化等方面努力</a:t>
                      </a:r>
                      <a:endParaRPr lang="zh-CN" sz="2600" kern="100" dirty="0">
                        <a:effectLst/>
                        <a:latin typeface="宋体"/>
                        <a:cs typeface="Courier New"/>
                      </a:endParaRPr>
                    </a:p>
                  </a:txBody>
                  <a:tcPr marL="22050" marR="220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87770">
                <a:tc>
                  <a:txBody>
                    <a:bodyPr/>
                    <a:lstStyle/>
                    <a:p>
                      <a:pPr algn="ctr">
                        <a:lnSpc>
                          <a:spcPct val="150000"/>
                        </a:lnSpc>
                        <a:spcAft>
                          <a:spcPts val="0"/>
                        </a:spcAft>
                        <a:tabLst>
                          <a:tab pos="2340610" algn="l"/>
                        </a:tabLst>
                      </a:pPr>
                      <a:r>
                        <a:rPr lang="zh-CN" sz="2600" kern="100">
                          <a:solidFill>
                            <a:srgbClr val="000000"/>
                          </a:solidFill>
                          <a:effectLst/>
                          <a:latin typeface="Times New Roman"/>
                          <a:ea typeface="华文细黑"/>
                          <a:cs typeface="Times New Roman"/>
                        </a:rPr>
                        <a:t>树立观念</a:t>
                      </a:r>
                      <a:endParaRPr lang="zh-CN" sz="2600" kern="100">
                        <a:effectLst/>
                        <a:latin typeface="宋体"/>
                        <a:cs typeface="Courier New"/>
                      </a:endParaRPr>
                    </a:p>
                  </a:txBody>
                  <a:tcPr marL="22050" marR="220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600" kern="100" dirty="0">
                          <a:solidFill>
                            <a:srgbClr val="000000"/>
                          </a:solidFill>
                          <a:effectLst/>
                          <a:latin typeface="Times New Roman"/>
                          <a:ea typeface="华文细黑"/>
                          <a:cs typeface="Times New Roman"/>
                        </a:rPr>
                        <a:t>公民民主法治理念的养成是依法治国、建设社会主义法治国家的重要基础，必须培育民主精神、规则意识，树立法律至上的观念</a:t>
                      </a:r>
                      <a:endParaRPr lang="zh-CN" sz="2600" kern="100" dirty="0">
                        <a:effectLst/>
                        <a:latin typeface="宋体"/>
                        <a:cs typeface="Courier New"/>
                      </a:endParaRPr>
                    </a:p>
                  </a:txBody>
                  <a:tcPr marL="22050" marR="220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93263830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53795" y="477466"/>
            <a:ext cx="4762842" cy="656846"/>
          </a:xfrm>
          <a:prstGeom prst="rect">
            <a:avLst/>
          </a:prstGeom>
        </p:spPr>
        <p:txBody>
          <a:bodyPr wrap="none">
            <a:spAutoFit/>
          </a:bodyPr>
          <a:lstStyle/>
          <a:p>
            <a:pPr algn="just">
              <a:lnSpc>
                <a:spcPct val="150000"/>
              </a:lnSpc>
              <a:spcAft>
                <a:spcPts val="0"/>
              </a:spcAft>
              <a:tabLst>
                <a:tab pos="1890395" algn="l"/>
              </a:tabLst>
            </a:pPr>
            <a:r>
              <a:rPr lang="en-US" altLang="zh-CN" sz="2800" kern="100" dirty="0">
                <a:latin typeface="Times New Roman"/>
                <a:ea typeface="华文细黑"/>
                <a:cs typeface="Courier New"/>
              </a:rPr>
              <a:t>3.</a:t>
            </a:r>
            <a:r>
              <a:rPr lang="zh-CN" altLang="en-US" sz="2800" kern="100" dirty="0">
                <a:latin typeface="Times New Roman"/>
                <a:ea typeface="华文细黑"/>
                <a:cs typeface="Courier New"/>
              </a:rPr>
              <a:t>权利和义务关系的常见误区</a:t>
            </a:r>
            <a:endParaRPr lang="zh-CN" altLang="zh-CN" sz="2800" kern="100" dirty="0">
              <a:effectLst/>
              <a:latin typeface="宋体"/>
              <a:cs typeface="Courier New"/>
            </a:endParaRPr>
          </a:p>
        </p:txBody>
      </p:sp>
      <p:graphicFrame>
        <p:nvGraphicFramePr>
          <p:cNvPr id="3" name="表格 2"/>
          <p:cNvGraphicFramePr>
            <a:graphicFrameLocks noGrp="1"/>
          </p:cNvGraphicFramePr>
          <p:nvPr>
            <p:extLst>
              <p:ext uri="{D42A27DB-BD31-4B8C-83A1-F6EECF244321}">
                <p14:modId xmlns:p14="http://schemas.microsoft.com/office/powerpoint/2010/main" val="893176768"/>
              </p:ext>
            </p:extLst>
          </p:nvPr>
        </p:nvGraphicFramePr>
        <p:xfrm>
          <a:off x="1126654" y="1400023"/>
          <a:ext cx="10873208" cy="4480560"/>
        </p:xfrm>
        <a:graphic>
          <a:graphicData uri="http://schemas.openxmlformats.org/drawingml/2006/table">
            <a:tbl>
              <a:tblPr/>
              <a:tblGrid>
                <a:gridCol w="4608512"/>
                <a:gridCol w="6264696"/>
              </a:tblGrid>
              <a:tr h="528095">
                <a:tc>
                  <a:txBody>
                    <a:bodyPr/>
                    <a:lstStyle/>
                    <a:p>
                      <a:pPr algn="ctr">
                        <a:lnSpc>
                          <a:spcPct val="150000"/>
                        </a:lnSpc>
                        <a:spcAft>
                          <a:spcPts val="0"/>
                        </a:spcAft>
                        <a:tabLst>
                          <a:tab pos="2340610" algn="l"/>
                        </a:tabLst>
                      </a:pPr>
                      <a:r>
                        <a:rPr lang="zh-CN" sz="2800" kern="100" dirty="0" smtClean="0">
                          <a:solidFill>
                            <a:srgbClr val="000000"/>
                          </a:solidFill>
                          <a:effectLst/>
                          <a:latin typeface="Times New Roman"/>
                          <a:ea typeface="华文细黑"/>
                          <a:cs typeface="Times New Roman"/>
                        </a:rPr>
                        <a:t>错误认识</a:t>
                      </a:r>
                      <a:endParaRPr lang="zh-CN" sz="2800" kern="100" dirty="0">
                        <a:effectLst/>
                        <a:latin typeface="宋体"/>
                        <a:cs typeface="Courier New"/>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800" kern="100">
                          <a:solidFill>
                            <a:srgbClr val="000000"/>
                          </a:solidFill>
                          <a:effectLst/>
                          <a:latin typeface="Times New Roman"/>
                          <a:ea typeface="华文细黑"/>
                          <a:cs typeface="Times New Roman"/>
                        </a:rPr>
                        <a:t>正确认识</a:t>
                      </a:r>
                      <a:endParaRPr lang="zh-CN" sz="2800" kern="100">
                        <a:effectLst/>
                        <a:latin typeface="宋体"/>
                        <a:cs typeface="Courier New"/>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33627">
                <a:tc>
                  <a:txBody>
                    <a:bodyPr/>
                    <a:lstStyle/>
                    <a:p>
                      <a:pPr algn="l">
                        <a:lnSpc>
                          <a:spcPct val="150000"/>
                        </a:lnSpc>
                        <a:spcAft>
                          <a:spcPts val="0"/>
                        </a:spcAft>
                        <a:tabLst>
                          <a:tab pos="2340610" algn="l"/>
                        </a:tabLst>
                      </a:pPr>
                      <a:r>
                        <a:rPr lang="zh-CN" sz="2800" kern="100" dirty="0">
                          <a:solidFill>
                            <a:srgbClr val="000000"/>
                          </a:solidFill>
                          <a:effectLst/>
                          <a:latin typeface="Times New Roman"/>
                          <a:ea typeface="华文细黑"/>
                          <a:cs typeface="Times New Roman"/>
                        </a:rPr>
                        <a:t>等同论：权利即是义务，义务即是权利</a:t>
                      </a:r>
                      <a:endParaRPr lang="zh-CN" sz="2800" kern="100" dirty="0">
                        <a:effectLst/>
                        <a:latin typeface="宋体"/>
                        <a:cs typeface="Courier New"/>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800" kern="100" dirty="0">
                          <a:solidFill>
                            <a:srgbClr val="000000"/>
                          </a:solidFill>
                          <a:effectLst/>
                          <a:latin typeface="Times New Roman"/>
                          <a:ea typeface="华文细黑"/>
                          <a:cs typeface="Times New Roman"/>
                        </a:rPr>
                        <a:t>权利和义务是有严格界限的，两者不能等同</a:t>
                      </a:r>
                      <a:endParaRPr lang="zh-CN" sz="2800" kern="100" dirty="0">
                        <a:effectLst/>
                        <a:latin typeface="宋体"/>
                        <a:cs typeface="Courier New"/>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33627">
                <a:tc>
                  <a:txBody>
                    <a:bodyPr/>
                    <a:lstStyle/>
                    <a:p>
                      <a:pPr algn="l">
                        <a:lnSpc>
                          <a:spcPct val="150000"/>
                        </a:lnSpc>
                        <a:spcAft>
                          <a:spcPts val="0"/>
                        </a:spcAft>
                        <a:tabLst>
                          <a:tab pos="2340610" algn="l"/>
                        </a:tabLst>
                      </a:pPr>
                      <a:r>
                        <a:rPr lang="zh-CN" sz="2800" kern="100">
                          <a:solidFill>
                            <a:srgbClr val="000000"/>
                          </a:solidFill>
                          <a:effectLst/>
                          <a:latin typeface="Times New Roman"/>
                          <a:ea typeface="华文细黑"/>
                          <a:cs typeface="Times New Roman"/>
                        </a:rPr>
                        <a:t>割裂论：权利和义务是可以分离的</a:t>
                      </a:r>
                      <a:endParaRPr lang="zh-CN" sz="2800" kern="100">
                        <a:effectLst/>
                        <a:latin typeface="宋体"/>
                        <a:cs typeface="Courier New"/>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800" kern="100" dirty="0">
                          <a:solidFill>
                            <a:srgbClr val="000000"/>
                          </a:solidFill>
                          <a:effectLst/>
                          <a:latin typeface="Times New Roman"/>
                          <a:ea typeface="华文细黑"/>
                          <a:cs typeface="Times New Roman"/>
                        </a:rPr>
                        <a:t>权利和义务是统一的，不能将两者割裂开来</a:t>
                      </a:r>
                      <a:endParaRPr lang="zh-CN" sz="2800" kern="100" dirty="0">
                        <a:effectLst/>
                        <a:latin typeface="宋体"/>
                        <a:cs typeface="Courier New"/>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33627">
                <a:tc>
                  <a:txBody>
                    <a:bodyPr/>
                    <a:lstStyle/>
                    <a:p>
                      <a:pPr algn="l">
                        <a:lnSpc>
                          <a:spcPct val="150000"/>
                        </a:lnSpc>
                        <a:spcAft>
                          <a:spcPts val="0"/>
                        </a:spcAft>
                        <a:tabLst>
                          <a:tab pos="2340610" algn="l"/>
                        </a:tabLst>
                      </a:pPr>
                      <a:r>
                        <a:rPr lang="zh-CN" sz="2800" kern="100" dirty="0">
                          <a:solidFill>
                            <a:srgbClr val="000000"/>
                          </a:solidFill>
                          <a:effectLst/>
                          <a:latin typeface="Times New Roman"/>
                          <a:ea typeface="华文细黑"/>
                          <a:cs typeface="Times New Roman"/>
                        </a:rPr>
                        <a:t>放弃论：权利和义务都可以放弃</a:t>
                      </a:r>
                      <a:endParaRPr lang="zh-CN" sz="2800" kern="100" dirty="0">
                        <a:effectLst/>
                        <a:latin typeface="宋体"/>
                        <a:cs typeface="Courier New"/>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800" kern="100" dirty="0">
                          <a:solidFill>
                            <a:srgbClr val="000000"/>
                          </a:solidFill>
                          <a:effectLst/>
                          <a:latin typeface="Times New Roman"/>
                          <a:ea typeface="华文细黑"/>
                          <a:cs typeface="Times New Roman"/>
                        </a:rPr>
                        <a:t>某些权利可以放弃，但义务必须履行</a:t>
                      </a:r>
                      <a:endParaRPr lang="zh-CN" sz="2800" kern="100" dirty="0">
                        <a:effectLst/>
                        <a:latin typeface="宋体"/>
                        <a:cs typeface="Courier New"/>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31776155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p14="http://schemas.microsoft.com/office/powerpoint/2010/main" val="1152295071"/>
              </p:ext>
            </p:extLst>
          </p:nvPr>
        </p:nvGraphicFramePr>
        <p:xfrm>
          <a:off x="1414686" y="1773610"/>
          <a:ext cx="9577064" cy="3566160"/>
        </p:xfrm>
        <a:graphic>
          <a:graphicData uri="http://schemas.openxmlformats.org/drawingml/2006/table">
            <a:tbl>
              <a:tblPr/>
              <a:tblGrid>
                <a:gridCol w="4536504"/>
                <a:gridCol w="5040560"/>
              </a:tblGrid>
              <a:tr h="1133627">
                <a:tc>
                  <a:txBody>
                    <a:bodyPr/>
                    <a:lstStyle/>
                    <a:p>
                      <a:pPr algn="l">
                        <a:lnSpc>
                          <a:spcPct val="150000"/>
                        </a:lnSpc>
                        <a:spcAft>
                          <a:spcPts val="0"/>
                        </a:spcAft>
                        <a:tabLst>
                          <a:tab pos="2340610" algn="l"/>
                        </a:tabLst>
                      </a:pPr>
                      <a:r>
                        <a:rPr lang="zh-CN" sz="2600" kern="100" dirty="0" smtClean="0">
                          <a:solidFill>
                            <a:srgbClr val="000000"/>
                          </a:solidFill>
                          <a:effectLst/>
                          <a:latin typeface="Times New Roman"/>
                          <a:ea typeface="华文细黑"/>
                          <a:cs typeface="Times New Roman"/>
                        </a:rPr>
                        <a:t>先后论：先享有权利，后履行义务</a:t>
                      </a:r>
                      <a:endParaRPr lang="zh-CN" sz="2600" kern="100" dirty="0">
                        <a:effectLst/>
                        <a:latin typeface="宋体"/>
                        <a:cs typeface="Courier New"/>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600" kern="100" dirty="0">
                          <a:solidFill>
                            <a:srgbClr val="000000"/>
                          </a:solidFill>
                          <a:effectLst/>
                          <a:latin typeface="Times New Roman"/>
                          <a:ea typeface="华文细黑"/>
                          <a:cs typeface="Times New Roman"/>
                        </a:rPr>
                        <a:t>这种理论实质上割裂了权利和义务的关系</a:t>
                      </a:r>
                      <a:endParaRPr lang="zh-CN" sz="2600" kern="100" dirty="0">
                        <a:effectLst/>
                        <a:latin typeface="宋体"/>
                        <a:cs typeface="Courier New"/>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33627">
                <a:tc>
                  <a:txBody>
                    <a:bodyPr/>
                    <a:lstStyle/>
                    <a:p>
                      <a:pPr algn="l">
                        <a:lnSpc>
                          <a:spcPct val="150000"/>
                        </a:lnSpc>
                        <a:spcAft>
                          <a:spcPts val="0"/>
                        </a:spcAft>
                        <a:tabLst>
                          <a:tab pos="2340610" algn="l"/>
                        </a:tabLst>
                      </a:pPr>
                      <a:r>
                        <a:rPr lang="zh-CN" sz="2600" kern="100" dirty="0">
                          <a:solidFill>
                            <a:srgbClr val="000000"/>
                          </a:solidFill>
                          <a:effectLst/>
                          <a:latin typeface="Times New Roman"/>
                          <a:ea typeface="华文细黑"/>
                          <a:cs typeface="Times New Roman"/>
                        </a:rPr>
                        <a:t>侧重论：享有权利比履行义务更重要</a:t>
                      </a:r>
                      <a:endParaRPr lang="zh-CN" sz="2600" kern="100" dirty="0">
                        <a:effectLst/>
                        <a:latin typeface="宋体"/>
                        <a:cs typeface="Courier New"/>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600" kern="100" dirty="0" smtClean="0">
                          <a:solidFill>
                            <a:srgbClr val="000000"/>
                          </a:solidFill>
                          <a:effectLst/>
                          <a:latin typeface="Times New Roman"/>
                          <a:ea typeface="华文细黑"/>
                          <a:cs typeface="Times New Roman"/>
                        </a:rPr>
                        <a:t>权利和义务是统一的，不能说哪一个更重要</a:t>
                      </a:r>
                      <a:endParaRPr lang="zh-CN" sz="2600" kern="100" dirty="0">
                        <a:effectLst/>
                        <a:latin typeface="宋体"/>
                        <a:cs typeface="Courier New"/>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33627">
                <a:tc>
                  <a:txBody>
                    <a:bodyPr/>
                    <a:lstStyle/>
                    <a:p>
                      <a:pPr algn="l">
                        <a:lnSpc>
                          <a:spcPct val="150000"/>
                        </a:lnSpc>
                        <a:spcAft>
                          <a:spcPts val="0"/>
                        </a:spcAft>
                        <a:tabLst>
                          <a:tab pos="2340610" algn="l"/>
                        </a:tabLst>
                      </a:pPr>
                      <a:r>
                        <a:rPr lang="zh-CN" sz="2600" kern="100" dirty="0">
                          <a:solidFill>
                            <a:srgbClr val="000000"/>
                          </a:solidFill>
                          <a:effectLst/>
                          <a:latin typeface="Times New Roman"/>
                          <a:ea typeface="华文细黑"/>
                          <a:cs typeface="Times New Roman"/>
                        </a:rPr>
                        <a:t>均等论：享有多少权利就履行多少义务</a:t>
                      </a:r>
                      <a:endParaRPr lang="zh-CN" sz="2600" kern="100" dirty="0">
                        <a:effectLst/>
                        <a:latin typeface="宋体"/>
                        <a:cs typeface="Courier New"/>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600" kern="100" dirty="0" smtClean="0">
                          <a:solidFill>
                            <a:srgbClr val="000000"/>
                          </a:solidFill>
                          <a:effectLst/>
                          <a:latin typeface="Times New Roman"/>
                          <a:ea typeface="华文细黑"/>
                          <a:cs typeface="Times New Roman"/>
                        </a:rPr>
                        <a:t>公民享有的权利和履行的义务不可能完全等量</a:t>
                      </a:r>
                      <a:endParaRPr lang="zh-CN" sz="2600" kern="100" dirty="0">
                        <a:effectLst/>
                        <a:latin typeface="宋体"/>
                        <a:cs typeface="Courier New"/>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33821812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706016"/>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25474" y="549474"/>
            <a:ext cx="2088232" cy="668428"/>
          </a:xfrm>
          <a:prstGeom prst="rect">
            <a:avLst/>
          </a:prstGeom>
        </p:spPr>
        <p:txBody>
          <a:bodyPr wrap="square" lIns="121898" tIns="60948" rIns="121898" bIns="60948">
            <a:spAutoFit/>
          </a:bodyPr>
          <a:lstStyle/>
          <a:p>
            <a:pPr algn="ctr">
              <a:lnSpc>
                <a:spcPct val="150000"/>
              </a:lnSpc>
              <a:spcAft>
                <a:spcPts val="0"/>
              </a:spcAft>
              <a:tabLst>
                <a:tab pos="1890395" algn="l"/>
              </a:tabLst>
            </a:pPr>
            <a:r>
              <a:rPr lang="zh-CN" altLang="en-US" sz="2800" b="1" dirty="0" smtClean="0">
                <a:solidFill>
                  <a:schemeClr val="bg1"/>
                </a:solidFill>
                <a:latin typeface="黑体" pitchFamily="2" charset="-122"/>
                <a:ea typeface="黑体" pitchFamily="2" charset="-122"/>
              </a:rPr>
              <a:t>命题探究</a:t>
            </a:r>
            <a:endParaRPr lang="zh-CN" altLang="en-US" sz="2800" b="1" dirty="0">
              <a:solidFill>
                <a:schemeClr val="bg1"/>
              </a:solidFill>
              <a:latin typeface="黑体" pitchFamily="2" charset="-122"/>
              <a:ea typeface="黑体" pitchFamily="2" charset="-122"/>
            </a:endParaRPr>
          </a:p>
        </p:txBody>
      </p:sp>
      <p:graphicFrame>
        <p:nvGraphicFramePr>
          <p:cNvPr id="3" name="表格 2"/>
          <p:cNvGraphicFramePr>
            <a:graphicFrameLocks noGrp="1"/>
          </p:cNvGraphicFramePr>
          <p:nvPr>
            <p:extLst>
              <p:ext uri="{D42A27DB-BD31-4B8C-83A1-F6EECF244321}">
                <p14:modId xmlns:p14="http://schemas.microsoft.com/office/powerpoint/2010/main" val="4206002993"/>
              </p:ext>
            </p:extLst>
          </p:nvPr>
        </p:nvGraphicFramePr>
        <p:xfrm>
          <a:off x="622598" y="1289910"/>
          <a:ext cx="10513168" cy="5120640"/>
        </p:xfrm>
        <a:graphic>
          <a:graphicData uri="http://schemas.openxmlformats.org/drawingml/2006/table">
            <a:tbl>
              <a:tblPr/>
              <a:tblGrid>
                <a:gridCol w="3960440"/>
                <a:gridCol w="6552728"/>
              </a:tblGrid>
              <a:tr h="306704">
                <a:tc>
                  <a:txBody>
                    <a:bodyPr/>
                    <a:lstStyle/>
                    <a:p>
                      <a:pPr algn="ctr">
                        <a:lnSpc>
                          <a:spcPct val="150000"/>
                        </a:lnSpc>
                        <a:spcAft>
                          <a:spcPts val="0"/>
                        </a:spcAft>
                        <a:tabLst>
                          <a:tab pos="2340610" algn="l"/>
                        </a:tabLst>
                      </a:pPr>
                      <a:r>
                        <a:rPr lang="zh-CN" sz="2800" kern="100" dirty="0">
                          <a:solidFill>
                            <a:srgbClr val="000000"/>
                          </a:solidFill>
                          <a:effectLst/>
                          <a:latin typeface="Times New Roman"/>
                          <a:ea typeface="华文细黑"/>
                          <a:cs typeface="Times New Roman"/>
                        </a:rPr>
                        <a:t>考情速查</a:t>
                      </a:r>
                      <a:endParaRPr lang="zh-CN" sz="2800" kern="100" dirty="0">
                        <a:effectLst/>
                        <a:latin typeface="宋体"/>
                        <a:cs typeface="Courier New"/>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800" kern="100">
                          <a:solidFill>
                            <a:srgbClr val="000000"/>
                          </a:solidFill>
                          <a:effectLst/>
                          <a:latin typeface="Times New Roman"/>
                          <a:ea typeface="华文细黑"/>
                          <a:cs typeface="Times New Roman"/>
                        </a:rPr>
                        <a:t>命题揭秘</a:t>
                      </a:r>
                      <a:endParaRPr lang="zh-CN" sz="2800" kern="100">
                        <a:effectLst/>
                        <a:latin typeface="宋体"/>
                        <a:cs typeface="Courier New"/>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63460">
                <a:tc>
                  <a:txBody>
                    <a:bodyPr/>
                    <a:lstStyle/>
                    <a:p>
                      <a:pPr algn="l">
                        <a:lnSpc>
                          <a:spcPct val="150000"/>
                        </a:lnSpc>
                        <a:spcAft>
                          <a:spcPts val="0"/>
                        </a:spcAft>
                        <a:tabLst>
                          <a:tab pos="2340610" algn="l"/>
                        </a:tabLst>
                      </a:pPr>
                      <a:r>
                        <a:rPr lang="en-US" sz="2800" kern="100" dirty="0">
                          <a:solidFill>
                            <a:srgbClr val="000000"/>
                          </a:solidFill>
                          <a:effectLst/>
                          <a:latin typeface="Times New Roman"/>
                          <a:ea typeface="华文细黑"/>
                          <a:cs typeface="Courier New"/>
                        </a:rPr>
                        <a:t>2015·</a:t>
                      </a:r>
                      <a:r>
                        <a:rPr lang="zh-CN" sz="2800" kern="100" dirty="0">
                          <a:solidFill>
                            <a:srgbClr val="000000"/>
                          </a:solidFill>
                          <a:effectLst/>
                          <a:latin typeface="Times New Roman"/>
                          <a:ea typeface="华文细黑"/>
                          <a:cs typeface="Times New Roman"/>
                        </a:rPr>
                        <a:t>全国</a:t>
                      </a:r>
                      <a:r>
                        <a:rPr lang="en-US" sz="2800" kern="100" dirty="0">
                          <a:solidFill>
                            <a:srgbClr val="000000"/>
                          </a:solidFill>
                          <a:effectLst/>
                          <a:latin typeface="宋体"/>
                          <a:ea typeface="华文细黑"/>
                          <a:cs typeface="Times New Roman"/>
                        </a:rPr>
                        <a:t>Ⅰ</a:t>
                      </a:r>
                      <a:r>
                        <a:rPr lang="zh-CN" sz="2800" kern="100" dirty="0">
                          <a:solidFill>
                            <a:srgbClr val="000000"/>
                          </a:solidFill>
                          <a:effectLst/>
                          <a:latin typeface="Times New Roman"/>
                          <a:ea typeface="华文细黑"/>
                          <a:cs typeface="Times New Roman"/>
                        </a:rPr>
                        <a:t>，</a:t>
                      </a:r>
                      <a:r>
                        <a:rPr lang="en-US" sz="2800" kern="100" dirty="0">
                          <a:solidFill>
                            <a:srgbClr val="000000"/>
                          </a:solidFill>
                          <a:effectLst/>
                          <a:latin typeface="Times New Roman"/>
                          <a:ea typeface="华文细黑"/>
                          <a:cs typeface="Courier New"/>
                        </a:rPr>
                        <a:t>17</a:t>
                      </a:r>
                      <a:endParaRPr lang="zh-CN" sz="2800" kern="100" dirty="0">
                        <a:effectLst/>
                        <a:latin typeface="宋体"/>
                        <a:cs typeface="Courier New"/>
                      </a:endParaRPr>
                    </a:p>
                    <a:p>
                      <a:pPr algn="l">
                        <a:lnSpc>
                          <a:spcPct val="150000"/>
                        </a:lnSpc>
                        <a:spcAft>
                          <a:spcPts val="0"/>
                        </a:spcAft>
                        <a:tabLst>
                          <a:tab pos="2340610" algn="l"/>
                        </a:tabLst>
                      </a:pPr>
                      <a:r>
                        <a:rPr lang="en-US" sz="2800" kern="100" dirty="0">
                          <a:solidFill>
                            <a:srgbClr val="000000"/>
                          </a:solidFill>
                          <a:effectLst/>
                          <a:latin typeface="Times New Roman"/>
                          <a:ea typeface="华文细黑"/>
                          <a:cs typeface="Courier New"/>
                        </a:rPr>
                        <a:t>2013·</a:t>
                      </a:r>
                      <a:r>
                        <a:rPr lang="zh-CN" sz="2800" kern="100" dirty="0">
                          <a:solidFill>
                            <a:srgbClr val="000000"/>
                          </a:solidFill>
                          <a:effectLst/>
                          <a:latin typeface="Times New Roman"/>
                          <a:ea typeface="华文细黑"/>
                          <a:cs typeface="Times New Roman"/>
                        </a:rPr>
                        <a:t>新课标全国</a:t>
                      </a:r>
                      <a:r>
                        <a:rPr lang="en-US" sz="2800" kern="100" dirty="0">
                          <a:solidFill>
                            <a:srgbClr val="000000"/>
                          </a:solidFill>
                          <a:effectLst/>
                          <a:latin typeface="宋体"/>
                          <a:ea typeface="华文细黑"/>
                          <a:cs typeface="Times New Roman"/>
                        </a:rPr>
                        <a:t>Ⅰ</a:t>
                      </a:r>
                      <a:r>
                        <a:rPr lang="zh-CN" sz="2800" kern="100" dirty="0">
                          <a:solidFill>
                            <a:srgbClr val="000000"/>
                          </a:solidFill>
                          <a:effectLst/>
                          <a:latin typeface="Times New Roman"/>
                          <a:ea typeface="华文细黑"/>
                          <a:cs typeface="Times New Roman"/>
                        </a:rPr>
                        <a:t>，</a:t>
                      </a:r>
                      <a:r>
                        <a:rPr lang="en-US" sz="2800" kern="100" dirty="0">
                          <a:solidFill>
                            <a:srgbClr val="000000"/>
                          </a:solidFill>
                          <a:effectLst/>
                          <a:latin typeface="Times New Roman"/>
                          <a:ea typeface="华文细黑"/>
                          <a:cs typeface="Courier New"/>
                        </a:rPr>
                        <a:t>16</a:t>
                      </a:r>
                      <a:endParaRPr lang="zh-CN" sz="2800" kern="100" dirty="0">
                        <a:effectLst/>
                        <a:latin typeface="宋体"/>
                        <a:cs typeface="Courier New"/>
                      </a:endParaRPr>
                    </a:p>
                    <a:p>
                      <a:pPr algn="l">
                        <a:lnSpc>
                          <a:spcPct val="150000"/>
                        </a:lnSpc>
                        <a:spcAft>
                          <a:spcPts val="0"/>
                        </a:spcAft>
                        <a:tabLst>
                          <a:tab pos="2340610" algn="l"/>
                        </a:tabLst>
                      </a:pPr>
                      <a:r>
                        <a:rPr lang="en-US" sz="2800" kern="100" dirty="0">
                          <a:solidFill>
                            <a:srgbClr val="000000"/>
                          </a:solidFill>
                          <a:effectLst/>
                          <a:latin typeface="Times New Roman"/>
                          <a:ea typeface="华文细黑"/>
                          <a:cs typeface="Courier New"/>
                        </a:rPr>
                        <a:t>2011·</a:t>
                      </a:r>
                      <a:r>
                        <a:rPr lang="zh-CN" sz="2800" kern="100" dirty="0">
                          <a:solidFill>
                            <a:srgbClr val="000000"/>
                          </a:solidFill>
                          <a:effectLst/>
                          <a:latin typeface="Times New Roman"/>
                          <a:ea typeface="华文细黑"/>
                          <a:cs typeface="Times New Roman"/>
                        </a:rPr>
                        <a:t>新课标全国卷，</a:t>
                      </a:r>
                      <a:r>
                        <a:rPr lang="en-US" sz="2800" kern="100" dirty="0">
                          <a:solidFill>
                            <a:srgbClr val="000000"/>
                          </a:solidFill>
                          <a:effectLst/>
                          <a:latin typeface="Times New Roman"/>
                          <a:ea typeface="华文细黑"/>
                          <a:cs typeface="Courier New"/>
                        </a:rPr>
                        <a:t>16</a:t>
                      </a:r>
                      <a:endParaRPr lang="zh-CN" sz="2800" kern="100" dirty="0">
                        <a:effectLst/>
                        <a:latin typeface="宋体"/>
                        <a:cs typeface="Courier New"/>
                      </a:endParaRPr>
                    </a:p>
                    <a:p>
                      <a:pPr algn="l">
                        <a:lnSpc>
                          <a:spcPct val="150000"/>
                        </a:lnSpc>
                        <a:spcAft>
                          <a:spcPts val="0"/>
                        </a:spcAft>
                        <a:tabLst>
                          <a:tab pos="2340610" algn="l"/>
                        </a:tabLst>
                      </a:pPr>
                      <a:r>
                        <a:rPr lang="en-US" sz="2800" kern="100" dirty="0">
                          <a:solidFill>
                            <a:srgbClr val="000000"/>
                          </a:solidFill>
                          <a:effectLst/>
                          <a:latin typeface="Times New Roman"/>
                          <a:ea typeface="华文细黑"/>
                          <a:cs typeface="Courier New"/>
                        </a:rPr>
                        <a:t>2015·</a:t>
                      </a:r>
                      <a:r>
                        <a:rPr lang="zh-CN" sz="2800" kern="100" dirty="0">
                          <a:solidFill>
                            <a:srgbClr val="000000"/>
                          </a:solidFill>
                          <a:effectLst/>
                          <a:latin typeface="Times New Roman"/>
                          <a:ea typeface="华文细黑"/>
                          <a:cs typeface="Times New Roman"/>
                        </a:rPr>
                        <a:t>天津高考，</a:t>
                      </a:r>
                      <a:r>
                        <a:rPr lang="en-US" sz="2800" kern="100" dirty="0">
                          <a:solidFill>
                            <a:srgbClr val="000000"/>
                          </a:solidFill>
                          <a:effectLst/>
                          <a:latin typeface="Times New Roman"/>
                          <a:ea typeface="华文细黑"/>
                          <a:cs typeface="Courier New"/>
                        </a:rPr>
                        <a:t>2</a:t>
                      </a:r>
                      <a:endParaRPr lang="zh-CN" sz="2800" kern="100" dirty="0">
                        <a:effectLst/>
                        <a:latin typeface="宋体"/>
                        <a:cs typeface="Courier New"/>
                      </a:endParaRPr>
                    </a:p>
                    <a:p>
                      <a:pPr algn="l">
                        <a:lnSpc>
                          <a:spcPct val="150000"/>
                        </a:lnSpc>
                        <a:spcAft>
                          <a:spcPts val="0"/>
                        </a:spcAft>
                        <a:tabLst>
                          <a:tab pos="2340610" algn="l"/>
                        </a:tabLst>
                      </a:pPr>
                      <a:r>
                        <a:rPr lang="en-US" sz="2800" kern="100" dirty="0">
                          <a:solidFill>
                            <a:srgbClr val="000000"/>
                          </a:solidFill>
                          <a:effectLst/>
                          <a:latin typeface="Times New Roman"/>
                          <a:ea typeface="华文细黑"/>
                          <a:cs typeface="Courier New"/>
                        </a:rPr>
                        <a:t>2015·</a:t>
                      </a:r>
                      <a:r>
                        <a:rPr lang="zh-CN" sz="2800" kern="100" dirty="0">
                          <a:solidFill>
                            <a:srgbClr val="000000"/>
                          </a:solidFill>
                          <a:effectLst/>
                          <a:latin typeface="Times New Roman"/>
                          <a:ea typeface="华文细黑"/>
                          <a:cs typeface="Times New Roman"/>
                        </a:rPr>
                        <a:t>重庆高考，</a:t>
                      </a:r>
                      <a:r>
                        <a:rPr lang="en-US" sz="2800" kern="100" dirty="0">
                          <a:solidFill>
                            <a:srgbClr val="000000"/>
                          </a:solidFill>
                          <a:effectLst/>
                          <a:latin typeface="Times New Roman"/>
                          <a:ea typeface="华文细黑"/>
                          <a:cs typeface="Courier New"/>
                        </a:rPr>
                        <a:t>13</a:t>
                      </a:r>
                      <a:endParaRPr lang="zh-CN" sz="2800" kern="100" dirty="0">
                        <a:effectLst/>
                        <a:latin typeface="宋体"/>
                        <a:cs typeface="Courier New"/>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800" kern="100" dirty="0">
                          <a:solidFill>
                            <a:srgbClr val="000000"/>
                          </a:solidFill>
                          <a:effectLst/>
                          <a:latin typeface="Times New Roman"/>
                          <a:ea typeface="华文细黑"/>
                          <a:cs typeface="Times New Roman"/>
                        </a:rPr>
                        <a:t>一方面，以选择题的形式，根据材料让学生总结出具体是哪项权利和义务；另一方面，常以主观题的形式，以公民参与政治生活的行为表现为载体，考查公民参与政治生活的基本原则，特别要注意，多数题不会单独只考查一个知识点，会结合政府的知识进行综合考查。</a:t>
                      </a:r>
                      <a:endParaRPr lang="zh-CN" sz="2800" kern="100" dirty="0">
                        <a:effectLst/>
                        <a:latin typeface="宋体"/>
                        <a:cs typeface="Courier New"/>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73158145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20559" y="333450"/>
            <a:ext cx="11458743" cy="727932"/>
          </a:xfrm>
          <a:prstGeom prst="rect">
            <a:avLst/>
          </a:prstGeom>
        </p:spPr>
        <p:txBody>
          <a:bodyPr wrap="square" lIns="121898" tIns="60948" rIns="121898" bIns="60948">
            <a:spAutoFit/>
          </a:bodyPr>
          <a:lstStyle/>
          <a:p>
            <a:pPr algn="just">
              <a:lnSpc>
                <a:spcPct val="150000"/>
              </a:lnSpc>
              <a:spcAft>
                <a:spcPts val="0"/>
              </a:spcAft>
              <a:tabLst>
                <a:tab pos="1890395" algn="l"/>
              </a:tabLst>
            </a:pPr>
            <a:r>
              <a:rPr lang="zh-CN" altLang="en-US" sz="3000" b="1" kern="100" dirty="0">
                <a:solidFill>
                  <a:srgbClr val="0000FF"/>
                </a:solidFill>
                <a:latin typeface="Times New Roman" pitchFamily="18" charset="0"/>
                <a:cs typeface="Times New Roman" pitchFamily="18" charset="0"/>
              </a:rPr>
              <a:t>考向</a:t>
            </a:r>
            <a:r>
              <a:rPr lang="en-US" altLang="zh-CN" sz="3000" b="1" kern="100" dirty="0">
                <a:solidFill>
                  <a:srgbClr val="0000FF"/>
                </a:solidFill>
                <a:latin typeface="Times New Roman" pitchFamily="18" charset="0"/>
                <a:cs typeface="Times New Roman" pitchFamily="18" charset="0"/>
              </a:rPr>
              <a:t>1</a:t>
            </a:r>
            <a:r>
              <a:rPr lang="zh-CN" altLang="en-US" sz="3000" b="1" kern="100" dirty="0">
                <a:solidFill>
                  <a:srgbClr val="0000FF"/>
                </a:solidFill>
                <a:latin typeface="Times New Roman" pitchFamily="18" charset="0"/>
                <a:cs typeface="Times New Roman" pitchFamily="18" charset="0"/>
              </a:rPr>
              <a:t>　我国公民的政治权利和义务</a:t>
            </a:r>
            <a:endParaRPr lang="zh-CN" altLang="zh-CN" sz="3000" kern="100" dirty="0">
              <a:solidFill>
                <a:srgbClr val="0000FF"/>
              </a:solidFill>
              <a:effectLst/>
              <a:latin typeface="Times New Roman" pitchFamily="18" charset="0"/>
              <a:cs typeface="Times New Roman" pitchFamily="18" charset="0"/>
            </a:endParaRPr>
          </a:p>
        </p:txBody>
      </p:sp>
      <p:sp>
        <p:nvSpPr>
          <p:cNvPr id="4" name="矩形 3"/>
          <p:cNvSpPr/>
          <p:nvPr/>
        </p:nvSpPr>
        <p:spPr>
          <a:xfrm>
            <a:off x="320559" y="1053530"/>
            <a:ext cx="10959223" cy="4534831"/>
          </a:xfrm>
          <a:prstGeom prst="rect">
            <a:avLst/>
          </a:prstGeom>
        </p:spPr>
        <p:txBody>
          <a:bodyPr>
            <a:spAutoFit/>
          </a:bodyPr>
          <a:lstStyle/>
          <a:p>
            <a:pPr algn="just">
              <a:lnSpc>
                <a:spcPct val="150000"/>
              </a:lnSpc>
              <a:spcAft>
                <a:spcPts val="0"/>
              </a:spcAft>
              <a:tabLst>
                <a:tab pos="2340610" algn="l"/>
              </a:tabLst>
            </a:pPr>
            <a:r>
              <a:rPr lang="zh-CN" altLang="zh-CN" sz="2800" b="1" dirty="0" smtClean="0">
                <a:solidFill>
                  <a:schemeClr val="accent6">
                    <a:lumMod val="75000"/>
                  </a:schemeClr>
                </a:solidFill>
                <a:latin typeface="Times New Roman" pitchFamily="18" charset="0"/>
                <a:cs typeface="Times New Roman" pitchFamily="18" charset="0"/>
              </a:rPr>
              <a:t>典例</a:t>
            </a:r>
            <a:r>
              <a:rPr lang="en-US" altLang="zh-CN" sz="2800" b="1" dirty="0" smtClean="0">
                <a:solidFill>
                  <a:schemeClr val="accent6">
                    <a:lumMod val="75000"/>
                  </a:schemeClr>
                </a:solidFill>
                <a:latin typeface="Times New Roman" pitchFamily="18" charset="0"/>
                <a:ea typeface="Times New Roman" pitchFamily="18" charset="0"/>
                <a:cs typeface="Times New Roman" pitchFamily="18" charset="0"/>
              </a:rPr>
              <a:t>3</a:t>
            </a:r>
            <a:r>
              <a:rPr lang="zh-CN" altLang="zh-CN" sz="2800" b="1" dirty="0" smtClean="0">
                <a:solidFill>
                  <a:schemeClr val="accent6">
                    <a:lumMod val="75000"/>
                  </a:schemeClr>
                </a:solidFill>
                <a:latin typeface="+mn-ea"/>
              </a:rPr>
              <a:t>　</a:t>
            </a:r>
            <a:r>
              <a:rPr lang="en-US" altLang="zh-CN" sz="2800" kern="100" dirty="0">
                <a:solidFill>
                  <a:srgbClr val="000000"/>
                </a:solidFill>
                <a:latin typeface="Times New Roman"/>
                <a:ea typeface="华文细黑"/>
                <a:cs typeface="Courier New"/>
              </a:rPr>
              <a:t>(2014·</a:t>
            </a:r>
            <a:r>
              <a:rPr lang="zh-CN" altLang="zh-CN" sz="2800" kern="100" dirty="0">
                <a:solidFill>
                  <a:srgbClr val="000000"/>
                </a:solidFill>
                <a:latin typeface="Times New Roman"/>
                <a:ea typeface="华文细黑"/>
                <a:cs typeface="Times New Roman"/>
              </a:rPr>
              <a:t>重庆高考</a:t>
            </a:r>
            <a:r>
              <a:rPr lang="en-US" altLang="zh-CN" sz="2800" kern="100" dirty="0">
                <a:solidFill>
                  <a:srgbClr val="000000"/>
                </a:solidFill>
                <a:latin typeface="Times New Roman"/>
                <a:ea typeface="华文细黑"/>
                <a:cs typeface="Courier New"/>
              </a:rPr>
              <a:t>)</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坝坝舞</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作为大众健身活动，已成为重庆的一大特色，但也因其扰民引起极大争议。甲同学家楼下广场</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坝坝舞</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音乐声音太大，影响了家人日常休息。对此，甲同学应该</a:t>
            </a:r>
            <a:r>
              <a:rPr lang="en-US" altLang="zh-CN" sz="2800" kern="100" dirty="0">
                <a:solidFill>
                  <a:srgbClr val="000000"/>
                </a:solidFill>
                <a:latin typeface="Times New Roman"/>
                <a:ea typeface="华文细黑"/>
                <a:cs typeface="Courier New"/>
              </a:rPr>
              <a:t>(</a:t>
            </a:r>
            <a:r>
              <a:rPr lang="zh-CN" altLang="zh-CN" sz="2800" kern="100" dirty="0">
                <a:solidFill>
                  <a:srgbClr val="000000"/>
                </a:solidFill>
                <a:latin typeface="Times New Roman"/>
                <a:ea typeface="华文细黑"/>
                <a:cs typeface="Times New Roman"/>
              </a:rPr>
              <a:t>　　</a:t>
            </a:r>
            <a:r>
              <a:rPr lang="en-US" altLang="zh-CN" sz="2800" kern="100" dirty="0">
                <a:solidFill>
                  <a:srgbClr val="000000"/>
                </a:solidFill>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A.</a:t>
            </a:r>
            <a:r>
              <a:rPr lang="zh-CN" altLang="zh-CN" sz="2800" kern="100" dirty="0">
                <a:solidFill>
                  <a:srgbClr val="000000"/>
                </a:solidFill>
                <a:latin typeface="Times New Roman"/>
                <a:ea typeface="华文细黑"/>
                <a:cs typeface="Times New Roman"/>
              </a:rPr>
              <a:t>在网络上发表言论，号召网友抵制</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坝坝舞</a:t>
            </a:r>
            <a:r>
              <a:rPr lang="en-US" altLang="zh-CN" sz="2800" kern="100" dirty="0">
                <a:solidFill>
                  <a:srgbClr val="000000"/>
                </a:solidFill>
                <a:latin typeface="宋体"/>
                <a:ea typeface="华文细黑"/>
                <a:cs typeface="Times New Roman"/>
              </a:rPr>
              <a:t>”</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B.</a:t>
            </a:r>
            <a:r>
              <a:rPr lang="zh-CN" altLang="zh-CN" sz="2800" kern="100" dirty="0">
                <a:solidFill>
                  <a:srgbClr val="000000"/>
                </a:solidFill>
                <a:latin typeface="Times New Roman"/>
                <a:ea typeface="华文细黑"/>
                <a:cs typeface="Times New Roman"/>
              </a:rPr>
              <a:t>向</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天天</a:t>
            </a:r>
            <a:r>
              <a:rPr lang="en-US" altLang="zh-CN" sz="2800" kern="100" dirty="0">
                <a:solidFill>
                  <a:srgbClr val="000000"/>
                </a:solidFill>
                <a:latin typeface="Times New Roman"/>
                <a:ea typeface="华文细黑"/>
                <a:cs typeface="Courier New"/>
              </a:rPr>
              <a:t>630</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节目投诉，行使公民的监督权</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C.</a:t>
            </a:r>
            <a:r>
              <a:rPr lang="zh-CN" altLang="zh-CN" sz="2800" kern="100" dirty="0">
                <a:solidFill>
                  <a:srgbClr val="000000"/>
                </a:solidFill>
                <a:latin typeface="Times New Roman"/>
                <a:ea typeface="华文细黑"/>
                <a:cs typeface="Times New Roman"/>
              </a:rPr>
              <a:t>组织附近居民到政府抗议，要求取缔</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坝坝舞</a:t>
            </a:r>
            <a:r>
              <a:rPr lang="en-US" altLang="zh-CN" sz="2800" kern="100" dirty="0">
                <a:solidFill>
                  <a:srgbClr val="000000"/>
                </a:solidFill>
                <a:latin typeface="宋体"/>
                <a:ea typeface="华文细黑"/>
                <a:cs typeface="Times New Roman"/>
              </a:rPr>
              <a:t>”</a:t>
            </a:r>
            <a:endParaRPr lang="zh-CN" altLang="zh-CN" sz="1050" kern="100" dirty="0">
              <a:latin typeface="宋体"/>
              <a:cs typeface="Courier New"/>
            </a:endParaRPr>
          </a:p>
          <a:p>
            <a:pPr>
              <a:lnSpc>
                <a:spcPct val="150000"/>
              </a:lnSpc>
            </a:pPr>
            <a:r>
              <a:rPr lang="en-US" altLang="zh-CN" sz="2800" kern="100" dirty="0">
                <a:solidFill>
                  <a:srgbClr val="000000"/>
                </a:solidFill>
                <a:latin typeface="Times New Roman"/>
                <a:ea typeface="华文细黑"/>
              </a:rPr>
              <a:t>D.</a:t>
            </a:r>
            <a:r>
              <a:rPr lang="zh-CN" altLang="zh-CN" sz="2800" kern="100" dirty="0">
                <a:solidFill>
                  <a:srgbClr val="000000"/>
                </a:solidFill>
                <a:latin typeface="Times New Roman"/>
                <a:ea typeface="华文细黑"/>
                <a:cs typeface="Times New Roman"/>
              </a:rPr>
              <a:t>向政府机关反映，要求解决</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坝坝舞</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扰民问题</a:t>
            </a:r>
            <a:endParaRPr lang="zh-CN" altLang="zh-CN" sz="1050" kern="100" dirty="0">
              <a:effectLst/>
              <a:latin typeface="宋体"/>
              <a:cs typeface="Courier New"/>
            </a:endParaRPr>
          </a:p>
        </p:txBody>
      </p:sp>
      <p:sp>
        <p:nvSpPr>
          <p:cNvPr id="12" name="Rectangle 7"/>
          <p:cNvSpPr>
            <a:spLocks noChangeArrowheads="1"/>
          </p:cNvSpPr>
          <p:nvPr/>
        </p:nvSpPr>
        <p:spPr bwMode="auto">
          <a:xfrm>
            <a:off x="0" y="876300"/>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6" name="圆角矩形 5">
            <a:hlinkClick r:id="rId2" action="ppaction://hlinksldjump"/>
          </p:cNvPr>
          <p:cNvSpPr/>
          <p:nvPr/>
        </p:nvSpPr>
        <p:spPr>
          <a:xfrm>
            <a:off x="1091476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163316626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矩形 3"/>
          <p:cNvSpPr/>
          <p:nvPr/>
        </p:nvSpPr>
        <p:spPr>
          <a:xfrm>
            <a:off x="634064" y="1158684"/>
            <a:ext cx="10959223" cy="4616648"/>
          </a:xfrm>
          <a:prstGeom prst="rect">
            <a:avLst/>
          </a:prstGeom>
        </p:spPr>
        <p:txBody>
          <a:bodyPr>
            <a:spAutoFit/>
          </a:bodyPr>
          <a:lstStyle/>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solidFill>
                  <a:srgbClr val="000000"/>
                </a:solidFill>
                <a:latin typeface="Times New Roman"/>
                <a:ea typeface="华文细黑"/>
                <a:cs typeface="Times New Roman"/>
              </a:rPr>
              <a:t>回答本题的关键是抓住</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大众健身活动</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扰民引起极大争议</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等题眼信息。由题眼信息可知，对于</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坝坝舞</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不能简单抵制或取缔，因而</a:t>
            </a:r>
            <a:r>
              <a:rPr lang="en-US" altLang="zh-CN" sz="2800" kern="100" dirty="0">
                <a:solidFill>
                  <a:srgbClr val="000000"/>
                </a:solidFill>
                <a:latin typeface="Times New Roman"/>
                <a:ea typeface="华文细黑"/>
              </a:rPr>
              <a:t>A</a:t>
            </a:r>
            <a:r>
              <a:rPr lang="zh-CN" altLang="zh-CN" sz="2800" kern="100" dirty="0">
                <a:solidFill>
                  <a:srgbClr val="000000"/>
                </a:solidFill>
                <a:latin typeface="Times New Roman"/>
                <a:ea typeface="华文细黑"/>
                <a:cs typeface="Times New Roman"/>
              </a:rPr>
              <a:t>、</a:t>
            </a:r>
            <a:r>
              <a:rPr lang="en-US" altLang="zh-CN" sz="2800" kern="100" dirty="0">
                <a:solidFill>
                  <a:srgbClr val="000000"/>
                </a:solidFill>
                <a:latin typeface="Times New Roman"/>
                <a:ea typeface="华文细黑"/>
              </a:rPr>
              <a:t>C</a:t>
            </a:r>
            <a:r>
              <a:rPr lang="zh-CN" altLang="zh-CN" sz="2800" kern="100" dirty="0">
                <a:solidFill>
                  <a:srgbClr val="000000"/>
                </a:solidFill>
                <a:latin typeface="Times New Roman"/>
                <a:ea typeface="华文细黑"/>
                <a:cs typeface="Times New Roman"/>
              </a:rPr>
              <a:t>两项说法错误</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a:lnSpc>
                <a:spcPct val="150000"/>
              </a:lnSpc>
            </a:pPr>
            <a:r>
              <a:rPr lang="zh-CN" altLang="zh-CN" sz="2800" kern="100" dirty="0" smtClean="0">
                <a:solidFill>
                  <a:srgbClr val="000000"/>
                </a:solidFill>
                <a:latin typeface="Times New Roman"/>
                <a:ea typeface="华文细黑"/>
                <a:cs typeface="Times New Roman"/>
              </a:rPr>
              <a:t>公民</a:t>
            </a:r>
            <a:r>
              <a:rPr lang="zh-CN" altLang="zh-CN" sz="2800" kern="100" dirty="0">
                <a:solidFill>
                  <a:srgbClr val="000000"/>
                </a:solidFill>
                <a:latin typeface="Times New Roman"/>
                <a:ea typeface="华文细黑"/>
                <a:cs typeface="Times New Roman"/>
              </a:rPr>
              <a:t>行使监督权的对象是国家机关和国家工作人员，</a:t>
            </a:r>
            <a:r>
              <a:rPr lang="en-US" altLang="zh-CN" sz="2800" kern="100" dirty="0">
                <a:solidFill>
                  <a:srgbClr val="000000"/>
                </a:solidFill>
                <a:latin typeface="Times New Roman"/>
                <a:ea typeface="华文细黑"/>
              </a:rPr>
              <a:t>B</a:t>
            </a:r>
            <a:r>
              <a:rPr lang="zh-CN" altLang="zh-CN" sz="2800" kern="100" dirty="0">
                <a:solidFill>
                  <a:srgbClr val="000000"/>
                </a:solidFill>
                <a:latin typeface="Times New Roman"/>
                <a:ea typeface="华文细黑"/>
                <a:cs typeface="Times New Roman"/>
              </a:rPr>
              <a:t>项说法错误</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a:lnSpc>
                <a:spcPct val="150000"/>
              </a:lnSpc>
            </a:pPr>
            <a:r>
              <a:rPr lang="zh-CN" altLang="zh-CN" sz="2800" kern="100" dirty="0" smtClean="0">
                <a:solidFill>
                  <a:srgbClr val="000000"/>
                </a:solidFill>
                <a:latin typeface="Times New Roman"/>
                <a:ea typeface="华文细黑"/>
                <a:cs typeface="Times New Roman"/>
              </a:rPr>
              <a:t>向</a:t>
            </a:r>
            <a:r>
              <a:rPr lang="zh-CN" altLang="zh-CN" sz="2800" kern="100" dirty="0">
                <a:solidFill>
                  <a:srgbClr val="000000"/>
                </a:solidFill>
                <a:latin typeface="Times New Roman"/>
                <a:ea typeface="华文细黑"/>
                <a:cs typeface="Times New Roman"/>
              </a:rPr>
              <a:t>政府机关反映，要求政府机关加强对该问题的关注和管理是正确做法，</a:t>
            </a:r>
            <a:r>
              <a:rPr lang="en-US" altLang="zh-CN" sz="2800" kern="100" dirty="0">
                <a:solidFill>
                  <a:srgbClr val="000000"/>
                </a:solidFill>
                <a:latin typeface="Times New Roman"/>
                <a:ea typeface="华文细黑"/>
              </a:rPr>
              <a:t>D</a:t>
            </a:r>
            <a:r>
              <a:rPr lang="zh-CN" altLang="zh-CN" sz="2800" kern="100" dirty="0">
                <a:solidFill>
                  <a:srgbClr val="000000"/>
                </a:solidFill>
                <a:latin typeface="Times New Roman"/>
                <a:ea typeface="华文细黑"/>
                <a:cs typeface="Times New Roman"/>
              </a:rPr>
              <a:t>项入选</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lvl="0" algn="just">
              <a:lnSpc>
                <a:spcPct val="150000"/>
              </a:lnSpc>
              <a:tabLst>
                <a:tab pos="2340610" algn="l"/>
              </a:tabLst>
            </a:pPr>
            <a:r>
              <a:rPr lang="zh-CN" altLang="zh-CN" sz="2800" b="1" kern="100" dirty="0">
                <a:solidFill>
                  <a:srgbClr val="0000FF"/>
                </a:solidFill>
                <a:latin typeface="Times New Roman"/>
                <a:cs typeface="Times New Roman"/>
              </a:rPr>
              <a:t>答案　</a:t>
            </a:r>
            <a:r>
              <a:rPr lang="en-US" altLang="zh-CN" sz="2800" kern="100" dirty="0" smtClean="0">
                <a:solidFill>
                  <a:schemeClr val="accent6">
                    <a:lumMod val="75000"/>
                  </a:schemeClr>
                </a:solidFill>
                <a:latin typeface="Times New Roman"/>
                <a:ea typeface="华文细黑"/>
                <a:cs typeface="Courier New"/>
              </a:rPr>
              <a:t>D</a:t>
            </a:r>
            <a:endParaRPr lang="en-US" altLang="zh-CN" sz="1050" kern="100" dirty="0">
              <a:solidFill>
                <a:schemeClr val="accent6">
                  <a:lumMod val="75000"/>
                </a:schemeClr>
              </a:solidFill>
              <a:latin typeface="宋体"/>
              <a:cs typeface="Courier New"/>
            </a:endParaRPr>
          </a:p>
        </p:txBody>
      </p:sp>
      <p:sp>
        <p:nvSpPr>
          <p:cNvPr id="12" name="Rectangle 7"/>
          <p:cNvSpPr>
            <a:spLocks noChangeArrowheads="1"/>
          </p:cNvSpPr>
          <p:nvPr/>
        </p:nvSpPr>
        <p:spPr bwMode="auto">
          <a:xfrm>
            <a:off x="313505" y="693490"/>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Tree>
    <p:extLst>
      <p:ext uri="{BB962C8B-B14F-4D97-AF65-F5344CB8AC3E}">
        <p14:creationId xmlns:p14="http://schemas.microsoft.com/office/powerpoint/2010/main" val="26207976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750"/>
                                        <p:tgtEl>
                                          <p:spTgt spid="4">
                                            <p:txEl>
                                              <p:pRg st="0" end="0"/>
                                            </p:txEl>
                                          </p:spTgt>
                                        </p:tgtEl>
                                      </p:cBhvr>
                                    </p:animEffect>
                                  </p:childTnLst>
                                </p:cTn>
                              </p:par>
                              <p:par>
                                <p:cTn id="8" presetID="3" presetClass="entr" presetSubtype="10" fill="hold" nodeType="withEffect">
                                  <p:stCondLst>
                                    <p:cond delay="20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blinds(horizontal)">
                                      <p:cBhvr>
                                        <p:cTn id="10" dur="750"/>
                                        <p:tgtEl>
                                          <p:spTgt spid="4">
                                            <p:txEl>
                                              <p:pRg st="1" end="1"/>
                                            </p:txEl>
                                          </p:spTgt>
                                        </p:tgtEl>
                                      </p:cBhvr>
                                    </p:animEffect>
                                  </p:childTnLst>
                                </p:cTn>
                              </p:par>
                            </p:childTnLst>
                          </p:cTn>
                        </p:par>
                        <p:par>
                          <p:cTn id="11" fill="hold">
                            <p:stCondLst>
                              <p:cond delay="950"/>
                            </p:stCondLst>
                            <p:childTnLst>
                              <p:par>
                                <p:cTn id="12" presetID="3" presetClass="entr" presetSubtype="10" fill="hold" nodeType="afterEffect">
                                  <p:stCondLst>
                                    <p:cond delay="0"/>
                                  </p:stCondLst>
                                  <p:childTnLst>
                                    <p:set>
                                      <p:cBhvr>
                                        <p:cTn id="13" dur="1" fill="hold">
                                          <p:stCondLst>
                                            <p:cond delay="0"/>
                                          </p:stCondLst>
                                        </p:cTn>
                                        <p:tgtEl>
                                          <p:spTgt spid="4">
                                            <p:txEl>
                                              <p:pRg st="2" end="2"/>
                                            </p:txEl>
                                          </p:spTgt>
                                        </p:tgtEl>
                                        <p:attrNameLst>
                                          <p:attrName>style.visibility</p:attrName>
                                        </p:attrNameLst>
                                      </p:cBhvr>
                                      <p:to>
                                        <p:strVal val="visible"/>
                                      </p:to>
                                    </p:set>
                                    <p:animEffect transition="in" filter="blinds(horizontal)">
                                      <p:cBhvr>
                                        <p:cTn id="14" dur="750"/>
                                        <p:tgtEl>
                                          <p:spTgt spid="4">
                                            <p:txEl>
                                              <p:pRg st="2" end="2"/>
                                            </p:txEl>
                                          </p:spTgt>
                                        </p:tgtEl>
                                      </p:cBhvr>
                                    </p:animEffect>
                                  </p:childTnLst>
                                </p:cTn>
                              </p:par>
                            </p:childTnLst>
                          </p:cTn>
                        </p:par>
                        <p:par>
                          <p:cTn id="15" fill="hold">
                            <p:stCondLst>
                              <p:cond delay="1700"/>
                            </p:stCondLst>
                            <p:childTnLst>
                              <p:par>
                                <p:cTn id="16" presetID="3" presetClass="entr" presetSubtype="10" fill="hold" nodeType="afterEffect">
                                  <p:stCondLst>
                                    <p:cond delay="0"/>
                                  </p:stCondLst>
                                  <p:childTnLst>
                                    <p:set>
                                      <p:cBhvr>
                                        <p:cTn id="17" dur="1" fill="hold">
                                          <p:stCondLst>
                                            <p:cond delay="0"/>
                                          </p:stCondLst>
                                        </p:cTn>
                                        <p:tgtEl>
                                          <p:spTgt spid="4">
                                            <p:txEl>
                                              <p:pRg st="3" end="3"/>
                                            </p:txEl>
                                          </p:spTgt>
                                        </p:tgtEl>
                                        <p:attrNameLst>
                                          <p:attrName>style.visibility</p:attrName>
                                        </p:attrNameLst>
                                      </p:cBhvr>
                                      <p:to>
                                        <p:strVal val="visible"/>
                                      </p:to>
                                    </p:set>
                                    <p:animEffect transition="in" filter="blinds(horizontal)">
                                      <p:cBhvr>
                                        <p:cTn id="18" dur="75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10677" y="808425"/>
            <a:ext cx="11345290" cy="4565585"/>
          </a:xfrm>
          <a:prstGeom prst="rect">
            <a:avLst/>
          </a:prstGeom>
        </p:spPr>
        <p:txBody>
          <a:bodyPr wrap="square" lIns="121898" tIns="60948" rIns="121898" bIns="60948">
            <a:spAutoFit/>
          </a:bodyPr>
          <a:lstStyle/>
          <a:p>
            <a:pPr algn="just">
              <a:lnSpc>
                <a:spcPct val="150000"/>
              </a:lnSpc>
              <a:spcAft>
                <a:spcPts val="0"/>
              </a:spcAft>
              <a:tabLst>
                <a:tab pos="2340610" algn="l"/>
              </a:tabLst>
            </a:pPr>
            <a:r>
              <a:rPr lang="zh-CN" altLang="zh-CN" sz="2800" b="1" kern="100" dirty="0">
                <a:solidFill>
                  <a:srgbClr val="E36C0A"/>
                </a:solidFill>
                <a:latin typeface="Times New Roman"/>
                <a:cs typeface="Times New Roman"/>
              </a:rPr>
              <a:t>跟踪训练</a:t>
            </a:r>
            <a:r>
              <a:rPr lang="en-US" altLang="zh-CN" sz="2800" b="1" kern="100" dirty="0">
                <a:solidFill>
                  <a:srgbClr val="E36C0A"/>
                </a:solidFill>
                <a:latin typeface="Times New Roman"/>
                <a:cs typeface="Courier New"/>
              </a:rPr>
              <a:t>3</a:t>
            </a:r>
            <a:r>
              <a:rPr lang="zh-CN" altLang="zh-CN" sz="2800" b="1" kern="100" dirty="0">
                <a:solidFill>
                  <a:srgbClr val="E36C0A"/>
                </a:solidFill>
                <a:latin typeface="Times New Roman"/>
                <a:cs typeface="Times New Roman"/>
              </a:rPr>
              <a:t>　</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为川者决之使导，为民者宣之使言。</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这句话的意思是，治理洪水的人要使洪水畅通，管理百姓的人要让百姓表达自己的想法。</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管理者要让百姓表达自己的想法</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的依据是</a:t>
            </a:r>
            <a:r>
              <a:rPr lang="en-US" altLang="zh-CN" sz="2800" kern="100" dirty="0">
                <a:solidFill>
                  <a:srgbClr val="000000"/>
                </a:solidFill>
                <a:latin typeface="Times New Roman"/>
                <a:ea typeface="华文细黑"/>
                <a:cs typeface="Courier New"/>
              </a:rPr>
              <a:t>(</a:t>
            </a:r>
            <a:r>
              <a:rPr lang="zh-CN" altLang="zh-CN" sz="2800" kern="100" dirty="0">
                <a:solidFill>
                  <a:srgbClr val="000000"/>
                </a:solidFill>
                <a:latin typeface="Times New Roman"/>
                <a:ea typeface="华文细黑"/>
                <a:cs typeface="Times New Roman"/>
              </a:rPr>
              <a:t>　　</a:t>
            </a:r>
            <a:r>
              <a:rPr lang="en-US" altLang="zh-CN" sz="2800" kern="100" dirty="0">
                <a:solidFill>
                  <a:srgbClr val="000000"/>
                </a:solidFill>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A.</a:t>
            </a:r>
            <a:r>
              <a:rPr lang="zh-CN" altLang="zh-CN" sz="2800" kern="100" dirty="0">
                <a:solidFill>
                  <a:srgbClr val="000000"/>
                </a:solidFill>
                <a:latin typeface="Times New Roman"/>
                <a:ea typeface="华文细黑"/>
                <a:cs typeface="Times New Roman"/>
              </a:rPr>
              <a:t>扩大公民的政治权利是社会主义民主的本质</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B.</a:t>
            </a:r>
            <a:r>
              <a:rPr lang="zh-CN" altLang="zh-CN" sz="2800" kern="100" dirty="0">
                <a:solidFill>
                  <a:srgbClr val="000000"/>
                </a:solidFill>
                <a:latin typeface="Times New Roman"/>
                <a:ea typeface="华文细黑"/>
                <a:cs typeface="Times New Roman"/>
              </a:rPr>
              <a:t>公民具有表达和宣传自己思想见解的自由</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C.</a:t>
            </a:r>
            <a:r>
              <a:rPr lang="zh-CN" altLang="zh-CN" sz="2800" kern="100" dirty="0">
                <a:solidFill>
                  <a:srgbClr val="000000"/>
                </a:solidFill>
                <a:latin typeface="Times New Roman"/>
                <a:ea typeface="华文细黑"/>
                <a:cs typeface="Times New Roman"/>
              </a:rPr>
              <a:t>公民的政治自由是管理国家和社会的基础</a:t>
            </a:r>
            <a:endParaRPr lang="zh-CN" altLang="zh-CN" sz="1050" kern="100" dirty="0">
              <a:latin typeface="宋体"/>
              <a:cs typeface="Courier New"/>
            </a:endParaRPr>
          </a:p>
          <a:p>
            <a:pPr>
              <a:lnSpc>
                <a:spcPct val="150000"/>
              </a:lnSpc>
            </a:pPr>
            <a:r>
              <a:rPr lang="en-US" altLang="zh-CN" sz="2800" kern="100" dirty="0">
                <a:solidFill>
                  <a:srgbClr val="000000"/>
                </a:solidFill>
                <a:latin typeface="Times New Roman"/>
                <a:ea typeface="华文细黑"/>
              </a:rPr>
              <a:t>D.</a:t>
            </a:r>
            <a:r>
              <a:rPr lang="zh-CN" altLang="zh-CN" sz="2800" kern="100" dirty="0">
                <a:solidFill>
                  <a:srgbClr val="000000"/>
                </a:solidFill>
                <a:latin typeface="Times New Roman"/>
                <a:ea typeface="华文细黑"/>
                <a:cs typeface="Times New Roman"/>
              </a:rPr>
              <a:t>民主监督应该成为防止腐败的根本途径</a:t>
            </a:r>
            <a:endParaRPr lang="zh-CN" altLang="zh-CN" sz="1000" kern="100" dirty="0">
              <a:effectLst/>
              <a:latin typeface="宋体"/>
              <a:cs typeface="Courier New"/>
            </a:endParaRPr>
          </a:p>
        </p:txBody>
      </p:sp>
      <p:sp>
        <p:nvSpPr>
          <p:cNvPr id="6" name="矩形 5"/>
          <p:cNvSpPr/>
          <p:nvPr/>
        </p:nvSpPr>
        <p:spPr>
          <a:xfrm>
            <a:off x="7975948" y="2258502"/>
            <a:ext cx="423514" cy="523220"/>
          </a:xfrm>
          <a:prstGeom prst="rect">
            <a:avLst/>
          </a:prstGeom>
        </p:spPr>
        <p:txBody>
          <a:bodyPr wrap="none">
            <a:spAutoFit/>
          </a:bodyPr>
          <a:lstStyle/>
          <a:p>
            <a:r>
              <a:rPr lang="en-US" altLang="zh-CN" sz="2800" kern="100" dirty="0" smtClean="0">
                <a:solidFill>
                  <a:schemeClr val="accent6">
                    <a:lumMod val="75000"/>
                  </a:schemeClr>
                </a:solidFill>
                <a:latin typeface="Times New Roman"/>
                <a:ea typeface="华文细黑"/>
              </a:rPr>
              <a:t>B</a:t>
            </a:r>
            <a:endParaRPr lang="zh-CN" altLang="en-US" sz="2800" dirty="0">
              <a:solidFill>
                <a:schemeClr val="accent6">
                  <a:lumMod val="75000"/>
                </a:schemeClr>
              </a:solidFill>
            </a:endParaRPr>
          </a:p>
        </p:txBody>
      </p:sp>
      <p:sp>
        <p:nvSpPr>
          <p:cNvPr id="4" name="矩形 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5" name="圆角矩形 4"/>
          <p:cNvSpPr/>
          <p:nvPr/>
        </p:nvSpPr>
        <p:spPr>
          <a:xfrm>
            <a:off x="1091476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67680406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6"/>
                                        </p:tgtEl>
                                      </p:cBhvr>
                                    </p:animEffect>
                                    <p:set>
                                      <p:cBhvr>
                                        <p:cTn id="12"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6" grpId="0"/>
      <p:bldP spid="6" grpId="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20559" y="333450"/>
            <a:ext cx="11458743" cy="727932"/>
          </a:xfrm>
          <a:prstGeom prst="rect">
            <a:avLst/>
          </a:prstGeom>
        </p:spPr>
        <p:txBody>
          <a:bodyPr wrap="square" lIns="121898" tIns="60948" rIns="121898" bIns="60948">
            <a:spAutoFit/>
          </a:bodyPr>
          <a:lstStyle/>
          <a:p>
            <a:pPr algn="just">
              <a:lnSpc>
                <a:spcPct val="150000"/>
              </a:lnSpc>
              <a:spcAft>
                <a:spcPts val="0"/>
              </a:spcAft>
              <a:tabLst>
                <a:tab pos="1890395" algn="l"/>
              </a:tabLst>
            </a:pPr>
            <a:r>
              <a:rPr lang="zh-CN" altLang="en-US" sz="3000" b="1" kern="100" dirty="0">
                <a:solidFill>
                  <a:srgbClr val="0000FF"/>
                </a:solidFill>
                <a:latin typeface="Times New Roman" pitchFamily="18" charset="0"/>
                <a:cs typeface="Times New Roman" pitchFamily="18" charset="0"/>
              </a:rPr>
              <a:t>考向</a:t>
            </a:r>
            <a:r>
              <a:rPr lang="en-US" altLang="zh-CN" sz="3000" b="1" kern="100" dirty="0">
                <a:solidFill>
                  <a:srgbClr val="0000FF"/>
                </a:solidFill>
                <a:latin typeface="Times New Roman" pitchFamily="18" charset="0"/>
                <a:cs typeface="Times New Roman" pitchFamily="18" charset="0"/>
              </a:rPr>
              <a:t>2</a:t>
            </a:r>
            <a:r>
              <a:rPr lang="zh-CN" altLang="en-US" sz="3000" b="1" kern="100" dirty="0">
                <a:solidFill>
                  <a:srgbClr val="0000FF"/>
                </a:solidFill>
                <a:latin typeface="Times New Roman" pitchFamily="18" charset="0"/>
                <a:cs typeface="Times New Roman" pitchFamily="18" charset="0"/>
              </a:rPr>
              <a:t>　我国公民参与政治生活的基本原则</a:t>
            </a:r>
            <a:endParaRPr lang="zh-CN" altLang="zh-CN" sz="3000" kern="100" dirty="0">
              <a:solidFill>
                <a:srgbClr val="0000FF"/>
              </a:solidFill>
              <a:effectLst/>
              <a:latin typeface="Times New Roman" pitchFamily="18" charset="0"/>
              <a:cs typeface="Times New Roman" pitchFamily="18" charset="0"/>
            </a:endParaRPr>
          </a:p>
        </p:txBody>
      </p:sp>
      <p:sp>
        <p:nvSpPr>
          <p:cNvPr id="4" name="矩形 3"/>
          <p:cNvSpPr/>
          <p:nvPr/>
        </p:nvSpPr>
        <p:spPr>
          <a:xfrm>
            <a:off x="320559" y="1053530"/>
            <a:ext cx="10959223" cy="4534831"/>
          </a:xfrm>
          <a:prstGeom prst="rect">
            <a:avLst/>
          </a:prstGeom>
        </p:spPr>
        <p:txBody>
          <a:bodyPr>
            <a:spAutoFit/>
          </a:bodyPr>
          <a:lstStyle/>
          <a:p>
            <a:pPr algn="just">
              <a:lnSpc>
                <a:spcPct val="150000"/>
              </a:lnSpc>
              <a:spcAft>
                <a:spcPts val="0"/>
              </a:spcAft>
              <a:tabLst>
                <a:tab pos="2340610" algn="l"/>
              </a:tabLst>
            </a:pPr>
            <a:r>
              <a:rPr lang="zh-CN" altLang="zh-CN" sz="2800" b="1" kern="100" dirty="0">
                <a:solidFill>
                  <a:srgbClr val="E36C0A"/>
                </a:solidFill>
                <a:latin typeface="Times New Roman"/>
                <a:cs typeface="Times New Roman"/>
              </a:rPr>
              <a:t>典例</a:t>
            </a:r>
            <a:r>
              <a:rPr lang="en-US" altLang="zh-CN" sz="2800" b="1" kern="100" dirty="0">
                <a:solidFill>
                  <a:srgbClr val="E36C0A"/>
                </a:solidFill>
                <a:latin typeface="Times New Roman"/>
                <a:cs typeface="Times New Roman"/>
              </a:rPr>
              <a:t>4</a:t>
            </a:r>
            <a:r>
              <a:rPr lang="zh-CN" altLang="zh-CN" sz="2800" kern="100" dirty="0">
                <a:solidFill>
                  <a:srgbClr val="000000"/>
                </a:solidFill>
                <a:latin typeface="Times New Roman"/>
                <a:ea typeface="华文细黑"/>
                <a:cs typeface="Times New Roman"/>
              </a:rPr>
              <a:t>　</a:t>
            </a:r>
            <a:r>
              <a:rPr lang="en-US" altLang="zh-CN" sz="2800" kern="100" dirty="0">
                <a:solidFill>
                  <a:srgbClr val="000000"/>
                </a:solidFill>
                <a:latin typeface="Times New Roman"/>
                <a:ea typeface="华文细黑"/>
                <a:cs typeface="Courier New"/>
              </a:rPr>
              <a:t>(2013·</a:t>
            </a:r>
            <a:r>
              <a:rPr lang="zh-CN" altLang="zh-CN" sz="2800" kern="100" dirty="0">
                <a:solidFill>
                  <a:srgbClr val="000000"/>
                </a:solidFill>
                <a:latin typeface="Times New Roman"/>
                <a:ea typeface="华文细黑"/>
                <a:cs typeface="Times New Roman"/>
              </a:rPr>
              <a:t>新课标全国</a:t>
            </a:r>
            <a:r>
              <a:rPr lang="en-US" altLang="zh-CN" sz="2800" kern="100" dirty="0">
                <a:solidFill>
                  <a:srgbClr val="000000"/>
                </a:solidFill>
                <a:latin typeface="宋体"/>
                <a:ea typeface="华文细黑"/>
                <a:cs typeface="Times New Roman"/>
              </a:rPr>
              <a:t>Ⅰ</a:t>
            </a:r>
            <a:r>
              <a:rPr lang="en-US" altLang="zh-CN" sz="2800" kern="100" dirty="0">
                <a:solidFill>
                  <a:srgbClr val="000000"/>
                </a:solidFill>
                <a:latin typeface="Times New Roman"/>
                <a:ea typeface="华文细黑"/>
                <a:cs typeface="Courier New"/>
              </a:rPr>
              <a:t>)</a:t>
            </a:r>
            <a:r>
              <a:rPr lang="zh-CN" altLang="zh-CN" sz="2800" kern="100" dirty="0">
                <a:solidFill>
                  <a:srgbClr val="000000"/>
                </a:solidFill>
                <a:latin typeface="Times New Roman"/>
                <a:ea typeface="华文细黑"/>
                <a:cs typeface="Times New Roman"/>
              </a:rPr>
              <a:t>十一届全国人大常委会第二十三次会议修改通过新的居民身份证法，规定在居民身份证登记项目中增加指纹信息，同时加大对泄露公民个人信息行为的惩罚力度。身份证法的这些修改</a:t>
            </a:r>
            <a:r>
              <a:rPr lang="en-US" altLang="zh-CN" sz="2800" kern="100" dirty="0">
                <a:solidFill>
                  <a:srgbClr val="000000"/>
                </a:solidFill>
                <a:latin typeface="Times New Roman"/>
                <a:ea typeface="华文细黑"/>
                <a:cs typeface="Courier New"/>
              </a:rPr>
              <a:t>(</a:t>
            </a:r>
            <a:r>
              <a:rPr lang="zh-CN" altLang="zh-CN" sz="2800" kern="100" dirty="0">
                <a:solidFill>
                  <a:srgbClr val="000000"/>
                </a:solidFill>
                <a:latin typeface="Times New Roman"/>
                <a:ea typeface="华文细黑"/>
                <a:cs typeface="Times New Roman"/>
              </a:rPr>
              <a:t>　　</a:t>
            </a:r>
            <a:r>
              <a:rPr lang="en-US" altLang="zh-CN" sz="2800" kern="100" dirty="0">
                <a:solidFill>
                  <a:srgbClr val="000000"/>
                </a:solidFill>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宋体"/>
                <a:ea typeface="华文细黑"/>
                <a:cs typeface="Times New Roman"/>
              </a:rPr>
              <a:t>①</a:t>
            </a:r>
            <a:r>
              <a:rPr lang="zh-CN" altLang="zh-CN" sz="2800" kern="100" dirty="0">
                <a:solidFill>
                  <a:srgbClr val="000000"/>
                </a:solidFill>
                <a:latin typeface="Times New Roman"/>
                <a:ea typeface="华文细黑"/>
                <a:cs typeface="Times New Roman"/>
              </a:rPr>
              <a:t>扩大了对公民权利的保护范围　</a:t>
            </a:r>
            <a:r>
              <a:rPr lang="en-US" altLang="zh-CN" sz="2800" kern="100" dirty="0">
                <a:solidFill>
                  <a:srgbClr val="000000"/>
                </a:solidFill>
                <a:latin typeface="宋体"/>
                <a:ea typeface="华文细黑"/>
                <a:cs typeface="Times New Roman"/>
              </a:rPr>
              <a:t>②</a:t>
            </a:r>
            <a:r>
              <a:rPr lang="zh-CN" altLang="zh-CN" sz="2800" kern="100" dirty="0">
                <a:solidFill>
                  <a:srgbClr val="000000"/>
                </a:solidFill>
                <a:latin typeface="Times New Roman"/>
                <a:ea typeface="华文细黑"/>
                <a:cs typeface="Times New Roman"/>
              </a:rPr>
              <a:t>有利于提高社会管理和服务水平　</a:t>
            </a:r>
            <a:r>
              <a:rPr lang="en-US" altLang="zh-CN" sz="2800" kern="100" dirty="0">
                <a:solidFill>
                  <a:srgbClr val="000000"/>
                </a:solidFill>
                <a:latin typeface="宋体"/>
                <a:ea typeface="华文细黑"/>
                <a:cs typeface="Times New Roman"/>
              </a:rPr>
              <a:t>③</a:t>
            </a:r>
            <a:r>
              <a:rPr lang="zh-CN" altLang="zh-CN" sz="2800" kern="100" dirty="0">
                <a:solidFill>
                  <a:srgbClr val="000000"/>
                </a:solidFill>
                <a:latin typeface="Times New Roman"/>
                <a:ea typeface="华文细黑"/>
                <a:cs typeface="Times New Roman"/>
              </a:rPr>
              <a:t>体现了权利与义务相统一的原则　</a:t>
            </a:r>
            <a:r>
              <a:rPr lang="en-US" altLang="zh-CN" sz="2800" kern="100" dirty="0">
                <a:solidFill>
                  <a:srgbClr val="000000"/>
                </a:solidFill>
                <a:latin typeface="宋体"/>
                <a:ea typeface="华文细黑"/>
                <a:cs typeface="Times New Roman"/>
              </a:rPr>
              <a:t>④</a:t>
            </a:r>
            <a:r>
              <a:rPr lang="zh-CN" altLang="zh-CN" sz="2800" kern="100" dirty="0">
                <a:solidFill>
                  <a:srgbClr val="000000"/>
                </a:solidFill>
                <a:latin typeface="Times New Roman"/>
                <a:ea typeface="华文细黑"/>
                <a:cs typeface="Times New Roman"/>
              </a:rPr>
              <a:t>是坚持依法行政的必要保证</a:t>
            </a:r>
            <a:endParaRPr lang="zh-CN" altLang="zh-CN" sz="1050" kern="100" dirty="0">
              <a:latin typeface="宋体"/>
              <a:cs typeface="Courier New"/>
            </a:endParaRPr>
          </a:p>
          <a:p>
            <a:pPr>
              <a:lnSpc>
                <a:spcPct val="150000"/>
              </a:lnSpc>
            </a:pPr>
            <a:r>
              <a:rPr lang="en-US" altLang="zh-CN" sz="2800" kern="100" dirty="0">
                <a:solidFill>
                  <a:srgbClr val="000000"/>
                </a:solidFill>
                <a:latin typeface="Times New Roman"/>
                <a:ea typeface="华文细黑"/>
              </a:rPr>
              <a:t>A.</a:t>
            </a:r>
            <a:r>
              <a:rPr lang="en-US" altLang="zh-CN" sz="2800" kern="100" dirty="0">
                <a:solidFill>
                  <a:srgbClr val="000000"/>
                </a:solidFill>
                <a:latin typeface="宋体"/>
                <a:ea typeface="华文细黑"/>
                <a:cs typeface="Times New Roman"/>
              </a:rPr>
              <a:t>①②</a:t>
            </a:r>
            <a:r>
              <a:rPr lang="en-US" altLang="zh-CN" sz="2800" kern="100" dirty="0">
                <a:solidFill>
                  <a:srgbClr val="000000"/>
                </a:solidFill>
                <a:latin typeface="Times New Roman"/>
                <a:ea typeface="华文细黑"/>
              </a:rPr>
              <a:t>  B.</a:t>
            </a:r>
            <a:r>
              <a:rPr lang="en-US" altLang="zh-CN" sz="2800" kern="100" dirty="0">
                <a:solidFill>
                  <a:srgbClr val="000000"/>
                </a:solidFill>
                <a:latin typeface="宋体"/>
                <a:ea typeface="华文细黑"/>
                <a:cs typeface="Times New Roman"/>
              </a:rPr>
              <a:t>①④</a:t>
            </a:r>
            <a:r>
              <a:rPr lang="en-US" altLang="zh-CN" sz="2800" kern="100" dirty="0">
                <a:solidFill>
                  <a:srgbClr val="000000"/>
                </a:solidFill>
                <a:latin typeface="Times New Roman"/>
                <a:ea typeface="华文细黑"/>
              </a:rPr>
              <a:t>  C.</a:t>
            </a:r>
            <a:r>
              <a:rPr lang="en-US" altLang="zh-CN" sz="2800" kern="100" dirty="0">
                <a:solidFill>
                  <a:srgbClr val="000000"/>
                </a:solidFill>
                <a:latin typeface="宋体"/>
                <a:ea typeface="华文细黑"/>
                <a:cs typeface="Times New Roman"/>
              </a:rPr>
              <a:t>②③</a:t>
            </a:r>
            <a:r>
              <a:rPr lang="en-US" altLang="zh-CN" sz="2800" kern="100" dirty="0">
                <a:solidFill>
                  <a:srgbClr val="000000"/>
                </a:solidFill>
                <a:latin typeface="Times New Roman"/>
                <a:ea typeface="华文细黑"/>
              </a:rPr>
              <a:t>  D.</a:t>
            </a:r>
            <a:r>
              <a:rPr lang="en-US" altLang="zh-CN" sz="2800" kern="100" dirty="0">
                <a:solidFill>
                  <a:srgbClr val="000000"/>
                </a:solidFill>
                <a:latin typeface="宋体"/>
                <a:ea typeface="华文细黑"/>
                <a:cs typeface="Times New Roman"/>
              </a:rPr>
              <a:t>③④</a:t>
            </a:r>
            <a:endParaRPr lang="zh-CN" altLang="zh-CN" sz="1050" kern="100" dirty="0">
              <a:effectLst/>
              <a:latin typeface="宋体"/>
              <a:cs typeface="Courier New"/>
            </a:endParaRPr>
          </a:p>
        </p:txBody>
      </p:sp>
      <p:sp>
        <p:nvSpPr>
          <p:cNvPr id="12" name="Rectangle 7"/>
          <p:cNvSpPr>
            <a:spLocks noChangeArrowheads="1"/>
          </p:cNvSpPr>
          <p:nvPr/>
        </p:nvSpPr>
        <p:spPr bwMode="auto">
          <a:xfrm>
            <a:off x="0" y="876300"/>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6" name="圆角矩形 5">
            <a:hlinkClick r:id="rId2" action="ppaction://hlinksldjump"/>
          </p:cNvPr>
          <p:cNvSpPr/>
          <p:nvPr/>
        </p:nvSpPr>
        <p:spPr>
          <a:xfrm>
            <a:off x="1090206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81675135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矩形 4"/>
          <p:cNvSpPr/>
          <p:nvPr/>
        </p:nvSpPr>
        <p:spPr>
          <a:xfrm>
            <a:off x="478369" y="765498"/>
            <a:ext cx="11232086" cy="5372100"/>
          </a:xfrm>
          <a:prstGeom prst="rect">
            <a:avLst/>
          </a:prstGeom>
        </p:spPr>
        <p:txBody>
          <a:bodyPr>
            <a:spAutoFit/>
          </a:bodyPr>
          <a:lstStyle/>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solidFill>
                  <a:srgbClr val="000000"/>
                </a:solidFill>
                <a:latin typeface="Times New Roman"/>
                <a:ea typeface="华文细黑"/>
                <a:cs typeface="Times New Roman"/>
              </a:rPr>
              <a:t>本题考查公民的权利和义务。</a:t>
            </a:r>
            <a:r>
              <a:rPr lang="en-US" altLang="zh-CN" sz="2800" kern="100" dirty="0">
                <a:solidFill>
                  <a:srgbClr val="000000"/>
                </a:solidFill>
                <a:latin typeface="宋体"/>
                <a:ea typeface="华文细黑"/>
                <a:cs typeface="Times New Roman"/>
              </a:rPr>
              <a:t>①</a:t>
            </a:r>
            <a:r>
              <a:rPr lang="zh-CN" altLang="zh-CN" sz="2800" kern="100" dirty="0">
                <a:solidFill>
                  <a:srgbClr val="000000"/>
                </a:solidFill>
                <a:latin typeface="Times New Roman"/>
                <a:ea typeface="华文细黑"/>
                <a:cs typeface="Times New Roman"/>
              </a:rPr>
              <a:t>中强调扩大了对公民权利的保护范围，不符合题意</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a:lnSpc>
                <a:spcPct val="150000"/>
              </a:lnSpc>
            </a:pPr>
            <a:r>
              <a:rPr lang="zh-CN" altLang="zh-CN" sz="2800" kern="100" dirty="0" smtClean="0">
                <a:solidFill>
                  <a:srgbClr val="000000"/>
                </a:solidFill>
                <a:latin typeface="Times New Roman"/>
                <a:ea typeface="华文细黑"/>
                <a:cs typeface="Times New Roman"/>
              </a:rPr>
              <a:t>人大常委会</a:t>
            </a:r>
            <a:r>
              <a:rPr lang="zh-CN" altLang="zh-CN" sz="2800" kern="100" dirty="0">
                <a:solidFill>
                  <a:srgbClr val="000000"/>
                </a:solidFill>
                <a:latin typeface="Times New Roman"/>
                <a:ea typeface="华文细黑"/>
                <a:cs typeface="Times New Roman"/>
              </a:rPr>
              <a:t>对身份证法的修改有利于提高社会管理和服务水平，</a:t>
            </a:r>
            <a:r>
              <a:rPr lang="en-US" altLang="zh-CN" sz="2800" kern="100" dirty="0">
                <a:solidFill>
                  <a:srgbClr val="000000"/>
                </a:solidFill>
                <a:latin typeface="宋体"/>
                <a:ea typeface="华文细黑"/>
                <a:cs typeface="Times New Roman"/>
              </a:rPr>
              <a:t>②</a:t>
            </a:r>
            <a:r>
              <a:rPr lang="zh-CN" altLang="zh-CN" sz="2800" kern="100" dirty="0">
                <a:solidFill>
                  <a:srgbClr val="000000"/>
                </a:solidFill>
                <a:latin typeface="Times New Roman"/>
                <a:ea typeface="华文细黑"/>
                <a:cs typeface="Times New Roman"/>
              </a:rPr>
              <a:t>当选</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a:lnSpc>
                <a:spcPct val="150000"/>
              </a:lnSpc>
            </a:pPr>
            <a:r>
              <a:rPr lang="zh-CN" altLang="zh-CN" sz="2800" kern="100" dirty="0" smtClean="0">
                <a:solidFill>
                  <a:srgbClr val="000000"/>
                </a:solidFill>
                <a:latin typeface="Times New Roman"/>
                <a:ea typeface="华文细黑"/>
                <a:cs typeface="Times New Roman"/>
              </a:rPr>
              <a:t>题</a:t>
            </a:r>
            <a:r>
              <a:rPr lang="zh-CN" altLang="zh-CN" sz="2800" kern="100" dirty="0">
                <a:solidFill>
                  <a:srgbClr val="000000"/>
                </a:solidFill>
                <a:latin typeface="Times New Roman"/>
                <a:ea typeface="华文细黑"/>
                <a:cs typeface="Times New Roman"/>
              </a:rPr>
              <a:t>干规定居民身份证登记项目中增加指纹信息体现公民的义务，同时加大对泄露公民个人信息行为的惩罚力度体现公民的权利，</a:t>
            </a:r>
            <a:r>
              <a:rPr lang="en-US" altLang="zh-CN" sz="2800" kern="100" dirty="0">
                <a:solidFill>
                  <a:srgbClr val="000000"/>
                </a:solidFill>
                <a:latin typeface="宋体"/>
                <a:ea typeface="华文细黑"/>
                <a:cs typeface="Times New Roman"/>
              </a:rPr>
              <a:t>③</a:t>
            </a:r>
            <a:r>
              <a:rPr lang="zh-CN" altLang="zh-CN" sz="2800" kern="100" dirty="0">
                <a:solidFill>
                  <a:srgbClr val="000000"/>
                </a:solidFill>
                <a:latin typeface="Times New Roman"/>
                <a:ea typeface="华文细黑"/>
                <a:cs typeface="Times New Roman"/>
              </a:rPr>
              <a:t>当选</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a:lnSpc>
                <a:spcPct val="150000"/>
              </a:lnSpc>
            </a:pPr>
            <a:r>
              <a:rPr lang="zh-CN" altLang="zh-CN" sz="2800" kern="100" dirty="0" smtClean="0">
                <a:solidFill>
                  <a:srgbClr val="000000"/>
                </a:solidFill>
                <a:latin typeface="Times New Roman"/>
                <a:ea typeface="华文细黑"/>
                <a:cs typeface="Times New Roman"/>
              </a:rPr>
              <a:t>依法</a:t>
            </a:r>
            <a:r>
              <a:rPr lang="zh-CN" altLang="zh-CN" sz="2800" kern="100" dirty="0">
                <a:solidFill>
                  <a:srgbClr val="000000"/>
                </a:solidFill>
                <a:latin typeface="Times New Roman"/>
                <a:ea typeface="华文细黑"/>
                <a:cs typeface="Times New Roman"/>
              </a:rPr>
              <a:t>行政是对政府的要求，人大常委会是国家权力机关，故不选</a:t>
            </a:r>
            <a:r>
              <a:rPr lang="en-US" altLang="zh-CN" sz="2800" kern="100" dirty="0">
                <a:solidFill>
                  <a:srgbClr val="000000"/>
                </a:solidFill>
                <a:latin typeface="宋体"/>
                <a:ea typeface="华文细黑"/>
                <a:cs typeface="Times New Roman"/>
              </a:rPr>
              <a:t>④</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lvl="0" algn="just">
              <a:lnSpc>
                <a:spcPct val="150000"/>
              </a:lnSpc>
              <a:tabLst>
                <a:tab pos="2340610" algn="l"/>
              </a:tabLst>
            </a:pPr>
            <a:r>
              <a:rPr lang="zh-CN" altLang="zh-CN" sz="2800" b="1" kern="100" dirty="0">
                <a:solidFill>
                  <a:srgbClr val="0000FF"/>
                </a:solidFill>
                <a:latin typeface="Times New Roman"/>
                <a:cs typeface="Times New Roman"/>
              </a:rPr>
              <a:t>答案　</a:t>
            </a:r>
            <a:r>
              <a:rPr lang="en-US" altLang="zh-CN" sz="2800" b="1" kern="100" dirty="0">
                <a:solidFill>
                  <a:srgbClr val="E36C0A"/>
                </a:solidFill>
                <a:latin typeface="Times New Roman"/>
                <a:cs typeface="Times New Roman"/>
              </a:rPr>
              <a:t>C</a:t>
            </a:r>
            <a:endParaRPr lang="zh-CN" altLang="zh-CN" sz="2800" b="1" kern="100" dirty="0">
              <a:solidFill>
                <a:srgbClr val="E36C0A"/>
              </a:solidFill>
              <a:latin typeface="Times New Roman"/>
              <a:cs typeface="Times New Roman"/>
            </a:endParaRPr>
          </a:p>
        </p:txBody>
      </p:sp>
    </p:spTree>
    <p:extLst>
      <p:ext uri="{BB962C8B-B14F-4D97-AF65-F5344CB8AC3E}">
        <p14:creationId xmlns:p14="http://schemas.microsoft.com/office/powerpoint/2010/main" val="9461548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750"/>
                                        <p:tgtEl>
                                          <p:spTgt spid="5">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blinds(horizontal)">
                                      <p:cBhvr>
                                        <p:cTn id="11" dur="750"/>
                                        <p:tgtEl>
                                          <p:spTgt spid="5">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blinds(horizontal)">
                                      <p:cBhvr>
                                        <p:cTn id="15" dur="750"/>
                                        <p:tgtEl>
                                          <p:spTgt spid="5">
                                            <p:txEl>
                                              <p:pRg st="2" end="2"/>
                                            </p:txEl>
                                          </p:spTgt>
                                        </p:tgtEl>
                                      </p:cBhvr>
                                    </p:animEffect>
                                  </p:childTnLst>
                                </p:cTn>
                              </p:par>
                            </p:childTnLst>
                          </p:cTn>
                        </p:par>
                        <p:par>
                          <p:cTn id="16" fill="hold">
                            <p:stCondLst>
                              <p:cond delay="2250"/>
                            </p:stCondLst>
                            <p:childTnLst>
                              <p:par>
                                <p:cTn id="17" presetID="3" presetClass="entr" presetSubtype="10" fill="hold" nodeType="after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blinds(horizontal)">
                                      <p:cBhvr>
                                        <p:cTn id="19" dur="750"/>
                                        <p:tgtEl>
                                          <p:spTgt spid="5">
                                            <p:txEl>
                                              <p:pRg st="3" end="3"/>
                                            </p:txEl>
                                          </p:spTgt>
                                        </p:tgtEl>
                                      </p:cBhvr>
                                    </p:animEffect>
                                  </p:childTnLst>
                                </p:cTn>
                              </p:par>
                            </p:childTnLst>
                          </p:cTn>
                        </p:par>
                        <p:par>
                          <p:cTn id="20" fill="hold">
                            <p:stCondLst>
                              <p:cond delay="3000"/>
                            </p:stCondLst>
                            <p:childTnLst>
                              <p:par>
                                <p:cTn id="21" presetID="3" presetClass="entr" presetSubtype="10" fill="hold" nodeType="after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Effect transition="in" filter="blinds(horizontal)">
                                      <p:cBhvr>
                                        <p:cTn id="23" dur="75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78369" y="333450"/>
            <a:ext cx="11232086" cy="5909310"/>
          </a:xfrm>
          <a:prstGeom prst="rect">
            <a:avLst/>
          </a:prstGeom>
        </p:spPr>
        <p:txBody>
          <a:bodyPr>
            <a:spAutoFit/>
          </a:bodyPr>
          <a:lstStyle/>
          <a:p>
            <a:pPr algn="just">
              <a:lnSpc>
                <a:spcPct val="150000"/>
              </a:lnSpc>
              <a:spcAft>
                <a:spcPts val="0"/>
              </a:spcAft>
              <a:tabLst>
                <a:tab pos="2340610" algn="l"/>
              </a:tabLst>
            </a:pPr>
            <a:r>
              <a:rPr lang="zh-CN" altLang="zh-CN" sz="2800" b="1" kern="100" dirty="0">
                <a:solidFill>
                  <a:srgbClr val="E36C0A"/>
                </a:solidFill>
                <a:latin typeface="Times New Roman"/>
                <a:cs typeface="Times New Roman"/>
              </a:rPr>
              <a:t>跟踪训练</a:t>
            </a:r>
            <a:r>
              <a:rPr lang="en-US" altLang="zh-CN" sz="2800" b="1" kern="100" dirty="0">
                <a:solidFill>
                  <a:srgbClr val="E36C0A"/>
                </a:solidFill>
                <a:latin typeface="Times New Roman"/>
                <a:cs typeface="Courier New"/>
              </a:rPr>
              <a:t>4</a:t>
            </a:r>
            <a:r>
              <a:rPr lang="zh-CN" altLang="zh-CN" sz="2800" b="1" kern="100" dirty="0">
                <a:solidFill>
                  <a:srgbClr val="E36C0A"/>
                </a:solidFill>
                <a:latin typeface="Times New Roman"/>
                <a:cs typeface="Times New Roman"/>
              </a:rPr>
              <a:t>　</a:t>
            </a:r>
            <a:r>
              <a:rPr lang="en-US" altLang="zh-CN" sz="2800" kern="100" dirty="0">
                <a:solidFill>
                  <a:srgbClr val="000000"/>
                </a:solidFill>
                <a:latin typeface="Times New Roman"/>
                <a:ea typeface="华文细黑"/>
                <a:cs typeface="Courier New"/>
              </a:rPr>
              <a:t>2015</a:t>
            </a:r>
            <a:r>
              <a:rPr lang="zh-CN" altLang="zh-CN" sz="2800" kern="100" dirty="0">
                <a:solidFill>
                  <a:srgbClr val="000000"/>
                </a:solidFill>
                <a:latin typeface="Times New Roman"/>
                <a:ea typeface="华文细黑"/>
                <a:cs typeface="Times New Roman"/>
              </a:rPr>
              <a:t>年</a:t>
            </a:r>
            <a:r>
              <a:rPr lang="en-US" altLang="zh-CN" sz="2800" kern="100" dirty="0">
                <a:solidFill>
                  <a:srgbClr val="000000"/>
                </a:solidFill>
                <a:latin typeface="Times New Roman"/>
                <a:ea typeface="华文细黑"/>
                <a:cs typeface="Courier New"/>
              </a:rPr>
              <a:t>7</a:t>
            </a:r>
            <a:r>
              <a:rPr lang="zh-CN" altLang="zh-CN" sz="2800" kern="100" dirty="0">
                <a:solidFill>
                  <a:srgbClr val="000000"/>
                </a:solidFill>
                <a:latin typeface="Times New Roman"/>
                <a:ea typeface="华文细黑"/>
                <a:cs typeface="Times New Roman"/>
              </a:rPr>
              <a:t>月</a:t>
            </a:r>
            <a:r>
              <a:rPr lang="en-US" altLang="zh-CN" sz="2800" kern="100" dirty="0">
                <a:solidFill>
                  <a:srgbClr val="000000"/>
                </a:solidFill>
                <a:latin typeface="Times New Roman"/>
                <a:ea typeface="华文细黑"/>
                <a:cs typeface="Courier New"/>
              </a:rPr>
              <a:t>30</a:t>
            </a:r>
            <a:r>
              <a:rPr lang="zh-CN" altLang="zh-CN" sz="2800" kern="100" dirty="0">
                <a:solidFill>
                  <a:srgbClr val="000000"/>
                </a:solidFill>
                <a:latin typeface="Times New Roman"/>
                <a:ea typeface="华文细黑"/>
                <a:cs typeface="Times New Roman"/>
              </a:rPr>
              <a:t>日，中共中央政治局会议审议并通过中央军委纪律检查委员会《关于对郭伯雄组织调查情况和处理意见的报告》，决定给予郭伯雄开除党籍处分，对其涉嫌严重受贿犯罪问题及线索移送最高人民检察院，授权军事检察机关依法处理。这充分表明</a:t>
            </a:r>
            <a:r>
              <a:rPr lang="en-US" altLang="zh-CN" sz="2800" kern="100" dirty="0">
                <a:solidFill>
                  <a:srgbClr val="000000"/>
                </a:solidFill>
                <a:latin typeface="Times New Roman"/>
                <a:ea typeface="华文细黑"/>
                <a:cs typeface="Courier New"/>
              </a:rPr>
              <a:t>(</a:t>
            </a:r>
            <a:r>
              <a:rPr lang="zh-CN" altLang="zh-CN" sz="2800" kern="100" dirty="0">
                <a:solidFill>
                  <a:srgbClr val="000000"/>
                </a:solidFill>
                <a:latin typeface="Times New Roman"/>
                <a:ea typeface="华文细黑"/>
                <a:cs typeface="Times New Roman"/>
              </a:rPr>
              <a:t>　　</a:t>
            </a:r>
            <a:r>
              <a:rPr lang="en-US" altLang="zh-CN" sz="2800" kern="100" dirty="0">
                <a:solidFill>
                  <a:srgbClr val="000000"/>
                </a:solidFill>
                <a:latin typeface="Times New Roman"/>
                <a:ea typeface="华文细黑"/>
                <a:cs typeface="Courier New"/>
              </a:rPr>
              <a:t>)</a:t>
            </a:r>
            <a:endParaRPr lang="zh-CN" altLang="zh-CN" sz="1050" kern="100" dirty="0">
              <a:latin typeface="宋体"/>
              <a:cs typeface="Courier New"/>
            </a:endParaRPr>
          </a:p>
          <a:p>
            <a:pPr>
              <a:lnSpc>
                <a:spcPct val="150000"/>
              </a:lnSpc>
            </a:pPr>
            <a:r>
              <a:rPr lang="en-US" altLang="zh-CN" sz="2800" kern="100" dirty="0">
                <a:solidFill>
                  <a:srgbClr val="000000"/>
                </a:solidFill>
                <a:latin typeface="宋体"/>
                <a:ea typeface="华文细黑"/>
                <a:cs typeface="Times New Roman"/>
              </a:rPr>
              <a:t>①</a:t>
            </a:r>
            <a:r>
              <a:rPr lang="zh-CN" altLang="zh-CN" sz="2800" kern="100" dirty="0">
                <a:solidFill>
                  <a:srgbClr val="000000"/>
                </a:solidFill>
                <a:latin typeface="Times New Roman"/>
                <a:ea typeface="华文细黑"/>
                <a:cs typeface="Times New Roman"/>
              </a:rPr>
              <a:t>坚持人民民主专政是我们国家生存和发展的政治基石，已被写入宪法　</a:t>
            </a:r>
            <a:r>
              <a:rPr lang="en-US" altLang="zh-CN" sz="2800" kern="100" dirty="0">
                <a:solidFill>
                  <a:srgbClr val="000000"/>
                </a:solidFill>
                <a:latin typeface="宋体"/>
                <a:ea typeface="华文细黑"/>
                <a:cs typeface="Times New Roman"/>
              </a:rPr>
              <a:t>②</a:t>
            </a:r>
            <a:r>
              <a:rPr lang="zh-CN" altLang="zh-CN" sz="2800" kern="100" dirty="0">
                <a:solidFill>
                  <a:srgbClr val="000000"/>
                </a:solidFill>
                <a:latin typeface="Times New Roman"/>
                <a:ea typeface="华文细黑"/>
                <a:cs typeface="Times New Roman"/>
              </a:rPr>
              <a:t>权利和义务具有一致性，国家加大了对不履行义务公民的查处力度　</a:t>
            </a:r>
            <a:r>
              <a:rPr lang="en-US" altLang="zh-CN" sz="2800" kern="100" dirty="0">
                <a:solidFill>
                  <a:srgbClr val="000000"/>
                </a:solidFill>
                <a:latin typeface="宋体"/>
                <a:ea typeface="华文细黑"/>
                <a:cs typeface="Times New Roman"/>
              </a:rPr>
              <a:t>③</a:t>
            </a:r>
            <a:r>
              <a:rPr lang="zh-CN" altLang="zh-CN" sz="2800" kern="100" dirty="0">
                <a:solidFill>
                  <a:srgbClr val="000000"/>
                </a:solidFill>
                <a:latin typeface="Times New Roman"/>
                <a:ea typeface="华文细黑"/>
                <a:cs typeface="Times New Roman"/>
              </a:rPr>
              <a:t>公民在法律面前一律平等，任何公民的违法犯罪都会受到法律的惩处　</a:t>
            </a:r>
            <a:r>
              <a:rPr lang="en-US" altLang="zh-CN" sz="2800" kern="100" dirty="0">
                <a:solidFill>
                  <a:srgbClr val="000000"/>
                </a:solidFill>
                <a:latin typeface="宋体"/>
                <a:ea typeface="华文细黑"/>
                <a:cs typeface="Times New Roman"/>
              </a:rPr>
              <a:t>④</a:t>
            </a:r>
            <a:r>
              <a:rPr lang="zh-CN" altLang="zh-CN" sz="2800" kern="100" dirty="0">
                <a:solidFill>
                  <a:srgbClr val="000000"/>
                </a:solidFill>
                <a:latin typeface="Times New Roman"/>
                <a:ea typeface="华文细黑"/>
                <a:cs typeface="Times New Roman"/>
              </a:rPr>
              <a:t>我国作为人民民主专政的国家，通过制裁犯罪维护人民的根本</a:t>
            </a:r>
            <a:r>
              <a:rPr lang="zh-CN" altLang="zh-CN" sz="2800" kern="100" dirty="0" smtClean="0">
                <a:solidFill>
                  <a:srgbClr val="000000"/>
                </a:solidFill>
                <a:latin typeface="Times New Roman"/>
                <a:ea typeface="华文细黑"/>
                <a:cs typeface="Times New Roman"/>
              </a:rPr>
              <a:t>利益</a:t>
            </a:r>
            <a:endParaRPr lang="en-US" altLang="zh-CN" sz="2800" kern="100" dirty="0" smtClean="0">
              <a:solidFill>
                <a:srgbClr val="000000"/>
              </a:solidFill>
              <a:latin typeface="Times New Roman"/>
              <a:ea typeface="华文细黑"/>
              <a:cs typeface="Times New Roman"/>
            </a:endParaRPr>
          </a:p>
          <a:p>
            <a:pPr>
              <a:lnSpc>
                <a:spcPct val="150000"/>
              </a:lnSpc>
            </a:pPr>
            <a:r>
              <a:rPr lang="en-US" altLang="zh-CN" sz="2800" kern="100" dirty="0">
                <a:solidFill>
                  <a:srgbClr val="000000"/>
                </a:solidFill>
                <a:latin typeface="Times New Roman"/>
                <a:ea typeface="华文细黑"/>
              </a:rPr>
              <a:t>A.</a:t>
            </a:r>
            <a:r>
              <a:rPr lang="en-US" altLang="zh-CN" sz="2800" kern="100" dirty="0">
                <a:solidFill>
                  <a:srgbClr val="000000"/>
                </a:solidFill>
                <a:latin typeface="宋体"/>
                <a:ea typeface="华文细黑"/>
                <a:cs typeface="Times New Roman"/>
              </a:rPr>
              <a:t>①③</a:t>
            </a:r>
            <a:r>
              <a:rPr lang="en-US" altLang="zh-CN" sz="2800" kern="100" dirty="0">
                <a:solidFill>
                  <a:srgbClr val="000000"/>
                </a:solidFill>
                <a:latin typeface="Times New Roman"/>
                <a:ea typeface="华文细黑"/>
              </a:rPr>
              <a:t>  </a:t>
            </a:r>
            <a:r>
              <a:rPr lang="en-US" altLang="zh-CN" sz="2800" kern="100" dirty="0" smtClean="0">
                <a:solidFill>
                  <a:srgbClr val="000000"/>
                </a:solidFill>
                <a:latin typeface="Times New Roman"/>
                <a:ea typeface="华文细黑"/>
              </a:rPr>
              <a:t>	B</a:t>
            </a:r>
            <a:r>
              <a:rPr lang="en-US" altLang="zh-CN" sz="2800" kern="100" dirty="0">
                <a:solidFill>
                  <a:srgbClr val="000000"/>
                </a:solidFill>
                <a:latin typeface="Times New Roman"/>
                <a:ea typeface="华文细黑"/>
              </a:rPr>
              <a:t>.</a:t>
            </a:r>
            <a:r>
              <a:rPr lang="en-US" altLang="zh-CN" sz="2800" kern="100" dirty="0">
                <a:solidFill>
                  <a:srgbClr val="000000"/>
                </a:solidFill>
                <a:latin typeface="宋体"/>
                <a:ea typeface="华文细黑"/>
                <a:cs typeface="Times New Roman"/>
              </a:rPr>
              <a:t>③④</a:t>
            </a:r>
            <a:r>
              <a:rPr lang="en-US" altLang="zh-CN" sz="2800" kern="100" dirty="0">
                <a:solidFill>
                  <a:srgbClr val="000000"/>
                </a:solidFill>
                <a:latin typeface="Times New Roman"/>
                <a:ea typeface="华文细黑"/>
              </a:rPr>
              <a:t>  </a:t>
            </a:r>
            <a:r>
              <a:rPr lang="en-US" altLang="zh-CN" sz="2800" kern="100" dirty="0" smtClean="0">
                <a:solidFill>
                  <a:srgbClr val="000000"/>
                </a:solidFill>
                <a:latin typeface="Times New Roman"/>
                <a:ea typeface="华文细黑"/>
              </a:rPr>
              <a:t>		C</a:t>
            </a:r>
            <a:r>
              <a:rPr lang="en-US" altLang="zh-CN" sz="2800" kern="100" dirty="0">
                <a:solidFill>
                  <a:srgbClr val="000000"/>
                </a:solidFill>
                <a:latin typeface="Times New Roman"/>
                <a:ea typeface="华文细黑"/>
              </a:rPr>
              <a:t>.</a:t>
            </a:r>
            <a:r>
              <a:rPr lang="en-US" altLang="zh-CN" sz="2800" kern="100" dirty="0">
                <a:solidFill>
                  <a:srgbClr val="000000"/>
                </a:solidFill>
                <a:latin typeface="宋体"/>
                <a:ea typeface="华文细黑"/>
                <a:cs typeface="Times New Roman"/>
              </a:rPr>
              <a:t>②③</a:t>
            </a:r>
            <a:r>
              <a:rPr lang="en-US" altLang="zh-CN" sz="2800" kern="100" dirty="0">
                <a:solidFill>
                  <a:srgbClr val="000000"/>
                </a:solidFill>
                <a:latin typeface="Times New Roman"/>
                <a:ea typeface="华文细黑"/>
              </a:rPr>
              <a:t>  </a:t>
            </a:r>
            <a:r>
              <a:rPr lang="en-US" altLang="zh-CN" sz="2800" kern="100" dirty="0" smtClean="0">
                <a:solidFill>
                  <a:srgbClr val="000000"/>
                </a:solidFill>
                <a:latin typeface="Times New Roman"/>
                <a:ea typeface="华文细黑"/>
              </a:rPr>
              <a:t>		D</a:t>
            </a:r>
            <a:r>
              <a:rPr lang="en-US" altLang="zh-CN" sz="2800" kern="100" dirty="0">
                <a:solidFill>
                  <a:srgbClr val="000000"/>
                </a:solidFill>
                <a:latin typeface="Times New Roman"/>
                <a:ea typeface="华文细黑"/>
              </a:rPr>
              <a:t>.</a:t>
            </a:r>
            <a:r>
              <a:rPr lang="en-US" altLang="zh-CN" sz="2800" kern="100" dirty="0">
                <a:solidFill>
                  <a:srgbClr val="000000"/>
                </a:solidFill>
                <a:latin typeface="宋体"/>
                <a:ea typeface="华文细黑"/>
                <a:cs typeface="Times New Roman"/>
              </a:rPr>
              <a:t>①④</a:t>
            </a:r>
            <a:endParaRPr lang="zh-CN" altLang="zh-CN" sz="2800" b="1" kern="100" dirty="0">
              <a:solidFill>
                <a:srgbClr val="E36C0A"/>
              </a:solidFill>
              <a:latin typeface="Times New Roman"/>
              <a:cs typeface="Times New Roman"/>
            </a:endParaRPr>
          </a:p>
        </p:txBody>
      </p:sp>
      <p:sp>
        <p:nvSpPr>
          <p:cNvPr id="3" name="矩形 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4" name="圆角矩形 3">
            <a:hlinkClick r:id="rId2" action="ppaction://hlinksldjump"/>
          </p:cNvPr>
          <p:cNvSpPr/>
          <p:nvPr/>
        </p:nvSpPr>
        <p:spPr>
          <a:xfrm>
            <a:off x="9911630"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
        <p:nvSpPr>
          <p:cNvPr id="6" name="圆角矩形 5">
            <a:hlinkClick r:id="rId3" action="ppaction://hlinksldjump"/>
          </p:cNvPr>
          <p:cNvSpPr/>
          <p:nvPr/>
        </p:nvSpPr>
        <p:spPr>
          <a:xfrm>
            <a:off x="11376626" y="665383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itchFamily="49" charset="-122"/>
                <a:ea typeface="黑体" pitchFamily="49" charset="-122"/>
              </a:rPr>
              <a:t>返回</a:t>
            </a:r>
            <a:endParaRPr lang="zh-CN" altLang="en-US" sz="1400" dirty="0">
              <a:solidFill>
                <a:srgbClr val="0000FF"/>
              </a:solidFill>
              <a:latin typeface="黑体" pitchFamily="49" charset="-122"/>
              <a:ea typeface="黑体" pitchFamily="49" charset="-122"/>
            </a:endParaRPr>
          </a:p>
        </p:txBody>
      </p:sp>
    </p:spTree>
    <p:extLst>
      <p:ext uri="{BB962C8B-B14F-4D97-AF65-F5344CB8AC3E}">
        <p14:creationId xmlns:p14="http://schemas.microsoft.com/office/powerpoint/2010/main" val="173207174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矩形 4"/>
          <p:cNvSpPr/>
          <p:nvPr/>
        </p:nvSpPr>
        <p:spPr>
          <a:xfrm>
            <a:off x="478369" y="1472218"/>
            <a:ext cx="11232086" cy="2677656"/>
          </a:xfrm>
          <a:prstGeom prst="rect">
            <a:avLst/>
          </a:prstGeom>
        </p:spPr>
        <p:txBody>
          <a:bodyPr>
            <a:spAutoFit/>
          </a:bodyPr>
          <a:lstStyle/>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solidFill>
                  <a:srgbClr val="000000"/>
                </a:solidFill>
                <a:latin typeface="Times New Roman"/>
                <a:ea typeface="华文细黑"/>
                <a:cs typeface="Times New Roman"/>
              </a:rPr>
              <a:t>坚持四项基本原则是立国之本，是我们国家生存和发展的政治基石，</a:t>
            </a:r>
            <a:r>
              <a:rPr lang="en-US" altLang="zh-CN" sz="2800" kern="100" dirty="0">
                <a:solidFill>
                  <a:srgbClr val="000000"/>
                </a:solidFill>
                <a:latin typeface="宋体"/>
                <a:ea typeface="华文细黑"/>
                <a:cs typeface="Times New Roman"/>
              </a:rPr>
              <a:t>①</a:t>
            </a:r>
            <a:r>
              <a:rPr lang="zh-CN" altLang="zh-CN" sz="2800" kern="100" dirty="0">
                <a:solidFill>
                  <a:srgbClr val="000000"/>
                </a:solidFill>
                <a:latin typeface="Times New Roman"/>
                <a:ea typeface="华文细黑"/>
                <a:cs typeface="Times New Roman"/>
              </a:rPr>
              <a:t>表述不准确</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a:lnSpc>
                <a:spcPct val="150000"/>
              </a:lnSpc>
            </a:pPr>
            <a:r>
              <a:rPr lang="zh-CN" altLang="zh-CN" sz="2800" kern="100" dirty="0" smtClean="0">
                <a:solidFill>
                  <a:srgbClr val="000000"/>
                </a:solidFill>
                <a:latin typeface="Times New Roman"/>
                <a:ea typeface="华文细黑"/>
                <a:cs typeface="Times New Roman"/>
              </a:rPr>
              <a:t>材料</a:t>
            </a:r>
            <a:r>
              <a:rPr lang="zh-CN" altLang="zh-CN" sz="2800" kern="100" dirty="0">
                <a:solidFill>
                  <a:srgbClr val="000000"/>
                </a:solidFill>
                <a:latin typeface="Times New Roman"/>
                <a:ea typeface="华文细黑"/>
                <a:cs typeface="Times New Roman"/>
              </a:rPr>
              <a:t>体现了打击违法犯罪活动，</a:t>
            </a:r>
            <a:r>
              <a:rPr lang="en-US" altLang="zh-CN" sz="2800" kern="100" dirty="0">
                <a:solidFill>
                  <a:srgbClr val="000000"/>
                </a:solidFill>
                <a:latin typeface="宋体"/>
                <a:ea typeface="华文细黑"/>
                <a:cs typeface="Times New Roman"/>
              </a:rPr>
              <a:t>②</a:t>
            </a:r>
            <a:r>
              <a:rPr lang="zh-CN" altLang="zh-CN" sz="2800" kern="100" dirty="0">
                <a:solidFill>
                  <a:srgbClr val="000000"/>
                </a:solidFill>
                <a:latin typeface="Times New Roman"/>
                <a:ea typeface="华文细黑"/>
                <a:cs typeface="Times New Roman"/>
              </a:rPr>
              <a:t>不符合题意，故答案选</a:t>
            </a:r>
            <a:r>
              <a:rPr lang="en-US" altLang="zh-CN" sz="2800" kern="100" dirty="0">
                <a:solidFill>
                  <a:srgbClr val="000000"/>
                </a:solidFill>
                <a:latin typeface="Times New Roman"/>
                <a:ea typeface="华文细黑"/>
              </a:rPr>
              <a:t>B</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lvl="0" algn="just">
              <a:lnSpc>
                <a:spcPct val="150000"/>
              </a:lnSpc>
              <a:tabLst>
                <a:tab pos="2340610" algn="l"/>
              </a:tabLst>
            </a:pPr>
            <a:r>
              <a:rPr lang="zh-CN" altLang="zh-CN" sz="2800" b="1" kern="100" dirty="0">
                <a:solidFill>
                  <a:srgbClr val="0000FF"/>
                </a:solidFill>
                <a:latin typeface="Times New Roman"/>
                <a:cs typeface="Times New Roman"/>
              </a:rPr>
              <a:t>答案　</a:t>
            </a:r>
            <a:r>
              <a:rPr lang="en-US" altLang="zh-CN" sz="2800" b="1" kern="100" dirty="0">
                <a:solidFill>
                  <a:srgbClr val="E36C0A"/>
                </a:solidFill>
                <a:latin typeface="Times New Roman"/>
                <a:cs typeface="Times New Roman"/>
              </a:rPr>
              <a:t>B</a:t>
            </a:r>
            <a:endParaRPr lang="zh-CN" altLang="zh-CN" sz="2800" b="1" kern="100" dirty="0">
              <a:solidFill>
                <a:srgbClr val="E36C0A"/>
              </a:solidFill>
              <a:latin typeface="Times New Roman"/>
              <a:cs typeface="Times New Roman"/>
            </a:endParaRPr>
          </a:p>
        </p:txBody>
      </p:sp>
    </p:spTree>
    <p:extLst>
      <p:ext uri="{BB962C8B-B14F-4D97-AF65-F5344CB8AC3E}">
        <p14:creationId xmlns:p14="http://schemas.microsoft.com/office/powerpoint/2010/main" val="25052918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750"/>
                                        <p:tgtEl>
                                          <p:spTgt spid="5">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blinds(horizontal)">
                                      <p:cBhvr>
                                        <p:cTn id="11" dur="750"/>
                                        <p:tgtEl>
                                          <p:spTgt spid="5">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blinds(horizontal)">
                                      <p:cBhvr>
                                        <p:cTn id="15" dur="75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761628" y="3331146"/>
            <a:ext cx="10518154" cy="1754832"/>
          </a:xfrm>
          <a:prstGeom prst="rect">
            <a:avLst/>
          </a:prstGeom>
          <a:solidFill>
            <a:schemeClr val="accent1">
              <a:lumMod val="20000"/>
              <a:lumOff val="8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just">
              <a:lnSpc>
                <a:spcPct val="150000"/>
              </a:lnSpc>
              <a:spcAft>
                <a:spcPts val="0"/>
              </a:spcAft>
              <a:tabLst>
                <a:tab pos="1890395" algn="l"/>
              </a:tabLst>
            </a:pPr>
            <a:endParaRPr lang="zh-CN" altLang="zh-CN" kern="100" dirty="0">
              <a:ln>
                <a:solidFill>
                  <a:schemeClr val="bg2"/>
                </a:solidFill>
              </a:ln>
              <a:solidFill>
                <a:schemeClr val="accent6">
                  <a:lumMod val="75000"/>
                </a:schemeClr>
              </a:solidFill>
              <a:latin typeface="Times New Roman"/>
              <a:ea typeface="华文细黑"/>
              <a:cs typeface="Times New Roman"/>
            </a:endParaRPr>
          </a:p>
        </p:txBody>
      </p:sp>
      <p:sp>
        <p:nvSpPr>
          <p:cNvPr id="17" name="矩形 16"/>
          <p:cNvSpPr/>
          <p:nvPr/>
        </p:nvSpPr>
        <p:spPr>
          <a:xfrm>
            <a:off x="766614" y="2349674"/>
            <a:ext cx="10417039" cy="687600"/>
          </a:xfrm>
          <a:prstGeom prst="rect">
            <a:avLst/>
          </a:prstGeom>
        </p:spPr>
        <p:txBody>
          <a:bodyPr wrap="square" lIns="121898" tIns="60948" rIns="121898" bIns="60948">
            <a:spAutoFit/>
          </a:bodyPr>
          <a:lstStyle/>
          <a:p>
            <a:pPr algn="just">
              <a:lnSpc>
                <a:spcPct val="150000"/>
              </a:lnSpc>
              <a:spcAft>
                <a:spcPts val="0"/>
              </a:spcAft>
              <a:tabLst>
                <a:tab pos="2340610" algn="l"/>
              </a:tabLst>
            </a:pPr>
            <a:r>
              <a:rPr lang="zh-CN" altLang="zh-CN" sz="2800" b="1" kern="100" dirty="0">
                <a:solidFill>
                  <a:srgbClr val="E36C0A"/>
                </a:solidFill>
                <a:latin typeface="Times New Roman"/>
                <a:cs typeface="Times New Roman"/>
              </a:rPr>
              <a:t>易错点</a:t>
            </a:r>
            <a:r>
              <a:rPr lang="en-US" altLang="zh-CN" sz="2800" b="1" kern="100" dirty="0">
                <a:solidFill>
                  <a:srgbClr val="E36C0A"/>
                </a:solidFill>
                <a:latin typeface="Times New Roman"/>
                <a:cs typeface="Courier New"/>
              </a:rPr>
              <a:t>1</a:t>
            </a:r>
            <a:r>
              <a:rPr lang="zh-CN" altLang="zh-CN" sz="2800" b="1" kern="100" dirty="0">
                <a:solidFill>
                  <a:srgbClr val="E36C0A"/>
                </a:solidFill>
                <a:latin typeface="Times New Roman"/>
                <a:cs typeface="Times New Roman"/>
              </a:rPr>
              <a:t>　</a:t>
            </a:r>
            <a:r>
              <a:rPr lang="zh-CN" altLang="zh-CN" sz="2800" kern="100" dirty="0">
                <a:solidFill>
                  <a:srgbClr val="000000"/>
                </a:solidFill>
                <a:latin typeface="Times New Roman"/>
                <a:ea typeface="华文细黑"/>
                <a:cs typeface="Times New Roman"/>
              </a:rPr>
              <a:t>不能正确区分人民民主的广泛性和</a:t>
            </a:r>
            <a:r>
              <a:rPr lang="zh-CN" altLang="zh-CN" sz="2800" kern="100" dirty="0" smtClean="0">
                <a:solidFill>
                  <a:srgbClr val="000000"/>
                </a:solidFill>
                <a:latin typeface="Times New Roman"/>
                <a:ea typeface="华文细黑"/>
                <a:cs typeface="Times New Roman"/>
              </a:rPr>
              <a:t>真实性</a:t>
            </a:r>
            <a:endParaRPr lang="zh-CN" altLang="zh-CN" sz="1050" kern="100" dirty="0">
              <a:latin typeface="宋体"/>
              <a:cs typeface="Courier New"/>
            </a:endParaRPr>
          </a:p>
        </p:txBody>
      </p:sp>
      <p:sp>
        <p:nvSpPr>
          <p:cNvPr id="9" name="矩形 8"/>
          <p:cNvSpPr/>
          <p:nvPr/>
        </p:nvSpPr>
        <p:spPr>
          <a:xfrm>
            <a:off x="118542" y="324739"/>
            <a:ext cx="8461045" cy="584775"/>
          </a:xfrm>
          <a:prstGeom prst="rect">
            <a:avLst/>
          </a:prstGeom>
        </p:spPr>
        <p:txBody>
          <a:bodyPr>
            <a:spAutoFit/>
          </a:bodyPr>
          <a:lstStyle/>
          <a:p>
            <a:r>
              <a:rPr lang="zh-CN" altLang="en-US" sz="3200" b="1" dirty="0" smtClean="0">
                <a:solidFill>
                  <a:srgbClr val="0000FF"/>
                </a:solidFill>
                <a:latin typeface="微软雅黑"/>
                <a:ea typeface="微软雅黑"/>
              </a:rPr>
              <a:t>易</a:t>
            </a:r>
            <a:r>
              <a:rPr lang="zh-CN" altLang="en-US" sz="3200" b="1" dirty="0">
                <a:solidFill>
                  <a:srgbClr val="0000FF"/>
                </a:solidFill>
                <a:latin typeface="微软雅黑"/>
                <a:ea typeface="微软雅黑"/>
              </a:rPr>
              <a:t>错点剖析</a:t>
            </a:r>
          </a:p>
        </p:txBody>
      </p:sp>
      <p:sp>
        <p:nvSpPr>
          <p:cNvPr id="8" name="矩形 7"/>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0" name="圆角矩形 9"/>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提醒</a:t>
            </a:r>
          </a:p>
        </p:txBody>
      </p:sp>
      <p:sp>
        <p:nvSpPr>
          <p:cNvPr id="3" name="矩形 2"/>
          <p:cNvSpPr/>
          <p:nvPr/>
        </p:nvSpPr>
        <p:spPr>
          <a:xfrm>
            <a:off x="953870" y="3429794"/>
            <a:ext cx="10109888" cy="1846659"/>
          </a:xfrm>
          <a:prstGeom prst="rect">
            <a:avLst/>
          </a:prstGeom>
        </p:spPr>
        <p:txBody>
          <a:bodyPr>
            <a:spAutoFit/>
          </a:bodyPr>
          <a:lstStyle/>
          <a:p>
            <a:pPr lvl="0">
              <a:lnSpc>
                <a:spcPct val="150000"/>
              </a:lnSpc>
            </a:pPr>
            <a:r>
              <a:rPr lang="zh-CN" altLang="zh-CN" sz="2800" b="1" kern="100" dirty="0">
                <a:solidFill>
                  <a:srgbClr val="0000FF"/>
                </a:solidFill>
                <a:latin typeface="Times New Roman"/>
                <a:cs typeface="Times New Roman"/>
              </a:rPr>
              <a:t>提醒　</a:t>
            </a:r>
            <a:r>
              <a:rPr lang="zh-CN" altLang="zh-CN" sz="2800" kern="100" dirty="0">
                <a:solidFill>
                  <a:srgbClr val="000000"/>
                </a:solidFill>
                <a:latin typeface="Times New Roman"/>
                <a:ea typeface="华文细黑"/>
                <a:cs typeface="Times New Roman"/>
              </a:rPr>
              <a:t>区分人民民主的广泛性和真实性关键在于准确把握人民民主广泛性和真实性各自的表现。</a:t>
            </a:r>
            <a:endParaRPr lang="zh-CN" altLang="zh-CN" sz="2800" b="1" kern="100" dirty="0">
              <a:solidFill>
                <a:srgbClr val="F79646">
                  <a:lumMod val="75000"/>
                </a:srgbClr>
              </a:solidFill>
              <a:latin typeface="Times New Roman" pitchFamily="18" charset="0"/>
              <a:cs typeface="Times New Roman" pitchFamily="18" charset="0"/>
            </a:endParaRPr>
          </a:p>
        </p:txBody>
      </p:sp>
      <p:cxnSp>
        <p:nvCxnSpPr>
          <p:cNvPr id="13" name="直接连接符 12"/>
          <p:cNvCxnSpPr/>
          <p:nvPr/>
        </p:nvCxnSpPr>
        <p:spPr>
          <a:xfrm>
            <a:off x="2604" y="909514"/>
            <a:ext cx="12187809" cy="0"/>
          </a:xfrm>
          <a:prstGeom prst="line">
            <a:avLst/>
          </a:prstGeom>
          <a:ln w="12700">
            <a:solidFill>
              <a:srgbClr val="0000FF"/>
            </a:solidFill>
          </a:ln>
        </p:spPr>
        <p:style>
          <a:lnRef idx="2">
            <a:schemeClr val="dk1"/>
          </a:lnRef>
          <a:fillRef idx="0">
            <a:schemeClr val="dk1"/>
          </a:fillRef>
          <a:effectRef idx="1">
            <a:schemeClr val="dk1"/>
          </a:effectRef>
          <a:fontRef idx="minor">
            <a:schemeClr val="tx1"/>
          </a:fontRef>
        </p:style>
      </p:cxnSp>
      <p:sp>
        <p:nvSpPr>
          <p:cNvPr id="14" name="对角圆角矩形 13"/>
          <p:cNvSpPr/>
          <p:nvPr/>
        </p:nvSpPr>
        <p:spPr>
          <a:xfrm>
            <a:off x="10343678" y="590174"/>
            <a:ext cx="1514726" cy="535364"/>
          </a:xfrm>
          <a:prstGeom prst="round2Diag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zh-CN" altLang="en-US" b="1" dirty="0">
                <a:solidFill>
                  <a:schemeClr val="bg1"/>
                </a:solidFill>
                <a:latin typeface="微软雅黑" pitchFamily="34" charset="-122"/>
                <a:ea typeface="微软雅黑" pitchFamily="34" charset="-122"/>
              </a:rPr>
              <a:t>易</a:t>
            </a:r>
            <a:r>
              <a:rPr lang="zh-CN" altLang="en-US" b="1" dirty="0" smtClean="0">
                <a:solidFill>
                  <a:schemeClr val="bg1"/>
                </a:solidFill>
                <a:latin typeface="微软雅黑" pitchFamily="34" charset="-122"/>
                <a:ea typeface="微软雅黑" pitchFamily="34" charset="-122"/>
              </a:rPr>
              <a:t>错矫正</a:t>
            </a:r>
            <a:endParaRPr lang="zh-CN" altLang="en-US"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19686108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linds(horizontal)">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3"/>
                                        </p:tgtEl>
                                      </p:cBhvr>
                                    </p:animEffect>
                                    <p:set>
                                      <p:cBhvr>
                                        <p:cTn id="15" dur="1" fill="hold">
                                          <p:stCondLst>
                                            <p:cond delay="499"/>
                                          </p:stCondLst>
                                        </p:cTn>
                                        <p:tgtEl>
                                          <p:spTgt spid="3"/>
                                        </p:tgtEl>
                                        <p:attrNameLst>
                                          <p:attrName>style.visibility</p:attrName>
                                        </p:attrNameLst>
                                      </p:cBhvr>
                                      <p:to>
                                        <p:strVal val="hidden"/>
                                      </p:to>
                                    </p:set>
                                  </p:childTnLst>
                                </p:cTn>
                              </p:par>
                              <p:par>
                                <p:cTn id="16" presetID="10" presetClass="exit" presetSubtype="0" fill="hold" grpId="1" nodeType="withEffect">
                                  <p:stCondLst>
                                    <p:cond delay="0"/>
                                  </p:stCondLst>
                                  <p:childTnLst>
                                    <p:animEffect transition="out" filter="fade">
                                      <p:cBhvr>
                                        <p:cTn id="17" dur="500"/>
                                        <p:tgtEl>
                                          <p:spTgt spid="11"/>
                                        </p:tgtEl>
                                      </p:cBhvr>
                                    </p:animEffect>
                                    <p:set>
                                      <p:cBhvr>
                                        <p:cTn id="18"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11" grpId="0" animBg="1"/>
      <p:bldP spid="11" grpId="1" animBg="1"/>
      <p:bldP spid="3" grpId="0"/>
      <p:bldP spid="3" grpId="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406574" y="333450"/>
            <a:ext cx="11179503" cy="4616648"/>
          </a:xfrm>
          <a:prstGeom prst="rect">
            <a:avLst/>
          </a:prstGeom>
        </p:spPr>
        <p:txBody>
          <a:bodyPr>
            <a:spAutoFit/>
          </a:bodyPr>
          <a:lstStyle/>
          <a:p>
            <a:pPr algn="just">
              <a:lnSpc>
                <a:spcPct val="150000"/>
              </a:lnSpc>
              <a:spcAft>
                <a:spcPts val="0"/>
              </a:spcAft>
              <a:tabLst>
                <a:tab pos="2340610" algn="l"/>
              </a:tabLst>
            </a:pPr>
            <a:r>
              <a:rPr lang="zh-CN" altLang="zh-CN" sz="2800" b="1" kern="100" dirty="0" smtClean="0">
                <a:solidFill>
                  <a:schemeClr val="accent6">
                    <a:lumMod val="75000"/>
                  </a:schemeClr>
                </a:solidFill>
                <a:latin typeface="Times New Roman"/>
                <a:cs typeface="Times New Roman"/>
              </a:rPr>
              <a:t>矫正训练</a:t>
            </a:r>
            <a:r>
              <a:rPr lang="en-US" altLang="zh-CN" sz="2800" b="1" kern="100" dirty="0" smtClean="0">
                <a:solidFill>
                  <a:schemeClr val="accent6">
                    <a:lumMod val="75000"/>
                  </a:schemeClr>
                </a:solidFill>
                <a:latin typeface="Times New Roman"/>
                <a:cs typeface="Times New Roman"/>
              </a:rPr>
              <a:t>1</a:t>
            </a:r>
            <a:r>
              <a:rPr lang="zh-CN" altLang="zh-CN" sz="2800" kern="100" dirty="0" smtClean="0">
                <a:latin typeface="Times New Roman"/>
                <a:ea typeface="华文细黑"/>
                <a:cs typeface="Times New Roman"/>
              </a:rPr>
              <a:t>　</a:t>
            </a:r>
            <a:r>
              <a:rPr lang="zh-CN" altLang="zh-CN" sz="2800" kern="100" dirty="0">
                <a:solidFill>
                  <a:srgbClr val="000000"/>
                </a:solidFill>
                <a:latin typeface="Times New Roman"/>
                <a:ea typeface="华文细黑"/>
                <a:cs typeface="Times New Roman"/>
              </a:rPr>
              <a:t>《老年人权益保障法</a:t>
            </a:r>
            <a:r>
              <a:rPr lang="en-US" altLang="zh-CN" sz="2800" kern="100" dirty="0">
                <a:solidFill>
                  <a:srgbClr val="000000"/>
                </a:solidFill>
                <a:latin typeface="Times New Roman"/>
                <a:ea typeface="华文细黑"/>
                <a:cs typeface="Courier New"/>
              </a:rPr>
              <a:t>(</a:t>
            </a:r>
            <a:r>
              <a:rPr lang="zh-CN" altLang="zh-CN" sz="2800" kern="100" dirty="0">
                <a:solidFill>
                  <a:srgbClr val="000000"/>
                </a:solidFill>
                <a:latin typeface="Times New Roman"/>
                <a:ea typeface="华文细黑"/>
                <a:cs typeface="Times New Roman"/>
              </a:rPr>
              <a:t>修订草案</a:t>
            </a:r>
            <a:r>
              <a:rPr lang="en-US" altLang="zh-CN" sz="2800" kern="100" dirty="0">
                <a:solidFill>
                  <a:srgbClr val="000000"/>
                </a:solidFill>
                <a:latin typeface="Times New Roman"/>
                <a:ea typeface="华文细黑"/>
                <a:cs typeface="Courier New"/>
              </a:rPr>
              <a:t>)</a:t>
            </a:r>
            <a:r>
              <a:rPr lang="zh-CN" altLang="zh-CN" sz="2800" kern="100" dirty="0">
                <a:solidFill>
                  <a:srgbClr val="000000"/>
                </a:solidFill>
                <a:latin typeface="Times New Roman"/>
                <a:ea typeface="华文细黑"/>
                <a:cs typeface="Times New Roman"/>
              </a:rPr>
              <a:t>》明确规定，国家逐步建立长期护理保障制度，鼓励、引导商业保险公司开展长期护理保险业务。对生活长期不能自理、经济困难的老年人，地方各级人大政府应当根据其失能程度等情况给予护理补贴。上述规定表明我国民主具有</a:t>
            </a:r>
            <a:r>
              <a:rPr lang="en-US" altLang="zh-CN" sz="2800" kern="100" dirty="0">
                <a:solidFill>
                  <a:srgbClr val="000000"/>
                </a:solidFill>
                <a:latin typeface="Times New Roman"/>
                <a:ea typeface="华文细黑"/>
                <a:cs typeface="Courier New"/>
              </a:rPr>
              <a:t>(</a:t>
            </a:r>
            <a:r>
              <a:rPr lang="zh-CN" altLang="zh-CN" sz="2800" kern="100" dirty="0">
                <a:solidFill>
                  <a:srgbClr val="000000"/>
                </a:solidFill>
                <a:latin typeface="Times New Roman"/>
                <a:ea typeface="华文细黑"/>
                <a:cs typeface="Times New Roman"/>
              </a:rPr>
              <a:t>　　</a:t>
            </a:r>
            <a:r>
              <a:rPr lang="en-US" altLang="zh-CN" sz="2800" kern="100" dirty="0">
                <a:solidFill>
                  <a:srgbClr val="000000"/>
                </a:solidFill>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A.</a:t>
            </a:r>
            <a:r>
              <a:rPr lang="zh-CN" altLang="zh-CN" sz="2800" kern="100" dirty="0">
                <a:solidFill>
                  <a:srgbClr val="000000"/>
                </a:solidFill>
                <a:latin typeface="Times New Roman"/>
                <a:ea typeface="华文细黑"/>
                <a:cs typeface="Times New Roman"/>
              </a:rPr>
              <a:t>真实性</a:t>
            </a:r>
            <a:r>
              <a:rPr lang="en-US" altLang="zh-CN" sz="2800" kern="100" dirty="0">
                <a:solidFill>
                  <a:srgbClr val="000000"/>
                </a:solidFill>
                <a:latin typeface="Times New Roman"/>
                <a:ea typeface="华文细黑"/>
                <a:cs typeface="Courier New"/>
              </a:rPr>
              <a:t>  	</a:t>
            </a:r>
            <a:r>
              <a:rPr lang="en-US" altLang="zh-CN" sz="2800" kern="100" dirty="0" smtClean="0">
                <a:solidFill>
                  <a:srgbClr val="000000"/>
                </a:solidFill>
                <a:latin typeface="Times New Roman"/>
                <a:ea typeface="华文细黑"/>
                <a:cs typeface="Courier New"/>
              </a:rPr>
              <a:t>		B</a:t>
            </a:r>
            <a:r>
              <a:rPr lang="en-US" altLang="zh-CN" sz="2800" kern="100" dirty="0">
                <a:solidFill>
                  <a:srgbClr val="000000"/>
                </a:solidFill>
                <a:latin typeface="Times New Roman"/>
                <a:ea typeface="华文细黑"/>
                <a:cs typeface="Courier New"/>
              </a:rPr>
              <a:t>.</a:t>
            </a:r>
            <a:r>
              <a:rPr lang="zh-CN" altLang="zh-CN" sz="2800" kern="100" dirty="0">
                <a:solidFill>
                  <a:srgbClr val="000000"/>
                </a:solidFill>
                <a:latin typeface="Times New Roman"/>
                <a:ea typeface="华文细黑"/>
                <a:cs typeface="Times New Roman"/>
              </a:rPr>
              <a:t>广泛性</a:t>
            </a:r>
            <a:endParaRPr lang="zh-CN" altLang="zh-CN" sz="1050" kern="100" dirty="0">
              <a:latin typeface="宋体"/>
              <a:cs typeface="Courier New"/>
            </a:endParaRPr>
          </a:p>
          <a:p>
            <a:pPr>
              <a:lnSpc>
                <a:spcPct val="150000"/>
              </a:lnSpc>
            </a:pPr>
            <a:r>
              <a:rPr lang="en-US" altLang="zh-CN" sz="2800" kern="100" dirty="0">
                <a:solidFill>
                  <a:srgbClr val="000000"/>
                </a:solidFill>
                <a:latin typeface="Times New Roman"/>
                <a:ea typeface="华文细黑"/>
              </a:rPr>
              <a:t>C.</a:t>
            </a:r>
            <a:r>
              <a:rPr lang="zh-CN" altLang="zh-CN" sz="2800" kern="100" dirty="0">
                <a:solidFill>
                  <a:srgbClr val="000000"/>
                </a:solidFill>
                <a:latin typeface="Times New Roman"/>
                <a:ea typeface="华文细黑"/>
                <a:cs typeface="Times New Roman"/>
              </a:rPr>
              <a:t>绝对性</a:t>
            </a:r>
            <a:r>
              <a:rPr lang="zh-CN" altLang="zh-CN" sz="2800" kern="100" dirty="0">
                <a:solidFill>
                  <a:srgbClr val="000000"/>
                </a:solidFill>
                <a:ea typeface="Times New Roman"/>
              </a:rPr>
              <a:t> </a:t>
            </a:r>
            <a:r>
              <a:rPr lang="en-US" altLang="zh-CN" sz="2800" kern="100" dirty="0">
                <a:solidFill>
                  <a:srgbClr val="000000"/>
                </a:solidFill>
                <a:ea typeface="Times New Roman"/>
              </a:rPr>
              <a:t>	</a:t>
            </a:r>
            <a:r>
              <a:rPr lang="en-US" altLang="zh-CN" sz="2800" kern="100" dirty="0" smtClean="0">
                <a:solidFill>
                  <a:srgbClr val="000000"/>
                </a:solidFill>
                <a:ea typeface="Times New Roman"/>
              </a:rPr>
              <a:t>	          </a:t>
            </a:r>
            <a:r>
              <a:rPr lang="en-US" altLang="zh-CN" sz="2800" kern="100" dirty="0" smtClean="0">
                <a:solidFill>
                  <a:srgbClr val="000000"/>
                </a:solidFill>
                <a:latin typeface="Times New Roman" pitchFamily="18" charset="0"/>
                <a:ea typeface="Times New Roman"/>
                <a:cs typeface="Times New Roman" pitchFamily="18" charset="0"/>
              </a:rPr>
              <a:t>D</a:t>
            </a:r>
            <a:r>
              <a:rPr lang="en-US" altLang="zh-CN" sz="2800" kern="100" dirty="0">
                <a:solidFill>
                  <a:srgbClr val="000000"/>
                </a:solidFill>
                <a:latin typeface="Times New Roman" pitchFamily="18" charset="0"/>
                <a:ea typeface="Times New Roman"/>
                <a:cs typeface="Times New Roman" pitchFamily="18" charset="0"/>
              </a:rPr>
              <a:t>.</a:t>
            </a:r>
            <a:r>
              <a:rPr lang="zh-CN" altLang="zh-CN" sz="2800" kern="100" dirty="0">
                <a:solidFill>
                  <a:srgbClr val="000000"/>
                </a:solidFill>
                <a:latin typeface="Times New Roman"/>
                <a:ea typeface="华文细黑"/>
                <a:cs typeface="Times New Roman"/>
              </a:rPr>
              <a:t>渐进性</a:t>
            </a:r>
            <a:endParaRPr lang="en-US" altLang="zh-CN" sz="2800" kern="100" dirty="0" smtClean="0">
              <a:latin typeface="Times New Roman"/>
              <a:ea typeface="华文细黑"/>
              <a:cs typeface="Times New Roman"/>
            </a:endParaRPr>
          </a:p>
        </p:txBody>
      </p:sp>
      <p:sp>
        <p:nvSpPr>
          <p:cNvPr id="5" name="矩形 4"/>
          <p:cNvSpPr/>
          <p:nvPr/>
        </p:nvSpPr>
        <p:spPr>
          <a:xfrm>
            <a:off x="406573" y="4934929"/>
            <a:ext cx="11179503" cy="1303177"/>
          </a:xfrm>
          <a:prstGeom prst="rect">
            <a:avLst/>
          </a:prstGeom>
        </p:spPr>
        <p:txBody>
          <a:bodyPr wrap="square">
            <a:spAutoFit/>
          </a:bodyPr>
          <a:lstStyle/>
          <a:p>
            <a:pPr algn="just">
              <a:lnSpc>
                <a:spcPct val="150000"/>
              </a:lnSpc>
              <a:spcAft>
                <a:spcPts val="0"/>
              </a:spcAft>
              <a:tabLst>
                <a:tab pos="1890395" algn="l"/>
              </a:tabLst>
            </a:pPr>
            <a:r>
              <a:rPr lang="zh-CN" altLang="zh-CN" sz="2800" b="1" kern="100" dirty="0">
                <a:solidFill>
                  <a:srgbClr val="0000FF"/>
                </a:solidFill>
                <a:latin typeface="Times New Roman"/>
                <a:cs typeface="Times New Roman"/>
              </a:rPr>
              <a:t>解析　</a:t>
            </a:r>
            <a:r>
              <a:rPr lang="zh-CN" altLang="zh-CN" sz="2800" kern="100" dirty="0">
                <a:solidFill>
                  <a:srgbClr val="000000"/>
                </a:solidFill>
                <a:latin typeface="Times New Roman"/>
                <a:ea typeface="华文细黑"/>
                <a:cs typeface="Times New Roman"/>
              </a:rPr>
              <a:t>材料中保护老年人的权益有制度和法律的保障，体现了我国社会主义民主具有真实性的特点，</a:t>
            </a:r>
            <a:r>
              <a:rPr lang="en-US" altLang="zh-CN" sz="2800" kern="100" dirty="0">
                <a:solidFill>
                  <a:srgbClr val="000000"/>
                </a:solidFill>
                <a:latin typeface="Times New Roman"/>
                <a:ea typeface="华文细黑"/>
              </a:rPr>
              <a:t>A</a:t>
            </a:r>
            <a:r>
              <a:rPr lang="zh-CN" altLang="zh-CN" sz="2800" kern="100" dirty="0">
                <a:solidFill>
                  <a:srgbClr val="000000"/>
                </a:solidFill>
                <a:latin typeface="Times New Roman"/>
                <a:ea typeface="华文细黑"/>
                <a:cs typeface="Times New Roman"/>
              </a:rPr>
              <a:t>项正确。</a:t>
            </a:r>
            <a:endParaRPr lang="zh-CN" altLang="zh-CN" sz="2800" kern="100" dirty="0">
              <a:effectLst/>
              <a:latin typeface="宋体"/>
              <a:cs typeface="Courier New"/>
            </a:endParaRPr>
          </a:p>
        </p:txBody>
      </p:sp>
      <p:sp>
        <p:nvSpPr>
          <p:cNvPr id="6" name="矩形 5"/>
          <p:cNvSpPr/>
          <p:nvPr/>
        </p:nvSpPr>
        <p:spPr>
          <a:xfrm>
            <a:off x="766614" y="2978582"/>
            <a:ext cx="444352" cy="523220"/>
          </a:xfrm>
          <a:prstGeom prst="rect">
            <a:avLst/>
          </a:prstGeom>
        </p:spPr>
        <p:txBody>
          <a:bodyPr wrap="none">
            <a:spAutoFit/>
          </a:bodyPr>
          <a:lstStyle/>
          <a:p>
            <a:r>
              <a:rPr lang="en-US" altLang="zh-CN" sz="2800" b="1" kern="100" dirty="0">
                <a:solidFill>
                  <a:schemeClr val="accent6">
                    <a:lumMod val="75000"/>
                  </a:schemeClr>
                </a:solidFill>
                <a:latin typeface="Times New Roman"/>
                <a:cs typeface="Times New Roman"/>
              </a:rPr>
              <a:t>A</a:t>
            </a:r>
            <a:endParaRPr lang="zh-CN" altLang="en-US" sz="2800" b="1" kern="100" dirty="0">
              <a:solidFill>
                <a:schemeClr val="accent6">
                  <a:lumMod val="75000"/>
                </a:schemeClr>
              </a:solidFill>
              <a:latin typeface="Times New Roman"/>
              <a:cs typeface="Times New Roman"/>
            </a:endParaRPr>
          </a:p>
        </p:txBody>
      </p:sp>
      <p:sp>
        <p:nvSpPr>
          <p:cNvPr id="7" name="矩形 6"/>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8" name="圆角矩形 7"/>
          <p:cNvSpPr/>
          <p:nvPr/>
        </p:nvSpPr>
        <p:spPr>
          <a:xfrm>
            <a:off x="10902070" y="6649268"/>
            <a:ext cx="1288344" cy="20873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266324004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6"/>
                                        </p:tgtEl>
                                      </p:cBhvr>
                                    </p:animEffect>
                                    <p:set>
                                      <p:cBhvr>
                                        <p:cTn id="20"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5" grpId="0"/>
      <p:bldP spid="5" grpId="1"/>
      <p:bldP spid="6" grpId="0"/>
      <p:bldP spid="6" grpId="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45604" y="2759434"/>
            <a:ext cx="10518154" cy="1318432"/>
          </a:xfrm>
          <a:prstGeom prst="rect">
            <a:avLst/>
          </a:prstGeom>
          <a:solidFill>
            <a:schemeClr val="accent1">
              <a:lumMod val="20000"/>
              <a:lumOff val="8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just">
              <a:lnSpc>
                <a:spcPct val="150000"/>
              </a:lnSpc>
              <a:spcAft>
                <a:spcPts val="0"/>
              </a:spcAft>
              <a:tabLst>
                <a:tab pos="1890395" algn="l"/>
              </a:tabLst>
            </a:pPr>
            <a:endParaRPr lang="zh-CN" altLang="zh-CN" kern="100" dirty="0">
              <a:ln>
                <a:solidFill>
                  <a:schemeClr val="bg2"/>
                </a:solidFill>
              </a:ln>
              <a:solidFill>
                <a:schemeClr val="accent6">
                  <a:lumMod val="75000"/>
                </a:schemeClr>
              </a:solidFill>
              <a:latin typeface="Times New Roman"/>
              <a:ea typeface="华文细黑"/>
              <a:cs typeface="Times New Roman"/>
            </a:endParaRPr>
          </a:p>
        </p:txBody>
      </p:sp>
      <p:sp>
        <p:nvSpPr>
          <p:cNvPr id="17" name="矩形 16"/>
          <p:cNvSpPr/>
          <p:nvPr/>
        </p:nvSpPr>
        <p:spPr>
          <a:xfrm>
            <a:off x="484179" y="1773610"/>
            <a:ext cx="11011627" cy="687600"/>
          </a:xfrm>
          <a:prstGeom prst="rect">
            <a:avLst/>
          </a:prstGeom>
        </p:spPr>
        <p:txBody>
          <a:bodyPr wrap="square" lIns="121898" tIns="60948" rIns="121898" bIns="60948">
            <a:spAutoFit/>
          </a:bodyPr>
          <a:lstStyle/>
          <a:p>
            <a:pPr indent="-1751330" algn="just">
              <a:lnSpc>
                <a:spcPct val="150000"/>
              </a:lnSpc>
              <a:tabLst>
                <a:tab pos="1890395" algn="l"/>
              </a:tabLst>
            </a:pPr>
            <a:r>
              <a:rPr lang="zh-CN" altLang="en-US" sz="2800" b="1" kern="100" dirty="0">
                <a:solidFill>
                  <a:schemeClr val="accent6">
                    <a:lumMod val="75000"/>
                  </a:schemeClr>
                </a:solidFill>
                <a:latin typeface="Times New Roman" pitchFamily="18" charset="0"/>
                <a:cs typeface="Times New Roman" pitchFamily="18" charset="0"/>
              </a:rPr>
              <a:t>易错点</a:t>
            </a:r>
            <a:r>
              <a:rPr lang="en-US" altLang="zh-CN" sz="2800" b="1" kern="100" dirty="0">
                <a:solidFill>
                  <a:schemeClr val="accent6">
                    <a:lumMod val="75000"/>
                  </a:schemeClr>
                </a:solidFill>
                <a:latin typeface="Times New Roman" pitchFamily="18" charset="0"/>
                <a:cs typeface="Times New Roman" pitchFamily="18" charset="0"/>
              </a:rPr>
              <a:t>2</a:t>
            </a:r>
            <a:r>
              <a:rPr lang="zh-CN" altLang="en-US" sz="2800" b="1" kern="100" dirty="0">
                <a:solidFill>
                  <a:schemeClr val="accent6">
                    <a:lumMod val="75000"/>
                  </a:schemeClr>
                </a:solidFill>
                <a:latin typeface="Times New Roman" pitchFamily="18" charset="0"/>
                <a:cs typeface="Times New Roman" pitchFamily="18" charset="0"/>
              </a:rPr>
              <a:t>　把基本民主权利混同于其他权利</a:t>
            </a:r>
            <a:endParaRPr lang="zh-CN" altLang="zh-CN" sz="2800" b="1" kern="100" dirty="0">
              <a:solidFill>
                <a:schemeClr val="accent6">
                  <a:lumMod val="75000"/>
                </a:schemeClr>
              </a:solidFill>
              <a:latin typeface="Times New Roman" pitchFamily="18" charset="0"/>
              <a:cs typeface="Times New Roman" pitchFamily="18" charset="0"/>
            </a:endParaRPr>
          </a:p>
        </p:txBody>
      </p:sp>
      <p:sp>
        <p:nvSpPr>
          <p:cNvPr id="8" name="矩形 7"/>
          <p:cNvSpPr/>
          <p:nvPr/>
        </p:nvSpPr>
        <p:spPr>
          <a:xfrm>
            <a:off x="595658" y="2997746"/>
            <a:ext cx="10324084" cy="656077"/>
          </a:xfrm>
          <a:prstGeom prst="rect">
            <a:avLst/>
          </a:prstGeom>
        </p:spPr>
        <p:txBody>
          <a:bodyPr>
            <a:spAutoFit/>
          </a:bodyPr>
          <a:lstStyle/>
          <a:p>
            <a:pPr algn="just">
              <a:lnSpc>
                <a:spcPct val="150000"/>
              </a:lnSpc>
              <a:spcAft>
                <a:spcPts val="0"/>
              </a:spcAft>
              <a:tabLst>
                <a:tab pos="1890395" algn="l"/>
              </a:tabLst>
            </a:pPr>
            <a:r>
              <a:rPr lang="zh-CN" altLang="zh-CN" sz="2800" b="1" kern="100" dirty="0">
                <a:solidFill>
                  <a:srgbClr val="0000FF"/>
                </a:solidFill>
                <a:latin typeface="Times New Roman"/>
                <a:cs typeface="Times New Roman"/>
              </a:rPr>
              <a:t>提醒　</a:t>
            </a:r>
            <a:r>
              <a:rPr lang="zh-CN" altLang="zh-CN" sz="2800" kern="100" dirty="0">
                <a:solidFill>
                  <a:srgbClr val="000000"/>
                </a:solidFill>
                <a:latin typeface="Times New Roman"/>
                <a:ea typeface="华文细黑"/>
                <a:cs typeface="Times New Roman"/>
              </a:rPr>
              <a:t>基本民主权利也称基本政治权利，是指选举权和被选举权。</a:t>
            </a:r>
            <a:endParaRPr lang="zh-CN" altLang="zh-CN" sz="1050" kern="100" dirty="0">
              <a:effectLst/>
              <a:latin typeface="宋体"/>
              <a:cs typeface="Courier New"/>
            </a:endParaRPr>
          </a:p>
        </p:txBody>
      </p:sp>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6" name="圆角矩形 5"/>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提醒</a:t>
            </a:r>
          </a:p>
        </p:txBody>
      </p:sp>
    </p:spTree>
    <p:extLst>
      <p:ext uri="{BB962C8B-B14F-4D97-AF65-F5344CB8AC3E}">
        <p14:creationId xmlns:p14="http://schemas.microsoft.com/office/powerpoint/2010/main" val="88548593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horizontal)">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0" presetClass="exit" presetSubtype="0" fill="hold" grpId="1" nodeType="withEffect">
                                  <p:stCondLst>
                                    <p:cond delay="0"/>
                                  </p:stCondLst>
                                  <p:childTnLst>
                                    <p:animEffect transition="out" filter="fade">
                                      <p:cBhvr>
                                        <p:cTn id="17" dur="500"/>
                                        <p:tgtEl>
                                          <p:spTgt spid="8"/>
                                        </p:tgtEl>
                                      </p:cBhvr>
                                    </p:animEffect>
                                    <p:set>
                                      <p:cBhvr>
                                        <p:cTn id="18"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6"/>
                  </p:tgtEl>
                </p:cond>
              </p:nextCondLst>
            </p:seq>
          </p:childTnLst>
        </p:cTn>
      </p:par>
    </p:tnLst>
    <p:bldLst>
      <p:bldP spid="4" grpId="0" animBg="1"/>
      <p:bldP spid="4" grpId="1" animBg="1"/>
      <p:bldP spid="8" grpId="0"/>
      <p:bldP spid="8" grpId="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550590" y="696904"/>
            <a:ext cx="11291298" cy="5181162"/>
          </a:xfrm>
          <a:prstGeom prst="rect">
            <a:avLst/>
          </a:prstGeom>
        </p:spPr>
        <p:txBody>
          <a:bodyPr>
            <a:spAutoFit/>
          </a:bodyPr>
          <a:lstStyle/>
          <a:p>
            <a:pPr algn="just">
              <a:lnSpc>
                <a:spcPct val="150000"/>
              </a:lnSpc>
              <a:spcAft>
                <a:spcPts val="0"/>
              </a:spcAft>
              <a:tabLst>
                <a:tab pos="2340610" algn="l"/>
              </a:tabLst>
            </a:pPr>
            <a:r>
              <a:rPr lang="zh-CN" altLang="zh-CN" sz="2800" b="1" kern="100" dirty="0">
                <a:solidFill>
                  <a:srgbClr val="E36C0A"/>
                </a:solidFill>
                <a:latin typeface="Times New Roman"/>
                <a:cs typeface="Times New Roman"/>
              </a:rPr>
              <a:t>矫正训练</a:t>
            </a:r>
            <a:r>
              <a:rPr lang="en-US" altLang="zh-CN" sz="2800" b="1" kern="100" dirty="0">
                <a:solidFill>
                  <a:srgbClr val="E36C0A"/>
                </a:solidFill>
                <a:latin typeface="Times New Roman"/>
                <a:cs typeface="Courier New"/>
              </a:rPr>
              <a:t>2</a:t>
            </a:r>
            <a:r>
              <a:rPr lang="zh-CN" altLang="zh-CN" sz="2800" b="1" kern="100" dirty="0">
                <a:solidFill>
                  <a:srgbClr val="E36C0A"/>
                </a:solidFill>
                <a:latin typeface="Times New Roman"/>
                <a:cs typeface="Times New Roman"/>
              </a:rPr>
              <a:t>　</a:t>
            </a:r>
            <a:r>
              <a:rPr lang="en-US" altLang="zh-CN" sz="2800" kern="100" dirty="0">
                <a:solidFill>
                  <a:srgbClr val="000000"/>
                </a:solidFill>
                <a:latin typeface="Times New Roman"/>
                <a:ea typeface="华文细黑"/>
                <a:cs typeface="Courier New"/>
              </a:rPr>
              <a:t>(2015·</a:t>
            </a:r>
            <a:r>
              <a:rPr lang="zh-CN" altLang="zh-CN" sz="2800" kern="100" dirty="0">
                <a:solidFill>
                  <a:srgbClr val="000000"/>
                </a:solidFill>
                <a:latin typeface="Times New Roman"/>
                <a:ea typeface="华文细黑"/>
                <a:cs typeface="Times New Roman"/>
              </a:rPr>
              <a:t>浙江高考</a:t>
            </a:r>
            <a:r>
              <a:rPr lang="en-US" altLang="zh-CN" sz="2800" kern="100" dirty="0">
                <a:solidFill>
                  <a:srgbClr val="000000"/>
                </a:solidFill>
                <a:latin typeface="Times New Roman"/>
                <a:ea typeface="华文细黑"/>
                <a:cs typeface="Courier New"/>
              </a:rPr>
              <a:t>)</a:t>
            </a:r>
            <a:r>
              <a:rPr lang="zh-CN" altLang="zh-CN" sz="2800" kern="100" dirty="0">
                <a:solidFill>
                  <a:srgbClr val="000000"/>
                </a:solidFill>
                <a:latin typeface="Times New Roman"/>
                <a:ea typeface="华文细黑"/>
                <a:cs typeface="Times New Roman"/>
              </a:rPr>
              <a:t>从</a:t>
            </a:r>
            <a:r>
              <a:rPr lang="en-US" altLang="zh-CN" sz="2800" kern="100" dirty="0">
                <a:solidFill>
                  <a:srgbClr val="000000"/>
                </a:solidFill>
                <a:latin typeface="Times New Roman"/>
                <a:ea typeface="华文细黑"/>
                <a:cs typeface="Courier New"/>
              </a:rPr>
              <a:t>2014</a:t>
            </a:r>
            <a:r>
              <a:rPr lang="zh-CN" altLang="zh-CN" sz="2800" kern="100" dirty="0">
                <a:solidFill>
                  <a:srgbClr val="000000"/>
                </a:solidFill>
                <a:latin typeface="Times New Roman"/>
                <a:ea typeface="华文细黑"/>
                <a:cs typeface="Times New Roman"/>
              </a:rPr>
              <a:t>年</a:t>
            </a:r>
            <a:r>
              <a:rPr lang="en-US" altLang="zh-CN" sz="2800" kern="100" dirty="0">
                <a:solidFill>
                  <a:srgbClr val="000000"/>
                </a:solidFill>
                <a:latin typeface="Times New Roman"/>
                <a:ea typeface="华文细黑"/>
                <a:cs typeface="Courier New"/>
              </a:rPr>
              <a:t>10</a:t>
            </a:r>
            <a:r>
              <a:rPr lang="zh-CN" altLang="zh-CN" sz="2800" kern="100" dirty="0">
                <a:solidFill>
                  <a:srgbClr val="000000"/>
                </a:solidFill>
                <a:latin typeface="Times New Roman"/>
                <a:ea typeface="华文细黑"/>
                <a:cs typeface="Times New Roman"/>
              </a:rPr>
              <a:t>月</a:t>
            </a:r>
            <a:r>
              <a:rPr lang="en-US" altLang="zh-CN" sz="2800" kern="100" dirty="0">
                <a:solidFill>
                  <a:srgbClr val="000000"/>
                </a:solidFill>
                <a:latin typeface="Times New Roman"/>
                <a:ea typeface="华文细黑"/>
                <a:cs typeface="Courier New"/>
              </a:rPr>
              <a:t>1</a:t>
            </a:r>
            <a:r>
              <a:rPr lang="zh-CN" altLang="zh-CN" sz="2800" kern="100" dirty="0">
                <a:solidFill>
                  <a:srgbClr val="000000"/>
                </a:solidFill>
                <a:latin typeface="Times New Roman"/>
                <a:ea typeface="华文细黑"/>
                <a:cs typeface="Times New Roman"/>
              </a:rPr>
              <a:t>日起，我国机关事业单位工作人员与企业职工统一实行社会统筹和个人账户相结合的基本养老保险制度，改变传统养老制度把城镇从业人员分为三六九等的不合理做法。这说明</a:t>
            </a:r>
            <a:r>
              <a:rPr lang="en-US" altLang="zh-CN" sz="2800" kern="100" dirty="0">
                <a:solidFill>
                  <a:srgbClr val="000000"/>
                </a:solidFill>
                <a:latin typeface="Times New Roman"/>
                <a:ea typeface="华文细黑"/>
                <a:cs typeface="Courier New"/>
              </a:rPr>
              <a:t>(</a:t>
            </a:r>
            <a:r>
              <a:rPr lang="zh-CN" altLang="zh-CN" sz="2800" kern="100" dirty="0">
                <a:solidFill>
                  <a:srgbClr val="000000"/>
                </a:solidFill>
                <a:latin typeface="Times New Roman"/>
                <a:ea typeface="华文细黑"/>
                <a:cs typeface="Times New Roman"/>
              </a:rPr>
              <a:t>　　</a:t>
            </a:r>
            <a:r>
              <a:rPr lang="en-US" altLang="zh-CN" sz="2800" kern="100" dirty="0">
                <a:solidFill>
                  <a:srgbClr val="000000"/>
                </a:solidFill>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宋体"/>
                <a:ea typeface="华文细黑"/>
                <a:cs typeface="Times New Roman"/>
              </a:rPr>
              <a:t>①</a:t>
            </a:r>
            <a:r>
              <a:rPr lang="zh-CN" altLang="zh-CN" sz="2800" kern="100" dirty="0">
                <a:solidFill>
                  <a:srgbClr val="000000"/>
                </a:solidFill>
                <a:latin typeface="Times New Roman"/>
                <a:ea typeface="华文细黑"/>
                <a:cs typeface="Times New Roman"/>
              </a:rPr>
              <a:t>公民在法律面前一律平等的原则得到进一步贯彻　</a:t>
            </a:r>
            <a:r>
              <a:rPr lang="en-US" altLang="zh-CN" sz="2800" kern="100" dirty="0">
                <a:solidFill>
                  <a:srgbClr val="000000"/>
                </a:solidFill>
                <a:latin typeface="宋体"/>
                <a:ea typeface="华文细黑"/>
                <a:cs typeface="Times New Roman"/>
              </a:rPr>
              <a:t>②</a:t>
            </a:r>
            <a:r>
              <a:rPr lang="zh-CN" altLang="zh-CN" sz="2800" kern="100" dirty="0">
                <a:solidFill>
                  <a:srgbClr val="000000"/>
                </a:solidFill>
                <a:latin typeface="Times New Roman"/>
                <a:ea typeface="华文细黑"/>
                <a:cs typeface="Times New Roman"/>
              </a:rPr>
              <a:t>改革有助于保障广大人民的经济权益　</a:t>
            </a:r>
            <a:r>
              <a:rPr lang="en-US" altLang="zh-CN" sz="2800" kern="100" dirty="0">
                <a:solidFill>
                  <a:srgbClr val="000000"/>
                </a:solidFill>
                <a:latin typeface="宋体"/>
                <a:ea typeface="华文细黑"/>
                <a:cs typeface="Times New Roman"/>
              </a:rPr>
              <a:t>③</a:t>
            </a:r>
            <a:r>
              <a:rPr lang="zh-CN" altLang="zh-CN" sz="2800" kern="100" dirty="0">
                <a:solidFill>
                  <a:srgbClr val="000000"/>
                </a:solidFill>
                <a:latin typeface="Times New Roman"/>
                <a:ea typeface="华文细黑"/>
                <a:cs typeface="Times New Roman"/>
              </a:rPr>
              <a:t>公民的任何权利都应当受到国家保护　</a:t>
            </a:r>
            <a:r>
              <a:rPr lang="en-US" altLang="zh-CN" sz="2800" kern="100" dirty="0">
                <a:solidFill>
                  <a:srgbClr val="000000"/>
                </a:solidFill>
                <a:latin typeface="宋体"/>
                <a:ea typeface="华文细黑"/>
                <a:cs typeface="Times New Roman"/>
              </a:rPr>
              <a:t>④</a:t>
            </a:r>
            <a:r>
              <a:rPr lang="zh-CN" altLang="zh-CN" sz="2800" kern="100" dirty="0">
                <a:solidFill>
                  <a:srgbClr val="000000"/>
                </a:solidFill>
                <a:latin typeface="Times New Roman"/>
                <a:ea typeface="华文细黑"/>
                <a:cs typeface="Times New Roman"/>
              </a:rPr>
              <a:t>公民在政治权利方面平等地享有基本的民主权利</a:t>
            </a:r>
            <a:endParaRPr lang="zh-CN" altLang="zh-CN" sz="1050" kern="100" dirty="0">
              <a:latin typeface="宋体"/>
              <a:cs typeface="Courier New"/>
            </a:endParaRPr>
          </a:p>
          <a:p>
            <a:pPr>
              <a:lnSpc>
                <a:spcPct val="150000"/>
              </a:lnSpc>
            </a:pPr>
            <a:r>
              <a:rPr lang="en-US" altLang="zh-CN" sz="2800" kern="100" dirty="0">
                <a:solidFill>
                  <a:srgbClr val="000000"/>
                </a:solidFill>
                <a:latin typeface="Times New Roman"/>
                <a:ea typeface="华文细黑"/>
              </a:rPr>
              <a:t>A.</a:t>
            </a:r>
            <a:r>
              <a:rPr lang="en-US" altLang="zh-CN" sz="2800" kern="100" dirty="0">
                <a:solidFill>
                  <a:srgbClr val="000000"/>
                </a:solidFill>
                <a:latin typeface="宋体"/>
                <a:ea typeface="华文细黑"/>
                <a:cs typeface="Times New Roman"/>
              </a:rPr>
              <a:t>①②</a:t>
            </a:r>
            <a:r>
              <a:rPr lang="en-US" altLang="zh-CN" sz="2800" kern="100" dirty="0">
                <a:solidFill>
                  <a:srgbClr val="000000"/>
                </a:solidFill>
                <a:latin typeface="Times New Roman"/>
                <a:ea typeface="华文细黑"/>
              </a:rPr>
              <a:t>  </a:t>
            </a:r>
            <a:r>
              <a:rPr lang="en-US" altLang="zh-CN" sz="2800" kern="100" dirty="0" smtClean="0">
                <a:solidFill>
                  <a:srgbClr val="000000"/>
                </a:solidFill>
                <a:latin typeface="Times New Roman"/>
                <a:ea typeface="华文细黑"/>
              </a:rPr>
              <a:t>	B</a:t>
            </a:r>
            <a:r>
              <a:rPr lang="en-US" altLang="zh-CN" sz="2800" kern="100" dirty="0">
                <a:solidFill>
                  <a:srgbClr val="000000"/>
                </a:solidFill>
                <a:latin typeface="Times New Roman"/>
                <a:ea typeface="华文细黑"/>
              </a:rPr>
              <a:t>.</a:t>
            </a:r>
            <a:r>
              <a:rPr lang="en-US" altLang="zh-CN" sz="2800" kern="100" dirty="0">
                <a:solidFill>
                  <a:srgbClr val="000000"/>
                </a:solidFill>
                <a:latin typeface="宋体"/>
                <a:ea typeface="华文细黑"/>
                <a:cs typeface="Times New Roman"/>
              </a:rPr>
              <a:t>③④</a:t>
            </a:r>
            <a:r>
              <a:rPr lang="en-US" altLang="zh-CN" sz="2800" kern="100" dirty="0">
                <a:solidFill>
                  <a:srgbClr val="000000"/>
                </a:solidFill>
                <a:latin typeface="Times New Roman"/>
                <a:ea typeface="华文细黑"/>
              </a:rPr>
              <a:t>  </a:t>
            </a:r>
            <a:r>
              <a:rPr lang="en-US" altLang="zh-CN" sz="2800" kern="100" dirty="0" smtClean="0">
                <a:solidFill>
                  <a:srgbClr val="000000"/>
                </a:solidFill>
                <a:latin typeface="Times New Roman"/>
                <a:ea typeface="华文细黑"/>
              </a:rPr>
              <a:t>		C</a:t>
            </a:r>
            <a:r>
              <a:rPr lang="en-US" altLang="zh-CN" sz="2800" kern="100" dirty="0">
                <a:solidFill>
                  <a:srgbClr val="000000"/>
                </a:solidFill>
                <a:latin typeface="Times New Roman"/>
                <a:ea typeface="华文细黑"/>
              </a:rPr>
              <a:t>.</a:t>
            </a:r>
            <a:r>
              <a:rPr lang="en-US" altLang="zh-CN" sz="2800" kern="100" dirty="0">
                <a:solidFill>
                  <a:srgbClr val="000000"/>
                </a:solidFill>
                <a:latin typeface="宋体"/>
                <a:ea typeface="华文细黑"/>
                <a:cs typeface="Times New Roman"/>
              </a:rPr>
              <a:t>①③</a:t>
            </a:r>
            <a:r>
              <a:rPr lang="en-US" altLang="zh-CN" sz="2800" kern="100" dirty="0">
                <a:solidFill>
                  <a:srgbClr val="000000"/>
                </a:solidFill>
                <a:latin typeface="Times New Roman"/>
                <a:ea typeface="华文细黑"/>
              </a:rPr>
              <a:t>  </a:t>
            </a:r>
            <a:r>
              <a:rPr lang="en-US" altLang="zh-CN" sz="2800" kern="100" dirty="0" smtClean="0">
                <a:solidFill>
                  <a:srgbClr val="000000"/>
                </a:solidFill>
                <a:latin typeface="Times New Roman"/>
                <a:ea typeface="华文细黑"/>
              </a:rPr>
              <a:t>		D</a:t>
            </a:r>
            <a:r>
              <a:rPr lang="en-US" altLang="zh-CN" sz="2800" kern="100" dirty="0">
                <a:solidFill>
                  <a:srgbClr val="000000"/>
                </a:solidFill>
                <a:latin typeface="Times New Roman"/>
                <a:ea typeface="华文细黑"/>
              </a:rPr>
              <a:t>.</a:t>
            </a:r>
            <a:r>
              <a:rPr lang="en-US" altLang="zh-CN" sz="2800" kern="100" dirty="0">
                <a:solidFill>
                  <a:srgbClr val="000000"/>
                </a:solidFill>
                <a:latin typeface="宋体"/>
                <a:ea typeface="华文细黑"/>
                <a:cs typeface="Times New Roman"/>
              </a:rPr>
              <a:t>②④</a:t>
            </a:r>
            <a:endParaRPr lang="zh-CN" altLang="zh-CN" sz="1050" kern="100" dirty="0">
              <a:effectLst/>
              <a:latin typeface="宋体"/>
              <a:cs typeface="Courier New"/>
            </a:endParaRPr>
          </a:p>
        </p:txBody>
      </p:sp>
      <p:sp>
        <p:nvSpPr>
          <p:cNvPr id="3" name="矩形 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4" name="圆角矩形 3">
            <a:hlinkClick r:id="rId2" action="ppaction://hlinksldjump"/>
          </p:cNvPr>
          <p:cNvSpPr/>
          <p:nvPr/>
        </p:nvSpPr>
        <p:spPr>
          <a:xfrm>
            <a:off x="1090206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185326417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矩形 10"/>
          <p:cNvSpPr/>
          <p:nvPr/>
        </p:nvSpPr>
        <p:spPr>
          <a:xfrm>
            <a:off x="550590" y="907704"/>
            <a:ext cx="11291298" cy="4616648"/>
          </a:xfrm>
          <a:prstGeom prst="rect">
            <a:avLst/>
          </a:prstGeom>
        </p:spPr>
        <p:txBody>
          <a:bodyPr>
            <a:spAutoFit/>
          </a:bodyPr>
          <a:lstStyle/>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solidFill>
                  <a:srgbClr val="000000"/>
                </a:solidFill>
                <a:latin typeface="Times New Roman"/>
                <a:ea typeface="华文细黑"/>
                <a:cs typeface="Times New Roman"/>
              </a:rPr>
              <a:t>养老保障不再分三六九等，贯彻了公民在法律面前一律平等的原则，故</a:t>
            </a:r>
            <a:r>
              <a:rPr lang="en-US" altLang="zh-CN" sz="2800" kern="100" dirty="0">
                <a:solidFill>
                  <a:srgbClr val="000000"/>
                </a:solidFill>
                <a:latin typeface="宋体"/>
                <a:ea typeface="华文细黑"/>
                <a:cs typeface="Times New Roman"/>
              </a:rPr>
              <a:t>①</a:t>
            </a:r>
            <a:r>
              <a:rPr lang="zh-CN" altLang="zh-CN" sz="2800" kern="100" dirty="0">
                <a:solidFill>
                  <a:srgbClr val="000000"/>
                </a:solidFill>
                <a:latin typeface="Times New Roman"/>
                <a:ea typeface="华文细黑"/>
                <a:cs typeface="Times New Roman"/>
              </a:rPr>
              <a:t>正确</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a:lnSpc>
                <a:spcPct val="150000"/>
              </a:lnSpc>
            </a:pPr>
            <a:r>
              <a:rPr lang="zh-CN" altLang="zh-CN" sz="2800" kern="100" dirty="0" smtClean="0">
                <a:solidFill>
                  <a:srgbClr val="000000"/>
                </a:solidFill>
                <a:latin typeface="Times New Roman"/>
                <a:ea typeface="华文细黑"/>
                <a:cs typeface="Times New Roman"/>
              </a:rPr>
              <a:t>改变</a:t>
            </a:r>
            <a:r>
              <a:rPr lang="zh-CN" altLang="zh-CN" sz="2800" kern="100" dirty="0">
                <a:solidFill>
                  <a:srgbClr val="000000"/>
                </a:solidFill>
                <a:latin typeface="Times New Roman"/>
                <a:ea typeface="华文细黑"/>
                <a:cs typeface="Times New Roman"/>
              </a:rPr>
              <a:t>传统养老的不合理方式，切实实现人人平等，有利于保障劳动者的合法权益，故</a:t>
            </a:r>
            <a:r>
              <a:rPr lang="en-US" altLang="zh-CN" sz="2800" kern="100" dirty="0">
                <a:solidFill>
                  <a:srgbClr val="000000"/>
                </a:solidFill>
                <a:latin typeface="宋体"/>
                <a:ea typeface="华文细黑"/>
                <a:cs typeface="Times New Roman"/>
              </a:rPr>
              <a:t>②</a:t>
            </a:r>
            <a:r>
              <a:rPr lang="zh-CN" altLang="zh-CN" sz="2800" kern="100" dirty="0">
                <a:solidFill>
                  <a:srgbClr val="000000"/>
                </a:solidFill>
                <a:latin typeface="Times New Roman"/>
                <a:ea typeface="华文细黑"/>
                <a:cs typeface="Times New Roman"/>
              </a:rPr>
              <a:t>正确</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a:lnSpc>
                <a:spcPct val="150000"/>
              </a:lnSpc>
            </a:pPr>
            <a:r>
              <a:rPr lang="zh-CN" altLang="zh-CN" sz="2800" kern="100" dirty="0" smtClean="0">
                <a:solidFill>
                  <a:srgbClr val="000000"/>
                </a:solidFill>
                <a:latin typeface="Times New Roman"/>
                <a:ea typeface="华文细黑"/>
                <a:cs typeface="Times New Roman"/>
              </a:rPr>
              <a:t>国家</a:t>
            </a:r>
            <a:r>
              <a:rPr lang="zh-CN" altLang="zh-CN" sz="2800" kern="100" dirty="0">
                <a:solidFill>
                  <a:srgbClr val="000000"/>
                </a:solidFill>
                <a:latin typeface="Times New Roman"/>
                <a:ea typeface="华文细黑"/>
                <a:cs typeface="Times New Roman"/>
              </a:rPr>
              <a:t>只保护公民的正当的、合法的权益，排除</a:t>
            </a:r>
            <a:r>
              <a:rPr lang="en-US" altLang="zh-CN" sz="2800" kern="100" dirty="0">
                <a:solidFill>
                  <a:srgbClr val="000000"/>
                </a:solidFill>
                <a:latin typeface="宋体"/>
                <a:ea typeface="华文细黑"/>
                <a:cs typeface="Times New Roman"/>
              </a:rPr>
              <a:t>③</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a:lnSpc>
                <a:spcPct val="150000"/>
              </a:lnSpc>
            </a:pPr>
            <a:r>
              <a:rPr lang="zh-CN" altLang="zh-CN" sz="2800" kern="100" dirty="0" smtClean="0">
                <a:solidFill>
                  <a:srgbClr val="000000"/>
                </a:solidFill>
                <a:latin typeface="Times New Roman"/>
                <a:ea typeface="华文细黑"/>
                <a:cs typeface="Times New Roman"/>
              </a:rPr>
              <a:t>公民</a:t>
            </a:r>
            <a:r>
              <a:rPr lang="zh-CN" altLang="zh-CN" sz="2800" kern="100" dirty="0">
                <a:solidFill>
                  <a:srgbClr val="000000"/>
                </a:solidFill>
                <a:latin typeface="Times New Roman"/>
                <a:ea typeface="华文细黑"/>
                <a:cs typeface="Times New Roman"/>
              </a:rPr>
              <a:t>基本的民主权利是选举权和被选举权，排除</a:t>
            </a:r>
            <a:r>
              <a:rPr lang="en-US" altLang="zh-CN" sz="2800" kern="100" dirty="0">
                <a:solidFill>
                  <a:srgbClr val="000000"/>
                </a:solidFill>
                <a:latin typeface="宋体"/>
                <a:ea typeface="华文细黑"/>
                <a:cs typeface="Times New Roman"/>
              </a:rPr>
              <a:t>④</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lvl="0" algn="just">
              <a:lnSpc>
                <a:spcPct val="150000"/>
              </a:lnSpc>
              <a:tabLst>
                <a:tab pos="2340610" algn="l"/>
              </a:tabLst>
            </a:pPr>
            <a:r>
              <a:rPr lang="zh-CN" altLang="zh-CN" sz="2800" b="1" kern="100" dirty="0">
                <a:solidFill>
                  <a:srgbClr val="0000FF"/>
                </a:solidFill>
                <a:latin typeface="Times New Roman"/>
                <a:cs typeface="Times New Roman"/>
              </a:rPr>
              <a:t>答案　</a:t>
            </a:r>
            <a:r>
              <a:rPr lang="en-US" altLang="zh-CN" sz="2800" kern="100" dirty="0">
                <a:solidFill>
                  <a:srgbClr val="E36C0A"/>
                </a:solidFill>
                <a:latin typeface="Times New Roman"/>
                <a:cs typeface="Times New Roman"/>
              </a:rPr>
              <a:t>A</a:t>
            </a:r>
            <a:endParaRPr lang="zh-CN" altLang="zh-CN" sz="2800" kern="100" dirty="0">
              <a:solidFill>
                <a:srgbClr val="E36C0A"/>
              </a:solidFill>
              <a:latin typeface="Times New Roman"/>
              <a:cs typeface="Times New Roman"/>
            </a:endParaRPr>
          </a:p>
        </p:txBody>
      </p:sp>
    </p:spTree>
    <p:extLst>
      <p:ext uri="{BB962C8B-B14F-4D97-AF65-F5344CB8AC3E}">
        <p14:creationId xmlns:p14="http://schemas.microsoft.com/office/powerpoint/2010/main" val="23006404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blinds(horizontal)">
                                      <p:cBhvr>
                                        <p:cTn id="7" dur="750"/>
                                        <p:tgtEl>
                                          <p:spTgt spid="11">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animEffect transition="in" filter="blinds(horizontal)">
                                      <p:cBhvr>
                                        <p:cTn id="11" dur="750"/>
                                        <p:tgtEl>
                                          <p:spTgt spid="11">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11">
                                            <p:txEl>
                                              <p:pRg st="2" end="2"/>
                                            </p:txEl>
                                          </p:spTgt>
                                        </p:tgtEl>
                                        <p:attrNameLst>
                                          <p:attrName>style.visibility</p:attrName>
                                        </p:attrNameLst>
                                      </p:cBhvr>
                                      <p:to>
                                        <p:strVal val="visible"/>
                                      </p:to>
                                    </p:set>
                                    <p:animEffect transition="in" filter="blinds(horizontal)">
                                      <p:cBhvr>
                                        <p:cTn id="15" dur="750"/>
                                        <p:tgtEl>
                                          <p:spTgt spid="11">
                                            <p:txEl>
                                              <p:pRg st="2" end="2"/>
                                            </p:txEl>
                                          </p:spTgt>
                                        </p:tgtEl>
                                      </p:cBhvr>
                                    </p:animEffect>
                                  </p:childTnLst>
                                </p:cTn>
                              </p:par>
                            </p:childTnLst>
                          </p:cTn>
                        </p:par>
                        <p:par>
                          <p:cTn id="16" fill="hold">
                            <p:stCondLst>
                              <p:cond delay="2250"/>
                            </p:stCondLst>
                            <p:childTnLst>
                              <p:par>
                                <p:cTn id="17" presetID="3" presetClass="entr" presetSubtype="10" fill="hold" nodeType="afterEffect">
                                  <p:stCondLst>
                                    <p:cond delay="0"/>
                                  </p:stCondLst>
                                  <p:childTnLst>
                                    <p:set>
                                      <p:cBhvr>
                                        <p:cTn id="18" dur="1" fill="hold">
                                          <p:stCondLst>
                                            <p:cond delay="0"/>
                                          </p:stCondLst>
                                        </p:cTn>
                                        <p:tgtEl>
                                          <p:spTgt spid="11">
                                            <p:txEl>
                                              <p:pRg st="3" end="3"/>
                                            </p:txEl>
                                          </p:spTgt>
                                        </p:tgtEl>
                                        <p:attrNameLst>
                                          <p:attrName>style.visibility</p:attrName>
                                        </p:attrNameLst>
                                      </p:cBhvr>
                                      <p:to>
                                        <p:strVal val="visible"/>
                                      </p:to>
                                    </p:set>
                                    <p:animEffect transition="in" filter="blinds(horizontal)">
                                      <p:cBhvr>
                                        <p:cTn id="19" dur="750"/>
                                        <p:tgtEl>
                                          <p:spTgt spid="11">
                                            <p:txEl>
                                              <p:pRg st="3" end="3"/>
                                            </p:txEl>
                                          </p:spTgt>
                                        </p:tgtEl>
                                      </p:cBhvr>
                                    </p:animEffect>
                                  </p:childTnLst>
                                </p:cTn>
                              </p:par>
                            </p:childTnLst>
                          </p:cTn>
                        </p:par>
                        <p:par>
                          <p:cTn id="20" fill="hold">
                            <p:stCondLst>
                              <p:cond delay="3000"/>
                            </p:stCondLst>
                            <p:childTnLst>
                              <p:par>
                                <p:cTn id="21" presetID="3" presetClass="entr" presetSubtype="10" fill="hold" nodeType="afterEffect">
                                  <p:stCondLst>
                                    <p:cond delay="0"/>
                                  </p:stCondLst>
                                  <p:childTnLst>
                                    <p:set>
                                      <p:cBhvr>
                                        <p:cTn id="22" dur="1" fill="hold">
                                          <p:stCondLst>
                                            <p:cond delay="0"/>
                                          </p:stCondLst>
                                        </p:cTn>
                                        <p:tgtEl>
                                          <p:spTgt spid="11">
                                            <p:txEl>
                                              <p:pRg st="4" end="4"/>
                                            </p:txEl>
                                          </p:spTgt>
                                        </p:tgtEl>
                                        <p:attrNameLst>
                                          <p:attrName>style.visibility</p:attrName>
                                        </p:attrNameLst>
                                      </p:cBhvr>
                                      <p:to>
                                        <p:strVal val="visible"/>
                                      </p:to>
                                    </p:set>
                                    <p:animEffect transition="in" filter="blinds(horizontal)">
                                      <p:cBhvr>
                                        <p:cTn id="23" dur="75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334566" y="917271"/>
            <a:ext cx="11569969" cy="1595302"/>
          </a:xfrm>
          <a:prstGeom prst="rect">
            <a:avLst/>
          </a:prstGeom>
          <a:solidFill>
            <a:schemeClr val="accent1">
              <a:lumMod val="20000"/>
              <a:lumOff val="8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just">
              <a:lnSpc>
                <a:spcPct val="150000"/>
              </a:lnSpc>
              <a:spcAft>
                <a:spcPts val="0"/>
              </a:spcAft>
              <a:tabLst>
                <a:tab pos="1890395" algn="l"/>
              </a:tabLst>
            </a:pPr>
            <a:endParaRPr lang="zh-CN" altLang="zh-CN" kern="100" dirty="0">
              <a:ln>
                <a:solidFill>
                  <a:schemeClr val="bg2"/>
                </a:solidFill>
              </a:ln>
              <a:solidFill>
                <a:schemeClr val="accent6">
                  <a:lumMod val="75000"/>
                </a:schemeClr>
              </a:solidFill>
              <a:latin typeface="Times New Roman"/>
              <a:ea typeface="华文细黑"/>
              <a:cs typeface="Times New Roman"/>
            </a:endParaRPr>
          </a:p>
        </p:txBody>
      </p:sp>
      <p:sp>
        <p:nvSpPr>
          <p:cNvPr id="17" name="矩形 16"/>
          <p:cNvSpPr/>
          <p:nvPr/>
        </p:nvSpPr>
        <p:spPr>
          <a:xfrm>
            <a:off x="334566" y="189434"/>
            <a:ext cx="11011627" cy="687600"/>
          </a:xfrm>
          <a:prstGeom prst="rect">
            <a:avLst/>
          </a:prstGeom>
        </p:spPr>
        <p:txBody>
          <a:bodyPr wrap="square" lIns="121898" tIns="60948" rIns="121898" bIns="60948">
            <a:spAutoFit/>
          </a:bodyPr>
          <a:lstStyle/>
          <a:p>
            <a:pPr marL="0" lvl="1" indent="-1751330" algn="just">
              <a:lnSpc>
                <a:spcPct val="150000"/>
              </a:lnSpc>
              <a:tabLst>
                <a:tab pos="1890395" algn="l"/>
              </a:tabLst>
            </a:pPr>
            <a:r>
              <a:rPr lang="zh-CN" altLang="en-US" sz="2800" b="1" kern="100" dirty="0">
                <a:solidFill>
                  <a:schemeClr val="accent6">
                    <a:lumMod val="75000"/>
                  </a:schemeClr>
                </a:solidFill>
                <a:latin typeface="Times New Roman" pitchFamily="18" charset="0"/>
                <a:cs typeface="Times New Roman" pitchFamily="18" charset="0"/>
              </a:rPr>
              <a:t>易错点</a:t>
            </a:r>
            <a:r>
              <a:rPr lang="en-US" altLang="zh-CN" sz="2800" b="1" kern="100" dirty="0">
                <a:solidFill>
                  <a:schemeClr val="accent6">
                    <a:lumMod val="75000"/>
                  </a:schemeClr>
                </a:solidFill>
                <a:latin typeface="Times New Roman" pitchFamily="18" charset="0"/>
                <a:cs typeface="Times New Roman" pitchFamily="18" charset="0"/>
              </a:rPr>
              <a:t>3</a:t>
            </a:r>
            <a:r>
              <a:rPr lang="zh-CN" altLang="en-US" sz="2800" b="1" kern="100" dirty="0">
                <a:solidFill>
                  <a:schemeClr val="accent6">
                    <a:lumMod val="75000"/>
                  </a:schemeClr>
                </a:solidFill>
                <a:latin typeface="Times New Roman" pitchFamily="18" charset="0"/>
                <a:cs typeface="Times New Roman" pitchFamily="18" charset="0"/>
              </a:rPr>
              <a:t>　自由是绝对的，法律是对自由的限制</a:t>
            </a:r>
            <a:endParaRPr lang="zh-CN" altLang="zh-CN" sz="2800" b="1" kern="100" dirty="0">
              <a:solidFill>
                <a:schemeClr val="accent6">
                  <a:lumMod val="75000"/>
                </a:schemeClr>
              </a:solidFill>
              <a:latin typeface="Times New Roman" pitchFamily="18" charset="0"/>
              <a:cs typeface="Times New Roman" pitchFamily="18" charset="0"/>
            </a:endParaRPr>
          </a:p>
        </p:txBody>
      </p:sp>
      <p:sp>
        <p:nvSpPr>
          <p:cNvPr id="8" name="矩形 7"/>
          <p:cNvSpPr/>
          <p:nvPr/>
        </p:nvSpPr>
        <p:spPr>
          <a:xfrm>
            <a:off x="379633" y="909514"/>
            <a:ext cx="11188181" cy="1302408"/>
          </a:xfrm>
          <a:prstGeom prst="rect">
            <a:avLst/>
          </a:prstGeom>
        </p:spPr>
        <p:txBody>
          <a:bodyPr wrap="square">
            <a:spAutoFit/>
          </a:bodyPr>
          <a:lstStyle/>
          <a:p>
            <a:pPr algn="just">
              <a:lnSpc>
                <a:spcPct val="150000"/>
              </a:lnSpc>
              <a:spcAft>
                <a:spcPts val="0"/>
              </a:spcAft>
              <a:tabLst>
                <a:tab pos="1890395" algn="l"/>
              </a:tabLst>
            </a:pPr>
            <a:r>
              <a:rPr lang="zh-CN" altLang="zh-CN" sz="2800" b="1" kern="100" dirty="0">
                <a:solidFill>
                  <a:srgbClr val="0000FF"/>
                </a:solidFill>
                <a:latin typeface="Times New Roman"/>
                <a:cs typeface="Times New Roman"/>
              </a:rPr>
              <a:t>提醒　</a:t>
            </a:r>
            <a:r>
              <a:rPr lang="zh-CN" altLang="zh-CN" sz="2800" kern="100" dirty="0">
                <a:solidFill>
                  <a:srgbClr val="000000"/>
                </a:solidFill>
                <a:latin typeface="Times New Roman"/>
                <a:ea typeface="华文细黑"/>
                <a:cs typeface="Times New Roman"/>
              </a:rPr>
              <a:t>自由是相对的，公民在任何时候、任何活动中都没有绝对的权利和自由，也没有绝对的义务。</a:t>
            </a:r>
            <a:endParaRPr lang="zh-CN" altLang="zh-CN" sz="1050" kern="100" dirty="0">
              <a:effectLst/>
              <a:latin typeface="宋体"/>
              <a:cs typeface="Courier New"/>
            </a:endParaRPr>
          </a:p>
        </p:txBody>
      </p:sp>
      <p:sp>
        <p:nvSpPr>
          <p:cNvPr id="3" name="矩形 2"/>
          <p:cNvSpPr/>
          <p:nvPr/>
        </p:nvSpPr>
        <p:spPr>
          <a:xfrm>
            <a:off x="388311" y="2349606"/>
            <a:ext cx="11179503" cy="3888500"/>
          </a:xfrm>
          <a:prstGeom prst="rect">
            <a:avLst/>
          </a:prstGeom>
        </p:spPr>
        <p:txBody>
          <a:bodyPr>
            <a:spAutoFit/>
          </a:bodyPr>
          <a:lstStyle/>
          <a:p>
            <a:pPr algn="just">
              <a:lnSpc>
                <a:spcPct val="150000"/>
              </a:lnSpc>
              <a:spcAft>
                <a:spcPts val="0"/>
              </a:spcAft>
              <a:tabLst>
                <a:tab pos="2340610" algn="l"/>
              </a:tabLst>
            </a:pPr>
            <a:r>
              <a:rPr lang="zh-CN" altLang="zh-CN" sz="2800" b="1" kern="100" dirty="0">
                <a:solidFill>
                  <a:srgbClr val="E36C0A"/>
                </a:solidFill>
                <a:latin typeface="Times New Roman"/>
                <a:cs typeface="Times New Roman"/>
              </a:rPr>
              <a:t>矫正训练</a:t>
            </a:r>
            <a:r>
              <a:rPr lang="en-US" altLang="zh-CN" sz="2800" b="1" kern="100" dirty="0">
                <a:solidFill>
                  <a:srgbClr val="E36C0A"/>
                </a:solidFill>
                <a:latin typeface="Times New Roman"/>
                <a:cs typeface="Courier New"/>
              </a:rPr>
              <a:t>3</a:t>
            </a:r>
            <a:r>
              <a:rPr lang="zh-CN" altLang="zh-CN" sz="2800" b="1" kern="100" dirty="0">
                <a:solidFill>
                  <a:srgbClr val="E36C0A"/>
                </a:solidFill>
                <a:latin typeface="Times New Roman"/>
                <a:cs typeface="Times New Roman"/>
              </a:rPr>
              <a:t>　</a:t>
            </a:r>
            <a:r>
              <a:rPr lang="en-US" altLang="zh-CN" sz="2800" kern="100" dirty="0">
                <a:solidFill>
                  <a:srgbClr val="000000"/>
                </a:solidFill>
                <a:latin typeface="Times New Roman"/>
                <a:ea typeface="华文细黑"/>
                <a:cs typeface="Courier New"/>
              </a:rPr>
              <a:t>(2013·</a:t>
            </a:r>
            <a:r>
              <a:rPr lang="zh-CN" altLang="zh-CN" sz="2800" kern="100" dirty="0">
                <a:solidFill>
                  <a:srgbClr val="000000"/>
                </a:solidFill>
                <a:latin typeface="Times New Roman"/>
                <a:ea typeface="华文细黑"/>
                <a:cs typeface="Times New Roman"/>
              </a:rPr>
              <a:t>重庆高考</a:t>
            </a:r>
            <a:r>
              <a:rPr lang="en-US" altLang="zh-CN" sz="2800" kern="100" dirty="0">
                <a:solidFill>
                  <a:srgbClr val="000000"/>
                </a:solidFill>
                <a:latin typeface="Times New Roman"/>
                <a:ea typeface="华文细黑"/>
                <a:cs typeface="Courier New"/>
              </a:rPr>
              <a:t>)2012</a:t>
            </a:r>
            <a:r>
              <a:rPr lang="zh-CN" altLang="zh-CN" sz="2800" kern="100" dirty="0">
                <a:solidFill>
                  <a:srgbClr val="000000"/>
                </a:solidFill>
                <a:latin typeface="Times New Roman"/>
                <a:ea typeface="华文细黑"/>
                <a:cs typeface="Times New Roman"/>
              </a:rPr>
              <a:t>年</a:t>
            </a:r>
            <a:r>
              <a:rPr lang="en-US" altLang="zh-CN" sz="2800" kern="100" dirty="0">
                <a:solidFill>
                  <a:srgbClr val="000000"/>
                </a:solidFill>
                <a:latin typeface="Times New Roman"/>
                <a:ea typeface="华文细黑"/>
                <a:cs typeface="Courier New"/>
              </a:rPr>
              <a:t>12</a:t>
            </a:r>
            <a:r>
              <a:rPr lang="zh-CN" altLang="zh-CN" sz="2800" kern="100" dirty="0">
                <a:solidFill>
                  <a:srgbClr val="000000"/>
                </a:solidFill>
                <a:latin typeface="Times New Roman"/>
                <a:ea typeface="华文细黑"/>
                <a:cs typeface="Times New Roman"/>
              </a:rPr>
              <a:t>月，全国人大常委会通过的《关于加强网络信息保护的决定》强调，国家保护公民个人的电子信息，网络用户必须实名注册，公民有权要求网络服务提供者对侵害其合法权益的网络信息予以制止。该《决定》旨在</a:t>
            </a:r>
            <a:r>
              <a:rPr lang="en-US" altLang="zh-CN" sz="2800" kern="100" dirty="0">
                <a:solidFill>
                  <a:srgbClr val="000000"/>
                </a:solidFill>
                <a:latin typeface="Times New Roman"/>
                <a:ea typeface="华文细黑"/>
                <a:cs typeface="Courier New"/>
              </a:rPr>
              <a:t>(</a:t>
            </a:r>
            <a:r>
              <a:rPr lang="zh-CN" altLang="zh-CN" sz="2800" kern="100" dirty="0">
                <a:solidFill>
                  <a:srgbClr val="000000"/>
                </a:solidFill>
                <a:latin typeface="Times New Roman"/>
                <a:ea typeface="华文细黑"/>
                <a:cs typeface="Times New Roman"/>
              </a:rPr>
              <a:t>　　</a:t>
            </a:r>
            <a:r>
              <a:rPr lang="en-US" altLang="zh-CN" sz="2800" kern="100" dirty="0">
                <a:solidFill>
                  <a:srgbClr val="000000"/>
                </a:solidFill>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A.</a:t>
            </a:r>
            <a:r>
              <a:rPr lang="zh-CN" altLang="zh-CN" sz="2800" kern="100" dirty="0">
                <a:solidFill>
                  <a:srgbClr val="000000"/>
                </a:solidFill>
                <a:latin typeface="Times New Roman"/>
                <a:ea typeface="华文细黑"/>
                <a:cs typeface="Times New Roman"/>
              </a:rPr>
              <a:t>规范互联网信息传播</a:t>
            </a:r>
            <a:r>
              <a:rPr lang="en-US" altLang="zh-CN" sz="2800" kern="100" dirty="0">
                <a:solidFill>
                  <a:srgbClr val="000000"/>
                </a:solidFill>
                <a:latin typeface="Times New Roman"/>
                <a:ea typeface="华文细黑"/>
                <a:cs typeface="Courier New"/>
              </a:rPr>
              <a:t>  	B.</a:t>
            </a:r>
            <a:r>
              <a:rPr lang="zh-CN" altLang="zh-CN" sz="2800" kern="100" dirty="0">
                <a:solidFill>
                  <a:srgbClr val="000000"/>
                </a:solidFill>
                <a:latin typeface="Times New Roman"/>
                <a:ea typeface="华文细黑"/>
                <a:cs typeface="Times New Roman"/>
              </a:rPr>
              <a:t>扩张政府的管制权力</a:t>
            </a:r>
            <a:endParaRPr lang="zh-CN" altLang="zh-CN" sz="1050" kern="100" dirty="0">
              <a:latin typeface="宋体"/>
              <a:cs typeface="Courier New"/>
            </a:endParaRPr>
          </a:p>
          <a:p>
            <a:pPr>
              <a:lnSpc>
                <a:spcPct val="150000"/>
              </a:lnSpc>
            </a:pPr>
            <a:r>
              <a:rPr lang="en-US" altLang="zh-CN" sz="2800" kern="100" dirty="0">
                <a:solidFill>
                  <a:srgbClr val="000000"/>
                </a:solidFill>
                <a:latin typeface="Times New Roman"/>
                <a:ea typeface="华文细黑"/>
              </a:rPr>
              <a:t>C.</a:t>
            </a:r>
            <a:r>
              <a:rPr lang="zh-CN" altLang="zh-CN" sz="2800" kern="100" dirty="0">
                <a:solidFill>
                  <a:srgbClr val="000000"/>
                </a:solidFill>
                <a:latin typeface="Times New Roman"/>
                <a:ea typeface="华文细黑"/>
                <a:cs typeface="Times New Roman"/>
              </a:rPr>
              <a:t>限制公民的言论自由</a:t>
            </a:r>
            <a:r>
              <a:rPr lang="en-US" altLang="zh-CN" sz="2800" kern="100" dirty="0">
                <a:solidFill>
                  <a:srgbClr val="000000"/>
                </a:solidFill>
                <a:latin typeface="Times New Roman"/>
                <a:ea typeface="华文细黑"/>
              </a:rPr>
              <a:t>  	D.</a:t>
            </a:r>
            <a:r>
              <a:rPr lang="zh-CN" altLang="zh-CN" sz="2800" kern="100" dirty="0">
                <a:solidFill>
                  <a:srgbClr val="000000"/>
                </a:solidFill>
                <a:latin typeface="Times New Roman"/>
                <a:ea typeface="华文细黑"/>
                <a:cs typeface="Times New Roman"/>
              </a:rPr>
              <a:t>增强公民信息透明度</a:t>
            </a:r>
            <a:endParaRPr lang="zh-CN" altLang="zh-CN" sz="2800" kern="100" dirty="0">
              <a:effectLst/>
              <a:latin typeface="宋体"/>
              <a:cs typeface="Courier New"/>
            </a:endParaRPr>
          </a:p>
        </p:txBody>
      </p:sp>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7" name="圆角矩形 6"/>
          <p:cNvSpPr/>
          <p:nvPr/>
        </p:nvSpPr>
        <p:spPr>
          <a:xfrm>
            <a:off x="9911630"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提醒</a:t>
            </a:r>
          </a:p>
        </p:txBody>
      </p:sp>
      <p:sp>
        <p:nvSpPr>
          <p:cNvPr id="10" name="圆角矩形 9">
            <a:hlinkClick r:id="rId2" action="ppaction://hlinksldjump"/>
          </p:cNvPr>
          <p:cNvSpPr/>
          <p:nvPr/>
        </p:nvSpPr>
        <p:spPr>
          <a:xfrm>
            <a:off x="1090206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318708172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horizontal)">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8"/>
                                        </p:tgtEl>
                                      </p:cBhvr>
                                    </p:animEffect>
                                    <p:set>
                                      <p:cBhvr>
                                        <p:cTn id="15" dur="1" fill="hold">
                                          <p:stCondLst>
                                            <p:cond delay="499"/>
                                          </p:stCondLst>
                                        </p:cTn>
                                        <p:tgtEl>
                                          <p:spTgt spid="8"/>
                                        </p:tgtEl>
                                        <p:attrNameLst>
                                          <p:attrName>style.visibility</p:attrName>
                                        </p:attrNameLst>
                                      </p:cBhvr>
                                      <p:to>
                                        <p:strVal val="hidden"/>
                                      </p:to>
                                    </p:set>
                                  </p:childTnLst>
                                </p:cTn>
                              </p:par>
                              <p:par>
                                <p:cTn id="16" presetID="10" presetClass="exit" presetSubtype="0" fill="hold" grpId="1" nodeType="withEffect">
                                  <p:stCondLst>
                                    <p:cond delay="0"/>
                                  </p:stCondLst>
                                  <p:childTnLst>
                                    <p:animEffect transition="out" filter="fade">
                                      <p:cBhvr>
                                        <p:cTn id="17" dur="500"/>
                                        <p:tgtEl>
                                          <p:spTgt spid="9"/>
                                        </p:tgtEl>
                                      </p:cBhvr>
                                    </p:animEffect>
                                    <p:set>
                                      <p:cBhvr>
                                        <p:cTn id="18"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bldLst>
      <p:bldP spid="9" grpId="0" animBg="1"/>
      <p:bldP spid="9" grpId="1" animBg="1"/>
      <p:bldP spid="8" grpId="0"/>
      <p:bldP spid="8" grpId="1"/>
    </p:bldLst>
  </p:timing>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矩形 3"/>
          <p:cNvSpPr/>
          <p:nvPr/>
        </p:nvSpPr>
        <p:spPr>
          <a:xfrm>
            <a:off x="748231" y="2551837"/>
            <a:ext cx="10793813" cy="2031325"/>
          </a:xfrm>
          <a:prstGeom prst="rect">
            <a:avLst/>
          </a:prstGeom>
        </p:spPr>
        <p:txBody>
          <a:bodyPr>
            <a:spAutoFit/>
          </a:bodyPr>
          <a:lstStyle/>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solidFill>
                  <a:srgbClr val="000000"/>
                </a:solidFill>
                <a:latin typeface="Times New Roman"/>
                <a:ea typeface="华文细黑"/>
                <a:cs typeface="Times New Roman"/>
              </a:rPr>
              <a:t>该决定的主要目的在于保护公民的个人信息安全，只有</a:t>
            </a:r>
            <a:r>
              <a:rPr lang="en-US" altLang="zh-CN" sz="2800" kern="100" dirty="0">
                <a:solidFill>
                  <a:srgbClr val="000000"/>
                </a:solidFill>
                <a:latin typeface="Times New Roman"/>
                <a:ea typeface="华文细黑"/>
              </a:rPr>
              <a:t>A</a:t>
            </a:r>
            <a:r>
              <a:rPr lang="zh-CN" altLang="zh-CN" sz="2800" kern="100" dirty="0">
                <a:solidFill>
                  <a:srgbClr val="000000"/>
                </a:solidFill>
                <a:latin typeface="Times New Roman"/>
                <a:ea typeface="华文细黑"/>
                <a:cs typeface="Times New Roman"/>
              </a:rPr>
              <a:t>项与题意符合。</a:t>
            </a:r>
            <a:r>
              <a:rPr lang="en-US" altLang="zh-CN" sz="2800" kern="100" dirty="0">
                <a:solidFill>
                  <a:srgbClr val="000000"/>
                </a:solidFill>
                <a:latin typeface="Times New Roman"/>
                <a:ea typeface="华文细黑"/>
              </a:rPr>
              <a:t>B</a:t>
            </a:r>
            <a:r>
              <a:rPr lang="zh-CN" altLang="zh-CN" sz="2800" kern="100" dirty="0">
                <a:solidFill>
                  <a:srgbClr val="000000"/>
                </a:solidFill>
                <a:latin typeface="Times New Roman"/>
                <a:ea typeface="华文细黑"/>
                <a:cs typeface="Times New Roman"/>
              </a:rPr>
              <a:t>、</a:t>
            </a:r>
            <a:r>
              <a:rPr lang="en-US" altLang="zh-CN" sz="2800" kern="100" dirty="0">
                <a:solidFill>
                  <a:srgbClr val="000000"/>
                </a:solidFill>
                <a:latin typeface="Times New Roman"/>
                <a:ea typeface="华文细黑"/>
              </a:rPr>
              <a:t>D</a:t>
            </a:r>
            <a:r>
              <a:rPr lang="zh-CN" altLang="zh-CN" sz="2800" kern="100" dirty="0">
                <a:solidFill>
                  <a:srgbClr val="000000"/>
                </a:solidFill>
                <a:latin typeface="Times New Roman"/>
                <a:ea typeface="华文细黑"/>
                <a:cs typeface="Times New Roman"/>
              </a:rPr>
              <a:t>项说法错误</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lvl="0" algn="just">
              <a:lnSpc>
                <a:spcPct val="150000"/>
              </a:lnSpc>
              <a:tabLst>
                <a:tab pos="2340610" algn="l"/>
              </a:tabLst>
            </a:pPr>
            <a:r>
              <a:rPr lang="zh-CN" altLang="zh-CN" sz="2800" b="1" kern="100" dirty="0">
                <a:solidFill>
                  <a:srgbClr val="0000FF"/>
                </a:solidFill>
                <a:latin typeface="Times New Roman"/>
                <a:cs typeface="Times New Roman"/>
              </a:rPr>
              <a:t>答案　</a:t>
            </a:r>
            <a:r>
              <a:rPr lang="en-US" altLang="zh-CN" sz="2800" kern="100" dirty="0" smtClean="0">
                <a:solidFill>
                  <a:srgbClr val="E36C0A"/>
                </a:solidFill>
                <a:latin typeface="Times New Roman"/>
                <a:cs typeface="Times New Roman"/>
              </a:rPr>
              <a:t>A</a:t>
            </a:r>
            <a:endParaRPr lang="zh-CN" altLang="zh-CN" sz="2800" kern="100" dirty="0">
              <a:solidFill>
                <a:srgbClr val="E36C0A"/>
              </a:solidFill>
              <a:latin typeface="Times New Roman"/>
              <a:cs typeface="Times New Roman"/>
            </a:endParaRPr>
          </a:p>
        </p:txBody>
      </p:sp>
    </p:spTree>
    <p:extLst>
      <p:ext uri="{BB962C8B-B14F-4D97-AF65-F5344CB8AC3E}">
        <p14:creationId xmlns:p14="http://schemas.microsoft.com/office/powerpoint/2010/main" val="13107189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750"/>
                                        <p:tgtEl>
                                          <p:spTgt spid="4">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blinds(horizontal)">
                                      <p:cBhvr>
                                        <p:cTn id="11" dur="75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5" name="圆角矩形 4"/>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提醒</a:t>
            </a:r>
          </a:p>
        </p:txBody>
      </p:sp>
      <p:sp>
        <p:nvSpPr>
          <p:cNvPr id="6" name="矩形 5"/>
          <p:cNvSpPr/>
          <p:nvPr/>
        </p:nvSpPr>
        <p:spPr>
          <a:xfrm>
            <a:off x="478582" y="2611066"/>
            <a:ext cx="10518154" cy="1754832"/>
          </a:xfrm>
          <a:prstGeom prst="rect">
            <a:avLst/>
          </a:prstGeom>
          <a:solidFill>
            <a:schemeClr val="accent1">
              <a:lumMod val="20000"/>
              <a:lumOff val="8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just">
              <a:lnSpc>
                <a:spcPct val="150000"/>
              </a:lnSpc>
              <a:spcAft>
                <a:spcPts val="0"/>
              </a:spcAft>
              <a:tabLst>
                <a:tab pos="1890395" algn="l"/>
              </a:tabLst>
            </a:pPr>
            <a:endParaRPr lang="zh-CN" altLang="zh-CN" kern="100" dirty="0">
              <a:ln>
                <a:solidFill>
                  <a:schemeClr val="bg2"/>
                </a:solidFill>
              </a:ln>
              <a:solidFill>
                <a:schemeClr val="accent6">
                  <a:lumMod val="75000"/>
                </a:schemeClr>
              </a:solidFill>
              <a:latin typeface="Times New Roman"/>
              <a:ea typeface="华文细黑"/>
              <a:cs typeface="Times New Roman"/>
            </a:endParaRPr>
          </a:p>
        </p:txBody>
      </p:sp>
      <p:sp>
        <p:nvSpPr>
          <p:cNvPr id="3" name="矩形 2"/>
          <p:cNvSpPr/>
          <p:nvPr/>
        </p:nvSpPr>
        <p:spPr>
          <a:xfrm>
            <a:off x="622598" y="2781722"/>
            <a:ext cx="9812557" cy="1384995"/>
          </a:xfrm>
          <a:prstGeom prst="rect">
            <a:avLst/>
          </a:prstGeom>
        </p:spPr>
        <p:txBody>
          <a:bodyPr>
            <a:spAutoFit/>
          </a:bodyPr>
          <a:lstStyle/>
          <a:p>
            <a:pPr lvl="1" indent="-1751330">
              <a:lnSpc>
                <a:spcPct val="150000"/>
              </a:lnSpc>
              <a:tabLst>
                <a:tab pos="1890395" algn="l"/>
              </a:tabLst>
            </a:pPr>
            <a:r>
              <a:rPr lang="zh-CN" altLang="zh-CN" sz="2800" b="1" kern="100" dirty="0" smtClean="0">
                <a:solidFill>
                  <a:srgbClr val="0000FF"/>
                </a:solidFill>
                <a:latin typeface="Times New Roman"/>
                <a:cs typeface="Times New Roman"/>
              </a:rPr>
              <a:t>提醒</a:t>
            </a:r>
            <a:r>
              <a:rPr lang="zh-CN" altLang="zh-CN" sz="2800" b="1" kern="100" dirty="0">
                <a:solidFill>
                  <a:srgbClr val="0000FF"/>
                </a:solidFill>
                <a:latin typeface="Times New Roman"/>
                <a:cs typeface="Times New Roman"/>
              </a:rPr>
              <a:t>　</a:t>
            </a:r>
            <a:r>
              <a:rPr lang="zh-CN" altLang="zh-CN" sz="2800" kern="100" dirty="0">
                <a:solidFill>
                  <a:srgbClr val="000000"/>
                </a:solidFill>
                <a:latin typeface="Times New Roman"/>
                <a:ea typeface="华文细黑"/>
                <a:cs typeface="Times New Roman"/>
              </a:rPr>
              <a:t>公民在法律面前一律平等是指平等地享有权利，</a:t>
            </a:r>
            <a:r>
              <a:rPr lang="zh-CN" altLang="zh-CN" sz="2800" kern="100" dirty="0" smtClean="0">
                <a:solidFill>
                  <a:srgbClr val="000000"/>
                </a:solidFill>
                <a:latin typeface="Times New Roman"/>
                <a:ea typeface="华文细黑"/>
                <a:cs typeface="Times New Roman"/>
              </a:rPr>
              <a:t>平等</a:t>
            </a:r>
            <a:endParaRPr lang="en-US" altLang="zh-CN" sz="2800" kern="100" dirty="0" smtClean="0">
              <a:solidFill>
                <a:srgbClr val="000000"/>
              </a:solidFill>
              <a:latin typeface="Times New Roman"/>
              <a:ea typeface="华文细黑"/>
              <a:cs typeface="Times New Roman"/>
            </a:endParaRPr>
          </a:p>
          <a:p>
            <a:pPr lvl="1" indent="-1751330">
              <a:lnSpc>
                <a:spcPct val="150000"/>
              </a:lnSpc>
              <a:tabLst>
                <a:tab pos="1890395" algn="l"/>
              </a:tabLst>
            </a:pPr>
            <a:r>
              <a:rPr lang="zh-CN" altLang="zh-CN" sz="2800" kern="100" dirty="0" smtClean="0">
                <a:solidFill>
                  <a:srgbClr val="000000"/>
                </a:solidFill>
                <a:latin typeface="Times New Roman"/>
                <a:ea typeface="华文细黑"/>
                <a:cs typeface="Times New Roman"/>
              </a:rPr>
              <a:t>地</a:t>
            </a:r>
            <a:r>
              <a:rPr lang="zh-CN" altLang="zh-CN" sz="2800" kern="100" dirty="0">
                <a:solidFill>
                  <a:srgbClr val="000000"/>
                </a:solidFill>
                <a:latin typeface="Times New Roman"/>
                <a:ea typeface="华文细黑"/>
                <a:cs typeface="Times New Roman"/>
              </a:rPr>
              <a:t>履行义务，平等地适用法律。</a:t>
            </a:r>
            <a:endParaRPr lang="zh-CN" altLang="en-US" sz="2800" b="1" kern="100" dirty="0">
              <a:solidFill>
                <a:schemeClr val="accent6">
                  <a:lumMod val="75000"/>
                </a:schemeClr>
              </a:solidFill>
              <a:latin typeface="Times New Roman"/>
              <a:ea typeface="华文细黑"/>
              <a:cs typeface="Times New Roman"/>
            </a:endParaRPr>
          </a:p>
        </p:txBody>
      </p:sp>
      <p:sp>
        <p:nvSpPr>
          <p:cNvPr id="7" name="矩形 6"/>
          <p:cNvSpPr/>
          <p:nvPr/>
        </p:nvSpPr>
        <p:spPr>
          <a:xfrm>
            <a:off x="413961" y="1691736"/>
            <a:ext cx="10793813" cy="945970"/>
          </a:xfrm>
          <a:prstGeom prst="rect">
            <a:avLst/>
          </a:prstGeom>
        </p:spPr>
        <p:txBody>
          <a:bodyPr>
            <a:spAutoFit/>
          </a:bodyPr>
          <a:lstStyle/>
          <a:p>
            <a:pPr marL="0" lvl="1" indent="-1751330" algn="just">
              <a:lnSpc>
                <a:spcPct val="150000"/>
              </a:lnSpc>
              <a:tabLst>
                <a:tab pos="1890395" algn="l"/>
              </a:tabLst>
            </a:pPr>
            <a:r>
              <a:rPr lang="zh-CN" altLang="zh-CN" sz="2800" b="1" kern="100" dirty="0">
                <a:solidFill>
                  <a:srgbClr val="F79646">
                    <a:lumMod val="75000"/>
                  </a:srgbClr>
                </a:solidFill>
                <a:latin typeface="Times New Roman" pitchFamily="18" charset="0"/>
                <a:cs typeface="Times New Roman" pitchFamily="18" charset="0"/>
              </a:rPr>
              <a:t>易错点</a:t>
            </a:r>
            <a:r>
              <a:rPr lang="en-US" altLang="zh-CN" sz="2800" b="1" kern="100" dirty="0">
                <a:solidFill>
                  <a:srgbClr val="F79646">
                    <a:lumMod val="75000"/>
                  </a:srgbClr>
                </a:solidFill>
                <a:latin typeface="Times New Roman" pitchFamily="18" charset="0"/>
                <a:cs typeface="Times New Roman" pitchFamily="18" charset="0"/>
              </a:rPr>
              <a:t>4</a:t>
            </a:r>
            <a:r>
              <a:rPr lang="zh-CN" altLang="zh-CN" sz="2800" b="1" kern="100" dirty="0">
                <a:solidFill>
                  <a:srgbClr val="F79646">
                    <a:lumMod val="75000"/>
                  </a:srgbClr>
                </a:solidFill>
                <a:latin typeface="Times New Roman" pitchFamily="18" charset="0"/>
                <a:cs typeface="Times New Roman" pitchFamily="18" charset="0"/>
              </a:rPr>
              <a:t>　对公民在法律面前一律平等理解有误</a:t>
            </a:r>
            <a:endParaRPr lang="en-US" altLang="zh-CN" sz="2800" b="1" kern="100" dirty="0">
              <a:solidFill>
                <a:srgbClr val="F79646">
                  <a:lumMod val="75000"/>
                </a:srgbClr>
              </a:solidFill>
              <a:latin typeface="Times New Roman" pitchFamily="18" charset="0"/>
              <a:cs typeface="Times New Roman" pitchFamily="18" charset="0"/>
            </a:endParaRPr>
          </a:p>
        </p:txBody>
      </p:sp>
    </p:spTree>
    <p:extLst>
      <p:ext uri="{BB962C8B-B14F-4D97-AF65-F5344CB8AC3E}">
        <p14:creationId xmlns:p14="http://schemas.microsoft.com/office/powerpoint/2010/main" val="425943122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3"/>
                                        </p:tgtEl>
                                      </p:cBhvr>
                                    </p:animEffect>
                                    <p:set>
                                      <p:cBhvr>
                                        <p:cTn id="15" dur="1" fill="hold">
                                          <p:stCondLst>
                                            <p:cond delay="499"/>
                                          </p:stCondLst>
                                        </p:cTn>
                                        <p:tgtEl>
                                          <p:spTgt spid="3"/>
                                        </p:tgtEl>
                                        <p:attrNameLst>
                                          <p:attrName>style.visibility</p:attrName>
                                        </p:attrNameLst>
                                      </p:cBhvr>
                                      <p:to>
                                        <p:strVal val="hidden"/>
                                      </p:to>
                                    </p:set>
                                  </p:childTnLst>
                                </p:cTn>
                              </p:par>
                              <p:par>
                                <p:cTn id="16" presetID="10" presetClass="exit" presetSubtype="0" fill="hold" grpId="1" nodeType="withEffect">
                                  <p:stCondLst>
                                    <p:cond delay="0"/>
                                  </p:stCondLst>
                                  <p:childTnLst>
                                    <p:animEffect transition="out" filter="fade">
                                      <p:cBhvr>
                                        <p:cTn id="17" dur="500"/>
                                        <p:tgtEl>
                                          <p:spTgt spid="6"/>
                                        </p:tgtEl>
                                      </p:cBhvr>
                                    </p:animEffect>
                                    <p:set>
                                      <p:cBhvr>
                                        <p:cTn id="18"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6" grpId="0" animBg="1"/>
      <p:bldP spid="6" grpId="1" animBg="1"/>
      <p:bldP spid="3" grpId="0"/>
      <p:bldP spid="3" grpId="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550590" y="765498"/>
            <a:ext cx="11010769" cy="4932707"/>
          </a:xfrm>
          <a:prstGeom prst="rect">
            <a:avLst/>
          </a:prstGeom>
        </p:spPr>
        <p:txBody>
          <a:bodyPr>
            <a:spAutoFit/>
          </a:bodyPr>
          <a:lstStyle/>
          <a:p>
            <a:pPr algn="just">
              <a:lnSpc>
                <a:spcPct val="150000"/>
              </a:lnSpc>
              <a:spcAft>
                <a:spcPts val="0"/>
              </a:spcAft>
              <a:tabLst>
                <a:tab pos="2340610" algn="l"/>
              </a:tabLst>
            </a:pPr>
            <a:r>
              <a:rPr lang="zh-CN" altLang="zh-CN" sz="2800" b="1" kern="100" dirty="0">
                <a:solidFill>
                  <a:schemeClr val="accent6">
                    <a:lumMod val="75000"/>
                  </a:schemeClr>
                </a:solidFill>
                <a:latin typeface="Times New Roman" pitchFamily="18" charset="0"/>
                <a:cs typeface="Times New Roman" pitchFamily="18" charset="0"/>
              </a:rPr>
              <a:t>矫正训练</a:t>
            </a:r>
            <a:r>
              <a:rPr lang="en-US" altLang="zh-CN" sz="2800" b="1" kern="100" dirty="0">
                <a:solidFill>
                  <a:schemeClr val="accent6">
                    <a:lumMod val="75000"/>
                  </a:schemeClr>
                </a:solidFill>
                <a:latin typeface="Times New Roman" pitchFamily="18" charset="0"/>
                <a:cs typeface="Times New Roman" pitchFamily="18" charset="0"/>
              </a:rPr>
              <a:t>4</a:t>
            </a:r>
            <a:r>
              <a:rPr lang="zh-CN" altLang="zh-CN" sz="2600" kern="100" dirty="0">
                <a:solidFill>
                  <a:srgbClr val="000000"/>
                </a:solidFill>
                <a:latin typeface="Times New Roman"/>
                <a:ea typeface="华文细黑"/>
                <a:cs typeface="Times New Roman"/>
              </a:rPr>
              <a:t>　</a:t>
            </a:r>
            <a:r>
              <a:rPr lang="en-US" altLang="zh-CN" sz="2600" kern="100" dirty="0">
                <a:solidFill>
                  <a:srgbClr val="000000"/>
                </a:solidFill>
                <a:latin typeface="Times New Roman"/>
                <a:ea typeface="华文细黑"/>
                <a:cs typeface="Courier New"/>
              </a:rPr>
              <a:t>(2011·</a:t>
            </a:r>
            <a:r>
              <a:rPr lang="zh-CN" altLang="zh-CN" sz="2600" kern="100" dirty="0">
                <a:solidFill>
                  <a:srgbClr val="000000"/>
                </a:solidFill>
                <a:latin typeface="Times New Roman"/>
                <a:ea typeface="华文细黑"/>
                <a:cs typeface="Times New Roman"/>
              </a:rPr>
              <a:t>新课标全国卷</a:t>
            </a:r>
            <a:r>
              <a:rPr lang="en-US" altLang="zh-CN" sz="2600" kern="100" dirty="0">
                <a:solidFill>
                  <a:srgbClr val="000000"/>
                </a:solidFill>
                <a:latin typeface="Times New Roman"/>
                <a:ea typeface="华文细黑"/>
                <a:cs typeface="Courier New"/>
              </a:rPr>
              <a:t>)</a:t>
            </a:r>
            <a:r>
              <a:rPr lang="zh-CN" altLang="zh-CN" sz="2600" kern="100" dirty="0">
                <a:solidFill>
                  <a:srgbClr val="000000"/>
                </a:solidFill>
                <a:latin typeface="Times New Roman"/>
                <a:ea typeface="华文细黑"/>
                <a:cs typeface="Times New Roman"/>
              </a:rPr>
              <a:t>十一届全国人大常委会第十二次会议通过的《中华人民共和国侵权责任法》规定，</a:t>
            </a:r>
            <a:r>
              <a:rPr lang="en-US" altLang="zh-CN" sz="2600" kern="100" dirty="0">
                <a:solidFill>
                  <a:srgbClr val="000000"/>
                </a:solidFill>
                <a:latin typeface="宋体"/>
                <a:ea typeface="华文细黑"/>
                <a:cs typeface="Times New Roman"/>
              </a:rPr>
              <a:t>“</a:t>
            </a:r>
            <a:r>
              <a:rPr lang="zh-CN" altLang="zh-CN" sz="2600" kern="100" dirty="0">
                <a:solidFill>
                  <a:srgbClr val="000000"/>
                </a:solidFill>
                <a:latin typeface="Times New Roman"/>
                <a:ea typeface="华文细黑"/>
                <a:cs typeface="Times New Roman"/>
              </a:rPr>
              <a:t>因同一侵权行为造成多人死亡的，可以以相同数额确定死亡赔偿金</a:t>
            </a:r>
            <a:r>
              <a:rPr lang="en-US" altLang="zh-CN" sz="2600" kern="100" dirty="0">
                <a:solidFill>
                  <a:srgbClr val="000000"/>
                </a:solidFill>
                <a:latin typeface="宋体"/>
                <a:ea typeface="华文细黑"/>
                <a:cs typeface="Times New Roman"/>
              </a:rPr>
              <a:t>”</a:t>
            </a:r>
            <a:r>
              <a:rPr lang="zh-CN" altLang="zh-CN" sz="2600" kern="100" dirty="0">
                <a:solidFill>
                  <a:srgbClr val="000000"/>
                </a:solidFill>
                <a:latin typeface="Times New Roman"/>
                <a:ea typeface="华文细黑"/>
                <a:cs typeface="Times New Roman"/>
              </a:rPr>
              <a:t>，从而改变了以往因城乡居民收入差异导致死亡赔偿金计算标准不同的状况。这一法律规定的变化</a:t>
            </a:r>
            <a:r>
              <a:rPr lang="en-US" altLang="zh-CN" sz="2600" kern="100" dirty="0">
                <a:solidFill>
                  <a:srgbClr val="000000"/>
                </a:solidFill>
                <a:latin typeface="Times New Roman"/>
                <a:ea typeface="华文细黑"/>
                <a:cs typeface="Courier New"/>
              </a:rPr>
              <a:t>(</a:t>
            </a:r>
            <a:r>
              <a:rPr lang="zh-CN" altLang="zh-CN" sz="2600" kern="100" dirty="0">
                <a:solidFill>
                  <a:srgbClr val="000000"/>
                </a:solidFill>
                <a:latin typeface="Times New Roman"/>
                <a:ea typeface="华文细黑"/>
                <a:cs typeface="Times New Roman"/>
              </a:rPr>
              <a:t>　　</a:t>
            </a:r>
            <a:r>
              <a:rPr lang="en-US" altLang="zh-CN" sz="2600" kern="100" dirty="0">
                <a:solidFill>
                  <a:srgbClr val="000000"/>
                </a:solidFill>
                <a:latin typeface="Times New Roman"/>
                <a:ea typeface="华文细黑"/>
                <a:cs typeface="Courier New"/>
              </a:rPr>
              <a:t>)</a:t>
            </a:r>
            <a:endParaRPr lang="zh-CN" altLang="zh-CN" sz="2600" kern="100" dirty="0">
              <a:latin typeface="宋体"/>
              <a:cs typeface="Courier New"/>
            </a:endParaRPr>
          </a:p>
          <a:p>
            <a:pPr algn="just">
              <a:lnSpc>
                <a:spcPct val="150000"/>
              </a:lnSpc>
              <a:spcAft>
                <a:spcPts val="0"/>
              </a:spcAft>
              <a:tabLst>
                <a:tab pos="2340610" algn="l"/>
              </a:tabLst>
            </a:pPr>
            <a:r>
              <a:rPr lang="en-US" altLang="zh-CN" sz="2600" kern="100" dirty="0">
                <a:solidFill>
                  <a:srgbClr val="000000"/>
                </a:solidFill>
                <a:latin typeface="Times New Roman"/>
                <a:ea typeface="华文细黑"/>
                <a:cs typeface="Courier New"/>
              </a:rPr>
              <a:t>A.</a:t>
            </a:r>
            <a:r>
              <a:rPr lang="zh-CN" altLang="zh-CN" sz="2600" kern="100" dirty="0">
                <a:solidFill>
                  <a:srgbClr val="000000"/>
                </a:solidFill>
                <a:latin typeface="Times New Roman"/>
                <a:ea typeface="华文细黑"/>
                <a:cs typeface="Times New Roman"/>
              </a:rPr>
              <a:t>坚持了公民权利至上的原则</a:t>
            </a:r>
            <a:endParaRPr lang="zh-CN" altLang="zh-CN" sz="2600" kern="100" dirty="0">
              <a:latin typeface="宋体"/>
              <a:cs typeface="Courier New"/>
            </a:endParaRPr>
          </a:p>
          <a:p>
            <a:pPr algn="just">
              <a:lnSpc>
                <a:spcPct val="150000"/>
              </a:lnSpc>
              <a:spcAft>
                <a:spcPts val="0"/>
              </a:spcAft>
              <a:tabLst>
                <a:tab pos="2340610" algn="l"/>
              </a:tabLst>
            </a:pPr>
            <a:r>
              <a:rPr lang="en-US" altLang="zh-CN" sz="2600" kern="100" dirty="0">
                <a:solidFill>
                  <a:srgbClr val="000000"/>
                </a:solidFill>
                <a:latin typeface="Times New Roman"/>
                <a:ea typeface="华文细黑"/>
                <a:cs typeface="Courier New"/>
              </a:rPr>
              <a:t>B.</a:t>
            </a:r>
            <a:r>
              <a:rPr lang="zh-CN" altLang="zh-CN" sz="2600" kern="100" dirty="0">
                <a:solidFill>
                  <a:srgbClr val="000000"/>
                </a:solidFill>
                <a:latin typeface="Times New Roman"/>
                <a:ea typeface="华文细黑"/>
                <a:cs typeface="Times New Roman"/>
              </a:rPr>
              <a:t>实现了公民权利与义务的统一</a:t>
            </a:r>
            <a:endParaRPr lang="zh-CN" altLang="zh-CN" sz="2600" kern="100" dirty="0">
              <a:latin typeface="宋体"/>
              <a:cs typeface="Courier New"/>
            </a:endParaRPr>
          </a:p>
          <a:p>
            <a:pPr algn="just">
              <a:lnSpc>
                <a:spcPct val="150000"/>
              </a:lnSpc>
              <a:spcAft>
                <a:spcPts val="0"/>
              </a:spcAft>
              <a:tabLst>
                <a:tab pos="2340610" algn="l"/>
              </a:tabLst>
            </a:pPr>
            <a:r>
              <a:rPr lang="en-US" altLang="zh-CN" sz="2600" kern="100" dirty="0">
                <a:solidFill>
                  <a:srgbClr val="000000"/>
                </a:solidFill>
                <a:latin typeface="Times New Roman"/>
                <a:ea typeface="华文细黑"/>
                <a:cs typeface="Courier New"/>
              </a:rPr>
              <a:t>C.</a:t>
            </a:r>
            <a:r>
              <a:rPr lang="zh-CN" altLang="zh-CN" sz="2600" kern="100" dirty="0">
                <a:solidFill>
                  <a:srgbClr val="000000"/>
                </a:solidFill>
                <a:latin typeface="Times New Roman"/>
                <a:ea typeface="华文细黑"/>
                <a:cs typeface="Times New Roman"/>
              </a:rPr>
              <a:t>消除了公民的身份差别</a:t>
            </a:r>
            <a:endParaRPr lang="zh-CN" altLang="zh-CN" sz="2600" kern="100" dirty="0">
              <a:latin typeface="宋体"/>
              <a:cs typeface="Courier New"/>
            </a:endParaRPr>
          </a:p>
          <a:p>
            <a:pPr>
              <a:lnSpc>
                <a:spcPct val="150000"/>
              </a:lnSpc>
            </a:pPr>
            <a:r>
              <a:rPr lang="en-US" altLang="zh-CN" sz="2600" kern="100" dirty="0">
                <a:solidFill>
                  <a:srgbClr val="000000"/>
                </a:solidFill>
                <a:latin typeface="Times New Roman"/>
                <a:ea typeface="华文细黑"/>
              </a:rPr>
              <a:t>D.</a:t>
            </a:r>
            <a:r>
              <a:rPr lang="zh-CN" altLang="zh-CN" sz="2600" kern="100" dirty="0">
                <a:solidFill>
                  <a:srgbClr val="000000"/>
                </a:solidFill>
                <a:latin typeface="Times New Roman"/>
                <a:ea typeface="华文细黑"/>
                <a:cs typeface="Times New Roman"/>
              </a:rPr>
              <a:t>体现了对公民平等权利的尊重</a:t>
            </a:r>
            <a:endParaRPr lang="zh-CN" altLang="en-US" sz="2600" dirty="0"/>
          </a:p>
        </p:txBody>
      </p:sp>
      <p:sp>
        <p:nvSpPr>
          <p:cNvPr id="4" name="矩形 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5" name="圆角矩形 4">
            <a:hlinkClick r:id="rId2" action="ppaction://hlinksldjump"/>
          </p:cNvPr>
          <p:cNvSpPr/>
          <p:nvPr/>
        </p:nvSpPr>
        <p:spPr>
          <a:xfrm>
            <a:off x="1090206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76205577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矩形 2"/>
          <p:cNvSpPr/>
          <p:nvPr/>
        </p:nvSpPr>
        <p:spPr>
          <a:xfrm>
            <a:off x="550590" y="1259676"/>
            <a:ext cx="11010769" cy="3970318"/>
          </a:xfrm>
          <a:prstGeom prst="rect">
            <a:avLst/>
          </a:prstGeom>
        </p:spPr>
        <p:txBody>
          <a:bodyPr>
            <a:spAutoFit/>
          </a:bodyPr>
          <a:lstStyle/>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solidFill>
                  <a:srgbClr val="000000"/>
                </a:solidFill>
                <a:latin typeface="Times New Roman"/>
                <a:ea typeface="华文细黑"/>
                <a:cs typeface="Times New Roman"/>
              </a:rPr>
              <a:t>这一新的法律规定充分体现了对城乡居民的平等权利的尊重，</a:t>
            </a:r>
            <a:r>
              <a:rPr lang="en-US" altLang="zh-CN" sz="2800" kern="100" dirty="0">
                <a:solidFill>
                  <a:srgbClr val="000000"/>
                </a:solidFill>
                <a:latin typeface="Times New Roman"/>
                <a:ea typeface="华文细黑"/>
              </a:rPr>
              <a:t>D</a:t>
            </a:r>
            <a:r>
              <a:rPr lang="zh-CN" altLang="zh-CN" sz="2800" kern="100" dirty="0">
                <a:solidFill>
                  <a:srgbClr val="000000"/>
                </a:solidFill>
                <a:latin typeface="Times New Roman"/>
                <a:ea typeface="华文细黑"/>
                <a:cs typeface="Times New Roman"/>
              </a:rPr>
              <a:t>项符合题意</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a:lnSpc>
                <a:spcPct val="150000"/>
              </a:lnSpc>
            </a:pPr>
            <a:r>
              <a:rPr lang="en-US" altLang="zh-CN" sz="2800" kern="100" dirty="0" smtClean="0">
                <a:solidFill>
                  <a:srgbClr val="000000"/>
                </a:solidFill>
                <a:latin typeface="Times New Roman"/>
                <a:ea typeface="华文细黑"/>
              </a:rPr>
              <a:t>A</a:t>
            </a:r>
            <a:r>
              <a:rPr lang="zh-CN" altLang="zh-CN" sz="2800" kern="100" dirty="0">
                <a:solidFill>
                  <a:srgbClr val="000000"/>
                </a:solidFill>
                <a:latin typeface="Times New Roman"/>
                <a:ea typeface="华文细黑"/>
                <a:cs typeface="Times New Roman"/>
              </a:rPr>
              <a:t>项说法错误，公民既行使权利，也必须履行义务，而不是权利至上</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a:lnSpc>
                <a:spcPct val="150000"/>
              </a:lnSpc>
            </a:pPr>
            <a:r>
              <a:rPr lang="en-US" altLang="zh-CN" sz="2800" kern="100" dirty="0" smtClean="0">
                <a:solidFill>
                  <a:srgbClr val="000000"/>
                </a:solidFill>
                <a:latin typeface="Times New Roman"/>
                <a:ea typeface="华文细黑"/>
              </a:rPr>
              <a:t>B</a:t>
            </a:r>
            <a:r>
              <a:rPr lang="zh-CN" altLang="zh-CN" sz="2800" kern="100" dirty="0">
                <a:solidFill>
                  <a:srgbClr val="000000"/>
                </a:solidFill>
                <a:latin typeface="Times New Roman"/>
                <a:ea typeface="华文细黑"/>
                <a:cs typeface="Times New Roman"/>
              </a:rPr>
              <a:t>项</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义务</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没有体现</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a:lnSpc>
                <a:spcPct val="150000"/>
              </a:lnSpc>
            </a:pPr>
            <a:r>
              <a:rPr lang="en-US" altLang="zh-CN" sz="2800" kern="100" dirty="0" smtClean="0">
                <a:solidFill>
                  <a:srgbClr val="000000"/>
                </a:solidFill>
                <a:latin typeface="Times New Roman"/>
                <a:ea typeface="华文细黑"/>
              </a:rPr>
              <a:t>C</a:t>
            </a:r>
            <a:r>
              <a:rPr lang="zh-CN" altLang="zh-CN" sz="2800" kern="100" dirty="0">
                <a:solidFill>
                  <a:srgbClr val="000000"/>
                </a:solidFill>
                <a:latin typeface="Times New Roman"/>
                <a:ea typeface="华文细黑"/>
                <a:cs typeface="Times New Roman"/>
              </a:rPr>
              <a:t>项说法不符合现实</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lvl="0" algn="just">
              <a:lnSpc>
                <a:spcPct val="150000"/>
              </a:lnSpc>
              <a:tabLst>
                <a:tab pos="2340610" algn="l"/>
              </a:tabLst>
            </a:pPr>
            <a:r>
              <a:rPr lang="zh-CN" altLang="zh-CN" sz="2800" b="1" kern="100" dirty="0">
                <a:solidFill>
                  <a:srgbClr val="0000FF"/>
                </a:solidFill>
                <a:latin typeface="Times New Roman"/>
                <a:cs typeface="Times New Roman"/>
              </a:rPr>
              <a:t>答案　</a:t>
            </a:r>
            <a:r>
              <a:rPr lang="en-US" altLang="zh-CN" sz="2800" kern="100" dirty="0" smtClean="0">
                <a:solidFill>
                  <a:schemeClr val="accent6">
                    <a:lumMod val="75000"/>
                  </a:schemeClr>
                </a:solidFill>
                <a:latin typeface="Times New Roman"/>
                <a:ea typeface="华文细黑"/>
                <a:cs typeface="Courier New"/>
              </a:rPr>
              <a:t>D</a:t>
            </a:r>
            <a:endParaRPr lang="zh-CN" altLang="zh-CN" sz="1050" kern="100" dirty="0">
              <a:solidFill>
                <a:schemeClr val="accent6">
                  <a:lumMod val="75000"/>
                </a:schemeClr>
              </a:solidFill>
              <a:latin typeface="宋体"/>
              <a:cs typeface="Courier New"/>
            </a:endParaRPr>
          </a:p>
        </p:txBody>
      </p:sp>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6" name="圆角矩形 5">
            <a:hlinkClick r:id="rId2" action="ppaction://hlinksldjump"/>
          </p:cNvPr>
          <p:cNvSpPr/>
          <p:nvPr/>
        </p:nvSpPr>
        <p:spPr>
          <a:xfrm>
            <a:off x="11376626" y="665383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itchFamily="49" charset="-122"/>
                <a:ea typeface="黑体" pitchFamily="49" charset="-122"/>
              </a:rPr>
              <a:t>返回</a:t>
            </a:r>
            <a:endParaRPr lang="zh-CN" altLang="en-US" sz="1400" dirty="0">
              <a:solidFill>
                <a:srgbClr val="0000FF"/>
              </a:solidFill>
              <a:latin typeface="黑体" pitchFamily="49" charset="-122"/>
              <a:ea typeface="黑体" pitchFamily="49" charset="-122"/>
            </a:endParaRPr>
          </a:p>
        </p:txBody>
      </p:sp>
    </p:spTree>
    <p:extLst>
      <p:ext uri="{BB962C8B-B14F-4D97-AF65-F5344CB8AC3E}">
        <p14:creationId xmlns:p14="http://schemas.microsoft.com/office/powerpoint/2010/main" val="23976283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750"/>
                                        <p:tgtEl>
                                          <p:spTgt spid="3">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750"/>
                                        <p:tgtEl>
                                          <p:spTgt spid="3">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750"/>
                                        <p:tgtEl>
                                          <p:spTgt spid="3">
                                            <p:txEl>
                                              <p:pRg st="2" end="2"/>
                                            </p:txEl>
                                          </p:spTgt>
                                        </p:tgtEl>
                                      </p:cBhvr>
                                    </p:animEffect>
                                  </p:childTnLst>
                                </p:cTn>
                              </p:par>
                            </p:childTnLst>
                          </p:cTn>
                        </p:par>
                        <p:par>
                          <p:cTn id="16" fill="hold">
                            <p:stCondLst>
                              <p:cond delay="2250"/>
                            </p:stCondLst>
                            <p:childTnLst>
                              <p:par>
                                <p:cTn id="17" presetID="3" presetClass="entr" presetSubtype="10"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750"/>
                                        <p:tgtEl>
                                          <p:spTgt spid="3">
                                            <p:txEl>
                                              <p:pRg st="3" end="3"/>
                                            </p:txEl>
                                          </p:spTgt>
                                        </p:tgtEl>
                                      </p:cBhvr>
                                    </p:animEffect>
                                  </p:childTnLst>
                                </p:cTn>
                              </p:par>
                            </p:childTnLst>
                          </p:cTn>
                        </p:par>
                        <p:par>
                          <p:cTn id="20" fill="hold">
                            <p:stCondLst>
                              <p:cond delay="3000"/>
                            </p:stCondLst>
                            <p:childTnLst>
                              <p:par>
                                <p:cTn id="21" presetID="3" presetClass="entr" presetSubtype="10"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linds(horizontal)">
                                      <p:cBhvr>
                                        <p:cTn id="23" dur="75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604" y="909514"/>
            <a:ext cx="12187809" cy="0"/>
          </a:xfrm>
          <a:prstGeom prst="line">
            <a:avLst/>
          </a:prstGeom>
          <a:ln w="12700">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4" name="矩形 3"/>
          <p:cNvSpPr/>
          <p:nvPr/>
        </p:nvSpPr>
        <p:spPr>
          <a:xfrm>
            <a:off x="337593" y="1798356"/>
            <a:ext cx="11518253" cy="4616648"/>
          </a:xfrm>
          <a:prstGeom prst="rect">
            <a:avLst/>
          </a:prstGeom>
        </p:spPr>
        <p:txBody>
          <a:bodyPr>
            <a:spAutoFit/>
          </a:bodyPr>
          <a:lstStyle/>
          <a:p>
            <a:pPr lvl="0">
              <a:lnSpc>
                <a:spcPct val="150000"/>
              </a:lnSpc>
              <a:tabLst>
                <a:tab pos="1890395" algn="l"/>
              </a:tabLst>
            </a:pPr>
            <a:r>
              <a:rPr lang="zh-CN" altLang="en-US" sz="2800" b="1" dirty="0">
                <a:solidFill>
                  <a:schemeClr val="accent6">
                    <a:lumMod val="75000"/>
                  </a:schemeClr>
                </a:solidFill>
                <a:latin typeface="+mj-ea"/>
              </a:rPr>
              <a:t>背景</a:t>
            </a:r>
            <a:r>
              <a:rPr lang="zh-CN" altLang="en-US" sz="2800" b="1" dirty="0" smtClean="0">
                <a:solidFill>
                  <a:schemeClr val="accent6">
                    <a:lumMod val="75000"/>
                  </a:schemeClr>
                </a:solidFill>
                <a:latin typeface="+mj-ea"/>
              </a:rPr>
              <a:t>扫描  </a:t>
            </a:r>
            <a:r>
              <a:rPr lang="zh-CN" altLang="zh-CN" sz="2800" kern="100" dirty="0" smtClean="0">
                <a:solidFill>
                  <a:srgbClr val="000000"/>
                </a:solidFill>
                <a:latin typeface="Times New Roman"/>
                <a:ea typeface="华文细黑"/>
                <a:cs typeface="Times New Roman"/>
              </a:rPr>
              <a:t>近些年</a:t>
            </a:r>
            <a:r>
              <a:rPr lang="zh-CN" altLang="zh-CN" sz="2800" kern="100" dirty="0">
                <a:solidFill>
                  <a:srgbClr val="000000"/>
                </a:solidFill>
                <a:latin typeface="Times New Roman"/>
                <a:ea typeface="华文细黑"/>
                <a:cs typeface="Times New Roman"/>
              </a:rPr>
              <a:t>来，随着网络技术飞速发展，以电脑</a:t>
            </a:r>
            <a:r>
              <a:rPr lang="zh-CN" altLang="zh-CN" sz="2800" kern="100" dirty="0" smtClean="0">
                <a:solidFill>
                  <a:srgbClr val="000000"/>
                </a:solidFill>
                <a:latin typeface="Times New Roman"/>
                <a:ea typeface="华文细黑"/>
                <a:cs typeface="Times New Roman"/>
              </a:rPr>
              <a:t>、手机</a:t>
            </a:r>
            <a:r>
              <a:rPr lang="zh-CN" altLang="zh-CN" sz="2800" kern="100" dirty="0">
                <a:solidFill>
                  <a:srgbClr val="000000"/>
                </a:solidFill>
                <a:latin typeface="Times New Roman"/>
                <a:ea typeface="华文细黑"/>
                <a:cs typeface="Times New Roman"/>
              </a:rPr>
              <a:t>等为终端的虚拟网络空间正在对国家治理能力</a:t>
            </a:r>
            <a:r>
              <a:rPr lang="zh-CN" altLang="zh-CN" sz="2800" kern="100" dirty="0" smtClean="0">
                <a:solidFill>
                  <a:srgbClr val="000000"/>
                </a:solidFill>
                <a:latin typeface="Times New Roman"/>
                <a:ea typeface="华文细黑"/>
                <a:cs typeface="Times New Roman"/>
              </a:rPr>
              <a:t>建设产生</a:t>
            </a:r>
            <a:r>
              <a:rPr lang="zh-CN" altLang="zh-CN" sz="2800" kern="100" dirty="0">
                <a:solidFill>
                  <a:srgbClr val="000000"/>
                </a:solidFill>
                <a:latin typeface="Times New Roman"/>
                <a:ea typeface="华文细黑"/>
                <a:cs typeface="Times New Roman"/>
              </a:rPr>
              <a:t>越来越大的影响。</a:t>
            </a:r>
            <a:r>
              <a:rPr lang="zh-CN" altLang="zh-CN" sz="2800" u="wavy" kern="100" dirty="0">
                <a:solidFill>
                  <a:srgbClr val="000000"/>
                </a:solidFill>
                <a:latin typeface="Times New Roman"/>
                <a:ea typeface="华文细黑"/>
                <a:cs typeface="Times New Roman"/>
              </a:rPr>
              <a:t>网络的发展，深刻地改变了</a:t>
            </a:r>
            <a:r>
              <a:rPr lang="zh-CN" altLang="zh-CN" sz="2800" u="wavy" kern="100" dirty="0" smtClean="0">
                <a:solidFill>
                  <a:srgbClr val="000000"/>
                </a:solidFill>
                <a:latin typeface="Times New Roman"/>
                <a:ea typeface="华文细黑"/>
                <a:cs typeface="Times New Roman"/>
              </a:rPr>
              <a:t>人类的</a:t>
            </a:r>
            <a:r>
              <a:rPr lang="zh-CN" altLang="zh-CN" sz="2800" u="wavy" kern="100" dirty="0">
                <a:solidFill>
                  <a:srgbClr val="000000"/>
                </a:solidFill>
                <a:latin typeface="Times New Roman"/>
                <a:ea typeface="华文细黑"/>
                <a:cs typeface="Times New Roman"/>
              </a:rPr>
              <a:t>生活样式和政治参与模式，网络政治参与已经成为各国民主政治进程中不可阻挡的趋势和潮流</a:t>
            </a:r>
            <a:r>
              <a:rPr lang="zh-CN" altLang="zh-CN" sz="2800" kern="100" dirty="0">
                <a:solidFill>
                  <a:srgbClr val="000000"/>
                </a:solidFill>
                <a:latin typeface="Times New Roman"/>
                <a:ea typeface="华文细黑"/>
                <a:cs typeface="Times New Roman"/>
              </a:rPr>
              <a:t>。</a:t>
            </a:r>
            <a:r>
              <a:rPr lang="en-US" altLang="zh-CN" sz="2800" kern="100" baseline="30000" dirty="0">
                <a:solidFill>
                  <a:srgbClr val="000000"/>
                </a:solidFill>
                <a:latin typeface="宋体"/>
                <a:ea typeface="华文细黑"/>
                <a:cs typeface="Times New Roman"/>
              </a:rPr>
              <a:t>①</a:t>
            </a:r>
            <a:r>
              <a:rPr lang="zh-CN" altLang="zh-CN" sz="2800" kern="100" dirty="0">
                <a:solidFill>
                  <a:srgbClr val="000000"/>
                </a:solidFill>
                <a:latin typeface="Times New Roman"/>
                <a:ea typeface="华文细黑"/>
                <a:cs typeface="Times New Roman"/>
              </a:rPr>
              <a:t>然而，网络政治参与并不必然增进国家治理及其安全。而且，当网络已经成为一种生活模式和时尚，人们享受其在生活、工作、学习等方面带来的便利之时，也产生了诸多的问题。</a:t>
            </a:r>
            <a:endParaRPr lang="en-US" altLang="zh-CN" sz="2800" kern="100" baseline="30000" dirty="0" smtClean="0">
              <a:latin typeface="宋体"/>
              <a:ea typeface="华文细黑"/>
              <a:cs typeface="Times New Roman"/>
            </a:endParaRPr>
          </a:p>
        </p:txBody>
      </p:sp>
      <p:sp>
        <p:nvSpPr>
          <p:cNvPr id="11" name="对角圆角矩形 10"/>
          <p:cNvSpPr/>
          <p:nvPr/>
        </p:nvSpPr>
        <p:spPr>
          <a:xfrm>
            <a:off x="9767614" y="590174"/>
            <a:ext cx="1872208" cy="535364"/>
          </a:xfrm>
          <a:prstGeom prst="round2Diag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zh-CN" altLang="en-US" b="1" dirty="0">
                <a:solidFill>
                  <a:schemeClr val="bg1"/>
                </a:solidFill>
                <a:latin typeface="微软雅黑" pitchFamily="34" charset="-122"/>
                <a:ea typeface="微软雅黑" pitchFamily="34" charset="-122"/>
              </a:rPr>
              <a:t>热点</a:t>
            </a:r>
            <a:r>
              <a:rPr lang="zh-CN" altLang="en-US" b="1" dirty="0" smtClean="0">
                <a:solidFill>
                  <a:schemeClr val="bg1"/>
                </a:solidFill>
                <a:latin typeface="微软雅黑" pitchFamily="34" charset="-122"/>
                <a:ea typeface="微软雅黑" pitchFamily="34" charset="-122"/>
              </a:rPr>
              <a:t>聚焦</a:t>
            </a:r>
            <a:endParaRPr lang="zh-CN" altLang="en-US" b="1" dirty="0">
              <a:solidFill>
                <a:schemeClr val="bg1"/>
              </a:solidFill>
              <a:latin typeface="微软雅黑" pitchFamily="34" charset="-122"/>
              <a:ea typeface="微软雅黑" pitchFamily="34" charset="-122"/>
            </a:endParaRPr>
          </a:p>
        </p:txBody>
      </p:sp>
      <p:sp>
        <p:nvSpPr>
          <p:cNvPr id="10" name="矩形 9"/>
          <p:cNvSpPr/>
          <p:nvPr/>
        </p:nvSpPr>
        <p:spPr>
          <a:xfrm>
            <a:off x="10425" y="324739"/>
            <a:ext cx="8461045" cy="584775"/>
          </a:xfrm>
          <a:prstGeom prst="rect">
            <a:avLst/>
          </a:prstGeom>
        </p:spPr>
        <p:txBody>
          <a:bodyPr>
            <a:spAutoFit/>
          </a:bodyPr>
          <a:lstStyle/>
          <a:p>
            <a:pPr>
              <a:spcAft>
                <a:spcPts val="0"/>
              </a:spcAft>
              <a:tabLst>
                <a:tab pos="1890395" algn="l"/>
              </a:tabLst>
            </a:pPr>
            <a:r>
              <a:rPr lang="zh-CN" altLang="en-US" sz="3200" b="1" dirty="0">
                <a:solidFill>
                  <a:srgbClr val="0000FF"/>
                </a:solidFill>
                <a:latin typeface="微软雅黑"/>
                <a:ea typeface="微软雅黑"/>
              </a:rPr>
              <a:t>理性表达　有序参与</a:t>
            </a:r>
          </a:p>
        </p:txBody>
      </p:sp>
      <p:sp>
        <p:nvSpPr>
          <p:cNvPr id="14" name="矩形 13"/>
          <p:cNvSpPr/>
          <p:nvPr/>
        </p:nvSpPr>
        <p:spPr>
          <a:xfrm>
            <a:off x="0" y="1302436"/>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97482" y="1125538"/>
            <a:ext cx="2088232" cy="668428"/>
          </a:xfrm>
          <a:prstGeom prst="rect">
            <a:avLst/>
          </a:prstGeom>
        </p:spPr>
        <p:txBody>
          <a:bodyPr wrap="square" lIns="121898" tIns="60948" rIns="121898" bIns="60948">
            <a:spAutoFit/>
          </a:bodyPr>
          <a:lstStyle/>
          <a:p>
            <a:pPr algn="ctr">
              <a:lnSpc>
                <a:spcPct val="150000"/>
              </a:lnSpc>
              <a:spcAft>
                <a:spcPts val="0"/>
              </a:spcAft>
              <a:tabLst>
                <a:tab pos="1890395" algn="l"/>
              </a:tabLst>
            </a:pPr>
            <a:r>
              <a:rPr lang="zh-CN" altLang="en-US" sz="2800" b="1" kern="100" dirty="0">
                <a:solidFill>
                  <a:schemeClr val="bg1"/>
                </a:solidFill>
                <a:latin typeface="宋体"/>
                <a:cs typeface="Courier New"/>
              </a:rPr>
              <a:t>热点解读</a:t>
            </a:r>
          </a:p>
        </p:txBody>
      </p:sp>
    </p:spTree>
    <p:extLst>
      <p:ext uri="{BB962C8B-B14F-4D97-AF65-F5344CB8AC3E}">
        <p14:creationId xmlns:p14="http://schemas.microsoft.com/office/powerpoint/2010/main" val="258926980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526874" y="765498"/>
            <a:ext cx="10959223" cy="5262979"/>
          </a:xfrm>
          <a:prstGeom prst="rect">
            <a:avLst/>
          </a:prstGeom>
        </p:spPr>
        <p:txBody>
          <a:bodyPr>
            <a:spAutoFit/>
          </a:bodyPr>
          <a:lstStyle/>
          <a:p>
            <a:pPr>
              <a:lnSpc>
                <a:spcPct val="150000"/>
              </a:lnSpc>
              <a:tabLst>
                <a:tab pos="2340610" algn="l"/>
              </a:tabLst>
            </a:pPr>
            <a:r>
              <a:rPr lang="en-US" altLang="zh-CN" sz="2800" u="wavy" kern="100" dirty="0" smtClean="0">
                <a:solidFill>
                  <a:srgbClr val="000000"/>
                </a:solidFill>
                <a:latin typeface="Times New Roman"/>
                <a:ea typeface="华文细黑"/>
                <a:cs typeface="Times New Roman"/>
              </a:rPr>
              <a:t>        </a:t>
            </a:r>
            <a:r>
              <a:rPr lang="zh-CN" altLang="zh-CN" sz="2800" u="wavy" kern="100" dirty="0" smtClean="0">
                <a:solidFill>
                  <a:srgbClr val="000000"/>
                </a:solidFill>
                <a:latin typeface="Times New Roman"/>
                <a:ea typeface="华文细黑"/>
                <a:cs typeface="Times New Roman"/>
              </a:rPr>
              <a:t>如</a:t>
            </a:r>
            <a:r>
              <a:rPr lang="zh-CN" altLang="zh-CN" sz="2800" u="wavy" kern="100" dirty="0">
                <a:solidFill>
                  <a:srgbClr val="000000"/>
                </a:solidFill>
                <a:latin typeface="Times New Roman"/>
                <a:ea typeface="华文细黑"/>
                <a:cs typeface="Times New Roman"/>
              </a:rPr>
              <a:t>人际交往淡化、自我的碎片化及个人隐私权的泄露等，彰显了网络生态危机的脆弱性，也对中国国家治理现代化形成了巨大挑战。互联网也成为某些造谣者肆意散播谣言的平台，严重扰乱了社会秩序，影响了社会的和谐与稳定</a:t>
            </a:r>
            <a:r>
              <a:rPr lang="zh-CN" altLang="zh-CN" sz="2800" kern="100" dirty="0">
                <a:solidFill>
                  <a:srgbClr val="000000"/>
                </a:solidFill>
                <a:latin typeface="Times New Roman"/>
                <a:ea typeface="华文细黑"/>
                <a:cs typeface="Times New Roman"/>
              </a:rPr>
              <a:t>。</a:t>
            </a:r>
            <a:r>
              <a:rPr lang="en-US" altLang="zh-CN" sz="2800" kern="100" baseline="30000" dirty="0" smtClean="0">
                <a:solidFill>
                  <a:srgbClr val="000000"/>
                </a:solidFill>
                <a:latin typeface="宋体"/>
                <a:ea typeface="华文细黑"/>
                <a:cs typeface="Times New Roman"/>
              </a:rPr>
              <a:t>②</a:t>
            </a:r>
          </a:p>
          <a:p>
            <a:pPr>
              <a:lnSpc>
                <a:spcPct val="150000"/>
              </a:lnSpc>
              <a:tabLst>
                <a:tab pos="2340610" algn="l"/>
              </a:tabLst>
            </a:pPr>
            <a:r>
              <a:rPr lang="en-US" altLang="zh-CN" sz="2800" kern="100" dirty="0" smtClean="0">
                <a:solidFill>
                  <a:srgbClr val="000000"/>
                </a:solidFill>
                <a:latin typeface="Times New Roman"/>
                <a:ea typeface="华文细黑"/>
                <a:cs typeface="Times New Roman"/>
              </a:rPr>
              <a:t>        </a:t>
            </a:r>
            <a:r>
              <a:rPr lang="zh-CN" altLang="zh-CN" sz="2800" kern="100" dirty="0" smtClean="0">
                <a:solidFill>
                  <a:srgbClr val="000000"/>
                </a:solidFill>
                <a:latin typeface="Times New Roman"/>
                <a:ea typeface="华文细黑"/>
                <a:cs typeface="Times New Roman"/>
              </a:rPr>
              <a:t>近年来</a:t>
            </a:r>
            <a:r>
              <a:rPr lang="zh-CN" altLang="zh-CN" sz="2800" kern="100" dirty="0">
                <a:solidFill>
                  <a:srgbClr val="000000"/>
                </a:solidFill>
                <a:latin typeface="Times New Roman"/>
                <a:ea typeface="华文细黑"/>
                <a:cs typeface="Times New Roman"/>
              </a:rPr>
              <a:t>，我国政府加大对网络的治理力度，要求所有在我国境内生产销售的计算机出厂时都要预装绿色上网过滤软件，整治互联网低俗之风。在全国范围内开展整治</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网络水军</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专项行动，旨在构建绿色、健康、和谐的网络环境。</a:t>
            </a:r>
            <a:r>
              <a:rPr lang="en-US" altLang="zh-CN" sz="2800" kern="100" baseline="30000" dirty="0">
                <a:solidFill>
                  <a:srgbClr val="000000"/>
                </a:solidFill>
                <a:latin typeface="宋体"/>
                <a:ea typeface="华文细黑"/>
                <a:cs typeface="Times New Roman"/>
              </a:rPr>
              <a:t>③</a:t>
            </a:r>
            <a:endParaRPr lang="zh-CN" altLang="zh-CN" sz="2800" kern="100" dirty="0">
              <a:latin typeface="宋体"/>
              <a:cs typeface="Courier New"/>
            </a:endParaRPr>
          </a:p>
        </p:txBody>
      </p:sp>
    </p:spTree>
    <p:extLst>
      <p:ext uri="{BB962C8B-B14F-4D97-AF65-F5344CB8AC3E}">
        <p14:creationId xmlns:p14="http://schemas.microsoft.com/office/powerpoint/2010/main" val="391507634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377171" y="544820"/>
            <a:ext cx="11404211" cy="5909310"/>
          </a:xfrm>
          <a:prstGeom prst="rect">
            <a:avLst/>
          </a:prstGeom>
        </p:spPr>
        <p:txBody>
          <a:bodyPr>
            <a:spAutoFit/>
          </a:bodyPr>
          <a:lstStyle/>
          <a:p>
            <a:pPr>
              <a:lnSpc>
                <a:spcPct val="150000"/>
              </a:lnSpc>
              <a:spcAft>
                <a:spcPts val="0"/>
              </a:spcAft>
              <a:tabLst>
                <a:tab pos="2340610" algn="l"/>
              </a:tabLst>
            </a:pPr>
            <a:r>
              <a:rPr lang="zh-CN" altLang="en-US" sz="2800" b="1" dirty="0" smtClean="0">
                <a:solidFill>
                  <a:schemeClr val="accent6">
                    <a:lumMod val="75000"/>
                  </a:schemeClr>
                </a:solidFill>
                <a:latin typeface="+mj-ea"/>
              </a:rPr>
              <a:t>考点对接  </a:t>
            </a:r>
            <a:r>
              <a:rPr lang="zh-CN" altLang="zh-CN" sz="2800" kern="100" dirty="0" smtClean="0">
                <a:solidFill>
                  <a:srgbClr val="000000"/>
                </a:solidFill>
                <a:latin typeface="Times New Roman"/>
                <a:ea typeface="华文细黑"/>
                <a:cs typeface="Times New Roman"/>
              </a:rPr>
              <a:t>信息</a:t>
            </a:r>
            <a:r>
              <a:rPr lang="zh-CN" altLang="zh-CN" sz="2800" kern="100" dirty="0">
                <a:solidFill>
                  <a:srgbClr val="000000"/>
                </a:solidFill>
                <a:latin typeface="Times New Roman"/>
                <a:ea typeface="华文细黑"/>
                <a:cs typeface="Times New Roman"/>
              </a:rPr>
              <a:t>点</a:t>
            </a:r>
            <a:r>
              <a:rPr lang="en-US" altLang="zh-CN" sz="2800" kern="100" dirty="0">
                <a:solidFill>
                  <a:srgbClr val="000000"/>
                </a:solidFill>
                <a:latin typeface="宋体"/>
                <a:ea typeface="华文细黑"/>
                <a:cs typeface="Times New Roman"/>
              </a:rPr>
              <a:t>①</a:t>
            </a:r>
            <a:r>
              <a:rPr lang="zh-CN" altLang="zh-CN" sz="2800" kern="100" dirty="0">
                <a:solidFill>
                  <a:srgbClr val="000000"/>
                </a:solidFill>
                <a:latin typeface="Times New Roman"/>
                <a:ea typeface="华文细黑"/>
                <a:cs typeface="Times New Roman"/>
              </a:rPr>
              <a:t>　我国是人民当家作主的社会主义国家，公民享有广泛的政治权利和自由。</a:t>
            </a:r>
            <a:endParaRPr lang="zh-CN" altLang="zh-CN" sz="2800" kern="100" dirty="0">
              <a:latin typeface="宋体"/>
              <a:cs typeface="Courier New"/>
            </a:endParaRPr>
          </a:p>
          <a:p>
            <a:pPr>
              <a:lnSpc>
                <a:spcPct val="150000"/>
              </a:lnSpc>
            </a:pPr>
            <a:r>
              <a:rPr lang="zh-CN" altLang="zh-CN" sz="2800" kern="100" dirty="0">
                <a:solidFill>
                  <a:srgbClr val="000000"/>
                </a:solidFill>
                <a:latin typeface="Times New Roman"/>
                <a:ea typeface="华文细黑"/>
                <a:cs typeface="Times New Roman"/>
              </a:rPr>
              <a:t>信息点</a:t>
            </a:r>
            <a:r>
              <a:rPr lang="en-US" altLang="zh-CN" sz="2800" kern="100" dirty="0">
                <a:solidFill>
                  <a:srgbClr val="000000"/>
                </a:solidFill>
                <a:latin typeface="宋体"/>
                <a:ea typeface="华文细黑"/>
                <a:cs typeface="Times New Roman"/>
              </a:rPr>
              <a:t>②</a:t>
            </a:r>
            <a:r>
              <a:rPr lang="zh-CN" altLang="zh-CN" sz="2800" kern="100" dirty="0">
                <a:solidFill>
                  <a:srgbClr val="000000"/>
                </a:solidFill>
                <a:latin typeface="Times New Roman"/>
                <a:ea typeface="华文细黑"/>
                <a:cs typeface="Times New Roman"/>
              </a:rPr>
              <a:t>　公民参与政治生活时应坚持在法律面前一律平等的原则；坚持权利与义务统一的原则；坚持个人利益与国家利益相结合的原则。公民要树立民主法治理念，遵循宪法和法律的规定、程序和要求，依法有序参与政治活动。同时坚持实事求是的原则，不散播谣言，不传播虚假信息，敢于同违法行为作斗争</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lvl="0">
              <a:lnSpc>
                <a:spcPct val="150000"/>
              </a:lnSpc>
              <a:tabLst>
                <a:tab pos="2340610" algn="l"/>
              </a:tabLst>
            </a:pPr>
            <a:r>
              <a:rPr lang="zh-CN" altLang="zh-CN" sz="2800" kern="100" dirty="0">
                <a:solidFill>
                  <a:srgbClr val="000000"/>
                </a:solidFill>
                <a:latin typeface="Times New Roman"/>
                <a:ea typeface="华文细黑"/>
                <a:cs typeface="Times New Roman"/>
              </a:rPr>
              <a:t>信息点</a:t>
            </a:r>
            <a:r>
              <a:rPr lang="en-US" altLang="zh-CN" sz="2800" kern="100" dirty="0">
                <a:solidFill>
                  <a:srgbClr val="000000"/>
                </a:solidFill>
                <a:latin typeface="宋体"/>
                <a:ea typeface="华文细黑"/>
                <a:cs typeface="Times New Roman"/>
              </a:rPr>
              <a:t>③</a:t>
            </a:r>
            <a:r>
              <a:rPr lang="zh-CN" altLang="zh-CN" sz="2800" kern="100" dirty="0">
                <a:solidFill>
                  <a:srgbClr val="000000"/>
                </a:solidFill>
                <a:latin typeface="Times New Roman"/>
                <a:ea typeface="华文细黑"/>
                <a:cs typeface="Times New Roman"/>
              </a:rPr>
              <a:t>　政府要加强对网络的管理，同时要依法行政，自觉接受人民群众的监督</a:t>
            </a:r>
            <a:r>
              <a:rPr lang="zh-CN" altLang="zh-CN" sz="2800" kern="100" dirty="0" smtClean="0">
                <a:solidFill>
                  <a:srgbClr val="000000"/>
                </a:solidFill>
                <a:latin typeface="Times New Roman"/>
                <a:ea typeface="华文细黑"/>
                <a:cs typeface="Times New Roman"/>
              </a:rPr>
              <a:t>。</a:t>
            </a:r>
            <a:endParaRPr lang="zh-CN" altLang="zh-CN" sz="2800" kern="100" dirty="0">
              <a:solidFill>
                <a:prstClr val="black"/>
              </a:solidFill>
              <a:latin typeface="宋体"/>
              <a:cs typeface="Courier New"/>
            </a:endParaRPr>
          </a:p>
        </p:txBody>
      </p:sp>
    </p:spTree>
    <p:extLst>
      <p:ext uri="{BB962C8B-B14F-4D97-AF65-F5344CB8AC3E}">
        <p14:creationId xmlns:p14="http://schemas.microsoft.com/office/powerpoint/2010/main" val="251356872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581452" y="2493690"/>
            <a:ext cx="10698330" cy="2031325"/>
          </a:xfrm>
          <a:prstGeom prst="rect">
            <a:avLst/>
          </a:prstGeom>
        </p:spPr>
        <p:txBody>
          <a:bodyPr>
            <a:spAutoFit/>
          </a:bodyPr>
          <a:lstStyle/>
          <a:p>
            <a:pPr>
              <a:lnSpc>
                <a:spcPct val="150000"/>
              </a:lnSpc>
              <a:tabLst>
                <a:tab pos="2340610" algn="l"/>
              </a:tabLst>
            </a:pPr>
            <a:r>
              <a:rPr lang="zh-CN" altLang="en-US" sz="2800" b="1" dirty="0" smtClean="0">
                <a:solidFill>
                  <a:schemeClr val="accent6">
                    <a:lumMod val="75000"/>
                  </a:schemeClr>
                </a:solidFill>
                <a:latin typeface="+mj-ea"/>
              </a:rPr>
              <a:t>命题猜想      </a:t>
            </a:r>
            <a:r>
              <a:rPr lang="zh-CN" altLang="zh-CN" sz="2800" kern="100" dirty="0" smtClean="0">
                <a:solidFill>
                  <a:srgbClr val="000000"/>
                </a:solidFill>
                <a:latin typeface="Times New Roman"/>
                <a:ea typeface="华文细黑"/>
                <a:cs typeface="Times New Roman"/>
              </a:rPr>
              <a:t>微</a:t>
            </a:r>
            <a:r>
              <a:rPr lang="zh-CN" altLang="zh-CN" sz="2800" kern="100" dirty="0">
                <a:solidFill>
                  <a:srgbClr val="000000"/>
                </a:solidFill>
                <a:latin typeface="Times New Roman"/>
                <a:ea typeface="华文细黑"/>
                <a:cs typeface="Times New Roman"/>
              </a:rPr>
              <a:t>博、微信已成为公民参政问政的重要渠道。该热点常考查我国的国家性质、公民的政治权利和义务、公民参与政治生活的原则等知识。</a:t>
            </a:r>
            <a:endParaRPr lang="zh-CN" altLang="zh-CN" sz="2800" kern="100" dirty="0">
              <a:effectLst/>
              <a:latin typeface="宋体"/>
              <a:cs typeface="Courier New"/>
            </a:endParaRPr>
          </a:p>
        </p:txBody>
      </p:sp>
      <p:sp>
        <p:nvSpPr>
          <p:cNvPr id="8" name="矩形 7"/>
          <p:cNvSpPr/>
          <p:nvPr/>
        </p:nvSpPr>
        <p:spPr>
          <a:xfrm>
            <a:off x="0" y="1341562"/>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7482" y="1164664"/>
            <a:ext cx="2088232" cy="668428"/>
          </a:xfrm>
          <a:prstGeom prst="rect">
            <a:avLst/>
          </a:prstGeom>
        </p:spPr>
        <p:txBody>
          <a:bodyPr wrap="square" lIns="121898" tIns="60948" rIns="121898" bIns="60948">
            <a:spAutoFit/>
          </a:bodyPr>
          <a:lstStyle/>
          <a:p>
            <a:pPr algn="ctr">
              <a:lnSpc>
                <a:spcPct val="150000"/>
              </a:lnSpc>
              <a:spcAft>
                <a:spcPts val="0"/>
              </a:spcAft>
              <a:tabLst>
                <a:tab pos="1890395" algn="l"/>
              </a:tabLst>
            </a:pPr>
            <a:r>
              <a:rPr lang="zh-CN" altLang="en-US" sz="2800" b="1" kern="100" dirty="0">
                <a:solidFill>
                  <a:schemeClr val="bg1"/>
                </a:solidFill>
                <a:latin typeface="宋体"/>
                <a:cs typeface="Courier New"/>
              </a:rPr>
              <a:t>命题前瞻</a:t>
            </a:r>
          </a:p>
        </p:txBody>
      </p:sp>
    </p:spTree>
    <p:extLst>
      <p:ext uri="{BB962C8B-B14F-4D97-AF65-F5344CB8AC3E}">
        <p14:creationId xmlns:p14="http://schemas.microsoft.com/office/powerpoint/2010/main" val="349786250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06574" y="1043652"/>
            <a:ext cx="11244052" cy="3970318"/>
          </a:xfrm>
          <a:prstGeom prst="rect">
            <a:avLst/>
          </a:prstGeom>
        </p:spPr>
        <p:txBody>
          <a:bodyPr>
            <a:spAutoFit/>
          </a:bodyPr>
          <a:lstStyle/>
          <a:p>
            <a:pPr>
              <a:lnSpc>
                <a:spcPct val="150000"/>
              </a:lnSpc>
              <a:tabLst>
                <a:tab pos="2340610" algn="l"/>
              </a:tabLst>
            </a:pPr>
            <a:r>
              <a:rPr lang="zh-CN" altLang="en-US" sz="2800" b="1" dirty="0" smtClean="0">
                <a:solidFill>
                  <a:schemeClr val="accent6">
                    <a:lumMod val="75000"/>
                  </a:schemeClr>
                </a:solidFill>
                <a:latin typeface="+mj-ea"/>
              </a:rPr>
              <a:t>命题预测   </a:t>
            </a:r>
            <a:r>
              <a:rPr lang="en-US" altLang="zh-CN" sz="2800" kern="100" dirty="0">
                <a:solidFill>
                  <a:srgbClr val="000000"/>
                </a:solidFill>
                <a:latin typeface="Times New Roman"/>
                <a:ea typeface="华文细黑"/>
                <a:cs typeface="Courier New"/>
              </a:rPr>
              <a:t>1.</a:t>
            </a:r>
            <a:r>
              <a:rPr lang="zh-CN" altLang="zh-CN" sz="2800" kern="100" dirty="0">
                <a:solidFill>
                  <a:srgbClr val="000000"/>
                </a:solidFill>
                <a:latin typeface="Times New Roman"/>
                <a:ea typeface="华文细黑"/>
                <a:cs typeface="Times New Roman"/>
              </a:rPr>
              <a:t>政务微博、微信被称为联系百姓的</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直通车</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民心桥</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。公民通过新闻媒体登</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车</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上</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桥</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，守望好公共家园，应该</a:t>
            </a:r>
            <a:r>
              <a:rPr lang="en-US" altLang="zh-CN" sz="2800" kern="100" dirty="0">
                <a:solidFill>
                  <a:srgbClr val="000000"/>
                </a:solidFill>
                <a:latin typeface="Times New Roman"/>
                <a:ea typeface="华文细黑"/>
                <a:cs typeface="Courier New"/>
              </a:rPr>
              <a:t>(</a:t>
            </a:r>
            <a:r>
              <a:rPr lang="zh-CN" altLang="zh-CN" sz="2800" kern="100" dirty="0">
                <a:solidFill>
                  <a:srgbClr val="000000"/>
                </a:solidFill>
                <a:latin typeface="Times New Roman"/>
                <a:ea typeface="华文细黑"/>
                <a:cs typeface="Times New Roman"/>
              </a:rPr>
              <a:t>　　</a:t>
            </a:r>
            <a:r>
              <a:rPr lang="en-US" altLang="zh-CN" sz="2800" kern="100" dirty="0">
                <a:solidFill>
                  <a:srgbClr val="000000"/>
                </a:solidFill>
                <a:latin typeface="Times New Roman"/>
                <a:ea typeface="华文细黑"/>
                <a:cs typeface="Courier New"/>
              </a:rPr>
              <a:t>)</a:t>
            </a:r>
            <a:endParaRPr lang="zh-CN" altLang="zh-CN" sz="1050" kern="100" dirty="0">
              <a:latin typeface="宋体"/>
              <a:cs typeface="Courier New"/>
            </a:endParaRPr>
          </a:p>
          <a:p>
            <a:pPr>
              <a:lnSpc>
                <a:spcPct val="150000"/>
              </a:lnSpc>
              <a:tabLst>
                <a:tab pos="2340610" algn="l"/>
              </a:tabLst>
            </a:pPr>
            <a:r>
              <a:rPr lang="en-US" altLang="zh-CN" sz="2800" kern="100" dirty="0">
                <a:solidFill>
                  <a:srgbClr val="000000"/>
                </a:solidFill>
                <a:latin typeface="宋体"/>
                <a:ea typeface="华文细黑"/>
                <a:cs typeface="Times New Roman"/>
              </a:rPr>
              <a:t>①</a:t>
            </a:r>
            <a:r>
              <a:rPr lang="zh-CN" altLang="zh-CN" sz="2800" kern="100" dirty="0">
                <a:solidFill>
                  <a:srgbClr val="000000"/>
                </a:solidFill>
                <a:latin typeface="Times New Roman"/>
                <a:ea typeface="华文细黑"/>
                <a:cs typeface="Times New Roman"/>
              </a:rPr>
              <a:t>积极行使政治自由权，在媒体上表达自己的所有观点</a:t>
            </a:r>
            <a:r>
              <a:rPr lang="en-US" altLang="zh-CN" sz="2800" kern="100" dirty="0">
                <a:solidFill>
                  <a:srgbClr val="000000"/>
                </a:solidFill>
                <a:latin typeface="宋体"/>
                <a:ea typeface="华文细黑"/>
                <a:cs typeface="Times New Roman"/>
              </a:rPr>
              <a:t>②</a:t>
            </a:r>
            <a:r>
              <a:rPr lang="zh-CN" altLang="zh-CN" sz="2800" kern="100" dirty="0">
                <a:solidFill>
                  <a:srgbClr val="000000"/>
                </a:solidFill>
                <a:latin typeface="Times New Roman"/>
                <a:ea typeface="华文细黑"/>
                <a:cs typeface="Times New Roman"/>
              </a:rPr>
              <a:t>坚持权利与义务的统一，做到实事求是　</a:t>
            </a:r>
            <a:r>
              <a:rPr lang="en-US" altLang="zh-CN" sz="2800" kern="100" dirty="0">
                <a:solidFill>
                  <a:srgbClr val="000000"/>
                </a:solidFill>
                <a:latin typeface="宋体"/>
                <a:ea typeface="华文细黑"/>
                <a:cs typeface="Times New Roman"/>
              </a:rPr>
              <a:t>③</a:t>
            </a:r>
            <a:r>
              <a:rPr lang="zh-CN" altLang="zh-CN" sz="2800" kern="100" dirty="0">
                <a:solidFill>
                  <a:srgbClr val="000000"/>
                </a:solidFill>
                <a:latin typeface="Times New Roman"/>
                <a:ea typeface="华文细黑"/>
                <a:cs typeface="Times New Roman"/>
              </a:rPr>
              <a:t>切实履行公民义务，遵守公民的根本行为准则　</a:t>
            </a:r>
            <a:r>
              <a:rPr lang="en-US" altLang="zh-CN" sz="2800" kern="100" dirty="0">
                <a:solidFill>
                  <a:srgbClr val="000000"/>
                </a:solidFill>
                <a:latin typeface="宋体"/>
                <a:ea typeface="华文细黑"/>
                <a:cs typeface="Times New Roman"/>
              </a:rPr>
              <a:t>④</a:t>
            </a:r>
            <a:r>
              <a:rPr lang="zh-CN" altLang="zh-CN" sz="2800" kern="100" dirty="0">
                <a:solidFill>
                  <a:srgbClr val="000000"/>
                </a:solidFill>
                <a:latin typeface="Times New Roman"/>
                <a:ea typeface="华文细黑"/>
                <a:cs typeface="Times New Roman"/>
              </a:rPr>
              <a:t>坚持法律面前一律平等的原则，行使好公民的基本民主权利</a:t>
            </a:r>
            <a:endParaRPr lang="zh-CN" altLang="zh-CN" sz="1050" kern="100" dirty="0">
              <a:latin typeface="宋体"/>
              <a:cs typeface="Courier New"/>
            </a:endParaRPr>
          </a:p>
          <a:p>
            <a:pPr>
              <a:lnSpc>
                <a:spcPct val="150000"/>
              </a:lnSpc>
              <a:tabLst>
                <a:tab pos="2340610" algn="l"/>
              </a:tabLst>
            </a:pPr>
            <a:r>
              <a:rPr lang="en-US" altLang="zh-CN" sz="2800" kern="100" dirty="0">
                <a:solidFill>
                  <a:srgbClr val="000000"/>
                </a:solidFill>
                <a:latin typeface="Times New Roman"/>
                <a:ea typeface="华文细黑"/>
                <a:cs typeface="Courier New"/>
              </a:rPr>
              <a:t>A.</a:t>
            </a:r>
            <a:r>
              <a:rPr lang="en-US" altLang="zh-CN" sz="2800" kern="100" dirty="0">
                <a:solidFill>
                  <a:srgbClr val="000000"/>
                </a:solidFill>
                <a:latin typeface="宋体"/>
                <a:ea typeface="华文细黑"/>
                <a:cs typeface="Times New Roman"/>
              </a:rPr>
              <a:t>①②</a:t>
            </a:r>
            <a:r>
              <a:rPr lang="en-US" altLang="zh-CN" sz="2800" kern="100" dirty="0">
                <a:solidFill>
                  <a:srgbClr val="000000"/>
                </a:solidFill>
                <a:latin typeface="Times New Roman"/>
                <a:ea typeface="华文细黑"/>
                <a:cs typeface="Courier New"/>
              </a:rPr>
              <a:t>  </a:t>
            </a:r>
            <a:r>
              <a:rPr lang="en-US" altLang="zh-CN" sz="2800" kern="100" dirty="0" smtClean="0">
                <a:solidFill>
                  <a:srgbClr val="000000"/>
                </a:solidFill>
                <a:latin typeface="Times New Roman"/>
                <a:ea typeface="华文细黑"/>
                <a:cs typeface="Courier New"/>
              </a:rPr>
              <a:t>		B</a:t>
            </a:r>
            <a:r>
              <a:rPr lang="en-US" altLang="zh-CN" sz="2800" kern="100" dirty="0">
                <a:solidFill>
                  <a:srgbClr val="000000"/>
                </a:solidFill>
                <a:latin typeface="Times New Roman"/>
                <a:ea typeface="华文细黑"/>
                <a:cs typeface="Courier New"/>
              </a:rPr>
              <a:t>.</a:t>
            </a:r>
            <a:r>
              <a:rPr lang="en-US" altLang="zh-CN" sz="2800" kern="100" dirty="0">
                <a:solidFill>
                  <a:srgbClr val="000000"/>
                </a:solidFill>
                <a:latin typeface="宋体"/>
                <a:ea typeface="华文细黑"/>
                <a:cs typeface="Times New Roman"/>
              </a:rPr>
              <a:t>③④</a:t>
            </a:r>
            <a:r>
              <a:rPr lang="en-US" altLang="zh-CN" sz="2800" kern="100" dirty="0">
                <a:solidFill>
                  <a:srgbClr val="000000"/>
                </a:solidFill>
                <a:latin typeface="Times New Roman"/>
                <a:ea typeface="华文细黑"/>
                <a:cs typeface="Courier New"/>
              </a:rPr>
              <a:t>  </a:t>
            </a:r>
            <a:r>
              <a:rPr lang="en-US" altLang="zh-CN" sz="2800" kern="100" dirty="0" smtClean="0">
                <a:solidFill>
                  <a:srgbClr val="000000"/>
                </a:solidFill>
                <a:latin typeface="Times New Roman"/>
                <a:ea typeface="华文细黑"/>
                <a:cs typeface="Courier New"/>
              </a:rPr>
              <a:t>	C</a:t>
            </a:r>
            <a:r>
              <a:rPr lang="en-US" altLang="zh-CN" sz="2800" kern="100" dirty="0">
                <a:solidFill>
                  <a:srgbClr val="000000"/>
                </a:solidFill>
                <a:latin typeface="Times New Roman"/>
                <a:ea typeface="华文细黑"/>
                <a:cs typeface="Courier New"/>
              </a:rPr>
              <a:t>.</a:t>
            </a:r>
            <a:r>
              <a:rPr lang="en-US" altLang="zh-CN" sz="2800" kern="100" dirty="0">
                <a:solidFill>
                  <a:srgbClr val="000000"/>
                </a:solidFill>
                <a:latin typeface="宋体"/>
                <a:ea typeface="华文细黑"/>
                <a:cs typeface="Times New Roman"/>
              </a:rPr>
              <a:t>②③</a:t>
            </a:r>
            <a:r>
              <a:rPr lang="en-US" altLang="zh-CN" sz="2800" kern="100" dirty="0">
                <a:solidFill>
                  <a:srgbClr val="000000"/>
                </a:solidFill>
                <a:latin typeface="Times New Roman"/>
                <a:ea typeface="华文细黑"/>
                <a:cs typeface="Courier New"/>
              </a:rPr>
              <a:t>  </a:t>
            </a:r>
            <a:r>
              <a:rPr lang="en-US" altLang="zh-CN" sz="2800" kern="100" dirty="0" smtClean="0">
                <a:solidFill>
                  <a:srgbClr val="000000"/>
                </a:solidFill>
                <a:latin typeface="Times New Roman"/>
                <a:ea typeface="华文细黑"/>
                <a:cs typeface="Courier New"/>
              </a:rPr>
              <a:t>	D</a:t>
            </a:r>
            <a:r>
              <a:rPr lang="en-US" altLang="zh-CN" sz="2800" kern="100" dirty="0">
                <a:solidFill>
                  <a:srgbClr val="000000"/>
                </a:solidFill>
                <a:latin typeface="Times New Roman"/>
                <a:ea typeface="华文细黑"/>
                <a:cs typeface="Courier New"/>
              </a:rPr>
              <a:t>.</a:t>
            </a:r>
            <a:r>
              <a:rPr lang="en-US" altLang="zh-CN" sz="2800" kern="100" dirty="0" smtClean="0">
                <a:solidFill>
                  <a:srgbClr val="000000"/>
                </a:solidFill>
                <a:latin typeface="宋体"/>
                <a:ea typeface="华文细黑"/>
                <a:cs typeface="Times New Roman"/>
              </a:rPr>
              <a:t>①④</a:t>
            </a:r>
            <a:endParaRPr lang="zh-CN" altLang="zh-CN" sz="1050" kern="100" dirty="0">
              <a:latin typeface="宋体"/>
              <a:cs typeface="Courier New"/>
            </a:endParaRPr>
          </a:p>
        </p:txBody>
      </p:sp>
      <p:sp>
        <p:nvSpPr>
          <p:cNvPr id="3" name="矩形 2"/>
          <p:cNvSpPr/>
          <p:nvPr/>
        </p:nvSpPr>
        <p:spPr>
          <a:xfrm>
            <a:off x="10343678" y="1688467"/>
            <a:ext cx="444352" cy="661207"/>
          </a:xfrm>
          <a:prstGeom prst="rect">
            <a:avLst/>
          </a:prstGeom>
        </p:spPr>
        <p:txBody>
          <a:bodyPr wrap="none">
            <a:spAutoFit/>
          </a:bodyPr>
          <a:lstStyle/>
          <a:p>
            <a:pPr indent="-1751330" algn="just">
              <a:lnSpc>
                <a:spcPct val="150000"/>
              </a:lnSpc>
              <a:tabLst>
                <a:tab pos="1890395" algn="l"/>
              </a:tabLst>
            </a:pPr>
            <a:r>
              <a:rPr lang="en-US" altLang="zh-CN" sz="2800" b="1" kern="100" dirty="0">
                <a:solidFill>
                  <a:schemeClr val="accent6">
                    <a:lumMod val="75000"/>
                  </a:schemeClr>
                </a:solidFill>
                <a:latin typeface="Times New Roman" pitchFamily="18" charset="0"/>
                <a:cs typeface="Times New Roman" pitchFamily="18" charset="0"/>
              </a:rPr>
              <a:t>C</a:t>
            </a:r>
            <a:endParaRPr lang="zh-CN" altLang="zh-CN" sz="2800" b="1" kern="100" dirty="0">
              <a:solidFill>
                <a:schemeClr val="accent6">
                  <a:lumMod val="75000"/>
                </a:schemeClr>
              </a:solidFill>
              <a:latin typeface="Times New Roman" pitchFamily="18" charset="0"/>
              <a:cs typeface="Times New Roman" pitchFamily="18" charset="0"/>
            </a:endParaRPr>
          </a:p>
        </p:txBody>
      </p:sp>
      <p:sp>
        <p:nvSpPr>
          <p:cNvPr id="4" name="Rectangle 21">
            <a:hlinkClick r:id="rId2" action="ppaction://hlinksldjump"/>
          </p:cNvPr>
          <p:cNvSpPr>
            <a:spLocks noChangeArrowheads="1"/>
          </p:cNvSpPr>
          <p:nvPr/>
        </p:nvSpPr>
        <p:spPr bwMode="auto">
          <a:xfrm>
            <a:off x="186552"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620475"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1054398"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cxnSp>
        <p:nvCxnSpPr>
          <p:cNvPr id="8" name="直接连接符 7"/>
          <p:cNvCxnSpPr/>
          <p:nvPr/>
        </p:nvCxnSpPr>
        <p:spPr>
          <a:xfrm>
            <a:off x="25473" y="729395"/>
            <a:ext cx="12118405" cy="35906"/>
          </a:xfrm>
          <a:prstGeom prst="line">
            <a:avLst/>
          </a:prstGeom>
          <a:ln w="12700">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10" name="矩形 9"/>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1" name="圆角矩形 10"/>
          <p:cNvSpPr/>
          <p:nvPr/>
        </p:nvSpPr>
        <p:spPr>
          <a:xfrm>
            <a:off x="11565328" y="6649268"/>
            <a:ext cx="650558"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23335121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3" grpId="0"/>
      <p:bldP spid="3" grpId="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539786" y="765498"/>
            <a:ext cx="11244052" cy="5262979"/>
          </a:xfrm>
          <a:prstGeom prst="rect">
            <a:avLst/>
          </a:prstGeom>
        </p:spPr>
        <p:txBody>
          <a:bodyPr>
            <a:spAutoFit/>
          </a:bodyPr>
          <a:lstStyle/>
          <a:p>
            <a:pPr>
              <a:lnSpc>
                <a:spcPct val="150000"/>
              </a:lnSpc>
              <a:tabLst>
                <a:tab pos="2340610" algn="l"/>
              </a:tabLst>
            </a:pPr>
            <a:r>
              <a:rPr lang="en-US" altLang="zh-CN" sz="2800" kern="100" dirty="0">
                <a:solidFill>
                  <a:srgbClr val="000000"/>
                </a:solidFill>
                <a:latin typeface="Times New Roman"/>
                <a:ea typeface="华文细黑"/>
                <a:cs typeface="Courier New"/>
              </a:rPr>
              <a:t>2.</a:t>
            </a:r>
            <a:r>
              <a:rPr lang="zh-CN" altLang="zh-CN" sz="2800" kern="100" dirty="0">
                <a:solidFill>
                  <a:srgbClr val="000000"/>
                </a:solidFill>
                <a:latin typeface="Times New Roman"/>
                <a:ea typeface="华文细黑"/>
                <a:cs typeface="Times New Roman"/>
              </a:rPr>
              <a:t>随着互联网逐渐成为公民参与政治生活的公共空间，</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公共讨论</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开始成为常态。时下，很多网民表达观点并非理性地</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公共讨论</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，而是</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谩骂式批评，情绪化建议，抱团式声讨</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。在网络空间，公民参与</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公共讨论</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应当</a:t>
            </a:r>
            <a:r>
              <a:rPr lang="en-US" altLang="zh-CN" sz="2800" kern="100" dirty="0">
                <a:solidFill>
                  <a:srgbClr val="000000"/>
                </a:solidFill>
                <a:latin typeface="Times New Roman"/>
                <a:ea typeface="华文细黑"/>
                <a:cs typeface="Courier New"/>
              </a:rPr>
              <a:t>(</a:t>
            </a:r>
            <a:r>
              <a:rPr lang="zh-CN" altLang="zh-CN" sz="2800" kern="100" dirty="0">
                <a:solidFill>
                  <a:srgbClr val="000000"/>
                </a:solidFill>
                <a:latin typeface="Times New Roman"/>
                <a:ea typeface="华文细黑"/>
                <a:cs typeface="Times New Roman"/>
              </a:rPr>
              <a:t>　　</a:t>
            </a:r>
            <a:r>
              <a:rPr lang="en-US" altLang="zh-CN" sz="2800" kern="100" dirty="0">
                <a:solidFill>
                  <a:srgbClr val="000000"/>
                </a:solidFill>
                <a:latin typeface="Times New Roman"/>
                <a:ea typeface="华文细黑"/>
                <a:cs typeface="Courier New"/>
              </a:rPr>
              <a:t>)</a:t>
            </a:r>
            <a:endParaRPr lang="zh-CN" altLang="zh-CN" sz="1050" kern="100" dirty="0">
              <a:latin typeface="宋体"/>
              <a:cs typeface="Courier New"/>
            </a:endParaRPr>
          </a:p>
          <a:p>
            <a:pPr>
              <a:lnSpc>
                <a:spcPct val="150000"/>
              </a:lnSpc>
              <a:tabLst>
                <a:tab pos="2340610" algn="l"/>
              </a:tabLst>
            </a:pPr>
            <a:r>
              <a:rPr lang="en-US" altLang="zh-CN" sz="2800" kern="100" dirty="0">
                <a:solidFill>
                  <a:srgbClr val="000000"/>
                </a:solidFill>
                <a:latin typeface="宋体"/>
                <a:ea typeface="华文细黑"/>
                <a:cs typeface="Times New Roman"/>
              </a:rPr>
              <a:t>①</a:t>
            </a:r>
            <a:r>
              <a:rPr lang="zh-CN" altLang="zh-CN" sz="2800" kern="100" dirty="0">
                <a:solidFill>
                  <a:srgbClr val="000000"/>
                </a:solidFill>
                <a:latin typeface="Times New Roman"/>
                <a:ea typeface="华文细黑"/>
                <a:cs typeface="Times New Roman"/>
              </a:rPr>
              <a:t>采取合法方式，坚持实事求是的原则　</a:t>
            </a:r>
            <a:r>
              <a:rPr lang="en-US" altLang="zh-CN" sz="2800" kern="100" dirty="0">
                <a:solidFill>
                  <a:srgbClr val="000000"/>
                </a:solidFill>
                <a:latin typeface="宋体"/>
                <a:ea typeface="华文细黑"/>
                <a:cs typeface="Times New Roman"/>
              </a:rPr>
              <a:t>②</a:t>
            </a:r>
            <a:r>
              <a:rPr lang="zh-CN" altLang="zh-CN" sz="2800" kern="100" dirty="0">
                <a:solidFill>
                  <a:srgbClr val="000000"/>
                </a:solidFill>
                <a:latin typeface="Times New Roman"/>
                <a:ea typeface="华文细黑"/>
                <a:cs typeface="Times New Roman"/>
              </a:rPr>
              <a:t>牺牲个人利益以维护网络安全和社会稳定　</a:t>
            </a:r>
            <a:r>
              <a:rPr lang="en-US" altLang="zh-CN" sz="2800" kern="100" dirty="0">
                <a:solidFill>
                  <a:srgbClr val="000000"/>
                </a:solidFill>
                <a:latin typeface="宋体"/>
                <a:ea typeface="华文细黑"/>
                <a:cs typeface="Times New Roman"/>
              </a:rPr>
              <a:t>③</a:t>
            </a:r>
            <a:r>
              <a:rPr lang="zh-CN" altLang="zh-CN" sz="2800" kern="100" dirty="0">
                <a:solidFill>
                  <a:srgbClr val="000000"/>
                </a:solidFill>
                <a:latin typeface="Times New Roman"/>
                <a:ea typeface="华文细黑"/>
                <a:cs typeface="Times New Roman"/>
              </a:rPr>
              <a:t>坚持理性地、有序地行使监督权　</a:t>
            </a:r>
            <a:r>
              <a:rPr lang="en-US" altLang="zh-CN" sz="2800" kern="100" dirty="0">
                <a:solidFill>
                  <a:srgbClr val="000000"/>
                </a:solidFill>
                <a:latin typeface="宋体"/>
                <a:ea typeface="华文细黑"/>
                <a:cs typeface="Times New Roman"/>
              </a:rPr>
              <a:t>④</a:t>
            </a:r>
            <a:r>
              <a:rPr lang="zh-CN" altLang="zh-CN" sz="2800" kern="100" dirty="0">
                <a:solidFill>
                  <a:srgbClr val="000000"/>
                </a:solidFill>
                <a:latin typeface="Times New Roman"/>
                <a:ea typeface="华文细黑"/>
                <a:cs typeface="Times New Roman"/>
              </a:rPr>
              <a:t>积极行使言论自由，这是公民参与国家管理的基础</a:t>
            </a:r>
            <a:endParaRPr lang="zh-CN" altLang="zh-CN" sz="1050" kern="100" dirty="0">
              <a:latin typeface="宋体"/>
              <a:cs typeface="Courier New"/>
            </a:endParaRPr>
          </a:p>
          <a:p>
            <a:pPr>
              <a:lnSpc>
                <a:spcPct val="150000"/>
              </a:lnSpc>
            </a:pPr>
            <a:r>
              <a:rPr lang="en-US" altLang="zh-CN" sz="2800" kern="100" dirty="0">
                <a:solidFill>
                  <a:srgbClr val="000000"/>
                </a:solidFill>
                <a:latin typeface="Times New Roman"/>
                <a:ea typeface="华文细黑"/>
              </a:rPr>
              <a:t>A.</a:t>
            </a:r>
            <a:r>
              <a:rPr lang="en-US" altLang="zh-CN" sz="2800" kern="100" dirty="0">
                <a:solidFill>
                  <a:srgbClr val="000000"/>
                </a:solidFill>
                <a:latin typeface="宋体"/>
                <a:ea typeface="华文细黑"/>
                <a:cs typeface="Times New Roman"/>
              </a:rPr>
              <a:t>①②</a:t>
            </a:r>
            <a:r>
              <a:rPr lang="en-US" altLang="zh-CN" sz="2800" kern="100" dirty="0">
                <a:solidFill>
                  <a:srgbClr val="000000"/>
                </a:solidFill>
                <a:latin typeface="Times New Roman"/>
                <a:ea typeface="华文细黑"/>
              </a:rPr>
              <a:t>  </a:t>
            </a:r>
            <a:r>
              <a:rPr lang="en-US" altLang="zh-CN" sz="2800" kern="100" dirty="0" smtClean="0">
                <a:solidFill>
                  <a:srgbClr val="000000"/>
                </a:solidFill>
                <a:latin typeface="Times New Roman"/>
                <a:ea typeface="华文细黑"/>
              </a:rPr>
              <a:t>	B</a:t>
            </a:r>
            <a:r>
              <a:rPr lang="en-US" altLang="zh-CN" sz="2800" kern="100" dirty="0">
                <a:solidFill>
                  <a:srgbClr val="000000"/>
                </a:solidFill>
                <a:latin typeface="Times New Roman"/>
                <a:ea typeface="华文细黑"/>
              </a:rPr>
              <a:t>.</a:t>
            </a:r>
            <a:r>
              <a:rPr lang="en-US" altLang="zh-CN" sz="2800" kern="100" dirty="0">
                <a:solidFill>
                  <a:srgbClr val="000000"/>
                </a:solidFill>
                <a:latin typeface="宋体"/>
                <a:ea typeface="华文细黑"/>
                <a:cs typeface="Times New Roman"/>
              </a:rPr>
              <a:t>③④</a:t>
            </a:r>
            <a:r>
              <a:rPr lang="en-US" altLang="zh-CN" sz="2800" kern="100" dirty="0">
                <a:solidFill>
                  <a:srgbClr val="000000"/>
                </a:solidFill>
                <a:latin typeface="Times New Roman"/>
                <a:ea typeface="华文细黑"/>
              </a:rPr>
              <a:t>  </a:t>
            </a:r>
            <a:r>
              <a:rPr lang="en-US" altLang="zh-CN" sz="2800" kern="100" dirty="0" smtClean="0">
                <a:solidFill>
                  <a:srgbClr val="000000"/>
                </a:solidFill>
                <a:latin typeface="Times New Roman"/>
                <a:ea typeface="华文细黑"/>
              </a:rPr>
              <a:t>		C</a:t>
            </a:r>
            <a:r>
              <a:rPr lang="en-US" altLang="zh-CN" sz="2800" kern="100" dirty="0">
                <a:solidFill>
                  <a:srgbClr val="000000"/>
                </a:solidFill>
                <a:latin typeface="Times New Roman"/>
                <a:ea typeface="华文细黑"/>
              </a:rPr>
              <a:t>.</a:t>
            </a:r>
            <a:r>
              <a:rPr lang="en-US" altLang="zh-CN" sz="2800" kern="100" dirty="0">
                <a:solidFill>
                  <a:srgbClr val="000000"/>
                </a:solidFill>
                <a:latin typeface="宋体"/>
                <a:ea typeface="华文细黑"/>
                <a:cs typeface="Times New Roman"/>
              </a:rPr>
              <a:t>①③</a:t>
            </a:r>
            <a:r>
              <a:rPr lang="en-US" altLang="zh-CN" sz="2800" kern="100" dirty="0">
                <a:solidFill>
                  <a:srgbClr val="000000"/>
                </a:solidFill>
                <a:latin typeface="Times New Roman"/>
                <a:ea typeface="华文细黑"/>
              </a:rPr>
              <a:t>  </a:t>
            </a:r>
            <a:r>
              <a:rPr lang="en-US" altLang="zh-CN" sz="2800" kern="100" dirty="0" smtClean="0">
                <a:solidFill>
                  <a:srgbClr val="000000"/>
                </a:solidFill>
                <a:latin typeface="Times New Roman"/>
                <a:ea typeface="华文细黑"/>
              </a:rPr>
              <a:t>		D</a:t>
            </a:r>
            <a:r>
              <a:rPr lang="en-US" altLang="zh-CN" sz="2800" kern="100" dirty="0">
                <a:solidFill>
                  <a:srgbClr val="000000"/>
                </a:solidFill>
                <a:latin typeface="Times New Roman"/>
                <a:ea typeface="华文细黑"/>
              </a:rPr>
              <a:t>.</a:t>
            </a:r>
            <a:r>
              <a:rPr lang="en-US" altLang="zh-CN" sz="2800" kern="100" dirty="0">
                <a:solidFill>
                  <a:srgbClr val="000000"/>
                </a:solidFill>
                <a:latin typeface="宋体"/>
                <a:ea typeface="华文细黑"/>
                <a:cs typeface="Times New Roman"/>
              </a:rPr>
              <a:t>②④</a:t>
            </a:r>
            <a:endParaRPr lang="zh-CN" altLang="zh-CN" sz="1050" kern="100" dirty="0">
              <a:latin typeface="宋体"/>
              <a:cs typeface="Courier New"/>
            </a:endParaRPr>
          </a:p>
        </p:txBody>
      </p:sp>
      <p:sp>
        <p:nvSpPr>
          <p:cNvPr id="2" name="矩形 1"/>
          <p:cNvSpPr/>
          <p:nvPr/>
        </p:nvSpPr>
        <p:spPr>
          <a:xfrm>
            <a:off x="3718942" y="2696579"/>
            <a:ext cx="444352" cy="661207"/>
          </a:xfrm>
          <a:prstGeom prst="rect">
            <a:avLst/>
          </a:prstGeom>
        </p:spPr>
        <p:txBody>
          <a:bodyPr wrap="none">
            <a:spAutoFit/>
          </a:bodyPr>
          <a:lstStyle/>
          <a:p>
            <a:pPr indent="-1751330" algn="just">
              <a:lnSpc>
                <a:spcPct val="150000"/>
              </a:lnSpc>
              <a:tabLst>
                <a:tab pos="1890395" algn="l"/>
              </a:tabLst>
            </a:pPr>
            <a:r>
              <a:rPr lang="en-US" altLang="zh-CN" sz="2800" b="1" kern="100" dirty="0">
                <a:solidFill>
                  <a:schemeClr val="accent6">
                    <a:lumMod val="75000"/>
                  </a:schemeClr>
                </a:solidFill>
                <a:latin typeface="Times New Roman" pitchFamily="18" charset="0"/>
                <a:cs typeface="Times New Roman" pitchFamily="18" charset="0"/>
              </a:rPr>
              <a:t>C</a:t>
            </a:r>
            <a:endParaRPr lang="zh-CN" altLang="en-US" sz="2800" b="1" kern="100" dirty="0">
              <a:solidFill>
                <a:schemeClr val="accent6">
                  <a:lumMod val="75000"/>
                </a:schemeClr>
              </a:solidFill>
              <a:latin typeface="Times New Roman" pitchFamily="18" charset="0"/>
              <a:cs typeface="Times New Roman" pitchFamily="18" charset="0"/>
            </a:endParaRPr>
          </a:p>
        </p:txBody>
      </p:sp>
      <p:sp>
        <p:nvSpPr>
          <p:cNvPr id="13" name="Rectangle 21">
            <a:hlinkClick r:id="rId2" action="ppaction://hlinksldjump"/>
          </p:cNvPr>
          <p:cNvSpPr>
            <a:spLocks noChangeArrowheads="1"/>
          </p:cNvSpPr>
          <p:nvPr/>
        </p:nvSpPr>
        <p:spPr bwMode="auto">
          <a:xfrm>
            <a:off x="186552"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4" name="Rectangle 21">
            <a:hlinkClick r:id="rId3" action="ppaction://hlinksldjump"/>
          </p:cNvPr>
          <p:cNvSpPr>
            <a:spLocks noChangeArrowheads="1"/>
          </p:cNvSpPr>
          <p:nvPr/>
        </p:nvSpPr>
        <p:spPr bwMode="auto">
          <a:xfrm>
            <a:off x="620475"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5" name="Rectangle 21">
            <a:hlinkClick r:id="rId4" action="ppaction://hlinksldjump"/>
          </p:cNvPr>
          <p:cNvSpPr>
            <a:spLocks noChangeArrowheads="1"/>
          </p:cNvSpPr>
          <p:nvPr/>
        </p:nvSpPr>
        <p:spPr bwMode="auto">
          <a:xfrm>
            <a:off x="1054398"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cxnSp>
        <p:nvCxnSpPr>
          <p:cNvPr id="16" name="直接连接符 15"/>
          <p:cNvCxnSpPr/>
          <p:nvPr/>
        </p:nvCxnSpPr>
        <p:spPr>
          <a:xfrm>
            <a:off x="25473" y="729395"/>
            <a:ext cx="12118405" cy="35906"/>
          </a:xfrm>
          <a:prstGeom prst="line">
            <a:avLst/>
          </a:prstGeom>
          <a:ln w="12700">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8" name="矩形 7"/>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9" name="圆角矩形 8"/>
          <p:cNvSpPr/>
          <p:nvPr/>
        </p:nvSpPr>
        <p:spPr>
          <a:xfrm>
            <a:off x="11565328" y="6649268"/>
            <a:ext cx="650558"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109005318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2" grpId="0"/>
      <p:bldP spid="2" grpId="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539786" y="544820"/>
            <a:ext cx="11244052" cy="5909310"/>
          </a:xfrm>
          <a:prstGeom prst="rect">
            <a:avLst/>
          </a:prstGeom>
        </p:spPr>
        <p:txBody>
          <a:bodyPr>
            <a:spAutoFit/>
          </a:bodyPr>
          <a:lstStyle/>
          <a:p>
            <a:pPr>
              <a:lnSpc>
                <a:spcPct val="150000"/>
              </a:lnSpc>
              <a:spcAft>
                <a:spcPts val="0"/>
              </a:spcAft>
              <a:tabLst>
                <a:tab pos="2340610" algn="l"/>
              </a:tabLst>
            </a:pPr>
            <a:r>
              <a:rPr lang="en-US" altLang="zh-CN" sz="2800" kern="100" dirty="0" smtClean="0">
                <a:solidFill>
                  <a:srgbClr val="000000"/>
                </a:solidFill>
                <a:latin typeface="Times New Roman"/>
                <a:ea typeface="华文细黑"/>
                <a:cs typeface="Courier New"/>
              </a:rPr>
              <a:t>3.</a:t>
            </a:r>
            <a:r>
              <a:rPr lang="zh-CN" altLang="zh-CN" sz="2800" kern="100" dirty="0" smtClean="0">
                <a:solidFill>
                  <a:srgbClr val="000000"/>
                </a:solidFill>
                <a:latin typeface="Times New Roman"/>
                <a:ea typeface="华文细黑"/>
                <a:cs typeface="Times New Roman"/>
              </a:rPr>
              <a:t>在网络信息实现快速、高效、全面传播的同时，网络谣言也像是</a:t>
            </a:r>
            <a:r>
              <a:rPr lang="en-US" altLang="zh-CN" sz="2800" kern="100" dirty="0" smtClean="0">
                <a:solidFill>
                  <a:srgbClr val="000000"/>
                </a:solidFill>
                <a:latin typeface="宋体"/>
                <a:ea typeface="华文细黑"/>
                <a:cs typeface="Times New Roman"/>
              </a:rPr>
              <a:t>“</a:t>
            </a:r>
            <a:r>
              <a:rPr lang="zh-CN" altLang="zh-CN" sz="2800" kern="100" dirty="0" smtClean="0">
                <a:solidFill>
                  <a:srgbClr val="000000"/>
                </a:solidFill>
                <a:latin typeface="Times New Roman"/>
                <a:ea typeface="华文细黑"/>
                <a:cs typeface="Times New Roman"/>
              </a:rPr>
              <a:t>流行性病毒</a:t>
            </a:r>
            <a:r>
              <a:rPr lang="en-US" altLang="zh-CN" sz="2800" kern="100" dirty="0" smtClean="0">
                <a:solidFill>
                  <a:srgbClr val="000000"/>
                </a:solidFill>
                <a:latin typeface="宋体"/>
                <a:ea typeface="华文细黑"/>
                <a:cs typeface="Times New Roman"/>
              </a:rPr>
              <a:t>”</a:t>
            </a:r>
            <a:r>
              <a:rPr lang="zh-CN" altLang="zh-CN" sz="2800" kern="100" dirty="0" smtClean="0">
                <a:solidFill>
                  <a:srgbClr val="000000"/>
                </a:solidFill>
                <a:latin typeface="Times New Roman"/>
                <a:ea typeface="华文细黑"/>
                <a:cs typeface="Times New Roman"/>
              </a:rPr>
              <a:t>，通过一个个不明真相的</a:t>
            </a:r>
            <a:r>
              <a:rPr lang="en-US" altLang="zh-CN" sz="2800" kern="100" dirty="0" smtClean="0">
                <a:solidFill>
                  <a:srgbClr val="000000"/>
                </a:solidFill>
                <a:latin typeface="宋体"/>
                <a:ea typeface="华文细黑"/>
                <a:cs typeface="Times New Roman"/>
              </a:rPr>
              <a:t>“</a:t>
            </a:r>
            <a:r>
              <a:rPr lang="zh-CN" altLang="zh-CN" sz="2800" kern="100" dirty="0" smtClean="0">
                <a:solidFill>
                  <a:srgbClr val="000000"/>
                </a:solidFill>
                <a:latin typeface="Times New Roman"/>
                <a:ea typeface="华文细黑"/>
                <a:cs typeface="Times New Roman"/>
              </a:rPr>
              <a:t>感染者</a:t>
            </a:r>
            <a:r>
              <a:rPr lang="en-US" altLang="zh-CN" sz="2800" kern="100" dirty="0" smtClean="0">
                <a:solidFill>
                  <a:srgbClr val="000000"/>
                </a:solidFill>
                <a:latin typeface="宋体"/>
                <a:ea typeface="华文细黑"/>
                <a:cs typeface="Times New Roman"/>
              </a:rPr>
              <a:t>”</a:t>
            </a:r>
            <a:r>
              <a:rPr lang="zh-CN" altLang="zh-CN" sz="2800" kern="100" dirty="0" smtClean="0">
                <a:solidFill>
                  <a:srgbClr val="000000"/>
                </a:solidFill>
                <a:latin typeface="Times New Roman"/>
                <a:ea typeface="华文细黑"/>
                <a:cs typeface="Times New Roman"/>
              </a:rPr>
              <a:t>扩散至社会各个角落。广大网民要坚持理性思考，主动承担起净化网络环境的责任，让谣言止于</a:t>
            </a:r>
            <a:r>
              <a:rPr lang="en-US" altLang="zh-CN" sz="2800" kern="100" dirty="0" smtClean="0">
                <a:solidFill>
                  <a:srgbClr val="000000"/>
                </a:solidFill>
                <a:latin typeface="宋体"/>
                <a:ea typeface="华文细黑"/>
                <a:cs typeface="Times New Roman"/>
              </a:rPr>
              <a:t>“</a:t>
            </a:r>
            <a:r>
              <a:rPr lang="zh-CN" altLang="zh-CN" sz="2800" kern="100" dirty="0" smtClean="0">
                <a:solidFill>
                  <a:srgbClr val="000000"/>
                </a:solidFill>
                <a:latin typeface="Times New Roman"/>
                <a:ea typeface="华文细黑"/>
                <a:cs typeface="Times New Roman"/>
              </a:rPr>
              <a:t>智者</a:t>
            </a:r>
            <a:r>
              <a:rPr lang="en-US" altLang="zh-CN" sz="2800" kern="100" dirty="0" smtClean="0">
                <a:solidFill>
                  <a:srgbClr val="000000"/>
                </a:solidFill>
                <a:latin typeface="宋体"/>
                <a:ea typeface="华文细黑"/>
                <a:cs typeface="Times New Roman"/>
              </a:rPr>
              <a:t>”</a:t>
            </a:r>
            <a:r>
              <a:rPr lang="zh-CN" altLang="zh-CN" sz="2800" kern="100" dirty="0" smtClean="0">
                <a:solidFill>
                  <a:srgbClr val="000000"/>
                </a:solidFill>
                <a:latin typeface="Times New Roman"/>
                <a:ea typeface="华文细黑"/>
                <a:cs typeface="Times New Roman"/>
              </a:rPr>
              <a:t>。</a:t>
            </a:r>
            <a:endParaRPr lang="zh-CN" altLang="zh-CN" sz="2800" kern="100" dirty="0" smtClean="0">
              <a:latin typeface="宋体"/>
              <a:cs typeface="Courier New"/>
            </a:endParaRPr>
          </a:p>
          <a:p>
            <a:pPr>
              <a:lnSpc>
                <a:spcPct val="150000"/>
              </a:lnSpc>
            </a:pPr>
            <a:r>
              <a:rPr lang="zh-CN" altLang="zh-CN" sz="2800" kern="100" dirty="0" smtClean="0">
                <a:solidFill>
                  <a:srgbClr val="000000"/>
                </a:solidFill>
                <a:latin typeface="Times New Roman"/>
                <a:ea typeface="华文细黑"/>
                <a:cs typeface="Times New Roman"/>
              </a:rPr>
              <a:t>运用政治生活公民的相关知识，谈谈如何才能让谣言止于</a:t>
            </a:r>
            <a:r>
              <a:rPr lang="en-US" altLang="zh-CN" sz="2800" kern="100" dirty="0" smtClean="0">
                <a:solidFill>
                  <a:srgbClr val="000000"/>
                </a:solidFill>
                <a:latin typeface="宋体"/>
                <a:ea typeface="华文细黑"/>
                <a:cs typeface="Times New Roman"/>
              </a:rPr>
              <a:t>“</a:t>
            </a:r>
            <a:r>
              <a:rPr lang="zh-CN" altLang="zh-CN" sz="2800" kern="100" dirty="0" smtClean="0">
                <a:solidFill>
                  <a:srgbClr val="000000"/>
                </a:solidFill>
                <a:latin typeface="Times New Roman"/>
                <a:ea typeface="华文细黑"/>
                <a:cs typeface="Times New Roman"/>
              </a:rPr>
              <a:t>智者</a:t>
            </a:r>
            <a:r>
              <a:rPr lang="en-US" altLang="zh-CN" sz="2800" kern="100" dirty="0" smtClean="0">
                <a:solidFill>
                  <a:srgbClr val="000000"/>
                </a:solidFill>
                <a:latin typeface="宋体"/>
                <a:ea typeface="华文细黑"/>
                <a:cs typeface="Times New Roman"/>
              </a:rPr>
              <a:t>”</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a:lnSpc>
                <a:spcPct val="150000"/>
              </a:lnSpc>
            </a:pPr>
            <a:r>
              <a:rPr lang="zh-CN" altLang="zh-CN" sz="2800" b="1" kern="100" dirty="0" smtClean="0">
                <a:solidFill>
                  <a:srgbClr val="0000FF"/>
                </a:solidFill>
                <a:latin typeface="Times New Roman"/>
                <a:cs typeface="Times New Roman"/>
              </a:rPr>
              <a:t>答案　</a:t>
            </a:r>
            <a:r>
              <a:rPr lang="en-US" altLang="zh-CN" sz="2800" kern="100" dirty="0" smtClean="0">
                <a:solidFill>
                  <a:schemeClr val="accent6">
                    <a:lumMod val="75000"/>
                  </a:schemeClr>
                </a:solidFill>
                <a:latin typeface="Times New Roman"/>
                <a:ea typeface="华文细黑"/>
              </a:rPr>
              <a:t>(1)</a:t>
            </a:r>
            <a:r>
              <a:rPr lang="zh-CN" altLang="zh-CN" sz="2800" kern="100" dirty="0" smtClean="0">
                <a:solidFill>
                  <a:schemeClr val="accent6">
                    <a:lumMod val="75000"/>
                  </a:schemeClr>
                </a:solidFill>
                <a:latin typeface="Times New Roman"/>
                <a:ea typeface="华文细黑"/>
                <a:cs typeface="Times New Roman"/>
              </a:rPr>
              <a:t>公民要坚持权利和义务的统一，个人利益与国家利益相结合的原则。</a:t>
            </a:r>
            <a:endParaRPr lang="en-US" altLang="zh-CN" sz="2800" kern="100" dirty="0" smtClean="0">
              <a:solidFill>
                <a:schemeClr val="accent6">
                  <a:lumMod val="75000"/>
                </a:schemeClr>
              </a:solidFill>
              <a:latin typeface="Times New Roman"/>
              <a:ea typeface="华文细黑"/>
              <a:cs typeface="Times New Roman"/>
            </a:endParaRPr>
          </a:p>
          <a:p>
            <a:pPr>
              <a:lnSpc>
                <a:spcPct val="150000"/>
              </a:lnSpc>
            </a:pPr>
            <a:r>
              <a:rPr lang="en-US" altLang="zh-CN" sz="2800" kern="100" dirty="0">
                <a:solidFill>
                  <a:schemeClr val="accent6">
                    <a:lumMod val="75000"/>
                  </a:schemeClr>
                </a:solidFill>
                <a:latin typeface="Times New Roman"/>
                <a:ea typeface="华文细黑"/>
              </a:rPr>
              <a:t>(2)</a:t>
            </a:r>
            <a:r>
              <a:rPr lang="zh-CN" altLang="zh-CN" sz="2800" kern="100" dirty="0">
                <a:solidFill>
                  <a:schemeClr val="accent6">
                    <a:lumMod val="75000"/>
                  </a:schemeClr>
                </a:solidFill>
                <a:latin typeface="Times New Roman"/>
                <a:ea typeface="华文细黑"/>
                <a:cs typeface="Times New Roman"/>
              </a:rPr>
              <a:t>遵循法律、规则、程序，依法有序参与政治生活</a:t>
            </a:r>
            <a:r>
              <a:rPr lang="zh-CN" altLang="zh-CN" sz="2800" kern="100" dirty="0" smtClean="0">
                <a:solidFill>
                  <a:schemeClr val="accent6">
                    <a:lumMod val="75000"/>
                  </a:schemeClr>
                </a:solidFill>
                <a:latin typeface="Times New Roman"/>
                <a:ea typeface="华文细黑"/>
                <a:cs typeface="Times New Roman"/>
              </a:rPr>
              <a:t>。</a:t>
            </a:r>
            <a:endParaRPr lang="en-US" altLang="zh-CN" sz="2800" kern="100" dirty="0" smtClean="0">
              <a:solidFill>
                <a:schemeClr val="accent6">
                  <a:lumMod val="75000"/>
                </a:schemeClr>
              </a:solidFill>
              <a:latin typeface="Times New Roman"/>
              <a:ea typeface="华文细黑"/>
              <a:cs typeface="Times New Roman"/>
            </a:endParaRPr>
          </a:p>
          <a:p>
            <a:pPr>
              <a:lnSpc>
                <a:spcPct val="150000"/>
              </a:lnSpc>
            </a:pPr>
            <a:r>
              <a:rPr lang="en-US" altLang="zh-CN" sz="2800" kern="100" dirty="0">
                <a:solidFill>
                  <a:schemeClr val="accent6">
                    <a:lumMod val="75000"/>
                  </a:schemeClr>
                </a:solidFill>
                <a:latin typeface="Times New Roman"/>
                <a:ea typeface="华文细黑"/>
              </a:rPr>
              <a:t>(3)</a:t>
            </a:r>
            <a:r>
              <a:rPr lang="zh-CN" altLang="zh-CN" sz="2800" kern="100" dirty="0">
                <a:solidFill>
                  <a:schemeClr val="accent6">
                    <a:lumMod val="75000"/>
                  </a:schemeClr>
                </a:solidFill>
                <a:latin typeface="Times New Roman"/>
                <a:ea typeface="华文细黑"/>
                <a:cs typeface="Times New Roman"/>
              </a:rPr>
              <a:t>敢于同网络谣言作斗争，勇于行使监督权。</a:t>
            </a:r>
            <a:endParaRPr lang="zh-CN" altLang="zh-CN" sz="2800" kern="100" dirty="0">
              <a:solidFill>
                <a:schemeClr val="accent6">
                  <a:lumMod val="75000"/>
                </a:schemeClr>
              </a:solidFill>
              <a:latin typeface="宋体"/>
              <a:cs typeface="Courier New"/>
            </a:endParaRPr>
          </a:p>
        </p:txBody>
      </p:sp>
      <p:sp>
        <p:nvSpPr>
          <p:cNvPr id="10" name="Rectangle 21">
            <a:hlinkClick r:id="rId2" action="ppaction://hlinksldjump"/>
          </p:cNvPr>
          <p:cNvSpPr>
            <a:spLocks noChangeArrowheads="1"/>
          </p:cNvSpPr>
          <p:nvPr/>
        </p:nvSpPr>
        <p:spPr bwMode="auto">
          <a:xfrm>
            <a:off x="186552"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1" name="Rectangle 21">
            <a:hlinkClick r:id="rId3" action="ppaction://hlinksldjump"/>
          </p:cNvPr>
          <p:cNvSpPr>
            <a:spLocks noChangeArrowheads="1"/>
          </p:cNvSpPr>
          <p:nvPr/>
        </p:nvSpPr>
        <p:spPr bwMode="auto">
          <a:xfrm>
            <a:off x="620475"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2" name="Rectangle 21">
            <a:hlinkClick r:id="rId4" action="ppaction://hlinksldjump"/>
          </p:cNvPr>
          <p:cNvSpPr>
            <a:spLocks noChangeArrowheads="1"/>
          </p:cNvSpPr>
          <p:nvPr/>
        </p:nvSpPr>
        <p:spPr bwMode="auto">
          <a:xfrm>
            <a:off x="1054398"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cxnSp>
        <p:nvCxnSpPr>
          <p:cNvPr id="13" name="直接连接符 12"/>
          <p:cNvCxnSpPr/>
          <p:nvPr/>
        </p:nvCxnSpPr>
        <p:spPr>
          <a:xfrm>
            <a:off x="25473" y="729395"/>
            <a:ext cx="12118405" cy="35906"/>
          </a:xfrm>
          <a:prstGeom prst="line">
            <a:avLst/>
          </a:prstGeom>
          <a:ln w="12700">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8" name="矩形 7"/>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9" name="圆角矩形 8"/>
          <p:cNvSpPr/>
          <p:nvPr/>
        </p:nvSpPr>
        <p:spPr>
          <a:xfrm>
            <a:off x="10487694" y="6649268"/>
            <a:ext cx="650558"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
        <p:nvSpPr>
          <p:cNvPr id="14" name="圆角矩形 13">
            <a:hlinkClick r:id="rId5" action="ppaction://hlinksldjump"/>
          </p:cNvPr>
          <p:cNvSpPr/>
          <p:nvPr/>
        </p:nvSpPr>
        <p:spPr>
          <a:xfrm>
            <a:off x="11376626" y="665383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itchFamily="49" charset="-122"/>
                <a:ea typeface="黑体" pitchFamily="49" charset="-122"/>
              </a:rPr>
              <a:t>返回</a:t>
            </a:r>
            <a:endParaRPr lang="zh-CN" altLang="en-US" sz="1400" dirty="0">
              <a:solidFill>
                <a:srgbClr val="0000FF"/>
              </a:solidFill>
              <a:latin typeface="黑体" pitchFamily="49" charset="-122"/>
              <a:ea typeface="黑体" pitchFamily="49" charset="-122"/>
            </a:endParaRPr>
          </a:p>
        </p:txBody>
      </p:sp>
    </p:spTree>
    <p:extLst>
      <p:ext uri="{BB962C8B-B14F-4D97-AF65-F5344CB8AC3E}">
        <p14:creationId xmlns:p14="http://schemas.microsoft.com/office/powerpoint/2010/main" val="352453087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blinds(horizontal)">
                                      <p:cBhvr>
                                        <p:cTn id="7" dur="500"/>
                                        <p:tgtEl>
                                          <p:spTgt spid="6">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3" end="3"/>
                                            </p:txEl>
                                          </p:spTgt>
                                        </p:tgtEl>
                                        <p:attrNameLst>
                                          <p:attrName>style.visibility</p:attrName>
                                        </p:attrNameLst>
                                      </p:cBhvr>
                                      <p:to>
                                        <p:strVal val="visible"/>
                                      </p:to>
                                    </p:set>
                                    <p:animEffect transition="in" filter="blinds(horizontal)">
                                      <p:cBhvr>
                                        <p:cTn id="12" dur="500"/>
                                        <p:tgtEl>
                                          <p:spTgt spid="6">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blinds(horizontal)">
                                      <p:cBhvr>
                                        <p:cTn id="17" dur="500"/>
                                        <p:tgtEl>
                                          <p:spTgt spid="6">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6">
                                            <p:txEl>
                                              <p:pRg st="2" end="2"/>
                                            </p:txEl>
                                          </p:spTgt>
                                        </p:tgtEl>
                                      </p:cBhvr>
                                    </p:animEffect>
                                    <p:set>
                                      <p:cBhvr>
                                        <p:cTn id="22" dur="1" fill="hold">
                                          <p:stCondLst>
                                            <p:cond delay="499"/>
                                          </p:stCondLst>
                                        </p:cTn>
                                        <p:tgtEl>
                                          <p:spTgt spid="6">
                                            <p:txEl>
                                              <p:pRg st="2" end="2"/>
                                            </p:txEl>
                                          </p:spTgt>
                                        </p:tgtEl>
                                        <p:attrNameLst>
                                          <p:attrName>style.visibility</p:attrName>
                                        </p:attrNameLst>
                                      </p:cBhvr>
                                      <p:to>
                                        <p:strVal val="hidden"/>
                                      </p:to>
                                    </p:set>
                                  </p:childTnLst>
                                </p:cTn>
                              </p:par>
                              <p:par>
                                <p:cTn id="23" presetID="10" presetClass="exit" presetSubtype="0" fill="hold" grpId="0" nodeType="withEffect">
                                  <p:stCondLst>
                                    <p:cond delay="0"/>
                                  </p:stCondLst>
                                  <p:childTnLst>
                                    <p:animEffect transition="out" filter="fade">
                                      <p:cBhvr>
                                        <p:cTn id="24" dur="500"/>
                                        <p:tgtEl>
                                          <p:spTgt spid="6">
                                            <p:txEl>
                                              <p:pRg st="3" end="3"/>
                                            </p:txEl>
                                          </p:spTgt>
                                        </p:tgtEl>
                                      </p:cBhvr>
                                    </p:animEffect>
                                    <p:set>
                                      <p:cBhvr>
                                        <p:cTn id="25" dur="1" fill="hold">
                                          <p:stCondLst>
                                            <p:cond delay="499"/>
                                          </p:stCondLst>
                                        </p:cTn>
                                        <p:tgtEl>
                                          <p:spTgt spid="6">
                                            <p:txEl>
                                              <p:pRg st="3" end="3"/>
                                            </p:txEl>
                                          </p:spTgt>
                                        </p:tgtEl>
                                        <p:attrNameLst>
                                          <p:attrName>style.visibility</p:attrName>
                                        </p:attrNameLst>
                                      </p:cBhvr>
                                      <p:to>
                                        <p:strVal val="hidden"/>
                                      </p:to>
                                    </p:set>
                                  </p:childTnLst>
                                </p:cTn>
                              </p:par>
                              <p:par>
                                <p:cTn id="26" presetID="10" presetClass="exit" presetSubtype="0" fill="hold" grpId="0" nodeType="withEffect">
                                  <p:stCondLst>
                                    <p:cond delay="0"/>
                                  </p:stCondLst>
                                  <p:childTnLst>
                                    <p:animEffect transition="out" filter="fade">
                                      <p:cBhvr>
                                        <p:cTn id="27" dur="500"/>
                                        <p:tgtEl>
                                          <p:spTgt spid="6">
                                            <p:txEl>
                                              <p:pRg st="4" end="4"/>
                                            </p:txEl>
                                          </p:spTgt>
                                        </p:tgtEl>
                                      </p:cBhvr>
                                    </p:animEffect>
                                    <p:set>
                                      <p:cBhvr>
                                        <p:cTn id="28" dur="1" fill="hold">
                                          <p:stCondLst>
                                            <p:cond delay="499"/>
                                          </p:stCondLst>
                                        </p:cTn>
                                        <p:tgtEl>
                                          <p:spTgt spid="6">
                                            <p:txEl>
                                              <p:pRg st="4" end="4"/>
                                            </p:txEl>
                                          </p:spTgt>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6" grpId="0" uiExpand="1" build="allAtOnce"/>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9"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30"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31"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32"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33"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34"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35"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36"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37"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9"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40"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18" name="矩形 17"/>
          <p:cNvSpPr/>
          <p:nvPr/>
        </p:nvSpPr>
        <p:spPr>
          <a:xfrm>
            <a:off x="191504" y="258220"/>
            <a:ext cx="1980029" cy="630942"/>
          </a:xfrm>
          <a:prstGeom prst="rect">
            <a:avLst/>
          </a:prstGeom>
        </p:spPr>
        <p:txBody>
          <a:bodyPr wrap="none">
            <a:spAutoFit/>
          </a:bodyPr>
          <a:lstStyle/>
          <a:p>
            <a:pPr lvl="0">
              <a:defRPr/>
            </a:pPr>
            <a:r>
              <a:rPr lang="zh-CN" altLang="en-US" sz="3500" b="1" dirty="0" smtClean="0">
                <a:solidFill>
                  <a:srgbClr val="0000FF"/>
                </a:solidFill>
                <a:latin typeface="+mj-ea"/>
                <a:ea typeface="+mj-ea"/>
              </a:rPr>
              <a:t>练出高分</a:t>
            </a:r>
            <a:endParaRPr lang="zh-CN" altLang="zh-CN" sz="3500" b="1" dirty="0">
              <a:solidFill>
                <a:srgbClr val="0000FF"/>
              </a:solidFill>
              <a:latin typeface="+mj-ea"/>
              <a:ea typeface="+mj-ea"/>
            </a:endParaRPr>
          </a:p>
        </p:txBody>
      </p:sp>
      <p:cxnSp>
        <p:nvCxnSpPr>
          <p:cNvPr id="19" name="直接连接符 18"/>
          <p:cNvCxnSpPr/>
          <p:nvPr/>
        </p:nvCxnSpPr>
        <p:spPr>
          <a:xfrm>
            <a:off x="2604" y="909514"/>
            <a:ext cx="12187809" cy="0"/>
          </a:xfrm>
          <a:prstGeom prst="line">
            <a:avLst/>
          </a:prstGeom>
          <a:ln w="12700">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20" name="矩形 19"/>
          <p:cNvSpPr/>
          <p:nvPr/>
        </p:nvSpPr>
        <p:spPr>
          <a:xfrm>
            <a:off x="367423" y="1036237"/>
            <a:ext cx="11344407" cy="5493812"/>
          </a:xfrm>
          <a:prstGeom prst="rect">
            <a:avLst/>
          </a:prstGeom>
        </p:spPr>
        <p:txBody>
          <a:bodyPr>
            <a:spAutoFit/>
          </a:bodyPr>
          <a:lstStyle/>
          <a:p>
            <a:pPr algn="just">
              <a:lnSpc>
                <a:spcPct val="150000"/>
              </a:lnSpc>
              <a:spcAft>
                <a:spcPts val="0"/>
              </a:spcAft>
              <a:tabLst>
                <a:tab pos="1890395" algn="l"/>
              </a:tabLst>
            </a:pPr>
            <a:r>
              <a:rPr lang="zh-CN" altLang="zh-CN" sz="2600" kern="100" dirty="0">
                <a:latin typeface="Times New Roman"/>
                <a:ea typeface="华文细黑"/>
                <a:cs typeface="Times New Roman"/>
              </a:rPr>
              <a:t>一、选择题</a:t>
            </a:r>
            <a:endParaRPr lang="zh-CN" altLang="zh-CN" sz="2600" kern="100" dirty="0">
              <a:latin typeface="宋体"/>
              <a:cs typeface="Courier New"/>
            </a:endParaRPr>
          </a:p>
          <a:p>
            <a:pPr algn="just">
              <a:lnSpc>
                <a:spcPct val="150000"/>
              </a:lnSpc>
              <a:spcAft>
                <a:spcPts val="0"/>
              </a:spcAft>
              <a:tabLst>
                <a:tab pos="2340610" algn="l"/>
              </a:tabLst>
            </a:pPr>
            <a:r>
              <a:rPr lang="en-US" altLang="zh-CN" sz="2600" kern="100" dirty="0">
                <a:solidFill>
                  <a:srgbClr val="000000"/>
                </a:solidFill>
                <a:latin typeface="Times New Roman"/>
                <a:ea typeface="华文细黑"/>
                <a:cs typeface="Courier New"/>
              </a:rPr>
              <a:t>1.</a:t>
            </a:r>
            <a:r>
              <a:rPr lang="zh-CN" altLang="zh-CN" sz="2600" kern="100" dirty="0">
                <a:solidFill>
                  <a:srgbClr val="000000"/>
                </a:solidFill>
                <a:latin typeface="Times New Roman"/>
                <a:ea typeface="华文细黑"/>
                <a:cs typeface="Times New Roman"/>
              </a:rPr>
              <a:t>最高人民法院新闻发言人指出，中国法院针对电信诈骗行为查处难、取证难，诈骗数额往往难以查清等需要解决的问题，明确电信诈骗犯罪案件的法律适用标准，依法严惩电信诈骗犯罪活动，维护民众切身利益。上述材料体现了</a:t>
            </a:r>
            <a:r>
              <a:rPr lang="en-US" altLang="zh-CN" sz="2600" kern="100" dirty="0">
                <a:solidFill>
                  <a:srgbClr val="000000"/>
                </a:solidFill>
                <a:latin typeface="Times New Roman"/>
                <a:ea typeface="华文细黑"/>
                <a:cs typeface="Courier New"/>
              </a:rPr>
              <a:t>(</a:t>
            </a:r>
            <a:r>
              <a:rPr lang="zh-CN" altLang="zh-CN" sz="2600" kern="100" dirty="0">
                <a:solidFill>
                  <a:srgbClr val="000000"/>
                </a:solidFill>
                <a:latin typeface="Times New Roman"/>
                <a:ea typeface="华文细黑"/>
                <a:cs typeface="Times New Roman"/>
              </a:rPr>
              <a:t>　　</a:t>
            </a:r>
            <a:r>
              <a:rPr lang="en-US" altLang="zh-CN" sz="2600" kern="100" dirty="0">
                <a:solidFill>
                  <a:srgbClr val="000000"/>
                </a:solidFill>
                <a:latin typeface="Times New Roman"/>
                <a:ea typeface="华文细黑"/>
                <a:cs typeface="Courier New"/>
              </a:rPr>
              <a:t>)</a:t>
            </a:r>
            <a:endParaRPr lang="zh-CN" altLang="zh-CN" sz="2600" kern="100" dirty="0">
              <a:latin typeface="宋体"/>
              <a:cs typeface="Courier New"/>
            </a:endParaRPr>
          </a:p>
          <a:p>
            <a:pPr algn="just">
              <a:lnSpc>
                <a:spcPct val="150000"/>
              </a:lnSpc>
              <a:spcAft>
                <a:spcPts val="0"/>
              </a:spcAft>
              <a:tabLst>
                <a:tab pos="2340610" algn="l"/>
              </a:tabLst>
            </a:pPr>
            <a:r>
              <a:rPr lang="en-US" altLang="zh-CN" sz="2600" kern="100" dirty="0">
                <a:solidFill>
                  <a:srgbClr val="000000"/>
                </a:solidFill>
                <a:latin typeface="宋体"/>
                <a:ea typeface="华文细黑"/>
                <a:cs typeface="Times New Roman"/>
              </a:rPr>
              <a:t>①</a:t>
            </a:r>
            <a:r>
              <a:rPr lang="zh-CN" altLang="zh-CN" sz="2600" kern="100" dirty="0">
                <a:solidFill>
                  <a:srgbClr val="000000"/>
                </a:solidFill>
                <a:latin typeface="Times New Roman"/>
                <a:ea typeface="华文细黑"/>
                <a:cs typeface="Times New Roman"/>
              </a:rPr>
              <a:t>我国是人民民主专政的社会主义国家　</a:t>
            </a:r>
            <a:r>
              <a:rPr lang="en-US" altLang="zh-CN" sz="2600" kern="100" dirty="0">
                <a:solidFill>
                  <a:srgbClr val="000000"/>
                </a:solidFill>
                <a:latin typeface="宋体"/>
                <a:ea typeface="华文细黑"/>
                <a:cs typeface="Times New Roman"/>
              </a:rPr>
              <a:t>②</a:t>
            </a:r>
            <a:r>
              <a:rPr lang="zh-CN" altLang="zh-CN" sz="2600" kern="100" dirty="0">
                <a:solidFill>
                  <a:srgbClr val="000000"/>
                </a:solidFill>
                <a:latin typeface="Times New Roman"/>
                <a:ea typeface="华文细黑"/>
                <a:cs typeface="Times New Roman"/>
              </a:rPr>
              <a:t>我国公民是国家的主人　</a:t>
            </a:r>
            <a:r>
              <a:rPr lang="en-US" altLang="zh-CN" sz="2600" kern="100" dirty="0">
                <a:solidFill>
                  <a:srgbClr val="000000"/>
                </a:solidFill>
                <a:latin typeface="宋体"/>
                <a:ea typeface="华文细黑"/>
                <a:cs typeface="Times New Roman"/>
              </a:rPr>
              <a:t>③</a:t>
            </a:r>
            <a:r>
              <a:rPr lang="zh-CN" altLang="zh-CN" sz="2600" kern="100" dirty="0">
                <a:solidFill>
                  <a:srgbClr val="000000"/>
                </a:solidFill>
                <a:latin typeface="Times New Roman"/>
                <a:ea typeface="华文细黑"/>
                <a:cs typeface="Times New Roman"/>
              </a:rPr>
              <a:t>我国具有民主和专政的职能　</a:t>
            </a:r>
            <a:r>
              <a:rPr lang="en-US" altLang="zh-CN" sz="2600" kern="100" dirty="0">
                <a:solidFill>
                  <a:srgbClr val="000000"/>
                </a:solidFill>
                <a:latin typeface="宋体"/>
                <a:ea typeface="华文细黑"/>
                <a:cs typeface="Times New Roman"/>
              </a:rPr>
              <a:t>④</a:t>
            </a:r>
            <a:r>
              <a:rPr lang="zh-CN" altLang="zh-CN" sz="2600" kern="100" dirty="0">
                <a:solidFill>
                  <a:srgbClr val="000000"/>
                </a:solidFill>
                <a:latin typeface="Times New Roman"/>
                <a:ea typeface="华文细黑"/>
                <a:cs typeface="Times New Roman"/>
              </a:rPr>
              <a:t>我国民主具有广泛性和真实性</a:t>
            </a:r>
            <a:endParaRPr lang="zh-CN" altLang="zh-CN" sz="2600" kern="100" dirty="0">
              <a:latin typeface="宋体"/>
              <a:cs typeface="Courier New"/>
            </a:endParaRPr>
          </a:p>
          <a:p>
            <a:pPr algn="just">
              <a:lnSpc>
                <a:spcPct val="150000"/>
              </a:lnSpc>
              <a:spcAft>
                <a:spcPts val="0"/>
              </a:spcAft>
              <a:tabLst>
                <a:tab pos="2340610" algn="l"/>
              </a:tabLst>
            </a:pPr>
            <a:r>
              <a:rPr lang="en-US" altLang="zh-CN" sz="2600" kern="100" dirty="0">
                <a:solidFill>
                  <a:srgbClr val="000000"/>
                </a:solidFill>
                <a:latin typeface="Times New Roman"/>
                <a:ea typeface="华文细黑"/>
                <a:cs typeface="Courier New"/>
              </a:rPr>
              <a:t>A.</a:t>
            </a:r>
            <a:r>
              <a:rPr lang="en-US" altLang="zh-CN" sz="2600" kern="100" dirty="0">
                <a:solidFill>
                  <a:srgbClr val="000000"/>
                </a:solidFill>
                <a:latin typeface="宋体"/>
                <a:ea typeface="华文细黑"/>
                <a:cs typeface="Times New Roman"/>
              </a:rPr>
              <a:t>①②</a:t>
            </a:r>
            <a:r>
              <a:rPr lang="en-US" altLang="zh-CN" sz="2600" kern="100" dirty="0">
                <a:solidFill>
                  <a:srgbClr val="000000"/>
                </a:solidFill>
                <a:latin typeface="Times New Roman"/>
                <a:ea typeface="华文细黑"/>
                <a:cs typeface="Courier New"/>
              </a:rPr>
              <a:t>  	</a:t>
            </a:r>
            <a:r>
              <a:rPr lang="en-US" altLang="zh-CN" sz="2600" kern="100" dirty="0" smtClean="0">
                <a:solidFill>
                  <a:srgbClr val="000000"/>
                </a:solidFill>
                <a:latin typeface="Times New Roman"/>
                <a:ea typeface="华文细黑"/>
                <a:cs typeface="Courier New"/>
              </a:rPr>
              <a:t>		B</a:t>
            </a:r>
            <a:r>
              <a:rPr lang="en-US" altLang="zh-CN" sz="2600" kern="100" dirty="0">
                <a:solidFill>
                  <a:srgbClr val="000000"/>
                </a:solidFill>
                <a:latin typeface="Times New Roman"/>
                <a:ea typeface="华文细黑"/>
                <a:cs typeface="Courier New"/>
              </a:rPr>
              <a:t>.</a:t>
            </a:r>
            <a:r>
              <a:rPr lang="en-US" altLang="zh-CN" sz="2600" kern="100" dirty="0">
                <a:solidFill>
                  <a:srgbClr val="000000"/>
                </a:solidFill>
                <a:latin typeface="宋体"/>
                <a:ea typeface="华文细黑"/>
                <a:cs typeface="Times New Roman"/>
              </a:rPr>
              <a:t>①③</a:t>
            </a:r>
            <a:r>
              <a:rPr lang="en-US" altLang="zh-CN" sz="2600" kern="100" dirty="0">
                <a:solidFill>
                  <a:srgbClr val="000000"/>
                </a:solidFill>
                <a:latin typeface="Times New Roman"/>
                <a:ea typeface="华文细黑"/>
                <a:cs typeface="Courier New"/>
              </a:rPr>
              <a:t>  </a:t>
            </a:r>
            <a:endParaRPr lang="zh-CN" altLang="zh-CN" sz="2600" kern="100" dirty="0">
              <a:latin typeface="宋体"/>
              <a:cs typeface="Courier New"/>
            </a:endParaRPr>
          </a:p>
          <a:p>
            <a:pPr>
              <a:lnSpc>
                <a:spcPct val="150000"/>
              </a:lnSpc>
            </a:pPr>
            <a:r>
              <a:rPr lang="en-US" altLang="zh-CN" sz="2600" kern="100" dirty="0">
                <a:solidFill>
                  <a:srgbClr val="000000"/>
                </a:solidFill>
                <a:latin typeface="Times New Roman"/>
                <a:ea typeface="华文细黑"/>
              </a:rPr>
              <a:t>C.</a:t>
            </a:r>
            <a:r>
              <a:rPr lang="en-US" altLang="zh-CN" sz="2600" kern="100" dirty="0">
                <a:solidFill>
                  <a:srgbClr val="000000"/>
                </a:solidFill>
                <a:latin typeface="宋体"/>
                <a:ea typeface="华文细黑"/>
                <a:cs typeface="Times New Roman"/>
              </a:rPr>
              <a:t>①④</a:t>
            </a:r>
            <a:r>
              <a:rPr lang="en-US" altLang="zh-CN" sz="2600" kern="100" dirty="0">
                <a:solidFill>
                  <a:srgbClr val="000000"/>
                </a:solidFill>
                <a:latin typeface="Times New Roman"/>
                <a:ea typeface="华文细黑"/>
              </a:rPr>
              <a:t>  	</a:t>
            </a:r>
            <a:r>
              <a:rPr lang="en-US" altLang="zh-CN" sz="2600" kern="100" dirty="0" smtClean="0">
                <a:solidFill>
                  <a:srgbClr val="000000"/>
                </a:solidFill>
                <a:latin typeface="Times New Roman"/>
                <a:ea typeface="华文细黑"/>
              </a:rPr>
              <a:t>		            D</a:t>
            </a:r>
            <a:r>
              <a:rPr lang="en-US" altLang="zh-CN" sz="2600" kern="100" dirty="0">
                <a:solidFill>
                  <a:srgbClr val="000000"/>
                </a:solidFill>
                <a:latin typeface="Times New Roman"/>
                <a:ea typeface="华文细黑"/>
              </a:rPr>
              <a:t>.</a:t>
            </a:r>
            <a:r>
              <a:rPr lang="en-US" altLang="zh-CN" sz="2600" kern="100" dirty="0">
                <a:solidFill>
                  <a:srgbClr val="000000"/>
                </a:solidFill>
                <a:latin typeface="宋体"/>
                <a:ea typeface="华文细黑"/>
                <a:cs typeface="Times New Roman"/>
              </a:rPr>
              <a:t>②④</a:t>
            </a:r>
            <a:endParaRPr lang="zh-CN" altLang="zh-CN" sz="2600" kern="100" dirty="0">
              <a:effectLst/>
              <a:latin typeface="宋体"/>
              <a:cs typeface="Courier New"/>
            </a:endParaRPr>
          </a:p>
        </p:txBody>
      </p:sp>
      <p:sp>
        <p:nvSpPr>
          <p:cNvPr id="17"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1"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2" name="矩形 21"/>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3" name="圆角矩形 22">
            <a:hlinkClick r:id="rId16"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2229447"/>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8"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9"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30"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31"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32"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33"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34"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35"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36"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37"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9"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40"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cxnSp>
        <p:nvCxnSpPr>
          <p:cNvPr id="19" name="直接连接符 18"/>
          <p:cNvCxnSpPr/>
          <p:nvPr/>
        </p:nvCxnSpPr>
        <p:spPr>
          <a:xfrm>
            <a:off x="2604" y="909514"/>
            <a:ext cx="12187809" cy="0"/>
          </a:xfrm>
          <a:prstGeom prst="line">
            <a:avLst/>
          </a:prstGeom>
          <a:ln w="12700">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20" name="矩形 19"/>
          <p:cNvSpPr/>
          <p:nvPr/>
        </p:nvSpPr>
        <p:spPr>
          <a:xfrm>
            <a:off x="367423" y="2404839"/>
            <a:ext cx="11344407" cy="2031325"/>
          </a:xfrm>
          <a:prstGeom prst="rect">
            <a:avLst/>
          </a:prstGeom>
        </p:spPr>
        <p:txBody>
          <a:bodyPr>
            <a:spAutoFit/>
          </a:bodyPr>
          <a:lstStyle/>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solidFill>
                  <a:srgbClr val="000000"/>
                </a:solidFill>
                <a:latin typeface="Times New Roman"/>
                <a:ea typeface="华文细黑"/>
                <a:cs typeface="Times New Roman"/>
              </a:rPr>
              <a:t>在我国，人民是国家的主人，</a:t>
            </a:r>
            <a:r>
              <a:rPr lang="en-US" altLang="zh-CN" sz="2800" kern="100" dirty="0">
                <a:solidFill>
                  <a:srgbClr val="000000"/>
                </a:solidFill>
                <a:latin typeface="宋体"/>
                <a:ea typeface="华文细黑"/>
                <a:cs typeface="Times New Roman"/>
              </a:rPr>
              <a:t>②</a:t>
            </a:r>
            <a:r>
              <a:rPr lang="zh-CN" altLang="zh-CN" sz="2800" kern="100" dirty="0">
                <a:solidFill>
                  <a:srgbClr val="000000"/>
                </a:solidFill>
                <a:latin typeface="Times New Roman"/>
                <a:ea typeface="华文细黑"/>
                <a:cs typeface="Times New Roman"/>
              </a:rPr>
              <a:t>观点错误</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a:lnSpc>
                <a:spcPct val="150000"/>
              </a:lnSpc>
            </a:pPr>
            <a:r>
              <a:rPr lang="en-US" altLang="zh-CN" sz="2800" kern="100" dirty="0" smtClean="0">
                <a:solidFill>
                  <a:srgbClr val="000000"/>
                </a:solidFill>
                <a:latin typeface="宋体"/>
                <a:ea typeface="华文细黑"/>
                <a:cs typeface="Times New Roman"/>
              </a:rPr>
              <a:t>④</a:t>
            </a:r>
            <a:r>
              <a:rPr lang="zh-CN" altLang="zh-CN" sz="2800" kern="100" dirty="0">
                <a:solidFill>
                  <a:srgbClr val="000000"/>
                </a:solidFill>
                <a:latin typeface="Times New Roman"/>
                <a:ea typeface="华文细黑"/>
                <a:cs typeface="Times New Roman"/>
              </a:rPr>
              <a:t>不符合题意</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lvl="0" algn="just">
              <a:lnSpc>
                <a:spcPct val="150000"/>
              </a:lnSpc>
              <a:tabLst>
                <a:tab pos="2340610" algn="l"/>
              </a:tabLst>
            </a:pPr>
            <a:r>
              <a:rPr lang="zh-CN" altLang="zh-CN" sz="2800" b="1" kern="100" dirty="0">
                <a:solidFill>
                  <a:srgbClr val="0000FF"/>
                </a:solidFill>
                <a:latin typeface="Times New Roman"/>
                <a:cs typeface="Times New Roman"/>
              </a:rPr>
              <a:t>答案　</a:t>
            </a:r>
            <a:r>
              <a:rPr lang="en-US" altLang="zh-CN" sz="2800" kern="100" dirty="0">
                <a:solidFill>
                  <a:schemeClr val="accent6">
                    <a:lumMod val="75000"/>
                  </a:schemeClr>
                </a:solidFill>
                <a:latin typeface="Times New Roman" pitchFamily="18" charset="0"/>
                <a:cs typeface="Times New Roman" pitchFamily="18" charset="0"/>
              </a:rPr>
              <a:t>B</a:t>
            </a:r>
            <a:endParaRPr lang="zh-CN" altLang="zh-CN" sz="2800" kern="100" dirty="0">
              <a:solidFill>
                <a:schemeClr val="accent6">
                  <a:lumMod val="75000"/>
                </a:schemeClr>
              </a:solidFill>
              <a:latin typeface="Times New Roman" pitchFamily="18" charset="0"/>
              <a:cs typeface="Times New Roman" pitchFamily="18" charset="0"/>
            </a:endParaRPr>
          </a:p>
        </p:txBody>
      </p:sp>
      <p:sp>
        <p:nvSpPr>
          <p:cNvPr id="17"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1"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val="267595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blinds(horizontal)">
                                      <p:cBhvr>
                                        <p:cTn id="7" dur="750"/>
                                        <p:tgtEl>
                                          <p:spTgt spid="20">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20">
                                            <p:txEl>
                                              <p:pRg st="1" end="1"/>
                                            </p:txEl>
                                          </p:spTgt>
                                        </p:tgtEl>
                                        <p:attrNameLst>
                                          <p:attrName>style.visibility</p:attrName>
                                        </p:attrNameLst>
                                      </p:cBhvr>
                                      <p:to>
                                        <p:strVal val="visible"/>
                                      </p:to>
                                    </p:set>
                                    <p:animEffect transition="in" filter="blinds(horizontal)">
                                      <p:cBhvr>
                                        <p:cTn id="11" dur="750"/>
                                        <p:tgtEl>
                                          <p:spTgt spid="20">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20">
                                            <p:txEl>
                                              <p:pRg st="2" end="2"/>
                                            </p:txEl>
                                          </p:spTgt>
                                        </p:tgtEl>
                                        <p:attrNameLst>
                                          <p:attrName>style.visibility</p:attrName>
                                        </p:attrNameLst>
                                      </p:cBhvr>
                                      <p:to>
                                        <p:strVal val="visible"/>
                                      </p:to>
                                    </p:set>
                                    <p:animEffect transition="in" filter="blinds(horizontal)">
                                      <p:cBhvr>
                                        <p:cTn id="15" dur="75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46288" y="1048480"/>
            <a:ext cx="11518253" cy="5493812"/>
          </a:xfrm>
          <a:prstGeom prst="rect">
            <a:avLst/>
          </a:prstGeom>
        </p:spPr>
        <p:txBody>
          <a:bodyPr wrap="square">
            <a:spAutoFit/>
          </a:bodyPr>
          <a:lstStyle/>
          <a:p>
            <a:pPr algn="just">
              <a:lnSpc>
                <a:spcPct val="150000"/>
              </a:lnSpc>
              <a:spcAft>
                <a:spcPts val="0"/>
              </a:spcAft>
              <a:tabLst>
                <a:tab pos="2340610" algn="l"/>
              </a:tabLst>
            </a:pPr>
            <a:r>
              <a:rPr lang="en-US" altLang="zh-CN" sz="2600" kern="100" dirty="0">
                <a:solidFill>
                  <a:srgbClr val="000000"/>
                </a:solidFill>
                <a:latin typeface="Times New Roman"/>
                <a:ea typeface="华文细黑"/>
                <a:cs typeface="Courier New"/>
              </a:rPr>
              <a:t>2.</a:t>
            </a:r>
            <a:r>
              <a:rPr lang="zh-CN" altLang="zh-CN" sz="2600" kern="100" dirty="0">
                <a:solidFill>
                  <a:srgbClr val="000000"/>
                </a:solidFill>
                <a:latin typeface="Times New Roman"/>
                <a:ea typeface="华文细黑"/>
                <a:cs typeface="Times New Roman"/>
              </a:rPr>
              <a:t>国务院公布的《关于进一步推进户籍制度改革的意见》，明确提出建立城乡统一的户口登记制度。这标志着我国实行了半个多世纪的</a:t>
            </a:r>
            <a:r>
              <a:rPr lang="en-US" altLang="zh-CN" sz="2600" kern="100" dirty="0">
                <a:solidFill>
                  <a:srgbClr val="000000"/>
                </a:solidFill>
                <a:latin typeface="宋体"/>
                <a:ea typeface="华文细黑"/>
                <a:cs typeface="Times New Roman"/>
              </a:rPr>
              <a:t>“</a:t>
            </a:r>
            <a:r>
              <a:rPr lang="zh-CN" altLang="zh-CN" sz="2600" kern="100" dirty="0">
                <a:solidFill>
                  <a:srgbClr val="000000"/>
                </a:solidFill>
                <a:latin typeface="Times New Roman"/>
                <a:ea typeface="华文细黑"/>
                <a:cs typeface="Times New Roman"/>
              </a:rPr>
              <a:t>农业</a:t>
            </a:r>
            <a:r>
              <a:rPr lang="en-US" altLang="zh-CN" sz="2600" kern="100" dirty="0">
                <a:solidFill>
                  <a:srgbClr val="000000"/>
                </a:solidFill>
                <a:latin typeface="宋体"/>
                <a:ea typeface="华文细黑"/>
                <a:cs typeface="Times New Roman"/>
              </a:rPr>
              <a:t>”</a:t>
            </a:r>
            <a:r>
              <a:rPr lang="zh-CN" altLang="zh-CN" sz="2600" kern="100" dirty="0">
                <a:solidFill>
                  <a:srgbClr val="000000"/>
                </a:solidFill>
                <a:latin typeface="Times New Roman"/>
                <a:ea typeface="华文细黑"/>
                <a:cs typeface="Times New Roman"/>
              </a:rPr>
              <a:t>和</a:t>
            </a:r>
            <a:r>
              <a:rPr lang="en-US" altLang="zh-CN" sz="2600" kern="100" dirty="0">
                <a:solidFill>
                  <a:srgbClr val="000000"/>
                </a:solidFill>
                <a:latin typeface="宋体"/>
                <a:ea typeface="华文细黑"/>
                <a:cs typeface="Times New Roman"/>
              </a:rPr>
              <a:t>“</a:t>
            </a:r>
            <a:r>
              <a:rPr lang="zh-CN" altLang="zh-CN" sz="2600" kern="100" dirty="0">
                <a:solidFill>
                  <a:srgbClr val="000000"/>
                </a:solidFill>
                <a:latin typeface="Times New Roman"/>
                <a:ea typeface="华文细黑"/>
                <a:cs typeface="Times New Roman"/>
              </a:rPr>
              <a:t>非农业</a:t>
            </a:r>
            <a:r>
              <a:rPr lang="en-US" altLang="zh-CN" sz="2600" kern="100" dirty="0">
                <a:solidFill>
                  <a:srgbClr val="000000"/>
                </a:solidFill>
                <a:latin typeface="宋体"/>
                <a:ea typeface="华文细黑"/>
                <a:cs typeface="Times New Roman"/>
              </a:rPr>
              <a:t>”</a:t>
            </a:r>
            <a:r>
              <a:rPr lang="zh-CN" altLang="zh-CN" sz="2600" kern="100" dirty="0">
                <a:solidFill>
                  <a:srgbClr val="000000"/>
                </a:solidFill>
                <a:latin typeface="Times New Roman"/>
                <a:ea typeface="华文细黑"/>
                <a:cs typeface="Times New Roman"/>
              </a:rPr>
              <a:t>二元户籍管理模式将退出历史舞台。实现农业转移人口在城镇落户，统一城乡户口登记制度，稳步推进义务教育、就业服务、基本养老、基本医疗卫生等城镇基本公共服务覆盖全部常住人口。上述改革举措体现了我国</a:t>
            </a:r>
            <a:r>
              <a:rPr lang="en-US" altLang="zh-CN" sz="2600" kern="100" dirty="0">
                <a:solidFill>
                  <a:srgbClr val="000000"/>
                </a:solidFill>
                <a:latin typeface="Times New Roman"/>
                <a:ea typeface="华文细黑"/>
                <a:cs typeface="Courier New"/>
              </a:rPr>
              <a:t>(</a:t>
            </a:r>
            <a:r>
              <a:rPr lang="zh-CN" altLang="zh-CN" sz="2600" kern="100" dirty="0">
                <a:solidFill>
                  <a:srgbClr val="000000"/>
                </a:solidFill>
                <a:latin typeface="Times New Roman"/>
                <a:ea typeface="华文细黑"/>
                <a:cs typeface="Times New Roman"/>
              </a:rPr>
              <a:t>　　</a:t>
            </a:r>
            <a:r>
              <a:rPr lang="en-US" altLang="zh-CN" sz="2600" kern="100" dirty="0">
                <a:solidFill>
                  <a:srgbClr val="000000"/>
                </a:solidFill>
                <a:latin typeface="Times New Roman"/>
                <a:ea typeface="华文细黑"/>
                <a:cs typeface="Courier New"/>
              </a:rPr>
              <a:t>)</a:t>
            </a:r>
            <a:endParaRPr lang="zh-CN" altLang="zh-CN" sz="2600" kern="100" dirty="0">
              <a:latin typeface="宋体"/>
              <a:cs typeface="Courier New"/>
            </a:endParaRPr>
          </a:p>
          <a:p>
            <a:pPr algn="just">
              <a:lnSpc>
                <a:spcPct val="150000"/>
              </a:lnSpc>
              <a:spcAft>
                <a:spcPts val="0"/>
              </a:spcAft>
              <a:tabLst>
                <a:tab pos="2340610" algn="l"/>
              </a:tabLst>
            </a:pPr>
            <a:r>
              <a:rPr lang="en-US" altLang="zh-CN" sz="2600" kern="100" dirty="0">
                <a:solidFill>
                  <a:srgbClr val="000000"/>
                </a:solidFill>
                <a:latin typeface="宋体"/>
                <a:ea typeface="华文细黑"/>
                <a:cs typeface="Times New Roman"/>
              </a:rPr>
              <a:t>①</a:t>
            </a:r>
            <a:r>
              <a:rPr lang="zh-CN" altLang="zh-CN" sz="2600" kern="100" dirty="0">
                <a:solidFill>
                  <a:srgbClr val="000000"/>
                </a:solidFill>
                <a:latin typeface="Times New Roman"/>
                <a:ea typeface="华文细黑"/>
                <a:cs typeface="Times New Roman"/>
              </a:rPr>
              <a:t>公民的政治权利不断扩大　</a:t>
            </a:r>
            <a:r>
              <a:rPr lang="en-US" altLang="zh-CN" sz="2600" kern="100" dirty="0">
                <a:solidFill>
                  <a:srgbClr val="000000"/>
                </a:solidFill>
                <a:latin typeface="宋体"/>
                <a:ea typeface="华文细黑"/>
                <a:cs typeface="Times New Roman"/>
              </a:rPr>
              <a:t>②</a:t>
            </a:r>
            <a:r>
              <a:rPr lang="zh-CN" altLang="zh-CN" sz="2600" kern="100" dirty="0">
                <a:solidFill>
                  <a:srgbClr val="000000"/>
                </a:solidFill>
                <a:latin typeface="Times New Roman"/>
                <a:ea typeface="华文细黑"/>
                <a:cs typeface="Times New Roman"/>
              </a:rPr>
              <a:t>人民民主具有真实性　</a:t>
            </a:r>
            <a:r>
              <a:rPr lang="en-US" altLang="zh-CN" sz="2600" kern="100" dirty="0">
                <a:solidFill>
                  <a:srgbClr val="000000"/>
                </a:solidFill>
                <a:latin typeface="宋体"/>
                <a:ea typeface="华文细黑"/>
                <a:cs typeface="Times New Roman"/>
              </a:rPr>
              <a:t>③</a:t>
            </a:r>
            <a:r>
              <a:rPr lang="zh-CN" altLang="zh-CN" sz="2600" kern="100" dirty="0">
                <a:solidFill>
                  <a:srgbClr val="000000"/>
                </a:solidFill>
                <a:latin typeface="Times New Roman"/>
                <a:ea typeface="华文细黑"/>
                <a:cs typeface="Times New Roman"/>
              </a:rPr>
              <a:t>人民民主专政的政体的优越性　</a:t>
            </a:r>
            <a:r>
              <a:rPr lang="en-US" altLang="zh-CN" sz="2600" kern="100" dirty="0">
                <a:solidFill>
                  <a:srgbClr val="000000"/>
                </a:solidFill>
                <a:latin typeface="宋体"/>
                <a:ea typeface="华文细黑"/>
                <a:cs typeface="Times New Roman"/>
              </a:rPr>
              <a:t>④</a:t>
            </a:r>
            <a:r>
              <a:rPr lang="zh-CN" altLang="zh-CN" sz="2600" kern="100" dirty="0">
                <a:solidFill>
                  <a:srgbClr val="000000"/>
                </a:solidFill>
                <a:latin typeface="Times New Roman"/>
                <a:ea typeface="华文细黑"/>
                <a:cs typeface="Times New Roman"/>
              </a:rPr>
              <a:t>对公民平等权利的尊重</a:t>
            </a:r>
            <a:endParaRPr lang="zh-CN" altLang="zh-CN" sz="2600" kern="100" dirty="0">
              <a:latin typeface="宋体"/>
              <a:cs typeface="Courier New"/>
            </a:endParaRPr>
          </a:p>
          <a:p>
            <a:pPr algn="just">
              <a:lnSpc>
                <a:spcPct val="150000"/>
              </a:lnSpc>
              <a:spcAft>
                <a:spcPts val="0"/>
              </a:spcAft>
              <a:tabLst>
                <a:tab pos="2340610" algn="l"/>
              </a:tabLst>
            </a:pPr>
            <a:r>
              <a:rPr lang="en-US" altLang="zh-CN" sz="2600" kern="100" dirty="0">
                <a:solidFill>
                  <a:srgbClr val="000000"/>
                </a:solidFill>
                <a:latin typeface="Times New Roman"/>
                <a:ea typeface="华文细黑"/>
                <a:cs typeface="Courier New"/>
              </a:rPr>
              <a:t>A.</a:t>
            </a:r>
            <a:r>
              <a:rPr lang="en-US" altLang="zh-CN" sz="2600" kern="100" dirty="0">
                <a:solidFill>
                  <a:srgbClr val="000000"/>
                </a:solidFill>
                <a:latin typeface="宋体"/>
                <a:ea typeface="华文细黑"/>
                <a:cs typeface="Times New Roman"/>
              </a:rPr>
              <a:t>③④</a:t>
            </a:r>
            <a:r>
              <a:rPr lang="en-US" altLang="zh-CN" sz="2600" kern="100" dirty="0">
                <a:solidFill>
                  <a:srgbClr val="000000"/>
                </a:solidFill>
                <a:latin typeface="Times New Roman"/>
                <a:ea typeface="华文细黑"/>
                <a:cs typeface="Courier New"/>
              </a:rPr>
              <a:t>  	</a:t>
            </a:r>
            <a:r>
              <a:rPr lang="en-US" altLang="zh-CN" sz="2600" kern="100" dirty="0" smtClean="0">
                <a:solidFill>
                  <a:srgbClr val="000000"/>
                </a:solidFill>
                <a:latin typeface="Times New Roman"/>
                <a:ea typeface="华文细黑"/>
                <a:cs typeface="Courier New"/>
              </a:rPr>
              <a:t>		B</a:t>
            </a:r>
            <a:r>
              <a:rPr lang="en-US" altLang="zh-CN" sz="2600" kern="100" dirty="0">
                <a:solidFill>
                  <a:srgbClr val="000000"/>
                </a:solidFill>
                <a:latin typeface="Times New Roman"/>
                <a:ea typeface="华文细黑"/>
                <a:cs typeface="Courier New"/>
              </a:rPr>
              <a:t>.</a:t>
            </a:r>
            <a:r>
              <a:rPr lang="en-US" altLang="zh-CN" sz="2600" kern="100" dirty="0">
                <a:solidFill>
                  <a:srgbClr val="000000"/>
                </a:solidFill>
                <a:latin typeface="宋体"/>
                <a:ea typeface="华文细黑"/>
                <a:cs typeface="Times New Roman"/>
              </a:rPr>
              <a:t>①④</a:t>
            </a:r>
            <a:r>
              <a:rPr lang="en-US" altLang="zh-CN" sz="2600" kern="100" dirty="0">
                <a:solidFill>
                  <a:srgbClr val="000000"/>
                </a:solidFill>
                <a:latin typeface="Times New Roman"/>
                <a:ea typeface="华文细黑"/>
                <a:cs typeface="Courier New"/>
              </a:rPr>
              <a:t>  </a:t>
            </a:r>
            <a:endParaRPr lang="zh-CN" altLang="zh-CN" sz="2600" kern="100" dirty="0">
              <a:latin typeface="宋体"/>
              <a:cs typeface="Courier New"/>
            </a:endParaRPr>
          </a:p>
          <a:p>
            <a:pPr algn="just">
              <a:lnSpc>
                <a:spcPct val="150000"/>
              </a:lnSpc>
              <a:spcAft>
                <a:spcPts val="0"/>
              </a:spcAft>
              <a:tabLst>
                <a:tab pos="2340610" algn="l"/>
              </a:tabLst>
            </a:pPr>
            <a:r>
              <a:rPr lang="en-US" altLang="zh-CN" sz="2600" kern="100" dirty="0">
                <a:solidFill>
                  <a:srgbClr val="000000"/>
                </a:solidFill>
                <a:latin typeface="Times New Roman"/>
                <a:ea typeface="华文细黑"/>
                <a:cs typeface="Courier New"/>
              </a:rPr>
              <a:t>C.</a:t>
            </a:r>
            <a:r>
              <a:rPr lang="en-US" altLang="zh-CN" sz="2600" kern="100" dirty="0">
                <a:solidFill>
                  <a:srgbClr val="000000"/>
                </a:solidFill>
                <a:latin typeface="宋体"/>
                <a:ea typeface="华文细黑"/>
                <a:cs typeface="Times New Roman"/>
              </a:rPr>
              <a:t>①②</a:t>
            </a:r>
            <a:r>
              <a:rPr lang="en-US" altLang="zh-CN" sz="2600" kern="100" dirty="0">
                <a:solidFill>
                  <a:srgbClr val="000000"/>
                </a:solidFill>
                <a:latin typeface="Times New Roman"/>
                <a:ea typeface="华文细黑"/>
                <a:cs typeface="Courier New"/>
              </a:rPr>
              <a:t>  	</a:t>
            </a:r>
            <a:r>
              <a:rPr lang="en-US" altLang="zh-CN" sz="2600" kern="100" dirty="0" smtClean="0">
                <a:solidFill>
                  <a:srgbClr val="000000"/>
                </a:solidFill>
                <a:latin typeface="Times New Roman"/>
                <a:ea typeface="华文细黑"/>
                <a:cs typeface="Courier New"/>
              </a:rPr>
              <a:t>		D</a:t>
            </a:r>
            <a:r>
              <a:rPr lang="en-US" altLang="zh-CN" sz="2600" kern="100" dirty="0">
                <a:solidFill>
                  <a:srgbClr val="000000"/>
                </a:solidFill>
                <a:latin typeface="Times New Roman"/>
                <a:ea typeface="华文细黑"/>
                <a:cs typeface="Courier New"/>
              </a:rPr>
              <a:t>.</a:t>
            </a:r>
            <a:r>
              <a:rPr lang="en-US" altLang="zh-CN" sz="2600" kern="100" dirty="0">
                <a:solidFill>
                  <a:srgbClr val="000000"/>
                </a:solidFill>
                <a:latin typeface="宋体"/>
                <a:ea typeface="华文细黑"/>
                <a:cs typeface="Times New Roman"/>
              </a:rPr>
              <a:t>②④</a:t>
            </a:r>
            <a:endParaRPr lang="zh-CN" altLang="zh-CN" sz="2600" kern="100" dirty="0">
              <a:effectLst/>
              <a:latin typeface="宋体"/>
              <a:cs typeface="Courier New"/>
            </a:endParaRPr>
          </a:p>
        </p:txBody>
      </p:sp>
      <p:sp>
        <p:nvSpPr>
          <p:cNvPr id="18"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9"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0"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1"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2"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3"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4"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5"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6"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7"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8"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9"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30"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1"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2" name="直接连接符 31"/>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33" name="矩形 3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34" name="圆角矩形 33">
            <a:hlinkClick r:id="rId16"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1150584230"/>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矩形 2"/>
          <p:cNvSpPr/>
          <p:nvPr/>
        </p:nvSpPr>
        <p:spPr>
          <a:xfrm>
            <a:off x="571007" y="2120290"/>
            <a:ext cx="11068815" cy="2677656"/>
          </a:xfrm>
          <a:prstGeom prst="rect">
            <a:avLst/>
          </a:prstGeom>
        </p:spPr>
        <p:txBody>
          <a:bodyPr wrap="square">
            <a:spAutoFit/>
          </a:bodyPr>
          <a:lstStyle/>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solidFill>
                  <a:srgbClr val="000000"/>
                </a:solidFill>
                <a:latin typeface="Times New Roman"/>
                <a:ea typeface="华文细黑"/>
                <a:cs typeface="Times New Roman"/>
              </a:rPr>
              <a:t>公民的政治权利是由宪法规定的，不能说公民的政治权利不断扩大，</a:t>
            </a:r>
            <a:r>
              <a:rPr lang="en-US" altLang="zh-CN" sz="2800" kern="100" dirty="0">
                <a:solidFill>
                  <a:srgbClr val="000000"/>
                </a:solidFill>
                <a:latin typeface="宋体"/>
                <a:ea typeface="华文细黑"/>
                <a:cs typeface="Times New Roman"/>
              </a:rPr>
              <a:t>①</a:t>
            </a:r>
            <a:r>
              <a:rPr lang="zh-CN" altLang="zh-CN" sz="2800" kern="100" dirty="0">
                <a:solidFill>
                  <a:srgbClr val="000000"/>
                </a:solidFill>
                <a:latin typeface="Times New Roman"/>
                <a:ea typeface="华文细黑"/>
                <a:cs typeface="Times New Roman"/>
              </a:rPr>
              <a:t>排除</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a:lnSpc>
                <a:spcPct val="150000"/>
              </a:lnSpc>
            </a:pPr>
            <a:r>
              <a:rPr lang="zh-CN" altLang="zh-CN" sz="2800" kern="100" dirty="0" smtClean="0">
                <a:solidFill>
                  <a:srgbClr val="000000"/>
                </a:solidFill>
                <a:latin typeface="Times New Roman"/>
                <a:ea typeface="华文细黑"/>
                <a:cs typeface="Times New Roman"/>
              </a:rPr>
              <a:t>材料</a:t>
            </a:r>
            <a:r>
              <a:rPr lang="zh-CN" altLang="zh-CN" sz="2800" kern="100" dirty="0">
                <a:solidFill>
                  <a:srgbClr val="000000"/>
                </a:solidFill>
                <a:latin typeface="Times New Roman"/>
                <a:ea typeface="华文细黑"/>
                <a:cs typeface="Times New Roman"/>
              </a:rPr>
              <a:t>没有体现政体，</a:t>
            </a:r>
            <a:r>
              <a:rPr lang="en-US" altLang="zh-CN" sz="2800" kern="100" dirty="0">
                <a:solidFill>
                  <a:srgbClr val="000000"/>
                </a:solidFill>
                <a:latin typeface="宋体"/>
                <a:ea typeface="华文细黑"/>
                <a:cs typeface="Times New Roman"/>
              </a:rPr>
              <a:t>③</a:t>
            </a:r>
            <a:r>
              <a:rPr lang="zh-CN" altLang="zh-CN" sz="2800" kern="100" dirty="0">
                <a:solidFill>
                  <a:srgbClr val="000000"/>
                </a:solidFill>
                <a:latin typeface="Times New Roman"/>
                <a:ea typeface="华文细黑"/>
                <a:cs typeface="Times New Roman"/>
              </a:rPr>
              <a:t>不符合题意</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lvl="0" algn="just">
              <a:lnSpc>
                <a:spcPct val="150000"/>
              </a:lnSpc>
              <a:tabLst>
                <a:tab pos="2340610" algn="l"/>
              </a:tabLst>
            </a:pPr>
            <a:r>
              <a:rPr lang="zh-CN" altLang="zh-CN" sz="2800" b="1" kern="100" dirty="0">
                <a:solidFill>
                  <a:srgbClr val="0000FF"/>
                </a:solidFill>
                <a:latin typeface="Times New Roman"/>
                <a:cs typeface="Times New Roman"/>
              </a:rPr>
              <a:t>答案　</a:t>
            </a:r>
            <a:r>
              <a:rPr lang="en-US" altLang="zh-CN" sz="2800" kern="100" dirty="0">
                <a:solidFill>
                  <a:schemeClr val="accent6">
                    <a:lumMod val="75000"/>
                  </a:schemeClr>
                </a:solidFill>
                <a:latin typeface="Times New Roman" pitchFamily="18" charset="0"/>
                <a:cs typeface="Times New Roman" pitchFamily="18" charset="0"/>
              </a:rPr>
              <a:t>D</a:t>
            </a:r>
            <a:endParaRPr lang="zh-CN" altLang="zh-CN" sz="2800" kern="100" dirty="0">
              <a:solidFill>
                <a:schemeClr val="accent6">
                  <a:lumMod val="75000"/>
                </a:schemeClr>
              </a:solidFill>
              <a:latin typeface="Times New Roman" pitchFamily="18" charset="0"/>
              <a:cs typeface="Times New Roman" pitchFamily="18" charset="0"/>
            </a:endParaRPr>
          </a:p>
        </p:txBody>
      </p:sp>
      <p:sp>
        <p:nvSpPr>
          <p:cNvPr id="18"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9"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0"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1"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2"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3"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4"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5"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6"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7"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8"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9"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30"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1"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2" name="直接连接符 31"/>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42775148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750"/>
                                        <p:tgtEl>
                                          <p:spTgt spid="3">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750"/>
                                        <p:tgtEl>
                                          <p:spTgt spid="3">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75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526743" y="1104393"/>
            <a:ext cx="11185087" cy="5133713"/>
          </a:xfrm>
          <a:prstGeom prst="rect">
            <a:avLst/>
          </a:prstGeom>
        </p:spPr>
        <p:txBody>
          <a:bodyPr>
            <a:spAutoFit/>
          </a:bodyPr>
          <a:lstStyle/>
          <a:p>
            <a:pPr algn="just">
              <a:lnSpc>
                <a:spcPct val="130000"/>
              </a:lnSpc>
              <a:spcAft>
                <a:spcPts val="0"/>
              </a:spcAft>
              <a:tabLst>
                <a:tab pos="2340610" algn="l"/>
              </a:tabLst>
            </a:pPr>
            <a:r>
              <a:rPr lang="en-US" altLang="zh-CN" sz="2800" kern="100" dirty="0">
                <a:solidFill>
                  <a:srgbClr val="000000"/>
                </a:solidFill>
                <a:latin typeface="Times New Roman"/>
                <a:ea typeface="华文细黑"/>
                <a:cs typeface="Courier New"/>
              </a:rPr>
              <a:t>3.2015</a:t>
            </a:r>
            <a:r>
              <a:rPr lang="zh-CN" altLang="zh-CN" sz="2800" kern="100" dirty="0">
                <a:solidFill>
                  <a:srgbClr val="000000"/>
                </a:solidFill>
                <a:latin typeface="Times New Roman"/>
                <a:ea typeface="华文细黑"/>
                <a:cs typeface="Times New Roman"/>
              </a:rPr>
              <a:t>年</a:t>
            </a:r>
            <a:r>
              <a:rPr lang="en-US" altLang="zh-CN" sz="2800" kern="100" dirty="0">
                <a:solidFill>
                  <a:srgbClr val="000000"/>
                </a:solidFill>
                <a:latin typeface="Times New Roman"/>
                <a:ea typeface="华文细黑"/>
                <a:cs typeface="Courier New"/>
              </a:rPr>
              <a:t>6</a:t>
            </a:r>
            <a:r>
              <a:rPr lang="zh-CN" altLang="zh-CN" sz="2800" kern="100" dirty="0">
                <a:solidFill>
                  <a:srgbClr val="000000"/>
                </a:solidFill>
                <a:latin typeface="Times New Roman"/>
                <a:ea typeface="华文细黑"/>
                <a:cs typeface="Times New Roman"/>
              </a:rPr>
              <a:t>月</a:t>
            </a:r>
            <a:r>
              <a:rPr lang="en-US" altLang="zh-CN" sz="2800" kern="100" dirty="0">
                <a:solidFill>
                  <a:srgbClr val="000000"/>
                </a:solidFill>
                <a:latin typeface="Times New Roman"/>
                <a:ea typeface="华文细黑"/>
                <a:cs typeface="Courier New"/>
              </a:rPr>
              <a:t>8</a:t>
            </a:r>
            <a:r>
              <a:rPr lang="zh-CN" altLang="zh-CN" sz="2800" kern="100" dirty="0">
                <a:solidFill>
                  <a:srgbClr val="000000"/>
                </a:solidFill>
                <a:latin typeface="Times New Roman"/>
                <a:ea typeface="华文细黑"/>
                <a:cs typeface="Times New Roman"/>
              </a:rPr>
              <a:t>日，国务院新闻办公室发表了《</a:t>
            </a:r>
            <a:r>
              <a:rPr lang="en-US" altLang="zh-CN" sz="2800" kern="100" dirty="0">
                <a:solidFill>
                  <a:srgbClr val="000000"/>
                </a:solidFill>
                <a:latin typeface="Times New Roman"/>
                <a:ea typeface="华文细黑"/>
                <a:cs typeface="Courier New"/>
              </a:rPr>
              <a:t>2014</a:t>
            </a:r>
            <a:r>
              <a:rPr lang="zh-CN" altLang="zh-CN" sz="2800" kern="100" dirty="0">
                <a:solidFill>
                  <a:srgbClr val="000000"/>
                </a:solidFill>
                <a:latin typeface="Times New Roman"/>
                <a:ea typeface="华文细黑"/>
                <a:cs typeface="Times New Roman"/>
              </a:rPr>
              <a:t>年中国人权事业的进展》白皮书，从发展权利、人身权利、民主权利、公正审判权、少数民族权利、妇女儿童和老年人权利、残疾人权利、环境权利等方面总结了我国人权事业的进展。我国人权事业取得进展</a:t>
            </a:r>
            <a:r>
              <a:rPr lang="en-US" altLang="zh-CN" sz="2800" kern="100" dirty="0">
                <a:solidFill>
                  <a:srgbClr val="000000"/>
                </a:solidFill>
                <a:latin typeface="Times New Roman"/>
                <a:ea typeface="华文细黑"/>
                <a:cs typeface="Courier New"/>
              </a:rPr>
              <a:t>(</a:t>
            </a:r>
            <a:r>
              <a:rPr lang="zh-CN" altLang="zh-CN" sz="2800" kern="100" dirty="0">
                <a:solidFill>
                  <a:srgbClr val="000000"/>
                </a:solidFill>
                <a:latin typeface="Times New Roman"/>
                <a:ea typeface="华文细黑"/>
                <a:cs typeface="Times New Roman"/>
              </a:rPr>
              <a:t>　　</a:t>
            </a:r>
            <a:r>
              <a:rPr lang="en-US" altLang="zh-CN" sz="2800" kern="100" dirty="0">
                <a:solidFill>
                  <a:srgbClr val="000000"/>
                </a:solidFill>
                <a:latin typeface="Times New Roman"/>
                <a:ea typeface="华文细黑"/>
                <a:cs typeface="Courier New"/>
              </a:rPr>
              <a:t>)</a:t>
            </a:r>
            <a:endParaRPr lang="zh-CN" altLang="zh-CN" sz="1050" kern="100" dirty="0">
              <a:latin typeface="宋体"/>
              <a:cs typeface="Courier New"/>
            </a:endParaRPr>
          </a:p>
          <a:p>
            <a:pPr algn="just">
              <a:lnSpc>
                <a:spcPct val="130000"/>
              </a:lnSpc>
              <a:spcAft>
                <a:spcPts val="0"/>
              </a:spcAft>
              <a:tabLst>
                <a:tab pos="2340610" algn="l"/>
              </a:tabLst>
            </a:pPr>
            <a:r>
              <a:rPr lang="en-US" altLang="zh-CN" sz="2800" kern="100" dirty="0">
                <a:solidFill>
                  <a:srgbClr val="000000"/>
                </a:solidFill>
                <a:latin typeface="宋体"/>
                <a:ea typeface="华文细黑"/>
                <a:cs typeface="Times New Roman"/>
              </a:rPr>
              <a:t>①</a:t>
            </a:r>
            <a:r>
              <a:rPr lang="zh-CN" altLang="zh-CN" sz="2800" kern="100" dirty="0">
                <a:solidFill>
                  <a:srgbClr val="000000"/>
                </a:solidFill>
                <a:latin typeface="Times New Roman"/>
                <a:ea typeface="华文细黑"/>
                <a:cs typeface="Times New Roman"/>
              </a:rPr>
              <a:t>体现出我国人民享有的民主具有广泛性和真实性　</a:t>
            </a:r>
            <a:r>
              <a:rPr lang="en-US" altLang="zh-CN" sz="2800" kern="100" dirty="0">
                <a:solidFill>
                  <a:srgbClr val="000000"/>
                </a:solidFill>
                <a:latin typeface="宋体"/>
                <a:ea typeface="华文细黑"/>
                <a:cs typeface="Times New Roman"/>
              </a:rPr>
              <a:t>②</a:t>
            </a:r>
            <a:r>
              <a:rPr lang="zh-CN" altLang="zh-CN" sz="2800" kern="100" dirty="0">
                <a:solidFill>
                  <a:srgbClr val="000000"/>
                </a:solidFill>
                <a:latin typeface="Times New Roman"/>
                <a:ea typeface="华文细黑"/>
                <a:cs typeface="Times New Roman"/>
              </a:rPr>
              <a:t>体现出我国占人口绝大多数的人民对少数敌对分子专政</a:t>
            </a:r>
            <a:endParaRPr lang="zh-CN" altLang="zh-CN" sz="1050" kern="100" dirty="0">
              <a:latin typeface="宋体"/>
              <a:cs typeface="Courier New"/>
            </a:endParaRPr>
          </a:p>
          <a:p>
            <a:pPr algn="just">
              <a:lnSpc>
                <a:spcPct val="130000"/>
              </a:lnSpc>
              <a:spcAft>
                <a:spcPts val="0"/>
              </a:spcAft>
              <a:tabLst>
                <a:tab pos="2340610" algn="l"/>
              </a:tabLst>
            </a:pPr>
            <a:r>
              <a:rPr lang="en-US" altLang="zh-CN" sz="2800" kern="100" dirty="0">
                <a:solidFill>
                  <a:srgbClr val="000000"/>
                </a:solidFill>
                <a:latin typeface="宋体"/>
                <a:ea typeface="华文细黑"/>
                <a:cs typeface="Times New Roman"/>
              </a:rPr>
              <a:t>③</a:t>
            </a:r>
            <a:r>
              <a:rPr lang="zh-CN" altLang="zh-CN" sz="2800" kern="100" dirty="0">
                <a:solidFill>
                  <a:srgbClr val="000000"/>
                </a:solidFill>
                <a:latin typeface="Times New Roman"/>
                <a:ea typeface="华文细黑"/>
                <a:cs typeface="Times New Roman"/>
              </a:rPr>
              <a:t>表明人民民主专政在社会主义制度中具有根本性</a:t>
            </a:r>
            <a:endParaRPr lang="zh-CN" altLang="zh-CN" sz="1050" kern="100" dirty="0">
              <a:latin typeface="宋体"/>
              <a:cs typeface="Courier New"/>
            </a:endParaRPr>
          </a:p>
          <a:p>
            <a:pPr algn="just">
              <a:lnSpc>
                <a:spcPct val="130000"/>
              </a:lnSpc>
              <a:spcAft>
                <a:spcPts val="0"/>
              </a:spcAft>
              <a:tabLst>
                <a:tab pos="2340610" algn="l"/>
              </a:tabLst>
            </a:pPr>
            <a:r>
              <a:rPr lang="en-US" altLang="zh-CN" sz="2800" kern="100" dirty="0">
                <a:solidFill>
                  <a:srgbClr val="000000"/>
                </a:solidFill>
                <a:latin typeface="宋体"/>
                <a:ea typeface="华文细黑"/>
                <a:cs typeface="Times New Roman"/>
              </a:rPr>
              <a:t>④</a:t>
            </a:r>
            <a:r>
              <a:rPr lang="zh-CN" altLang="zh-CN" sz="2800" kern="100" dirty="0">
                <a:solidFill>
                  <a:srgbClr val="000000"/>
                </a:solidFill>
                <a:latin typeface="Times New Roman"/>
                <a:ea typeface="华文细黑"/>
                <a:cs typeface="Times New Roman"/>
              </a:rPr>
              <a:t>表明人民当家作主权利随着社会进步而日益实现</a:t>
            </a:r>
            <a:endParaRPr lang="zh-CN" altLang="zh-CN" sz="1050" kern="100" dirty="0">
              <a:latin typeface="宋体"/>
              <a:cs typeface="Courier New"/>
            </a:endParaRPr>
          </a:p>
          <a:p>
            <a:pPr>
              <a:lnSpc>
                <a:spcPct val="130000"/>
              </a:lnSpc>
            </a:pPr>
            <a:r>
              <a:rPr lang="en-US" altLang="zh-CN" sz="2800" kern="100" dirty="0">
                <a:solidFill>
                  <a:srgbClr val="000000"/>
                </a:solidFill>
                <a:latin typeface="Times New Roman"/>
                <a:ea typeface="华文细黑"/>
              </a:rPr>
              <a:t>A.</a:t>
            </a:r>
            <a:r>
              <a:rPr lang="en-US" altLang="zh-CN" sz="2800" kern="100" dirty="0">
                <a:solidFill>
                  <a:srgbClr val="000000"/>
                </a:solidFill>
                <a:latin typeface="宋体"/>
                <a:ea typeface="华文细黑"/>
                <a:cs typeface="Times New Roman"/>
              </a:rPr>
              <a:t>①②</a:t>
            </a:r>
            <a:r>
              <a:rPr lang="en-US" altLang="zh-CN" sz="2800" kern="100" dirty="0">
                <a:solidFill>
                  <a:srgbClr val="000000"/>
                </a:solidFill>
                <a:latin typeface="Times New Roman"/>
                <a:ea typeface="华文细黑"/>
              </a:rPr>
              <a:t>  </a:t>
            </a:r>
            <a:r>
              <a:rPr lang="en-US" altLang="zh-CN" sz="2800" kern="100" dirty="0" smtClean="0">
                <a:solidFill>
                  <a:srgbClr val="000000"/>
                </a:solidFill>
                <a:latin typeface="Times New Roman"/>
                <a:ea typeface="华文细黑"/>
              </a:rPr>
              <a:t>	B</a:t>
            </a:r>
            <a:r>
              <a:rPr lang="en-US" altLang="zh-CN" sz="2800" kern="100" dirty="0">
                <a:solidFill>
                  <a:srgbClr val="000000"/>
                </a:solidFill>
                <a:latin typeface="Times New Roman"/>
                <a:ea typeface="华文细黑"/>
              </a:rPr>
              <a:t>.</a:t>
            </a:r>
            <a:r>
              <a:rPr lang="en-US" altLang="zh-CN" sz="2800" kern="100" dirty="0">
                <a:solidFill>
                  <a:srgbClr val="000000"/>
                </a:solidFill>
                <a:latin typeface="宋体"/>
                <a:ea typeface="华文细黑"/>
                <a:cs typeface="Times New Roman"/>
              </a:rPr>
              <a:t>①④</a:t>
            </a:r>
            <a:r>
              <a:rPr lang="en-US" altLang="zh-CN" sz="2800" kern="100" dirty="0">
                <a:solidFill>
                  <a:srgbClr val="000000"/>
                </a:solidFill>
                <a:latin typeface="Times New Roman"/>
                <a:ea typeface="华文细黑"/>
              </a:rPr>
              <a:t>  </a:t>
            </a:r>
            <a:r>
              <a:rPr lang="en-US" altLang="zh-CN" sz="2800" kern="100" dirty="0" smtClean="0">
                <a:solidFill>
                  <a:srgbClr val="000000"/>
                </a:solidFill>
                <a:latin typeface="Times New Roman"/>
                <a:ea typeface="华文细黑"/>
              </a:rPr>
              <a:t>		C</a:t>
            </a:r>
            <a:r>
              <a:rPr lang="en-US" altLang="zh-CN" sz="2800" kern="100" dirty="0">
                <a:solidFill>
                  <a:srgbClr val="000000"/>
                </a:solidFill>
                <a:latin typeface="Times New Roman"/>
                <a:ea typeface="华文细黑"/>
              </a:rPr>
              <a:t>.</a:t>
            </a:r>
            <a:r>
              <a:rPr lang="en-US" altLang="zh-CN" sz="2800" kern="100" dirty="0">
                <a:solidFill>
                  <a:srgbClr val="000000"/>
                </a:solidFill>
                <a:latin typeface="宋体"/>
                <a:ea typeface="华文细黑"/>
                <a:cs typeface="Times New Roman"/>
              </a:rPr>
              <a:t>②③</a:t>
            </a:r>
            <a:r>
              <a:rPr lang="en-US" altLang="zh-CN" sz="2800" kern="100" dirty="0">
                <a:solidFill>
                  <a:srgbClr val="000000"/>
                </a:solidFill>
                <a:latin typeface="Times New Roman"/>
                <a:ea typeface="华文细黑"/>
              </a:rPr>
              <a:t>  </a:t>
            </a:r>
            <a:r>
              <a:rPr lang="en-US" altLang="zh-CN" sz="2800" kern="100" dirty="0" smtClean="0">
                <a:solidFill>
                  <a:srgbClr val="000000"/>
                </a:solidFill>
                <a:latin typeface="Times New Roman"/>
                <a:ea typeface="华文细黑"/>
              </a:rPr>
              <a:t>		D</a:t>
            </a:r>
            <a:r>
              <a:rPr lang="en-US" altLang="zh-CN" sz="2800" kern="100" dirty="0">
                <a:solidFill>
                  <a:srgbClr val="000000"/>
                </a:solidFill>
                <a:latin typeface="Times New Roman"/>
                <a:ea typeface="华文细黑"/>
              </a:rPr>
              <a:t>.</a:t>
            </a:r>
            <a:r>
              <a:rPr lang="en-US" altLang="zh-CN" sz="2800" kern="100" dirty="0">
                <a:solidFill>
                  <a:srgbClr val="000000"/>
                </a:solidFill>
                <a:latin typeface="宋体"/>
                <a:ea typeface="华文细黑"/>
                <a:cs typeface="Times New Roman"/>
              </a:rPr>
              <a:t>③④</a:t>
            </a:r>
            <a:endParaRPr lang="zh-CN" altLang="zh-CN" sz="1050" kern="100" dirty="0">
              <a:effectLst/>
              <a:latin typeface="宋体"/>
              <a:cs typeface="Courier New"/>
            </a:endParaRPr>
          </a:p>
        </p:txBody>
      </p:sp>
      <p:sp>
        <p:nvSpPr>
          <p:cNvPr id="16"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7"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8"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9"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0"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1"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2"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3"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4"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5"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6"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7"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28"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9"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0" name="直接连接符 29"/>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31" name="矩形 30"/>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32" name="圆角矩形 31">
            <a:hlinkClick r:id="rId16"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3802869915"/>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矩形 2"/>
          <p:cNvSpPr/>
          <p:nvPr/>
        </p:nvSpPr>
        <p:spPr>
          <a:xfrm>
            <a:off x="621405" y="1269554"/>
            <a:ext cx="10748650" cy="4616648"/>
          </a:xfrm>
          <a:prstGeom prst="rect">
            <a:avLst/>
          </a:prstGeom>
        </p:spPr>
        <p:txBody>
          <a:bodyPr>
            <a:spAutoFit/>
          </a:bodyPr>
          <a:lstStyle/>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solidFill>
                  <a:srgbClr val="000000"/>
                </a:solidFill>
                <a:latin typeface="Times New Roman"/>
                <a:ea typeface="华文细黑"/>
                <a:cs typeface="Times New Roman"/>
              </a:rPr>
              <a:t>题干反映了不同群体享有的多方面权利，体现了人民民主的广泛性。我国人权事业不断取得进展，是社会进步的结果，体现了人民民主的真实性，人民当家作主权利随着社会进步而日益实现，</a:t>
            </a:r>
            <a:r>
              <a:rPr lang="en-US" altLang="zh-CN" sz="2800" kern="100" dirty="0">
                <a:solidFill>
                  <a:srgbClr val="000000"/>
                </a:solidFill>
                <a:latin typeface="宋体"/>
                <a:ea typeface="华文细黑"/>
                <a:cs typeface="Times New Roman"/>
              </a:rPr>
              <a:t>①④</a:t>
            </a:r>
            <a:r>
              <a:rPr lang="zh-CN" altLang="zh-CN" sz="2800" kern="100" dirty="0">
                <a:solidFill>
                  <a:srgbClr val="000000"/>
                </a:solidFill>
                <a:latin typeface="Times New Roman"/>
                <a:ea typeface="华文细黑"/>
                <a:cs typeface="Times New Roman"/>
              </a:rPr>
              <a:t>正确</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a:lnSpc>
                <a:spcPct val="150000"/>
              </a:lnSpc>
            </a:pPr>
            <a:r>
              <a:rPr lang="zh-CN" altLang="zh-CN" sz="2800" kern="100" dirty="0" smtClean="0">
                <a:solidFill>
                  <a:srgbClr val="000000"/>
                </a:solidFill>
                <a:latin typeface="Times New Roman"/>
                <a:ea typeface="华文细黑"/>
                <a:cs typeface="Times New Roman"/>
              </a:rPr>
              <a:t>题</a:t>
            </a:r>
            <a:r>
              <a:rPr lang="zh-CN" altLang="zh-CN" sz="2800" kern="100" dirty="0">
                <a:solidFill>
                  <a:srgbClr val="000000"/>
                </a:solidFill>
                <a:latin typeface="Times New Roman"/>
                <a:ea typeface="华文细黑"/>
                <a:cs typeface="Times New Roman"/>
              </a:rPr>
              <a:t>干没有体现人民民主专政的本质和人民民主专政的地位，且</a:t>
            </a:r>
            <a:r>
              <a:rPr lang="en-US" altLang="zh-CN" sz="2800" kern="100" dirty="0">
                <a:solidFill>
                  <a:srgbClr val="000000"/>
                </a:solidFill>
                <a:latin typeface="宋体"/>
                <a:ea typeface="华文细黑"/>
                <a:cs typeface="Times New Roman"/>
              </a:rPr>
              <a:t>③</a:t>
            </a:r>
            <a:r>
              <a:rPr lang="zh-CN" altLang="zh-CN" sz="2800" kern="100" dirty="0">
                <a:solidFill>
                  <a:srgbClr val="000000"/>
                </a:solidFill>
                <a:latin typeface="Times New Roman"/>
                <a:ea typeface="华文细黑"/>
                <a:cs typeface="Times New Roman"/>
              </a:rPr>
              <a:t>错误，人民民主专政在我国社会主义制度中具有根本性，</a:t>
            </a:r>
            <a:r>
              <a:rPr lang="en-US" altLang="zh-CN" sz="2800" kern="100" dirty="0">
                <a:solidFill>
                  <a:srgbClr val="000000"/>
                </a:solidFill>
                <a:latin typeface="宋体"/>
                <a:ea typeface="华文细黑"/>
                <a:cs typeface="Times New Roman"/>
              </a:rPr>
              <a:t>②③</a:t>
            </a:r>
            <a:r>
              <a:rPr lang="zh-CN" altLang="zh-CN" sz="2800" kern="100" dirty="0">
                <a:solidFill>
                  <a:srgbClr val="000000"/>
                </a:solidFill>
                <a:latin typeface="Times New Roman"/>
                <a:ea typeface="华文细黑"/>
                <a:cs typeface="Times New Roman"/>
              </a:rPr>
              <a:t>排除</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lvl="0" algn="just">
              <a:lnSpc>
                <a:spcPct val="150000"/>
              </a:lnSpc>
              <a:tabLst>
                <a:tab pos="2340610" algn="l"/>
              </a:tabLst>
            </a:pPr>
            <a:r>
              <a:rPr lang="zh-CN" altLang="zh-CN" sz="2800" b="1" kern="100" dirty="0">
                <a:solidFill>
                  <a:srgbClr val="0000FF"/>
                </a:solidFill>
                <a:latin typeface="Times New Roman"/>
                <a:cs typeface="Times New Roman"/>
              </a:rPr>
              <a:t>答案　</a:t>
            </a:r>
            <a:r>
              <a:rPr lang="en-US" altLang="zh-CN" sz="2800" kern="100" dirty="0">
                <a:solidFill>
                  <a:schemeClr val="accent6">
                    <a:lumMod val="75000"/>
                  </a:schemeClr>
                </a:solidFill>
                <a:latin typeface="Times New Roman" pitchFamily="18" charset="0"/>
                <a:cs typeface="Times New Roman" pitchFamily="18" charset="0"/>
              </a:rPr>
              <a:t>B</a:t>
            </a:r>
            <a:endParaRPr lang="zh-CN" altLang="zh-CN" sz="2800" kern="100" dirty="0">
              <a:solidFill>
                <a:schemeClr val="accent6">
                  <a:lumMod val="75000"/>
                </a:schemeClr>
              </a:solidFill>
              <a:latin typeface="Times New Roman" pitchFamily="18" charset="0"/>
              <a:cs typeface="Times New Roman" pitchFamily="18" charset="0"/>
            </a:endParaRPr>
          </a:p>
        </p:txBody>
      </p:sp>
      <p:sp>
        <p:nvSpPr>
          <p:cNvPr id="16"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7"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8"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9"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0"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1"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2"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3"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4"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5"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6"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7"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28"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9"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0" name="直接连接符 29"/>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33190838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750"/>
                                        <p:tgtEl>
                                          <p:spTgt spid="3">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750"/>
                                        <p:tgtEl>
                                          <p:spTgt spid="3">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75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62558" y="1125538"/>
            <a:ext cx="11639247" cy="5262979"/>
          </a:xfrm>
          <a:prstGeom prst="rect">
            <a:avLst/>
          </a:prstGeom>
        </p:spPr>
        <p:txBody>
          <a:bodyPr>
            <a:spAutoFit/>
          </a:bodyPr>
          <a:lstStyle/>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4.2015</a:t>
            </a:r>
            <a:r>
              <a:rPr lang="zh-CN" altLang="zh-CN" sz="2800" kern="100" dirty="0">
                <a:solidFill>
                  <a:srgbClr val="000000"/>
                </a:solidFill>
                <a:latin typeface="Times New Roman"/>
                <a:ea typeface="华文细黑"/>
                <a:cs typeface="Times New Roman"/>
              </a:rPr>
              <a:t>年，我国继续加大反腐力度，用制度形成对权力的有效制约，筑牢法治</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篱笆</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，坚持对腐败</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零容忍</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，不论何人，只要有贪腐，都依法严肃处理。这表明</a:t>
            </a:r>
            <a:r>
              <a:rPr lang="en-US" altLang="zh-CN" sz="2800" kern="100" dirty="0">
                <a:solidFill>
                  <a:srgbClr val="000000"/>
                </a:solidFill>
                <a:latin typeface="Times New Roman"/>
                <a:ea typeface="华文细黑"/>
                <a:cs typeface="Courier New"/>
              </a:rPr>
              <a:t>(</a:t>
            </a:r>
            <a:r>
              <a:rPr lang="zh-CN" altLang="zh-CN" sz="2800" kern="100" dirty="0">
                <a:solidFill>
                  <a:srgbClr val="000000"/>
                </a:solidFill>
                <a:latin typeface="Times New Roman"/>
                <a:ea typeface="华文细黑"/>
                <a:cs typeface="Times New Roman"/>
              </a:rPr>
              <a:t>　　</a:t>
            </a:r>
            <a:r>
              <a:rPr lang="en-US" altLang="zh-CN" sz="2800" kern="100" dirty="0">
                <a:solidFill>
                  <a:srgbClr val="000000"/>
                </a:solidFill>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宋体"/>
                <a:ea typeface="华文细黑"/>
                <a:cs typeface="Times New Roman"/>
              </a:rPr>
              <a:t>①</a:t>
            </a:r>
            <a:r>
              <a:rPr lang="zh-CN" altLang="zh-CN" sz="2800" kern="100" dirty="0">
                <a:solidFill>
                  <a:srgbClr val="000000"/>
                </a:solidFill>
                <a:latin typeface="Times New Roman"/>
                <a:ea typeface="华文细黑"/>
                <a:cs typeface="Times New Roman"/>
              </a:rPr>
              <a:t>有效制约和监督权力的关键是健全法制　</a:t>
            </a:r>
            <a:r>
              <a:rPr lang="en-US" altLang="zh-CN" sz="2800" kern="100" dirty="0">
                <a:solidFill>
                  <a:srgbClr val="000000"/>
                </a:solidFill>
                <a:latin typeface="宋体"/>
                <a:ea typeface="华文细黑"/>
                <a:cs typeface="Times New Roman"/>
              </a:rPr>
              <a:t>②</a:t>
            </a:r>
            <a:r>
              <a:rPr lang="zh-CN" altLang="zh-CN" sz="2800" kern="100" dirty="0">
                <a:solidFill>
                  <a:srgbClr val="000000"/>
                </a:solidFill>
                <a:latin typeface="Times New Roman"/>
                <a:ea typeface="华文细黑"/>
                <a:cs typeface="Times New Roman"/>
              </a:rPr>
              <a:t>任何公民的违法犯罪行为都要受到法律制裁　</a:t>
            </a:r>
            <a:r>
              <a:rPr lang="en-US" altLang="zh-CN" sz="2800" kern="100" dirty="0">
                <a:solidFill>
                  <a:srgbClr val="000000"/>
                </a:solidFill>
                <a:latin typeface="宋体"/>
                <a:ea typeface="华文细黑"/>
                <a:cs typeface="Times New Roman"/>
              </a:rPr>
              <a:t>③</a:t>
            </a:r>
            <a:r>
              <a:rPr lang="zh-CN" altLang="zh-CN" sz="2800" kern="100" dirty="0">
                <a:solidFill>
                  <a:srgbClr val="000000"/>
                </a:solidFill>
                <a:latin typeface="Times New Roman"/>
                <a:ea typeface="华文细黑"/>
                <a:cs typeface="Times New Roman"/>
              </a:rPr>
              <a:t>国家尊重和保障公民的合法权益　</a:t>
            </a:r>
            <a:r>
              <a:rPr lang="en-US" altLang="zh-CN" sz="2800" kern="100" dirty="0">
                <a:solidFill>
                  <a:srgbClr val="000000"/>
                </a:solidFill>
                <a:latin typeface="宋体"/>
                <a:ea typeface="华文细黑"/>
                <a:cs typeface="Times New Roman"/>
              </a:rPr>
              <a:t>④</a:t>
            </a:r>
            <a:r>
              <a:rPr lang="zh-CN" altLang="zh-CN" sz="2800" kern="100" dirty="0">
                <a:solidFill>
                  <a:srgbClr val="000000"/>
                </a:solidFill>
                <a:latin typeface="Times New Roman"/>
                <a:ea typeface="华文细黑"/>
                <a:cs typeface="Times New Roman"/>
              </a:rPr>
              <a:t>依法治国是党领导人民治理国家的基本方略</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A.</a:t>
            </a:r>
            <a:r>
              <a:rPr lang="en-US" altLang="zh-CN" sz="2800" kern="100" dirty="0">
                <a:solidFill>
                  <a:srgbClr val="000000"/>
                </a:solidFill>
                <a:latin typeface="宋体"/>
                <a:ea typeface="华文细黑"/>
                <a:cs typeface="Times New Roman"/>
              </a:rPr>
              <a:t>①②</a:t>
            </a:r>
            <a:r>
              <a:rPr lang="en-US" altLang="zh-CN" sz="2800" kern="100" dirty="0">
                <a:solidFill>
                  <a:srgbClr val="000000"/>
                </a:solidFill>
                <a:latin typeface="Times New Roman"/>
                <a:ea typeface="华文细黑"/>
                <a:cs typeface="Courier New"/>
              </a:rPr>
              <a:t>  	</a:t>
            </a:r>
            <a:r>
              <a:rPr lang="en-US" altLang="zh-CN" sz="2800" kern="100" dirty="0" smtClean="0">
                <a:solidFill>
                  <a:srgbClr val="000000"/>
                </a:solidFill>
                <a:latin typeface="Times New Roman"/>
                <a:ea typeface="华文细黑"/>
                <a:cs typeface="Courier New"/>
              </a:rPr>
              <a:t>		B</a:t>
            </a:r>
            <a:r>
              <a:rPr lang="en-US" altLang="zh-CN" sz="2800" kern="100" dirty="0">
                <a:solidFill>
                  <a:srgbClr val="000000"/>
                </a:solidFill>
                <a:latin typeface="Times New Roman"/>
                <a:ea typeface="华文细黑"/>
                <a:cs typeface="Courier New"/>
              </a:rPr>
              <a:t>.</a:t>
            </a:r>
            <a:r>
              <a:rPr lang="en-US" altLang="zh-CN" sz="2800" kern="100" dirty="0">
                <a:solidFill>
                  <a:srgbClr val="000000"/>
                </a:solidFill>
                <a:latin typeface="宋体"/>
                <a:ea typeface="华文细黑"/>
                <a:cs typeface="Times New Roman"/>
              </a:rPr>
              <a:t>②④</a:t>
            </a:r>
            <a:r>
              <a:rPr lang="en-US" altLang="zh-CN" sz="2800" kern="100" dirty="0">
                <a:solidFill>
                  <a:srgbClr val="000000"/>
                </a:solidFill>
                <a:latin typeface="Times New Roman"/>
                <a:ea typeface="华文细黑"/>
                <a:cs typeface="Courier New"/>
              </a:rPr>
              <a:t>  </a:t>
            </a:r>
            <a:endParaRPr lang="zh-CN" altLang="zh-CN" sz="1050" kern="100" dirty="0">
              <a:latin typeface="宋体"/>
              <a:cs typeface="Courier New"/>
            </a:endParaRPr>
          </a:p>
          <a:p>
            <a:pPr>
              <a:lnSpc>
                <a:spcPct val="150000"/>
              </a:lnSpc>
            </a:pPr>
            <a:r>
              <a:rPr lang="en-US" altLang="zh-CN" sz="2800" kern="100" dirty="0">
                <a:solidFill>
                  <a:srgbClr val="000000"/>
                </a:solidFill>
                <a:latin typeface="Times New Roman"/>
                <a:ea typeface="华文细黑"/>
              </a:rPr>
              <a:t>C.</a:t>
            </a:r>
            <a:r>
              <a:rPr lang="en-US" altLang="zh-CN" sz="2800" kern="100" dirty="0">
                <a:solidFill>
                  <a:srgbClr val="000000"/>
                </a:solidFill>
                <a:latin typeface="宋体"/>
                <a:ea typeface="华文细黑"/>
                <a:cs typeface="Times New Roman"/>
              </a:rPr>
              <a:t>③④</a:t>
            </a:r>
            <a:r>
              <a:rPr lang="en-US" altLang="zh-CN" sz="2800" kern="100" dirty="0">
                <a:solidFill>
                  <a:srgbClr val="000000"/>
                </a:solidFill>
                <a:latin typeface="Times New Roman"/>
                <a:ea typeface="华文细黑"/>
              </a:rPr>
              <a:t>  	</a:t>
            </a:r>
            <a:r>
              <a:rPr lang="en-US" altLang="zh-CN" sz="2800" kern="100" dirty="0" smtClean="0">
                <a:solidFill>
                  <a:srgbClr val="000000"/>
                </a:solidFill>
                <a:latin typeface="Times New Roman"/>
                <a:ea typeface="华文细黑"/>
              </a:rPr>
              <a:t>		            D</a:t>
            </a:r>
            <a:r>
              <a:rPr lang="en-US" altLang="zh-CN" sz="2800" kern="100" dirty="0">
                <a:solidFill>
                  <a:srgbClr val="000000"/>
                </a:solidFill>
                <a:latin typeface="Times New Roman"/>
                <a:ea typeface="华文细黑"/>
              </a:rPr>
              <a:t>.</a:t>
            </a:r>
            <a:r>
              <a:rPr lang="en-US" altLang="zh-CN" sz="2800" kern="100" dirty="0">
                <a:solidFill>
                  <a:srgbClr val="000000"/>
                </a:solidFill>
                <a:latin typeface="宋体"/>
                <a:ea typeface="华文细黑"/>
                <a:cs typeface="Times New Roman"/>
              </a:rPr>
              <a:t>①③</a:t>
            </a:r>
            <a:endParaRPr lang="zh-CN" altLang="zh-CN" sz="1050" kern="100" dirty="0">
              <a:effectLst/>
              <a:latin typeface="宋体"/>
              <a:cs typeface="Courier New"/>
            </a:endParaRPr>
          </a:p>
        </p:txBody>
      </p:sp>
      <p:sp>
        <p:nvSpPr>
          <p:cNvPr id="4" name="矩形 3"/>
          <p:cNvSpPr/>
          <p:nvPr/>
        </p:nvSpPr>
        <p:spPr>
          <a:xfrm>
            <a:off x="11207774" y="2016600"/>
            <a:ext cx="423514" cy="523220"/>
          </a:xfrm>
          <a:prstGeom prst="rect">
            <a:avLst/>
          </a:prstGeom>
        </p:spPr>
        <p:txBody>
          <a:bodyPr wrap="none">
            <a:spAutoFit/>
          </a:bodyPr>
          <a:lstStyle/>
          <a:p>
            <a:r>
              <a:rPr lang="en-US" altLang="zh-CN" sz="2800" kern="100" dirty="0">
                <a:solidFill>
                  <a:srgbClr val="F79646">
                    <a:lumMod val="75000"/>
                  </a:srgbClr>
                </a:solidFill>
                <a:latin typeface="Times New Roman"/>
                <a:ea typeface="华文细黑"/>
                <a:cs typeface="Courier New"/>
              </a:rPr>
              <a:t>C</a:t>
            </a:r>
            <a:endParaRPr lang="zh-CN" altLang="en-US" sz="2800" dirty="0"/>
          </a:p>
        </p:txBody>
      </p:sp>
      <p:sp>
        <p:nvSpPr>
          <p:cNvPr id="18"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9"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0"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1"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2"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3"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4"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5"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6"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7"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8"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9"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30"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1"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2" name="直接连接符 31"/>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33" name="矩形 3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34" name="圆角矩形 33">
            <a:hlinkClick r:id="rId16"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2920105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矩形 2"/>
          <p:cNvSpPr/>
          <p:nvPr/>
        </p:nvSpPr>
        <p:spPr>
          <a:xfrm>
            <a:off x="545009" y="1829356"/>
            <a:ext cx="11074345" cy="2677656"/>
          </a:xfrm>
          <a:prstGeom prst="rect">
            <a:avLst/>
          </a:prstGeom>
        </p:spPr>
        <p:txBody>
          <a:bodyPr>
            <a:spAutoFit/>
          </a:bodyPr>
          <a:lstStyle/>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solidFill>
                  <a:srgbClr val="000000"/>
                </a:solidFill>
                <a:latin typeface="Times New Roman"/>
                <a:ea typeface="华文细黑"/>
                <a:cs typeface="Times New Roman"/>
              </a:rPr>
              <a:t>有效制约和监督权力的关键是健全权力运行的制约和监督体系，</a:t>
            </a:r>
            <a:r>
              <a:rPr lang="en-US" altLang="zh-CN" sz="2800" kern="100" dirty="0">
                <a:solidFill>
                  <a:srgbClr val="000000"/>
                </a:solidFill>
                <a:latin typeface="宋体"/>
                <a:ea typeface="华文细黑"/>
                <a:cs typeface="Times New Roman"/>
              </a:rPr>
              <a:t>①</a:t>
            </a:r>
            <a:r>
              <a:rPr lang="zh-CN" altLang="zh-CN" sz="2800" kern="100" dirty="0">
                <a:solidFill>
                  <a:srgbClr val="000000"/>
                </a:solidFill>
                <a:latin typeface="Times New Roman"/>
                <a:ea typeface="华文细黑"/>
                <a:cs typeface="Times New Roman"/>
              </a:rPr>
              <a:t>错误</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a:lnSpc>
                <a:spcPct val="150000"/>
              </a:lnSpc>
            </a:pPr>
            <a:r>
              <a:rPr lang="en-US" altLang="zh-CN" sz="2800" kern="100" dirty="0" smtClean="0">
                <a:solidFill>
                  <a:srgbClr val="000000"/>
                </a:solidFill>
                <a:latin typeface="宋体"/>
                <a:ea typeface="华文细黑"/>
                <a:cs typeface="Times New Roman"/>
              </a:rPr>
              <a:t>③</a:t>
            </a:r>
            <a:r>
              <a:rPr lang="zh-CN" altLang="zh-CN" sz="2800" kern="100" dirty="0">
                <a:solidFill>
                  <a:srgbClr val="000000"/>
                </a:solidFill>
                <a:latin typeface="Times New Roman"/>
                <a:ea typeface="华文细黑"/>
                <a:cs typeface="Times New Roman"/>
              </a:rPr>
              <a:t>不符合题意</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lvl="0" algn="just">
              <a:lnSpc>
                <a:spcPct val="150000"/>
              </a:lnSpc>
              <a:tabLst>
                <a:tab pos="2340610" algn="l"/>
              </a:tabLst>
            </a:pPr>
            <a:r>
              <a:rPr lang="zh-CN" altLang="zh-CN" sz="2800" b="1" kern="100" dirty="0">
                <a:solidFill>
                  <a:srgbClr val="0000FF"/>
                </a:solidFill>
                <a:latin typeface="Times New Roman"/>
                <a:cs typeface="Times New Roman"/>
              </a:rPr>
              <a:t>答案　</a:t>
            </a:r>
            <a:r>
              <a:rPr lang="en-US" altLang="zh-CN" sz="2800" kern="100" dirty="0">
                <a:solidFill>
                  <a:schemeClr val="accent6">
                    <a:lumMod val="75000"/>
                  </a:schemeClr>
                </a:solidFill>
                <a:latin typeface="Times New Roman" pitchFamily="18" charset="0"/>
                <a:cs typeface="Times New Roman" pitchFamily="18" charset="0"/>
              </a:rPr>
              <a:t>B</a:t>
            </a:r>
          </a:p>
        </p:txBody>
      </p:sp>
      <p:sp>
        <p:nvSpPr>
          <p:cNvPr id="18"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9"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0"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1"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2"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3"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4"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5"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6"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7"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8"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9"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30"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1"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2" name="直接连接符 31"/>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42565527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72214" y="1119143"/>
            <a:ext cx="11167608" cy="5262979"/>
          </a:xfrm>
          <a:prstGeom prst="rect">
            <a:avLst/>
          </a:prstGeom>
        </p:spPr>
        <p:txBody>
          <a:bodyPr>
            <a:spAutoFit/>
          </a:bodyPr>
          <a:lstStyle/>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5.2015</a:t>
            </a:r>
            <a:r>
              <a:rPr lang="zh-CN" altLang="zh-CN" sz="2800" kern="100" dirty="0">
                <a:solidFill>
                  <a:srgbClr val="000000"/>
                </a:solidFill>
                <a:latin typeface="Times New Roman"/>
                <a:ea typeface="华文细黑"/>
                <a:cs typeface="Times New Roman"/>
              </a:rPr>
              <a:t>年</a:t>
            </a:r>
            <a:r>
              <a:rPr lang="en-US" altLang="zh-CN" sz="2800" kern="100" dirty="0">
                <a:solidFill>
                  <a:srgbClr val="000000"/>
                </a:solidFill>
                <a:latin typeface="Times New Roman"/>
                <a:ea typeface="华文细黑"/>
                <a:cs typeface="Courier New"/>
              </a:rPr>
              <a:t>9</a:t>
            </a:r>
            <a:r>
              <a:rPr lang="zh-CN" altLang="zh-CN" sz="2800" kern="100" dirty="0">
                <a:solidFill>
                  <a:srgbClr val="000000"/>
                </a:solidFill>
                <a:latin typeface="Times New Roman"/>
                <a:ea typeface="华文细黑"/>
                <a:cs typeface="Times New Roman"/>
              </a:rPr>
              <a:t>月</a:t>
            </a:r>
            <a:r>
              <a:rPr lang="en-US" altLang="zh-CN" sz="2800" kern="100" dirty="0">
                <a:solidFill>
                  <a:srgbClr val="000000"/>
                </a:solidFill>
                <a:latin typeface="Times New Roman"/>
                <a:ea typeface="华文细黑"/>
                <a:cs typeface="Courier New"/>
              </a:rPr>
              <a:t>9</a:t>
            </a:r>
            <a:r>
              <a:rPr lang="zh-CN" altLang="zh-CN" sz="2800" kern="100" dirty="0">
                <a:solidFill>
                  <a:srgbClr val="000000"/>
                </a:solidFill>
                <a:latin typeface="Times New Roman"/>
                <a:ea typeface="华文细黑"/>
                <a:cs typeface="Times New Roman"/>
              </a:rPr>
              <a:t>日，最高人民检察院首次召开了申诉案件公开审查论证会，就一起故意杀人申诉案公开审查案件事实和证据，听取申诉方和受邀人员意见。公开审查论证会有利于</a:t>
            </a:r>
            <a:r>
              <a:rPr lang="en-US" altLang="zh-CN" sz="2800" kern="100" dirty="0">
                <a:solidFill>
                  <a:srgbClr val="000000"/>
                </a:solidFill>
                <a:latin typeface="Times New Roman"/>
                <a:ea typeface="华文细黑"/>
                <a:cs typeface="Courier New"/>
              </a:rPr>
              <a:t>(</a:t>
            </a:r>
            <a:r>
              <a:rPr lang="zh-CN" altLang="zh-CN" sz="2800" kern="100" dirty="0">
                <a:solidFill>
                  <a:srgbClr val="000000"/>
                </a:solidFill>
                <a:latin typeface="Times New Roman"/>
                <a:ea typeface="华文细黑"/>
                <a:cs typeface="Times New Roman"/>
              </a:rPr>
              <a:t>　　</a:t>
            </a:r>
            <a:r>
              <a:rPr lang="en-US" altLang="zh-CN" sz="2800" kern="100" dirty="0">
                <a:solidFill>
                  <a:srgbClr val="000000"/>
                </a:solidFill>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宋体"/>
                <a:ea typeface="华文细黑"/>
                <a:cs typeface="Times New Roman"/>
              </a:rPr>
              <a:t>①</a:t>
            </a:r>
            <a:r>
              <a:rPr lang="zh-CN" altLang="zh-CN" sz="2800" kern="100" dirty="0">
                <a:solidFill>
                  <a:srgbClr val="000000"/>
                </a:solidFill>
                <a:latin typeface="Times New Roman"/>
                <a:ea typeface="华文细黑"/>
                <a:cs typeface="Times New Roman"/>
              </a:rPr>
              <a:t>保障公民的知情权，维护公民的合法权益　</a:t>
            </a:r>
            <a:r>
              <a:rPr lang="en-US" altLang="zh-CN" sz="2800" kern="100" dirty="0">
                <a:solidFill>
                  <a:srgbClr val="000000"/>
                </a:solidFill>
                <a:latin typeface="宋体"/>
                <a:ea typeface="华文细黑"/>
                <a:cs typeface="Times New Roman"/>
              </a:rPr>
              <a:t>②</a:t>
            </a:r>
            <a:r>
              <a:rPr lang="zh-CN" altLang="zh-CN" sz="2800" kern="100" dirty="0">
                <a:solidFill>
                  <a:srgbClr val="000000"/>
                </a:solidFill>
                <a:latin typeface="Times New Roman"/>
                <a:ea typeface="华文细黑"/>
                <a:cs typeface="Times New Roman"/>
              </a:rPr>
              <a:t>建设阳光政府，自觉接受社会监督　</a:t>
            </a:r>
            <a:r>
              <a:rPr lang="en-US" altLang="zh-CN" sz="2800" kern="100" dirty="0">
                <a:solidFill>
                  <a:srgbClr val="000000"/>
                </a:solidFill>
                <a:latin typeface="宋体"/>
                <a:ea typeface="华文细黑"/>
                <a:cs typeface="Times New Roman"/>
              </a:rPr>
              <a:t>③</a:t>
            </a:r>
            <a:r>
              <a:rPr lang="zh-CN" altLang="zh-CN" sz="2800" kern="100" dirty="0">
                <a:solidFill>
                  <a:srgbClr val="000000"/>
                </a:solidFill>
                <a:latin typeface="Times New Roman"/>
                <a:ea typeface="华文细黑"/>
                <a:cs typeface="Times New Roman"/>
              </a:rPr>
              <a:t>坚持政务公开，严格执法、公正司法　</a:t>
            </a:r>
            <a:r>
              <a:rPr lang="en-US" altLang="zh-CN" sz="2800" kern="100" dirty="0">
                <a:solidFill>
                  <a:srgbClr val="000000"/>
                </a:solidFill>
                <a:latin typeface="宋体"/>
                <a:ea typeface="华文细黑"/>
                <a:cs typeface="Times New Roman"/>
              </a:rPr>
              <a:t>④</a:t>
            </a:r>
            <a:r>
              <a:rPr lang="zh-CN" altLang="zh-CN" sz="2800" kern="100" dirty="0">
                <a:solidFill>
                  <a:srgbClr val="000000"/>
                </a:solidFill>
                <a:latin typeface="Times New Roman"/>
                <a:ea typeface="华文细黑"/>
                <a:cs typeface="Times New Roman"/>
              </a:rPr>
              <a:t>保障公民的监督权，坚持对人民负责</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A.</a:t>
            </a:r>
            <a:r>
              <a:rPr lang="en-US" altLang="zh-CN" sz="2800" kern="100" dirty="0">
                <a:solidFill>
                  <a:srgbClr val="000000"/>
                </a:solidFill>
                <a:latin typeface="宋体"/>
                <a:ea typeface="华文细黑"/>
                <a:cs typeface="Times New Roman"/>
              </a:rPr>
              <a:t>①②</a:t>
            </a:r>
            <a:r>
              <a:rPr lang="en-US" altLang="zh-CN" sz="2800" kern="100" dirty="0">
                <a:solidFill>
                  <a:srgbClr val="000000"/>
                </a:solidFill>
                <a:latin typeface="Times New Roman"/>
                <a:ea typeface="华文细黑"/>
                <a:cs typeface="Courier New"/>
              </a:rPr>
              <a:t>  	</a:t>
            </a:r>
            <a:r>
              <a:rPr lang="en-US" altLang="zh-CN" sz="2800" kern="100" dirty="0" smtClean="0">
                <a:solidFill>
                  <a:srgbClr val="000000"/>
                </a:solidFill>
                <a:latin typeface="Times New Roman"/>
                <a:ea typeface="华文细黑"/>
                <a:cs typeface="Courier New"/>
              </a:rPr>
              <a:t>		B</a:t>
            </a:r>
            <a:r>
              <a:rPr lang="en-US" altLang="zh-CN" sz="2800" kern="100" dirty="0">
                <a:solidFill>
                  <a:srgbClr val="000000"/>
                </a:solidFill>
                <a:latin typeface="Times New Roman"/>
                <a:ea typeface="华文细黑"/>
                <a:cs typeface="Courier New"/>
              </a:rPr>
              <a:t>.</a:t>
            </a:r>
            <a:r>
              <a:rPr lang="en-US" altLang="zh-CN" sz="2800" kern="100" dirty="0">
                <a:solidFill>
                  <a:srgbClr val="000000"/>
                </a:solidFill>
                <a:latin typeface="宋体"/>
                <a:ea typeface="华文细黑"/>
                <a:cs typeface="Times New Roman"/>
              </a:rPr>
              <a:t>①③</a:t>
            </a:r>
            <a:r>
              <a:rPr lang="en-US" altLang="zh-CN" sz="2800" kern="100" dirty="0">
                <a:solidFill>
                  <a:srgbClr val="000000"/>
                </a:solidFill>
                <a:latin typeface="Times New Roman"/>
                <a:ea typeface="华文细黑"/>
                <a:cs typeface="Courier New"/>
              </a:rPr>
              <a:t>  </a:t>
            </a:r>
            <a:endParaRPr lang="zh-CN" altLang="zh-CN" sz="1050" kern="100" dirty="0">
              <a:latin typeface="宋体"/>
              <a:cs typeface="Courier New"/>
            </a:endParaRPr>
          </a:p>
          <a:p>
            <a:pPr>
              <a:lnSpc>
                <a:spcPct val="150000"/>
              </a:lnSpc>
            </a:pPr>
            <a:r>
              <a:rPr lang="en-US" altLang="zh-CN" sz="2800" kern="100" dirty="0">
                <a:solidFill>
                  <a:srgbClr val="000000"/>
                </a:solidFill>
                <a:latin typeface="Times New Roman"/>
                <a:ea typeface="华文细黑"/>
              </a:rPr>
              <a:t>C.</a:t>
            </a:r>
            <a:r>
              <a:rPr lang="en-US" altLang="zh-CN" sz="2800" kern="100" dirty="0">
                <a:solidFill>
                  <a:srgbClr val="000000"/>
                </a:solidFill>
                <a:latin typeface="宋体"/>
                <a:ea typeface="华文细黑"/>
                <a:cs typeface="Times New Roman"/>
              </a:rPr>
              <a:t>①④</a:t>
            </a:r>
            <a:r>
              <a:rPr lang="en-US" altLang="zh-CN" sz="2800" kern="100" dirty="0">
                <a:solidFill>
                  <a:srgbClr val="000000"/>
                </a:solidFill>
                <a:latin typeface="Times New Roman"/>
                <a:ea typeface="华文细黑"/>
              </a:rPr>
              <a:t>  </a:t>
            </a:r>
            <a:r>
              <a:rPr lang="en-US" altLang="zh-CN" sz="2800" kern="100" dirty="0" smtClean="0">
                <a:solidFill>
                  <a:srgbClr val="000000"/>
                </a:solidFill>
                <a:latin typeface="Times New Roman"/>
                <a:ea typeface="华文细黑"/>
              </a:rPr>
              <a:t>		</a:t>
            </a:r>
            <a:r>
              <a:rPr lang="en-US" altLang="zh-CN" sz="2800" kern="100" dirty="0">
                <a:solidFill>
                  <a:srgbClr val="000000"/>
                </a:solidFill>
                <a:latin typeface="Times New Roman"/>
                <a:ea typeface="华文细黑"/>
              </a:rPr>
              <a:t>	</a:t>
            </a:r>
            <a:r>
              <a:rPr lang="en-US" altLang="zh-CN" sz="2800" kern="100" dirty="0" smtClean="0">
                <a:solidFill>
                  <a:srgbClr val="000000"/>
                </a:solidFill>
                <a:latin typeface="Times New Roman"/>
                <a:ea typeface="华文细黑"/>
              </a:rPr>
              <a:t>           D</a:t>
            </a:r>
            <a:r>
              <a:rPr lang="en-US" altLang="zh-CN" sz="2800" kern="100" dirty="0">
                <a:solidFill>
                  <a:srgbClr val="000000"/>
                </a:solidFill>
                <a:latin typeface="Times New Roman"/>
                <a:ea typeface="华文细黑"/>
              </a:rPr>
              <a:t>.</a:t>
            </a:r>
            <a:r>
              <a:rPr lang="en-US" altLang="zh-CN" sz="2800" kern="100" dirty="0">
                <a:solidFill>
                  <a:srgbClr val="000000"/>
                </a:solidFill>
                <a:latin typeface="宋体"/>
                <a:ea typeface="华文细黑"/>
                <a:cs typeface="Times New Roman"/>
              </a:rPr>
              <a:t>③④</a:t>
            </a:r>
            <a:endParaRPr lang="zh-CN" altLang="zh-CN" sz="1050" kern="100" dirty="0">
              <a:effectLst/>
              <a:latin typeface="宋体"/>
              <a:cs typeface="Courier New"/>
            </a:endParaRPr>
          </a:p>
        </p:txBody>
      </p:sp>
      <p:sp>
        <p:nvSpPr>
          <p:cNvPr id="18"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9"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0"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1"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2"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3"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4"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5"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6"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7"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8"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9"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30"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1"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2" name="直接连接符 31"/>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33" name="矩形 3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34" name="圆角矩形 33">
            <a:hlinkClick r:id="rId16"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2549780701"/>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矩形 2"/>
          <p:cNvSpPr/>
          <p:nvPr/>
        </p:nvSpPr>
        <p:spPr>
          <a:xfrm>
            <a:off x="690093" y="2262565"/>
            <a:ext cx="10731851" cy="2031325"/>
          </a:xfrm>
          <a:prstGeom prst="rect">
            <a:avLst/>
          </a:prstGeom>
        </p:spPr>
        <p:txBody>
          <a:bodyPr>
            <a:spAutoFit/>
          </a:bodyPr>
          <a:lstStyle/>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solidFill>
                  <a:srgbClr val="000000"/>
                </a:solidFill>
                <a:latin typeface="Times New Roman"/>
                <a:ea typeface="华文细黑"/>
                <a:cs typeface="Times New Roman"/>
              </a:rPr>
              <a:t>材料中人民检察院是司法机关，不是行政机关，</a:t>
            </a:r>
            <a:r>
              <a:rPr lang="en-US" altLang="zh-CN" sz="2800" kern="100" dirty="0">
                <a:solidFill>
                  <a:srgbClr val="000000"/>
                </a:solidFill>
                <a:latin typeface="宋体"/>
                <a:ea typeface="华文细黑"/>
                <a:cs typeface="Times New Roman"/>
              </a:rPr>
              <a:t>②③</a:t>
            </a:r>
            <a:r>
              <a:rPr lang="zh-CN" altLang="zh-CN" sz="2800" kern="100" dirty="0">
                <a:solidFill>
                  <a:srgbClr val="000000"/>
                </a:solidFill>
                <a:latin typeface="Times New Roman"/>
                <a:ea typeface="华文细黑"/>
                <a:cs typeface="Times New Roman"/>
              </a:rPr>
              <a:t>不符合题意</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lvl="0" algn="just">
              <a:lnSpc>
                <a:spcPct val="150000"/>
              </a:lnSpc>
              <a:tabLst>
                <a:tab pos="2340610" algn="l"/>
              </a:tabLst>
            </a:pPr>
            <a:r>
              <a:rPr lang="zh-CN" altLang="zh-CN" sz="2800" b="1" kern="100" dirty="0">
                <a:solidFill>
                  <a:srgbClr val="0000FF"/>
                </a:solidFill>
                <a:latin typeface="Times New Roman"/>
                <a:cs typeface="Times New Roman"/>
              </a:rPr>
              <a:t>答案　</a:t>
            </a:r>
            <a:r>
              <a:rPr lang="en-US" altLang="zh-CN" sz="2800" kern="100" dirty="0">
                <a:solidFill>
                  <a:schemeClr val="accent6">
                    <a:lumMod val="75000"/>
                  </a:schemeClr>
                </a:solidFill>
                <a:latin typeface="Times New Roman"/>
                <a:ea typeface="华文细黑"/>
                <a:cs typeface="Courier New"/>
              </a:rPr>
              <a:t>C</a:t>
            </a:r>
            <a:endParaRPr lang="zh-CN" altLang="zh-CN" sz="2800" kern="100" dirty="0">
              <a:solidFill>
                <a:schemeClr val="accent6">
                  <a:lumMod val="75000"/>
                </a:schemeClr>
              </a:solidFill>
              <a:latin typeface="Times New Roman"/>
              <a:ea typeface="华文细黑"/>
              <a:cs typeface="Courier New"/>
            </a:endParaRPr>
          </a:p>
        </p:txBody>
      </p:sp>
      <p:sp>
        <p:nvSpPr>
          <p:cNvPr id="18"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9"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0"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1"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2"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3"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4"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5"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6"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7"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8"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9"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30"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1"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2" name="直接连接符 31"/>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9020183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750"/>
                                        <p:tgtEl>
                                          <p:spTgt spid="3">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75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34566" y="1477442"/>
            <a:ext cx="11296938" cy="4616648"/>
          </a:xfrm>
          <a:prstGeom prst="rect">
            <a:avLst/>
          </a:prstGeom>
        </p:spPr>
        <p:txBody>
          <a:bodyPr>
            <a:spAutoFit/>
          </a:bodyPr>
          <a:lstStyle/>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6.2015</a:t>
            </a:r>
            <a:r>
              <a:rPr lang="zh-CN" altLang="zh-CN" sz="2800" kern="100" dirty="0">
                <a:solidFill>
                  <a:srgbClr val="000000"/>
                </a:solidFill>
                <a:latin typeface="Times New Roman"/>
                <a:ea typeface="华文细黑"/>
                <a:cs typeface="Times New Roman"/>
              </a:rPr>
              <a:t>年</a:t>
            </a:r>
            <a:r>
              <a:rPr lang="en-US" altLang="zh-CN" sz="2800" kern="100" dirty="0">
                <a:solidFill>
                  <a:srgbClr val="000000"/>
                </a:solidFill>
                <a:latin typeface="Times New Roman"/>
                <a:ea typeface="华文细黑"/>
                <a:cs typeface="Courier New"/>
              </a:rPr>
              <a:t>6</a:t>
            </a:r>
            <a:r>
              <a:rPr lang="zh-CN" altLang="zh-CN" sz="2800" kern="100" dirty="0">
                <a:solidFill>
                  <a:srgbClr val="000000"/>
                </a:solidFill>
                <a:latin typeface="Times New Roman"/>
                <a:ea typeface="华文细黑"/>
                <a:cs typeface="Times New Roman"/>
              </a:rPr>
              <a:t>月，在环保部指导下召开的</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美丽中国环境论坛</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上，</a:t>
            </a:r>
            <a:r>
              <a:rPr lang="en-US" altLang="zh-CN" sz="2800" kern="100" dirty="0">
                <a:solidFill>
                  <a:srgbClr val="000000"/>
                </a:solidFill>
                <a:latin typeface="Times New Roman"/>
                <a:ea typeface="华文细黑"/>
                <a:cs typeface="Courier New"/>
              </a:rPr>
              <a:t>65</a:t>
            </a:r>
            <a:r>
              <a:rPr lang="zh-CN" altLang="zh-CN" sz="2800" kern="100" dirty="0">
                <a:solidFill>
                  <a:srgbClr val="000000"/>
                </a:solidFill>
                <a:latin typeface="Times New Roman"/>
                <a:ea typeface="华文细黑"/>
                <a:cs typeface="Times New Roman"/>
              </a:rPr>
              <a:t>家环保组织发出</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绿色生活倡议</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，号召广大公民从自身做起，增强环保意识，坚持绿色低碳生活。若为此撰写一个标题，你认为恰当的是</a:t>
            </a:r>
            <a:r>
              <a:rPr lang="en-US" altLang="zh-CN" sz="2800" kern="100" dirty="0">
                <a:solidFill>
                  <a:srgbClr val="000000"/>
                </a:solidFill>
                <a:latin typeface="Times New Roman"/>
                <a:ea typeface="华文细黑"/>
                <a:cs typeface="Courier New"/>
              </a:rPr>
              <a:t>(</a:t>
            </a:r>
            <a:r>
              <a:rPr lang="zh-CN" altLang="zh-CN" sz="2800" kern="100" dirty="0">
                <a:solidFill>
                  <a:srgbClr val="000000"/>
                </a:solidFill>
                <a:latin typeface="Times New Roman"/>
                <a:ea typeface="华文细黑"/>
                <a:cs typeface="Times New Roman"/>
              </a:rPr>
              <a:t>　　</a:t>
            </a:r>
            <a:r>
              <a:rPr lang="en-US" altLang="zh-CN" sz="2800" kern="100" dirty="0">
                <a:solidFill>
                  <a:srgbClr val="000000"/>
                </a:solidFill>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A.</a:t>
            </a:r>
            <a:r>
              <a:rPr lang="zh-CN" altLang="zh-CN" sz="2800" kern="100" dirty="0">
                <a:solidFill>
                  <a:srgbClr val="000000"/>
                </a:solidFill>
                <a:latin typeface="Times New Roman"/>
                <a:ea typeface="华文细黑"/>
                <a:cs typeface="Times New Roman"/>
              </a:rPr>
              <a:t>履行义务，正确行使公民基本民主权利</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B.</a:t>
            </a:r>
            <a:r>
              <a:rPr lang="zh-CN" altLang="zh-CN" sz="2800" kern="100" dirty="0">
                <a:solidFill>
                  <a:srgbClr val="000000"/>
                </a:solidFill>
                <a:latin typeface="Times New Roman"/>
                <a:ea typeface="华文细黑"/>
                <a:cs typeface="Times New Roman"/>
              </a:rPr>
              <a:t>绿色生活，在实践中坚守公民应负责任</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C.</a:t>
            </a:r>
            <a:r>
              <a:rPr lang="zh-CN" altLang="zh-CN" sz="2800" kern="100" dirty="0">
                <a:solidFill>
                  <a:srgbClr val="000000"/>
                </a:solidFill>
                <a:latin typeface="Times New Roman"/>
                <a:ea typeface="华文细黑"/>
                <a:cs typeface="Times New Roman"/>
              </a:rPr>
              <a:t>为了国家，必须牺牲个人应有正当利益</a:t>
            </a:r>
            <a:endParaRPr lang="zh-CN" altLang="zh-CN" sz="1050" kern="100" dirty="0">
              <a:latin typeface="宋体"/>
              <a:cs typeface="Courier New"/>
            </a:endParaRPr>
          </a:p>
          <a:p>
            <a:pPr>
              <a:lnSpc>
                <a:spcPct val="150000"/>
              </a:lnSpc>
            </a:pPr>
            <a:r>
              <a:rPr lang="en-US" altLang="zh-CN" sz="2800" kern="100" dirty="0">
                <a:solidFill>
                  <a:srgbClr val="000000"/>
                </a:solidFill>
                <a:latin typeface="Times New Roman"/>
                <a:ea typeface="华文细黑"/>
              </a:rPr>
              <a:t>D.</a:t>
            </a:r>
            <a:r>
              <a:rPr lang="zh-CN" altLang="zh-CN" sz="2800" kern="100" dirty="0">
                <a:solidFill>
                  <a:srgbClr val="000000"/>
                </a:solidFill>
                <a:latin typeface="Times New Roman"/>
                <a:ea typeface="华文细黑"/>
                <a:cs typeface="Times New Roman"/>
              </a:rPr>
              <a:t>牢记责任，自觉自愿放弃部分公民权利</a:t>
            </a:r>
            <a:endParaRPr lang="zh-CN" altLang="zh-CN" sz="1050" kern="100" dirty="0">
              <a:effectLst/>
              <a:latin typeface="宋体"/>
              <a:cs typeface="Courier New"/>
            </a:endParaRPr>
          </a:p>
        </p:txBody>
      </p:sp>
      <p:sp>
        <p:nvSpPr>
          <p:cNvPr id="2" name="Rectangle 4"/>
          <p:cNvSpPr>
            <a:spLocks noChangeArrowheads="1"/>
          </p:cNvSpPr>
          <p:nvPr/>
        </p:nvSpPr>
        <p:spPr bwMode="auto">
          <a:xfrm>
            <a:off x="0" y="0"/>
            <a:ext cx="121904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5" name="Rectangle 5"/>
          <p:cNvSpPr>
            <a:spLocks noChangeArrowheads="1"/>
          </p:cNvSpPr>
          <p:nvPr/>
        </p:nvSpPr>
        <p:spPr bwMode="auto">
          <a:xfrm>
            <a:off x="0" y="800100"/>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19"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0"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1"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2"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3"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4"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5"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6"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7"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8"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9"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30"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31"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2"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3" name="直接连接符 32"/>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34" name="矩形 3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35" name="圆角矩形 34">
            <a:hlinkClick r:id="rId16"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289910479"/>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矩形 2"/>
          <p:cNvSpPr/>
          <p:nvPr/>
        </p:nvSpPr>
        <p:spPr>
          <a:xfrm>
            <a:off x="500687" y="2190557"/>
            <a:ext cx="10964697" cy="2031325"/>
          </a:xfrm>
          <a:prstGeom prst="rect">
            <a:avLst/>
          </a:prstGeom>
        </p:spPr>
        <p:txBody>
          <a:bodyPr>
            <a:spAutoFit/>
          </a:bodyPr>
          <a:lstStyle/>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solidFill>
                  <a:srgbClr val="000000"/>
                </a:solidFill>
                <a:latin typeface="Times New Roman"/>
                <a:ea typeface="华文细黑"/>
                <a:cs typeface="Times New Roman"/>
              </a:rPr>
              <a:t>公民的基本民主权利是选举权和被选举权，</a:t>
            </a:r>
            <a:r>
              <a:rPr lang="en-US" altLang="zh-CN" sz="2800" kern="100" dirty="0">
                <a:solidFill>
                  <a:srgbClr val="000000"/>
                </a:solidFill>
                <a:latin typeface="Times New Roman"/>
                <a:ea typeface="华文细黑"/>
              </a:rPr>
              <a:t>A</a:t>
            </a:r>
            <a:r>
              <a:rPr lang="zh-CN" altLang="zh-CN" sz="2800" kern="100" dirty="0">
                <a:solidFill>
                  <a:srgbClr val="000000"/>
                </a:solidFill>
                <a:latin typeface="Times New Roman"/>
                <a:ea typeface="华文细黑"/>
                <a:cs typeface="Times New Roman"/>
              </a:rPr>
              <a:t>项不符合题意。</a:t>
            </a:r>
            <a:r>
              <a:rPr lang="en-US" altLang="zh-CN" sz="2800" kern="100" dirty="0">
                <a:solidFill>
                  <a:srgbClr val="000000"/>
                </a:solidFill>
                <a:latin typeface="Times New Roman"/>
                <a:ea typeface="华文细黑"/>
              </a:rPr>
              <a:t>C</a:t>
            </a:r>
            <a:r>
              <a:rPr lang="zh-CN" altLang="zh-CN" sz="2800" kern="100" dirty="0">
                <a:solidFill>
                  <a:srgbClr val="000000"/>
                </a:solidFill>
                <a:latin typeface="Times New Roman"/>
                <a:ea typeface="华文细黑"/>
                <a:cs typeface="Times New Roman"/>
              </a:rPr>
              <a:t>、</a:t>
            </a:r>
            <a:r>
              <a:rPr lang="en-US" altLang="zh-CN" sz="2800" kern="100" dirty="0">
                <a:solidFill>
                  <a:srgbClr val="000000"/>
                </a:solidFill>
                <a:latin typeface="Times New Roman"/>
                <a:ea typeface="华文细黑"/>
              </a:rPr>
              <a:t>D</a:t>
            </a:r>
            <a:r>
              <a:rPr lang="zh-CN" altLang="zh-CN" sz="2800" kern="100" dirty="0">
                <a:solidFill>
                  <a:srgbClr val="000000"/>
                </a:solidFill>
                <a:latin typeface="Times New Roman"/>
                <a:ea typeface="华文细黑"/>
                <a:cs typeface="Times New Roman"/>
              </a:rPr>
              <a:t>两项表述有误</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lvl="0" algn="just">
              <a:lnSpc>
                <a:spcPct val="150000"/>
              </a:lnSpc>
              <a:tabLst>
                <a:tab pos="2340610" algn="l"/>
              </a:tabLst>
            </a:pPr>
            <a:r>
              <a:rPr lang="zh-CN" altLang="zh-CN" sz="2800" b="1" kern="100" dirty="0">
                <a:solidFill>
                  <a:srgbClr val="0000FF"/>
                </a:solidFill>
                <a:latin typeface="Times New Roman"/>
                <a:cs typeface="Times New Roman"/>
              </a:rPr>
              <a:t>答案　</a:t>
            </a:r>
            <a:r>
              <a:rPr lang="en-US" altLang="zh-CN" sz="2800" kern="100" dirty="0">
                <a:solidFill>
                  <a:schemeClr val="accent6">
                    <a:lumMod val="75000"/>
                  </a:schemeClr>
                </a:solidFill>
                <a:latin typeface="Times New Roman"/>
                <a:ea typeface="华文细黑"/>
                <a:cs typeface="Courier New"/>
              </a:rPr>
              <a:t>B</a:t>
            </a:r>
            <a:endParaRPr lang="zh-CN" altLang="zh-CN" sz="2800" kern="100" dirty="0">
              <a:solidFill>
                <a:schemeClr val="accent6">
                  <a:lumMod val="75000"/>
                </a:schemeClr>
              </a:solidFill>
              <a:latin typeface="Times New Roman"/>
              <a:ea typeface="华文细黑"/>
              <a:cs typeface="Courier New"/>
            </a:endParaRPr>
          </a:p>
        </p:txBody>
      </p:sp>
      <p:sp>
        <p:nvSpPr>
          <p:cNvPr id="2" name="Rectangle 4"/>
          <p:cNvSpPr>
            <a:spLocks noChangeArrowheads="1"/>
          </p:cNvSpPr>
          <p:nvPr/>
        </p:nvSpPr>
        <p:spPr bwMode="auto">
          <a:xfrm>
            <a:off x="0" y="0"/>
            <a:ext cx="121904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5" name="Rectangle 5"/>
          <p:cNvSpPr>
            <a:spLocks noChangeArrowheads="1"/>
          </p:cNvSpPr>
          <p:nvPr/>
        </p:nvSpPr>
        <p:spPr bwMode="auto">
          <a:xfrm>
            <a:off x="0" y="800100"/>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19"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0"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1"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2"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3"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4"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5"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6"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7"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8"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9"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30"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31"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2"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3" name="直接连接符 32"/>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22986490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750"/>
                                        <p:tgtEl>
                                          <p:spTgt spid="3">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75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06574" y="1047135"/>
            <a:ext cx="11593288" cy="3970318"/>
          </a:xfrm>
          <a:prstGeom prst="rect">
            <a:avLst/>
          </a:prstGeom>
        </p:spPr>
        <p:txBody>
          <a:bodyPr wrap="square">
            <a:spAutoFit/>
          </a:bodyPr>
          <a:lstStyle/>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7.</a:t>
            </a:r>
            <a:r>
              <a:rPr lang="zh-CN" altLang="zh-CN" sz="2800" kern="100" dirty="0">
                <a:solidFill>
                  <a:srgbClr val="000000"/>
                </a:solidFill>
                <a:latin typeface="Times New Roman"/>
                <a:ea typeface="华文细黑"/>
                <a:cs typeface="Times New Roman"/>
              </a:rPr>
              <a:t>十八届四中全会强调，建立宪法宣誓制度，凡经人大及其常委会选举或者决定任命的国家工作人员正式就职时公开向宪法宣誓。这是因为</a:t>
            </a:r>
            <a:r>
              <a:rPr lang="en-US" altLang="zh-CN" sz="2800" kern="100" dirty="0">
                <a:solidFill>
                  <a:srgbClr val="000000"/>
                </a:solidFill>
                <a:latin typeface="Times New Roman"/>
                <a:ea typeface="华文细黑"/>
                <a:cs typeface="Courier New"/>
              </a:rPr>
              <a:t>(</a:t>
            </a:r>
            <a:r>
              <a:rPr lang="zh-CN" altLang="zh-CN" sz="2800" kern="100" dirty="0">
                <a:solidFill>
                  <a:srgbClr val="000000"/>
                </a:solidFill>
                <a:latin typeface="Times New Roman"/>
                <a:ea typeface="华文细黑"/>
                <a:cs typeface="Times New Roman"/>
              </a:rPr>
              <a:t>　　</a:t>
            </a:r>
            <a:r>
              <a:rPr lang="en-US" altLang="zh-CN" sz="2800" kern="100" dirty="0">
                <a:solidFill>
                  <a:srgbClr val="000000"/>
                </a:solidFill>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宋体"/>
                <a:ea typeface="华文细黑"/>
                <a:cs typeface="Times New Roman"/>
              </a:rPr>
              <a:t>①</a:t>
            </a:r>
            <a:r>
              <a:rPr lang="zh-CN" altLang="zh-CN" sz="2800" kern="100" dirty="0">
                <a:solidFill>
                  <a:srgbClr val="000000"/>
                </a:solidFill>
                <a:latin typeface="Times New Roman"/>
                <a:ea typeface="华文细黑"/>
                <a:cs typeface="Times New Roman"/>
              </a:rPr>
              <a:t>国家的一切权力来自于宪法　</a:t>
            </a:r>
            <a:r>
              <a:rPr lang="en-US" altLang="zh-CN" sz="2800" kern="100" dirty="0">
                <a:solidFill>
                  <a:srgbClr val="000000"/>
                </a:solidFill>
                <a:latin typeface="宋体"/>
                <a:ea typeface="华文细黑"/>
                <a:cs typeface="Times New Roman"/>
              </a:rPr>
              <a:t>②</a:t>
            </a:r>
            <a:r>
              <a:rPr lang="zh-CN" altLang="zh-CN" sz="2800" kern="100" dirty="0">
                <a:solidFill>
                  <a:srgbClr val="000000"/>
                </a:solidFill>
                <a:latin typeface="Times New Roman"/>
                <a:ea typeface="华文细黑"/>
                <a:cs typeface="Times New Roman"/>
              </a:rPr>
              <a:t>宪法是公民参与管理国家的基础　</a:t>
            </a:r>
            <a:r>
              <a:rPr lang="en-US" altLang="zh-CN" sz="2800" kern="100" dirty="0">
                <a:solidFill>
                  <a:srgbClr val="000000"/>
                </a:solidFill>
                <a:latin typeface="宋体"/>
                <a:ea typeface="华文细黑"/>
                <a:cs typeface="Times New Roman"/>
              </a:rPr>
              <a:t>③</a:t>
            </a:r>
            <a:r>
              <a:rPr lang="zh-CN" altLang="zh-CN" sz="2800" kern="100" dirty="0">
                <a:solidFill>
                  <a:srgbClr val="000000"/>
                </a:solidFill>
                <a:latin typeface="Times New Roman"/>
                <a:ea typeface="华文细黑"/>
                <a:cs typeface="Times New Roman"/>
              </a:rPr>
              <a:t>遵守宪法和法律是公民应尽的</a:t>
            </a:r>
            <a:r>
              <a:rPr lang="zh-CN" altLang="zh-CN" sz="2800" kern="100" dirty="0" smtClean="0">
                <a:solidFill>
                  <a:srgbClr val="000000"/>
                </a:solidFill>
                <a:latin typeface="Times New Roman"/>
                <a:ea typeface="华文细黑"/>
                <a:cs typeface="Times New Roman"/>
              </a:rPr>
              <a:t>义务</a:t>
            </a:r>
            <a:r>
              <a:rPr lang="en-US" altLang="zh-CN" sz="1050" kern="100" dirty="0">
                <a:latin typeface="宋体"/>
                <a:cs typeface="Courier New"/>
              </a:rPr>
              <a:t> </a:t>
            </a:r>
            <a:r>
              <a:rPr lang="en-US" altLang="zh-CN" sz="1050" kern="100" dirty="0" smtClean="0">
                <a:latin typeface="宋体"/>
                <a:cs typeface="Courier New"/>
              </a:rPr>
              <a:t> </a:t>
            </a:r>
            <a:r>
              <a:rPr lang="en-US" altLang="zh-CN" sz="2800" kern="100" dirty="0" smtClean="0">
                <a:solidFill>
                  <a:srgbClr val="000000"/>
                </a:solidFill>
                <a:latin typeface="宋体"/>
                <a:ea typeface="华文细黑"/>
                <a:cs typeface="Times New Roman"/>
              </a:rPr>
              <a:t>④</a:t>
            </a:r>
            <a:r>
              <a:rPr lang="zh-CN" altLang="zh-CN" sz="2800" kern="100" dirty="0">
                <a:solidFill>
                  <a:srgbClr val="000000"/>
                </a:solidFill>
                <a:latin typeface="Times New Roman"/>
                <a:ea typeface="华文细黑"/>
                <a:cs typeface="Times New Roman"/>
              </a:rPr>
              <a:t>坚持依法治国首先要坚持依宪治国</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A.</a:t>
            </a:r>
            <a:r>
              <a:rPr lang="en-US" altLang="zh-CN" sz="2800" kern="100" dirty="0">
                <a:solidFill>
                  <a:srgbClr val="000000"/>
                </a:solidFill>
                <a:latin typeface="宋体"/>
                <a:ea typeface="华文细黑"/>
                <a:cs typeface="Times New Roman"/>
              </a:rPr>
              <a:t>①②</a:t>
            </a:r>
            <a:r>
              <a:rPr lang="en-US" altLang="zh-CN" sz="2800" kern="100" dirty="0">
                <a:solidFill>
                  <a:srgbClr val="000000"/>
                </a:solidFill>
                <a:latin typeface="Times New Roman"/>
                <a:ea typeface="华文细黑"/>
                <a:cs typeface="Courier New"/>
              </a:rPr>
              <a:t>  	</a:t>
            </a:r>
            <a:r>
              <a:rPr lang="en-US" altLang="zh-CN" sz="2800" kern="100" dirty="0" smtClean="0">
                <a:solidFill>
                  <a:srgbClr val="000000"/>
                </a:solidFill>
                <a:latin typeface="Times New Roman"/>
                <a:ea typeface="华文细黑"/>
                <a:cs typeface="Courier New"/>
              </a:rPr>
              <a:t>		B</a:t>
            </a:r>
            <a:r>
              <a:rPr lang="en-US" altLang="zh-CN" sz="2800" kern="100" dirty="0">
                <a:solidFill>
                  <a:srgbClr val="000000"/>
                </a:solidFill>
                <a:latin typeface="Times New Roman"/>
                <a:ea typeface="华文细黑"/>
                <a:cs typeface="Courier New"/>
              </a:rPr>
              <a:t>.</a:t>
            </a:r>
            <a:r>
              <a:rPr lang="en-US" altLang="zh-CN" sz="2800" kern="100" dirty="0">
                <a:solidFill>
                  <a:srgbClr val="000000"/>
                </a:solidFill>
                <a:latin typeface="宋体"/>
                <a:ea typeface="华文细黑"/>
                <a:cs typeface="Times New Roman"/>
              </a:rPr>
              <a:t>①④</a:t>
            </a:r>
            <a:r>
              <a:rPr lang="en-US" altLang="zh-CN" sz="2800" kern="100" dirty="0">
                <a:solidFill>
                  <a:srgbClr val="000000"/>
                </a:solidFill>
                <a:latin typeface="Times New Roman"/>
                <a:ea typeface="华文细黑"/>
                <a:cs typeface="Courier New"/>
              </a:rPr>
              <a:t>  </a:t>
            </a:r>
            <a:endParaRPr lang="zh-CN" altLang="zh-CN" sz="1050" kern="100" dirty="0">
              <a:latin typeface="宋体"/>
              <a:cs typeface="Courier New"/>
            </a:endParaRPr>
          </a:p>
          <a:p>
            <a:pPr>
              <a:lnSpc>
                <a:spcPct val="150000"/>
              </a:lnSpc>
            </a:pPr>
            <a:r>
              <a:rPr lang="en-US" altLang="zh-CN" sz="2800" kern="100" dirty="0">
                <a:solidFill>
                  <a:srgbClr val="000000"/>
                </a:solidFill>
                <a:latin typeface="Times New Roman"/>
                <a:ea typeface="华文细黑"/>
              </a:rPr>
              <a:t>C.</a:t>
            </a:r>
            <a:r>
              <a:rPr lang="en-US" altLang="zh-CN" sz="2800" kern="100" dirty="0">
                <a:solidFill>
                  <a:srgbClr val="000000"/>
                </a:solidFill>
                <a:latin typeface="宋体"/>
                <a:ea typeface="华文细黑"/>
                <a:cs typeface="Times New Roman"/>
              </a:rPr>
              <a:t>②③</a:t>
            </a:r>
            <a:r>
              <a:rPr lang="en-US" altLang="zh-CN" sz="2800" kern="100" dirty="0">
                <a:solidFill>
                  <a:srgbClr val="000000"/>
                </a:solidFill>
                <a:latin typeface="Times New Roman"/>
                <a:ea typeface="华文细黑"/>
              </a:rPr>
              <a:t>  	</a:t>
            </a:r>
            <a:r>
              <a:rPr lang="en-US" altLang="zh-CN" sz="2800" kern="100" dirty="0" smtClean="0">
                <a:solidFill>
                  <a:srgbClr val="000000"/>
                </a:solidFill>
                <a:latin typeface="Times New Roman"/>
                <a:ea typeface="华文细黑"/>
              </a:rPr>
              <a:t>		            D</a:t>
            </a:r>
            <a:r>
              <a:rPr lang="en-US" altLang="zh-CN" sz="2800" kern="100" dirty="0">
                <a:solidFill>
                  <a:srgbClr val="000000"/>
                </a:solidFill>
                <a:latin typeface="Times New Roman"/>
                <a:ea typeface="华文细黑"/>
              </a:rPr>
              <a:t>.</a:t>
            </a:r>
            <a:r>
              <a:rPr lang="en-US" altLang="zh-CN" sz="2800" kern="100" dirty="0">
                <a:solidFill>
                  <a:srgbClr val="000000"/>
                </a:solidFill>
                <a:latin typeface="宋体"/>
                <a:ea typeface="华文细黑"/>
                <a:cs typeface="Times New Roman"/>
              </a:rPr>
              <a:t>③④</a:t>
            </a:r>
            <a:endParaRPr lang="zh-CN" altLang="zh-CN" sz="1050" kern="100" dirty="0">
              <a:effectLst/>
              <a:latin typeface="宋体"/>
              <a:cs typeface="Courier New"/>
            </a:endParaRPr>
          </a:p>
        </p:txBody>
      </p:sp>
      <p:sp>
        <p:nvSpPr>
          <p:cNvPr id="17"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8"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9"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0"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1"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2"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3"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4"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5"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6"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7"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8"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29"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0"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1" name="直接连接符 30"/>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32" name="矩形 31"/>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33" name="圆角矩形 32">
            <a:hlinkClick r:id="rId16"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1181814144"/>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矩形 3"/>
          <p:cNvSpPr/>
          <p:nvPr/>
        </p:nvSpPr>
        <p:spPr>
          <a:xfrm>
            <a:off x="406574" y="1403692"/>
            <a:ext cx="11296938" cy="4616648"/>
          </a:xfrm>
          <a:prstGeom prst="rect">
            <a:avLst/>
          </a:prstGeom>
        </p:spPr>
        <p:txBody>
          <a:bodyPr>
            <a:spAutoFit/>
          </a:bodyPr>
          <a:lstStyle/>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solidFill>
                  <a:srgbClr val="000000"/>
                </a:solidFill>
                <a:latin typeface="Times New Roman"/>
                <a:ea typeface="华文细黑"/>
                <a:cs typeface="Times New Roman"/>
              </a:rPr>
              <a:t>建立宪法宣誓制度，体现了党尊重宪法权威、捍卫宪法尊严；从公民个人角度看，遵守宪法和法律是公民根本的行为准则，是公民应尽的义务，故本题选</a:t>
            </a:r>
            <a:r>
              <a:rPr lang="en-US" altLang="zh-CN" sz="2800" kern="100" dirty="0">
                <a:solidFill>
                  <a:srgbClr val="000000"/>
                </a:solidFill>
                <a:latin typeface="宋体"/>
                <a:ea typeface="华文细黑"/>
                <a:cs typeface="Times New Roman"/>
              </a:rPr>
              <a:t>③④</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a:lnSpc>
                <a:spcPct val="150000"/>
              </a:lnSpc>
            </a:pPr>
            <a:r>
              <a:rPr lang="zh-CN" altLang="zh-CN" sz="2800" kern="100" dirty="0" smtClean="0">
                <a:solidFill>
                  <a:srgbClr val="000000"/>
                </a:solidFill>
                <a:latin typeface="Times New Roman"/>
                <a:ea typeface="华文细黑"/>
                <a:cs typeface="Times New Roman"/>
              </a:rPr>
              <a:t>国家</a:t>
            </a:r>
            <a:r>
              <a:rPr lang="zh-CN" altLang="zh-CN" sz="2800" kern="100" dirty="0">
                <a:solidFill>
                  <a:srgbClr val="000000"/>
                </a:solidFill>
                <a:latin typeface="Times New Roman"/>
                <a:ea typeface="华文细黑"/>
                <a:cs typeface="Times New Roman"/>
              </a:rPr>
              <a:t>的一切权力来自于人民，而不是法律，故</a:t>
            </a:r>
            <a:r>
              <a:rPr lang="en-US" altLang="zh-CN" sz="2800" kern="100" dirty="0">
                <a:solidFill>
                  <a:srgbClr val="000000"/>
                </a:solidFill>
                <a:latin typeface="宋体"/>
                <a:ea typeface="华文细黑"/>
                <a:cs typeface="Times New Roman"/>
              </a:rPr>
              <a:t>①</a:t>
            </a:r>
            <a:r>
              <a:rPr lang="zh-CN" altLang="zh-CN" sz="2800" kern="100" dirty="0">
                <a:solidFill>
                  <a:srgbClr val="000000"/>
                </a:solidFill>
                <a:latin typeface="Times New Roman"/>
                <a:ea typeface="华文细黑"/>
                <a:cs typeface="Times New Roman"/>
              </a:rPr>
              <a:t>说法错误</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a:lnSpc>
                <a:spcPct val="150000"/>
              </a:lnSpc>
            </a:pPr>
            <a:r>
              <a:rPr lang="zh-CN" altLang="zh-CN" sz="2800" kern="100" dirty="0" smtClean="0">
                <a:solidFill>
                  <a:srgbClr val="000000"/>
                </a:solidFill>
                <a:latin typeface="Times New Roman"/>
                <a:ea typeface="华文细黑"/>
                <a:cs typeface="Times New Roman"/>
              </a:rPr>
              <a:t>行使</a:t>
            </a:r>
            <a:r>
              <a:rPr lang="zh-CN" altLang="zh-CN" sz="2800" kern="100" dirty="0">
                <a:solidFill>
                  <a:srgbClr val="000000"/>
                </a:solidFill>
                <a:latin typeface="Times New Roman"/>
                <a:ea typeface="华文细黑"/>
                <a:cs typeface="Times New Roman"/>
              </a:rPr>
              <a:t>选举权和被选举权是公民参与管理国家和管理社会的基础和标志，故</a:t>
            </a:r>
            <a:r>
              <a:rPr lang="en-US" altLang="zh-CN" sz="2800" kern="100" dirty="0">
                <a:solidFill>
                  <a:srgbClr val="000000"/>
                </a:solidFill>
                <a:latin typeface="宋体"/>
                <a:ea typeface="华文细黑"/>
                <a:cs typeface="Times New Roman"/>
              </a:rPr>
              <a:t>②</a:t>
            </a:r>
            <a:r>
              <a:rPr lang="zh-CN" altLang="zh-CN" sz="2800" kern="100" dirty="0">
                <a:solidFill>
                  <a:srgbClr val="000000"/>
                </a:solidFill>
                <a:latin typeface="Times New Roman"/>
                <a:ea typeface="华文细黑"/>
                <a:cs typeface="Times New Roman"/>
              </a:rPr>
              <a:t>表述也是错误的</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lvl="0" algn="just">
              <a:lnSpc>
                <a:spcPct val="150000"/>
              </a:lnSpc>
              <a:tabLst>
                <a:tab pos="2340610" algn="l"/>
              </a:tabLst>
            </a:pPr>
            <a:r>
              <a:rPr lang="zh-CN" altLang="zh-CN" sz="2800" b="1" kern="100" dirty="0" smtClean="0">
                <a:solidFill>
                  <a:srgbClr val="0000FF"/>
                </a:solidFill>
                <a:latin typeface="Times New Roman"/>
                <a:cs typeface="Times New Roman"/>
              </a:rPr>
              <a:t>答案　</a:t>
            </a:r>
            <a:r>
              <a:rPr lang="en-US" altLang="zh-CN" sz="2800" kern="100" dirty="0" smtClean="0">
                <a:solidFill>
                  <a:schemeClr val="accent6">
                    <a:lumMod val="75000"/>
                  </a:schemeClr>
                </a:solidFill>
                <a:latin typeface="Times New Roman"/>
                <a:ea typeface="华文细黑"/>
                <a:cs typeface="Courier New"/>
              </a:rPr>
              <a:t>D</a:t>
            </a:r>
            <a:endParaRPr lang="zh-CN" altLang="zh-CN" sz="1050" kern="100" dirty="0">
              <a:solidFill>
                <a:schemeClr val="accent6">
                  <a:lumMod val="75000"/>
                </a:schemeClr>
              </a:solidFill>
              <a:latin typeface="宋体"/>
              <a:cs typeface="Courier New"/>
            </a:endParaRPr>
          </a:p>
        </p:txBody>
      </p:sp>
      <p:sp>
        <p:nvSpPr>
          <p:cNvPr id="17"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8"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9"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0"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1"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2"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3"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4"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5"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6"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7"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8"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29"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0"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1" name="直接连接符 30"/>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1587735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750"/>
                                        <p:tgtEl>
                                          <p:spTgt spid="4">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blinds(horizontal)">
                                      <p:cBhvr>
                                        <p:cTn id="11" dur="750"/>
                                        <p:tgtEl>
                                          <p:spTgt spid="4">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blinds(horizontal)">
                                      <p:cBhvr>
                                        <p:cTn id="15" dur="750"/>
                                        <p:tgtEl>
                                          <p:spTgt spid="4">
                                            <p:txEl>
                                              <p:pRg st="2" end="2"/>
                                            </p:txEl>
                                          </p:spTgt>
                                        </p:tgtEl>
                                      </p:cBhvr>
                                    </p:animEffect>
                                  </p:childTnLst>
                                </p:cTn>
                              </p:par>
                            </p:childTnLst>
                          </p:cTn>
                        </p:par>
                        <p:par>
                          <p:cTn id="16" fill="hold">
                            <p:stCondLst>
                              <p:cond delay="2250"/>
                            </p:stCondLst>
                            <p:childTnLst>
                              <p:par>
                                <p:cTn id="17" presetID="3" presetClass="entr" presetSubtype="10"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blinds(horizontal)">
                                      <p:cBhvr>
                                        <p:cTn id="19" dur="75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62558" y="981522"/>
            <a:ext cx="11457851" cy="5813899"/>
          </a:xfrm>
          <a:prstGeom prst="rect">
            <a:avLst/>
          </a:prstGeom>
        </p:spPr>
        <p:txBody>
          <a:bodyPr>
            <a:spAutoFit/>
          </a:bodyPr>
          <a:lstStyle/>
          <a:p>
            <a:pPr algn="just">
              <a:lnSpc>
                <a:spcPct val="130000"/>
              </a:lnSpc>
              <a:spcAft>
                <a:spcPts val="0"/>
              </a:spcAft>
              <a:tabLst>
                <a:tab pos="2340610" algn="l"/>
              </a:tabLst>
            </a:pPr>
            <a:r>
              <a:rPr lang="en-US" altLang="zh-CN" sz="2600" kern="100" dirty="0">
                <a:solidFill>
                  <a:srgbClr val="000000"/>
                </a:solidFill>
                <a:latin typeface="Times New Roman"/>
                <a:ea typeface="华文细黑"/>
                <a:cs typeface="Courier New"/>
              </a:rPr>
              <a:t>8.</a:t>
            </a:r>
            <a:r>
              <a:rPr lang="zh-CN" altLang="zh-CN" sz="2600" kern="100" dirty="0">
                <a:solidFill>
                  <a:srgbClr val="000000"/>
                </a:solidFill>
                <a:latin typeface="Times New Roman"/>
                <a:ea typeface="华文细黑"/>
                <a:cs typeface="Times New Roman"/>
              </a:rPr>
              <a:t>为学习政治生活中</a:t>
            </a:r>
            <a:r>
              <a:rPr lang="en-US" altLang="zh-CN" sz="2600" kern="100" dirty="0">
                <a:solidFill>
                  <a:srgbClr val="000000"/>
                </a:solidFill>
                <a:latin typeface="宋体"/>
                <a:ea typeface="华文细黑"/>
                <a:cs typeface="Times New Roman"/>
              </a:rPr>
              <a:t>“</a:t>
            </a:r>
            <a:r>
              <a:rPr lang="zh-CN" altLang="zh-CN" sz="2600" kern="100" dirty="0">
                <a:solidFill>
                  <a:srgbClr val="000000"/>
                </a:solidFill>
                <a:latin typeface="Times New Roman"/>
                <a:ea typeface="华文细黑"/>
                <a:cs typeface="Times New Roman"/>
              </a:rPr>
              <a:t>政治权利与义务</a:t>
            </a:r>
            <a:r>
              <a:rPr lang="en-US" altLang="zh-CN" sz="2600" kern="100" dirty="0">
                <a:solidFill>
                  <a:srgbClr val="000000"/>
                </a:solidFill>
                <a:latin typeface="宋体"/>
                <a:ea typeface="华文细黑"/>
                <a:cs typeface="Times New Roman"/>
              </a:rPr>
              <a:t>”</a:t>
            </a:r>
            <a:r>
              <a:rPr lang="zh-CN" altLang="zh-CN" sz="2600" kern="100" dirty="0">
                <a:solidFill>
                  <a:srgbClr val="000000"/>
                </a:solidFill>
                <a:latin typeface="Times New Roman"/>
                <a:ea typeface="华文细黑"/>
                <a:cs typeface="Times New Roman"/>
              </a:rPr>
              <a:t>这一节课，同学小东在网上搜索到以下素材。</a:t>
            </a:r>
            <a:endParaRPr lang="zh-CN" altLang="zh-CN" sz="2600" kern="100" dirty="0">
              <a:latin typeface="宋体"/>
              <a:cs typeface="Courier New"/>
            </a:endParaRPr>
          </a:p>
          <a:p>
            <a:pPr algn="just">
              <a:lnSpc>
                <a:spcPct val="130000"/>
              </a:lnSpc>
              <a:spcAft>
                <a:spcPts val="0"/>
              </a:spcAft>
              <a:tabLst>
                <a:tab pos="2340610" algn="l"/>
              </a:tabLst>
            </a:pPr>
            <a:r>
              <a:rPr lang="en-US" altLang="zh-CN" sz="2600" kern="100" dirty="0">
                <a:solidFill>
                  <a:srgbClr val="000000"/>
                </a:solidFill>
                <a:latin typeface="宋体"/>
                <a:ea typeface="华文细黑"/>
                <a:cs typeface="Times New Roman"/>
              </a:rPr>
              <a:t>①</a:t>
            </a:r>
            <a:r>
              <a:rPr lang="zh-CN" altLang="zh-CN" sz="2600" kern="100" dirty="0">
                <a:solidFill>
                  <a:srgbClr val="000000"/>
                </a:solidFill>
                <a:latin typeface="Times New Roman"/>
                <a:ea typeface="华文细黑"/>
                <a:cs typeface="Times New Roman"/>
              </a:rPr>
              <a:t>某中学生通过网站对本地政府的环保工作提出建议　</a:t>
            </a:r>
            <a:r>
              <a:rPr lang="en-US" altLang="zh-CN" sz="2600" kern="100" dirty="0">
                <a:solidFill>
                  <a:srgbClr val="000000"/>
                </a:solidFill>
                <a:latin typeface="宋体"/>
                <a:ea typeface="华文细黑"/>
                <a:cs typeface="Times New Roman"/>
              </a:rPr>
              <a:t>②</a:t>
            </a:r>
            <a:r>
              <a:rPr lang="zh-CN" altLang="zh-CN" sz="2600" kern="100" dirty="0">
                <a:solidFill>
                  <a:srgbClr val="000000"/>
                </a:solidFill>
                <a:latin typeface="Times New Roman"/>
                <a:ea typeface="华文细黑"/>
                <a:cs typeface="Times New Roman"/>
              </a:rPr>
              <a:t>一些村民通过网上电子举报信箱对当地镇政府的腐败行为进行举报　</a:t>
            </a:r>
            <a:r>
              <a:rPr lang="en-US" altLang="zh-CN" sz="2600" kern="100" dirty="0">
                <a:solidFill>
                  <a:srgbClr val="000000"/>
                </a:solidFill>
                <a:latin typeface="宋体"/>
                <a:ea typeface="华文细黑"/>
                <a:cs typeface="Times New Roman"/>
              </a:rPr>
              <a:t>③</a:t>
            </a:r>
            <a:r>
              <a:rPr lang="zh-CN" altLang="zh-CN" sz="2600" kern="100" dirty="0">
                <a:solidFill>
                  <a:srgbClr val="000000"/>
                </a:solidFill>
                <a:latin typeface="Times New Roman"/>
                <a:ea typeface="华文细黑"/>
                <a:cs typeface="Times New Roman"/>
              </a:rPr>
              <a:t>某选民在全国范围内进行的县乡两级人大代表的换届选举中投下神圣的一票　</a:t>
            </a:r>
            <a:r>
              <a:rPr lang="en-US" altLang="zh-CN" sz="2600" kern="100" dirty="0">
                <a:solidFill>
                  <a:srgbClr val="000000"/>
                </a:solidFill>
                <a:latin typeface="宋体"/>
                <a:ea typeface="华文细黑"/>
                <a:cs typeface="Times New Roman"/>
              </a:rPr>
              <a:t>④</a:t>
            </a:r>
            <a:r>
              <a:rPr lang="zh-CN" altLang="zh-CN" sz="2600" kern="100" dirty="0">
                <a:solidFill>
                  <a:srgbClr val="000000"/>
                </a:solidFill>
                <a:latin typeface="Times New Roman"/>
                <a:ea typeface="华文细黑"/>
                <a:cs typeface="Times New Roman"/>
              </a:rPr>
              <a:t>某运动员经过奋力拼搏，在运动会上为祖国争得了荣誉</a:t>
            </a:r>
            <a:endParaRPr lang="zh-CN" altLang="zh-CN" sz="2600" kern="100" dirty="0">
              <a:latin typeface="宋体"/>
              <a:cs typeface="Courier New"/>
            </a:endParaRPr>
          </a:p>
          <a:p>
            <a:pPr algn="just">
              <a:lnSpc>
                <a:spcPct val="130000"/>
              </a:lnSpc>
              <a:spcAft>
                <a:spcPts val="0"/>
              </a:spcAft>
              <a:tabLst>
                <a:tab pos="2340610" algn="l"/>
              </a:tabLst>
            </a:pPr>
            <a:r>
              <a:rPr lang="zh-CN" altLang="zh-CN" sz="2600" kern="100" dirty="0">
                <a:solidFill>
                  <a:srgbClr val="000000"/>
                </a:solidFill>
                <a:latin typeface="Times New Roman"/>
                <a:ea typeface="华文细黑"/>
                <a:cs typeface="Times New Roman"/>
              </a:rPr>
              <a:t>若分别按权利和义务对以上素材进行分类。正确的是</a:t>
            </a:r>
            <a:r>
              <a:rPr lang="en-US" altLang="zh-CN" sz="2600" kern="100" dirty="0">
                <a:solidFill>
                  <a:srgbClr val="000000"/>
                </a:solidFill>
                <a:latin typeface="Times New Roman"/>
                <a:ea typeface="华文细黑"/>
                <a:cs typeface="Courier New"/>
              </a:rPr>
              <a:t>(</a:t>
            </a:r>
            <a:r>
              <a:rPr lang="zh-CN" altLang="zh-CN" sz="2600" kern="100" dirty="0">
                <a:solidFill>
                  <a:srgbClr val="000000"/>
                </a:solidFill>
                <a:latin typeface="Times New Roman"/>
                <a:ea typeface="华文细黑"/>
                <a:cs typeface="Times New Roman"/>
              </a:rPr>
              <a:t>　　</a:t>
            </a:r>
            <a:r>
              <a:rPr lang="en-US" altLang="zh-CN" sz="2600" kern="100" dirty="0">
                <a:solidFill>
                  <a:srgbClr val="000000"/>
                </a:solidFill>
                <a:latin typeface="Times New Roman"/>
                <a:ea typeface="华文细黑"/>
                <a:cs typeface="Courier New"/>
              </a:rPr>
              <a:t>)</a:t>
            </a:r>
            <a:endParaRPr lang="zh-CN" altLang="zh-CN" sz="2600" kern="100" dirty="0">
              <a:latin typeface="宋体"/>
              <a:cs typeface="Courier New"/>
            </a:endParaRPr>
          </a:p>
          <a:p>
            <a:pPr algn="just">
              <a:lnSpc>
                <a:spcPct val="130000"/>
              </a:lnSpc>
              <a:spcAft>
                <a:spcPts val="0"/>
              </a:spcAft>
              <a:tabLst>
                <a:tab pos="2340610" algn="l"/>
              </a:tabLst>
            </a:pPr>
            <a:r>
              <a:rPr lang="en-US" altLang="zh-CN" sz="2600" kern="100" dirty="0">
                <a:solidFill>
                  <a:srgbClr val="000000"/>
                </a:solidFill>
                <a:latin typeface="Times New Roman"/>
                <a:ea typeface="华文细黑"/>
                <a:cs typeface="Courier New"/>
              </a:rPr>
              <a:t>A.</a:t>
            </a:r>
            <a:r>
              <a:rPr lang="en-US" altLang="zh-CN" sz="2600" kern="100" dirty="0">
                <a:solidFill>
                  <a:srgbClr val="000000"/>
                </a:solidFill>
                <a:latin typeface="宋体"/>
                <a:ea typeface="华文细黑"/>
                <a:cs typeface="Times New Roman"/>
              </a:rPr>
              <a:t>①②</a:t>
            </a:r>
            <a:r>
              <a:rPr lang="zh-CN" altLang="zh-CN" sz="2600" kern="100" dirty="0">
                <a:solidFill>
                  <a:srgbClr val="000000"/>
                </a:solidFill>
                <a:latin typeface="Times New Roman"/>
                <a:ea typeface="华文细黑"/>
                <a:cs typeface="Times New Roman"/>
              </a:rPr>
              <a:t>为一类，</a:t>
            </a:r>
            <a:r>
              <a:rPr lang="en-US" altLang="zh-CN" sz="2600" kern="100" dirty="0">
                <a:solidFill>
                  <a:srgbClr val="000000"/>
                </a:solidFill>
                <a:latin typeface="宋体"/>
                <a:ea typeface="华文细黑"/>
                <a:cs typeface="Times New Roman"/>
              </a:rPr>
              <a:t>③④</a:t>
            </a:r>
            <a:r>
              <a:rPr lang="zh-CN" altLang="zh-CN" sz="2600" kern="100" dirty="0">
                <a:solidFill>
                  <a:srgbClr val="000000"/>
                </a:solidFill>
                <a:latin typeface="Times New Roman"/>
                <a:ea typeface="华文细黑"/>
                <a:cs typeface="Times New Roman"/>
              </a:rPr>
              <a:t>为一类</a:t>
            </a:r>
            <a:endParaRPr lang="zh-CN" altLang="zh-CN" sz="2600" kern="100" dirty="0">
              <a:latin typeface="宋体"/>
              <a:cs typeface="Courier New"/>
            </a:endParaRPr>
          </a:p>
          <a:p>
            <a:pPr algn="just">
              <a:lnSpc>
                <a:spcPct val="130000"/>
              </a:lnSpc>
              <a:spcAft>
                <a:spcPts val="0"/>
              </a:spcAft>
              <a:tabLst>
                <a:tab pos="2340610" algn="l"/>
              </a:tabLst>
            </a:pPr>
            <a:r>
              <a:rPr lang="en-US" altLang="zh-CN" sz="2600" kern="100" dirty="0">
                <a:solidFill>
                  <a:srgbClr val="000000"/>
                </a:solidFill>
                <a:latin typeface="Times New Roman"/>
                <a:ea typeface="华文细黑"/>
                <a:cs typeface="Courier New"/>
              </a:rPr>
              <a:t>B.</a:t>
            </a:r>
            <a:r>
              <a:rPr lang="en-US" altLang="zh-CN" sz="2600" kern="100" dirty="0">
                <a:solidFill>
                  <a:srgbClr val="000000"/>
                </a:solidFill>
                <a:latin typeface="宋体"/>
                <a:ea typeface="华文细黑"/>
                <a:cs typeface="Times New Roman"/>
              </a:rPr>
              <a:t>①③</a:t>
            </a:r>
            <a:r>
              <a:rPr lang="zh-CN" altLang="zh-CN" sz="2600" kern="100" dirty="0">
                <a:solidFill>
                  <a:srgbClr val="000000"/>
                </a:solidFill>
                <a:latin typeface="Times New Roman"/>
                <a:ea typeface="华文细黑"/>
                <a:cs typeface="Times New Roman"/>
              </a:rPr>
              <a:t>为一类，</a:t>
            </a:r>
            <a:r>
              <a:rPr lang="en-US" altLang="zh-CN" sz="2600" kern="100" dirty="0">
                <a:solidFill>
                  <a:srgbClr val="000000"/>
                </a:solidFill>
                <a:latin typeface="宋体"/>
                <a:ea typeface="华文细黑"/>
                <a:cs typeface="Times New Roman"/>
              </a:rPr>
              <a:t>②④</a:t>
            </a:r>
            <a:r>
              <a:rPr lang="zh-CN" altLang="zh-CN" sz="2600" kern="100" dirty="0">
                <a:solidFill>
                  <a:srgbClr val="000000"/>
                </a:solidFill>
                <a:latin typeface="Times New Roman"/>
                <a:ea typeface="华文细黑"/>
                <a:cs typeface="Times New Roman"/>
              </a:rPr>
              <a:t>为一类</a:t>
            </a:r>
            <a:endParaRPr lang="zh-CN" altLang="zh-CN" sz="2600" kern="100" dirty="0">
              <a:latin typeface="宋体"/>
              <a:cs typeface="Courier New"/>
            </a:endParaRPr>
          </a:p>
          <a:p>
            <a:pPr algn="just">
              <a:lnSpc>
                <a:spcPct val="130000"/>
              </a:lnSpc>
              <a:spcAft>
                <a:spcPts val="0"/>
              </a:spcAft>
              <a:tabLst>
                <a:tab pos="2340610" algn="l"/>
              </a:tabLst>
            </a:pPr>
            <a:r>
              <a:rPr lang="en-US" altLang="zh-CN" sz="2600" kern="100" dirty="0">
                <a:solidFill>
                  <a:srgbClr val="000000"/>
                </a:solidFill>
                <a:latin typeface="Times New Roman"/>
                <a:ea typeface="华文细黑"/>
                <a:cs typeface="Courier New"/>
              </a:rPr>
              <a:t>C.</a:t>
            </a:r>
            <a:r>
              <a:rPr lang="en-US" altLang="zh-CN" sz="2600" kern="100" dirty="0">
                <a:solidFill>
                  <a:srgbClr val="000000"/>
                </a:solidFill>
                <a:latin typeface="宋体"/>
                <a:ea typeface="华文细黑"/>
                <a:cs typeface="Times New Roman"/>
              </a:rPr>
              <a:t>①④</a:t>
            </a:r>
            <a:r>
              <a:rPr lang="zh-CN" altLang="zh-CN" sz="2600" kern="100" dirty="0">
                <a:solidFill>
                  <a:srgbClr val="000000"/>
                </a:solidFill>
                <a:latin typeface="Times New Roman"/>
                <a:ea typeface="华文细黑"/>
                <a:cs typeface="Times New Roman"/>
              </a:rPr>
              <a:t>为一类，</a:t>
            </a:r>
            <a:r>
              <a:rPr lang="en-US" altLang="zh-CN" sz="2600" kern="100" dirty="0">
                <a:solidFill>
                  <a:srgbClr val="000000"/>
                </a:solidFill>
                <a:latin typeface="宋体"/>
                <a:ea typeface="华文细黑"/>
                <a:cs typeface="Times New Roman"/>
              </a:rPr>
              <a:t>②③</a:t>
            </a:r>
            <a:r>
              <a:rPr lang="zh-CN" altLang="zh-CN" sz="2600" kern="100" dirty="0">
                <a:solidFill>
                  <a:srgbClr val="000000"/>
                </a:solidFill>
                <a:latin typeface="Times New Roman"/>
                <a:ea typeface="华文细黑"/>
                <a:cs typeface="Times New Roman"/>
              </a:rPr>
              <a:t>为一类</a:t>
            </a:r>
            <a:endParaRPr lang="zh-CN" altLang="zh-CN" sz="2600" kern="100" dirty="0">
              <a:latin typeface="宋体"/>
              <a:cs typeface="Courier New"/>
            </a:endParaRPr>
          </a:p>
          <a:p>
            <a:pPr>
              <a:lnSpc>
                <a:spcPct val="130000"/>
              </a:lnSpc>
            </a:pPr>
            <a:r>
              <a:rPr lang="en-US" altLang="zh-CN" sz="2600" kern="100" dirty="0">
                <a:solidFill>
                  <a:srgbClr val="000000"/>
                </a:solidFill>
                <a:latin typeface="Times New Roman"/>
                <a:ea typeface="华文细黑"/>
              </a:rPr>
              <a:t>D.</a:t>
            </a:r>
            <a:r>
              <a:rPr lang="en-US" altLang="zh-CN" sz="2600" kern="100" dirty="0">
                <a:solidFill>
                  <a:srgbClr val="000000"/>
                </a:solidFill>
                <a:latin typeface="宋体"/>
                <a:ea typeface="华文细黑"/>
                <a:cs typeface="Times New Roman"/>
              </a:rPr>
              <a:t>①②③</a:t>
            </a:r>
            <a:r>
              <a:rPr lang="zh-CN" altLang="zh-CN" sz="2600" kern="100" dirty="0">
                <a:solidFill>
                  <a:srgbClr val="000000"/>
                </a:solidFill>
                <a:latin typeface="Times New Roman"/>
                <a:ea typeface="华文细黑"/>
                <a:cs typeface="Times New Roman"/>
              </a:rPr>
              <a:t>为一类，</a:t>
            </a:r>
            <a:r>
              <a:rPr lang="en-US" altLang="zh-CN" sz="2600" kern="100" dirty="0">
                <a:solidFill>
                  <a:srgbClr val="000000"/>
                </a:solidFill>
                <a:latin typeface="宋体"/>
                <a:ea typeface="华文细黑"/>
                <a:cs typeface="Times New Roman"/>
              </a:rPr>
              <a:t>④</a:t>
            </a:r>
            <a:r>
              <a:rPr lang="zh-CN" altLang="zh-CN" sz="2600" kern="100" dirty="0">
                <a:solidFill>
                  <a:srgbClr val="000000"/>
                </a:solidFill>
                <a:latin typeface="Times New Roman"/>
                <a:ea typeface="华文细黑"/>
                <a:cs typeface="Times New Roman"/>
              </a:rPr>
              <a:t>为一类</a:t>
            </a:r>
            <a:endParaRPr lang="zh-CN" altLang="zh-CN" sz="2600" kern="100" dirty="0">
              <a:effectLst/>
              <a:latin typeface="宋体"/>
              <a:cs typeface="Courier New"/>
            </a:endParaRPr>
          </a:p>
        </p:txBody>
      </p:sp>
      <p:sp>
        <p:nvSpPr>
          <p:cNvPr id="17"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8"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9"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0"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1"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2"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3"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4"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5"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6"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7"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8"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29"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0"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1" name="直接连接符 30"/>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32" name="矩形 31"/>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33" name="圆角矩形 32">
            <a:hlinkClick r:id="rId16"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3419213451"/>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矩形 2"/>
          <p:cNvSpPr/>
          <p:nvPr/>
        </p:nvSpPr>
        <p:spPr>
          <a:xfrm>
            <a:off x="262558" y="2908895"/>
            <a:ext cx="11457851" cy="1384995"/>
          </a:xfrm>
          <a:prstGeom prst="rect">
            <a:avLst/>
          </a:prstGeom>
        </p:spPr>
        <p:txBody>
          <a:bodyPr>
            <a:spAutoFit/>
          </a:bodyPr>
          <a:lstStyle/>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en-US" altLang="zh-CN" sz="2800" kern="100" dirty="0">
                <a:solidFill>
                  <a:srgbClr val="000000"/>
                </a:solidFill>
                <a:latin typeface="宋体"/>
                <a:ea typeface="华文细黑"/>
                <a:cs typeface="Times New Roman"/>
              </a:rPr>
              <a:t>①②③</a:t>
            </a:r>
            <a:r>
              <a:rPr lang="zh-CN" altLang="zh-CN" sz="2800" kern="100" dirty="0">
                <a:solidFill>
                  <a:srgbClr val="000000"/>
                </a:solidFill>
                <a:latin typeface="Times New Roman"/>
                <a:ea typeface="华文细黑"/>
                <a:cs typeface="Times New Roman"/>
              </a:rPr>
              <a:t>都属于公民的政治权利，</a:t>
            </a:r>
            <a:r>
              <a:rPr lang="en-US" altLang="zh-CN" sz="2800" kern="100" dirty="0">
                <a:solidFill>
                  <a:srgbClr val="000000"/>
                </a:solidFill>
                <a:latin typeface="宋体"/>
                <a:ea typeface="华文细黑"/>
                <a:cs typeface="Times New Roman"/>
              </a:rPr>
              <a:t>④</a:t>
            </a:r>
            <a:r>
              <a:rPr lang="zh-CN" altLang="zh-CN" sz="2800" kern="100" dirty="0">
                <a:solidFill>
                  <a:srgbClr val="000000"/>
                </a:solidFill>
                <a:latin typeface="Times New Roman"/>
                <a:ea typeface="华文细黑"/>
                <a:cs typeface="Times New Roman"/>
              </a:rPr>
              <a:t>属于公民的义务</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lvl="0" algn="just">
              <a:lnSpc>
                <a:spcPct val="150000"/>
              </a:lnSpc>
              <a:tabLst>
                <a:tab pos="2340610" algn="l"/>
              </a:tabLst>
            </a:pPr>
            <a:r>
              <a:rPr lang="zh-CN" altLang="zh-CN" sz="2800" b="1" kern="100" dirty="0">
                <a:solidFill>
                  <a:srgbClr val="0000FF"/>
                </a:solidFill>
                <a:latin typeface="Times New Roman"/>
                <a:cs typeface="Times New Roman"/>
              </a:rPr>
              <a:t>答案　</a:t>
            </a:r>
            <a:r>
              <a:rPr lang="en-US" altLang="zh-CN" sz="2800" kern="100" dirty="0" smtClean="0">
                <a:solidFill>
                  <a:schemeClr val="accent6">
                    <a:lumMod val="75000"/>
                  </a:schemeClr>
                </a:solidFill>
                <a:latin typeface="Times New Roman"/>
                <a:ea typeface="华文细黑"/>
                <a:cs typeface="Courier New"/>
              </a:rPr>
              <a:t>D</a:t>
            </a:r>
            <a:endParaRPr lang="zh-CN" altLang="zh-CN" sz="1000" kern="100" dirty="0">
              <a:solidFill>
                <a:schemeClr val="accent6">
                  <a:lumMod val="75000"/>
                </a:schemeClr>
              </a:solidFill>
              <a:latin typeface="宋体"/>
              <a:cs typeface="Courier New"/>
            </a:endParaRPr>
          </a:p>
        </p:txBody>
      </p:sp>
      <p:sp>
        <p:nvSpPr>
          <p:cNvPr id="17"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8"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9"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0"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1"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2"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3"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4"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5"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6"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7"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8"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29"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0"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1" name="直接连接符 30"/>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8876493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11439" y="1261418"/>
            <a:ext cx="11344407" cy="4616648"/>
          </a:xfrm>
          <a:prstGeom prst="rect">
            <a:avLst/>
          </a:prstGeom>
        </p:spPr>
        <p:txBody>
          <a:bodyPr>
            <a:spAutoFit/>
          </a:bodyPr>
          <a:lstStyle/>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9.</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尊重每一个人的权利，维护每一个人的尊严，哪怕他</a:t>
            </a:r>
            <a:r>
              <a:rPr lang="en-US" altLang="zh-CN" sz="2800" kern="100" dirty="0">
                <a:solidFill>
                  <a:srgbClr val="000000"/>
                </a:solidFill>
                <a:latin typeface="Times New Roman"/>
                <a:ea typeface="华文细黑"/>
                <a:cs typeface="Courier New"/>
              </a:rPr>
              <a:t>(</a:t>
            </a:r>
            <a:r>
              <a:rPr lang="zh-CN" altLang="zh-CN" sz="2800" kern="100" dirty="0">
                <a:solidFill>
                  <a:srgbClr val="000000"/>
                </a:solidFill>
                <a:latin typeface="Times New Roman"/>
                <a:ea typeface="华文细黑"/>
                <a:cs typeface="Times New Roman"/>
              </a:rPr>
              <a:t>她</a:t>
            </a:r>
            <a:r>
              <a:rPr lang="en-US" altLang="zh-CN" sz="2800" kern="100" dirty="0">
                <a:solidFill>
                  <a:srgbClr val="000000"/>
                </a:solidFill>
                <a:latin typeface="Times New Roman"/>
                <a:ea typeface="华文细黑"/>
                <a:cs typeface="Courier New"/>
              </a:rPr>
              <a:t>)</a:t>
            </a:r>
            <a:r>
              <a:rPr lang="zh-CN" altLang="zh-CN" sz="2800" kern="100" dirty="0">
                <a:solidFill>
                  <a:srgbClr val="000000"/>
                </a:solidFill>
                <a:latin typeface="Times New Roman"/>
                <a:ea typeface="华文细黑"/>
                <a:cs typeface="Times New Roman"/>
              </a:rPr>
              <a:t>有罪有错。这是基本的法治理念，也是文明社会的底线。</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对此理解正确的是</a:t>
            </a:r>
            <a:r>
              <a:rPr lang="en-US" altLang="zh-CN" sz="2800" kern="100" dirty="0">
                <a:solidFill>
                  <a:srgbClr val="000000"/>
                </a:solidFill>
                <a:latin typeface="Times New Roman"/>
                <a:ea typeface="华文细黑"/>
                <a:cs typeface="Courier New"/>
              </a:rPr>
              <a:t>(</a:t>
            </a:r>
            <a:r>
              <a:rPr lang="zh-CN" altLang="zh-CN" sz="2800" kern="100" dirty="0">
                <a:solidFill>
                  <a:srgbClr val="000000"/>
                </a:solidFill>
                <a:latin typeface="Times New Roman"/>
                <a:ea typeface="华文细黑"/>
                <a:cs typeface="Times New Roman"/>
              </a:rPr>
              <a:t>　　</a:t>
            </a:r>
            <a:r>
              <a:rPr lang="en-US" altLang="zh-CN" sz="2800" kern="100" dirty="0">
                <a:solidFill>
                  <a:srgbClr val="000000"/>
                </a:solidFill>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宋体"/>
                <a:ea typeface="华文细黑"/>
                <a:cs typeface="Times New Roman"/>
              </a:rPr>
              <a:t>①</a:t>
            </a:r>
            <a:r>
              <a:rPr lang="zh-CN" altLang="zh-CN" sz="2800" kern="100" dirty="0">
                <a:solidFill>
                  <a:srgbClr val="000000"/>
                </a:solidFill>
                <a:latin typeface="Times New Roman"/>
                <a:ea typeface="华文细黑"/>
                <a:cs typeface="Times New Roman"/>
              </a:rPr>
              <a:t>必须坚持公民在法律面前人人平等原则　</a:t>
            </a:r>
            <a:r>
              <a:rPr lang="en-US" altLang="zh-CN" sz="2800" kern="100" dirty="0">
                <a:solidFill>
                  <a:srgbClr val="000000"/>
                </a:solidFill>
                <a:latin typeface="宋体"/>
                <a:ea typeface="华文细黑"/>
                <a:cs typeface="Times New Roman"/>
              </a:rPr>
              <a:t>②</a:t>
            </a:r>
            <a:r>
              <a:rPr lang="zh-CN" altLang="zh-CN" sz="2800" kern="100" dirty="0">
                <a:solidFill>
                  <a:srgbClr val="000000"/>
                </a:solidFill>
                <a:latin typeface="Times New Roman"/>
                <a:ea typeface="华文细黑"/>
                <a:cs typeface="Times New Roman"/>
              </a:rPr>
              <a:t>任何公民的合法权利都受到保护　</a:t>
            </a:r>
            <a:r>
              <a:rPr lang="en-US" altLang="zh-CN" sz="2800" kern="100" dirty="0">
                <a:solidFill>
                  <a:srgbClr val="000000"/>
                </a:solidFill>
                <a:latin typeface="宋体"/>
                <a:ea typeface="华文细黑"/>
                <a:cs typeface="Times New Roman"/>
              </a:rPr>
              <a:t>③</a:t>
            </a:r>
            <a:r>
              <a:rPr lang="zh-CN" altLang="zh-CN" sz="2800" kern="100" dirty="0">
                <a:solidFill>
                  <a:srgbClr val="000000"/>
                </a:solidFill>
                <a:latin typeface="Times New Roman"/>
                <a:ea typeface="华文细黑"/>
                <a:cs typeface="Times New Roman"/>
              </a:rPr>
              <a:t>人格尊严是公民最基本的政治权利　</a:t>
            </a:r>
            <a:r>
              <a:rPr lang="en-US" altLang="zh-CN" sz="2800" kern="100" dirty="0">
                <a:solidFill>
                  <a:srgbClr val="000000"/>
                </a:solidFill>
                <a:latin typeface="宋体"/>
                <a:ea typeface="华文细黑"/>
                <a:cs typeface="Times New Roman"/>
              </a:rPr>
              <a:t>④</a:t>
            </a:r>
            <a:r>
              <a:rPr lang="zh-CN" altLang="zh-CN" sz="2800" kern="100" dirty="0">
                <a:solidFill>
                  <a:srgbClr val="000000"/>
                </a:solidFill>
                <a:latin typeface="Times New Roman"/>
                <a:ea typeface="华文细黑"/>
                <a:cs typeface="Times New Roman"/>
              </a:rPr>
              <a:t>必须坚持权利与义务统一的原则</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A.</a:t>
            </a:r>
            <a:r>
              <a:rPr lang="en-US" altLang="zh-CN" sz="2800" kern="100" dirty="0">
                <a:solidFill>
                  <a:srgbClr val="000000"/>
                </a:solidFill>
                <a:latin typeface="宋体"/>
                <a:ea typeface="华文细黑"/>
                <a:cs typeface="Times New Roman"/>
              </a:rPr>
              <a:t>①②</a:t>
            </a:r>
            <a:r>
              <a:rPr lang="en-US" altLang="zh-CN" sz="2800" kern="100" dirty="0">
                <a:solidFill>
                  <a:srgbClr val="000000"/>
                </a:solidFill>
                <a:latin typeface="Times New Roman"/>
                <a:ea typeface="华文细黑"/>
                <a:cs typeface="Courier New"/>
              </a:rPr>
              <a:t>  	</a:t>
            </a:r>
            <a:r>
              <a:rPr lang="en-US" altLang="zh-CN" sz="2800" kern="100" dirty="0" smtClean="0">
                <a:solidFill>
                  <a:srgbClr val="000000"/>
                </a:solidFill>
                <a:latin typeface="Times New Roman"/>
                <a:ea typeface="华文细黑"/>
                <a:cs typeface="Courier New"/>
              </a:rPr>
              <a:t>		B</a:t>
            </a:r>
            <a:r>
              <a:rPr lang="en-US" altLang="zh-CN" sz="2800" kern="100" dirty="0">
                <a:solidFill>
                  <a:srgbClr val="000000"/>
                </a:solidFill>
                <a:latin typeface="Times New Roman"/>
                <a:ea typeface="华文细黑"/>
                <a:cs typeface="Courier New"/>
              </a:rPr>
              <a:t>.</a:t>
            </a:r>
            <a:r>
              <a:rPr lang="en-US" altLang="zh-CN" sz="2800" kern="100" dirty="0">
                <a:solidFill>
                  <a:srgbClr val="000000"/>
                </a:solidFill>
                <a:latin typeface="宋体"/>
                <a:ea typeface="华文细黑"/>
                <a:cs typeface="Times New Roman"/>
              </a:rPr>
              <a:t>②④</a:t>
            </a:r>
            <a:endParaRPr lang="zh-CN" altLang="zh-CN" sz="1050" kern="100" dirty="0">
              <a:latin typeface="宋体"/>
              <a:cs typeface="Courier New"/>
            </a:endParaRPr>
          </a:p>
          <a:p>
            <a:pPr>
              <a:lnSpc>
                <a:spcPct val="150000"/>
              </a:lnSpc>
            </a:pPr>
            <a:r>
              <a:rPr lang="en-US" altLang="zh-CN" sz="2800" kern="100" dirty="0">
                <a:solidFill>
                  <a:srgbClr val="000000"/>
                </a:solidFill>
                <a:latin typeface="Times New Roman"/>
                <a:ea typeface="华文细黑"/>
              </a:rPr>
              <a:t>C.</a:t>
            </a:r>
            <a:r>
              <a:rPr lang="en-US" altLang="zh-CN" sz="2800" kern="100" dirty="0">
                <a:solidFill>
                  <a:srgbClr val="000000"/>
                </a:solidFill>
                <a:latin typeface="宋体"/>
                <a:ea typeface="华文细黑"/>
                <a:cs typeface="Times New Roman"/>
              </a:rPr>
              <a:t>③④</a:t>
            </a:r>
            <a:r>
              <a:rPr lang="en-US" altLang="zh-CN" sz="2800" kern="100" dirty="0">
                <a:solidFill>
                  <a:srgbClr val="000000"/>
                </a:solidFill>
                <a:latin typeface="Times New Roman"/>
                <a:ea typeface="华文细黑"/>
              </a:rPr>
              <a:t>  	</a:t>
            </a:r>
            <a:r>
              <a:rPr lang="en-US" altLang="zh-CN" sz="2800" kern="100" dirty="0" smtClean="0">
                <a:solidFill>
                  <a:srgbClr val="000000"/>
                </a:solidFill>
                <a:latin typeface="Times New Roman"/>
                <a:ea typeface="华文细黑"/>
              </a:rPr>
              <a:t>		            D</a:t>
            </a:r>
            <a:r>
              <a:rPr lang="en-US" altLang="zh-CN" sz="2800" kern="100" dirty="0">
                <a:solidFill>
                  <a:srgbClr val="000000"/>
                </a:solidFill>
                <a:latin typeface="Times New Roman"/>
                <a:ea typeface="华文细黑"/>
              </a:rPr>
              <a:t>.</a:t>
            </a:r>
            <a:r>
              <a:rPr lang="en-US" altLang="zh-CN" sz="2800" kern="100" dirty="0">
                <a:solidFill>
                  <a:srgbClr val="000000"/>
                </a:solidFill>
                <a:latin typeface="宋体"/>
                <a:ea typeface="华文细黑"/>
                <a:cs typeface="Times New Roman"/>
              </a:rPr>
              <a:t>①③</a:t>
            </a:r>
            <a:endParaRPr lang="zh-CN" altLang="zh-CN" sz="1050" kern="100" dirty="0">
              <a:effectLst/>
              <a:latin typeface="宋体"/>
              <a:cs typeface="Courier New"/>
            </a:endParaRPr>
          </a:p>
        </p:txBody>
      </p:sp>
      <p:sp>
        <p:nvSpPr>
          <p:cNvPr id="16"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7"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8"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9"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0"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1"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2"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3"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4"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5"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6"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7"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28"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9"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0" name="直接连接符 29"/>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31" name="矩形 30"/>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32" name="圆角矩形 31">
            <a:hlinkClick r:id="rId16"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4158994550"/>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矩形 3"/>
          <p:cNvSpPr/>
          <p:nvPr/>
        </p:nvSpPr>
        <p:spPr>
          <a:xfrm>
            <a:off x="550590" y="1989634"/>
            <a:ext cx="11120877" cy="3323987"/>
          </a:xfrm>
          <a:prstGeom prst="rect">
            <a:avLst/>
          </a:prstGeom>
        </p:spPr>
        <p:txBody>
          <a:bodyPr>
            <a:spAutoFit/>
          </a:bodyPr>
          <a:lstStyle/>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en-US" altLang="zh-CN" sz="2800" kern="100" dirty="0">
                <a:solidFill>
                  <a:srgbClr val="000000"/>
                </a:solidFill>
                <a:latin typeface="宋体"/>
                <a:ea typeface="华文细黑"/>
                <a:cs typeface="Times New Roman"/>
              </a:rPr>
              <a:t>③</a:t>
            </a:r>
            <a:r>
              <a:rPr lang="zh-CN" altLang="zh-CN" sz="2800" kern="100" dirty="0">
                <a:solidFill>
                  <a:srgbClr val="000000"/>
                </a:solidFill>
                <a:latin typeface="Times New Roman"/>
                <a:ea typeface="华文细黑"/>
                <a:cs typeface="Times New Roman"/>
              </a:rPr>
              <a:t>说法错误，选举权和被选举权才是公民最基本的政治权利</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a:lnSpc>
                <a:spcPct val="150000"/>
              </a:lnSpc>
            </a:pPr>
            <a:r>
              <a:rPr lang="en-US" altLang="zh-CN" sz="2800" kern="100" dirty="0" smtClean="0">
                <a:solidFill>
                  <a:srgbClr val="000000"/>
                </a:solidFill>
                <a:latin typeface="宋体"/>
                <a:ea typeface="华文细黑"/>
                <a:cs typeface="Times New Roman"/>
              </a:rPr>
              <a:t>④</a:t>
            </a:r>
            <a:r>
              <a:rPr lang="zh-CN" altLang="zh-CN" sz="2800" kern="100" dirty="0">
                <a:solidFill>
                  <a:srgbClr val="000000"/>
                </a:solidFill>
                <a:latin typeface="Times New Roman"/>
                <a:ea typeface="华文细黑"/>
                <a:cs typeface="Times New Roman"/>
              </a:rPr>
              <a:t>与材料无关</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a:lnSpc>
                <a:spcPct val="150000"/>
              </a:lnSpc>
            </a:pPr>
            <a:r>
              <a:rPr lang="zh-CN" altLang="zh-CN" sz="2800" kern="100" dirty="0" smtClean="0">
                <a:solidFill>
                  <a:srgbClr val="000000"/>
                </a:solidFill>
                <a:latin typeface="Times New Roman"/>
                <a:ea typeface="华文细黑"/>
                <a:cs typeface="Times New Roman"/>
              </a:rPr>
              <a:t>材料</a:t>
            </a:r>
            <a:r>
              <a:rPr lang="zh-CN" altLang="zh-CN" sz="2800" kern="100" dirty="0">
                <a:solidFill>
                  <a:srgbClr val="000000"/>
                </a:solidFill>
                <a:latin typeface="Times New Roman"/>
                <a:ea typeface="华文细黑"/>
                <a:cs typeface="Times New Roman"/>
              </a:rPr>
              <a:t>强调尊重每一个公民的权利，是公民在法律面前一律平等的表现；故选</a:t>
            </a:r>
            <a:r>
              <a:rPr lang="en-US" altLang="zh-CN" sz="2800" kern="100" dirty="0">
                <a:solidFill>
                  <a:srgbClr val="000000"/>
                </a:solidFill>
                <a:latin typeface="Times New Roman"/>
                <a:ea typeface="华文细黑"/>
              </a:rPr>
              <a:t>A</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lvl="0" algn="just">
              <a:lnSpc>
                <a:spcPct val="150000"/>
              </a:lnSpc>
              <a:tabLst>
                <a:tab pos="2340610" algn="l"/>
              </a:tabLst>
            </a:pPr>
            <a:r>
              <a:rPr lang="zh-CN" altLang="zh-CN" sz="2800" b="1" kern="100" dirty="0">
                <a:solidFill>
                  <a:srgbClr val="0000FF"/>
                </a:solidFill>
                <a:latin typeface="Times New Roman"/>
                <a:cs typeface="Times New Roman"/>
              </a:rPr>
              <a:t>答案　</a:t>
            </a:r>
            <a:r>
              <a:rPr lang="en-US" altLang="zh-CN" sz="2800" kern="100" dirty="0" smtClean="0">
                <a:solidFill>
                  <a:schemeClr val="accent6">
                    <a:lumMod val="75000"/>
                  </a:schemeClr>
                </a:solidFill>
                <a:latin typeface="Times New Roman"/>
                <a:ea typeface="华文细黑"/>
                <a:cs typeface="Courier New"/>
              </a:rPr>
              <a:t>A</a:t>
            </a:r>
            <a:endParaRPr lang="zh-CN" altLang="zh-CN" sz="1050" kern="100" dirty="0">
              <a:solidFill>
                <a:schemeClr val="accent6">
                  <a:lumMod val="75000"/>
                </a:schemeClr>
              </a:solidFill>
              <a:latin typeface="宋体"/>
              <a:cs typeface="Courier New"/>
            </a:endParaRPr>
          </a:p>
        </p:txBody>
      </p:sp>
      <p:sp>
        <p:nvSpPr>
          <p:cNvPr id="16"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7"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8"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9"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0"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1"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2"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3"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4"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5"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6"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7"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28"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9"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0" name="直接连接符 29"/>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27636785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750"/>
                                        <p:tgtEl>
                                          <p:spTgt spid="4">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blinds(horizontal)">
                                      <p:cBhvr>
                                        <p:cTn id="11" dur="750"/>
                                        <p:tgtEl>
                                          <p:spTgt spid="4">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blinds(horizontal)">
                                      <p:cBhvr>
                                        <p:cTn id="15" dur="750"/>
                                        <p:tgtEl>
                                          <p:spTgt spid="4">
                                            <p:txEl>
                                              <p:pRg st="2" end="2"/>
                                            </p:txEl>
                                          </p:spTgt>
                                        </p:tgtEl>
                                      </p:cBhvr>
                                    </p:animEffect>
                                  </p:childTnLst>
                                </p:cTn>
                              </p:par>
                            </p:childTnLst>
                          </p:cTn>
                        </p:par>
                        <p:par>
                          <p:cTn id="16" fill="hold">
                            <p:stCondLst>
                              <p:cond delay="2250"/>
                            </p:stCondLst>
                            <p:childTnLst>
                              <p:par>
                                <p:cTn id="17" presetID="3" presetClass="entr" presetSubtype="10"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blinds(horizontal)">
                                      <p:cBhvr>
                                        <p:cTn id="19" dur="75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58408" y="1055203"/>
            <a:ext cx="11409907" cy="4616648"/>
          </a:xfrm>
          <a:prstGeom prst="rect">
            <a:avLst/>
          </a:prstGeom>
        </p:spPr>
        <p:txBody>
          <a:bodyPr>
            <a:spAutoFit/>
          </a:bodyPr>
          <a:lstStyle/>
          <a:p>
            <a:pPr algn="just">
              <a:lnSpc>
                <a:spcPct val="150000"/>
              </a:lnSpc>
              <a:spcAft>
                <a:spcPts val="0"/>
              </a:spcAft>
              <a:tabLst>
                <a:tab pos="1890395" algn="l"/>
              </a:tabLst>
            </a:pPr>
            <a:r>
              <a:rPr lang="en-US" altLang="zh-CN" sz="2800" kern="100" dirty="0">
                <a:solidFill>
                  <a:srgbClr val="000000"/>
                </a:solidFill>
                <a:latin typeface="Times New Roman"/>
                <a:ea typeface="华文细黑"/>
              </a:rPr>
              <a:t>10.</a:t>
            </a:r>
            <a:r>
              <a:rPr lang="zh-CN" altLang="zh-CN" sz="2800" kern="100" dirty="0">
                <a:solidFill>
                  <a:srgbClr val="000000"/>
                </a:solidFill>
                <a:latin typeface="Times New Roman"/>
                <a:ea typeface="华文细黑"/>
                <a:cs typeface="Times New Roman"/>
              </a:rPr>
              <a:t>下列关于漫画《广场</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武</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a:t>
            </a:r>
            <a:r>
              <a:rPr lang="en-US" altLang="zh-CN" sz="2800" kern="100" dirty="0">
                <a:solidFill>
                  <a:srgbClr val="000000"/>
                </a:solidFill>
                <a:latin typeface="Times New Roman"/>
                <a:ea typeface="华文细黑"/>
              </a:rPr>
              <a:t>(</a:t>
            </a:r>
            <a:r>
              <a:rPr lang="zh-CN" altLang="zh-CN" sz="2800" kern="100" dirty="0">
                <a:solidFill>
                  <a:srgbClr val="000000"/>
                </a:solidFill>
                <a:latin typeface="Times New Roman"/>
                <a:ea typeface="华文细黑"/>
                <a:cs typeface="Times New Roman"/>
              </a:rPr>
              <a:t>作者：蒋跃新</a:t>
            </a:r>
            <a:r>
              <a:rPr lang="en-US" altLang="zh-CN" sz="2800" kern="100" dirty="0">
                <a:solidFill>
                  <a:srgbClr val="000000"/>
                </a:solidFill>
                <a:latin typeface="Times New Roman"/>
                <a:ea typeface="华文细黑"/>
              </a:rPr>
              <a:t>)</a:t>
            </a:r>
            <a:r>
              <a:rPr lang="zh-CN" altLang="zh-CN" sz="2800" kern="100" dirty="0">
                <a:solidFill>
                  <a:srgbClr val="000000"/>
                </a:solidFill>
                <a:latin typeface="Times New Roman"/>
                <a:ea typeface="华文细黑"/>
                <a:cs typeface="Times New Roman"/>
              </a:rPr>
              <a:t>的说法正确的是</a:t>
            </a:r>
            <a:r>
              <a:rPr lang="en-US" altLang="zh-CN" sz="2800" kern="100" dirty="0">
                <a:solidFill>
                  <a:srgbClr val="000000"/>
                </a:solidFill>
                <a:latin typeface="Times New Roman"/>
                <a:ea typeface="华文细黑"/>
              </a:rPr>
              <a:t>(</a:t>
            </a:r>
            <a:r>
              <a:rPr lang="zh-CN" altLang="zh-CN" sz="2800" kern="100" dirty="0">
                <a:solidFill>
                  <a:srgbClr val="000000"/>
                </a:solidFill>
                <a:latin typeface="Times New Roman"/>
                <a:ea typeface="华文细黑"/>
                <a:cs typeface="Times New Roman"/>
              </a:rPr>
              <a:t>　　</a:t>
            </a:r>
            <a:r>
              <a:rPr lang="en-US" altLang="zh-CN" sz="2800" kern="100" dirty="0" smtClean="0">
                <a:solidFill>
                  <a:srgbClr val="000000"/>
                </a:solidFill>
                <a:latin typeface="Times New Roman"/>
                <a:ea typeface="华文细黑"/>
              </a:rPr>
              <a:t>)</a:t>
            </a:r>
          </a:p>
          <a:p>
            <a:pPr algn="just">
              <a:lnSpc>
                <a:spcPct val="150000"/>
              </a:lnSpc>
              <a:spcAft>
                <a:spcPts val="0"/>
              </a:spcAft>
              <a:tabLst>
                <a:tab pos="2340610" algn="l"/>
              </a:tabLst>
            </a:pPr>
            <a:r>
              <a:rPr lang="en-US" altLang="zh-CN" sz="2800" kern="100" dirty="0">
                <a:solidFill>
                  <a:srgbClr val="000000"/>
                </a:solidFill>
                <a:latin typeface="宋体"/>
                <a:ea typeface="华文细黑"/>
                <a:cs typeface="Times New Roman"/>
              </a:rPr>
              <a:t>①</a:t>
            </a:r>
            <a:r>
              <a:rPr lang="zh-CN" altLang="zh-CN" sz="2800" kern="100" dirty="0">
                <a:solidFill>
                  <a:srgbClr val="000000"/>
                </a:solidFill>
                <a:latin typeface="Times New Roman"/>
                <a:ea typeface="华文细黑"/>
                <a:cs typeface="Times New Roman"/>
              </a:rPr>
              <a:t>权利是相对的，人们在跳广场舞的同时也要履行相应的义务　</a:t>
            </a:r>
            <a:endParaRPr lang="en-US" altLang="zh-CN" sz="2800" kern="100" dirty="0" smtClean="0">
              <a:solidFill>
                <a:srgbClr val="000000"/>
              </a:solidFill>
              <a:latin typeface="Times New Roman"/>
              <a:ea typeface="华文细黑"/>
              <a:cs typeface="Times New Roman"/>
            </a:endParaRPr>
          </a:p>
          <a:p>
            <a:pPr algn="just">
              <a:lnSpc>
                <a:spcPct val="150000"/>
              </a:lnSpc>
              <a:spcAft>
                <a:spcPts val="0"/>
              </a:spcAft>
              <a:tabLst>
                <a:tab pos="2340610" algn="l"/>
              </a:tabLst>
            </a:pPr>
            <a:r>
              <a:rPr lang="en-US" altLang="zh-CN" sz="2800" kern="100" dirty="0" smtClean="0">
                <a:solidFill>
                  <a:srgbClr val="000000"/>
                </a:solidFill>
                <a:latin typeface="宋体"/>
                <a:ea typeface="华文细黑"/>
                <a:cs typeface="Times New Roman"/>
              </a:rPr>
              <a:t>②</a:t>
            </a:r>
            <a:r>
              <a:rPr lang="zh-CN" altLang="zh-CN" sz="2800" kern="100" dirty="0">
                <a:solidFill>
                  <a:srgbClr val="000000"/>
                </a:solidFill>
                <a:latin typeface="Times New Roman"/>
                <a:ea typeface="华文细黑"/>
                <a:cs typeface="Times New Roman"/>
              </a:rPr>
              <a:t>权利是神圣的，享有权利是履行义务的基础</a:t>
            </a:r>
            <a:endParaRPr lang="zh-CN" altLang="zh-CN" sz="280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宋体"/>
                <a:ea typeface="华文细黑"/>
                <a:cs typeface="Times New Roman"/>
              </a:rPr>
              <a:t>③</a:t>
            </a:r>
            <a:r>
              <a:rPr lang="zh-CN" altLang="zh-CN" sz="2800" kern="100" dirty="0">
                <a:solidFill>
                  <a:srgbClr val="000000"/>
                </a:solidFill>
                <a:latin typeface="Times New Roman"/>
                <a:ea typeface="华文细黑"/>
                <a:cs typeface="Times New Roman"/>
              </a:rPr>
              <a:t>和谐社会的建设需要社会成员的相互理解和包容</a:t>
            </a:r>
            <a:endParaRPr lang="zh-CN" altLang="zh-CN" sz="280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宋体"/>
                <a:ea typeface="华文细黑"/>
                <a:cs typeface="Times New Roman"/>
              </a:rPr>
              <a:t>④</a:t>
            </a:r>
            <a:r>
              <a:rPr lang="zh-CN" altLang="zh-CN" sz="2800" kern="100" dirty="0">
                <a:solidFill>
                  <a:srgbClr val="000000"/>
                </a:solidFill>
                <a:latin typeface="Times New Roman"/>
                <a:ea typeface="华文细黑"/>
                <a:cs typeface="Times New Roman"/>
              </a:rPr>
              <a:t>加强思想道德建设，广场</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武</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就可以避免</a:t>
            </a:r>
            <a:endParaRPr lang="zh-CN" altLang="zh-CN" sz="280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A.</a:t>
            </a:r>
            <a:r>
              <a:rPr lang="en-US" altLang="zh-CN" sz="2800" kern="100" dirty="0">
                <a:solidFill>
                  <a:srgbClr val="000000"/>
                </a:solidFill>
                <a:latin typeface="宋体"/>
                <a:ea typeface="华文细黑"/>
                <a:cs typeface="Times New Roman"/>
              </a:rPr>
              <a:t>①②</a:t>
            </a:r>
            <a:r>
              <a:rPr lang="en-US" altLang="zh-CN" sz="2800" kern="100" dirty="0">
                <a:solidFill>
                  <a:srgbClr val="000000"/>
                </a:solidFill>
                <a:latin typeface="Times New Roman"/>
                <a:ea typeface="华文细黑"/>
                <a:cs typeface="Courier New"/>
              </a:rPr>
              <a:t>  	</a:t>
            </a:r>
            <a:r>
              <a:rPr lang="en-US" altLang="zh-CN" sz="2800" kern="100" dirty="0" smtClean="0">
                <a:solidFill>
                  <a:srgbClr val="000000"/>
                </a:solidFill>
                <a:latin typeface="Times New Roman"/>
                <a:ea typeface="华文细黑"/>
                <a:cs typeface="Courier New"/>
              </a:rPr>
              <a:t>		B</a:t>
            </a:r>
            <a:r>
              <a:rPr lang="en-US" altLang="zh-CN" sz="2800" kern="100" dirty="0">
                <a:solidFill>
                  <a:srgbClr val="000000"/>
                </a:solidFill>
                <a:latin typeface="Times New Roman"/>
                <a:ea typeface="华文细黑"/>
                <a:cs typeface="Courier New"/>
              </a:rPr>
              <a:t>.</a:t>
            </a:r>
            <a:r>
              <a:rPr lang="en-US" altLang="zh-CN" sz="2800" kern="100" dirty="0">
                <a:solidFill>
                  <a:srgbClr val="000000"/>
                </a:solidFill>
                <a:latin typeface="宋体"/>
                <a:ea typeface="华文细黑"/>
                <a:cs typeface="Times New Roman"/>
              </a:rPr>
              <a:t>③④</a:t>
            </a:r>
            <a:r>
              <a:rPr lang="en-US" altLang="zh-CN" sz="2800" kern="100" dirty="0">
                <a:solidFill>
                  <a:srgbClr val="000000"/>
                </a:solidFill>
                <a:latin typeface="Times New Roman"/>
                <a:ea typeface="华文细黑"/>
                <a:cs typeface="Courier New"/>
              </a:rPr>
              <a:t>  </a:t>
            </a:r>
            <a:endParaRPr lang="zh-CN" altLang="zh-CN" sz="2800" kern="100" dirty="0">
              <a:latin typeface="宋体"/>
              <a:cs typeface="Courier New"/>
            </a:endParaRPr>
          </a:p>
          <a:p>
            <a:pPr>
              <a:lnSpc>
                <a:spcPct val="150000"/>
              </a:lnSpc>
            </a:pPr>
            <a:r>
              <a:rPr lang="en-US" altLang="zh-CN" sz="2800" kern="100" dirty="0">
                <a:solidFill>
                  <a:srgbClr val="000000"/>
                </a:solidFill>
                <a:latin typeface="Times New Roman"/>
                <a:ea typeface="华文细黑"/>
              </a:rPr>
              <a:t>C.</a:t>
            </a:r>
            <a:r>
              <a:rPr lang="en-US" altLang="zh-CN" sz="2800" kern="100" dirty="0">
                <a:solidFill>
                  <a:srgbClr val="000000"/>
                </a:solidFill>
                <a:latin typeface="宋体"/>
                <a:ea typeface="华文细黑"/>
                <a:cs typeface="Times New Roman"/>
              </a:rPr>
              <a:t>①③</a:t>
            </a:r>
            <a:r>
              <a:rPr lang="en-US" altLang="zh-CN" sz="2800" kern="100" dirty="0">
                <a:solidFill>
                  <a:srgbClr val="000000"/>
                </a:solidFill>
                <a:latin typeface="Times New Roman"/>
                <a:ea typeface="华文细黑"/>
              </a:rPr>
              <a:t>  	</a:t>
            </a:r>
            <a:r>
              <a:rPr lang="en-US" altLang="zh-CN" sz="2800" kern="100" dirty="0" smtClean="0">
                <a:solidFill>
                  <a:srgbClr val="000000"/>
                </a:solidFill>
                <a:latin typeface="Times New Roman"/>
                <a:ea typeface="华文细黑"/>
              </a:rPr>
              <a:t>		            D</a:t>
            </a:r>
            <a:r>
              <a:rPr lang="en-US" altLang="zh-CN" sz="2800" kern="100" dirty="0">
                <a:solidFill>
                  <a:srgbClr val="000000"/>
                </a:solidFill>
                <a:latin typeface="Times New Roman"/>
                <a:ea typeface="华文细黑"/>
              </a:rPr>
              <a:t>.</a:t>
            </a:r>
            <a:r>
              <a:rPr lang="en-US" altLang="zh-CN" sz="2800" kern="100" dirty="0">
                <a:solidFill>
                  <a:srgbClr val="000000"/>
                </a:solidFill>
                <a:latin typeface="宋体"/>
                <a:ea typeface="华文细黑"/>
                <a:cs typeface="Times New Roman"/>
              </a:rPr>
              <a:t>②④</a:t>
            </a:r>
            <a:endParaRPr lang="zh-CN" altLang="zh-CN" sz="2800" kern="100" dirty="0">
              <a:effectLst/>
              <a:latin typeface="宋体"/>
              <a:cs typeface="Courier New"/>
            </a:endParaRPr>
          </a:p>
        </p:txBody>
      </p:sp>
      <p:sp>
        <p:nvSpPr>
          <p:cNvPr id="18"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9"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0"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1"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2"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3"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4"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5"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6"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7"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8"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9"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30"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1"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2" name="直接连接符 31"/>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pic>
        <p:nvPicPr>
          <p:cNvPr id="251906" name="Picture 2" descr="+1"/>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9154482" y="2781722"/>
            <a:ext cx="2808980" cy="2193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5"/>
          <p:cNvSpPr/>
          <p:nvPr/>
        </p:nvSpPr>
        <p:spPr>
          <a:xfrm>
            <a:off x="10559702" y="1197546"/>
            <a:ext cx="423514" cy="523220"/>
          </a:xfrm>
          <a:prstGeom prst="rect">
            <a:avLst/>
          </a:prstGeom>
        </p:spPr>
        <p:txBody>
          <a:bodyPr wrap="none">
            <a:spAutoFit/>
          </a:bodyPr>
          <a:lstStyle/>
          <a:p>
            <a:r>
              <a:rPr lang="en-US" altLang="zh-CN" sz="2800" kern="100" dirty="0">
                <a:solidFill>
                  <a:schemeClr val="accent6">
                    <a:lumMod val="75000"/>
                  </a:schemeClr>
                </a:solidFill>
                <a:latin typeface="Times New Roman"/>
                <a:ea typeface="华文细黑"/>
                <a:cs typeface="Courier New"/>
              </a:rPr>
              <a:t>C</a:t>
            </a:r>
            <a:endParaRPr lang="zh-CN" altLang="en-US" sz="2800" kern="100" dirty="0">
              <a:solidFill>
                <a:schemeClr val="accent6">
                  <a:lumMod val="75000"/>
                </a:schemeClr>
              </a:solidFill>
              <a:latin typeface="Times New Roman"/>
              <a:ea typeface="华文细黑"/>
              <a:cs typeface="Courier New"/>
            </a:endParaRPr>
          </a:p>
        </p:txBody>
      </p:sp>
      <p:sp>
        <p:nvSpPr>
          <p:cNvPr id="33" name="矩形 3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34" name="圆角矩形 33"/>
          <p:cNvSpPr/>
          <p:nvPr/>
        </p:nvSpPr>
        <p:spPr>
          <a:xfrm>
            <a:off x="11567814" y="6649268"/>
            <a:ext cx="606981"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347012217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6"/>
                                        </p:tgtEl>
                                      </p:cBhvr>
                                    </p:animEffect>
                                    <p:set>
                                      <p:cBhvr>
                                        <p:cTn id="12"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34"/>
                  </p:tgtEl>
                </p:cond>
              </p:nextCondLst>
            </p:seq>
          </p:childTnLst>
        </p:cTn>
      </p:par>
    </p:tnLst>
    <p:bldLst>
      <p:bldP spid="6" grpId="0"/>
      <p:bldP spid="6" grpId="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407736" y="1118562"/>
            <a:ext cx="11232086" cy="5047536"/>
          </a:xfrm>
          <a:prstGeom prst="rect">
            <a:avLst/>
          </a:prstGeom>
        </p:spPr>
        <p:txBody>
          <a:bodyPr>
            <a:spAutoFit/>
          </a:bodyPr>
          <a:lstStyle/>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11.2015</a:t>
            </a:r>
            <a:r>
              <a:rPr lang="zh-CN" altLang="zh-CN" sz="2800" kern="100" dirty="0">
                <a:solidFill>
                  <a:srgbClr val="000000"/>
                </a:solidFill>
                <a:latin typeface="Times New Roman"/>
                <a:ea typeface="华文细黑"/>
                <a:cs typeface="Times New Roman"/>
              </a:rPr>
              <a:t>年</a:t>
            </a:r>
            <a:r>
              <a:rPr lang="en-US" altLang="zh-CN" sz="2800" kern="100" dirty="0">
                <a:solidFill>
                  <a:srgbClr val="000000"/>
                </a:solidFill>
                <a:latin typeface="Times New Roman"/>
                <a:ea typeface="华文细黑"/>
                <a:cs typeface="Courier New"/>
              </a:rPr>
              <a:t>3</a:t>
            </a:r>
            <a:r>
              <a:rPr lang="zh-CN" altLang="zh-CN" sz="2800" kern="100" dirty="0">
                <a:solidFill>
                  <a:srgbClr val="000000"/>
                </a:solidFill>
                <a:latin typeface="Times New Roman"/>
                <a:ea typeface="华文细黑"/>
                <a:cs typeface="Times New Roman"/>
              </a:rPr>
              <a:t>月</a:t>
            </a:r>
            <a:r>
              <a:rPr lang="en-US" altLang="zh-CN" sz="2800" kern="100" dirty="0">
                <a:solidFill>
                  <a:srgbClr val="000000"/>
                </a:solidFill>
                <a:latin typeface="Times New Roman"/>
                <a:ea typeface="华文细黑"/>
                <a:cs typeface="Courier New"/>
              </a:rPr>
              <a:t>1</a:t>
            </a:r>
            <a:r>
              <a:rPr lang="zh-CN" altLang="zh-CN" sz="2800" kern="100" dirty="0">
                <a:solidFill>
                  <a:srgbClr val="000000"/>
                </a:solidFill>
                <a:latin typeface="Times New Roman"/>
                <a:ea typeface="华文细黑"/>
                <a:cs typeface="Times New Roman"/>
              </a:rPr>
              <a:t>日起《不动产登记暂行条例》开始施行。该《条例》规定，公民可以依法查询、复制不动产登记资料，但不得将查询所获资料用于其他目的，未经权利人同意不得泄露查询获得的资料。这表明</a:t>
            </a:r>
            <a:r>
              <a:rPr lang="en-US" altLang="zh-CN" sz="2800" kern="100" dirty="0">
                <a:solidFill>
                  <a:srgbClr val="000000"/>
                </a:solidFill>
                <a:latin typeface="Times New Roman"/>
                <a:ea typeface="华文细黑"/>
                <a:cs typeface="Courier New"/>
              </a:rPr>
              <a:t>(</a:t>
            </a:r>
            <a:r>
              <a:rPr lang="zh-CN" altLang="zh-CN" sz="2800" kern="100" dirty="0">
                <a:solidFill>
                  <a:srgbClr val="000000"/>
                </a:solidFill>
                <a:latin typeface="Times New Roman"/>
                <a:ea typeface="华文细黑"/>
                <a:cs typeface="Times New Roman"/>
              </a:rPr>
              <a:t>　　</a:t>
            </a:r>
            <a:r>
              <a:rPr lang="en-US" altLang="zh-CN" sz="2800" kern="100" dirty="0">
                <a:solidFill>
                  <a:srgbClr val="000000"/>
                </a:solidFill>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A.</a:t>
            </a:r>
            <a:r>
              <a:rPr lang="zh-CN" altLang="zh-CN" sz="2800" kern="100" dirty="0">
                <a:solidFill>
                  <a:srgbClr val="000000"/>
                </a:solidFill>
                <a:latin typeface="Times New Roman"/>
                <a:ea typeface="华文细黑"/>
                <a:cs typeface="Times New Roman"/>
              </a:rPr>
              <a:t>公民坚持个人和集体的统一</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B.</a:t>
            </a:r>
            <a:r>
              <a:rPr lang="zh-CN" altLang="zh-CN" sz="2800" kern="100" dirty="0">
                <a:solidFill>
                  <a:srgbClr val="000000"/>
                </a:solidFill>
                <a:latin typeface="Times New Roman"/>
                <a:ea typeface="华文细黑"/>
                <a:cs typeface="Times New Roman"/>
              </a:rPr>
              <a:t>公民坚持法律面前一律平等</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C.</a:t>
            </a:r>
            <a:r>
              <a:rPr lang="zh-CN" altLang="zh-CN" sz="2800" kern="100" dirty="0">
                <a:solidFill>
                  <a:srgbClr val="000000"/>
                </a:solidFill>
                <a:latin typeface="Times New Roman"/>
                <a:ea typeface="华文细黑"/>
                <a:cs typeface="Times New Roman"/>
              </a:rPr>
              <a:t>公民在法律范围内行使权利</a:t>
            </a:r>
            <a:endParaRPr lang="zh-CN" altLang="zh-CN" sz="1050" kern="100" dirty="0">
              <a:latin typeface="宋体"/>
              <a:cs typeface="Courier New"/>
            </a:endParaRPr>
          </a:p>
          <a:p>
            <a:r>
              <a:rPr lang="en-US" altLang="zh-CN" sz="2800" kern="100" dirty="0">
                <a:solidFill>
                  <a:srgbClr val="000000"/>
                </a:solidFill>
                <a:latin typeface="Times New Roman"/>
                <a:ea typeface="华文细黑"/>
              </a:rPr>
              <a:t>D.</a:t>
            </a:r>
            <a:r>
              <a:rPr lang="zh-CN" altLang="zh-CN" sz="2800" kern="100" dirty="0">
                <a:solidFill>
                  <a:srgbClr val="000000"/>
                </a:solidFill>
                <a:latin typeface="Times New Roman"/>
                <a:ea typeface="华文细黑"/>
                <a:cs typeface="Times New Roman"/>
              </a:rPr>
              <a:t>政府坚持审慎用权科学决策</a:t>
            </a:r>
            <a:endParaRPr lang="zh-CN" altLang="zh-CN" sz="1050" kern="100" dirty="0">
              <a:effectLst/>
              <a:latin typeface="宋体"/>
              <a:cs typeface="Courier New"/>
            </a:endParaRPr>
          </a:p>
        </p:txBody>
      </p:sp>
      <p:sp>
        <p:nvSpPr>
          <p:cNvPr id="21"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2"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3"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4"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5"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6"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7"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8"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9"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30"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1"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32"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33"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4"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5" name="直接连接符 34"/>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19" name="矩形 18"/>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0" name="圆角矩形 19">
            <a:hlinkClick r:id="rId16"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2908612842"/>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 name="矩形 17"/>
          <p:cNvSpPr/>
          <p:nvPr/>
        </p:nvSpPr>
        <p:spPr>
          <a:xfrm>
            <a:off x="407736" y="2478589"/>
            <a:ext cx="11232086" cy="2031325"/>
          </a:xfrm>
          <a:prstGeom prst="rect">
            <a:avLst/>
          </a:prstGeom>
        </p:spPr>
        <p:txBody>
          <a:bodyPr>
            <a:spAutoFit/>
          </a:bodyPr>
          <a:lstStyle/>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solidFill>
                  <a:srgbClr val="000000"/>
                </a:solidFill>
                <a:latin typeface="Times New Roman"/>
                <a:ea typeface="华文细黑"/>
                <a:cs typeface="Times New Roman"/>
              </a:rPr>
              <a:t>公民按《条例》规定依法查询，体现了公民应在法律范围内行使权利，</a:t>
            </a:r>
            <a:r>
              <a:rPr lang="en-US" altLang="zh-CN" sz="2800" kern="100" dirty="0">
                <a:solidFill>
                  <a:srgbClr val="000000"/>
                </a:solidFill>
                <a:latin typeface="Times New Roman"/>
                <a:ea typeface="华文细黑"/>
              </a:rPr>
              <a:t>C</a:t>
            </a:r>
            <a:r>
              <a:rPr lang="zh-CN" altLang="zh-CN" sz="2800" kern="100" dirty="0">
                <a:solidFill>
                  <a:srgbClr val="000000"/>
                </a:solidFill>
                <a:latin typeface="Times New Roman"/>
                <a:ea typeface="华文细黑"/>
                <a:cs typeface="Times New Roman"/>
              </a:rPr>
              <a:t>项符合题意</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lvl="0" algn="just">
              <a:lnSpc>
                <a:spcPct val="150000"/>
              </a:lnSpc>
              <a:tabLst>
                <a:tab pos="2340610" algn="l"/>
              </a:tabLst>
            </a:pPr>
            <a:r>
              <a:rPr lang="zh-CN" altLang="zh-CN" sz="2800" b="1" kern="100" dirty="0">
                <a:solidFill>
                  <a:srgbClr val="0000FF"/>
                </a:solidFill>
                <a:latin typeface="Times New Roman"/>
                <a:cs typeface="Times New Roman"/>
              </a:rPr>
              <a:t>答案　</a:t>
            </a:r>
            <a:r>
              <a:rPr lang="en-US" altLang="zh-CN" sz="2800" kern="100" dirty="0">
                <a:solidFill>
                  <a:schemeClr val="accent6">
                    <a:lumMod val="75000"/>
                  </a:schemeClr>
                </a:solidFill>
                <a:latin typeface="Times New Roman"/>
                <a:ea typeface="华文细黑"/>
                <a:cs typeface="Courier New"/>
              </a:rPr>
              <a:t>C</a:t>
            </a:r>
            <a:endParaRPr lang="zh-CN" altLang="zh-CN" sz="2800" kern="100" dirty="0">
              <a:solidFill>
                <a:schemeClr val="accent6">
                  <a:lumMod val="75000"/>
                </a:schemeClr>
              </a:solidFill>
              <a:latin typeface="Times New Roman"/>
              <a:ea typeface="华文细黑"/>
              <a:cs typeface="Courier New"/>
            </a:endParaRPr>
          </a:p>
        </p:txBody>
      </p:sp>
      <p:sp>
        <p:nvSpPr>
          <p:cNvPr id="21"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2"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3"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4"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5"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6"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7"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8"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9"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30"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1"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32"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33"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4"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5" name="直接连接符 34"/>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8108986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animEffect transition="in" filter="blinds(horizontal)">
                                      <p:cBhvr>
                                        <p:cTn id="7" dur="750"/>
                                        <p:tgtEl>
                                          <p:spTgt spid="18">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18">
                                            <p:txEl>
                                              <p:pRg st="1" end="1"/>
                                            </p:txEl>
                                          </p:spTgt>
                                        </p:tgtEl>
                                        <p:attrNameLst>
                                          <p:attrName>style.visibility</p:attrName>
                                        </p:attrNameLst>
                                      </p:cBhvr>
                                      <p:to>
                                        <p:strVal val="visible"/>
                                      </p:to>
                                    </p:set>
                                    <p:animEffect transition="in" filter="blinds(horizontal)">
                                      <p:cBhvr>
                                        <p:cTn id="11" dur="750"/>
                                        <p:tgtEl>
                                          <p:spTgt spid="1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34566" y="1269554"/>
            <a:ext cx="11457851" cy="4616648"/>
          </a:xfrm>
          <a:prstGeom prst="rect">
            <a:avLst/>
          </a:prstGeom>
        </p:spPr>
        <p:txBody>
          <a:bodyPr>
            <a:spAutoFit/>
          </a:bodyPr>
          <a:lstStyle/>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12.</a:t>
            </a:r>
            <a:r>
              <a:rPr lang="zh-CN" altLang="zh-CN" sz="2800" kern="100" dirty="0">
                <a:solidFill>
                  <a:srgbClr val="000000"/>
                </a:solidFill>
                <a:latin typeface="Times New Roman"/>
                <a:ea typeface="华文细黑"/>
                <a:cs typeface="Times New Roman"/>
              </a:rPr>
              <a:t>不少人认为，政治是国家的事，老百姓参不参与没有多大关系。于是，人们更多地关注自己的私事，最终对公共事务熟视无睹，这是公民公共精神缺失的最直接、最普遍的表现。材料表明公民要</a:t>
            </a:r>
            <a:r>
              <a:rPr lang="en-US" altLang="zh-CN" sz="2800" kern="100" dirty="0">
                <a:solidFill>
                  <a:srgbClr val="000000"/>
                </a:solidFill>
                <a:latin typeface="Times New Roman"/>
                <a:ea typeface="华文细黑"/>
                <a:cs typeface="Courier New"/>
              </a:rPr>
              <a:t>(</a:t>
            </a:r>
            <a:r>
              <a:rPr lang="zh-CN" altLang="zh-CN" sz="2800" kern="100" dirty="0">
                <a:solidFill>
                  <a:srgbClr val="000000"/>
                </a:solidFill>
                <a:latin typeface="Times New Roman"/>
                <a:ea typeface="华文细黑"/>
                <a:cs typeface="Times New Roman"/>
              </a:rPr>
              <a:t>　　</a:t>
            </a:r>
            <a:r>
              <a:rPr lang="en-US" altLang="zh-CN" sz="2800" kern="100" dirty="0">
                <a:solidFill>
                  <a:srgbClr val="000000"/>
                </a:solidFill>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宋体"/>
                <a:ea typeface="华文细黑"/>
                <a:cs typeface="Times New Roman"/>
              </a:rPr>
              <a:t>①</a:t>
            </a:r>
            <a:r>
              <a:rPr lang="zh-CN" altLang="zh-CN" sz="2800" kern="100" dirty="0">
                <a:solidFill>
                  <a:srgbClr val="000000"/>
                </a:solidFill>
                <a:latin typeface="Times New Roman"/>
                <a:ea typeface="华文细黑"/>
                <a:cs typeface="Times New Roman"/>
              </a:rPr>
              <a:t>提高公民意识　</a:t>
            </a:r>
            <a:r>
              <a:rPr lang="en-US" altLang="zh-CN" sz="2800" kern="100" dirty="0">
                <a:solidFill>
                  <a:srgbClr val="000000"/>
                </a:solidFill>
                <a:latin typeface="宋体"/>
                <a:ea typeface="华文细黑"/>
                <a:cs typeface="Times New Roman"/>
              </a:rPr>
              <a:t>②</a:t>
            </a:r>
            <a:r>
              <a:rPr lang="zh-CN" altLang="zh-CN" sz="2800" kern="100" dirty="0">
                <a:solidFill>
                  <a:srgbClr val="000000"/>
                </a:solidFill>
                <a:latin typeface="Times New Roman"/>
                <a:ea typeface="华文细黑"/>
                <a:cs typeface="Times New Roman"/>
              </a:rPr>
              <a:t>坚持权利与义务统一的原则　</a:t>
            </a:r>
            <a:r>
              <a:rPr lang="en-US" altLang="zh-CN" sz="2800" kern="100" dirty="0">
                <a:solidFill>
                  <a:srgbClr val="000000"/>
                </a:solidFill>
                <a:latin typeface="宋体"/>
                <a:ea typeface="华文细黑"/>
                <a:cs typeface="Times New Roman"/>
              </a:rPr>
              <a:t>③</a:t>
            </a:r>
            <a:r>
              <a:rPr lang="zh-CN" altLang="zh-CN" sz="2800" kern="100" dirty="0">
                <a:solidFill>
                  <a:srgbClr val="000000"/>
                </a:solidFill>
                <a:latin typeface="Times New Roman"/>
                <a:ea typeface="华文细黑"/>
                <a:cs typeface="Times New Roman"/>
              </a:rPr>
              <a:t>坚持个人利益与国家利益相结合的原则　</a:t>
            </a:r>
            <a:r>
              <a:rPr lang="en-US" altLang="zh-CN" sz="2800" kern="100" dirty="0">
                <a:solidFill>
                  <a:srgbClr val="000000"/>
                </a:solidFill>
                <a:latin typeface="宋体"/>
                <a:ea typeface="华文细黑"/>
                <a:cs typeface="Times New Roman"/>
              </a:rPr>
              <a:t>④</a:t>
            </a:r>
            <a:r>
              <a:rPr lang="zh-CN" altLang="zh-CN" sz="2800" kern="100" dirty="0">
                <a:solidFill>
                  <a:srgbClr val="000000"/>
                </a:solidFill>
                <a:latin typeface="Times New Roman"/>
                <a:ea typeface="华文细黑"/>
                <a:cs typeface="Times New Roman"/>
              </a:rPr>
              <a:t>坚持民主立法，用法律规范公民的行为</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solidFill>
                  <a:srgbClr val="000000"/>
                </a:solidFill>
                <a:latin typeface="Times New Roman"/>
                <a:ea typeface="华文细黑"/>
                <a:cs typeface="Courier New"/>
              </a:rPr>
              <a:t>A.</a:t>
            </a:r>
            <a:r>
              <a:rPr lang="en-US" altLang="zh-CN" sz="2800" kern="100" dirty="0">
                <a:solidFill>
                  <a:srgbClr val="000000"/>
                </a:solidFill>
                <a:latin typeface="宋体"/>
                <a:ea typeface="华文细黑"/>
                <a:cs typeface="Times New Roman"/>
              </a:rPr>
              <a:t>①②③</a:t>
            </a:r>
            <a:r>
              <a:rPr lang="en-US" altLang="zh-CN" sz="2800" kern="100" dirty="0">
                <a:solidFill>
                  <a:srgbClr val="000000"/>
                </a:solidFill>
                <a:latin typeface="Times New Roman"/>
                <a:ea typeface="华文细黑"/>
                <a:cs typeface="Courier New"/>
              </a:rPr>
              <a:t>  	</a:t>
            </a:r>
            <a:r>
              <a:rPr lang="en-US" altLang="zh-CN" sz="2800" kern="100" dirty="0" smtClean="0">
                <a:solidFill>
                  <a:srgbClr val="000000"/>
                </a:solidFill>
                <a:latin typeface="Times New Roman"/>
                <a:ea typeface="华文细黑"/>
                <a:cs typeface="Courier New"/>
              </a:rPr>
              <a:t>		  B</a:t>
            </a:r>
            <a:r>
              <a:rPr lang="en-US" altLang="zh-CN" sz="2800" kern="100" dirty="0">
                <a:solidFill>
                  <a:srgbClr val="000000"/>
                </a:solidFill>
                <a:latin typeface="Times New Roman"/>
                <a:ea typeface="华文细黑"/>
                <a:cs typeface="Courier New"/>
              </a:rPr>
              <a:t>.</a:t>
            </a:r>
            <a:r>
              <a:rPr lang="en-US" altLang="zh-CN" sz="2800" kern="100" dirty="0">
                <a:solidFill>
                  <a:srgbClr val="000000"/>
                </a:solidFill>
                <a:latin typeface="宋体"/>
                <a:ea typeface="华文细黑"/>
                <a:cs typeface="Times New Roman"/>
              </a:rPr>
              <a:t>②③④</a:t>
            </a:r>
            <a:r>
              <a:rPr lang="en-US" altLang="zh-CN" sz="2800" kern="100" dirty="0">
                <a:solidFill>
                  <a:srgbClr val="000000"/>
                </a:solidFill>
                <a:latin typeface="Times New Roman"/>
                <a:ea typeface="华文细黑"/>
                <a:cs typeface="Courier New"/>
              </a:rPr>
              <a:t>  </a:t>
            </a:r>
            <a:endParaRPr lang="zh-CN" altLang="zh-CN" sz="1050" kern="100" dirty="0">
              <a:latin typeface="宋体"/>
              <a:cs typeface="Courier New"/>
            </a:endParaRPr>
          </a:p>
          <a:p>
            <a:pPr>
              <a:lnSpc>
                <a:spcPct val="150000"/>
              </a:lnSpc>
            </a:pPr>
            <a:r>
              <a:rPr lang="en-US" altLang="zh-CN" sz="2800" kern="100" dirty="0">
                <a:solidFill>
                  <a:srgbClr val="000000"/>
                </a:solidFill>
                <a:latin typeface="Times New Roman"/>
                <a:ea typeface="华文细黑"/>
              </a:rPr>
              <a:t>C.</a:t>
            </a:r>
            <a:r>
              <a:rPr lang="en-US" altLang="zh-CN" sz="2800" kern="100" dirty="0">
                <a:solidFill>
                  <a:srgbClr val="000000"/>
                </a:solidFill>
                <a:latin typeface="宋体"/>
                <a:ea typeface="华文细黑"/>
                <a:cs typeface="Times New Roman"/>
              </a:rPr>
              <a:t>①②④</a:t>
            </a:r>
            <a:r>
              <a:rPr lang="en-US" altLang="zh-CN" sz="2800" kern="100" dirty="0">
                <a:solidFill>
                  <a:srgbClr val="000000"/>
                </a:solidFill>
                <a:latin typeface="Times New Roman"/>
                <a:ea typeface="华文细黑"/>
              </a:rPr>
              <a:t>  	</a:t>
            </a:r>
            <a:r>
              <a:rPr lang="en-US" altLang="zh-CN" sz="2800" kern="100" dirty="0" smtClean="0">
                <a:solidFill>
                  <a:srgbClr val="000000"/>
                </a:solidFill>
                <a:latin typeface="Times New Roman"/>
                <a:ea typeface="华文细黑"/>
              </a:rPr>
              <a:t>		D</a:t>
            </a:r>
            <a:r>
              <a:rPr lang="en-US" altLang="zh-CN" sz="2800" kern="100" dirty="0">
                <a:solidFill>
                  <a:srgbClr val="000000"/>
                </a:solidFill>
                <a:latin typeface="Times New Roman"/>
                <a:ea typeface="华文细黑"/>
              </a:rPr>
              <a:t>.</a:t>
            </a:r>
            <a:r>
              <a:rPr lang="en-US" altLang="zh-CN" sz="2800" kern="100" dirty="0">
                <a:solidFill>
                  <a:srgbClr val="000000"/>
                </a:solidFill>
                <a:latin typeface="宋体"/>
                <a:ea typeface="华文细黑"/>
                <a:cs typeface="Times New Roman"/>
              </a:rPr>
              <a:t>①③④</a:t>
            </a:r>
            <a:endParaRPr lang="zh-CN" altLang="zh-CN" sz="1050" kern="100" dirty="0">
              <a:effectLst/>
              <a:latin typeface="宋体"/>
              <a:cs typeface="Courier New"/>
            </a:endParaRPr>
          </a:p>
        </p:txBody>
      </p:sp>
      <p:sp>
        <p:nvSpPr>
          <p:cNvPr id="22"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3"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5"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6"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7"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8"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9"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30"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31"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32"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3"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34"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35"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7" name="直接连接符 36"/>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18" name="矩形 17"/>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9" name="圆角矩形 18">
            <a:hlinkClick r:id="rId16"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402570265"/>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矩形 3"/>
          <p:cNvSpPr/>
          <p:nvPr/>
        </p:nvSpPr>
        <p:spPr>
          <a:xfrm>
            <a:off x="334566" y="1978015"/>
            <a:ext cx="11457851" cy="3323987"/>
          </a:xfrm>
          <a:prstGeom prst="rect">
            <a:avLst/>
          </a:prstGeom>
        </p:spPr>
        <p:txBody>
          <a:bodyPr>
            <a:spAutoFit/>
          </a:bodyPr>
          <a:lstStyle/>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solidFill>
                  <a:srgbClr val="000000"/>
                </a:solidFill>
                <a:latin typeface="Times New Roman"/>
                <a:ea typeface="华文细黑"/>
                <a:cs typeface="Times New Roman"/>
              </a:rPr>
              <a:t>面对公共精神的缺失，公民要提高公民意识和政治责任感，坚持权利与义务统一的原则，坚持个人利益与国家利益相结合的原则，做到有序的参与政治，</a:t>
            </a:r>
            <a:r>
              <a:rPr lang="en-US" altLang="zh-CN" sz="2800" kern="100" dirty="0">
                <a:solidFill>
                  <a:srgbClr val="000000"/>
                </a:solidFill>
                <a:latin typeface="宋体"/>
                <a:ea typeface="华文细黑"/>
                <a:cs typeface="Times New Roman"/>
              </a:rPr>
              <a:t>①②③</a:t>
            </a:r>
            <a:r>
              <a:rPr lang="zh-CN" altLang="zh-CN" sz="2800" kern="100" dirty="0">
                <a:solidFill>
                  <a:srgbClr val="000000"/>
                </a:solidFill>
                <a:latin typeface="Times New Roman"/>
                <a:ea typeface="华文细黑"/>
                <a:cs typeface="Times New Roman"/>
              </a:rPr>
              <a:t>符合题意</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a:lnSpc>
                <a:spcPct val="150000"/>
              </a:lnSpc>
            </a:pPr>
            <a:r>
              <a:rPr lang="zh-CN" altLang="zh-CN" sz="2800" kern="100" dirty="0" smtClean="0">
                <a:solidFill>
                  <a:srgbClr val="000000"/>
                </a:solidFill>
                <a:latin typeface="Times New Roman"/>
                <a:ea typeface="华文细黑"/>
                <a:cs typeface="Times New Roman"/>
              </a:rPr>
              <a:t>人大</a:t>
            </a:r>
            <a:r>
              <a:rPr lang="zh-CN" altLang="zh-CN" sz="2800" kern="100" dirty="0">
                <a:solidFill>
                  <a:srgbClr val="000000"/>
                </a:solidFill>
                <a:latin typeface="Times New Roman"/>
                <a:ea typeface="华文细黑"/>
                <a:cs typeface="Times New Roman"/>
              </a:rPr>
              <a:t>是我国的权力机关，享有立法权，</a:t>
            </a:r>
            <a:r>
              <a:rPr lang="en-US" altLang="zh-CN" sz="2800" kern="100" dirty="0">
                <a:solidFill>
                  <a:srgbClr val="000000"/>
                </a:solidFill>
                <a:latin typeface="宋体"/>
                <a:ea typeface="华文细黑"/>
                <a:cs typeface="Times New Roman"/>
              </a:rPr>
              <a:t>④</a:t>
            </a:r>
            <a:r>
              <a:rPr lang="zh-CN" altLang="zh-CN" sz="2800" kern="100" dirty="0">
                <a:solidFill>
                  <a:srgbClr val="000000"/>
                </a:solidFill>
                <a:latin typeface="Times New Roman"/>
                <a:ea typeface="华文细黑"/>
                <a:cs typeface="Times New Roman"/>
              </a:rPr>
              <a:t>是错误的；故本题答案选</a:t>
            </a:r>
            <a:r>
              <a:rPr lang="en-US" altLang="zh-CN" sz="2800" kern="100" dirty="0">
                <a:solidFill>
                  <a:srgbClr val="000000"/>
                </a:solidFill>
                <a:latin typeface="Times New Roman"/>
                <a:ea typeface="华文细黑"/>
              </a:rPr>
              <a:t>A</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lvl="0" algn="just">
              <a:lnSpc>
                <a:spcPct val="150000"/>
              </a:lnSpc>
              <a:tabLst>
                <a:tab pos="2340610" algn="l"/>
              </a:tabLst>
            </a:pPr>
            <a:r>
              <a:rPr lang="zh-CN" altLang="zh-CN" sz="2800" b="1" kern="100" dirty="0">
                <a:solidFill>
                  <a:srgbClr val="0000FF"/>
                </a:solidFill>
                <a:latin typeface="Times New Roman"/>
                <a:cs typeface="Times New Roman"/>
              </a:rPr>
              <a:t>答案　</a:t>
            </a:r>
            <a:r>
              <a:rPr lang="en-US" altLang="zh-CN" sz="2800" kern="100" dirty="0">
                <a:solidFill>
                  <a:schemeClr val="accent6">
                    <a:lumMod val="75000"/>
                  </a:schemeClr>
                </a:solidFill>
                <a:latin typeface="Times New Roman"/>
                <a:ea typeface="华文细黑"/>
                <a:cs typeface="Courier New"/>
              </a:rPr>
              <a:t>A</a:t>
            </a:r>
            <a:endParaRPr lang="zh-CN" altLang="zh-CN" sz="2800" kern="100" dirty="0">
              <a:solidFill>
                <a:schemeClr val="accent6">
                  <a:lumMod val="75000"/>
                </a:schemeClr>
              </a:solidFill>
              <a:latin typeface="Times New Roman"/>
              <a:ea typeface="华文细黑"/>
              <a:cs typeface="Courier New"/>
            </a:endParaRPr>
          </a:p>
        </p:txBody>
      </p:sp>
      <p:sp>
        <p:nvSpPr>
          <p:cNvPr id="22"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3"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5"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6"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7"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8"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9"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30"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31"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32"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3"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34"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35"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7" name="直接连接符 36"/>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9054985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750"/>
                                        <p:tgtEl>
                                          <p:spTgt spid="4">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blinds(horizontal)">
                                      <p:cBhvr>
                                        <p:cTn id="11" dur="750"/>
                                        <p:tgtEl>
                                          <p:spTgt spid="4">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blinds(horizontal)">
                                      <p:cBhvr>
                                        <p:cTn id="15" dur="75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67423" y="1261418"/>
            <a:ext cx="11344407" cy="4616648"/>
          </a:xfrm>
          <a:prstGeom prst="rect">
            <a:avLst/>
          </a:prstGeom>
        </p:spPr>
        <p:txBody>
          <a:bodyPr>
            <a:spAutoFit/>
          </a:bodyPr>
          <a:lstStyle/>
          <a:p>
            <a:pPr algn="just">
              <a:lnSpc>
                <a:spcPct val="150000"/>
              </a:lnSpc>
              <a:spcAft>
                <a:spcPts val="0"/>
              </a:spcAft>
              <a:tabLst>
                <a:tab pos="2340610" algn="l"/>
              </a:tabLst>
            </a:pPr>
            <a:r>
              <a:rPr lang="zh-CN" altLang="zh-CN" sz="2800" kern="100" dirty="0">
                <a:solidFill>
                  <a:srgbClr val="000000"/>
                </a:solidFill>
                <a:latin typeface="Times New Roman"/>
                <a:ea typeface="华文细黑"/>
                <a:cs typeface="Times New Roman"/>
              </a:rPr>
              <a:t>二、非选择题</a:t>
            </a:r>
            <a:endParaRPr lang="zh-CN" altLang="zh-CN" sz="1050" kern="100" dirty="0">
              <a:latin typeface="宋体"/>
              <a:cs typeface="Courier New"/>
            </a:endParaRPr>
          </a:p>
          <a:p>
            <a:pPr>
              <a:lnSpc>
                <a:spcPct val="150000"/>
              </a:lnSpc>
            </a:pPr>
            <a:r>
              <a:rPr lang="en-US" altLang="zh-CN" sz="2800" kern="100" dirty="0">
                <a:solidFill>
                  <a:srgbClr val="000000"/>
                </a:solidFill>
                <a:latin typeface="Times New Roman"/>
                <a:ea typeface="华文细黑"/>
              </a:rPr>
              <a:t>13.2014</a:t>
            </a:r>
            <a:r>
              <a:rPr lang="zh-CN" altLang="zh-CN" sz="2800" kern="100" dirty="0">
                <a:solidFill>
                  <a:srgbClr val="000000"/>
                </a:solidFill>
                <a:latin typeface="Times New Roman"/>
                <a:ea typeface="华文细黑"/>
                <a:cs typeface="Times New Roman"/>
              </a:rPr>
              <a:t>年</a:t>
            </a:r>
            <a:r>
              <a:rPr lang="en-US" altLang="zh-CN" sz="2800" kern="100" dirty="0">
                <a:solidFill>
                  <a:srgbClr val="000000"/>
                </a:solidFill>
                <a:latin typeface="Times New Roman"/>
                <a:ea typeface="华文细黑"/>
              </a:rPr>
              <a:t>2</a:t>
            </a:r>
            <a:r>
              <a:rPr lang="zh-CN" altLang="zh-CN" sz="2800" kern="100" dirty="0">
                <a:solidFill>
                  <a:srgbClr val="000000"/>
                </a:solidFill>
                <a:latin typeface="Times New Roman"/>
                <a:ea typeface="华文细黑"/>
                <a:cs typeface="Times New Roman"/>
              </a:rPr>
              <a:t>月</a:t>
            </a:r>
            <a:r>
              <a:rPr lang="en-US" altLang="zh-CN" sz="2800" kern="100" dirty="0">
                <a:solidFill>
                  <a:srgbClr val="000000"/>
                </a:solidFill>
                <a:latin typeface="Times New Roman"/>
                <a:ea typeface="华文细黑"/>
              </a:rPr>
              <a:t>20</a:t>
            </a:r>
            <a:r>
              <a:rPr lang="zh-CN" altLang="zh-CN" sz="2800" kern="100" dirty="0">
                <a:solidFill>
                  <a:srgbClr val="000000"/>
                </a:solidFill>
                <a:latin typeface="Times New Roman"/>
                <a:ea typeface="华文细黑"/>
                <a:cs typeface="Times New Roman"/>
              </a:rPr>
              <a:t>日，国家环境保护部公布了中国首份《全国生态文明意识调查研究报告》。调查数据显示，以百分制计算，公众对生态文明的总体认同度、知晓度、践行度得分分别为</a:t>
            </a:r>
            <a:r>
              <a:rPr lang="en-US" altLang="zh-CN" sz="2800" kern="100" dirty="0">
                <a:solidFill>
                  <a:srgbClr val="000000"/>
                </a:solidFill>
                <a:latin typeface="Times New Roman"/>
                <a:ea typeface="华文细黑"/>
              </a:rPr>
              <a:t>74.8</a:t>
            </a:r>
            <a:r>
              <a:rPr lang="zh-CN" altLang="zh-CN" sz="2800" kern="100" dirty="0">
                <a:solidFill>
                  <a:srgbClr val="000000"/>
                </a:solidFill>
                <a:latin typeface="Times New Roman"/>
                <a:ea typeface="华文细黑"/>
                <a:cs typeface="Times New Roman"/>
              </a:rPr>
              <a:t>分、</a:t>
            </a:r>
            <a:r>
              <a:rPr lang="en-US" altLang="zh-CN" sz="2800" kern="100" dirty="0">
                <a:solidFill>
                  <a:srgbClr val="000000"/>
                </a:solidFill>
                <a:latin typeface="Times New Roman"/>
                <a:ea typeface="华文细黑"/>
              </a:rPr>
              <a:t>48.2</a:t>
            </a:r>
            <a:r>
              <a:rPr lang="zh-CN" altLang="zh-CN" sz="2800" kern="100" dirty="0">
                <a:solidFill>
                  <a:srgbClr val="000000"/>
                </a:solidFill>
                <a:latin typeface="Times New Roman"/>
                <a:ea typeface="华文细黑"/>
                <a:cs typeface="Times New Roman"/>
              </a:rPr>
              <a:t>分、</a:t>
            </a:r>
            <a:r>
              <a:rPr lang="en-US" altLang="zh-CN" sz="2800" kern="100" dirty="0">
                <a:solidFill>
                  <a:srgbClr val="000000"/>
                </a:solidFill>
                <a:latin typeface="Times New Roman"/>
                <a:ea typeface="华文细黑"/>
              </a:rPr>
              <a:t>60.1</a:t>
            </a:r>
            <a:r>
              <a:rPr lang="zh-CN" altLang="zh-CN" sz="2800" kern="100" dirty="0">
                <a:solidFill>
                  <a:srgbClr val="000000"/>
                </a:solidFill>
                <a:latin typeface="Times New Roman"/>
                <a:ea typeface="华文细黑"/>
                <a:cs typeface="Times New Roman"/>
              </a:rPr>
              <a:t>分，被调查者中</a:t>
            </a:r>
            <a:r>
              <a:rPr lang="en-US" altLang="zh-CN" sz="2800" kern="100" dirty="0">
                <a:solidFill>
                  <a:srgbClr val="000000"/>
                </a:solidFill>
                <a:latin typeface="Times New Roman"/>
                <a:ea typeface="华文细黑"/>
              </a:rPr>
              <a:t>70.7%</a:t>
            </a:r>
            <a:r>
              <a:rPr lang="zh-CN" altLang="zh-CN" sz="2800" kern="100" dirty="0">
                <a:solidFill>
                  <a:srgbClr val="000000"/>
                </a:solidFill>
                <a:latin typeface="Times New Roman"/>
                <a:ea typeface="华文细黑"/>
                <a:cs typeface="Times New Roman"/>
              </a:rPr>
              <a:t>的人认为政府和环保部门是生态文明建设的责任主体。而公众的参与和压力对政府制定环境政策和法规具有非常重要的作用，往往是企业环境违法行为曝光和叫停的催化剂。</a:t>
            </a:r>
            <a:endParaRPr lang="zh-CN" altLang="zh-CN" sz="1050" kern="100" dirty="0">
              <a:effectLst/>
              <a:latin typeface="宋体"/>
              <a:cs typeface="Courier New"/>
            </a:endParaRPr>
          </a:p>
        </p:txBody>
      </p:sp>
      <p:sp>
        <p:nvSpPr>
          <p:cNvPr id="3"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7"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12"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13"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14"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15"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16"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13</a:t>
            </a:r>
          </a:p>
        </p:txBody>
      </p:sp>
      <p:sp>
        <p:nvSpPr>
          <p:cNvPr id="17"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19" name="直接连接符 18"/>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3421060902"/>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97995" y="1125538"/>
            <a:ext cx="11457851" cy="5373779"/>
          </a:xfrm>
          <a:prstGeom prst="rect">
            <a:avLst/>
          </a:prstGeom>
        </p:spPr>
        <p:txBody>
          <a:bodyPr>
            <a:spAutoFit/>
          </a:bodyPr>
          <a:lstStyle/>
          <a:p>
            <a:pPr algn="just">
              <a:lnSpc>
                <a:spcPct val="130000"/>
              </a:lnSpc>
              <a:spcAft>
                <a:spcPts val="0"/>
              </a:spcAft>
              <a:tabLst>
                <a:tab pos="2340610" algn="l"/>
              </a:tabLst>
            </a:pPr>
            <a:r>
              <a:rPr lang="zh-CN" altLang="zh-CN" kern="100" dirty="0">
                <a:solidFill>
                  <a:srgbClr val="000000"/>
                </a:solidFill>
                <a:latin typeface="Times New Roman"/>
                <a:ea typeface="华文细黑"/>
                <a:cs typeface="Times New Roman"/>
              </a:rPr>
              <a:t>结合上述材料，运用我国公民的政治生活的相关知识，阐释公民应如何承担起生态文明建设的责任。</a:t>
            </a:r>
            <a:endParaRPr lang="zh-CN" altLang="zh-CN" kern="100" dirty="0">
              <a:latin typeface="宋体"/>
              <a:cs typeface="Courier New"/>
            </a:endParaRPr>
          </a:p>
          <a:p>
            <a:pPr algn="just">
              <a:lnSpc>
                <a:spcPct val="130000"/>
              </a:lnSpc>
              <a:spcAft>
                <a:spcPts val="0"/>
              </a:spcAft>
              <a:tabLst>
                <a:tab pos="2340610" algn="l"/>
              </a:tabLst>
            </a:pPr>
            <a:r>
              <a:rPr lang="zh-CN" altLang="zh-CN" b="1" kern="100" dirty="0">
                <a:solidFill>
                  <a:srgbClr val="0000FF"/>
                </a:solidFill>
                <a:latin typeface="Times New Roman"/>
                <a:cs typeface="Times New Roman"/>
              </a:rPr>
              <a:t>解析　</a:t>
            </a:r>
            <a:r>
              <a:rPr lang="zh-CN" altLang="zh-CN" kern="100" dirty="0">
                <a:solidFill>
                  <a:srgbClr val="000000"/>
                </a:solidFill>
                <a:latin typeface="Times New Roman"/>
                <a:ea typeface="华文细黑"/>
                <a:cs typeface="Times New Roman"/>
              </a:rPr>
              <a:t>本题综合考查公民怎样参与政治生活，可以从公民行使权利、履行义务、坚持参与政治生活的基本原则等角度分析</a:t>
            </a:r>
            <a:r>
              <a:rPr lang="zh-CN" altLang="zh-CN" kern="100" dirty="0" smtClean="0">
                <a:solidFill>
                  <a:srgbClr val="000000"/>
                </a:solidFill>
                <a:latin typeface="Times New Roman"/>
                <a:ea typeface="华文细黑"/>
                <a:cs typeface="Times New Roman"/>
              </a:rPr>
              <a:t>。</a:t>
            </a:r>
            <a:endParaRPr lang="en-US" altLang="zh-CN" kern="100" dirty="0" smtClean="0">
              <a:solidFill>
                <a:srgbClr val="000000"/>
              </a:solidFill>
              <a:latin typeface="Times New Roman"/>
              <a:ea typeface="华文细黑"/>
              <a:cs typeface="Times New Roman"/>
            </a:endParaRPr>
          </a:p>
          <a:p>
            <a:pPr lvl="0" algn="just">
              <a:lnSpc>
                <a:spcPct val="130000"/>
              </a:lnSpc>
              <a:tabLst>
                <a:tab pos="2340610" algn="l"/>
              </a:tabLst>
            </a:pPr>
            <a:r>
              <a:rPr lang="zh-CN" altLang="zh-CN" b="1" kern="100" dirty="0">
                <a:solidFill>
                  <a:srgbClr val="0000FF"/>
                </a:solidFill>
                <a:latin typeface="Times New Roman"/>
                <a:cs typeface="Times New Roman"/>
              </a:rPr>
              <a:t>答案　</a:t>
            </a:r>
            <a:r>
              <a:rPr lang="en-US" altLang="zh-CN" kern="100" dirty="0">
                <a:solidFill>
                  <a:schemeClr val="accent6">
                    <a:lumMod val="75000"/>
                  </a:schemeClr>
                </a:solidFill>
                <a:latin typeface="Times New Roman"/>
                <a:ea typeface="华文细黑"/>
                <a:cs typeface="Courier New"/>
              </a:rPr>
              <a:t>(1)</a:t>
            </a:r>
            <a:r>
              <a:rPr lang="zh-CN" altLang="zh-CN" kern="100" dirty="0">
                <a:solidFill>
                  <a:schemeClr val="accent6">
                    <a:lumMod val="75000"/>
                  </a:schemeClr>
                </a:solidFill>
                <a:latin typeface="Times New Roman"/>
                <a:ea typeface="华文细黑"/>
                <a:cs typeface="Times New Roman"/>
              </a:rPr>
              <a:t>人民是国家的主人，享有广泛的政治权利和自由。</a:t>
            </a:r>
            <a:endParaRPr lang="zh-CN" altLang="zh-CN" kern="100" dirty="0">
              <a:solidFill>
                <a:schemeClr val="accent6">
                  <a:lumMod val="75000"/>
                </a:schemeClr>
              </a:solidFill>
              <a:latin typeface="宋体"/>
              <a:cs typeface="Courier New"/>
            </a:endParaRPr>
          </a:p>
          <a:p>
            <a:pPr lvl="0">
              <a:lnSpc>
                <a:spcPct val="130000"/>
              </a:lnSpc>
            </a:pPr>
            <a:r>
              <a:rPr lang="en-US" altLang="zh-CN" kern="100" dirty="0">
                <a:solidFill>
                  <a:schemeClr val="accent6">
                    <a:lumMod val="75000"/>
                  </a:schemeClr>
                </a:solidFill>
                <a:latin typeface="Times New Roman"/>
                <a:ea typeface="华文细黑"/>
              </a:rPr>
              <a:t>(2)</a:t>
            </a:r>
            <a:r>
              <a:rPr lang="zh-CN" altLang="zh-CN" kern="100" dirty="0">
                <a:solidFill>
                  <a:schemeClr val="accent6">
                    <a:lumMod val="75000"/>
                  </a:schemeClr>
                </a:solidFill>
                <a:latin typeface="Times New Roman"/>
                <a:ea typeface="华文细黑"/>
                <a:cs typeface="Times New Roman"/>
              </a:rPr>
              <a:t>在生态文明建设中，公民应树立公民意识，积极建言献策，推进政府制定环境政策法规的科学化、民主化</a:t>
            </a:r>
            <a:r>
              <a:rPr lang="zh-CN" altLang="zh-CN" kern="100" dirty="0" smtClean="0">
                <a:solidFill>
                  <a:schemeClr val="accent6">
                    <a:lumMod val="75000"/>
                  </a:schemeClr>
                </a:solidFill>
                <a:latin typeface="Times New Roman"/>
                <a:ea typeface="华文细黑"/>
                <a:cs typeface="Times New Roman"/>
              </a:rPr>
              <a:t>。</a:t>
            </a:r>
            <a:endParaRPr lang="en-US" altLang="zh-CN" kern="100" dirty="0" smtClean="0">
              <a:solidFill>
                <a:schemeClr val="accent6">
                  <a:lumMod val="75000"/>
                </a:schemeClr>
              </a:solidFill>
              <a:latin typeface="Times New Roman"/>
              <a:ea typeface="华文细黑"/>
              <a:cs typeface="Times New Roman"/>
            </a:endParaRPr>
          </a:p>
          <a:p>
            <a:pPr lvl="0">
              <a:lnSpc>
                <a:spcPct val="130000"/>
              </a:lnSpc>
            </a:pPr>
            <a:r>
              <a:rPr lang="en-US" altLang="zh-CN" kern="100" dirty="0">
                <a:solidFill>
                  <a:srgbClr val="F79646">
                    <a:lumMod val="75000"/>
                  </a:srgbClr>
                </a:solidFill>
                <a:latin typeface="Times New Roman"/>
                <a:ea typeface="华文细黑"/>
              </a:rPr>
              <a:t>(3)</a:t>
            </a:r>
            <a:r>
              <a:rPr lang="zh-CN" altLang="zh-CN" kern="100" dirty="0">
                <a:solidFill>
                  <a:srgbClr val="F79646">
                    <a:lumMod val="75000"/>
                  </a:srgbClr>
                </a:solidFill>
                <a:latin typeface="Times New Roman"/>
                <a:ea typeface="华文细黑"/>
                <a:cs typeface="Times New Roman"/>
              </a:rPr>
              <a:t>公民应正确使用宪法和法律赋予的监督权，对环境违法行为进行监督举报，促进相关部门改进工作，维护国家和公民的利益。</a:t>
            </a:r>
            <a:endParaRPr lang="en-US" altLang="zh-CN" kern="100" dirty="0">
              <a:solidFill>
                <a:srgbClr val="F79646">
                  <a:lumMod val="75000"/>
                </a:srgbClr>
              </a:solidFill>
              <a:latin typeface="Times New Roman"/>
              <a:ea typeface="华文细黑"/>
              <a:cs typeface="Times New Roman"/>
            </a:endParaRPr>
          </a:p>
          <a:p>
            <a:pPr lvl="0">
              <a:lnSpc>
                <a:spcPct val="130000"/>
              </a:lnSpc>
            </a:pPr>
            <a:r>
              <a:rPr lang="en-US" altLang="zh-CN" kern="100" dirty="0">
                <a:solidFill>
                  <a:srgbClr val="F79646">
                    <a:lumMod val="75000"/>
                  </a:srgbClr>
                </a:solidFill>
                <a:latin typeface="Times New Roman"/>
                <a:ea typeface="华文细黑"/>
              </a:rPr>
              <a:t>(4)</a:t>
            </a:r>
            <a:r>
              <a:rPr lang="zh-CN" altLang="zh-CN" kern="100" dirty="0">
                <a:solidFill>
                  <a:srgbClr val="F79646">
                    <a:lumMod val="75000"/>
                  </a:srgbClr>
                </a:solidFill>
                <a:latin typeface="Times New Roman"/>
                <a:ea typeface="华文细黑"/>
                <a:cs typeface="Times New Roman"/>
              </a:rPr>
              <a:t>公民要正确行使权利，自觉履行义务，坚持权利和义务相统一、个人利益和国家利益相结合，承担起生态文明建设的责任</a:t>
            </a:r>
            <a:r>
              <a:rPr lang="zh-CN" altLang="zh-CN" kern="100" dirty="0" smtClean="0">
                <a:solidFill>
                  <a:srgbClr val="F79646">
                    <a:lumMod val="75000"/>
                  </a:srgbClr>
                </a:solidFill>
                <a:latin typeface="Times New Roman"/>
                <a:ea typeface="华文细黑"/>
                <a:cs typeface="Times New Roman"/>
              </a:rPr>
              <a:t>。</a:t>
            </a:r>
            <a:endParaRPr lang="zh-CN" altLang="zh-CN" kern="100" dirty="0">
              <a:solidFill>
                <a:srgbClr val="F79646">
                  <a:lumMod val="75000"/>
                </a:srgbClr>
              </a:solidFill>
              <a:latin typeface="宋体"/>
              <a:cs typeface="Courier New"/>
            </a:endParaRPr>
          </a:p>
        </p:txBody>
      </p:sp>
      <p:sp>
        <p:nvSpPr>
          <p:cNvPr id="3"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7"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12"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13"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14"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15"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16"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13</a:t>
            </a:r>
          </a:p>
        </p:txBody>
      </p:sp>
      <p:sp>
        <p:nvSpPr>
          <p:cNvPr id="17"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19" name="直接连接符 18"/>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18" name="矩形 17"/>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0" name="圆角矩形 19"/>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53796242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linds(horizontal)">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blinds(horizontal)">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blinds(horizontal)">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blinds(horizontal)">
                                      <p:cBhvr>
                                        <p:cTn id="27" dur="500"/>
                                        <p:tgtEl>
                                          <p:spTgt spid="4">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0" nodeType="clickEffect">
                                  <p:stCondLst>
                                    <p:cond delay="0"/>
                                  </p:stCondLst>
                                  <p:childTnLst>
                                    <p:animEffect transition="out" filter="fade">
                                      <p:cBhvr>
                                        <p:cTn id="31" dur="500"/>
                                        <p:tgtEl>
                                          <p:spTgt spid="4">
                                            <p:txEl>
                                              <p:pRg st="1" end="1"/>
                                            </p:txEl>
                                          </p:spTgt>
                                        </p:tgtEl>
                                      </p:cBhvr>
                                    </p:animEffect>
                                    <p:set>
                                      <p:cBhvr>
                                        <p:cTn id="32" dur="1" fill="hold">
                                          <p:stCondLst>
                                            <p:cond delay="499"/>
                                          </p:stCondLst>
                                        </p:cTn>
                                        <p:tgtEl>
                                          <p:spTgt spid="4">
                                            <p:txEl>
                                              <p:pRg st="1" end="1"/>
                                            </p:txEl>
                                          </p:spTgt>
                                        </p:tgtEl>
                                        <p:attrNameLst>
                                          <p:attrName>style.visibility</p:attrName>
                                        </p:attrNameLst>
                                      </p:cBhvr>
                                      <p:to>
                                        <p:strVal val="hidden"/>
                                      </p:to>
                                    </p:set>
                                  </p:childTnLst>
                                </p:cTn>
                              </p:par>
                              <p:par>
                                <p:cTn id="33" presetID="10" presetClass="exit" presetSubtype="0" fill="hold" grpId="0" nodeType="withEffect">
                                  <p:stCondLst>
                                    <p:cond delay="0"/>
                                  </p:stCondLst>
                                  <p:childTnLst>
                                    <p:animEffect transition="out" filter="fade">
                                      <p:cBhvr>
                                        <p:cTn id="34" dur="500"/>
                                        <p:tgtEl>
                                          <p:spTgt spid="4">
                                            <p:txEl>
                                              <p:pRg st="2" end="2"/>
                                            </p:txEl>
                                          </p:spTgt>
                                        </p:tgtEl>
                                      </p:cBhvr>
                                    </p:animEffect>
                                    <p:set>
                                      <p:cBhvr>
                                        <p:cTn id="35" dur="1" fill="hold">
                                          <p:stCondLst>
                                            <p:cond delay="499"/>
                                          </p:stCondLst>
                                        </p:cTn>
                                        <p:tgtEl>
                                          <p:spTgt spid="4">
                                            <p:txEl>
                                              <p:pRg st="2" end="2"/>
                                            </p:txEl>
                                          </p:spTgt>
                                        </p:tgtEl>
                                        <p:attrNameLst>
                                          <p:attrName>style.visibility</p:attrName>
                                        </p:attrNameLst>
                                      </p:cBhvr>
                                      <p:to>
                                        <p:strVal val="hidden"/>
                                      </p:to>
                                    </p:set>
                                  </p:childTnLst>
                                </p:cTn>
                              </p:par>
                              <p:par>
                                <p:cTn id="36" presetID="10" presetClass="exit" presetSubtype="0" fill="hold" grpId="0" nodeType="withEffect">
                                  <p:stCondLst>
                                    <p:cond delay="0"/>
                                  </p:stCondLst>
                                  <p:childTnLst>
                                    <p:animEffect transition="out" filter="fade">
                                      <p:cBhvr>
                                        <p:cTn id="37" dur="500"/>
                                        <p:tgtEl>
                                          <p:spTgt spid="4">
                                            <p:txEl>
                                              <p:pRg st="3" end="3"/>
                                            </p:txEl>
                                          </p:spTgt>
                                        </p:tgtEl>
                                      </p:cBhvr>
                                    </p:animEffect>
                                    <p:set>
                                      <p:cBhvr>
                                        <p:cTn id="38" dur="1" fill="hold">
                                          <p:stCondLst>
                                            <p:cond delay="499"/>
                                          </p:stCondLst>
                                        </p:cTn>
                                        <p:tgtEl>
                                          <p:spTgt spid="4">
                                            <p:txEl>
                                              <p:pRg st="3" end="3"/>
                                            </p:txEl>
                                          </p:spTgt>
                                        </p:tgtEl>
                                        <p:attrNameLst>
                                          <p:attrName>style.visibility</p:attrName>
                                        </p:attrNameLst>
                                      </p:cBhvr>
                                      <p:to>
                                        <p:strVal val="hidden"/>
                                      </p:to>
                                    </p:set>
                                  </p:childTnLst>
                                </p:cTn>
                              </p:par>
                              <p:par>
                                <p:cTn id="39" presetID="10" presetClass="exit" presetSubtype="0" fill="hold" grpId="0" nodeType="withEffect">
                                  <p:stCondLst>
                                    <p:cond delay="0"/>
                                  </p:stCondLst>
                                  <p:childTnLst>
                                    <p:animEffect transition="out" filter="fade">
                                      <p:cBhvr>
                                        <p:cTn id="40" dur="500"/>
                                        <p:tgtEl>
                                          <p:spTgt spid="4">
                                            <p:txEl>
                                              <p:pRg st="4" end="4"/>
                                            </p:txEl>
                                          </p:spTgt>
                                        </p:tgtEl>
                                      </p:cBhvr>
                                    </p:animEffect>
                                    <p:set>
                                      <p:cBhvr>
                                        <p:cTn id="41" dur="1" fill="hold">
                                          <p:stCondLst>
                                            <p:cond delay="499"/>
                                          </p:stCondLst>
                                        </p:cTn>
                                        <p:tgtEl>
                                          <p:spTgt spid="4">
                                            <p:txEl>
                                              <p:pRg st="4" end="4"/>
                                            </p:txEl>
                                          </p:spTgt>
                                        </p:tgtEl>
                                        <p:attrNameLst>
                                          <p:attrName>style.visibility</p:attrName>
                                        </p:attrNameLst>
                                      </p:cBhvr>
                                      <p:to>
                                        <p:strVal val="hidden"/>
                                      </p:to>
                                    </p:set>
                                  </p:childTnLst>
                                </p:cTn>
                              </p:par>
                              <p:par>
                                <p:cTn id="42" presetID="10" presetClass="exit" presetSubtype="0" fill="hold" grpId="0" nodeType="withEffect">
                                  <p:stCondLst>
                                    <p:cond delay="0"/>
                                  </p:stCondLst>
                                  <p:childTnLst>
                                    <p:animEffect transition="out" filter="fade">
                                      <p:cBhvr>
                                        <p:cTn id="43" dur="500"/>
                                        <p:tgtEl>
                                          <p:spTgt spid="4">
                                            <p:txEl>
                                              <p:pRg st="5" end="5"/>
                                            </p:txEl>
                                          </p:spTgt>
                                        </p:tgtEl>
                                      </p:cBhvr>
                                    </p:animEffect>
                                    <p:set>
                                      <p:cBhvr>
                                        <p:cTn id="44" dur="1" fill="hold">
                                          <p:stCondLst>
                                            <p:cond delay="499"/>
                                          </p:stCondLst>
                                        </p:cTn>
                                        <p:tgtEl>
                                          <p:spTgt spid="4">
                                            <p:txEl>
                                              <p:pRg st="5" end="5"/>
                                            </p:txEl>
                                          </p:spTgt>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bldLst>
      <p:bldP spid="4" grpId="0" uiExpand="1" build="allAtOnce"/>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62558" y="1125538"/>
            <a:ext cx="11572430" cy="5262979"/>
          </a:xfrm>
          <a:prstGeom prst="rect">
            <a:avLst/>
          </a:prstGeom>
        </p:spPr>
        <p:txBody>
          <a:bodyPr>
            <a:spAutoFit/>
          </a:bodyPr>
          <a:lstStyle/>
          <a:p>
            <a:pPr algn="just">
              <a:lnSpc>
                <a:spcPct val="150000"/>
              </a:lnSpc>
              <a:spcAft>
                <a:spcPts val="0"/>
              </a:spcAft>
              <a:tabLst>
                <a:tab pos="1890395" algn="l"/>
              </a:tabLst>
            </a:pPr>
            <a:r>
              <a:rPr lang="en-US" altLang="zh-CN" sz="2800" kern="100" dirty="0">
                <a:solidFill>
                  <a:srgbClr val="000000"/>
                </a:solidFill>
                <a:latin typeface="Times New Roman"/>
                <a:ea typeface="华文细黑"/>
              </a:rPr>
              <a:t>14.</a:t>
            </a:r>
            <a:r>
              <a:rPr lang="zh-CN" altLang="zh-CN" sz="2800" b="1" kern="100" dirty="0">
                <a:solidFill>
                  <a:srgbClr val="0000FF"/>
                </a:solidFill>
                <a:latin typeface="+mn-ea"/>
                <a:cs typeface="Times New Roman"/>
              </a:rPr>
              <a:t>材料一</a:t>
            </a:r>
            <a:r>
              <a:rPr lang="zh-CN" altLang="zh-CN" sz="2800" kern="100" dirty="0">
                <a:solidFill>
                  <a:srgbClr val="000000"/>
                </a:solidFill>
                <a:latin typeface="Times New Roman"/>
                <a:ea typeface="华文细黑"/>
                <a:cs typeface="Times New Roman"/>
              </a:rPr>
              <a:t>　我国接入国际互联网</a:t>
            </a:r>
            <a:r>
              <a:rPr lang="en-US" altLang="zh-CN" sz="2800" kern="100" dirty="0">
                <a:solidFill>
                  <a:srgbClr val="000000"/>
                </a:solidFill>
                <a:latin typeface="Times New Roman"/>
                <a:ea typeface="华文细黑"/>
              </a:rPr>
              <a:t>20</a:t>
            </a:r>
            <a:r>
              <a:rPr lang="zh-CN" altLang="zh-CN" sz="2800" kern="100" dirty="0">
                <a:solidFill>
                  <a:srgbClr val="000000"/>
                </a:solidFill>
                <a:latin typeface="Times New Roman"/>
                <a:ea typeface="华文细黑"/>
                <a:cs typeface="Times New Roman"/>
              </a:rPr>
              <a:t>多年来，网民已达六亿多，已是名副其实的</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网络大国</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。写博客、发帖子、上网交流已成为许多网民关注社会、表达诉求、反映社情民意、参与社会政治生活的重要方式，网络在我国政治、经济以及社会生活中的影响越来越明显</a:t>
            </a:r>
            <a:r>
              <a:rPr lang="zh-CN" altLang="zh-CN" sz="2800" kern="100" dirty="0" smtClean="0">
                <a:solidFill>
                  <a:srgbClr val="000000"/>
                </a:solidFill>
                <a:latin typeface="Times New Roman"/>
                <a:ea typeface="华文细黑"/>
                <a:cs typeface="Times New Roman"/>
              </a:rPr>
              <a:t>。</a:t>
            </a:r>
            <a:endParaRPr lang="en-US" altLang="zh-CN" sz="2800" kern="100" dirty="0" smtClean="0">
              <a:solidFill>
                <a:srgbClr val="000000"/>
              </a:solidFill>
              <a:latin typeface="Times New Roman"/>
              <a:ea typeface="华文细黑"/>
              <a:cs typeface="Times New Roman"/>
            </a:endParaRPr>
          </a:p>
          <a:p>
            <a:pPr algn="just">
              <a:lnSpc>
                <a:spcPct val="150000"/>
              </a:lnSpc>
              <a:spcAft>
                <a:spcPts val="0"/>
              </a:spcAft>
              <a:tabLst>
                <a:tab pos="1890395" algn="l"/>
              </a:tabLst>
            </a:pPr>
            <a:r>
              <a:rPr lang="zh-CN" altLang="zh-CN" sz="2800" b="1" kern="100" dirty="0">
                <a:solidFill>
                  <a:srgbClr val="0000FF"/>
                </a:solidFill>
                <a:latin typeface="+mn-ea"/>
                <a:cs typeface="Times New Roman"/>
              </a:rPr>
              <a:t>材料二</a:t>
            </a:r>
            <a:r>
              <a:rPr lang="zh-CN" altLang="zh-CN" sz="2800" kern="100" dirty="0">
                <a:solidFill>
                  <a:srgbClr val="000000"/>
                </a:solidFill>
                <a:latin typeface="Times New Roman"/>
                <a:ea typeface="华文细黑"/>
                <a:cs typeface="Times New Roman"/>
              </a:rPr>
              <a:t>　伴随着互联网的飞速发展，越来越多的网民通过论坛、博客表达对社会热点事件的关注，为社会发展建言献策，</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网络问政</a:t>
            </a:r>
            <a:r>
              <a:rPr lang="en-US" altLang="zh-CN" sz="2800" kern="100" dirty="0">
                <a:solidFill>
                  <a:srgbClr val="000000"/>
                </a:solidFill>
                <a:latin typeface="宋体"/>
                <a:ea typeface="华文细黑"/>
                <a:cs typeface="Times New Roman"/>
              </a:rPr>
              <a:t>”</a:t>
            </a:r>
            <a:r>
              <a:rPr lang="zh-CN" altLang="zh-CN" sz="2800" kern="100" dirty="0">
                <a:solidFill>
                  <a:srgbClr val="000000"/>
                </a:solidFill>
                <a:latin typeface="Times New Roman"/>
                <a:ea typeface="华文细黑"/>
                <a:cs typeface="Times New Roman"/>
              </a:rPr>
              <a:t>渐渐成为中国民众实现知情权、参与权、表达权、监督权的新途径。党和政府高度重视网络民意。</a:t>
            </a:r>
            <a:endParaRPr lang="zh-CN" altLang="zh-CN" sz="2800" kern="100" dirty="0">
              <a:effectLst/>
              <a:latin typeface="宋体"/>
              <a:cs typeface="Courier New"/>
            </a:endParaRPr>
          </a:p>
        </p:txBody>
      </p:sp>
      <p:sp>
        <p:nvSpPr>
          <p:cNvPr id="6"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7"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8"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9"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10"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11"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12"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13"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14"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15"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16"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17"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18"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13</a:t>
            </a:r>
          </a:p>
        </p:txBody>
      </p:sp>
      <p:sp>
        <p:nvSpPr>
          <p:cNvPr id="19"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14</a:t>
            </a:r>
          </a:p>
        </p:txBody>
      </p:sp>
      <p:cxnSp>
        <p:nvCxnSpPr>
          <p:cNvPr id="21" name="直接连接符 20"/>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2075449194"/>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32730" y="1160373"/>
            <a:ext cx="11232086" cy="5293757"/>
          </a:xfrm>
          <a:prstGeom prst="rect">
            <a:avLst/>
          </a:prstGeom>
        </p:spPr>
        <p:txBody>
          <a:bodyPr>
            <a:spAutoFit/>
          </a:bodyPr>
          <a:lstStyle/>
          <a:p>
            <a:pPr algn="just">
              <a:lnSpc>
                <a:spcPct val="130000"/>
              </a:lnSpc>
              <a:spcAft>
                <a:spcPts val="0"/>
              </a:spcAft>
              <a:tabLst>
                <a:tab pos="2340610" algn="l"/>
              </a:tabLst>
            </a:pPr>
            <a:r>
              <a:rPr lang="zh-CN" altLang="zh-CN" sz="2600" kern="100" dirty="0">
                <a:solidFill>
                  <a:srgbClr val="000000"/>
                </a:solidFill>
                <a:latin typeface="Times New Roman"/>
                <a:ea typeface="华文细黑"/>
                <a:cs typeface="Times New Roman"/>
              </a:rPr>
              <a:t>结合材料，运用公民参与政治生活的基本原则的知识，说明公民应怎样参与</a:t>
            </a:r>
            <a:r>
              <a:rPr lang="en-US" altLang="zh-CN" sz="2600" kern="100" dirty="0">
                <a:solidFill>
                  <a:srgbClr val="000000"/>
                </a:solidFill>
                <a:latin typeface="宋体"/>
                <a:ea typeface="华文细黑"/>
                <a:cs typeface="Times New Roman"/>
              </a:rPr>
              <a:t>“</a:t>
            </a:r>
            <a:r>
              <a:rPr lang="zh-CN" altLang="zh-CN" sz="2600" kern="100" dirty="0">
                <a:solidFill>
                  <a:srgbClr val="000000"/>
                </a:solidFill>
                <a:latin typeface="Times New Roman"/>
                <a:ea typeface="华文细黑"/>
                <a:cs typeface="Times New Roman"/>
              </a:rPr>
              <a:t>网络问政</a:t>
            </a:r>
            <a:r>
              <a:rPr lang="en-US" altLang="zh-CN" sz="2600" kern="100" dirty="0">
                <a:solidFill>
                  <a:srgbClr val="000000"/>
                </a:solidFill>
                <a:latin typeface="宋体"/>
                <a:ea typeface="华文细黑"/>
                <a:cs typeface="Times New Roman"/>
              </a:rPr>
              <a:t>”</a:t>
            </a:r>
            <a:r>
              <a:rPr lang="zh-CN" altLang="zh-CN" sz="2600" kern="100" dirty="0">
                <a:solidFill>
                  <a:srgbClr val="000000"/>
                </a:solidFill>
                <a:latin typeface="Times New Roman"/>
                <a:ea typeface="华文细黑"/>
                <a:cs typeface="Times New Roman"/>
              </a:rPr>
              <a:t>。</a:t>
            </a:r>
            <a:endParaRPr lang="zh-CN" altLang="zh-CN" sz="2600" kern="100" dirty="0">
              <a:latin typeface="宋体"/>
              <a:cs typeface="Courier New"/>
            </a:endParaRPr>
          </a:p>
          <a:p>
            <a:pPr algn="just">
              <a:lnSpc>
                <a:spcPct val="130000"/>
              </a:lnSpc>
              <a:spcAft>
                <a:spcPts val="0"/>
              </a:spcAft>
              <a:tabLst>
                <a:tab pos="2340610" algn="l"/>
              </a:tabLst>
            </a:pPr>
            <a:r>
              <a:rPr lang="zh-CN" altLang="zh-CN" sz="2600" b="1" kern="100" dirty="0">
                <a:solidFill>
                  <a:srgbClr val="0000FF"/>
                </a:solidFill>
                <a:latin typeface="Times New Roman"/>
                <a:cs typeface="Times New Roman"/>
              </a:rPr>
              <a:t>答案　</a:t>
            </a:r>
            <a:r>
              <a:rPr lang="en-US" altLang="zh-CN" sz="2600" kern="100" dirty="0">
                <a:solidFill>
                  <a:schemeClr val="accent6">
                    <a:lumMod val="75000"/>
                  </a:schemeClr>
                </a:solidFill>
                <a:latin typeface="Times New Roman"/>
                <a:ea typeface="华文细黑"/>
                <a:cs typeface="Courier New"/>
              </a:rPr>
              <a:t>(1)</a:t>
            </a:r>
            <a:r>
              <a:rPr lang="zh-CN" altLang="zh-CN" sz="2600" kern="100" dirty="0">
                <a:solidFill>
                  <a:schemeClr val="accent6">
                    <a:lumMod val="75000"/>
                  </a:schemeClr>
                </a:solidFill>
                <a:latin typeface="Times New Roman"/>
                <a:ea typeface="华文细黑"/>
                <a:cs typeface="Times New Roman"/>
              </a:rPr>
              <a:t>坚持公民在法律面前一律平等的原则。在</a:t>
            </a:r>
            <a:r>
              <a:rPr lang="en-US" altLang="zh-CN" sz="2600" kern="100" dirty="0">
                <a:solidFill>
                  <a:schemeClr val="accent6">
                    <a:lumMod val="75000"/>
                  </a:schemeClr>
                </a:solidFill>
                <a:latin typeface="宋体"/>
                <a:ea typeface="华文细黑"/>
                <a:cs typeface="Times New Roman"/>
              </a:rPr>
              <a:t>“</a:t>
            </a:r>
            <a:r>
              <a:rPr lang="zh-CN" altLang="zh-CN" sz="2600" kern="100" dirty="0">
                <a:solidFill>
                  <a:schemeClr val="accent6">
                    <a:lumMod val="75000"/>
                  </a:schemeClr>
                </a:solidFill>
                <a:latin typeface="Times New Roman"/>
                <a:ea typeface="华文细黑"/>
                <a:cs typeface="Times New Roman"/>
              </a:rPr>
              <a:t>网络问政</a:t>
            </a:r>
            <a:r>
              <a:rPr lang="en-US" altLang="zh-CN" sz="2600" kern="100" dirty="0">
                <a:solidFill>
                  <a:schemeClr val="accent6">
                    <a:lumMod val="75000"/>
                  </a:schemeClr>
                </a:solidFill>
                <a:latin typeface="宋体"/>
                <a:ea typeface="华文细黑"/>
                <a:cs typeface="Times New Roman"/>
              </a:rPr>
              <a:t>”</a:t>
            </a:r>
            <a:r>
              <a:rPr lang="zh-CN" altLang="zh-CN" sz="2600" kern="100" dirty="0">
                <a:solidFill>
                  <a:schemeClr val="accent6">
                    <a:lumMod val="75000"/>
                  </a:schemeClr>
                </a:solidFill>
                <a:latin typeface="Times New Roman"/>
                <a:ea typeface="华文细黑"/>
                <a:cs typeface="Times New Roman"/>
              </a:rPr>
              <a:t>中，公民平等地享有权利、平等地履行义务。</a:t>
            </a:r>
            <a:endParaRPr lang="zh-CN" altLang="zh-CN" sz="2600" kern="100" dirty="0">
              <a:solidFill>
                <a:schemeClr val="accent6">
                  <a:lumMod val="75000"/>
                </a:schemeClr>
              </a:solidFill>
              <a:latin typeface="宋体"/>
              <a:cs typeface="Courier New"/>
            </a:endParaRPr>
          </a:p>
          <a:p>
            <a:pPr>
              <a:lnSpc>
                <a:spcPct val="130000"/>
              </a:lnSpc>
            </a:pPr>
            <a:r>
              <a:rPr lang="en-US" altLang="zh-CN" sz="2600" kern="100" dirty="0">
                <a:solidFill>
                  <a:schemeClr val="accent6">
                    <a:lumMod val="75000"/>
                  </a:schemeClr>
                </a:solidFill>
                <a:latin typeface="Times New Roman"/>
                <a:ea typeface="华文细黑"/>
              </a:rPr>
              <a:t>(2)</a:t>
            </a:r>
            <a:r>
              <a:rPr lang="zh-CN" altLang="zh-CN" sz="2600" kern="100" dirty="0">
                <a:solidFill>
                  <a:schemeClr val="accent6">
                    <a:lumMod val="75000"/>
                  </a:schemeClr>
                </a:solidFill>
                <a:latin typeface="Times New Roman"/>
                <a:ea typeface="华文细黑"/>
                <a:cs typeface="Times New Roman"/>
              </a:rPr>
              <a:t>坚持权利与义务统一的原则。在我国，公民的权利和义务是统一的，不可分离。权利与义务在法律关系上是相对应而存在的。公民在法律上既是权利的主体，又是义务的主体。公民参与</a:t>
            </a:r>
            <a:r>
              <a:rPr lang="en-US" altLang="zh-CN" sz="2600" kern="100" dirty="0">
                <a:solidFill>
                  <a:schemeClr val="accent6">
                    <a:lumMod val="75000"/>
                  </a:schemeClr>
                </a:solidFill>
                <a:latin typeface="宋体"/>
                <a:ea typeface="华文细黑"/>
                <a:cs typeface="Times New Roman"/>
              </a:rPr>
              <a:t>“</a:t>
            </a:r>
            <a:r>
              <a:rPr lang="zh-CN" altLang="zh-CN" sz="2600" kern="100" dirty="0">
                <a:solidFill>
                  <a:schemeClr val="accent6">
                    <a:lumMod val="75000"/>
                  </a:schemeClr>
                </a:solidFill>
                <a:latin typeface="Times New Roman"/>
                <a:ea typeface="华文细黑"/>
                <a:cs typeface="Times New Roman"/>
              </a:rPr>
              <a:t>网络问政</a:t>
            </a:r>
            <a:r>
              <a:rPr lang="en-US" altLang="zh-CN" sz="2600" kern="100" dirty="0">
                <a:solidFill>
                  <a:schemeClr val="accent6">
                    <a:lumMod val="75000"/>
                  </a:schemeClr>
                </a:solidFill>
                <a:latin typeface="宋体"/>
                <a:ea typeface="华文细黑"/>
                <a:cs typeface="Times New Roman"/>
              </a:rPr>
              <a:t>”</a:t>
            </a:r>
            <a:r>
              <a:rPr lang="zh-CN" altLang="zh-CN" sz="2600" kern="100" dirty="0">
                <a:solidFill>
                  <a:schemeClr val="accent6">
                    <a:lumMod val="75000"/>
                  </a:schemeClr>
                </a:solidFill>
                <a:latin typeface="Times New Roman"/>
                <a:ea typeface="华文细黑"/>
                <a:cs typeface="Times New Roman"/>
              </a:rPr>
              <a:t>既要树立公民意识，依法行使自己的权利，积极建言献策；又要履行宪法、法律规定的义务</a:t>
            </a:r>
            <a:r>
              <a:rPr lang="zh-CN" altLang="zh-CN" sz="2600" kern="100" dirty="0" smtClean="0">
                <a:solidFill>
                  <a:schemeClr val="accent6">
                    <a:lumMod val="75000"/>
                  </a:schemeClr>
                </a:solidFill>
                <a:latin typeface="Times New Roman"/>
                <a:ea typeface="华文细黑"/>
                <a:cs typeface="Times New Roman"/>
              </a:rPr>
              <a:t>。</a:t>
            </a:r>
            <a:endParaRPr lang="en-US" altLang="zh-CN" sz="2600" kern="100" dirty="0" smtClean="0">
              <a:solidFill>
                <a:schemeClr val="accent6">
                  <a:lumMod val="75000"/>
                </a:schemeClr>
              </a:solidFill>
              <a:latin typeface="Times New Roman"/>
              <a:ea typeface="华文细黑"/>
              <a:cs typeface="Times New Roman"/>
            </a:endParaRPr>
          </a:p>
          <a:p>
            <a:pPr lvl="0" algn="just">
              <a:lnSpc>
                <a:spcPct val="130000"/>
              </a:lnSpc>
              <a:tabLst>
                <a:tab pos="2340610" algn="l"/>
              </a:tabLst>
            </a:pPr>
            <a:r>
              <a:rPr lang="en-US" altLang="zh-CN" sz="2600" kern="100" dirty="0">
                <a:solidFill>
                  <a:srgbClr val="F79646">
                    <a:lumMod val="75000"/>
                  </a:srgbClr>
                </a:solidFill>
                <a:latin typeface="Times New Roman"/>
                <a:ea typeface="华文细黑"/>
                <a:cs typeface="Courier New"/>
              </a:rPr>
              <a:t>(3)</a:t>
            </a:r>
            <a:r>
              <a:rPr lang="zh-CN" altLang="zh-CN" sz="2600" kern="100" dirty="0">
                <a:solidFill>
                  <a:srgbClr val="F79646">
                    <a:lumMod val="75000"/>
                  </a:srgbClr>
                </a:solidFill>
                <a:latin typeface="Times New Roman"/>
                <a:ea typeface="华文细黑"/>
                <a:cs typeface="Times New Roman"/>
              </a:rPr>
              <a:t>坚持个人利益与国家利益相结合的原则。公民参与</a:t>
            </a:r>
            <a:r>
              <a:rPr lang="en-US" altLang="zh-CN" sz="2600" kern="100" dirty="0">
                <a:solidFill>
                  <a:srgbClr val="F79646">
                    <a:lumMod val="75000"/>
                  </a:srgbClr>
                </a:solidFill>
                <a:latin typeface="宋体"/>
                <a:ea typeface="华文细黑"/>
                <a:cs typeface="Times New Roman"/>
              </a:rPr>
              <a:t>“</a:t>
            </a:r>
            <a:r>
              <a:rPr lang="zh-CN" altLang="zh-CN" sz="2600" kern="100" dirty="0">
                <a:solidFill>
                  <a:srgbClr val="F79646">
                    <a:lumMod val="75000"/>
                  </a:srgbClr>
                </a:solidFill>
                <a:latin typeface="Times New Roman"/>
                <a:ea typeface="华文细黑"/>
                <a:cs typeface="Times New Roman"/>
              </a:rPr>
              <a:t>网络问政</a:t>
            </a:r>
            <a:r>
              <a:rPr lang="en-US" altLang="zh-CN" sz="2600" kern="100" dirty="0">
                <a:solidFill>
                  <a:srgbClr val="F79646">
                    <a:lumMod val="75000"/>
                  </a:srgbClr>
                </a:solidFill>
                <a:latin typeface="宋体"/>
                <a:ea typeface="华文细黑"/>
                <a:cs typeface="Times New Roman"/>
              </a:rPr>
              <a:t>”</a:t>
            </a:r>
            <a:r>
              <a:rPr lang="zh-CN" altLang="zh-CN" sz="2600" kern="100" dirty="0">
                <a:solidFill>
                  <a:srgbClr val="F79646">
                    <a:lumMod val="75000"/>
                  </a:srgbClr>
                </a:solidFill>
                <a:latin typeface="Times New Roman"/>
                <a:ea typeface="华文细黑"/>
                <a:cs typeface="Times New Roman"/>
              </a:rPr>
              <a:t>要把国家利益与个人利益结合起来，坚决维护国家利益</a:t>
            </a:r>
            <a:r>
              <a:rPr lang="zh-CN" altLang="zh-CN" sz="2600" kern="100" dirty="0" smtClean="0">
                <a:solidFill>
                  <a:srgbClr val="F79646">
                    <a:lumMod val="75000"/>
                  </a:srgbClr>
                </a:solidFill>
                <a:latin typeface="Times New Roman"/>
                <a:ea typeface="华文细黑"/>
                <a:cs typeface="Times New Roman"/>
              </a:rPr>
              <a:t>。</a:t>
            </a:r>
            <a:endParaRPr lang="zh-CN" altLang="zh-CN" sz="2600" kern="100" dirty="0">
              <a:solidFill>
                <a:srgbClr val="F79646">
                  <a:lumMod val="75000"/>
                </a:srgbClr>
              </a:solidFill>
              <a:latin typeface="宋体"/>
              <a:cs typeface="Courier New"/>
            </a:endParaRPr>
          </a:p>
        </p:txBody>
      </p:sp>
      <p:sp>
        <p:nvSpPr>
          <p:cNvPr id="6"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7"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8"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9"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10"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11"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12"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13"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14"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15"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16"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17"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18"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13</a:t>
            </a:r>
          </a:p>
        </p:txBody>
      </p:sp>
      <p:sp>
        <p:nvSpPr>
          <p:cNvPr id="19"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14</a:t>
            </a:r>
          </a:p>
        </p:txBody>
      </p:sp>
      <p:cxnSp>
        <p:nvCxnSpPr>
          <p:cNvPr id="21" name="直接连接符 20"/>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20" name="矩形 19"/>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2" name="圆角矩形 21"/>
          <p:cNvSpPr/>
          <p:nvPr/>
        </p:nvSpPr>
        <p:spPr>
          <a:xfrm>
            <a:off x="10330706" y="6649268"/>
            <a:ext cx="606981"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
        <p:nvSpPr>
          <p:cNvPr id="23" name="圆角矩形 22">
            <a:hlinkClick r:id="rId16" action="ppaction://hlinksldjump"/>
          </p:cNvPr>
          <p:cNvSpPr/>
          <p:nvPr/>
        </p:nvSpPr>
        <p:spPr>
          <a:xfrm>
            <a:off x="11376626" y="665383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itchFamily="49" charset="-122"/>
                <a:ea typeface="黑体" pitchFamily="49" charset="-122"/>
              </a:rPr>
              <a:t>返回</a:t>
            </a:r>
            <a:endParaRPr lang="zh-CN" altLang="en-US" sz="1400" dirty="0">
              <a:solidFill>
                <a:srgbClr val="0000FF"/>
              </a:solidFill>
              <a:latin typeface="黑体" pitchFamily="49" charset="-122"/>
              <a:ea typeface="黑体" pitchFamily="49" charset="-122"/>
            </a:endParaRPr>
          </a:p>
        </p:txBody>
      </p:sp>
    </p:spTree>
    <p:extLst>
      <p:ext uri="{BB962C8B-B14F-4D97-AF65-F5344CB8AC3E}">
        <p14:creationId xmlns:p14="http://schemas.microsoft.com/office/powerpoint/2010/main" val="88763907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linds(horizontal)">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blinds(horizontal)">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4">
                                            <p:txEl>
                                              <p:pRg st="1" end="1"/>
                                            </p:txEl>
                                          </p:spTgt>
                                        </p:tgtEl>
                                      </p:cBhvr>
                                    </p:animEffect>
                                    <p:set>
                                      <p:cBhvr>
                                        <p:cTn id="22" dur="1" fill="hold">
                                          <p:stCondLst>
                                            <p:cond delay="499"/>
                                          </p:stCondLst>
                                        </p:cTn>
                                        <p:tgtEl>
                                          <p:spTgt spid="4">
                                            <p:txEl>
                                              <p:pRg st="1" end="1"/>
                                            </p:txEl>
                                          </p:spTgt>
                                        </p:tgtEl>
                                        <p:attrNameLst>
                                          <p:attrName>style.visibility</p:attrName>
                                        </p:attrNameLst>
                                      </p:cBhvr>
                                      <p:to>
                                        <p:strVal val="hidden"/>
                                      </p:to>
                                    </p:set>
                                  </p:childTnLst>
                                </p:cTn>
                              </p:par>
                              <p:par>
                                <p:cTn id="23" presetID="10" presetClass="exit" presetSubtype="0" fill="hold" nodeType="withEffect">
                                  <p:stCondLst>
                                    <p:cond delay="0"/>
                                  </p:stCondLst>
                                  <p:childTnLst>
                                    <p:animEffect transition="out" filter="fade">
                                      <p:cBhvr>
                                        <p:cTn id="24" dur="500"/>
                                        <p:tgtEl>
                                          <p:spTgt spid="4">
                                            <p:txEl>
                                              <p:pRg st="2" end="2"/>
                                            </p:txEl>
                                          </p:spTgt>
                                        </p:tgtEl>
                                      </p:cBhvr>
                                    </p:animEffect>
                                    <p:set>
                                      <p:cBhvr>
                                        <p:cTn id="25" dur="1" fill="hold">
                                          <p:stCondLst>
                                            <p:cond delay="499"/>
                                          </p:stCondLst>
                                        </p:cTn>
                                        <p:tgtEl>
                                          <p:spTgt spid="4">
                                            <p:txEl>
                                              <p:pRg st="2" end="2"/>
                                            </p:txEl>
                                          </p:spTgt>
                                        </p:tgtEl>
                                        <p:attrNameLst>
                                          <p:attrName>style.visibility</p:attrName>
                                        </p:attrNameLst>
                                      </p:cBhvr>
                                      <p:to>
                                        <p:strVal val="hidden"/>
                                      </p:to>
                                    </p:set>
                                  </p:childTnLst>
                                </p:cTn>
                              </p:par>
                              <p:par>
                                <p:cTn id="26" presetID="10" presetClass="exit" presetSubtype="0" fill="hold" nodeType="withEffect">
                                  <p:stCondLst>
                                    <p:cond delay="0"/>
                                  </p:stCondLst>
                                  <p:childTnLst>
                                    <p:animEffect transition="out" filter="fade">
                                      <p:cBhvr>
                                        <p:cTn id="27" dur="500"/>
                                        <p:tgtEl>
                                          <p:spTgt spid="4">
                                            <p:txEl>
                                              <p:pRg st="3" end="3"/>
                                            </p:txEl>
                                          </p:spTgt>
                                        </p:tgtEl>
                                      </p:cBhvr>
                                    </p:animEffect>
                                    <p:set>
                                      <p:cBhvr>
                                        <p:cTn id="28" dur="1" fill="hold">
                                          <p:stCondLst>
                                            <p:cond delay="499"/>
                                          </p:stCondLst>
                                        </p:cTn>
                                        <p:tgtEl>
                                          <p:spTgt spid="4">
                                            <p:txEl>
                                              <p:pRg st="3" end="3"/>
                                            </p:txEl>
                                          </p:spTgt>
                                        </p:tgtEl>
                                        <p:attrNameLst>
                                          <p:attrName>style.visibility</p:attrName>
                                        </p:attrNameLst>
                                      </p:cBhvr>
                                      <p:to>
                                        <p:strVal val="hidden"/>
                                      </p:to>
                                    </p:set>
                                  </p:childTnLst>
                                </p:cTn>
                              </p:par>
                            </p:childTnLst>
                          </p:cTn>
                        </p:par>
                      </p:childTnLst>
                    </p:cTn>
                  </p:par>
                </p:childTnLst>
              </p:cTn>
              <p:nextCondLst>
                <p:cond evt="onClick" delay="0">
                  <p:tgtEl>
                    <p:spTgt spid="22"/>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17"/>
          <p:cNvSpPr>
            <a:spLocks noChangeArrowheads="1"/>
          </p:cNvSpPr>
          <p:nvPr/>
        </p:nvSpPr>
        <p:spPr bwMode="gray">
          <a:xfrm>
            <a:off x="0" y="2216059"/>
            <a:ext cx="12190413" cy="2223023"/>
          </a:xfrm>
          <a:prstGeom prst="rect">
            <a:avLst/>
          </a:prstGeom>
          <a:solidFill>
            <a:srgbClr val="00CCFF"/>
          </a:solidFill>
          <a:ln w="9525">
            <a:noFill/>
            <a:miter lim="800000"/>
            <a:headEnd/>
            <a:tailEnd/>
          </a:ln>
        </p:spPr>
        <p:txBody>
          <a:bodyPr wrap="none" lIns="91375" tIns="45688" rIns="91375" bIns="45688" anchor="ctr"/>
          <a:lstStyle/>
          <a:p>
            <a:pPr>
              <a:defRPr/>
            </a:pPr>
            <a:endParaRPr lang="zh-CN" altLang="en-US" kern="0">
              <a:solidFill>
                <a:sysClr val="windowText" lastClr="000000"/>
              </a:solidFill>
              <a:latin typeface="Arial"/>
            </a:endParaRPr>
          </a:p>
        </p:txBody>
      </p:sp>
      <p:sp>
        <p:nvSpPr>
          <p:cNvPr id="11" name="矩形 10"/>
          <p:cNvSpPr/>
          <p:nvPr/>
        </p:nvSpPr>
        <p:spPr>
          <a:xfrm>
            <a:off x="3790218" y="2235464"/>
            <a:ext cx="5113300" cy="1410354"/>
          </a:xfrm>
          <a:prstGeom prst="rect">
            <a:avLst/>
          </a:prstGeom>
        </p:spPr>
        <p:txBody>
          <a:bodyPr wrap="square" lIns="91410" tIns="45704" rIns="91410" bIns="45704">
            <a:spAutoFit/>
          </a:bodyPr>
          <a:lstStyle/>
          <a:p>
            <a:pPr algn="ctr">
              <a:lnSpc>
                <a:spcPct val="130000"/>
              </a:lnSpc>
              <a:defRPr/>
            </a:pPr>
            <a:r>
              <a:rPr lang="zh-CN" altLang="en-US" sz="7300" b="1" dirty="0" smtClean="0">
                <a:solidFill>
                  <a:schemeClr val="accent6">
                    <a:lumMod val="75000"/>
                  </a:schemeClr>
                </a:solidFill>
                <a:effectLst>
                  <a:outerShdw blurRad="38100" dist="38100" dir="2700000" algn="tl">
                    <a:srgbClr val="000000">
                      <a:alpha val="43137"/>
                    </a:srgbClr>
                  </a:outerShdw>
                  <a:reflection blurRad="25400" stA="30000" endPos="30000" dist="50800" dir="5400000" sy="-100000" algn="bl" rotWithShape="0"/>
                </a:effectLst>
                <a:latin typeface="微软雅黑" pitchFamily="34" charset="-122"/>
                <a:ea typeface="微软雅黑" pitchFamily="34" charset="-122"/>
              </a:rPr>
              <a:t>本课结束</a:t>
            </a:r>
            <a:endParaRPr lang="zh-CN" altLang="en-US" sz="7300" b="1" dirty="0">
              <a:solidFill>
                <a:schemeClr val="accent6">
                  <a:lumMod val="75000"/>
                </a:schemeClr>
              </a:solidFill>
              <a:effectLst>
                <a:outerShdw blurRad="38100" dist="38100" dir="2700000" algn="tl">
                  <a:srgbClr val="000000">
                    <a:alpha val="43137"/>
                  </a:srgbClr>
                </a:outerShdw>
                <a:reflection blurRad="25400" stA="30000" endPos="30000" dist="50800" dir="5400000" sy="-100000" algn="bl" rotWithShape="0"/>
              </a:effectLst>
              <a:latin typeface="微软雅黑" pitchFamily="34" charset="-122"/>
              <a:ea typeface="微软雅黑" pitchFamily="34" charset="-122"/>
            </a:endParaRPr>
          </a:p>
        </p:txBody>
      </p:sp>
      <p:sp>
        <p:nvSpPr>
          <p:cNvPr id="12" name="标题 1"/>
          <p:cNvSpPr txBox="1">
            <a:spLocks/>
          </p:cNvSpPr>
          <p:nvPr/>
        </p:nvSpPr>
        <p:spPr>
          <a:xfrm>
            <a:off x="2793174" y="3468210"/>
            <a:ext cx="5471896" cy="1215276"/>
          </a:xfrm>
          <a:prstGeom prst="rect">
            <a:avLst/>
          </a:prstGeom>
        </p:spPr>
        <p:txBody>
          <a:bodyPr vert="horz" lIns="91412" tIns="45707" rIns="91412" bIns="45707"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400" b="1" dirty="0">
                <a:solidFill>
                  <a:schemeClr val="bg1"/>
                </a:solidFill>
                <a:latin typeface="微软雅黑" pitchFamily="34" charset="-122"/>
                <a:ea typeface="微软雅黑" pitchFamily="34" charset="-122"/>
              </a:rPr>
              <a:t>更多精彩内容请登录：</a:t>
            </a:r>
          </a:p>
        </p:txBody>
      </p:sp>
      <p:sp>
        <p:nvSpPr>
          <p:cNvPr id="13" name="标题 1">
            <a:hlinkClick r:id="rId2"/>
          </p:cNvPr>
          <p:cNvSpPr txBox="1">
            <a:spLocks/>
          </p:cNvSpPr>
          <p:nvPr/>
        </p:nvSpPr>
        <p:spPr>
          <a:xfrm>
            <a:off x="5896103" y="3429794"/>
            <a:ext cx="3968431" cy="1215276"/>
          </a:xfrm>
          <a:prstGeom prst="rect">
            <a:avLst/>
          </a:prstGeom>
        </p:spPr>
        <p:txBody>
          <a:bodyPr vert="horz" lIns="91412" tIns="45707" rIns="91412" bIns="45707"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2700" b="1" dirty="0">
                <a:solidFill>
                  <a:schemeClr val="bg1"/>
                </a:solidFill>
                <a:latin typeface="微软雅黑" pitchFamily="34" charset="-122"/>
                <a:ea typeface="微软雅黑" pitchFamily="34" charset="-122"/>
              </a:rPr>
              <a:t>www.91taoke.com</a:t>
            </a:r>
            <a:endParaRPr lang="zh-CN" altLang="en-US" sz="27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859965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435">
                                          <p:stCondLst>
                                            <p:cond delay="0"/>
                                          </p:stCondLst>
                                        </p:cTn>
                                        <p:tgtEl>
                                          <p:spTgt spid="12"/>
                                        </p:tgtEl>
                                      </p:cBhvr>
                                    </p:animEffect>
                                    <p:anim calcmode="lin" valueType="num">
                                      <p:cBhvr>
                                        <p:cTn id="8" dur="1367"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12"/>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12"/>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12"/>
                                        </p:tgtEl>
                                        <p:attrNameLst>
                                          <p:attrName>ppt_y</p:attrName>
                                        </p:attrNameLst>
                                      </p:cBhvr>
                                      <p:tavLst>
                                        <p:tav tm="0" fmla="#ppt_y-sin(pi*$)/81">
                                          <p:val>
                                            <p:fltVal val="0"/>
                                          </p:val>
                                        </p:tav>
                                        <p:tav tm="100000">
                                          <p:val>
                                            <p:fltVal val="1"/>
                                          </p:val>
                                        </p:tav>
                                      </p:tavLst>
                                    </p:anim>
                                    <p:animScale>
                                      <p:cBhvr>
                                        <p:cTn id="13" dur="20">
                                          <p:stCondLst>
                                            <p:cond delay="487"/>
                                          </p:stCondLst>
                                        </p:cTn>
                                        <p:tgtEl>
                                          <p:spTgt spid="12"/>
                                        </p:tgtEl>
                                      </p:cBhvr>
                                      <p:to x="100000" y="60000"/>
                                    </p:animScale>
                                    <p:animScale>
                                      <p:cBhvr>
                                        <p:cTn id="14" dur="124" decel="50000">
                                          <p:stCondLst>
                                            <p:cond delay="507"/>
                                          </p:stCondLst>
                                        </p:cTn>
                                        <p:tgtEl>
                                          <p:spTgt spid="12"/>
                                        </p:tgtEl>
                                      </p:cBhvr>
                                      <p:to x="100000" y="100000"/>
                                    </p:animScale>
                                    <p:animScale>
                                      <p:cBhvr>
                                        <p:cTn id="15" dur="20">
                                          <p:stCondLst>
                                            <p:cond delay="984"/>
                                          </p:stCondLst>
                                        </p:cTn>
                                        <p:tgtEl>
                                          <p:spTgt spid="12"/>
                                        </p:tgtEl>
                                      </p:cBhvr>
                                      <p:to x="100000" y="80000"/>
                                    </p:animScale>
                                    <p:animScale>
                                      <p:cBhvr>
                                        <p:cTn id="16" dur="124" decel="50000">
                                          <p:stCondLst>
                                            <p:cond delay="1004"/>
                                          </p:stCondLst>
                                        </p:cTn>
                                        <p:tgtEl>
                                          <p:spTgt spid="12"/>
                                        </p:tgtEl>
                                      </p:cBhvr>
                                      <p:to x="100000" y="100000"/>
                                    </p:animScale>
                                    <p:animScale>
                                      <p:cBhvr>
                                        <p:cTn id="17" dur="20">
                                          <p:stCondLst>
                                            <p:cond delay="1231"/>
                                          </p:stCondLst>
                                        </p:cTn>
                                        <p:tgtEl>
                                          <p:spTgt spid="12"/>
                                        </p:tgtEl>
                                      </p:cBhvr>
                                      <p:to x="100000" y="90000"/>
                                    </p:animScale>
                                    <p:animScale>
                                      <p:cBhvr>
                                        <p:cTn id="18" dur="124" decel="50000">
                                          <p:stCondLst>
                                            <p:cond delay="1251"/>
                                          </p:stCondLst>
                                        </p:cTn>
                                        <p:tgtEl>
                                          <p:spTgt spid="12"/>
                                        </p:tgtEl>
                                      </p:cBhvr>
                                      <p:to x="100000" y="100000"/>
                                    </p:animScale>
                                    <p:animScale>
                                      <p:cBhvr>
                                        <p:cTn id="19" dur="20">
                                          <p:stCondLst>
                                            <p:cond delay="1356"/>
                                          </p:stCondLst>
                                        </p:cTn>
                                        <p:tgtEl>
                                          <p:spTgt spid="12"/>
                                        </p:tgtEl>
                                      </p:cBhvr>
                                      <p:to x="100000" y="95000"/>
                                    </p:animScale>
                                    <p:animScale>
                                      <p:cBhvr>
                                        <p:cTn id="20" dur="124" decel="50000">
                                          <p:stCondLst>
                                            <p:cond delay="1376"/>
                                          </p:stCondLst>
                                        </p:cTn>
                                        <p:tgtEl>
                                          <p:spTgt spid="12"/>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down)">
                                      <p:cBhvr>
                                        <p:cTn id="23" dur="435">
                                          <p:stCondLst>
                                            <p:cond delay="0"/>
                                          </p:stCondLst>
                                        </p:cTn>
                                        <p:tgtEl>
                                          <p:spTgt spid="13"/>
                                        </p:tgtEl>
                                      </p:cBhvr>
                                    </p:animEffect>
                                    <p:anim calcmode="lin" valueType="num">
                                      <p:cBhvr>
                                        <p:cTn id="24" dur="1367"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25" dur="498"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26" dur="498" tmFilter="0, 0; 0.125,0.2665; 0.25,0.4; 0.375,0.465; 0.5,0.5;  0.625,0.535; 0.75,0.6; 0.875,0.7335; 1,1">
                                          <p:stCondLst>
                                            <p:cond delay="498"/>
                                          </p:stCondLst>
                                        </p:cTn>
                                        <p:tgtEl>
                                          <p:spTgt spid="13"/>
                                        </p:tgtEl>
                                        <p:attrNameLst>
                                          <p:attrName>ppt_y</p:attrName>
                                        </p:attrNameLst>
                                      </p:cBhvr>
                                      <p:tavLst>
                                        <p:tav tm="0" fmla="#ppt_y-sin(pi*$)/9">
                                          <p:val>
                                            <p:fltVal val="0"/>
                                          </p:val>
                                        </p:tav>
                                        <p:tav tm="100000">
                                          <p:val>
                                            <p:fltVal val="1"/>
                                          </p:val>
                                        </p:tav>
                                      </p:tavLst>
                                    </p:anim>
                                    <p:anim calcmode="lin" valueType="num">
                                      <p:cBhvr>
                                        <p:cTn id="27" dur="249" tmFilter="0, 0; 0.125,0.2665; 0.25,0.4; 0.375,0.465; 0.5,0.5;  0.625,0.535; 0.75,0.6; 0.875,0.7335; 1,1">
                                          <p:stCondLst>
                                            <p:cond delay="993"/>
                                          </p:stCondLst>
                                        </p:cTn>
                                        <p:tgtEl>
                                          <p:spTgt spid="13"/>
                                        </p:tgtEl>
                                        <p:attrNameLst>
                                          <p:attrName>ppt_y</p:attrName>
                                        </p:attrNameLst>
                                      </p:cBhvr>
                                      <p:tavLst>
                                        <p:tav tm="0" fmla="#ppt_y-sin(pi*$)/27">
                                          <p:val>
                                            <p:fltVal val="0"/>
                                          </p:val>
                                        </p:tav>
                                        <p:tav tm="100000">
                                          <p:val>
                                            <p:fltVal val="1"/>
                                          </p:val>
                                        </p:tav>
                                      </p:tavLst>
                                    </p:anim>
                                    <p:anim calcmode="lin" valueType="num">
                                      <p:cBhvr>
                                        <p:cTn id="28" dur="123" tmFilter="0, 0; 0.125,0.2665; 0.25,0.4; 0.375,0.465; 0.5,0.5;  0.625,0.535; 0.75,0.6; 0.875,0.7335; 1,1">
                                          <p:stCondLst>
                                            <p:cond delay="1242"/>
                                          </p:stCondLst>
                                        </p:cTn>
                                        <p:tgtEl>
                                          <p:spTgt spid="13"/>
                                        </p:tgtEl>
                                        <p:attrNameLst>
                                          <p:attrName>ppt_y</p:attrName>
                                        </p:attrNameLst>
                                      </p:cBhvr>
                                      <p:tavLst>
                                        <p:tav tm="0" fmla="#ppt_y-sin(pi*$)/81">
                                          <p:val>
                                            <p:fltVal val="0"/>
                                          </p:val>
                                        </p:tav>
                                        <p:tav tm="100000">
                                          <p:val>
                                            <p:fltVal val="1"/>
                                          </p:val>
                                        </p:tav>
                                      </p:tavLst>
                                    </p:anim>
                                    <p:animScale>
                                      <p:cBhvr>
                                        <p:cTn id="29" dur="20">
                                          <p:stCondLst>
                                            <p:cond delay="487"/>
                                          </p:stCondLst>
                                        </p:cTn>
                                        <p:tgtEl>
                                          <p:spTgt spid="13"/>
                                        </p:tgtEl>
                                      </p:cBhvr>
                                      <p:to x="100000" y="60000"/>
                                    </p:animScale>
                                    <p:animScale>
                                      <p:cBhvr>
                                        <p:cTn id="30" dur="124" decel="50000">
                                          <p:stCondLst>
                                            <p:cond delay="507"/>
                                          </p:stCondLst>
                                        </p:cTn>
                                        <p:tgtEl>
                                          <p:spTgt spid="13"/>
                                        </p:tgtEl>
                                      </p:cBhvr>
                                      <p:to x="100000" y="100000"/>
                                    </p:animScale>
                                    <p:animScale>
                                      <p:cBhvr>
                                        <p:cTn id="31" dur="20">
                                          <p:stCondLst>
                                            <p:cond delay="984"/>
                                          </p:stCondLst>
                                        </p:cTn>
                                        <p:tgtEl>
                                          <p:spTgt spid="13"/>
                                        </p:tgtEl>
                                      </p:cBhvr>
                                      <p:to x="100000" y="80000"/>
                                    </p:animScale>
                                    <p:animScale>
                                      <p:cBhvr>
                                        <p:cTn id="32" dur="124" decel="50000">
                                          <p:stCondLst>
                                            <p:cond delay="1004"/>
                                          </p:stCondLst>
                                        </p:cTn>
                                        <p:tgtEl>
                                          <p:spTgt spid="13"/>
                                        </p:tgtEl>
                                      </p:cBhvr>
                                      <p:to x="100000" y="100000"/>
                                    </p:animScale>
                                    <p:animScale>
                                      <p:cBhvr>
                                        <p:cTn id="33" dur="20">
                                          <p:stCondLst>
                                            <p:cond delay="1231"/>
                                          </p:stCondLst>
                                        </p:cTn>
                                        <p:tgtEl>
                                          <p:spTgt spid="13"/>
                                        </p:tgtEl>
                                      </p:cBhvr>
                                      <p:to x="100000" y="90000"/>
                                    </p:animScale>
                                    <p:animScale>
                                      <p:cBhvr>
                                        <p:cTn id="34" dur="124" decel="50000">
                                          <p:stCondLst>
                                            <p:cond delay="1251"/>
                                          </p:stCondLst>
                                        </p:cTn>
                                        <p:tgtEl>
                                          <p:spTgt spid="13"/>
                                        </p:tgtEl>
                                      </p:cBhvr>
                                      <p:to x="100000" y="100000"/>
                                    </p:animScale>
                                    <p:animScale>
                                      <p:cBhvr>
                                        <p:cTn id="35" dur="20">
                                          <p:stCondLst>
                                            <p:cond delay="1356"/>
                                          </p:stCondLst>
                                        </p:cTn>
                                        <p:tgtEl>
                                          <p:spTgt spid="13"/>
                                        </p:tgtEl>
                                      </p:cBhvr>
                                      <p:to x="100000" y="95000"/>
                                    </p:animScale>
                                    <p:animScale>
                                      <p:cBhvr>
                                        <p:cTn id="36" dur="124" decel="50000">
                                          <p:stCondLst>
                                            <p:cond delay="1376"/>
                                          </p:stCondLst>
                                        </p:cTn>
                                        <p:tgtEl>
                                          <p:spTgt spid="1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theme/theme1.xml><?xml version="1.0" encoding="utf-8"?>
<a:theme xmlns:a="http://schemas.openxmlformats.org/drawingml/2006/main" name="6_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5627</TotalTime>
  <Words>3543</Words>
  <Application>Microsoft Office PowerPoint</Application>
  <PresentationFormat>自定义</PresentationFormat>
  <Paragraphs>867</Paragraphs>
  <Slides>82</Slides>
  <Notes>4</Notes>
  <HiddenSlides>21</HiddenSlides>
  <MMClips>0</MMClips>
  <ScaleCrop>false</ScaleCrop>
  <HeadingPairs>
    <vt:vector size="4" baseType="variant">
      <vt:variant>
        <vt:lpstr>主题</vt:lpstr>
      </vt:variant>
      <vt:variant>
        <vt:i4>1</vt:i4>
      </vt:variant>
      <vt:variant>
        <vt:lpstr>幻灯片标题</vt:lpstr>
      </vt:variant>
      <vt:variant>
        <vt:i4>82</vt:i4>
      </vt:variant>
    </vt:vector>
  </HeadingPairs>
  <TitlesOfParts>
    <vt:vector size="83" baseType="lpstr">
      <vt:lpstr>6_Office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dreamsummit</cp:lastModifiedBy>
  <cp:revision>880</cp:revision>
  <dcterms:created xsi:type="dcterms:W3CDTF">2014-11-27T01:03:08Z</dcterms:created>
  <dcterms:modified xsi:type="dcterms:W3CDTF">2016-02-26T00:37:26Z</dcterms:modified>
</cp:coreProperties>
</file>