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4" r:id="rId3"/>
  </p:sldMasterIdLst>
  <p:notesMasterIdLst>
    <p:notesMasterId r:id="rId26"/>
  </p:notesMasterIdLst>
  <p:sldIdLst>
    <p:sldId id="285" r:id="rId4"/>
    <p:sldId id="314" r:id="rId5"/>
    <p:sldId id="266" r:id="rId6"/>
    <p:sldId id="315" r:id="rId7"/>
    <p:sldId id="326" r:id="rId8"/>
    <p:sldId id="318" r:id="rId9"/>
    <p:sldId id="319" r:id="rId10"/>
    <p:sldId id="322" r:id="rId11"/>
    <p:sldId id="320" r:id="rId12"/>
    <p:sldId id="321" r:id="rId13"/>
    <p:sldId id="327" r:id="rId14"/>
    <p:sldId id="324" r:id="rId15"/>
    <p:sldId id="328" r:id="rId16"/>
    <p:sldId id="325" r:id="rId17"/>
    <p:sldId id="329" r:id="rId18"/>
    <p:sldId id="278" r:id="rId19"/>
    <p:sldId id="291" r:id="rId20"/>
    <p:sldId id="292" r:id="rId21"/>
    <p:sldId id="293" r:id="rId22"/>
    <p:sldId id="294" r:id="rId23"/>
    <p:sldId id="281" r:id="rId24"/>
    <p:sldId id="295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1" clrIdx="0">
    <p:extLst>
      <p:ext uri="{19B8F6BF-5375-455C-9EA6-DF929625EA0E}">
        <p15:presenceInfo xmlns:p15="http://schemas.microsoft.com/office/powerpoint/2012/main" userId="NA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2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4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07T14:48:45.576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F3DC2-AE0B-4869-9DDE-7D37CE0A5893}" type="datetimeFigureOut">
              <a:rPr lang="zh-CN" altLang="en-US" smtClean="0"/>
              <a:t>2018/9/7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DBF70-71AD-49D6-B57E-68AFBF4F24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565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>
            <a:extLst>
              <a:ext uri="{FF2B5EF4-FFF2-40B4-BE49-F238E27FC236}">
                <a16:creationId xmlns:a16="http://schemas.microsoft.com/office/drawing/2014/main" id="{05546802-8EA0-4B56-9321-1BCE0F4FC1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>
            <a:extLst>
              <a:ext uri="{FF2B5EF4-FFF2-40B4-BE49-F238E27FC236}">
                <a16:creationId xmlns:a16="http://schemas.microsoft.com/office/drawing/2014/main" id="{106197CE-B027-467B-A3AA-6AE4D981CC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由风势猛烈而发展到酷寒的冰霜，由松枝的刚劲而拓宽为一年四季常端正，越发显出</a:t>
            </a:r>
          </a:p>
        </p:txBody>
      </p:sp>
      <p:sp>
        <p:nvSpPr>
          <p:cNvPr id="33796" name="灯片编号占位符 3">
            <a:extLst>
              <a:ext uri="{FF2B5EF4-FFF2-40B4-BE49-F238E27FC236}">
                <a16:creationId xmlns:a16="http://schemas.microsoft.com/office/drawing/2014/main" id="{1CBFA490-2D32-488C-AFA6-4A4833BD2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2D6867-5A5C-43DF-810A-A423551B6F1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>
            <a:extLst>
              <a:ext uri="{FF2B5EF4-FFF2-40B4-BE49-F238E27FC236}">
                <a16:creationId xmlns:a16="http://schemas.microsoft.com/office/drawing/2014/main" id="{9F1A334B-4F94-438E-9784-7CF5CF56EB9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备注占位符 2">
            <a:extLst>
              <a:ext uri="{FF2B5EF4-FFF2-40B4-BE49-F238E27FC236}">
                <a16:creationId xmlns:a16="http://schemas.microsoft.com/office/drawing/2014/main" id="{6E95C3A5-1632-491C-B193-03C0E9D12B2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4820" name="灯片编号占位符 3">
            <a:extLst>
              <a:ext uri="{FF2B5EF4-FFF2-40B4-BE49-F238E27FC236}">
                <a16:creationId xmlns:a16="http://schemas.microsoft.com/office/drawing/2014/main" id="{03D277FF-2B31-458E-9480-3026E8B7FC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7B2BA2-1FC4-40A1-A657-B50B4EC7E16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hyperlink" Target="http://www.51ppt.com.cn/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.png">
            <a:extLst>
              <a:ext uri="{FF2B5EF4-FFF2-40B4-BE49-F238E27FC236}">
                <a16:creationId xmlns:a16="http://schemas.microsoft.com/office/drawing/2014/main" id="{060831F7-83D3-4145-BF98-F0F888DC9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4717" y="1285876"/>
            <a:ext cx="1627717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5.png">
            <a:extLst>
              <a:ext uri="{FF2B5EF4-FFF2-40B4-BE49-F238E27FC236}">
                <a16:creationId xmlns:a16="http://schemas.microsoft.com/office/drawing/2014/main" id="{6A876306-0D8B-49E5-B1E3-B927B7755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1751" y="1500188"/>
            <a:ext cx="22860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 descr="5.png">
            <a:extLst>
              <a:ext uri="{FF2B5EF4-FFF2-40B4-BE49-F238E27FC236}">
                <a16:creationId xmlns:a16="http://schemas.microsoft.com/office/drawing/2014/main" id="{F9F00781-1C2B-4DF6-8F5C-E48A1DE4D1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0" y="857250"/>
            <a:ext cx="96096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3" descr="图片2">
            <a:extLst>
              <a:ext uri="{FF2B5EF4-FFF2-40B4-BE49-F238E27FC236}">
                <a16:creationId xmlns:a16="http://schemas.microsoft.com/office/drawing/2014/main" id="{1F2C9BF1-EB66-452E-BCE7-8D697C85A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71ECB08D-E674-41AA-95E8-9A66424E844C}"/>
              </a:ext>
            </a:extLst>
          </p:cNvPr>
          <p:cNvSpPr/>
          <p:nvPr userDrawn="1"/>
        </p:nvSpPr>
        <p:spPr>
          <a:xfrm>
            <a:off x="10173500" y="6215082"/>
            <a:ext cx="2018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zh-CN" altLang="en-US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hlinkClick r:id="rId6"/>
              </a:rPr>
              <a:t>无忧</a:t>
            </a:r>
            <a:r>
              <a:rPr lang="en-US" altLang="zh-CN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hlinkClick r:id="rId6"/>
              </a:rPr>
              <a:t>PPT</a:t>
            </a:r>
            <a:r>
              <a:rPr lang="zh-CN" altLang="en-US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hlinkClick r:id="rId6"/>
              </a:rPr>
              <a:t>整理发布</a:t>
            </a:r>
            <a:endParaRPr lang="zh-CN" altLang="en-US" sz="1800" dirty="0">
              <a:latin typeface="Arial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3429000"/>
            <a:ext cx="93472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2800" y="2667000"/>
            <a:ext cx="9347200" cy="685800"/>
          </a:xfrm>
          <a:effectLst/>
        </p:spPr>
        <p:txBody>
          <a:bodyPr/>
          <a:lstStyle>
            <a:lvl1pPr>
              <a:defRPr sz="4800">
                <a:latin typeface="Arial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D2D23844-F7E8-4B97-948F-CCC23B8FA73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101600" y="6553200"/>
            <a:ext cx="38608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Rectangle 154">
            <a:extLst>
              <a:ext uri="{FF2B5EF4-FFF2-40B4-BE49-F238E27FC236}">
                <a16:creationId xmlns:a16="http://schemas.microsoft.com/office/drawing/2014/main" id="{5FFA7AA3-ADA4-4E5C-AB8F-88530F997353}"/>
              </a:ext>
            </a:extLst>
          </p:cNvPr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502400" y="6613526"/>
            <a:ext cx="2844800" cy="244475"/>
          </a:xfrm>
        </p:spPr>
        <p:txBody>
          <a:bodyPr/>
          <a:lstStyle>
            <a:lvl1pPr algn="ctr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" name="Rectangle 155">
            <a:extLst>
              <a:ext uri="{FF2B5EF4-FFF2-40B4-BE49-F238E27FC236}">
                <a16:creationId xmlns:a16="http://schemas.microsoft.com/office/drawing/2014/main" id="{1FBD10B5-61E9-4CC4-9237-E6FB7C7A83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379200" y="6553201"/>
            <a:ext cx="609600" cy="244475"/>
          </a:xfrm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49A3881-DEC1-4C64-A19E-1CC6C645801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6781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5E-6 2.13873E-6 C 0.09028 -0.04994 0.17136 -0.08324 0.29948 -0.03052 C 0.29948 -0.03029 0.38056 0.03329 0.51111 0.03884 C 0.62847 0.03607 0.74167 -0.03075 0.74167 -0.03052 C 0.79688 -0.0474 0.81858 -0.03607 0.84532 -0.00532 " pathEditMode="relative" rAng="0" ptsTypes="fffff">
                                      <p:cBhvr>
                                        <p:cTn id="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81503E-6 C 0.09375 -0.04994 0.179 -0.08323 0.31216 -0.03052 C 0.31216 -0.03029 0.39636 0.0333 0.5323 0.03885 C 0.65452 0.03607 0.77223 -0.03075 0.77223 -0.03052 C 0.82986 -0.0474 0.85226 -0.03607 0.87986 -0.00531 " pathEditMode="relative" rAng="0" ptsTypes="fffff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00" y="-22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77778E-7 -3.98844E-6 C 0.09288 -0.04994 0.17674 -0.08323 0.30799 -0.03052 C 0.30799 -0.03029 0.39115 0.0333 0.52517 0.03885 C 0.64583 0.03607 0.76198 -0.03075 0.76198 -0.03052 C 0.81892 -0.04739 0.84097 -0.03607 0.8684 -0.00531 " pathEditMode="relative" rAng="0" ptsTypes="fffff">
                                      <p:cBhvr>
                                        <p:cTn id="11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0639C22-9422-4285-AF45-11903894DE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C0E1482-4836-42BC-9AD4-9A0E54F908E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92268-ABDD-43A9-954E-56BAE9AC2E8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59">
            <a:extLst>
              <a:ext uri="{FF2B5EF4-FFF2-40B4-BE49-F238E27FC236}">
                <a16:creationId xmlns:a16="http://schemas.microsoft.com/office/drawing/2014/main" id="{A938AA6D-F1B7-4C81-8AF0-A424CF3D4F53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21792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3AB90AE-3AE9-4601-9B93-0331F73F8B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E8A5647-D825-4791-8943-28529F8E900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F6FD3-AFA2-47E2-B50B-D28C2672AB1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59">
            <a:extLst>
              <a:ext uri="{FF2B5EF4-FFF2-40B4-BE49-F238E27FC236}">
                <a16:creationId xmlns:a16="http://schemas.microsoft.com/office/drawing/2014/main" id="{C8359147-4107-4228-9F4B-E4D1078CCE9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546353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219200"/>
            <a:ext cx="54864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0" y="1219200"/>
            <a:ext cx="54864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8E3916-A1CE-496A-8066-AAAD6C37C6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F526556-EDF1-4CD8-8C46-6F84E92723B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1AD46-3F3B-42BA-8DE1-6B137082187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59">
            <a:extLst>
              <a:ext uri="{FF2B5EF4-FFF2-40B4-BE49-F238E27FC236}">
                <a16:creationId xmlns:a16="http://schemas.microsoft.com/office/drawing/2014/main" id="{4580D09C-285E-438B-9419-CECBA1F12F98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314674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929B997-3A58-4984-8D6F-C50295B7F4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ECCC1BFE-40BF-40BD-B460-FE1C69B6D98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6D90C-5A78-4AA8-90C4-DDB48EF6734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9" name="Rectangle 159">
            <a:extLst>
              <a:ext uri="{FF2B5EF4-FFF2-40B4-BE49-F238E27FC236}">
                <a16:creationId xmlns:a16="http://schemas.microsoft.com/office/drawing/2014/main" id="{F65A8C2A-8507-41ED-9CFD-29C69954D53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09338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6E34DC7-4237-4D3A-BBDE-3570409054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5950C8D-BBE1-429A-9C1E-E6AE9F95CF5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4D65F-26E1-4672-8B15-7D706ECD58E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159">
            <a:extLst>
              <a:ext uri="{FF2B5EF4-FFF2-40B4-BE49-F238E27FC236}">
                <a16:creationId xmlns:a16="http://schemas.microsoft.com/office/drawing/2014/main" id="{F1DD1BA1-2504-4922-9DA5-99CDC65CE31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9010667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F5BD394-76E8-4BD0-BA04-78E4CEB278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2447D0C2-10FF-42AA-B6DE-F82FB7F07D1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F2771-DC09-41CC-8080-1DAE5CCF567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" name="Rectangle 159">
            <a:extLst>
              <a:ext uri="{FF2B5EF4-FFF2-40B4-BE49-F238E27FC236}">
                <a16:creationId xmlns:a16="http://schemas.microsoft.com/office/drawing/2014/main" id="{AEFADC72-B00A-46E1-B40D-4D6092631BB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9338542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5C29C1-9C93-4014-BDEA-03EB90C6F1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D3FBDF4-28C5-4ADC-9197-DD842678958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AE012-65A0-4232-A74D-6BE849A64C6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59">
            <a:extLst>
              <a:ext uri="{FF2B5EF4-FFF2-40B4-BE49-F238E27FC236}">
                <a16:creationId xmlns:a16="http://schemas.microsoft.com/office/drawing/2014/main" id="{24B232D7-8A09-4530-A21A-2630297472D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665319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EE5806-04CA-4354-8948-BAFFB2E1CD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4E5E213-CBC0-4EDE-9DB6-11CB1A9D57B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A0F6F-94B9-4C15-B488-84CA2A94600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7" name="Rectangle 159">
            <a:extLst>
              <a:ext uri="{FF2B5EF4-FFF2-40B4-BE49-F238E27FC236}">
                <a16:creationId xmlns:a16="http://schemas.microsoft.com/office/drawing/2014/main" id="{2EB2DB5A-AEE2-4C08-A63C-520C1627343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831801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F552FD8-CC63-48F2-A2CA-1E288ABA2D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B2DC53E-6426-45EE-86BE-AB263CEF2F2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BA65C-1AD2-498D-A182-68893CE042C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59">
            <a:extLst>
              <a:ext uri="{FF2B5EF4-FFF2-40B4-BE49-F238E27FC236}">
                <a16:creationId xmlns:a16="http://schemas.microsoft.com/office/drawing/2014/main" id="{39F8BCDF-5FCC-4370-90FD-97A38B48B44A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149838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88400" y="350838"/>
            <a:ext cx="2794000" cy="59737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6400" y="350838"/>
            <a:ext cx="8178800" cy="59737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722F392-F878-4DC3-980A-EA4F364A7C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F49016F-13A9-4723-8712-257ACD37869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333DE-A092-4594-8A8C-1C125DA728B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59">
            <a:extLst>
              <a:ext uri="{FF2B5EF4-FFF2-40B4-BE49-F238E27FC236}">
                <a16:creationId xmlns:a16="http://schemas.microsoft.com/office/drawing/2014/main" id="{96A79245-DC6A-422E-8819-6D4CE74E8112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3320807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50838"/>
            <a:ext cx="9652000" cy="563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06400" y="1219200"/>
            <a:ext cx="11176000" cy="51054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90B46A-C3CC-4EDF-B9A7-EA70289A4A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D405E06-BC2C-484A-B7EC-72CF2A1EFFD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E333F-7E81-4AC6-BCBC-428EAA84D02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59">
            <a:extLst>
              <a:ext uri="{FF2B5EF4-FFF2-40B4-BE49-F238E27FC236}">
                <a16:creationId xmlns:a16="http://schemas.microsoft.com/office/drawing/2014/main" id="{4B105D40-4E97-4F9D-B0B5-7BF5D52C30B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6552955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50838"/>
            <a:ext cx="9652000" cy="563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406400" y="1219200"/>
            <a:ext cx="11176000" cy="51054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8BBF6E0-4E14-4083-BAB0-1189558E19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0336F13-69C5-42E5-B66D-87CC7F86618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79A45-A9D6-4E06-A87A-C1554FA1011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159">
            <a:extLst>
              <a:ext uri="{FF2B5EF4-FFF2-40B4-BE49-F238E27FC236}">
                <a16:creationId xmlns:a16="http://schemas.microsoft.com/office/drawing/2014/main" id="{78628897-CB23-4947-837E-66BBDE0F0CF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423482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4A69DB5-D56A-484F-BDD7-E36F14213A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78ED0C-DD99-4EBD-BCCD-E40BA9B1DF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533F54-910B-45BC-A68D-2B5B60121E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E1C387-5D86-4BBC-B0E9-07A77DFA5A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285237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6C149A-0980-48CF-AA28-C355EE675C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F906E57-71AD-4314-9191-7F958308F0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0630FBE-B35B-45CD-80E8-3C4B32A914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2DF66B-DB82-4A86-AF4C-3DD94FA2E55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91854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FA4D635-BF8E-4193-A66E-FCE78AD760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8C20428-9E64-47E5-82B4-9A1A9BD9EF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AF03629-9F35-420B-8BC5-BA5349231B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2583D6-E9C6-470B-A022-FD12C422EA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08487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4B3AB3-68F9-454A-B39D-DA2C6B0718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2D567A-7F6D-41DF-9AF1-D6D0E956C3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BF2FD8-8668-4C42-9FB9-B7384C2C8F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6FC420-F559-4586-94DC-AC6F42BD9E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42834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EDE28F8-48BB-41E4-8FD3-E17089CADA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67EF5E6-A1E3-409C-9F76-15D8B02A25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C45D209-D1E8-4137-836C-E5C2660B57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274D38-7DC3-4B31-BCBA-BBF920FB885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56663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FDF581B-672F-4DAA-B8CF-8C3D85A7EB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652F339-D0CC-4F06-94C3-EFF99A51B8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9819C09-13D1-4CAC-B727-E6DE1734BD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4DD27E-D744-46DB-ABB2-80F03380F34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273675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24C2272-7510-4922-BE38-1D14C42734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3CAEA80-F4B4-4FEE-8825-5BB7259CFA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F9126B7-08EB-47E4-8D93-A0249653CB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5290C4-5D46-4EC0-A87D-796F120AE8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14254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765F1F-B586-409A-BBBF-84A1C46030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7CFB59-F3AF-4C80-9FBE-1E6BF74827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70D057-2460-4F36-8EF2-BF06A4E393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0370F-446E-470A-8449-EC313948CF5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84131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EDB0BE-5A9B-49FE-8EF0-4E7664C19A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1C471B-BEA2-423C-8096-C7D1E9C27C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F31FB7-08CD-45D1-B3D7-F1BC9F6B4E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27CC9-4286-4B71-81E7-4FBA11D5EC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43590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D091855-404A-46F5-803D-BC3062B9E4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2548B8-F6F6-4E52-81DC-9F762BECFF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24AE80C-1F53-429C-9BB7-E6395884F4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0389F4-F13D-4DF1-8E9B-1FBAB0F4DC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7441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BC041E2-9E04-43A6-8A0F-1457A411AD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73F19D8-3B70-4AE9-802C-0ABE9F7579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2D4AB32-F8EA-4237-86AE-1FF8A4615D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54CB0E-1BE1-4813-86A7-0292FF790C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724233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0735FB5-6FAB-469F-8245-47FF794D3F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4B65F75-DAD2-448A-BA05-30867B999D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FA1D70B-D0AD-4B52-BDBC-AFC916AA24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40B32F-6427-4F4E-9752-712B20AA23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241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3D581C8-F035-4CFD-8257-DAC99C5B5EC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5486400" y="6448426"/>
            <a:ext cx="284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latin typeface="+mn-lt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78770A5-516C-45B7-8A2A-192316EAC0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gray">
          <a:xfrm>
            <a:off x="406400" y="1219200"/>
            <a:ext cx="11176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55527B6-3049-48E7-B397-D221DE98A64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06400" y="6448426"/>
            <a:ext cx="711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>
                <a:latin typeface="Verdana" panose="020B060403050404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A3A0F96-2B90-47DA-8348-0038C336B0F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29" name="Line 135">
            <a:extLst>
              <a:ext uri="{FF2B5EF4-FFF2-40B4-BE49-F238E27FC236}">
                <a16:creationId xmlns:a16="http://schemas.microsoft.com/office/drawing/2014/main" id="{828F5480-EF93-464B-8984-629D2D3DD65B}"/>
              </a:ext>
            </a:extLst>
          </p:cNvPr>
          <p:cNvSpPr>
            <a:spLocks noChangeShapeType="1"/>
          </p:cNvSpPr>
          <p:nvPr/>
        </p:nvSpPr>
        <p:spPr bwMode="white">
          <a:xfrm>
            <a:off x="12700" y="5967413"/>
            <a:ext cx="855133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48D11FD5-85C5-4B09-A1E4-91F8AA8D0E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1117600" y="350838"/>
            <a:ext cx="9652000" cy="56356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C7CE1389-11FF-48FA-A68A-41A58D12E11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19200" y="6448426"/>
            <a:ext cx="3860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pic>
        <p:nvPicPr>
          <p:cNvPr id="1032" name="Picture 172" descr="图片1">
            <a:extLst>
              <a:ext uri="{FF2B5EF4-FFF2-40B4-BE49-F238E27FC236}">
                <a16:creationId xmlns:a16="http://schemas.microsoft.com/office/drawing/2014/main" id="{0FA70947-A92A-45A0-B5E3-2D31ED26D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59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8112912-7F43-4BFF-88C0-6E7146EC82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7019BF2-579F-4141-8EC1-EC00D9659C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FD84A8A-7322-4C04-89F4-B9B1837F2E4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355B828-BDBF-417A-932B-511720DE8E2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6400DE1-DFAB-4943-BB63-31E9268CCA9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604A211-C820-4124-9098-0880C06610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5612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sz">
            <a:extLst>
              <a:ext uri="{FF2B5EF4-FFF2-40B4-BE49-F238E27FC236}">
                <a16:creationId xmlns:a16="http://schemas.microsoft.com/office/drawing/2014/main" id="{420D1184-D660-476A-8265-3B377978D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>
            <a:extLst>
              <a:ext uri="{FF2B5EF4-FFF2-40B4-BE49-F238E27FC236}">
                <a16:creationId xmlns:a16="http://schemas.microsoft.com/office/drawing/2014/main" id="{F146E2C9-44F9-450C-BFC0-819030236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4004" y="23813"/>
            <a:ext cx="1107996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zh-CN" altLang="en-US" sz="6000" b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课外古诗词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01220160538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696" y="-171400"/>
            <a:ext cx="12360696" cy="7643818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6F06902-6C5B-488B-99C9-AC8E077C24DF}"/>
              </a:ext>
            </a:extLst>
          </p:cNvPr>
          <p:cNvSpPr txBox="1"/>
          <p:nvPr/>
        </p:nvSpPr>
        <p:spPr>
          <a:xfrm>
            <a:off x="479376" y="1412776"/>
            <a:ext cx="11953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读诗三步：</a:t>
            </a:r>
            <a:endParaRPr lang="en-US" altLang="zh-CN" sz="4000" dirty="0"/>
          </a:p>
          <a:p>
            <a:r>
              <a:rPr lang="en-US" altLang="zh-CN" sz="4000" dirty="0"/>
              <a:t>1.</a:t>
            </a:r>
            <a:r>
              <a:rPr lang="zh-CN" altLang="en-US" sz="4000" dirty="0"/>
              <a:t>读明诗意（字音、句意、知人论世）</a:t>
            </a:r>
            <a:endParaRPr lang="en-US" altLang="zh-CN" sz="4000" dirty="0"/>
          </a:p>
          <a:p>
            <a:r>
              <a:rPr lang="en-US" altLang="zh-CN" sz="4000" dirty="0"/>
              <a:t>2.</a:t>
            </a:r>
            <a:r>
              <a:rPr lang="zh-CN" altLang="en-US" sz="4000" dirty="0"/>
              <a:t>读懂情感（意象、细节）</a:t>
            </a:r>
            <a:endParaRPr lang="en-US" altLang="zh-CN" sz="4000" dirty="0"/>
          </a:p>
          <a:p>
            <a:r>
              <a:rPr lang="en-US" altLang="zh-CN" sz="4000" dirty="0"/>
              <a:t>3.</a:t>
            </a:r>
            <a:r>
              <a:rPr lang="zh-CN" altLang="en-US" sz="4000" dirty="0"/>
              <a:t>品析手法（化虚为实、情景交融、对比</a:t>
            </a:r>
            <a:r>
              <a:rPr lang="en-US" altLang="zh-CN" sz="4000" dirty="0"/>
              <a:t>……</a:t>
            </a:r>
            <a:r>
              <a:rPr lang="zh-CN" altLang="en-US" sz="40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5574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9121688545937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472" y="188640"/>
            <a:ext cx="4572000" cy="7722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0108" y="548680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</a:t>
            </a:r>
            <a:endParaRPr lang="en-US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古诗十九首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绿叶发华滋。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攀条折其荣，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将以遗所思。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馨香盈怀袖，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路远莫致之。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此物何足贵，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但感别经时。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A16B2615-FD39-4564-AA3E-34CFF2438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348" y="6718"/>
            <a:ext cx="13306441" cy="7382722"/>
          </a:xfrm>
          <a:prstGeom prst="rect">
            <a:avLst/>
          </a:prstGeom>
        </p:spPr>
      </p:pic>
      <p:pic>
        <p:nvPicPr>
          <p:cNvPr id="1026" name="Picture 2" descr="https://timgsa.baidu.com/timg?image&amp;quality=80&amp;size=b9999_10000&amp;sec=1536292302573&amp;di=e1518c9cb07369350aea095c2c99d03e&amp;imgtype=0&amp;src=http%3A%2F%2Fi2.qhimg.com%2Fdr%2F250_500_%2Ft01ed896b491c4a0351.jpg">
            <a:extLst>
              <a:ext uri="{FF2B5EF4-FFF2-40B4-BE49-F238E27FC236}">
                <a16:creationId xmlns:a16="http://schemas.microsoft.com/office/drawing/2014/main" id="{A4CFC5AD-1E67-412B-84ED-B261A29F9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404664"/>
            <a:ext cx="39180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5D625BAD-503C-4746-AF8B-EC5EAA9931C9}"/>
              </a:ext>
            </a:extLst>
          </p:cNvPr>
          <p:cNvSpPr txBox="1"/>
          <p:nvPr/>
        </p:nvSpPr>
        <p:spPr>
          <a:xfrm>
            <a:off x="4583832" y="1053023"/>
            <a:ext cx="7416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古诗十九首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  <a:p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是中国古代文人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五言诗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选辑，由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南朝梁萧统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从传世无名氏古诗中选录十九首编入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文选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而成。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后世一般认为这组诗作于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东汉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时期。 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4165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91216885459375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43" y="72427"/>
            <a:ext cx="4572000" cy="7722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0108" y="548680"/>
            <a:ext cx="537649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FA6BDFD-33F4-4681-B10D-D5906B20C260}"/>
              </a:ext>
            </a:extLst>
          </p:cNvPr>
          <p:cNvSpPr/>
          <p:nvPr/>
        </p:nvSpPr>
        <p:spPr>
          <a:xfrm>
            <a:off x="8184232" y="340723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wèi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1282E05-5F79-442F-AB88-8462F2D83EAC}"/>
              </a:ext>
            </a:extLst>
          </p:cNvPr>
          <p:cNvSpPr txBox="1"/>
          <p:nvPr/>
        </p:nvSpPr>
        <p:spPr>
          <a:xfrm>
            <a:off x="3834192" y="72427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初读：读准字音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读出节奏</a:t>
            </a:r>
          </a:p>
        </p:txBody>
      </p:sp>
    </p:spTree>
    <p:extLst>
      <p:ext uri="{BB962C8B-B14F-4D97-AF65-F5344CB8AC3E}">
        <p14:creationId xmlns:p14="http://schemas.microsoft.com/office/powerpoint/2010/main" val="94578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12024" y="698495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</a:t>
            </a:r>
            <a:endParaRPr lang="en-US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古诗十九首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绿叶发华滋。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攀条折其荣，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将以遗所思。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馨香盈怀袖，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路远莫致之。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此物何足贵，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但感别经时。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0023ae9bcf230d55f27315.jpg">
            <a:extLst>
              <a:ext uri="{FF2B5EF4-FFF2-40B4-BE49-F238E27FC236}">
                <a16:creationId xmlns:a16="http://schemas.microsoft.com/office/drawing/2014/main" id="{76EE6D57-0EDC-4842-A271-4E06D4ACF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C3F618E-BCE3-41D7-A828-B46C69731A7E}"/>
              </a:ext>
            </a:extLst>
          </p:cNvPr>
          <p:cNvSpPr txBox="1"/>
          <p:nvPr/>
        </p:nvSpPr>
        <p:spPr>
          <a:xfrm>
            <a:off x="3359696" y="188640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自由读：读通句意</a:t>
            </a:r>
            <a:endParaRPr lang="en-US" altLang="zh-CN" dirty="0"/>
          </a:p>
          <a:p>
            <a:r>
              <a:rPr lang="zh-CN" altLang="en-US" dirty="0"/>
              <a:t>结合注释梳理诗意</a:t>
            </a:r>
          </a:p>
        </p:txBody>
      </p:sp>
    </p:spTree>
    <p:extLst>
      <p:ext uri="{BB962C8B-B14F-4D97-AF65-F5344CB8AC3E}">
        <p14:creationId xmlns:p14="http://schemas.microsoft.com/office/powerpoint/2010/main" val="214717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</a:t>
            </a:r>
            <a:endParaRPr lang="en-US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古诗十九首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庭中有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奇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树，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绿叶发华滋。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攀条折其荣，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将以遗所思。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馨香盈怀袖，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路远莫致之。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此物何足贵，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但感别经时。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0023ae9bcf230d55f27315.jpg">
            <a:extLst>
              <a:ext uri="{FF2B5EF4-FFF2-40B4-BE49-F238E27FC236}">
                <a16:creationId xmlns:a16="http://schemas.microsoft.com/office/drawing/2014/main" id="{76EE6D57-0EDC-4842-A271-4E06D4ACF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C3F618E-BCE3-41D7-A828-B46C69731A7E}"/>
              </a:ext>
            </a:extLst>
          </p:cNvPr>
          <p:cNvSpPr txBox="1"/>
          <p:nvPr/>
        </p:nvSpPr>
        <p:spPr>
          <a:xfrm>
            <a:off x="3719736" y="33895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品读：读懂情感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470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6294502639&amp;di=1360a1536e41a833b6056f8603bf8205&amp;imgtype=0&amp;src=http%3A%2F%2Fwww.zhld.com%2Fzkwb%2Fres%2F1%2F20161230%2F6121483028809409.jpg">
            <a:extLst>
              <a:ext uri="{FF2B5EF4-FFF2-40B4-BE49-F238E27FC236}">
                <a16:creationId xmlns:a16="http://schemas.microsoft.com/office/drawing/2014/main" id="{6B444FB0-5186-400F-A2FB-E5CC617F2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-243408"/>
            <a:ext cx="568112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07B3EF1-6B51-4780-8689-A57747651950}"/>
              </a:ext>
            </a:extLst>
          </p:cNvPr>
          <p:cNvSpPr txBox="1"/>
          <p:nvPr/>
        </p:nvSpPr>
        <p:spPr>
          <a:xfrm>
            <a:off x="1487488" y="2348880"/>
            <a:ext cx="8895703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“庭中有奇树”，“奇”在何处？</a:t>
            </a:r>
          </a:p>
        </p:txBody>
      </p:sp>
    </p:spTree>
    <p:extLst>
      <p:ext uri="{BB962C8B-B14F-4D97-AF65-F5344CB8AC3E}">
        <p14:creationId xmlns:p14="http://schemas.microsoft.com/office/powerpoint/2010/main" val="4006557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奇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发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华滋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荣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馨香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>
            <a:extLst>
              <a:ext uri="{FF2B5EF4-FFF2-40B4-BE49-F238E27FC236}">
                <a16:creationId xmlns:a16="http://schemas.microsoft.com/office/drawing/2014/main" id="{76EE6D57-0EDC-4842-A271-4E06D4ACF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C3F618E-BCE3-41D7-A828-B46C69731A7E}"/>
              </a:ext>
            </a:extLst>
          </p:cNvPr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</a:p>
        </p:txBody>
      </p:sp>
    </p:spTree>
    <p:extLst>
      <p:ext uri="{BB962C8B-B14F-4D97-AF65-F5344CB8AC3E}">
        <p14:creationId xmlns:p14="http://schemas.microsoft.com/office/powerpoint/2010/main" val="23744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何足贵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>
            <a:extLst>
              <a:ext uri="{FF2B5EF4-FFF2-40B4-BE49-F238E27FC236}">
                <a16:creationId xmlns:a16="http://schemas.microsoft.com/office/drawing/2014/main" id="{76EE6D57-0EDC-4842-A271-4E06D4ACF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C3F618E-BCE3-41D7-A828-B46C69731A7E}"/>
              </a:ext>
            </a:extLst>
          </p:cNvPr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</a:p>
        </p:txBody>
      </p:sp>
    </p:spTree>
    <p:extLst>
      <p:ext uri="{BB962C8B-B14F-4D97-AF65-F5344CB8AC3E}">
        <p14:creationId xmlns:p14="http://schemas.microsoft.com/office/powerpoint/2010/main" val="3295649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所思</a:t>
            </a: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b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</a:t>
            </a: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莫致之。</a:t>
            </a:r>
            <a:b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别经时</a:t>
            </a: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>
            <a:extLst>
              <a:ext uri="{FF2B5EF4-FFF2-40B4-BE49-F238E27FC236}">
                <a16:creationId xmlns:a16="http://schemas.microsoft.com/office/drawing/2014/main" id="{76EE6D57-0EDC-4842-A271-4E06D4ACF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C3F618E-BCE3-41D7-A828-B46C69731A7E}"/>
              </a:ext>
            </a:extLst>
          </p:cNvPr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</a:p>
        </p:txBody>
      </p:sp>
    </p:spTree>
    <p:extLst>
      <p:ext uri="{BB962C8B-B14F-4D97-AF65-F5344CB8AC3E}">
        <p14:creationId xmlns:p14="http://schemas.microsoft.com/office/powerpoint/2010/main" val="130438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6294502639&amp;di=1360a1536e41a833b6056f8603bf8205&amp;imgtype=0&amp;src=http%3A%2F%2Fwww.zhld.com%2Fzkwb%2Fres%2F1%2F20161230%2F6121483028809409.jpg">
            <a:extLst>
              <a:ext uri="{FF2B5EF4-FFF2-40B4-BE49-F238E27FC236}">
                <a16:creationId xmlns:a16="http://schemas.microsoft.com/office/drawing/2014/main" id="{6B444FB0-5186-400F-A2FB-E5CC617F2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-243408"/>
            <a:ext cx="568112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07B3EF1-6B51-4780-8689-A57747651950}"/>
              </a:ext>
            </a:extLst>
          </p:cNvPr>
          <p:cNvSpPr txBox="1"/>
          <p:nvPr/>
        </p:nvSpPr>
        <p:spPr>
          <a:xfrm>
            <a:off x="1487488" y="2348880"/>
            <a:ext cx="8895703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“庭中有奇树”， 由树怀人！</a:t>
            </a:r>
          </a:p>
        </p:txBody>
      </p:sp>
    </p:spTree>
    <p:extLst>
      <p:ext uri="{BB962C8B-B14F-4D97-AF65-F5344CB8AC3E}">
        <p14:creationId xmlns:p14="http://schemas.microsoft.com/office/powerpoint/2010/main" val="1503718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imgsa.baidu.com/timg?image&amp;quality=80&amp;size=b9999_10000&amp;sec=1536292302573&amp;di=e1518c9cb07369350aea095c2c99d03e&amp;imgtype=0&amp;src=http%3A%2F%2Fi2.qhimg.com%2Fdr%2F250_500_%2Ft01ed896b491c4a0351.jpg">
            <a:extLst>
              <a:ext uri="{FF2B5EF4-FFF2-40B4-BE49-F238E27FC236}">
                <a16:creationId xmlns:a16="http://schemas.microsoft.com/office/drawing/2014/main" id="{D4190363-81D7-429D-92A2-0B5DD2C85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764704"/>
            <a:ext cx="39180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6FA0EE9-84F0-45CB-877B-2A4B3CE413CF}"/>
              </a:ext>
            </a:extLst>
          </p:cNvPr>
          <p:cNvSpPr txBox="1"/>
          <p:nvPr/>
        </p:nvSpPr>
        <p:spPr>
          <a:xfrm>
            <a:off x="5202181" y="612844"/>
            <a:ext cx="66247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迢迢牵牛星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迢迢牵牛星，皎皎河汉女。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纤纤擢素手，札札弄机杼。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终日不成章，泣涕零如雨；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河汉清且浅，相去复几许！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盈盈一水间，脉脉不得语。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A49C789-E861-409D-8BE6-6978C1C530C7}"/>
              </a:ext>
            </a:extLst>
          </p:cNvPr>
          <p:cNvSpPr txBox="1"/>
          <p:nvPr/>
        </p:nvSpPr>
        <p:spPr>
          <a:xfrm>
            <a:off x="6092897" y="2516410"/>
            <a:ext cx="9957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zhúo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C9F5A9C-6D45-4754-8EC8-518ECDAB480C}"/>
              </a:ext>
            </a:extLst>
          </p:cNvPr>
          <p:cNvSpPr txBox="1"/>
          <p:nvPr/>
        </p:nvSpPr>
        <p:spPr>
          <a:xfrm>
            <a:off x="7939758" y="2386907"/>
            <a:ext cx="7601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zhá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07CAEC3-FC7A-494B-9F2B-4E8990AFB053}"/>
              </a:ext>
            </a:extLst>
          </p:cNvPr>
          <p:cNvSpPr txBox="1"/>
          <p:nvPr/>
        </p:nvSpPr>
        <p:spPr>
          <a:xfrm>
            <a:off x="7970215" y="4768003"/>
            <a:ext cx="729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mò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616DFEB-1CA0-4970-A2E9-2201BB2E7648}"/>
              </a:ext>
            </a:extLst>
          </p:cNvPr>
          <p:cNvSpPr txBox="1"/>
          <p:nvPr/>
        </p:nvSpPr>
        <p:spPr>
          <a:xfrm>
            <a:off x="9679098" y="2451852"/>
            <a:ext cx="779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zhù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DEBC31F-F4ED-4623-B617-0A4AD4065146}"/>
              </a:ext>
            </a:extLst>
          </p:cNvPr>
          <p:cNvSpPr txBox="1"/>
          <p:nvPr/>
        </p:nvSpPr>
        <p:spPr>
          <a:xfrm>
            <a:off x="6888088" y="4712363"/>
            <a:ext cx="7906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jiàn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1805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023ae9bcf230d55f27315.jpg">
            <a:extLst>
              <a:ext uri="{FF2B5EF4-FFF2-40B4-BE49-F238E27FC236}">
                <a16:creationId xmlns:a16="http://schemas.microsoft.com/office/drawing/2014/main" id="{4EBBA94F-85D8-4B4A-9780-A9AF926E9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3" name="思想气泡: 云 2">
            <a:extLst>
              <a:ext uri="{FF2B5EF4-FFF2-40B4-BE49-F238E27FC236}">
                <a16:creationId xmlns:a16="http://schemas.microsoft.com/office/drawing/2014/main" id="{2D5718B2-51C3-43A8-9C23-F14C7C91C3FC}"/>
              </a:ext>
            </a:extLst>
          </p:cNvPr>
          <p:cNvSpPr/>
          <p:nvPr/>
        </p:nvSpPr>
        <p:spPr>
          <a:xfrm>
            <a:off x="5663952" y="1484784"/>
            <a:ext cx="5400600" cy="2160240"/>
          </a:xfrm>
          <a:prstGeom prst="cloudCallout">
            <a:avLst>
              <a:gd name="adj1" fmla="val -58864"/>
              <a:gd name="adj2" fmla="val 9766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背诵全诗</a:t>
            </a:r>
          </a:p>
        </p:txBody>
      </p:sp>
    </p:spTree>
    <p:extLst>
      <p:ext uri="{BB962C8B-B14F-4D97-AF65-F5344CB8AC3E}">
        <p14:creationId xmlns:p14="http://schemas.microsoft.com/office/powerpoint/2010/main" val="209600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7D101E9-587B-44BB-84CF-846FAC127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712" y="-387424"/>
            <a:ext cx="5486399" cy="685800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95F41B24-7C3F-4CB7-BD39-92EA743577EA}"/>
              </a:ext>
            </a:extLst>
          </p:cNvPr>
          <p:cNvSpPr txBox="1"/>
          <p:nvPr/>
        </p:nvSpPr>
        <p:spPr>
          <a:xfrm>
            <a:off x="767408" y="2494631"/>
            <a:ext cx="2520280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/>
            </a:lvl1pPr>
          </a:lstStyle>
          <a:p>
            <a:r>
              <a:rPr lang="zh-CN" altLang="en-US" dirty="0"/>
              <a:t>学以致用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A43395C-856C-4D81-AA4B-5CAF694285F3}"/>
              </a:ext>
            </a:extLst>
          </p:cNvPr>
          <p:cNvSpPr txBox="1"/>
          <p:nvPr/>
        </p:nvSpPr>
        <p:spPr>
          <a:xfrm>
            <a:off x="6312024" y="620688"/>
            <a:ext cx="4061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+mn-ea"/>
              </a:rPr>
              <a:t>赠从弟（其二）</a:t>
            </a:r>
            <a:endParaRPr lang="en-US" altLang="zh-CN" sz="3200" dirty="0">
              <a:latin typeface="+mn-ea"/>
            </a:endParaRPr>
          </a:p>
          <a:p>
            <a:pPr algn="ctr"/>
            <a:r>
              <a:rPr lang="zh-CN" altLang="en-US" sz="3200" dirty="0">
                <a:latin typeface="+mn-ea"/>
              </a:rPr>
              <a:t>刘桢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DDE0288-DF2E-4527-8E7A-15F914897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848" y="1810385"/>
            <a:ext cx="91440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亭亭山上松，瑟瑟谷中风。</a:t>
            </a:r>
            <a:b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  风声一何盛，松枝一何劲。</a:t>
            </a:r>
            <a:b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  冰霜正惨凄，终岁常端正。</a:t>
            </a:r>
            <a:b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  岂不罹凝寒，松柏有本性。</a:t>
            </a:r>
            <a:r>
              <a:rPr kumimoji="1" lang="zh-CN" altLang="en-US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429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C698CADB-CC2A-434F-A2F2-F81D8D1A7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7728" y="1916832"/>
            <a:ext cx="828092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刘桢</a:t>
            </a:r>
            <a:r>
              <a:rPr kumimoji="1"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(?-217)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，字公干，汉末诗人，存诗二十多首。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他同孔融、陈琳、王粲、徐干、阮禹、应扬并称“</a:t>
            </a:r>
            <a:r>
              <a:rPr kumimoji="1"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建安七子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”。他在当时甚有诗名，曹丕即称其“五言诗之善者，妙绝时人”。他性格豪迈，狂放不羁。钟嵘说他：“仗气爱奇，动多振绝。贞骨凌霜，高风跨俗。 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11EE75CA-BE2B-4EE0-882D-EEF7FC8579C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9600" b="1">
                <a:solidFill>
                  <a:srgbClr val="FF0000"/>
                </a:solidFill>
                <a:ea typeface="华文行楷" panose="02010800040101010101" pitchFamily="2" charset="-122"/>
              </a:rPr>
              <a:t>点击作者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CA9CDFD-0362-454E-96C3-31F80DDB2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712" y="1124744"/>
            <a:ext cx="2857500" cy="2695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5">
            <a:extLst>
              <a:ext uri="{FF2B5EF4-FFF2-40B4-BE49-F238E27FC236}">
                <a16:creationId xmlns:a16="http://schemas.microsoft.com/office/drawing/2014/main" id="{23DB68D5-CB8A-4476-8785-751AC59CE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Rectangle 12">
            <a:extLst>
              <a:ext uri="{FF2B5EF4-FFF2-40B4-BE49-F238E27FC236}">
                <a16:creationId xmlns:a16="http://schemas.microsoft.com/office/drawing/2014/main" id="{C1F5FAD6-DE58-47F8-86B1-44D5A6A308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亭亭山上松，瑟瑟谷中风。</a:t>
            </a:r>
          </a:p>
        </p:txBody>
      </p:sp>
      <p:sp>
        <p:nvSpPr>
          <p:cNvPr id="6148" name="Rectangle 13">
            <a:extLst>
              <a:ext uri="{FF2B5EF4-FFF2-40B4-BE49-F238E27FC236}">
                <a16:creationId xmlns:a16="http://schemas.microsoft.com/office/drawing/2014/main" id="{51202976-39B7-4CA9-AE40-3898F9E4F9E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19288" y="1628776"/>
            <a:ext cx="6408739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“亭亭”标示松的傲岸姿态，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“瑟瑟”摹拟刺骨的风声。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绘影绘声，简洁生动。又以“谷中”映衬“山上”，更突出了位居全诗中心的青松的傲骨。</a:t>
            </a:r>
          </a:p>
        </p:txBody>
      </p:sp>
      <p:sp>
        <p:nvSpPr>
          <p:cNvPr id="6149" name="TextBox 2">
            <a:extLst>
              <a:ext uri="{FF2B5EF4-FFF2-40B4-BE49-F238E27FC236}">
                <a16:creationId xmlns:a16="http://schemas.microsoft.com/office/drawing/2014/main" id="{B18EA774-2B9D-49B6-B623-53443F802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4868864"/>
            <a:ext cx="2089150" cy="1754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9651291-6DD8-4C64-A01E-25FE539565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风声一何盛，松枝一何劲！</a:t>
            </a:r>
          </a:p>
        </p:txBody>
      </p:sp>
      <p:pic>
        <p:nvPicPr>
          <p:cNvPr id="7171" name="Picture 3">
            <a:extLst>
              <a:ext uri="{FF2B5EF4-FFF2-40B4-BE49-F238E27FC236}">
                <a16:creationId xmlns:a16="http://schemas.microsoft.com/office/drawing/2014/main" id="{8CF44471-A714-4C62-A99F-C66AC3C58ED3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03388" y="1989138"/>
            <a:ext cx="3960812" cy="4525962"/>
          </a:xfrm>
        </p:spPr>
      </p:pic>
      <p:sp>
        <p:nvSpPr>
          <p:cNvPr id="7172" name="Text Box 4">
            <a:extLst>
              <a:ext uri="{FF2B5EF4-FFF2-40B4-BE49-F238E27FC236}">
                <a16:creationId xmlns:a16="http://schemas.microsoft.com/office/drawing/2014/main" id="{EC257915-1412-4B8B-8E03-091070192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4" y="1916114"/>
            <a:ext cx="3743325" cy="310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两个“一何”强调诗人感受的强烈，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一“盛”一“劲”表现冲突的激烈和诗人的感情倾向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。第三句诗顺接第二句，第四句呼应首句，章法绵密，展开有序。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>
            <a:extLst>
              <a:ext uri="{FF2B5EF4-FFF2-40B4-BE49-F238E27FC236}">
                <a16:creationId xmlns:a16="http://schemas.microsoft.com/office/drawing/2014/main" id="{16E64C2B-4729-4CE0-ABAA-A0B6316BC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rgbClr val="99660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TextBox 2">
            <a:extLst>
              <a:ext uri="{FF2B5EF4-FFF2-40B4-BE49-F238E27FC236}">
                <a16:creationId xmlns:a16="http://schemas.microsoft.com/office/drawing/2014/main" id="{400B810C-77BD-4A77-9C72-57F79745E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0"/>
            <a:ext cx="9115425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6F03BB9F-0EDC-4B09-B47C-D05F64B642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066800"/>
            <a:ext cx="8229600" cy="1143000"/>
          </a:xfrm>
        </p:spPr>
        <p:txBody>
          <a:bodyPr/>
          <a:lstStyle/>
          <a:p>
            <a:r>
              <a:rPr lang="zh-CN" altLang="en-US"/>
              <a:t>冰霜正惨凄，终 岁常端正。</a:t>
            </a:r>
          </a:p>
        </p:txBody>
      </p:sp>
      <p:sp>
        <p:nvSpPr>
          <p:cNvPr id="8197" name="Rectangle 3">
            <a:extLst>
              <a:ext uri="{FF2B5EF4-FFF2-40B4-BE49-F238E27FC236}">
                <a16:creationId xmlns:a16="http://schemas.microsoft.com/office/drawing/2014/main" id="{014C8CED-716D-46E4-BADF-A57DA2D2C0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79650" y="2492376"/>
            <a:ext cx="8229600" cy="720725"/>
          </a:xfrm>
          <a:solidFill>
            <a:srgbClr val="996600">
              <a:alpha val="25882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/>
              <a:t>环境的严酷和青松岁寒不凋的特性。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D57D068-BCF3-4F7A-B0B2-0EEE75F17A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813" y="188913"/>
            <a:ext cx="8229600" cy="1143000"/>
          </a:xfrm>
        </p:spPr>
        <p:txBody>
          <a:bodyPr/>
          <a:lstStyle/>
          <a:p>
            <a:r>
              <a:rPr lang="zh-CN" altLang="en-US"/>
              <a:t>岂不罹凝寒，松柏有本性！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5847B9E-3679-4134-9BD0-96A2EB5458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16276" y="1268413"/>
            <a:ext cx="7127875" cy="4525962"/>
          </a:xfrm>
          <a:solidFill>
            <a:srgbClr val="CCFFFF">
              <a:alpha val="32156"/>
            </a:srgbClr>
          </a:solidFill>
        </p:spPr>
        <p:txBody>
          <a:bodyPr/>
          <a:lstStyle/>
          <a:p>
            <a:r>
              <a:rPr lang="zh-CN" altLang="en-US" b="1"/>
              <a:t>变换句式，以有力的一问一答作结。诗人由外而内，由表层到深层，把读者眼光从“亭亭”“端正”的外貌透视到松树内在的本性，以此表明松树之所以不畏狂风严寒，是因为有坚贞不屈的高风亮节。</a:t>
            </a:r>
            <a:r>
              <a:rPr lang="zh-CN" altLang="en-US"/>
              <a:t> 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E0B7CD50-8599-4DAA-BA01-5667D169D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700213"/>
            <a:ext cx="838835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——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以一问一答作结，刘桢以松柏为喻，勉励他的堂弟</a:t>
            </a:r>
            <a:r>
              <a:rPr kumimoji="1" lang="zh-CN" altLang="en-US" sz="3200" b="1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坚贞自守，不因外力压迫而改变本性，号召人们处于乱世的时候要有一种坚定的人格追求。 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3FC26518-826B-4834-AD76-AB199DF8609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8"/>
            <a:ext cx="8229600" cy="914400"/>
          </a:xfrm>
          <a:noFill/>
        </p:spPr>
        <p:txBody>
          <a:bodyPr anchor="t">
            <a:spAutoFit/>
          </a:bodyPr>
          <a:lstStyle/>
          <a:p>
            <a:pPr algn="l" eaLnBrk="1" hangingPunct="1"/>
            <a:r>
              <a:rPr kumimoji="1" lang="zh-CN" altLang="en-US" sz="5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岂不罹凝寒，松柏有</a:t>
            </a:r>
            <a:r>
              <a:rPr kumimoji="1"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本性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82DB404-F78E-4380-97E8-EB7F68070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1" y="1066800"/>
            <a:ext cx="8583613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刘桢的赠答诗中，最著名的是</a:t>
            </a: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赠从弟</a:t>
            </a: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三首。这三首诗分别用蘋藻、松树、凤凰比喻坚贞高洁的性格，既是对其从弟的赞美，也是诗人的自我写照。其中第二首最佳，</a:t>
            </a:r>
            <a:r>
              <a:rPr kumimoji="1" lang="zh-CN" altLang="en-US" sz="320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写得豪迈凌厉，颇有“挺立自持”、“高风跨俗” 的气概。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面对动乱的社会，遭遇坎坷的人生，刘桢更多地是表现个人愤慨不平的情感，因此他的作品中总是充盈着慷慨磊落之气。正如他自己所说，</a:t>
            </a:r>
            <a:r>
              <a:rPr kumimoji="1" lang="zh-CN" altLang="en-US" sz="320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风霜逼迫愈严，愈能体现松柏坚贞挺拔的本性。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这种精神和气骨造就了刘桢诗歌</a:t>
            </a:r>
            <a:r>
              <a:rPr kumimoji="1" lang="zh-CN" altLang="en-US" sz="320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俊逸而奇丽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的风格。 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32BC5E06-6232-42A1-96ED-1FD18419B8C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-2286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CN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诗文导读</a:t>
            </a:r>
            <a:r>
              <a:rPr lang="en-US" altLang="zh-CN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en-US" altLang="zh-CN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EEACA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中国荷花">
  <a:themeElements>
    <a:clrScheme name="中国荷花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中国荷花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中国荷花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国荷花 2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国荷花 3">
        <a:dk1>
          <a:srgbClr val="000000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00000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EEACA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2296</TotalTime>
  <Words>871</Words>
  <Application>Microsoft Office PowerPoint</Application>
  <PresentationFormat>宽屏</PresentationFormat>
  <Paragraphs>135</Paragraphs>
  <Slides>22</Slides>
  <Notes>2</Notes>
  <HiddenSlides>1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等线</vt:lpstr>
      <vt:lpstr>黑体</vt:lpstr>
      <vt:lpstr>华文行楷</vt:lpstr>
      <vt:lpstr>华文楷体</vt:lpstr>
      <vt:lpstr>华文新魏</vt:lpstr>
      <vt:lpstr>楷体</vt:lpstr>
      <vt:lpstr>隶书</vt:lpstr>
      <vt:lpstr>宋体</vt:lpstr>
      <vt:lpstr>Arial</vt:lpstr>
      <vt:lpstr>Calibri</vt:lpstr>
      <vt:lpstr>Verdana</vt:lpstr>
      <vt:lpstr>Wingdings</vt:lpstr>
      <vt:lpstr>Office 主题</vt:lpstr>
      <vt:lpstr>中国荷花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点击作者</vt:lpstr>
      <vt:lpstr>亭亭山上松，瑟瑟谷中风。</vt:lpstr>
      <vt:lpstr>风声一何盛，松枝一何劲！</vt:lpstr>
      <vt:lpstr>冰霜正惨凄，终 岁常端正。</vt:lpstr>
      <vt:lpstr>岂不罹凝寒，松柏有本性！</vt:lpstr>
      <vt:lpstr>岂不罹凝寒，松柏有本性 </vt:lpstr>
      <vt:lpstr>【诗文导读】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teacher</dc:creator>
  <cp:lastModifiedBy>NAT</cp:lastModifiedBy>
  <cp:revision>187</cp:revision>
  <dcterms:created xsi:type="dcterms:W3CDTF">2012-11-14T08:57:22Z</dcterms:created>
  <dcterms:modified xsi:type="dcterms:W3CDTF">2018-09-07T06:52:14Z</dcterms:modified>
</cp:coreProperties>
</file>