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1339" r:id="rId7"/>
    <p:sldId id="1359" r:id="rId8"/>
    <p:sldId id="1321" r:id="rId9"/>
    <p:sldId id="1311" r:id="rId10"/>
    <p:sldId id="1348" r:id="rId11"/>
    <p:sldId id="1353" r:id="rId12"/>
    <p:sldId id="1354" r:id="rId13"/>
    <p:sldId id="1356" r:id="rId14"/>
    <p:sldId id="1357" r:id="rId15"/>
    <p:sldId id="1358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37C79EB-D068-4F50-9E3F-B4FFBDE992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50999B5-48F3-4F3C-B6FA-58342C28D5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57480FE-CC1A-4AF7-9DD1-3C388D967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8E7-2A61-4668-8736-6AA24AE1E726}" type="datetimeFigureOut">
              <a:rPr lang="zh-CN" altLang="en-US" smtClean="0"/>
              <a:t>2021/9/7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B130BF9-84CE-4802-AC82-E68BAB682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15AE45-74E1-4F2F-AB23-DD12FA58D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9E89-56DC-4383-A476-D809FEDE31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7858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32DB27-9A4B-4C25-9F12-9DDA1AF19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05DC9B5-C4F2-4B60-B73C-D26AFD9A0E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D045A0A-815B-49B4-BC41-8BC6E0524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8E7-2A61-4668-8736-6AA24AE1E726}" type="datetimeFigureOut">
              <a:rPr lang="zh-CN" altLang="en-US" smtClean="0"/>
              <a:t>2021/9/7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A5356B8-4802-430D-9BA6-B78199071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A25C6BE-3BA7-43DE-886D-C413A1A44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9E89-56DC-4383-A476-D809FEDE31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06844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B4B98B9-F067-437B-AC4B-713FAF19E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056F581-6736-4A0C-963F-71CFC50816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FFC5BE1-37DE-4F4F-B05B-5604F149F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8E7-2A61-4668-8736-6AA24AE1E726}" type="datetimeFigureOut">
              <a:rPr lang="zh-CN" altLang="en-US" smtClean="0"/>
              <a:t>2021/9/7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A202759-DF24-4A26-A054-461606846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68E5749-DFDF-4151-9503-03577765C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9E89-56DC-4383-A476-D809FEDE31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5281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15BF204-7A77-455C-B77B-8B51EE0FB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95BC197-F6CF-4F06-97F4-A5F83BEF79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D70040E-F119-4259-B20F-6AD9BE8AFF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BDC4EC7-DB98-4E23-972D-5818E3294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8E7-2A61-4668-8736-6AA24AE1E726}" type="datetimeFigureOut">
              <a:rPr lang="zh-CN" altLang="en-US" smtClean="0"/>
              <a:t>2021/9/7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237A79D-9C89-4416-9331-23489347C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23F62D1-AB75-4CD5-A5D8-C02C00314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9E89-56DC-4383-A476-D809FEDE31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66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9C332C3-02F0-4BC6-9A61-B14BF0502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BD43B38-4FE5-4128-ACC6-063F895E3B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711219B-216A-4C62-A0D6-E7E2EEF4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B40379DD-D194-405A-B73C-993CF9DF92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BCCA21F-4FF7-4738-9967-99535EA470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D52A9F65-7564-416D-88C7-FF4263A0F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8E7-2A61-4668-8736-6AA24AE1E726}" type="datetimeFigureOut">
              <a:rPr lang="zh-CN" altLang="en-US" smtClean="0"/>
              <a:t>2021/9/7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F156788-EA73-4CF4-8F54-24053B909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49B54FE-6FD4-4EB3-9BEA-71184073C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9E89-56DC-4383-A476-D809FEDE31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9102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B85221D-E32C-4AF3-B6C8-927CCD739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0ABFFCA-966D-4CFF-ADA3-81CF5DD2B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8E7-2A61-4668-8736-6AA24AE1E726}" type="datetimeFigureOut">
              <a:rPr lang="zh-CN" altLang="en-US" smtClean="0"/>
              <a:t>2021/9/7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943418F-EC56-46C4-8DCA-59E1F1B0E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36BECB8-8017-4228-AA97-F7005DD47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9E89-56DC-4383-A476-D809FEDE31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576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1493A5B-4C08-4A39-BAFE-E0C41FB89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8E7-2A61-4668-8736-6AA24AE1E726}" type="datetimeFigureOut">
              <a:rPr lang="zh-CN" altLang="en-US" smtClean="0"/>
              <a:t>2021/9/7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EF4A622-0974-442F-8785-8AC2ECE8B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967985D-2783-4BDF-9240-595D96454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9E89-56DC-4383-A476-D809FEDE31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27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1E3749-5DEE-45C4-8334-C05277FEF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B8DE8FF-7F62-4F20-A5CE-A622C911B8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32A4E87-2001-4E0B-909D-0CAF1CBFC9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0B4AEB7-B268-46D9-A698-3B705EEE9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8E7-2A61-4668-8736-6AA24AE1E726}" type="datetimeFigureOut">
              <a:rPr lang="zh-CN" altLang="en-US" smtClean="0"/>
              <a:t>2021/9/7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91AAF3B-DA5B-42D2-86A3-1A348CAFC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5173BF5-0741-489E-8A6C-663191BA4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9E89-56DC-4383-A476-D809FEDE31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706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5EA804-8FA0-4DF8-A21E-CE07C4BF3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A9C211FB-7C1D-4CB6-88C3-E514822B1D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1B95A1E-E7DE-4B91-8A28-74B93F3148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FE237FB-1EF6-46A2-839B-543995F7D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8E7-2A61-4668-8736-6AA24AE1E726}" type="datetimeFigureOut">
              <a:rPr lang="zh-CN" altLang="en-US" smtClean="0"/>
              <a:t>2021/9/7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6226136-4CD4-4356-80FE-CD05FFE11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70E7172-B823-4F08-8359-66344B797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9E89-56DC-4383-A476-D809FEDE31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202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F02BAD1-646B-4B34-AA74-60FDA993C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D848052-83E3-4EB0-ADD1-5BF61545B2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DDB0C91-02E6-42A0-BE70-B921D805F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8E7-2A61-4668-8736-6AA24AE1E726}" type="datetimeFigureOut">
              <a:rPr lang="zh-CN" altLang="en-US" smtClean="0"/>
              <a:t>2021/9/7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9F413BD-488A-48B6-B21C-68CE1B30C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55B4A1D-1712-41C8-A4D5-75B234953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9E89-56DC-4383-A476-D809FEDE31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24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7C78F04-65A1-4040-8047-F0EB98DAF8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194532E-950D-40EA-A2E2-128C56EAE4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F3AFC7E-CF53-471F-87CD-CCB9AA7D9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8E7-2A61-4668-8736-6AA24AE1E726}" type="datetimeFigureOut">
              <a:rPr lang="zh-CN" altLang="en-US" smtClean="0"/>
              <a:t>2021/9/7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ABD2A93-1ED6-4EEC-9564-2848379F5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0F90C1E-87A1-4A0B-9F4F-19E1B7B0A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9E89-56DC-4383-A476-D809FEDE31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9964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68A65B9-3230-498C-B115-4C1D835A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A87AD9C-C621-45CB-BA7B-8BD1B1F511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76F8883-C69E-454C-9BAC-185200EBCF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198E7-2A61-4668-8736-6AA24AE1E726}" type="datetimeFigureOut">
              <a:rPr lang="zh-CN" altLang="en-US" smtClean="0"/>
              <a:t>2021/9/7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2E7B486-494A-4E17-8BD6-990594C2D5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D3C7C4B-EEB9-485A-8F39-6D6028B1F9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19E89-56DC-4383-A476-D809FEDE31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388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package" Target="../embeddings/Microsoft_Word_Document1.docx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package" Target="../embeddings/Microsoft_Word_Document3.docx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09A5EF1-FAB2-42F9-92B7-E286A4C296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速度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6D16799-3035-46BE-9185-37E5E093AA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252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5D3DFCC9-E477-48CA-93DC-284A7FFC02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6590581" cy="6859055"/>
          </a:xfrm>
        </p:spPr>
      </p:pic>
    </p:spTree>
    <p:extLst>
      <p:ext uri="{BB962C8B-B14F-4D97-AF65-F5344CB8AC3E}">
        <p14:creationId xmlns:p14="http://schemas.microsoft.com/office/powerpoint/2010/main" val="1165986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FF9E8A99-FFA4-4737-B63F-11AE121B5F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927011" cy="6863126"/>
          </a:xfrm>
        </p:spPr>
      </p:pic>
    </p:spTree>
    <p:extLst>
      <p:ext uri="{BB962C8B-B14F-4D97-AF65-F5344CB8AC3E}">
        <p14:creationId xmlns:p14="http://schemas.microsoft.com/office/powerpoint/2010/main" val="3258813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3E1CB7EC-508C-4254-8361-525D0A23C1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049484" cy="2152950"/>
          </a:xfr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9C4A68F7-7C40-4B67-9C24-735C408E85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75783"/>
            <a:ext cx="7049484" cy="4782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211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2408B1B1-30C1-4A7C-AD49-77F6871579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20958" cy="3439005"/>
          </a:xfrm>
        </p:spPr>
      </p:pic>
    </p:spTree>
    <p:extLst>
      <p:ext uri="{BB962C8B-B14F-4D97-AF65-F5344CB8AC3E}">
        <p14:creationId xmlns:p14="http://schemas.microsoft.com/office/powerpoint/2010/main" val="3192904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297" name="Object 1"/>
          <p:cNvGraphicFramePr>
            <a:graphicFrameLocks noChangeAspect="1"/>
          </p:cNvGraphicFramePr>
          <p:nvPr/>
        </p:nvGraphicFramePr>
        <p:xfrm>
          <a:off x="1177864" y="1403418"/>
          <a:ext cx="9977351" cy="1425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4111147" imgH="587181" progId="Word.Document.12">
                  <p:embed/>
                </p:oleObj>
              </mc:Choice>
              <mc:Fallback>
                <p:oleObj name="文档" r:id="rId2" imgW="4111147" imgH="587181" progId="Word.Document.12">
                  <p:embed/>
                  <p:pic>
                    <p:nvPicPr>
                      <p:cNvPr id="55297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7864" y="1403418"/>
                        <a:ext cx="9977351" cy="14253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036784" y="952727"/>
            <a:ext cx="10118431" cy="3085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161" dirty="0">
                <a:latin typeface="黑体" pitchFamily="49" charset="-122"/>
                <a:ea typeface="黑体" pitchFamily="49" charset="-122"/>
              </a:rPr>
              <a:t>平均速度</a:t>
            </a:r>
          </a:p>
          <a:p>
            <a:endParaRPr lang="en-US" sz="2161" dirty="0"/>
          </a:p>
          <a:p>
            <a:endParaRPr lang="en-US" sz="2161" dirty="0"/>
          </a:p>
          <a:p>
            <a:endParaRPr lang="en-US" sz="2161" dirty="0"/>
          </a:p>
          <a:p>
            <a:r>
              <a:rPr lang="en-US" sz="2161" dirty="0"/>
              <a:t>(2)</a:t>
            </a:r>
            <a:r>
              <a:rPr lang="zh-CN" altLang="en-US" sz="2161" dirty="0"/>
              <a:t>矢量性</a:t>
            </a:r>
            <a:r>
              <a:rPr lang="en-US" sz="2161" dirty="0"/>
              <a:t>:</a:t>
            </a:r>
            <a:r>
              <a:rPr lang="zh-CN" altLang="en-US" sz="2161" dirty="0"/>
              <a:t>平均速度是矢量</a:t>
            </a:r>
            <a:r>
              <a:rPr lang="en-US" sz="2161" dirty="0"/>
              <a:t>,</a:t>
            </a:r>
            <a:r>
              <a:rPr lang="zh-CN" altLang="en-US" sz="2161" dirty="0"/>
              <a:t>它的方向由</a:t>
            </a:r>
            <a:r>
              <a:rPr lang="zh-CN" altLang="en-US" sz="2161" u="sng" dirty="0"/>
              <a:t>        </a:t>
            </a:r>
            <a:r>
              <a:rPr lang="zh-CN" altLang="en-US" sz="2161" dirty="0"/>
              <a:t>的方向决定</a:t>
            </a:r>
            <a:r>
              <a:rPr lang="en-US" sz="2161" dirty="0"/>
              <a:t>.</a:t>
            </a:r>
            <a:endParaRPr lang="zh-CN" altLang="en-US" sz="2161" dirty="0"/>
          </a:p>
          <a:p>
            <a:r>
              <a:rPr lang="en-US" sz="2161" dirty="0"/>
              <a:t>(3)</a:t>
            </a:r>
            <a:r>
              <a:rPr lang="zh-CN" altLang="en-US" sz="2161" dirty="0"/>
              <a:t>过程性</a:t>
            </a:r>
            <a:r>
              <a:rPr lang="en-US" sz="2161" dirty="0"/>
              <a:t>:</a:t>
            </a:r>
            <a:r>
              <a:rPr lang="zh-CN" altLang="en-US" sz="2161" dirty="0"/>
              <a:t>提到平均速度时</a:t>
            </a:r>
            <a:r>
              <a:rPr lang="en-US" sz="2161" dirty="0"/>
              <a:t>,</a:t>
            </a:r>
            <a:r>
              <a:rPr lang="zh-CN" altLang="en-US" sz="2161" dirty="0"/>
              <a:t>需要明确是哪段时间内</a:t>
            </a:r>
            <a:r>
              <a:rPr lang="en-US" sz="2161" dirty="0"/>
              <a:t>(</a:t>
            </a:r>
            <a:r>
              <a:rPr lang="zh-CN" altLang="en-US" sz="2161" dirty="0"/>
              <a:t>或哪段位移上</a:t>
            </a:r>
            <a:r>
              <a:rPr lang="en-US" sz="2161" dirty="0"/>
              <a:t>)</a:t>
            </a:r>
            <a:r>
              <a:rPr lang="zh-CN" altLang="en-US" sz="2161" dirty="0"/>
              <a:t>的平均速度</a:t>
            </a:r>
            <a:r>
              <a:rPr lang="en-US" sz="2161" dirty="0"/>
              <a:t>.</a:t>
            </a:r>
            <a:endParaRPr lang="zh-CN" altLang="en-US" sz="2161" dirty="0"/>
          </a:p>
          <a:p>
            <a:r>
              <a:rPr lang="en-US" sz="2161" dirty="0"/>
              <a:t>(4)</a:t>
            </a:r>
            <a:r>
              <a:rPr lang="zh-CN" altLang="en-US" sz="2161" dirty="0"/>
              <a:t>应用</a:t>
            </a:r>
            <a:r>
              <a:rPr lang="en-US" sz="2161" dirty="0"/>
              <a:t>:</a:t>
            </a:r>
            <a:r>
              <a:rPr lang="zh-CN" altLang="en-US" sz="2161" dirty="0"/>
              <a:t>粗略地反映了物体在某段</a:t>
            </a:r>
            <a:r>
              <a:rPr lang="zh-CN" altLang="en-US" sz="2161" u="sng" dirty="0"/>
              <a:t>      </a:t>
            </a:r>
            <a:r>
              <a:rPr lang="zh-CN" altLang="en-US" sz="2161" dirty="0"/>
              <a:t>上或某段</a:t>
            </a:r>
            <a:r>
              <a:rPr lang="zh-CN" altLang="en-US" sz="2161" u="sng" dirty="0"/>
              <a:t>       </a:t>
            </a:r>
            <a:r>
              <a:rPr lang="zh-CN" altLang="en-US" sz="2161" dirty="0"/>
              <a:t>内运动的平均快慢和方向</a:t>
            </a:r>
            <a:r>
              <a:rPr lang="en-US" sz="2161" dirty="0"/>
              <a:t>.</a:t>
            </a:r>
            <a:endParaRPr lang="zh-CN" altLang="en-US" sz="2161" dirty="0"/>
          </a:p>
          <a:p>
            <a:r>
              <a:rPr lang="en-US" sz="2161" dirty="0"/>
              <a:t>(5)</a:t>
            </a:r>
            <a:r>
              <a:rPr lang="zh-CN" altLang="en-US" sz="2161" dirty="0"/>
              <a:t>平均速率</a:t>
            </a:r>
            <a:r>
              <a:rPr lang="en-US" sz="2161" dirty="0"/>
              <a:t>:</a:t>
            </a:r>
            <a:r>
              <a:rPr lang="zh-CN" altLang="en-US" sz="2161" u="sng" dirty="0"/>
              <a:t>         </a:t>
            </a:r>
            <a:r>
              <a:rPr lang="zh-CN" altLang="en-US" sz="2161" dirty="0"/>
              <a:t>与相应时间之比称为平均速率</a:t>
            </a:r>
            <a:r>
              <a:rPr lang="en-US" sz="2161" dirty="0"/>
              <a:t>.</a:t>
            </a:r>
            <a:r>
              <a:rPr lang="zh-CN" altLang="en-US" sz="2161" dirty="0"/>
              <a:t>它只有大小</a:t>
            </a:r>
            <a:r>
              <a:rPr lang="en-US" sz="2161" dirty="0"/>
              <a:t>,</a:t>
            </a:r>
            <a:r>
              <a:rPr lang="zh-CN" altLang="en-US" sz="2161" dirty="0"/>
              <a:t>没有方向</a:t>
            </a:r>
            <a:r>
              <a:rPr lang="en-US" sz="2161" dirty="0"/>
              <a:t>;</a:t>
            </a:r>
            <a:r>
              <a:rPr lang="zh-CN" altLang="en-US" sz="2161" dirty="0"/>
              <a:t>大小与平均速度大小无关</a:t>
            </a:r>
            <a:r>
              <a:rPr lang="en-US" sz="2161" dirty="0"/>
              <a:t>.</a:t>
            </a:r>
            <a:endParaRPr lang="zh-CN" altLang="en-US" sz="2161" dirty="0"/>
          </a:p>
        </p:txBody>
      </p:sp>
      <p:sp>
        <p:nvSpPr>
          <p:cNvPr id="15" name="TextBox 14"/>
          <p:cNvSpPr txBox="1"/>
          <p:nvPr/>
        </p:nvSpPr>
        <p:spPr>
          <a:xfrm>
            <a:off x="5238506" y="1285265"/>
            <a:ext cx="1800738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平均快慢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83225" y="1285264"/>
            <a:ext cx="128624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位移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38382" y="2943580"/>
            <a:ext cx="128624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位移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81503" y="2160816"/>
            <a:ext cx="128624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位移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6730" y="2854585"/>
            <a:ext cx="128624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时间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501365" y="3220848"/>
            <a:ext cx="128624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路程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0" grpId="0"/>
      <p:bldP spid="11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5458" y="123788"/>
            <a:ext cx="11240451" cy="6130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瞬时速度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(1)</a:t>
            </a:r>
            <a:r>
              <a:rPr lang="zh-CN" altLang="en-US" sz="2400" dirty="0"/>
              <a:t>定义</a:t>
            </a:r>
            <a:r>
              <a:rPr lang="en-US" sz="2400" dirty="0"/>
              <a:t>:</a:t>
            </a:r>
            <a:r>
              <a:rPr lang="zh-CN" altLang="en-US" sz="2400" dirty="0"/>
              <a:t>瞬时速度是运动物体在某一</a:t>
            </a:r>
            <a:r>
              <a:rPr lang="zh-CN" altLang="en-US" sz="2400" u="sng" dirty="0"/>
              <a:t>       </a:t>
            </a:r>
            <a:r>
              <a:rPr lang="zh-CN" altLang="en-US" sz="2400" dirty="0"/>
              <a:t>或经过某一</a:t>
            </a:r>
            <a:r>
              <a:rPr lang="zh-CN" altLang="en-US" sz="2400" u="sng" dirty="0"/>
              <a:t>     </a:t>
            </a:r>
            <a:r>
              <a:rPr lang="zh-CN" altLang="en-US" sz="2400" dirty="0"/>
              <a:t>时的速度</a:t>
            </a:r>
            <a:r>
              <a:rPr lang="en-US" sz="2400" dirty="0"/>
              <a:t>,</a:t>
            </a:r>
            <a:r>
              <a:rPr lang="zh-CN" altLang="en-US" sz="2400" dirty="0"/>
              <a:t>通常把瞬时速度简称为</a:t>
            </a:r>
            <a:r>
              <a:rPr lang="zh-CN" altLang="en-US" sz="2400" u="sng" dirty="0"/>
              <a:t>       </a:t>
            </a:r>
            <a:r>
              <a:rPr lang="en-US" sz="24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(2)</a:t>
            </a:r>
            <a:r>
              <a:rPr lang="zh-CN" altLang="en-US" sz="2400" dirty="0"/>
              <a:t>矢量性</a:t>
            </a:r>
            <a:r>
              <a:rPr lang="en-US" sz="2400" dirty="0"/>
              <a:t>:</a:t>
            </a:r>
            <a:r>
              <a:rPr lang="zh-CN" altLang="en-US" sz="2400" dirty="0"/>
              <a:t>瞬时速度是矢量</a:t>
            </a:r>
            <a:r>
              <a:rPr lang="en-US" sz="2400" dirty="0"/>
              <a:t>,</a:t>
            </a:r>
            <a:r>
              <a:rPr lang="zh-CN" altLang="en-US" sz="2400" dirty="0"/>
              <a:t>其大小反映了物体在该时刻的运动</a:t>
            </a:r>
            <a:r>
              <a:rPr lang="zh-CN" altLang="en-US" sz="2400" u="sng" dirty="0"/>
              <a:t>     </a:t>
            </a:r>
            <a:r>
              <a:rPr lang="en-US" sz="2400" dirty="0"/>
              <a:t>,</a:t>
            </a:r>
          </a:p>
          <a:p>
            <a:pPr>
              <a:lnSpc>
                <a:spcPct val="150000"/>
              </a:lnSpc>
            </a:pPr>
            <a:r>
              <a:rPr lang="zh-CN" altLang="en-US" sz="2400" dirty="0"/>
              <a:t>方向就是物体在该时刻的</a:t>
            </a:r>
            <a:r>
              <a:rPr lang="zh-CN" altLang="en-US" sz="2400" u="sng" dirty="0"/>
              <a:t>     </a:t>
            </a:r>
            <a:r>
              <a:rPr lang="zh-CN" altLang="en-US" sz="2400" dirty="0"/>
              <a:t>方向</a:t>
            </a:r>
            <a:r>
              <a:rPr lang="en-US" sz="2400" dirty="0"/>
              <a:t>,</a:t>
            </a:r>
            <a:r>
              <a:rPr lang="zh-CN" altLang="en-US" sz="2400" dirty="0"/>
              <a:t>即在该物体运动轨迹中该点的</a:t>
            </a:r>
            <a:r>
              <a:rPr lang="zh-CN" altLang="en-US" sz="2400" u="sng" dirty="0"/>
              <a:t>     </a:t>
            </a:r>
            <a:r>
              <a:rPr lang="zh-CN" altLang="en-US" sz="2400" dirty="0"/>
              <a:t>方向</a:t>
            </a:r>
            <a:r>
              <a:rPr lang="en-US" sz="2400" dirty="0"/>
              <a:t>.</a:t>
            </a:r>
            <a:endParaRPr lang="zh-CN" altLang="en-US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(3)</a:t>
            </a:r>
            <a:r>
              <a:rPr lang="zh-CN" altLang="en-US" sz="2400" dirty="0"/>
              <a:t>与平均速度的关系</a:t>
            </a:r>
            <a:r>
              <a:rPr lang="en-US" sz="2400" dirty="0"/>
              <a:t>:</a:t>
            </a:r>
            <a:r>
              <a:rPr lang="en-US" altLang="zh-CN" sz="2400" dirty="0" err="1"/>
              <a:t>Δ</a:t>
            </a:r>
            <a:r>
              <a:rPr lang="en-US" sz="2400" dirty="0" err="1"/>
              <a:t>t</a:t>
            </a:r>
            <a:r>
              <a:rPr lang="zh-CN" altLang="en-US" sz="2400" dirty="0"/>
              <a:t>取得越小</a:t>
            </a:r>
            <a:r>
              <a:rPr lang="en-US" sz="2400" dirty="0"/>
              <a:t>,</a:t>
            </a:r>
            <a:r>
              <a:rPr lang="zh-CN" altLang="en-US" sz="2400" dirty="0"/>
              <a:t>物体在</a:t>
            </a:r>
            <a:r>
              <a:rPr lang="en-US" sz="2400" dirty="0"/>
              <a:t>t</a:t>
            </a:r>
            <a:r>
              <a:rPr lang="zh-CN" altLang="en-US" sz="2400" dirty="0"/>
              <a:t>到</a:t>
            </a:r>
            <a:r>
              <a:rPr lang="en-US" sz="2400" dirty="0" err="1"/>
              <a:t>t+</a:t>
            </a:r>
            <a:r>
              <a:rPr lang="en-US" altLang="zh-CN" sz="2400" dirty="0" err="1"/>
              <a:t>Δ</a:t>
            </a:r>
            <a:r>
              <a:rPr lang="en-US" sz="2400" dirty="0" err="1"/>
              <a:t>t</a:t>
            </a:r>
            <a:r>
              <a:rPr lang="zh-CN" altLang="en-US" sz="2400" dirty="0"/>
              <a:t>时间内的平均速度就越</a:t>
            </a:r>
            <a:r>
              <a:rPr lang="en-US" altLang="zh-CN" sz="2400" u="sng" dirty="0"/>
              <a:t>     </a:t>
            </a:r>
            <a:r>
              <a:rPr lang="zh-CN" altLang="en-US" sz="2400" dirty="0"/>
              <a:t>物体在</a:t>
            </a:r>
            <a:r>
              <a:rPr lang="en-US" sz="2400" dirty="0"/>
              <a:t>t</a:t>
            </a:r>
            <a:r>
              <a:rPr lang="zh-CN" altLang="en-US" sz="2400" dirty="0"/>
              <a:t>时刻的瞬时速度</a:t>
            </a:r>
            <a:r>
              <a:rPr lang="en-US" sz="2400" dirty="0"/>
              <a:t>.</a:t>
            </a:r>
            <a:r>
              <a:rPr lang="zh-CN" altLang="en-US" sz="2400" dirty="0"/>
              <a:t>匀速直线运动中</a:t>
            </a:r>
            <a:r>
              <a:rPr lang="en-US" sz="2400" dirty="0"/>
              <a:t>,</a:t>
            </a:r>
            <a:r>
              <a:rPr lang="zh-CN" altLang="en-US" sz="2400" dirty="0"/>
              <a:t>瞬时速度与平均速度</a:t>
            </a:r>
            <a:r>
              <a:rPr lang="zh-CN" altLang="en-US" sz="2400" u="sng" dirty="0"/>
              <a:t>     </a:t>
            </a:r>
            <a:r>
              <a:rPr lang="en-US" sz="24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(4)</a:t>
            </a:r>
            <a:r>
              <a:rPr lang="zh-CN" altLang="en-US" sz="2400" dirty="0"/>
              <a:t>直线运动中速度方向的表示在直线运动中</a:t>
            </a:r>
            <a:r>
              <a:rPr lang="en-US" sz="2400" dirty="0"/>
              <a:t>,</a:t>
            </a:r>
            <a:r>
              <a:rPr lang="zh-CN" altLang="en-US" sz="2400" dirty="0"/>
              <a:t>速度的方向可用正、负号来表示</a:t>
            </a:r>
            <a:r>
              <a:rPr lang="en-US" sz="2400" dirty="0"/>
              <a:t>.</a:t>
            </a:r>
            <a:r>
              <a:rPr lang="zh-CN" altLang="en-US" sz="2400" dirty="0"/>
              <a:t>一般选取某一物体初始运动的方向为正方向</a:t>
            </a:r>
            <a:r>
              <a:rPr lang="en-US" sz="2400" dirty="0"/>
              <a:t>.</a:t>
            </a:r>
            <a:r>
              <a:rPr lang="zh-CN" altLang="en-US" sz="2400" dirty="0"/>
              <a:t>其他速度的方向与之相同</a:t>
            </a:r>
            <a:r>
              <a:rPr lang="en-US" sz="2400" dirty="0"/>
              <a:t>,</a:t>
            </a:r>
            <a:r>
              <a:rPr lang="zh-CN" altLang="en-US" sz="2400" dirty="0"/>
              <a:t>则速度为</a:t>
            </a:r>
            <a:r>
              <a:rPr lang="zh-CN" altLang="en-US" sz="2400" u="sng" dirty="0"/>
              <a:t>    </a:t>
            </a:r>
            <a:r>
              <a:rPr lang="en-US" sz="2400" dirty="0"/>
              <a:t>;</a:t>
            </a:r>
            <a:r>
              <a:rPr lang="zh-CN" altLang="en-US" sz="2400" dirty="0"/>
              <a:t>与之相反</a:t>
            </a:r>
            <a:r>
              <a:rPr lang="en-US" sz="2400" dirty="0"/>
              <a:t>,</a:t>
            </a:r>
            <a:r>
              <a:rPr lang="zh-CN" altLang="en-US" sz="2400" dirty="0"/>
              <a:t>则为</a:t>
            </a:r>
            <a:r>
              <a:rPr lang="zh-CN" altLang="en-US" sz="2400" u="sng" dirty="0"/>
              <a:t>    </a:t>
            </a:r>
            <a:r>
              <a:rPr lang="en-US" sz="2400" dirty="0"/>
              <a:t>.</a:t>
            </a:r>
            <a:endParaRPr lang="zh-CN" altLang="en-US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(5)</a:t>
            </a:r>
            <a:r>
              <a:rPr lang="zh-CN" altLang="en-US" sz="2400" dirty="0"/>
              <a:t>瞬时速率</a:t>
            </a:r>
            <a:r>
              <a:rPr lang="en-US" sz="2400" dirty="0"/>
              <a:t>:</a:t>
            </a:r>
            <a:r>
              <a:rPr lang="zh-CN" altLang="en-US" sz="2400" dirty="0"/>
              <a:t>瞬时速度的</a:t>
            </a:r>
            <a:r>
              <a:rPr lang="zh-CN" altLang="en-US" sz="2400" u="sng" dirty="0"/>
              <a:t>       </a:t>
            </a:r>
            <a:r>
              <a:rPr lang="zh-CN" altLang="en-US" sz="2400" dirty="0"/>
              <a:t>叫作瞬时速率</a:t>
            </a:r>
            <a:r>
              <a:rPr lang="en-US" sz="2400" dirty="0"/>
              <a:t>.</a:t>
            </a:r>
            <a:endParaRPr lang="zh-CN" altLang="en-US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4770235" y="604201"/>
            <a:ext cx="120049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时刻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37580" y="604201"/>
            <a:ext cx="120049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位置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1011" y="1242751"/>
            <a:ext cx="120049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速度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50" y="1809033"/>
            <a:ext cx="120049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快慢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62105" y="2387750"/>
            <a:ext cx="120049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运动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423034" y="2372964"/>
            <a:ext cx="120049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切线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409336" y="2869547"/>
            <a:ext cx="120049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接近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87347" y="3537020"/>
            <a:ext cx="120049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相等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009582" y="4640710"/>
            <a:ext cx="120049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正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66859" y="5190389"/>
            <a:ext cx="120049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负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222267" y="5701760"/>
            <a:ext cx="120049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</a:rPr>
              <a:t>大小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14" grpId="0"/>
      <p:bldP spid="16" grpId="0"/>
      <p:bldP spid="17" grpId="0"/>
      <p:bldP spid="18" grpId="0"/>
      <p:bldP spid="19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036784" y="3429000"/>
            <a:ext cx="10032682" cy="1714988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2161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51035" y="942267"/>
            <a:ext cx="99469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[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例</a:t>
            </a:r>
            <a:r>
              <a:rPr lang="en-US" sz="2400" dirty="0">
                <a:latin typeface="黑体" pitchFamily="49" charset="-122"/>
                <a:ea typeface="黑体" pitchFamily="49" charset="-122"/>
              </a:rPr>
              <a:t>1] </a:t>
            </a:r>
            <a:r>
              <a:rPr lang="en-US" sz="2400" dirty="0"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多选</a:t>
            </a:r>
            <a:r>
              <a:rPr lang="en-US" sz="2400" dirty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en-US" sz="2400" dirty="0"/>
              <a:t>以下说法正确的是</a:t>
            </a:r>
            <a:r>
              <a:rPr lang="en-US" sz="2400" dirty="0"/>
              <a:t>(</a:t>
            </a:r>
            <a:r>
              <a:rPr lang="zh-CN" altLang="en-US" sz="2400" dirty="0"/>
              <a:t>　   　</a:t>
            </a:r>
            <a:r>
              <a:rPr lang="en-US" sz="2400" dirty="0"/>
              <a:t>)</a:t>
            </a:r>
            <a:endParaRPr lang="zh-CN" altLang="en-US" sz="2400" dirty="0"/>
          </a:p>
          <a:p>
            <a:r>
              <a:rPr lang="en-US" sz="2400" dirty="0"/>
              <a:t>A.</a:t>
            </a:r>
            <a:r>
              <a:rPr lang="zh-CN" altLang="en-US" sz="2400" dirty="0"/>
              <a:t>物体运动的位移越大</a:t>
            </a:r>
            <a:r>
              <a:rPr lang="en-US" sz="2400" dirty="0"/>
              <a:t>,</a:t>
            </a:r>
            <a:r>
              <a:rPr lang="zh-CN" altLang="en-US" sz="2400" dirty="0"/>
              <a:t>其速度一定越大</a:t>
            </a:r>
          </a:p>
          <a:p>
            <a:r>
              <a:rPr lang="en-US" sz="2400" dirty="0"/>
              <a:t>B.</a:t>
            </a:r>
            <a:r>
              <a:rPr lang="zh-CN" altLang="en-US" sz="2400" dirty="0"/>
              <a:t>物体运动的时间越短</a:t>
            </a:r>
            <a:r>
              <a:rPr lang="en-US" sz="2400" dirty="0"/>
              <a:t>,</a:t>
            </a:r>
            <a:r>
              <a:rPr lang="zh-CN" altLang="en-US" sz="2400" dirty="0"/>
              <a:t>其速度一定越大</a:t>
            </a:r>
          </a:p>
          <a:p>
            <a:r>
              <a:rPr lang="en-US" sz="2400" dirty="0"/>
              <a:t>C.</a:t>
            </a:r>
            <a:r>
              <a:rPr lang="zh-CN" altLang="en-US" sz="2400" dirty="0"/>
              <a:t>速度是表示物体运动快慢的物理量</a:t>
            </a:r>
          </a:p>
          <a:p>
            <a:r>
              <a:rPr lang="en-US" sz="2400" dirty="0"/>
              <a:t>D.</a:t>
            </a:r>
            <a:r>
              <a:rPr lang="zh-CN" altLang="en-US" sz="2400" dirty="0"/>
              <a:t>做匀速直线运动的物体</a:t>
            </a:r>
            <a:r>
              <a:rPr lang="en-US" sz="2400" dirty="0"/>
              <a:t>,</a:t>
            </a:r>
            <a:r>
              <a:rPr lang="zh-CN" altLang="en-US" sz="2400" dirty="0"/>
              <a:t>其位移跟时间的比值是一个恒量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38752" y="942267"/>
            <a:ext cx="857494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>
                <a:solidFill>
                  <a:srgbClr val="FF0000"/>
                </a:solidFill>
              </a:rPr>
              <a:t>CD</a:t>
            </a:r>
            <a:endParaRPr lang="zh-CN" altLang="en-US" sz="2161" dirty="0">
              <a:solidFill>
                <a:srgbClr val="FF0000"/>
              </a:solidFill>
            </a:endParaRPr>
          </a:p>
        </p:txBody>
      </p:sp>
      <p:graphicFrame>
        <p:nvGraphicFramePr>
          <p:cNvPr id="20481" name="Object 1"/>
          <p:cNvGraphicFramePr>
            <a:graphicFrameLocks noChangeAspect="1"/>
          </p:cNvGraphicFramePr>
          <p:nvPr/>
        </p:nvGraphicFramePr>
        <p:xfrm>
          <a:off x="1198824" y="3514750"/>
          <a:ext cx="9613395" cy="15091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3766961" imgH="594381" progId="Word.Document.12">
                  <p:embed/>
                </p:oleObj>
              </mc:Choice>
              <mc:Fallback>
                <p:oleObj name="文档" r:id="rId2" imgW="3766961" imgH="594381" progId="Word.Document.12">
                  <p:embed/>
                  <p:pic>
                    <p:nvPicPr>
                      <p:cNvPr id="20481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8824" y="3514750"/>
                        <a:ext cx="9613395" cy="150917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036785" y="3686248"/>
            <a:ext cx="10118431" cy="2057986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2161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25485" y="1191030"/>
            <a:ext cx="111474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>
                <a:solidFill>
                  <a:srgbClr val="FF0000"/>
                </a:solidFill>
              </a:rPr>
              <a:t>ACD</a:t>
            </a:r>
            <a:endParaRPr lang="zh-CN" altLang="en-US" sz="216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1035" y="685019"/>
            <a:ext cx="102041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[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针对训练</a:t>
            </a:r>
            <a:r>
              <a:rPr lang="en-US" sz="2400" dirty="0">
                <a:latin typeface="黑体" pitchFamily="49" charset="-122"/>
                <a:ea typeface="黑体" pitchFamily="49" charset="-122"/>
              </a:rPr>
              <a:t>1] </a:t>
            </a:r>
            <a:r>
              <a:rPr lang="en-US" sz="2400" dirty="0"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多选</a:t>
            </a:r>
            <a:r>
              <a:rPr lang="en-US" sz="2400" dirty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en-US" sz="2400" dirty="0"/>
              <a:t>甲、乙两质点在同一直线上匀速运动</a:t>
            </a:r>
            <a:r>
              <a:rPr lang="en-US" sz="2400" dirty="0"/>
              <a:t>,</a:t>
            </a:r>
            <a:r>
              <a:rPr lang="zh-CN" altLang="en-US" sz="2400" dirty="0"/>
              <a:t>设向右为正</a:t>
            </a:r>
            <a:r>
              <a:rPr lang="en-US" sz="2400" dirty="0"/>
              <a:t>,</a:t>
            </a:r>
            <a:r>
              <a:rPr lang="zh-CN" altLang="en-US" sz="2400" dirty="0"/>
              <a:t>甲质点的速度为</a:t>
            </a:r>
            <a:r>
              <a:rPr lang="en-US" sz="2400" dirty="0"/>
              <a:t>2 m/s,</a:t>
            </a:r>
            <a:r>
              <a:rPr lang="zh-CN" altLang="en-US" sz="2400" dirty="0"/>
              <a:t>乙质点的速度为</a:t>
            </a:r>
            <a:r>
              <a:rPr lang="en-US" sz="2400" dirty="0"/>
              <a:t>-4 m/s,</a:t>
            </a:r>
            <a:r>
              <a:rPr lang="zh-CN" altLang="en-US" sz="2400" dirty="0"/>
              <a:t>则可知</a:t>
            </a:r>
            <a:r>
              <a:rPr lang="en-US" sz="2400" dirty="0"/>
              <a:t>(</a:t>
            </a:r>
            <a:r>
              <a:rPr lang="zh-CN" altLang="en-US" sz="2400" dirty="0"/>
              <a:t>　   　</a:t>
            </a:r>
            <a:r>
              <a:rPr lang="en-US" sz="2400" dirty="0"/>
              <a:t>)</a:t>
            </a:r>
            <a:endParaRPr lang="zh-CN" altLang="en-US" sz="2400" dirty="0"/>
          </a:p>
          <a:p>
            <a:r>
              <a:rPr lang="en-US" sz="2400" dirty="0"/>
              <a:t>A.</a:t>
            </a:r>
            <a:r>
              <a:rPr lang="zh-CN" altLang="en-US" sz="2400" dirty="0"/>
              <a:t>乙质点的速率大于甲质点的速率</a:t>
            </a:r>
          </a:p>
          <a:p>
            <a:r>
              <a:rPr lang="en-US" sz="2400" dirty="0"/>
              <a:t>B.</a:t>
            </a:r>
            <a:r>
              <a:rPr lang="zh-CN" altLang="en-US" sz="2400" dirty="0"/>
              <a:t>因为</a:t>
            </a:r>
            <a:r>
              <a:rPr lang="en-US" sz="2400" dirty="0"/>
              <a:t>2&gt;-4,</a:t>
            </a:r>
            <a:r>
              <a:rPr lang="zh-CN" altLang="en-US" sz="2400" dirty="0"/>
              <a:t>所以甲质点的速率大于乙质点的速率</a:t>
            </a:r>
          </a:p>
          <a:p>
            <a:r>
              <a:rPr lang="en-US" sz="2400" dirty="0"/>
              <a:t>C.</a:t>
            </a:r>
            <a:r>
              <a:rPr lang="zh-CN" altLang="en-US" sz="2400" dirty="0"/>
              <a:t>这里的正、负号的物理意义是表示运动的方向</a:t>
            </a:r>
          </a:p>
          <a:p>
            <a:r>
              <a:rPr lang="en-US" sz="2400" dirty="0"/>
              <a:t>D.</a:t>
            </a:r>
            <a:r>
              <a:rPr lang="zh-CN" altLang="en-US" sz="2400" dirty="0"/>
              <a:t>若甲、乙两质点同时由同一点出发</a:t>
            </a:r>
            <a:r>
              <a:rPr lang="en-US" sz="2400" dirty="0"/>
              <a:t>,</a:t>
            </a:r>
            <a:r>
              <a:rPr lang="zh-CN" altLang="en-US" sz="2400" dirty="0"/>
              <a:t>则</a:t>
            </a:r>
            <a:r>
              <a:rPr lang="en-US" sz="2400" dirty="0"/>
              <a:t>10 s</a:t>
            </a:r>
            <a:r>
              <a:rPr lang="zh-CN" altLang="en-US" sz="2400" dirty="0"/>
              <a:t>后甲、乙两质点相距</a:t>
            </a:r>
            <a:r>
              <a:rPr lang="en-US" sz="2400" dirty="0"/>
              <a:t>60 m</a:t>
            </a:r>
            <a:endParaRPr lang="zh-CN" altLang="en-US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1036784" y="3694710"/>
            <a:ext cx="10032682" cy="1422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解析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因为速度是矢量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所以其正、负号表示物体的运动方向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选项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C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正确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速率是标量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等于速度的大小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甲、乙的速率分别为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2 m/s,4 m/s,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故选项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正确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选项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错误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甲、乙两质点在同一直线上沿相反方向运动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,10 s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后的距离等于两者位移大小之和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计算可得选项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D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正确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036785" y="3686248"/>
            <a:ext cx="10118431" cy="2057986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2161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5286" y="728231"/>
            <a:ext cx="104614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[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例</a:t>
            </a:r>
            <a:r>
              <a:rPr lang="en-US" sz="2400" dirty="0">
                <a:latin typeface="黑体" pitchFamily="49" charset="-122"/>
                <a:ea typeface="黑体" pitchFamily="49" charset="-122"/>
              </a:rPr>
              <a:t>2] </a:t>
            </a:r>
            <a:r>
              <a:rPr lang="en-US" sz="2400" dirty="0">
                <a:latin typeface="楷体" pitchFamily="49" charset="-122"/>
                <a:ea typeface="楷体" pitchFamily="49" charset="-122"/>
              </a:rPr>
              <a:t>(2021·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广西桂林测试</a:t>
            </a:r>
            <a:r>
              <a:rPr lang="en-US" sz="2400" dirty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en-US" sz="2400" dirty="0"/>
              <a:t>某人沿着平直公路由</a:t>
            </a:r>
            <a:r>
              <a:rPr lang="en-US" sz="2400" dirty="0"/>
              <a:t>A</a:t>
            </a:r>
            <a:r>
              <a:rPr lang="zh-CN" altLang="en-US" sz="2400" dirty="0"/>
              <a:t>出发到达</a:t>
            </a:r>
            <a:r>
              <a:rPr lang="en-US" sz="2400" dirty="0"/>
              <a:t>D</a:t>
            </a:r>
            <a:r>
              <a:rPr lang="zh-CN" altLang="en-US" sz="2400" dirty="0"/>
              <a:t>点</a:t>
            </a:r>
            <a:r>
              <a:rPr lang="en-US" sz="2400" dirty="0"/>
              <a:t>,</a:t>
            </a:r>
            <a:r>
              <a:rPr lang="zh-CN" altLang="en-US" sz="2400" dirty="0"/>
              <a:t>前</a:t>
            </a:r>
            <a:r>
              <a:rPr lang="en-US" sz="2400" dirty="0"/>
              <a:t>t</a:t>
            </a:r>
            <a:r>
              <a:rPr lang="en-US" sz="2400" baseline="-25000" dirty="0"/>
              <a:t>1</a:t>
            </a:r>
            <a:r>
              <a:rPr lang="en-US" sz="2400" dirty="0"/>
              <a:t>=5 s</a:t>
            </a:r>
            <a:r>
              <a:rPr lang="zh-CN" altLang="en-US" sz="2400" dirty="0"/>
              <a:t>内向东运动了</a:t>
            </a:r>
            <a:r>
              <a:rPr lang="en-US" altLang="zh-CN" sz="2400" dirty="0"/>
              <a:t>Δ</a:t>
            </a:r>
            <a:r>
              <a:rPr lang="en-US" sz="2400" dirty="0"/>
              <a:t>x</a:t>
            </a:r>
            <a:r>
              <a:rPr lang="en-US" sz="2400" baseline="-25000" dirty="0"/>
              <a:t>1</a:t>
            </a:r>
            <a:r>
              <a:rPr lang="en-US" sz="2400" dirty="0"/>
              <a:t>=30 m</a:t>
            </a:r>
            <a:r>
              <a:rPr lang="zh-CN" altLang="en-US" sz="2400" dirty="0"/>
              <a:t>经过</a:t>
            </a:r>
            <a:r>
              <a:rPr lang="en-US" sz="2400" dirty="0"/>
              <a:t>B</a:t>
            </a:r>
            <a:r>
              <a:rPr lang="zh-CN" altLang="en-US" sz="2400" dirty="0"/>
              <a:t>点</a:t>
            </a:r>
            <a:r>
              <a:rPr lang="en-US" sz="2400" dirty="0"/>
              <a:t>,</a:t>
            </a:r>
            <a:r>
              <a:rPr lang="zh-CN" altLang="en-US" sz="2400" dirty="0"/>
              <a:t>又运动了</a:t>
            </a:r>
            <a:r>
              <a:rPr lang="en-US" sz="2400" dirty="0"/>
              <a:t>t</a:t>
            </a:r>
            <a:r>
              <a:rPr lang="en-US" sz="2400" baseline="-25000" dirty="0"/>
              <a:t>2</a:t>
            </a:r>
            <a:r>
              <a:rPr lang="en-US" sz="2400" dirty="0"/>
              <a:t>=5 s</a:t>
            </a:r>
            <a:r>
              <a:rPr lang="zh-CN" altLang="en-US" sz="2400" dirty="0"/>
              <a:t>前进了</a:t>
            </a:r>
            <a:r>
              <a:rPr lang="en-US" altLang="zh-CN" sz="2400" dirty="0"/>
              <a:t>Δ</a:t>
            </a:r>
            <a:r>
              <a:rPr lang="en-US" sz="2400" dirty="0"/>
              <a:t>x</a:t>
            </a:r>
            <a:r>
              <a:rPr lang="en-US" sz="2400" baseline="-25000" dirty="0"/>
              <a:t>2</a:t>
            </a:r>
            <a:r>
              <a:rPr lang="en-US" sz="2400" dirty="0"/>
              <a:t>=60 m</a:t>
            </a:r>
            <a:r>
              <a:rPr lang="zh-CN" altLang="en-US" sz="2400" dirty="0"/>
              <a:t>到达</a:t>
            </a:r>
            <a:r>
              <a:rPr lang="en-US" sz="2400" dirty="0"/>
              <a:t>C</a:t>
            </a:r>
            <a:r>
              <a:rPr lang="zh-CN" altLang="en-US" sz="2400" dirty="0"/>
              <a:t>点</a:t>
            </a:r>
            <a:r>
              <a:rPr lang="en-US" sz="2400" dirty="0"/>
              <a:t>,</a:t>
            </a:r>
            <a:r>
              <a:rPr lang="zh-CN" altLang="en-US" sz="2400" dirty="0"/>
              <a:t>在</a:t>
            </a:r>
            <a:r>
              <a:rPr lang="en-US" sz="2400" dirty="0"/>
              <a:t>C</a:t>
            </a:r>
            <a:r>
              <a:rPr lang="zh-CN" altLang="en-US" sz="2400" dirty="0"/>
              <a:t>点停了</a:t>
            </a:r>
            <a:r>
              <a:rPr lang="en-US" sz="2400" dirty="0"/>
              <a:t>t</a:t>
            </a:r>
            <a:r>
              <a:rPr lang="en-US" sz="2400" baseline="-25000" dirty="0"/>
              <a:t>3</a:t>
            </a:r>
            <a:r>
              <a:rPr lang="en-US" sz="2400" dirty="0"/>
              <a:t>=4 s</a:t>
            </a:r>
            <a:r>
              <a:rPr lang="zh-CN" altLang="en-US" sz="2400" dirty="0"/>
              <a:t>后又向西行</a:t>
            </a:r>
            <a:r>
              <a:rPr lang="en-US" sz="2400" dirty="0"/>
              <a:t>,</a:t>
            </a:r>
            <a:r>
              <a:rPr lang="zh-CN" altLang="en-US" sz="2400" dirty="0"/>
              <a:t>经历了</a:t>
            </a:r>
            <a:r>
              <a:rPr lang="en-US" sz="2400" dirty="0"/>
              <a:t>t</a:t>
            </a:r>
            <a:r>
              <a:rPr lang="en-US" sz="2400" baseline="-25000" dirty="0"/>
              <a:t>4</a:t>
            </a:r>
            <a:r>
              <a:rPr lang="en-US" sz="2400" dirty="0"/>
              <a:t>=6 s</a:t>
            </a:r>
            <a:r>
              <a:rPr lang="zh-CN" altLang="en-US" sz="2400" dirty="0"/>
              <a:t>运动</a:t>
            </a:r>
            <a:r>
              <a:rPr lang="en-US" altLang="zh-CN" sz="2400" dirty="0"/>
              <a:t>Δ</a:t>
            </a:r>
            <a:r>
              <a:rPr lang="en-US" sz="2400" dirty="0"/>
              <a:t>x</a:t>
            </a:r>
            <a:r>
              <a:rPr lang="en-US" sz="2400" baseline="-25000" dirty="0"/>
              <a:t>4</a:t>
            </a:r>
            <a:r>
              <a:rPr lang="en-US" sz="2400" dirty="0"/>
              <a:t>=120 m </a:t>
            </a:r>
            <a:r>
              <a:rPr lang="zh-CN" altLang="en-US" sz="2400" dirty="0"/>
              <a:t>到达</a:t>
            </a:r>
            <a:r>
              <a:rPr lang="en-US" sz="2400" dirty="0"/>
              <a:t>A</a:t>
            </a:r>
            <a:r>
              <a:rPr lang="zh-CN" altLang="en-US" sz="2400" dirty="0"/>
              <a:t>点西侧的</a:t>
            </a:r>
            <a:r>
              <a:rPr lang="en-US" sz="2400" dirty="0"/>
              <a:t>D</a:t>
            </a:r>
            <a:r>
              <a:rPr lang="zh-CN" altLang="en-US" sz="2400" dirty="0"/>
              <a:t>点</a:t>
            </a:r>
            <a:r>
              <a:rPr lang="en-US" sz="2400" dirty="0"/>
              <a:t>,</a:t>
            </a:r>
            <a:r>
              <a:rPr lang="zh-CN" altLang="en-US" sz="2400" dirty="0"/>
              <a:t>其运动图如图所示</a:t>
            </a:r>
            <a:r>
              <a:rPr lang="en-US" sz="2400" dirty="0"/>
              <a:t>,</a:t>
            </a:r>
            <a:r>
              <a:rPr lang="zh-CN" altLang="en-US" sz="2400" dirty="0"/>
              <a:t>求</a:t>
            </a:r>
            <a:r>
              <a:rPr lang="en-US" sz="2400" dirty="0"/>
              <a:t>:</a:t>
            </a:r>
            <a:endParaRPr lang="zh-CN" altLang="en-US" sz="2400" dirty="0"/>
          </a:p>
          <a:p>
            <a:r>
              <a:rPr lang="en-US" sz="2400" dirty="0"/>
              <a:t>(1)</a:t>
            </a:r>
            <a:r>
              <a:rPr lang="zh-CN" altLang="en-US" sz="2400" dirty="0"/>
              <a:t>全过程的平均速度</a:t>
            </a:r>
            <a:r>
              <a:rPr lang="en-US" sz="2400" dirty="0"/>
              <a:t>;</a:t>
            </a:r>
            <a:endParaRPr lang="zh-CN" altLang="en-US" sz="2400" dirty="0"/>
          </a:p>
          <a:p>
            <a:r>
              <a:rPr lang="en-US" sz="2400" dirty="0"/>
              <a:t>(2)</a:t>
            </a:r>
            <a:r>
              <a:rPr lang="zh-CN" altLang="en-US" sz="2400" dirty="0"/>
              <a:t>全过程的平均速率</a:t>
            </a:r>
            <a:r>
              <a:rPr lang="en-US" sz="2400" dirty="0"/>
              <a:t>.</a:t>
            </a:r>
            <a:endParaRPr lang="zh-CN" altLang="en-US" sz="2400" dirty="0"/>
          </a:p>
        </p:txBody>
      </p:sp>
      <p:pic>
        <p:nvPicPr>
          <p:cNvPr id="10" name="H21BX1YJXJCWL7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95262" y="2314258"/>
            <a:ext cx="3551487" cy="1028993"/>
          </a:xfrm>
          <a:prstGeom prst="rect">
            <a:avLst/>
          </a:prstGeom>
        </p:spPr>
      </p:pic>
      <p:graphicFrame>
        <p:nvGraphicFramePr>
          <p:cNvPr id="13313" name="Object 1"/>
          <p:cNvGraphicFramePr>
            <a:graphicFrameLocks noChangeAspect="1"/>
          </p:cNvGraphicFramePr>
          <p:nvPr/>
        </p:nvGraphicFramePr>
        <p:xfrm>
          <a:off x="1154995" y="3705311"/>
          <a:ext cx="10000221" cy="9743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3" imgW="4660548" imgH="457936" progId="Word.Document.12">
                  <p:embed/>
                </p:oleObj>
              </mc:Choice>
              <mc:Fallback>
                <p:oleObj name="文档" r:id="rId3" imgW="4660548" imgH="457936" progId="Word.Document.12">
                  <p:embed/>
                  <p:pic>
                    <p:nvPicPr>
                      <p:cNvPr id="133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4995" y="3705311"/>
                        <a:ext cx="10000221" cy="9743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"/>
          <p:cNvGraphicFramePr>
            <a:graphicFrameLocks noChangeAspect="1"/>
          </p:cNvGraphicFramePr>
          <p:nvPr/>
        </p:nvGraphicFramePr>
        <p:xfrm>
          <a:off x="1122534" y="4423700"/>
          <a:ext cx="9979256" cy="977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5" imgW="4660548" imgH="457216" progId="Word.Document.12">
                  <p:embed/>
                </p:oleObj>
              </mc:Choice>
              <mc:Fallback>
                <p:oleObj name="文档" r:id="rId5" imgW="4660548" imgH="457216" progId="Word.Document.12">
                  <p:embed/>
                  <p:pic>
                    <p:nvPicPr>
                      <p:cNvPr id="11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2534" y="4423700"/>
                        <a:ext cx="9979256" cy="977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036784" y="5143989"/>
            <a:ext cx="10461429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答案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en-US" sz="2161" dirty="0"/>
              <a:t>(1)</a:t>
            </a:r>
            <a:r>
              <a:rPr lang="zh-CN" altLang="en-US" sz="2161" dirty="0"/>
              <a:t>全过程平均速度为</a:t>
            </a:r>
            <a:r>
              <a:rPr lang="en-US" sz="2161" dirty="0"/>
              <a:t>1.5 m/s,</a:t>
            </a:r>
            <a:r>
              <a:rPr lang="zh-CN" altLang="en-US" sz="2161" dirty="0"/>
              <a:t>方向向西</a:t>
            </a:r>
            <a:r>
              <a:rPr lang="en-US" sz="2161" dirty="0"/>
              <a:t>;(2)</a:t>
            </a:r>
            <a:r>
              <a:rPr lang="zh-CN" altLang="en-US" sz="2161" dirty="0"/>
              <a:t>全过程的平均速率为</a:t>
            </a:r>
            <a:r>
              <a:rPr lang="en-US" sz="2161" dirty="0"/>
              <a:t>10.5 m/s.</a:t>
            </a:r>
            <a:endParaRPr lang="zh-CN" altLang="en-US" sz="2161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951035" y="856518"/>
            <a:ext cx="1020418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latin typeface="黑体" pitchFamily="49" charset="-122"/>
                <a:ea typeface="黑体" pitchFamily="49" charset="-122"/>
              </a:rPr>
              <a:t>探究点三　速度</a:t>
            </a:r>
            <a:r>
              <a:rPr lang="en-US" altLang="zh-CN" sz="2161" dirty="0">
                <a:latin typeface="黑体" pitchFamily="49" charset="-122"/>
                <a:ea typeface="黑体" pitchFamily="49" charset="-122"/>
              </a:rPr>
              <a:t>—</a:t>
            </a:r>
            <a:r>
              <a:rPr lang="zh-CN" altLang="en-US" sz="2161" dirty="0">
                <a:latin typeface="黑体" pitchFamily="49" charset="-122"/>
                <a:ea typeface="黑体" pitchFamily="49" charset="-122"/>
              </a:rPr>
              <a:t>时间图像的理解及应用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51035" y="1371014"/>
            <a:ext cx="10289930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latin typeface="黑体" pitchFamily="49" charset="-122"/>
                <a:ea typeface="黑体" pitchFamily="49" charset="-122"/>
              </a:rPr>
              <a:t>问题情境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51035" y="4457994"/>
            <a:ext cx="10289930" cy="757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答案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161" dirty="0"/>
              <a:t>图像中速度的正负表示物体的运动方向</a:t>
            </a:r>
            <a:r>
              <a:rPr lang="en-US" sz="2161" dirty="0"/>
              <a:t>,</a:t>
            </a:r>
            <a:r>
              <a:rPr lang="zh-CN" altLang="en-US" sz="2161" dirty="0"/>
              <a:t>速度为正表示物体沿正方向运动</a:t>
            </a:r>
            <a:r>
              <a:rPr lang="en-US" sz="2161" dirty="0"/>
              <a:t>,</a:t>
            </a:r>
            <a:r>
              <a:rPr lang="zh-CN" altLang="en-US" sz="2161" dirty="0"/>
              <a:t>速度为负表示物体沿负方向运动</a:t>
            </a:r>
            <a:r>
              <a:rPr lang="en-US" sz="2161" dirty="0"/>
              <a:t>.</a:t>
            </a:r>
            <a:endParaRPr lang="zh-CN" altLang="en-US" sz="2161" dirty="0"/>
          </a:p>
        </p:txBody>
      </p:sp>
      <p:sp>
        <p:nvSpPr>
          <p:cNvPr id="9" name="TextBox 8"/>
          <p:cNvSpPr txBox="1"/>
          <p:nvPr/>
        </p:nvSpPr>
        <p:spPr>
          <a:xfrm>
            <a:off x="951035" y="1877026"/>
            <a:ext cx="10461429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/>
              <a:t>请思考讨论后回答</a:t>
            </a:r>
            <a:r>
              <a:rPr lang="en-US" sz="2161" dirty="0"/>
              <a:t>,</a:t>
            </a:r>
            <a:r>
              <a:rPr lang="zh-CN" altLang="en-US" sz="2161" dirty="0"/>
              <a:t>如图所示的图像中速度的正负表示什么</a:t>
            </a:r>
            <a:r>
              <a:rPr lang="en-US" sz="2161" dirty="0"/>
              <a:t>?</a:t>
            </a:r>
            <a:endParaRPr lang="zh-CN" altLang="en-US" sz="2161" dirty="0"/>
          </a:p>
        </p:txBody>
      </p:sp>
      <p:pic>
        <p:nvPicPr>
          <p:cNvPr id="10" name="H21BX1YJXJCWL9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3695016" y="2485757"/>
            <a:ext cx="1972237" cy="1877774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51035" y="770768"/>
            <a:ext cx="282973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latin typeface="黑体" pitchFamily="49" charset="-122"/>
                <a:ea typeface="黑体" pitchFamily="49" charset="-122"/>
              </a:rPr>
              <a:t>归纳拓展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51035" y="1225271"/>
            <a:ext cx="103756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坐标系的建立</a:t>
            </a:r>
          </a:p>
          <a:p>
            <a:r>
              <a:rPr lang="en-US" sz="2400" dirty="0"/>
              <a:t>(1)</a:t>
            </a:r>
            <a:r>
              <a:rPr lang="zh-CN" altLang="en-US" sz="2400" dirty="0"/>
              <a:t>在坐标纸上画出平面直角坐标系</a:t>
            </a:r>
            <a:r>
              <a:rPr lang="en-US" sz="2400" dirty="0"/>
              <a:t>.</a:t>
            </a:r>
            <a:endParaRPr lang="zh-CN" altLang="en-US" sz="2400" dirty="0"/>
          </a:p>
          <a:p>
            <a:r>
              <a:rPr lang="en-US" sz="2400" dirty="0"/>
              <a:t>(2)</a:t>
            </a:r>
            <a:r>
              <a:rPr lang="zh-CN" altLang="en-US" sz="2400" dirty="0"/>
              <a:t>标出坐标原点</a:t>
            </a:r>
            <a:r>
              <a:rPr lang="en-US" sz="2400" dirty="0"/>
              <a:t>.</a:t>
            </a:r>
            <a:endParaRPr lang="zh-CN" altLang="en-US" sz="2400" dirty="0"/>
          </a:p>
          <a:p>
            <a:r>
              <a:rPr lang="en-US" sz="2400" dirty="0"/>
              <a:t>(3)</a:t>
            </a:r>
            <a:r>
              <a:rPr lang="zh-CN" altLang="en-US" sz="2400" dirty="0"/>
              <a:t>标出两个坐标轴代表的物理量的符号及单位</a:t>
            </a:r>
            <a:r>
              <a:rPr lang="en-US" sz="2400" dirty="0"/>
              <a:t>:</a:t>
            </a:r>
            <a:r>
              <a:rPr lang="zh-CN" altLang="en-US" sz="2400" dirty="0"/>
              <a:t>纵轴为速度</a:t>
            </a:r>
            <a:r>
              <a:rPr lang="en-US" sz="2400" dirty="0"/>
              <a:t>v,</a:t>
            </a:r>
            <a:r>
              <a:rPr lang="zh-CN" altLang="en-US" sz="2400" dirty="0"/>
              <a:t>横轴为时间</a:t>
            </a:r>
            <a:r>
              <a:rPr lang="en-US" sz="2400" dirty="0"/>
              <a:t>t.</a:t>
            </a:r>
            <a:endParaRPr lang="zh-CN" altLang="en-US" sz="2400" dirty="0"/>
          </a:p>
          <a:p>
            <a:r>
              <a:rPr lang="en-US" sz="2400" dirty="0"/>
              <a:t>(4)</a:t>
            </a:r>
            <a:r>
              <a:rPr lang="zh-CN" altLang="en-US" sz="2400" dirty="0"/>
              <a:t>在两个坐标轴上选择合适的单位长度</a:t>
            </a:r>
            <a:r>
              <a:rPr lang="en-US" sz="2400" dirty="0"/>
              <a:t>.</a:t>
            </a:r>
            <a:endParaRPr lang="zh-CN" altLang="en-US" sz="2400" dirty="0"/>
          </a:p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2.v-t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图像的描绘</a:t>
            </a:r>
          </a:p>
          <a:p>
            <a:r>
              <a:rPr lang="en-US" sz="2400" dirty="0"/>
              <a:t>(1)</a:t>
            </a:r>
            <a:r>
              <a:rPr lang="zh-CN" altLang="en-US" sz="2400" dirty="0"/>
              <a:t>根据不同时刻对应的瞬时速度值</a:t>
            </a:r>
            <a:r>
              <a:rPr lang="en-US" sz="2400" dirty="0"/>
              <a:t>,</a:t>
            </a:r>
            <a:r>
              <a:rPr lang="zh-CN" altLang="en-US" sz="2400" dirty="0"/>
              <a:t>在坐标系中描点</a:t>
            </a:r>
            <a:r>
              <a:rPr lang="en-US" sz="2400" dirty="0"/>
              <a:t>.</a:t>
            </a:r>
            <a:endParaRPr lang="zh-CN" altLang="en-US" sz="2400" dirty="0"/>
          </a:p>
          <a:p>
            <a:r>
              <a:rPr lang="en-US" sz="2400" dirty="0"/>
              <a:t>(2)</a:t>
            </a:r>
            <a:r>
              <a:rPr lang="zh-CN" altLang="en-US" sz="2400" dirty="0"/>
              <a:t>用平滑曲线来“拟合”实验中描出的点</a:t>
            </a:r>
            <a:r>
              <a:rPr lang="en-US" sz="2400" dirty="0"/>
              <a:t>.</a:t>
            </a:r>
            <a:endParaRPr lang="zh-CN" altLang="en-US" sz="2400" dirty="0"/>
          </a:p>
          <a:p>
            <a:r>
              <a:rPr lang="en-US" sz="2400" dirty="0"/>
              <a:t>(3)v-t</a:t>
            </a:r>
            <a:r>
              <a:rPr lang="zh-CN" altLang="en-US" sz="2400" dirty="0"/>
              <a:t>图像只能描述直线运动的速度与时间关系</a:t>
            </a:r>
            <a:r>
              <a:rPr lang="en-US" sz="2400" dirty="0"/>
              <a:t>.</a:t>
            </a:r>
            <a:endParaRPr lang="zh-CN" altLang="en-US" sz="2400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036785" y="3771998"/>
            <a:ext cx="10118431" cy="1629239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2161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65531" y="1276780"/>
            <a:ext cx="771745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>
                <a:solidFill>
                  <a:srgbClr val="FF0000"/>
                </a:solidFill>
              </a:rPr>
              <a:t>C</a:t>
            </a:r>
            <a:endParaRPr lang="zh-CN" altLang="en-US" sz="216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1035" y="813981"/>
            <a:ext cx="103756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[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例</a:t>
            </a:r>
            <a:r>
              <a:rPr lang="en-US" sz="2400" dirty="0">
                <a:latin typeface="黑体" pitchFamily="49" charset="-122"/>
                <a:ea typeface="黑体" pitchFamily="49" charset="-122"/>
              </a:rPr>
              <a:t>3] </a:t>
            </a:r>
            <a:r>
              <a:rPr lang="zh-CN" altLang="en-US" sz="2400" dirty="0"/>
              <a:t>某物体沿一直线运动</a:t>
            </a:r>
            <a:r>
              <a:rPr lang="en-US" sz="2400" dirty="0"/>
              <a:t>,</a:t>
            </a:r>
            <a:r>
              <a:rPr lang="zh-CN" altLang="en-US" sz="2400" dirty="0"/>
              <a:t>其</a:t>
            </a:r>
            <a:r>
              <a:rPr lang="en-US" sz="2400" dirty="0"/>
              <a:t>v-t</a:t>
            </a:r>
            <a:r>
              <a:rPr lang="zh-CN" altLang="en-US" sz="2400" dirty="0"/>
              <a:t>图像如图所示</a:t>
            </a:r>
            <a:r>
              <a:rPr lang="en-US" sz="2400" dirty="0"/>
              <a:t>,</a:t>
            </a:r>
            <a:r>
              <a:rPr lang="zh-CN" altLang="en-US" sz="2400" dirty="0"/>
              <a:t>则下列说法中正确的是</a:t>
            </a:r>
            <a:endParaRPr lang="en-US" altLang="zh-CN" sz="2400" dirty="0"/>
          </a:p>
          <a:p>
            <a:r>
              <a:rPr lang="en-US" sz="2400" dirty="0"/>
              <a:t>(</a:t>
            </a:r>
            <a:r>
              <a:rPr lang="zh-CN" altLang="en-US" sz="2400" dirty="0"/>
              <a:t>　  　</a:t>
            </a:r>
            <a:r>
              <a:rPr lang="en-US" sz="2400" dirty="0"/>
              <a:t>)</a:t>
            </a:r>
            <a:endParaRPr lang="zh-CN" altLang="en-US" sz="2400" dirty="0"/>
          </a:p>
          <a:p>
            <a:r>
              <a:rPr lang="en-US" sz="2400" dirty="0"/>
              <a:t>A.</a:t>
            </a:r>
            <a:r>
              <a:rPr lang="zh-CN" altLang="en-US" sz="2400" dirty="0"/>
              <a:t>第</a:t>
            </a:r>
            <a:r>
              <a:rPr lang="en-US" sz="2400" dirty="0"/>
              <a:t>2 s</a:t>
            </a:r>
            <a:r>
              <a:rPr lang="zh-CN" altLang="en-US" sz="2400" dirty="0"/>
              <a:t>内和第</a:t>
            </a:r>
            <a:r>
              <a:rPr lang="en-US" sz="2400" dirty="0"/>
              <a:t>3 s</a:t>
            </a:r>
            <a:r>
              <a:rPr lang="zh-CN" altLang="en-US" sz="2400" dirty="0"/>
              <a:t>内物体的速度方向相反</a:t>
            </a:r>
          </a:p>
          <a:p>
            <a:r>
              <a:rPr lang="en-US" sz="2400" dirty="0"/>
              <a:t>B.</a:t>
            </a:r>
            <a:r>
              <a:rPr lang="zh-CN" altLang="en-US" sz="2400" dirty="0"/>
              <a:t>第</a:t>
            </a:r>
            <a:r>
              <a:rPr lang="en-US" sz="2400" dirty="0"/>
              <a:t>2 s</a:t>
            </a:r>
            <a:r>
              <a:rPr lang="zh-CN" altLang="en-US" sz="2400" dirty="0"/>
              <a:t>末物体的速度方向发生变化</a:t>
            </a:r>
          </a:p>
          <a:p>
            <a:r>
              <a:rPr lang="en-US" sz="2400" dirty="0"/>
              <a:t>C.</a:t>
            </a:r>
            <a:r>
              <a:rPr lang="zh-CN" altLang="en-US" sz="2400" dirty="0"/>
              <a:t>物体先沿正方向运动</a:t>
            </a:r>
            <a:r>
              <a:rPr lang="en-US" sz="2400" dirty="0"/>
              <a:t>,</a:t>
            </a:r>
            <a:r>
              <a:rPr lang="zh-CN" altLang="en-US" sz="2400" dirty="0"/>
              <a:t>在</a:t>
            </a:r>
            <a:r>
              <a:rPr lang="en-US" sz="2400" dirty="0"/>
              <a:t>t=3 s</a:t>
            </a:r>
            <a:r>
              <a:rPr lang="zh-CN" altLang="en-US" sz="2400" dirty="0"/>
              <a:t>后沿负方向运动</a:t>
            </a:r>
          </a:p>
          <a:p>
            <a:r>
              <a:rPr lang="en-US" sz="2400" dirty="0"/>
              <a:t>D.</a:t>
            </a:r>
            <a:r>
              <a:rPr lang="zh-CN" altLang="en-US" sz="2400" dirty="0"/>
              <a:t>在</a:t>
            </a:r>
            <a:r>
              <a:rPr lang="en-US" sz="2400" dirty="0"/>
              <a:t>3</a:t>
            </a:r>
            <a:r>
              <a:rPr lang="zh-CN" altLang="en-US" sz="2400" dirty="0"/>
              <a:t>～</a:t>
            </a:r>
            <a:r>
              <a:rPr lang="en-US" sz="2400" dirty="0"/>
              <a:t>4 s</a:t>
            </a:r>
            <a:r>
              <a:rPr lang="zh-CN" altLang="en-US" sz="2400" dirty="0"/>
              <a:t>内物体做减速运动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6784" y="3771999"/>
            <a:ext cx="10032682" cy="1089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解析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2 s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内和第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3 s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内物体的速度都是正值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速度方向相同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故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错误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3 s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末物体的速度方向发生变化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由正方向变为负方向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故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错误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,C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正确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在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～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4 s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内物体沿负方向运动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速度的大小增加而做加速运动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故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D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错误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pic>
        <p:nvPicPr>
          <p:cNvPr id="8" name="H21BX1YJXJCWL10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7982487" y="1542513"/>
            <a:ext cx="2143735" cy="1800246"/>
          </a:xfrm>
          <a:prstGeom prst="rect">
            <a:avLst/>
          </a:prstGeom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004841" y="856517"/>
          <a:ext cx="10064625" cy="5230715"/>
        </p:xfrm>
        <a:graphic>
          <a:graphicData uri="http://schemas.openxmlformats.org/drawingml/2006/table">
            <a:tbl>
              <a:tblPr/>
              <a:tblGrid>
                <a:gridCol w="10064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30715">
                <a:tc>
                  <a:txBody>
                    <a:bodyPr/>
                    <a:lstStyle/>
                    <a:p>
                      <a:endParaRPr lang="zh-CN" altLang="en-US" sz="2200" dirty="0"/>
                    </a:p>
                  </a:txBody>
                  <a:tcPr marL="109758" marR="109758" marT="54879" marB="54879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36784" y="1379135"/>
            <a:ext cx="9946933" cy="1089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61" dirty="0">
                <a:latin typeface="黑体" pitchFamily="49" charset="-122"/>
                <a:ea typeface="黑体" pitchFamily="49" charset="-122"/>
              </a:rPr>
              <a:t>v-t</a:t>
            </a:r>
            <a:r>
              <a:rPr lang="zh-CN" altLang="en-US" sz="2161" dirty="0">
                <a:latin typeface="黑体" pitchFamily="49" charset="-122"/>
                <a:ea typeface="黑体" pitchFamily="49" charset="-122"/>
              </a:rPr>
              <a:t>图像的应用</a:t>
            </a:r>
          </a:p>
          <a:p>
            <a:r>
              <a:rPr lang="en-US" sz="2161" dirty="0"/>
              <a:t>(1)</a:t>
            </a:r>
            <a:r>
              <a:rPr lang="zh-CN" altLang="en-US" sz="2161" dirty="0"/>
              <a:t>由</a:t>
            </a:r>
            <a:r>
              <a:rPr lang="en-US" sz="2161" dirty="0"/>
              <a:t>v-t</a:t>
            </a:r>
            <a:r>
              <a:rPr lang="zh-CN" altLang="en-US" sz="2161" dirty="0"/>
              <a:t>图像能看出每一时刻对应的瞬时速度</a:t>
            </a:r>
            <a:r>
              <a:rPr lang="en-US" sz="2161" dirty="0"/>
              <a:t>,</a:t>
            </a:r>
            <a:r>
              <a:rPr lang="zh-CN" altLang="en-US" sz="2161" dirty="0"/>
              <a:t>判断速度大小的变化及其方向</a:t>
            </a:r>
            <a:r>
              <a:rPr lang="en-US" sz="2161" dirty="0"/>
              <a:t>.</a:t>
            </a:r>
            <a:endParaRPr lang="zh-CN" altLang="en-US" sz="2161" dirty="0"/>
          </a:p>
          <a:p>
            <a:r>
              <a:rPr lang="zh-CN" altLang="en-US" sz="2161" dirty="0"/>
              <a:t>如图所示</a:t>
            </a:r>
            <a:r>
              <a:rPr lang="en-US" sz="2161" dirty="0"/>
              <a:t>,</a:t>
            </a:r>
            <a:r>
              <a:rPr lang="zh-CN" altLang="en-US" sz="2161" dirty="0"/>
              <a:t>①做匀速运动</a:t>
            </a:r>
            <a:r>
              <a:rPr lang="en-US" sz="2161" dirty="0"/>
              <a:t>,</a:t>
            </a:r>
            <a:r>
              <a:rPr lang="zh-CN" altLang="en-US" sz="2161" dirty="0"/>
              <a:t>②③都做变速运动</a:t>
            </a:r>
            <a:r>
              <a:rPr lang="en-US" sz="2161" dirty="0"/>
              <a:t>,</a:t>
            </a:r>
            <a:r>
              <a:rPr lang="zh-CN" altLang="en-US" sz="2161" dirty="0"/>
              <a:t>但运动方向相反</a:t>
            </a:r>
            <a:r>
              <a:rPr lang="en-US" sz="2161" dirty="0"/>
              <a:t>.</a:t>
            </a:r>
            <a:endParaRPr lang="zh-CN" altLang="en-US" sz="2161" dirty="0"/>
          </a:p>
        </p:txBody>
      </p:sp>
      <p:sp>
        <p:nvSpPr>
          <p:cNvPr id="7" name="TextBox 6"/>
          <p:cNvSpPr txBox="1"/>
          <p:nvPr/>
        </p:nvSpPr>
        <p:spPr>
          <a:xfrm>
            <a:off x="1036784" y="856518"/>
            <a:ext cx="282973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误区警示</a:t>
            </a:r>
          </a:p>
        </p:txBody>
      </p:sp>
      <p:pic>
        <p:nvPicPr>
          <p:cNvPr id="6" name="H21BX1YJXJCWL11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4809759" y="3429000"/>
            <a:ext cx="1114742" cy="10956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36784" y="4603721"/>
            <a:ext cx="9946933" cy="1089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/>
              <a:t>(2)</a:t>
            </a:r>
            <a:r>
              <a:rPr lang="zh-CN" altLang="en-US" sz="2161" dirty="0"/>
              <a:t>截距</a:t>
            </a:r>
            <a:r>
              <a:rPr lang="en-US" sz="2161" dirty="0"/>
              <a:t>:v-t</a:t>
            </a:r>
            <a:r>
              <a:rPr lang="zh-CN" altLang="en-US" sz="2161" dirty="0"/>
              <a:t>图像的纵轴截距表示初始时刻物体的瞬时速度</a:t>
            </a:r>
            <a:r>
              <a:rPr lang="en-US" sz="2161" dirty="0"/>
              <a:t>,</a:t>
            </a:r>
            <a:r>
              <a:rPr lang="zh-CN" altLang="en-US" sz="2161" dirty="0"/>
              <a:t>横轴截距表示物体速度为零的时刻</a:t>
            </a:r>
            <a:r>
              <a:rPr lang="en-US" sz="2161" dirty="0"/>
              <a:t>.</a:t>
            </a:r>
            <a:endParaRPr lang="zh-CN" altLang="en-US" sz="2161" dirty="0"/>
          </a:p>
          <a:p>
            <a:r>
              <a:rPr lang="en-US" sz="2161" dirty="0"/>
              <a:t>(3)</a:t>
            </a:r>
            <a:r>
              <a:rPr lang="zh-CN" altLang="en-US" sz="2161" dirty="0"/>
              <a:t>图线交点</a:t>
            </a:r>
            <a:r>
              <a:rPr lang="en-US" sz="2161" dirty="0"/>
              <a:t>:</a:t>
            </a:r>
            <a:r>
              <a:rPr lang="zh-CN" altLang="en-US" sz="2161" dirty="0"/>
              <a:t>两条图线相交</a:t>
            </a:r>
            <a:r>
              <a:rPr lang="en-US" sz="2161" dirty="0"/>
              <a:t>,</a:t>
            </a:r>
            <a:r>
              <a:rPr lang="zh-CN" altLang="en-US" sz="2161" dirty="0"/>
              <a:t>交点表示两物体此时的瞬时速度相同</a:t>
            </a:r>
            <a:r>
              <a:rPr lang="en-US" sz="2161" dirty="0"/>
              <a:t>.</a:t>
            </a:r>
            <a:endParaRPr lang="zh-CN" altLang="en-US" sz="216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5915355" y="1240194"/>
            <a:ext cx="1114742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>
                <a:solidFill>
                  <a:srgbClr val="FF0000"/>
                </a:solidFill>
              </a:rPr>
              <a:t>AD</a:t>
            </a:r>
            <a:endParaRPr lang="zh-CN" altLang="en-US" sz="216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1035" y="770769"/>
            <a:ext cx="104614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[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针对训练</a:t>
            </a:r>
            <a:r>
              <a:rPr lang="en-US" sz="2400" dirty="0">
                <a:latin typeface="黑体" pitchFamily="49" charset="-122"/>
                <a:ea typeface="黑体" pitchFamily="49" charset="-122"/>
              </a:rPr>
              <a:t>3] </a:t>
            </a:r>
            <a:r>
              <a:rPr lang="en-US" sz="2400" dirty="0"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多选</a:t>
            </a:r>
            <a:r>
              <a:rPr lang="en-US" sz="2400" dirty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en-US" sz="2400" dirty="0"/>
              <a:t>甲、乙两个物体在同一条直线上运动</a:t>
            </a:r>
            <a:r>
              <a:rPr lang="en-US" sz="2400" dirty="0"/>
              <a:t>,</a:t>
            </a:r>
            <a:r>
              <a:rPr lang="zh-CN" altLang="en-US" sz="2400" dirty="0"/>
              <a:t>它们的</a:t>
            </a:r>
            <a:r>
              <a:rPr lang="en-US" sz="2400" dirty="0"/>
              <a:t>v-t</a:t>
            </a:r>
            <a:r>
              <a:rPr lang="zh-CN" altLang="en-US" sz="2400" dirty="0"/>
              <a:t>图像分别如图中直线</a:t>
            </a:r>
            <a:r>
              <a:rPr lang="en-US" sz="2400" dirty="0"/>
              <a:t>a</a:t>
            </a:r>
            <a:r>
              <a:rPr lang="zh-CN" altLang="en-US" sz="2400" dirty="0"/>
              <a:t>、</a:t>
            </a:r>
            <a:r>
              <a:rPr lang="en-US" sz="2400" dirty="0"/>
              <a:t>b</a:t>
            </a:r>
            <a:r>
              <a:rPr lang="zh-CN" altLang="en-US" sz="2400" dirty="0"/>
              <a:t>所示</a:t>
            </a:r>
            <a:r>
              <a:rPr lang="en-US" sz="2400" dirty="0"/>
              <a:t>,</a:t>
            </a:r>
            <a:r>
              <a:rPr lang="zh-CN" altLang="en-US" sz="2400" dirty="0"/>
              <a:t>在</a:t>
            </a:r>
            <a:r>
              <a:rPr lang="en-US" sz="2400" dirty="0"/>
              <a:t>t</a:t>
            </a:r>
            <a:r>
              <a:rPr lang="en-US" sz="2400" baseline="-25000" dirty="0"/>
              <a:t>1</a:t>
            </a:r>
            <a:r>
              <a:rPr lang="zh-CN" altLang="en-US" sz="2400" dirty="0"/>
              <a:t>时刻</a:t>
            </a:r>
            <a:r>
              <a:rPr lang="en-US" sz="2400" dirty="0"/>
              <a:t>(</a:t>
            </a:r>
            <a:r>
              <a:rPr lang="zh-CN" altLang="en-US" sz="2400" dirty="0"/>
              <a:t>　   　</a:t>
            </a:r>
            <a:r>
              <a:rPr lang="en-US" sz="2400" dirty="0"/>
              <a:t>)</a:t>
            </a:r>
            <a:endParaRPr lang="zh-CN" altLang="en-US" sz="2400" dirty="0"/>
          </a:p>
          <a:p>
            <a:r>
              <a:rPr lang="en-US" sz="2400" dirty="0"/>
              <a:t>A.</a:t>
            </a:r>
            <a:r>
              <a:rPr lang="zh-CN" altLang="en-US" sz="2400" dirty="0"/>
              <a:t>它们的运动方向相同</a:t>
            </a:r>
          </a:p>
          <a:p>
            <a:r>
              <a:rPr lang="en-US" sz="2400" dirty="0"/>
              <a:t>B.</a:t>
            </a:r>
            <a:r>
              <a:rPr lang="zh-CN" altLang="en-US" sz="2400" dirty="0"/>
              <a:t>甲一定在乙的后面</a:t>
            </a:r>
          </a:p>
          <a:p>
            <a:r>
              <a:rPr lang="en-US" sz="2400" dirty="0"/>
              <a:t>C.</a:t>
            </a:r>
            <a:r>
              <a:rPr lang="zh-CN" altLang="en-US" sz="2400" dirty="0"/>
              <a:t>甲的速度比乙的速度大</a:t>
            </a:r>
          </a:p>
          <a:p>
            <a:r>
              <a:rPr lang="en-US" sz="2400" dirty="0"/>
              <a:t>D.</a:t>
            </a:r>
            <a:r>
              <a:rPr lang="zh-CN" altLang="en-US" sz="2400" dirty="0"/>
              <a:t>乙的速度比甲的速度大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036784" y="3771998"/>
            <a:ext cx="10032682" cy="2057986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2161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36784" y="3771999"/>
            <a:ext cx="10032682" cy="1422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解析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两条图线在横轴上方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速度均为正值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表示甲、乙的运动方向均沿正方向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运动方向相同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,A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正确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由于在初始时刻甲、乙的位置关系未知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所以无法判断在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t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时刻甲、乙的位置关系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,B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错误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在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t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时刻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图线对应的坐标值大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故乙的速度比甲的速度大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,C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错误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,D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正确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16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1" name="H21BX1YJXJCWL12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7210742" y="1371015"/>
            <a:ext cx="2229485" cy="2026159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1310</Words>
  <Application>Microsoft Office PowerPoint</Application>
  <PresentationFormat>宽屏</PresentationFormat>
  <Paragraphs>85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等线</vt:lpstr>
      <vt:lpstr>等线 Light</vt:lpstr>
      <vt:lpstr>黑体</vt:lpstr>
      <vt:lpstr>楷体</vt:lpstr>
      <vt:lpstr>Arial</vt:lpstr>
      <vt:lpstr>Calibri</vt:lpstr>
      <vt:lpstr>Office 主题​​</vt:lpstr>
      <vt:lpstr>文档</vt:lpstr>
      <vt:lpstr>速度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速度</dc:title>
  <dc:creator>彭 矗</dc:creator>
  <cp:lastModifiedBy>彭 矗</cp:lastModifiedBy>
  <cp:revision>3</cp:revision>
  <dcterms:created xsi:type="dcterms:W3CDTF">2021-09-07T00:23:11Z</dcterms:created>
  <dcterms:modified xsi:type="dcterms:W3CDTF">2021-09-07T00:44:57Z</dcterms:modified>
</cp:coreProperties>
</file>