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0"/>
  </p:notesMasterIdLst>
  <p:sldIdLst>
    <p:sldId id="258" r:id="rId3"/>
    <p:sldId id="259" r:id="rId4"/>
    <p:sldId id="281" r:id="rId5"/>
    <p:sldId id="283" r:id="rId6"/>
    <p:sldId id="318" r:id="rId7"/>
    <p:sldId id="294" r:id="rId8"/>
    <p:sldId id="322" r:id="rId9"/>
    <p:sldId id="342" r:id="rId10"/>
    <p:sldId id="267" r:id="rId11"/>
    <p:sldId id="268" r:id="rId12"/>
    <p:sldId id="343" r:id="rId13"/>
    <p:sldId id="344" r:id="rId14"/>
    <p:sldId id="320" r:id="rId15"/>
    <p:sldId id="340" r:id="rId16"/>
    <p:sldId id="349" r:id="rId17"/>
    <p:sldId id="346" r:id="rId18"/>
    <p:sldId id="347" r:id="rId19"/>
    <p:sldId id="348" r:id="rId20"/>
    <p:sldId id="360" r:id="rId21"/>
    <p:sldId id="354" r:id="rId22"/>
    <p:sldId id="356" r:id="rId23"/>
    <p:sldId id="357" r:id="rId24"/>
    <p:sldId id="361" r:id="rId25"/>
    <p:sldId id="351" r:id="rId26"/>
    <p:sldId id="362" r:id="rId27"/>
    <p:sldId id="358" r:id="rId28"/>
    <p:sldId id="359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1264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0C9C8C-90D0-488D-AE30-8B4103DFA23D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6F8393-C0BF-43BC-8E99-4F2EDE87CA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964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DF4C8C-2EF8-40A4-BBD3-DAB533197C1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8DFAB9-8B8F-4973-B236-5F247B33A5AF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8DFAB9-8B8F-4973-B236-5F247B33A5AF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425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3324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4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39A91C3-A7F0-43A7-9353-F367AEF18E1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6EAAD1C-F3AF-4701-8EE3-E4E5BD9DC494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7A20DA0-ECB9-4152-94F9-BC6F5C310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CD10C4-E303-4486-94FA-8A8F9B68A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8473B1F1-C0C4-426A-99EA-B7253ED5282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06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57EBB85-1199-4669-8A22-EC984D8C32F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266062C-9C91-4D14-8BDC-E5D9CB0464FD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A739925-4EBA-44CD-818E-C15627673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22CA4C1-C6D6-4034-A007-ED9229DCF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1643AE97-DE62-43FA-9FA5-F76A72F2A4E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874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C35079E-C87E-4F04-9A5B-C1162E7396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250D58F-A1D3-4F36-8D0F-37D6B8A211ED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32E2F98-7003-4525-A2C6-772D8B4CC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FAD5343E-5546-4745-859C-9F87841A5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F25603DB-7A52-43A4-9405-39FF97F017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2942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5AA6E09-B97D-4FF2-AA5E-1F94C0AFE3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6BB1706-544F-4A40-B55A-DF3EDB997023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23C40593-D9DF-4D0A-89A4-4703B531CA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DCC2CF4-EEED-47F9-B1F0-2A0E28B67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C1455311-9372-4CF8-A5DF-46D5BF33E5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0887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87AB246-4A1F-449E-B97D-A9C77D57CA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4A5B257-4606-464F-9FFB-ECAEB921605E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0075FB8-EAC9-43CE-8B8D-AEABB7CCF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15BA440-DB95-42D7-BA05-58233E152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A67228DB-13DE-4216-B9B1-54BD6FC2F8F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0935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3" y="1435102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0993EA5-FD82-4066-AE65-E764330C38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1AA36964-58F9-4EB7-A4F0-FBE5AE1F5B63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6BE0B0C-06A0-4432-86D5-C04546A5B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535DF97-54F4-4336-8FA1-3CD6456856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A8C87769-4873-4809-A221-223D751953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0729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18088C9-3E57-43C9-B47F-3DE7E8CD9E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4ADB861-6C63-47BE-A11A-B6D65EA7A862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4B39BB9-6DB5-4580-A316-D8416B2F9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01C856E-8DF5-48B7-96AE-DF576AA53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133D917C-38AF-4211-B1E0-D2274275017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1296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5BF562C-3A13-4187-9AF5-E0C756B2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1E5FF592-BB71-45F0-BBFD-65BB078B35DE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6327A2B-BA73-46AF-8462-23B872053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3BE8670-B506-470F-8C3E-7AA97612D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0050941E-6FFF-4D9F-B168-7F195113318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4132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4A751B4-95A5-44DF-BE55-BC2AE6DB69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356986"/>
            <a:ext cx="2133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932873C-50C8-49A8-9D52-E51EC245054B}" type="datetimeFigureOut">
              <a:rPr lang="zh-CN" altLang="en-US"/>
              <a:pPr>
                <a:defRPr/>
              </a:pPr>
              <a:t>2019/12/27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F457EA-0AE2-4AA0-B8E2-78D7A8368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356986"/>
            <a:ext cx="2895600" cy="36385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5C9478B-5EC7-4750-AE0A-4249273CE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986"/>
            <a:ext cx="2133600" cy="36385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fld id="{136687C0-DDF8-4A8A-9A5B-B45544A7410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90221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CEE2F685-DC2A-4626-B264-115835D8C5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4591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26058D53-ED6D-4979-AB10-04051D504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4591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778F1661-7127-48B5-AEBA-115BD4F7C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4591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EC3725B8-D53F-471E-B8DA-5BCAC5484D6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596739"/>
      </p:ext>
    </p:extLst>
  </p:cSld>
  <p:clrMapOvr>
    <a:masterClrMapping/>
  </p:clrMapOvr>
  <p:transition>
    <p:newsflash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endParaRPr lang="zh-CN" altLang="en-US" noProof="1"/>
          </a:p>
        </p:txBody>
      </p:sp>
      <p:sp>
        <p:nvSpPr>
          <p:cNvPr id="5" name="日期占位符 1027">
            <a:extLst>
              <a:ext uri="{FF2B5EF4-FFF2-40B4-BE49-F238E27FC236}">
                <a16:creationId xmlns:a16="http://schemas.microsoft.com/office/drawing/2014/main" id="{C302F9B0-6FEE-42A8-B999-2854B5086C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4591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>
            <a:extLst>
              <a:ext uri="{FF2B5EF4-FFF2-40B4-BE49-F238E27FC236}">
                <a16:creationId xmlns:a16="http://schemas.microsoft.com/office/drawing/2014/main" id="{E64CA98E-FB56-4287-8894-58B68C17F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4591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>
            <a:extLst>
              <a:ext uri="{FF2B5EF4-FFF2-40B4-BE49-F238E27FC236}">
                <a16:creationId xmlns:a16="http://schemas.microsoft.com/office/drawing/2014/main" id="{E071B238-3C9C-4AA4-9A8F-0E0CC7D64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4591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86018101-4D5A-4E47-9505-43223B4184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6589927"/>
      </p:ext>
    </p:extLst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2019/12/27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1.png">
            <a:extLst>
              <a:ext uri="{FF2B5EF4-FFF2-40B4-BE49-F238E27FC236}">
                <a16:creationId xmlns:a16="http://schemas.microsoft.com/office/drawing/2014/main" id="{FB327741-AFAF-41FB-B00E-8AB1943E185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000"/>
          <a:stretch>
            <a:fillRect/>
          </a:stretch>
        </p:blipFill>
        <p:spPr bwMode="auto">
          <a:xfrm>
            <a:off x="0" y="0"/>
            <a:ext cx="914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 descr="12.png">
            <a:extLst>
              <a:ext uri="{FF2B5EF4-FFF2-40B4-BE49-F238E27FC236}">
                <a16:creationId xmlns:a16="http://schemas.microsoft.com/office/drawing/2014/main" id="{D532F9A1-7FF5-4BAB-AC27-84F8B1FE1DD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图片 8" descr="13.png">
            <a:extLst>
              <a:ext uri="{FF2B5EF4-FFF2-40B4-BE49-F238E27FC236}">
                <a16:creationId xmlns:a16="http://schemas.microsoft.com/office/drawing/2014/main" id="{33019EF6-3126-45CE-9ACF-F15409ABCC1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49"/>
          <a:stretch>
            <a:fillRect/>
          </a:stretch>
        </p:blipFill>
        <p:spPr bwMode="auto">
          <a:xfrm>
            <a:off x="4895851" y="26670"/>
            <a:ext cx="42846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4" descr="13.png">
            <a:extLst>
              <a:ext uri="{FF2B5EF4-FFF2-40B4-BE49-F238E27FC236}">
                <a16:creationId xmlns:a16="http://schemas.microsoft.com/office/drawing/2014/main" id="{878D844E-534D-49CC-97EB-D0458902BD3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" t="6300" r="55124"/>
          <a:stretch>
            <a:fillRect/>
          </a:stretch>
        </p:blipFill>
        <p:spPr bwMode="auto">
          <a:xfrm>
            <a:off x="0" y="750570"/>
            <a:ext cx="4032250" cy="6425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2568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2242592" cy="1139825"/>
          </a:xfrm>
        </p:spPr>
        <p:txBody>
          <a:bodyPr/>
          <a:lstStyle/>
          <a:p>
            <a:r>
              <a:rPr lang="zh-CN" altLang="en-US" b="1" kern="100" dirty="0">
                <a:effectLst/>
                <a:latin typeface="宋体"/>
              </a:rPr>
              <a:t>导入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3309" y="1260088"/>
            <a:ext cx="8577743" cy="1038495"/>
          </a:xfrm>
        </p:spPr>
        <p:txBody>
          <a:bodyPr>
            <a:normAutofit fontScale="92500"/>
          </a:bodyPr>
          <a:lstStyle/>
          <a:p>
            <a:pPr lvl="0"/>
            <a:r>
              <a:rPr lang="zh-CN" altLang="en-US" b="1" kern="100" dirty="0">
                <a:effectLst/>
                <a:latin typeface="宋体"/>
              </a:rPr>
              <a:t>四书五经之一的</a:t>
            </a:r>
            <a:r>
              <a:rPr lang="en-US" altLang="zh-CN" b="1" kern="100" dirty="0">
                <a:solidFill>
                  <a:srgbClr val="FF0000"/>
                </a:solidFill>
                <a:effectLst/>
                <a:latin typeface="宋体"/>
              </a:rPr>
              <a:t>《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诗经</a:t>
            </a:r>
            <a:r>
              <a:rPr lang="en-US" altLang="zh-CN" b="1" kern="100" dirty="0">
                <a:solidFill>
                  <a:srgbClr val="FF0000"/>
                </a:solidFill>
                <a:effectLst/>
                <a:latin typeface="宋体"/>
              </a:rPr>
              <a:t>》</a:t>
            </a:r>
            <a:r>
              <a:rPr lang="zh-CN" altLang="en-US" b="1" kern="100" dirty="0">
                <a:effectLst/>
                <a:latin typeface="宋体"/>
              </a:rPr>
              <a:t>在我国文学史上有着崇高的地位，今天我们学习其中的两首</a:t>
            </a:r>
            <a:r>
              <a:rPr lang="en-US" altLang="zh-CN" b="1" kern="100" dirty="0">
                <a:solidFill>
                  <a:srgbClr val="FF0000"/>
                </a:solidFill>
                <a:effectLst/>
                <a:latin typeface="宋体"/>
              </a:rPr>
              <a:t>《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式微</a:t>
            </a:r>
            <a:r>
              <a:rPr lang="en-US" altLang="zh-CN" b="1" kern="100" dirty="0">
                <a:solidFill>
                  <a:srgbClr val="FF0000"/>
                </a:solidFill>
                <a:effectLst/>
                <a:latin typeface="宋体"/>
              </a:rPr>
              <a:t>》《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子衿</a:t>
            </a:r>
            <a:r>
              <a:rPr lang="en-US" altLang="zh-CN" b="1" kern="100" dirty="0">
                <a:solidFill>
                  <a:srgbClr val="FF0000"/>
                </a:solidFill>
                <a:effectLst/>
                <a:latin typeface="宋体"/>
              </a:rPr>
              <a:t>》</a:t>
            </a:r>
            <a:r>
              <a:rPr lang="zh-CN" altLang="en-US" b="1" kern="100" dirty="0">
                <a:effectLst/>
                <a:latin typeface="宋体"/>
              </a:rPr>
              <a:t>。</a:t>
            </a:r>
            <a:endParaRPr lang="zh-CN" altLang="en-US" kern="100" dirty="0">
              <a:effectLst/>
              <a:latin typeface="Calibri"/>
            </a:endParaRPr>
          </a:p>
          <a:p>
            <a:endParaRPr lang="zh-CN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54" y="2426516"/>
            <a:ext cx="8678498" cy="4339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17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0"/>
            <a:ext cx="489585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/>
              <a:t>    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诗经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知识知多少？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25625"/>
            <a:ext cx="85153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b="1" dirty="0"/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b="1" dirty="0">
                <a:latin typeface="+mn-ea"/>
              </a:rPr>
              <a:t>1. </a:t>
            </a:r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诗经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是中国最早的一部诗歌总集，先秦时期称</a:t>
            </a:r>
            <a:r>
              <a:rPr lang="en-US" altLang="zh-CN" sz="3600" b="1" dirty="0">
                <a:latin typeface="+mn-ea"/>
              </a:rPr>
              <a:t>《</a:t>
            </a:r>
            <a:r>
              <a:rPr lang="zh-CN" altLang="en-US" sz="3600" b="1" dirty="0">
                <a:latin typeface="+mn-ea"/>
              </a:rPr>
              <a:t>诗</a:t>
            </a:r>
            <a:r>
              <a:rPr lang="en-US" altLang="zh-CN" sz="3600" b="1" dirty="0"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，又称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诗三百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或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三百篇</a:t>
            </a:r>
            <a:r>
              <a:rPr lang="en-US" altLang="zh-CN" sz="3600" b="1" dirty="0">
                <a:solidFill>
                  <a:srgbClr val="FF0000"/>
                </a:solidFill>
                <a:latin typeface="+mn-ea"/>
              </a:rPr>
              <a:t>》</a:t>
            </a:r>
            <a:r>
              <a:rPr lang="zh-CN" altLang="en-US" sz="3600" b="1" dirty="0">
                <a:latin typeface="+mn-ea"/>
              </a:rPr>
              <a:t>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zh-CN" altLang="en-US" sz="3600" b="1" dirty="0">
                <a:latin typeface="+mn-ea"/>
              </a:rPr>
              <a:t>   它收集了自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西周初年</a:t>
            </a:r>
            <a:r>
              <a:rPr lang="zh-CN" altLang="en-US" sz="3600" b="1" dirty="0">
                <a:latin typeface="+mn-ea"/>
              </a:rPr>
              <a:t>至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春秋中叶</a:t>
            </a:r>
            <a:r>
              <a:rPr lang="zh-CN" altLang="en-US" sz="3600" b="1" dirty="0">
                <a:latin typeface="+mn-ea"/>
              </a:rPr>
              <a:t>大约五百多年的</a:t>
            </a:r>
            <a:r>
              <a:rPr lang="zh-CN" altLang="en-US" sz="3600" b="1" dirty="0">
                <a:solidFill>
                  <a:srgbClr val="FF0000"/>
                </a:solidFill>
                <a:latin typeface="+mn-ea"/>
              </a:rPr>
              <a:t>三百零五</a:t>
            </a:r>
            <a:r>
              <a:rPr lang="zh-CN" altLang="en-US" sz="3600" b="1" dirty="0">
                <a:latin typeface="+mn-ea"/>
              </a:rPr>
              <a:t>篇诗歌。</a:t>
            </a:r>
          </a:p>
          <a:p>
            <a:endParaRPr lang="en-US" altLang="zh-CN" b="1" dirty="0"/>
          </a:p>
        </p:txBody>
      </p:sp>
    </p:spTree>
    <p:extLst>
      <p:ext uri="{BB962C8B-B14F-4D97-AF65-F5344CB8AC3E}">
        <p14:creationId xmlns:p14="http://schemas.microsoft.com/office/powerpoint/2010/main" val="357797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0"/>
            <a:ext cx="489585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/>
              <a:t>    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诗经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知识知多少？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25625"/>
            <a:ext cx="85153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b="1" dirty="0"/>
          </a:p>
          <a:p>
            <a:pPr marL="0" indent="0">
              <a:lnSpc>
                <a:spcPct val="120000"/>
              </a:lnSpc>
              <a:buNone/>
            </a:pPr>
            <a:r>
              <a:rPr lang="en-US" altLang="zh-CN" sz="3600" b="1" dirty="0">
                <a:latin typeface="+mn-ea"/>
              </a:rPr>
              <a:t>2. </a:t>
            </a:r>
            <a:r>
              <a:rPr lang="zh-CN" altLang="zh-CN" sz="3600" b="1" dirty="0"/>
              <a:t>《诗经》音乐上分为</a:t>
            </a:r>
            <a:r>
              <a:rPr lang="zh-CN" altLang="zh-CN" sz="3600" b="1" dirty="0">
                <a:solidFill>
                  <a:srgbClr val="FF0000"/>
                </a:solidFill>
              </a:rPr>
              <a:t>风、雅、颂</a:t>
            </a:r>
            <a:r>
              <a:rPr lang="zh-CN" altLang="zh-CN" sz="3600" b="1" dirty="0"/>
              <a:t>三部分。其中</a:t>
            </a:r>
            <a:r>
              <a:rPr lang="zh-CN" altLang="zh-CN" sz="3600" b="1" dirty="0">
                <a:solidFill>
                  <a:srgbClr val="FF0000"/>
                </a:solidFill>
              </a:rPr>
              <a:t>“风”</a:t>
            </a:r>
            <a:r>
              <a:rPr lang="zh-CN" altLang="zh-CN" sz="3600" b="1" dirty="0"/>
              <a:t>是地方民歌，有十五国风，共一百六十首；</a:t>
            </a:r>
            <a:r>
              <a:rPr lang="zh-CN" altLang="zh-CN" sz="3600" b="1" dirty="0">
                <a:solidFill>
                  <a:srgbClr val="FF0000"/>
                </a:solidFill>
              </a:rPr>
              <a:t>“雅”</a:t>
            </a:r>
            <a:r>
              <a:rPr lang="zh-CN" altLang="zh-CN" sz="3600" b="1" dirty="0"/>
              <a:t>主要是朝廷乐歌，分</a:t>
            </a:r>
            <a:r>
              <a:rPr lang="zh-CN" altLang="zh-CN" sz="3600" b="1" dirty="0">
                <a:solidFill>
                  <a:srgbClr val="FF0000"/>
                </a:solidFill>
              </a:rPr>
              <a:t>大雅和小雅</a:t>
            </a:r>
            <a:r>
              <a:rPr lang="zh-CN" altLang="zh-CN" sz="3600" b="1" dirty="0"/>
              <a:t>，共一百零五篇；“</a:t>
            </a:r>
            <a:r>
              <a:rPr lang="zh-CN" altLang="zh-CN" sz="3600" b="1" dirty="0">
                <a:solidFill>
                  <a:srgbClr val="FF0000"/>
                </a:solidFill>
              </a:rPr>
              <a:t>颂”</a:t>
            </a:r>
            <a:r>
              <a:rPr lang="zh-CN" altLang="zh-CN" sz="3600" b="1" dirty="0"/>
              <a:t>主要是宗庙乐歌，有四十首</a:t>
            </a:r>
          </a:p>
          <a:p>
            <a:pPr marL="0" indent="0">
              <a:buNone/>
            </a:pPr>
            <a:endParaRPr lang="en-US" altLang="zh-CN" b="1" dirty="0"/>
          </a:p>
        </p:txBody>
      </p:sp>
    </p:spTree>
    <p:extLst>
      <p:ext uri="{BB962C8B-B14F-4D97-AF65-F5344CB8AC3E}">
        <p14:creationId xmlns:p14="http://schemas.microsoft.com/office/powerpoint/2010/main" val="46559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0"/>
            <a:ext cx="489585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>
                <a:latin typeface="华文隶书" panose="02010800040101010101" pitchFamily="2" charset="-122"/>
                <a:ea typeface="华文隶书" panose="02010800040101010101" pitchFamily="2" charset="-122"/>
              </a:rPr>
              <a:t>    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《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诗经</a:t>
            </a:r>
            <a:r>
              <a:rPr lang="en-US" altLang="zh-CN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》</a:t>
            </a:r>
            <a:r>
              <a:rPr lang="zh-CN" altLang="en-US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知识知多少？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825625"/>
            <a:ext cx="85153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b="1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3600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zh-CN" sz="4000" kern="100" dirty="0"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所谓《诗经》中的“六艺”，即是指</a:t>
            </a:r>
            <a:r>
              <a:rPr lang="zh-CN" altLang="zh-CN" sz="4000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“风”、“雅”“颂”</a:t>
            </a:r>
            <a:r>
              <a:rPr lang="zh-CN" altLang="zh-CN" sz="4000" kern="100" dirty="0"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三种诗歌形式与</a:t>
            </a:r>
            <a:r>
              <a:rPr lang="zh-CN" altLang="zh-CN" sz="4000" kern="1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“赋”、“比”“兴”</a:t>
            </a:r>
            <a:r>
              <a:rPr lang="zh-CN" altLang="zh-CN" sz="4000" kern="100" dirty="0">
                <a:latin typeface="黑体" panose="02010609060101010101" pitchFamily="49" charset="-122"/>
                <a:ea typeface="黑体" panose="02010609060101010101" pitchFamily="49" charset="-122"/>
                <a:cs typeface="仿宋" panose="02010609060101010101" pitchFamily="49" charset="-122"/>
              </a:rPr>
              <a:t>三种表现手法。</a:t>
            </a:r>
            <a:endParaRPr lang="zh-CN" altLang="zh-CN" sz="4000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CN" b="1" dirty="0"/>
          </a:p>
        </p:txBody>
      </p:sp>
    </p:spTree>
    <p:extLst>
      <p:ext uri="{BB962C8B-B14F-4D97-AF65-F5344CB8AC3E}">
        <p14:creationId xmlns:p14="http://schemas.microsoft.com/office/powerpoint/2010/main" val="27556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025" y="857250"/>
            <a:ext cx="9610725" cy="514350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725415" y="2859629"/>
            <a:ext cx="1460657" cy="85408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CN" altLang="en-US" sz="49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ypeLand 康熙字典體試用版" pitchFamily="50" charset="-120"/>
                <a:ea typeface="宋体" panose="02010600030101010101" pitchFamily="2" charset="-122"/>
              </a:rPr>
              <a:t>式微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10" r="54872" b="30078"/>
          <a:stretch>
            <a:fillRect/>
          </a:stretch>
        </p:blipFill>
        <p:spPr>
          <a:xfrm rot="2700000">
            <a:off x="2105051" y="2845775"/>
            <a:ext cx="914544" cy="70762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10" r="54872" b="30078"/>
          <a:stretch>
            <a:fillRect/>
          </a:stretch>
        </p:blipFill>
        <p:spPr>
          <a:xfrm rot="18900000" flipH="1">
            <a:off x="5921919" y="2845774"/>
            <a:ext cx="914544" cy="7076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椭圆 42"/>
          <p:cNvSpPr/>
          <p:nvPr/>
        </p:nvSpPr>
        <p:spPr>
          <a:xfrm>
            <a:off x="1161574" y="1180624"/>
            <a:ext cx="1035368" cy="1103948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朗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2167890" y="1146334"/>
            <a:ext cx="34290" cy="4726781"/>
          </a:xfrm>
          <a:prstGeom prst="line">
            <a:avLst/>
          </a:prstGeom>
          <a:ln w="12700">
            <a:solidFill>
              <a:srgbClr val="E593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1161574" y="2284572"/>
            <a:ext cx="1035368" cy="1103471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读</a:t>
            </a:r>
          </a:p>
        </p:txBody>
      </p:sp>
      <p:sp>
        <p:nvSpPr>
          <p:cNvPr id="4" name="椭圆 3"/>
          <p:cNvSpPr/>
          <p:nvPr/>
        </p:nvSpPr>
        <p:spPr>
          <a:xfrm>
            <a:off x="1161574" y="3387567"/>
            <a:ext cx="1035368" cy="1066324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节</a:t>
            </a:r>
          </a:p>
        </p:txBody>
      </p:sp>
      <p:sp>
        <p:nvSpPr>
          <p:cNvPr id="5" name="椭圆 4"/>
          <p:cNvSpPr/>
          <p:nvPr/>
        </p:nvSpPr>
        <p:spPr>
          <a:xfrm>
            <a:off x="1161574" y="4454366"/>
            <a:ext cx="1038701" cy="1012508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奏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388394" y="1253014"/>
            <a:ext cx="5704523" cy="380251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r>
              <a:rPr lang="en-US" altLang="zh-CN"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  <a:t> </a:t>
            </a:r>
            <a:r>
              <a:rPr sz="33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式</a:t>
            </a:r>
            <a: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  <a:t>微，式微！胡/不归？</a:t>
            </a:r>
            <a:b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</a:br>
            <a: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  <a:t>微/君之故，胡为乎/中</a:t>
            </a:r>
            <a:r>
              <a:rPr sz="33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露</a:t>
            </a:r>
            <a: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  <a:t>！</a:t>
            </a:r>
            <a:b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</a:br>
            <a:b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</a:br>
            <a: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  <a:t>式微，式微！胡/不归？</a:t>
            </a:r>
            <a:b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</a:br>
            <a: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  <a:t>微/君之</a:t>
            </a:r>
            <a:r>
              <a:rPr sz="3300" b="1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躬</a:t>
            </a:r>
            <a:r>
              <a:rPr sz="3300" b="1">
                <a:latin typeface="Arial" panose="020B0604020202020204" pitchFamily="34" charset="0"/>
                <a:ea typeface="黑体" panose="02010609060101010101" charset="-122"/>
                <a:sym typeface="+mn-ea"/>
              </a:rPr>
              <a:t>，胡为乎/泥中！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/>
      <p:bldP spid="3" grpId="0" bldLvl="0" animBg="1"/>
      <p:bldP spid="4" grpId="0" bldLvl="0" animBg="1"/>
      <p:bldP spid="5" grpId="0" bldLvl="0" animBg="1"/>
      <p:bldP spid="4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05105" y="1014889"/>
            <a:ext cx="1904105" cy="116434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911" y="1271103"/>
            <a:ext cx="908111" cy="908111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357664" y="1271111"/>
            <a:ext cx="942499" cy="2144078"/>
          </a:xfrm>
          <a:prstGeom prst="ellipse">
            <a:avLst/>
          </a:prstGeom>
          <a:solidFill>
            <a:srgbClr val="0F46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 dirty="0">
                <a:solidFill>
                  <a:srgbClr val="FFFF00"/>
                </a:solidFill>
                <a:latin typeface="方正古隶简体" panose="03000509000000000000" pitchFamily="65" charset="-122"/>
                <a:ea typeface="方正古隶简体" panose="03000509000000000000" pitchFamily="65" charset="-122"/>
              </a:rPr>
              <a:t>字词</a:t>
            </a:r>
            <a:endParaRPr lang="zh-CN" altLang="zh-CN" sz="6000" dirty="0">
              <a:solidFill>
                <a:srgbClr val="FFFF00"/>
              </a:solidFill>
              <a:latin typeface="方正古隶简体" panose="03000509000000000000" pitchFamily="65" charset="-122"/>
              <a:ea typeface="方正古隶简体" panose="03000509000000000000" pitchFamily="65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57664" y="3633788"/>
            <a:ext cx="942023" cy="1823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 b="1" dirty="0">
                <a:solidFill>
                  <a:srgbClr val="FFFF00"/>
                </a:solidFill>
                <a:latin typeface="方正古隶简体" panose="03000509000000000000" pitchFamily="65" charset="-122"/>
                <a:ea typeface="方正古隶简体" panose="03000509000000000000" pitchFamily="65" charset="-122"/>
              </a:rPr>
              <a:t>释义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13071" y="1434390"/>
            <a:ext cx="743092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式：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语气助词。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微：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昏暗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胡：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为什么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微；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（如果）不是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中露：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即露中，在露水中。</a:t>
            </a: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躬：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身体。</a:t>
            </a:r>
            <a:endParaRPr lang="en-US" altLang="zh-CN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微君之躬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：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（如果）不是为了养活你们</a:t>
            </a:r>
            <a:endParaRPr lang="zh-CN" altLang="en-US" sz="36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52" b="15097"/>
          <a:stretch>
            <a:fillRect/>
          </a:stretch>
        </p:blipFill>
        <p:spPr>
          <a:xfrm>
            <a:off x="6374607" y="2569369"/>
            <a:ext cx="2955131" cy="3411855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96984" y="1121569"/>
            <a:ext cx="1904105" cy="116434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661" y="1852604"/>
            <a:ext cx="908111" cy="908111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162877" y="969169"/>
            <a:ext cx="827723" cy="1929765"/>
          </a:xfrm>
          <a:prstGeom prst="ellipse">
            <a:avLst/>
          </a:prstGeom>
          <a:solidFill>
            <a:srgbClr val="0F46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6000" dirty="0">
                <a:solidFill>
                  <a:srgbClr val="FFFF00"/>
                </a:solidFill>
                <a:latin typeface="方正古隶简体" panose="03000509000000000000" pitchFamily="65" charset="-122"/>
                <a:ea typeface="方正古隶简体" panose="03000509000000000000" pitchFamily="65" charset="-122"/>
              </a:rPr>
              <a:t>背</a:t>
            </a:r>
          </a:p>
        </p:txBody>
      </p:sp>
      <p:sp>
        <p:nvSpPr>
          <p:cNvPr id="20" name="椭圆 19"/>
          <p:cNvSpPr/>
          <p:nvPr/>
        </p:nvSpPr>
        <p:spPr>
          <a:xfrm>
            <a:off x="162877" y="2760822"/>
            <a:ext cx="829628" cy="2120741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6600" dirty="0">
                <a:solidFill>
                  <a:srgbClr val="FFFF00"/>
                </a:solidFill>
                <a:latin typeface="方正古隶简体" panose="03000509000000000000" pitchFamily="65" charset="-122"/>
                <a:ea typeface="方正古隶简体" panose="03000509000000000000" pitchFamily="65" charset="-122"/>
                <a:sym typeface="+mn-ea"/>
              </a:rPr>
              <a:t>景</a:t>
            </a:r>
          </a:p>
          <a:p>
            <a:pPr algn="ctr"/>
            <a:endParaRPr lang="zh-CN" altLang="en-US" sz="3300" dirty="0">
              <a:solidFill>
                <a:srgbClr val="FFFF00"/>
              </a:solidFill>
              <a:latin typeface="方正古隶简体" panose="03000509000000000000" pitchFamily="65" charset="-122"/>
              <a:ea typeface="方正古隶简体" panose="03000509000000000000" pitchFamily="65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78318" y="2154555"/>
            <a:ext cx="57935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>
                <a:ea typeface="宋体" panose="02010600030101010101" pitchFamily="2" charset="-122"/>
              </a:rPr>
              <a:t>饥者歌其食，劳者歌其事。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kern="100" dirty="0">
                <a:effectLst/>
                <a:latin typeface="宋体"/>
              </a:rPr>
              <a:t>主旨内容：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1781641"/>
          </a:xfrm>
        </p:spPr>
        <p:txBody>
          <a:bodyPr/>
          <a:lstStyle/>
          <a:p>
            <a:r>
              <a:rPr lang="zh-CN" altLang="en-US" b="1" kern="100" dirty="0">
                <a:effectLst/>
                <a:latin typeface="宋体"/>
              </a:rPr>
              <a:t>这是一首劳役者的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悲</a:t>
            </a:r>
            <a:r>
              <a:rPr lang="zh-CN" altLang="en-US" b="1" kern="100" dirty="0">
                <a:effectLst/>
                <a:latin typeface="宋体"/>
              </a:rPr>
              <a:t>歌，以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咏叹</a:t>
            </a:r>
            <a:r>
              <a:rPr lang="zh-CN" altLang="en-US" b="1" kern="100" dirty="0">
                <a:effectLst/>
                <a:latin typeface="宋体"/>
              </a:rPr>
              <a:t>的方式、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质问</a:t>
            </a:r>
            <a:r>
              <a:rPr lang="zh-CN" altLang="en-US" b="1" kern="100" dirty="0">
                <a:effectLst/>
                <a:latin typeface="宋体"/>
              </a:rPr>
              <a:t>的语气，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直抒胸臆</a:t>
            </a:r>
            <a:r>
              <a:rPr lang="zh-CN" altLang="en-US" b="1" kern="100" dirty="0">
                <a:effectLst/>
                <a:latin typeface="宋体"/>
              </a:rPr>
              <a:t>，堪称“饥者歌其食，芳者歌其事”的经典之作。</a:t>
            </a:r>
            <a:endParaRPr lang="zh-CN" altLang="en-US" b="1" kern="100" dirty="0">
              <a:effectLst/>
              <a:latin typeface="Calibri"/>
            </a:endParaRPr>
          </a:p>
          <a:p>
            <a:endParaRPr lang="zh-CN" altLang="en-US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261" y="3209358"/>
            <a:ext cx="6910561" cy="362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739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0"/>
            <a:ext cx="6131024" cy="1139825"/>
          </a:xfrm>
        </p:spPr>
        <p:txBody>
          <a:bodyPr/>
          <a:lstStyle/>
          <a:p>
            <a:r>
              <a:rPr lang="zh-CN" altLang="en-US" b="1" kern="100" dirty="0">
                <a:effectLst/>
                <a:latin typeface="宋体"/>
              </a:rPr>
              <a:t>重点赏析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112" y="1169368"/>
            <a:ext cx="9144000" cy="4728093"/>
          </a:xfrm>
        </p:spPr>
        <p:txBody>
          <a:bodyPr>
            <a:normAutofit/>
          </a:bodyPr>
          <a:lstStyle/>
          <a:p>
            <a:r>
              <a:rPr lang="en-US" altLang="zh-CN" b="1" kern="100" dirty="0">
                <a:solidFill>
                  <a:srgbClr val="FF0000"/>
                </a:solidFill>
                <a:effectLst/>
                <a:latin typeface="宋体"/>
              </a:rPr>
              <a:t>1.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重章换字，押韵和谐。</a:t>
            </a:r>
            <a:endParaRPr lang="en-US" altLang="zh-CN" b="1" kern="100" dirty="0">
              <a:solidFill>
                <a:srgbClr val="FF0000"/>
              </a:solidFill>
              <a:effectLst/>
              <a:latin typeface="宋体"/>
            </a:endParaRPr>
          </a:p>
          <a:p>
            <a:endParaRPr lang="en-US" altLang="zh-CN" b="1" kern="100" dirty="0">
              <a:effectLst/>
              <a:latin typeface="宋体"/>
            </a:endParaRPr>
          </a:p>
          <a:p>
            <a:endParaRPr lang="en-US" altLang="zh-CN" b="1" kern="100" dirty="0">
              <a:latin typeface="宋体"/>
            </a:endParaRPr>
          </a:p>
          <a:p>
            <a:endParaRPr lang="en-US" altLang="zh-CN" b="1" kern="100" dirty="0">
              <a:solidFill>
                <a:srgbClr val="FF0000"/>
              </a:solidFill>
              <a:effectLst/>
              <a:latin typeface="宋体"/>
            </a:endParaRPr>
          </a:p>
          <a:p>
            <a:r>
              <a:rPr lang="en-US" altLang="zh-CN" b="1" kern="100" dirty="0">
                <a:solidFill>
                  <a:srgbClr val="FF0000"/>
                </a:solidFill>
                <a:effectLst/>
                <a:latin typeface="宋体"/>
              </a:rPr>
              <a:t>2.</a:t>
            </a:r>
            <a:r>
              <a:rPr lang="zh-CN" altLang="en-US" b="1" kern="100" dirty="0">
                <a:solidFill>
                  <a:srgbClr val="FF0000"/>
                </a:solidFill>
                <a:effectLst/>
                <a:latin typeface="宋体"/>
              </a:rPr>
              <a:t>语言凝练，四言为主，兼有三言、无言，节奏感强。</a:t>
            </a:r>
            <a:endParaRPr lang="en-US" altLang="zh-CN" b="1" kern="100" dirty="0">
              <a:solidFill>
                <a:srgbClr val="FF0000"/>
              </a:solidFill>
              <a:effectLst/>
              <a:latin typeface="宋体"/>
            </a:endParaRPr>
          </a:p>
          <a:p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336567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67E086-CF0B-43DD-B850-DFFE96AC7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91522"/>
          </a:xfrm>
        </p:spPr>
        <p:txBody>
          <a:bodyPr>
            <a:normAutofit fontScale="90000"/>
          </a:bodyPr>
          <a:lstStyle/>
          <a:p>
            <a:r>
              <a:rPr lang="en-US" altLang="zh-CN" dirty="0"/>
              <a:t>          </a:t>
            </a:r>
            <a:r>
              <a:rPr lang="zh-CN" altLang="en-US" dirty="0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拓展阅读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6DF2DF3-924B-4D5D-AB4D-BF927B5E9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56648"/>
            <a:ext cx="8447973" cy="6001351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硕鼠硕鼠，无食我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黍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！三岁贯女，莫我肯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顾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。逝将去女，适彼乐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土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。乐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土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乐土，爰得我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所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硕鼠硕鼠，无食我麦！三岁贯女，莫我肯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德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。逝将去女，适彼乐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国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。乐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国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乐国，爰得我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直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。</a:t>
            </a:r>
            <a:endParaRPr lang="zh-CN" altLang="zh-CN" sz="4000" b="1" dirty="0">
              <a:latin typeface="黑体" panose="02010609060101010101" pitchFamily="49" charset="-122"/>
              <a:ea typeface="黑体" panose="02010609060101010101" pitchFamily="49" charset="-122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endParaRPr lang="en-US" altLang="zh-CN" sz="4000" b="1" dirty="0">
              <a:latin typeface="黑体" panose="02010609060101010101" pitchFamily="49" charset="-122"/>
              <a:ea typeface="黑体" panose="02010609060101010101" pitchFamily="49" charset="-122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硕鼠硕鼠，无食我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苗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！三岁贯女，莫我肯劳。逝将去女，适彼乐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郊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。乐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郊</a:t>
            </a:r>
            <a:r>
              <a:rPr lang="zh-CN" altLang="zh-CN" sz="4000" b="1" dirty="0"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乐郊，谁之永</a:t>
            </a:r>
            <a:r>
              <a:rPr lang="zh-CN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rial" panose="020B0604020202020204" pitchFamily="34" charset="0"/>
              </a:rPr>
              <a:t>号</a:t>
            </a:r>
            <a:r>
              <a:rPr lang="zh-CN" altLang="zh-CN" sz="4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？</a:t>
            </a:r>
            <a:endParaRPr lang="en-US" altLang="zh-CN" sz="4000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endParaRPr lang="en-US" altLang="zh-CN" sz="4000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注释：①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三岁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：泛指多年。②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贯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：事，侍奉。③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女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：同“汝”，你。④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顾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：顾怜。 ⑤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莫我肯顾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：莫肯顾我。⑥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逝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：用作“誓”。⑦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去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：离开。⑧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爰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：于是   ⑨ 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德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：感激。⑩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劳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：慰劳。⑾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号</a:t>
            </a:r>
            <a:r>
              <a:rPr lang="zh-CN" altLang="en-US" sz="4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：感激</a:t>
            </a:r>
            <a:endParaRPr lang="en-US" altLang="zh-CN" sz="4000" b="1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endParaRPr lang="en-US" altLang="zh-CN" sz="4000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375"/>
              </a:spcBef>
              <a:spcAft>
                <a:spcPts val="375"/>
              </a:spcAft>
            </a:pPr>
            <a:endParaRPr lang="zh-CN" altLang="zh-CN" sz="4000" dirty="0">
              <a:latin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4441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6987564" y="429980"/>
            <a:ext cx="981978" cy="5599112"/>
          </a:xfrm>
        </p:spPr>
        <p:txBody>
          <a:bodyPr/>
          <a:lstStyle/>
          <a:p>
            <a:r>
              <a:rPr lang="zh-CN" altLang="en-US" sz="4400" b="1" dirty="0">
                <a:latin typeface="华文隶书" pitchFamily="2" charset="-122"/>
                <a:ea typeface="华文隶书" pitchFamily="2" charset="-122"/>
              </a:rPr>
              <a:t>诗</a:t>
            </a:r>
            <a:br>
              <a:rPr lang="zh-CN" altLang="en-US" sz="4400" b="1" dirty="0">
                <a:latin typeface="华文隶书" pitchFamily="2" charset="-122"/>
                <a:ea typeface="华文隶书" pitchFamily="2" charset="-122"/>
              </a:rPr>
            </a:br>
            <a:r>
              <a:rPr lang="zh-CN" altLang="en-US" sz="4400" b="1" dirty="0">
                <a:latin typeface="华文隶书" pitchFamily="2" charset="-122"/>
                <a:ea typeface="华文隶书" pitchFamily="2" charset="-122"/>
              </a:rPr>
              <a:t>经</a:t>
            </a:r>
            <a:br>
              <a:rPr lang="zh-CN" altLang="en-US" sz="4400" b="1" dirty="0">
                <a:latin typeface="华文隶书" pitchFamily="2" charset="-122"/>
                <a:ea typeface="华文隶书" pitchFamily="2" charset="-122"/>
              </a:rPr>
            </a:br>
            <a:r>
              <a:rPr lang="zh-CN" altLang="en-US" sz="4400" b="1" dirty="0">
                <a:latin typeface="华文隶书" pitchFamily="2" charset="-122"/>
                <a:ea typeface="华文隶书" pitchFamily="2" charset="-122"/>
              </a:rPr>
              <a:t>．</a:t>
            </a:r>
            <a:br>
              <a:rPr lang="zh-CN" altLang="en-US" sz="4400" b="1" dirty="0">
                <a:latin typeface="华文隶书" pitchFamily="2" charset="-122"/>
                <a:ea typeface="华文隶书" pitchFamily="2" charset="-122"/>
              </a:rPr>
            </a:br>
            <a:r>
              <a:rPr lang="zh-CN" altLang="en-US" sz="4400" b="1" dirty="0">
                <a:latin typeface="华文隶书" pitchFamily="2" charset="-122"/>
                <a:ea typeface="华文隶书" pitchFamily="2" charset="-122"/>
              </a:rPr>
              <a:t>郑</a:t>
            </a:r>
            <a:br>
              <a:rPr lang="zh-CN" altLang="en-US" sz="4400" b="1" dirty="0">
                <a:latin typeface="华文隶书" pitchFamily="2" charset="-122"/>
                <a:ea typeface="华文隶书" pitchFamily="2" charset="-122"/>
              </a:rPr>
            </a:br>
            <a:r>
              <a:rPr lang="zh-CN" altLang="en-US" sz="4400" b="1" dirty="0">
                <a:latin typeface="华文隶书" pitchFamily="2" charset="-122"/>
                <a:ea typeface="华文隶书" pitchFamily="2" charset="-122"/>
              </a:rPr>
              <a:t>风</a:t>
            </a:r>
            <a:br>
              <a:rPr lang="zh-CN" altLang="en-US" sz="4400" b="1" dirty="0">
                <a:latin typeface="华文隶书" pitchFamily="2" charset="-122"/>
                <a:ea typeface="华文隶书" pitchFamily="2" charset="-122"/>
              </a:rPr>
            </a:br>
            <a:r>
              <a:rPr lang="en-US" altLang="zh-CN" sz="4400" b="1" dirty="0">
                <a:latin typeface="华文隶书" pitchFamily="2" charset="-122"/>
                <a:ea typeface="华文隶书" pitchFamily="2" charset="-122"/>
              </a:rPr>
              <a:t>﹒</a:t>
            </a:r>
            <a:br>
              <a:rPr lang="en-US" altLang="zh-CN" sz="4400" b="1" dirty="0">
                <a:latin typeface="华文隶书" pitchFamily="2" charset="-122"/>
                <a:ea typeface="华文隶书" pitchFamily="2" charset="-122"/>
              </a:rPr>
            </a:br>
            <a:r>
              <a:rPr lang="zh-CN" altLang="en-US" sz="4400" b="1" dirty="0">
                <a:latin typeface="华文隶书" pitchFamily="2" charset="-122"/>
                <a:ea typeface="华文隶书" pitchFamily="2" charset="-122"/>
              </a:rPr>
              <a:t>子</a:t>
            </a:r>
            <a:br>
              <a:rPr lang="zh-CN" altLang="en-US" sz="4400" b="1" dirty="0">
                <a:latin typeface="华文隶书" pitchFamily="2" charset="-122"/>
                <a:ea typeface="华文隶书" pitchFamily="2" charset="-122"/>
              </a:rPr>
            </a:br>
            <a:r>
              <a:rPr lang="zh-CN" altLang="en-US" sz="4400" b="1" dirty="0">
                <a:latin typeface="华文隶书" pitchFamily="2" charset="-122"/>
                <a:ea typeface="华文隶书" pitchFamily="2" charset="-122"/>
              </a:rPr>
              <a:t>衿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201" y="-41770"/>
            <a:ext cx="4390763" cy="689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9778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椭圆 42"/>
          <p:cNvSpPr/>
          <p:nvPr/>
        </p:nvSpPr>
        <p:spPr>
          <a:xfrm>
            <a:off x="1161574" y="1180624"/>
            <a:ext cx="1035368" cy="1103948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朗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2167890" y="1146334"/>
            <a:ext cx="34290" cy="4726781"/>
          </a:xfrm>
          <a:prstGeom prst="line">
            <a:avLst/>
          </a:prstGeom>
          <a:ln w="12700">
            <a:solidFill>
              <a:srgbClr val="E593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/>
          <p:cNvSpPr/>
          <p:nvPr/>
        </p:nvSpPr>
        <p:spPr>
          <a:xfrm>
            <a:off x="1161574" y="2284572"/>
            <a:ext cx="1035368" cy="1103471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读</a:t>
            </a:r>
          </a:p>
        </p:txBody>
      </p:sp>
      <p:sp>
        <p:nvSpPr>
          <p:cNvPr id="4" name="椭圆 3"/>
          <p:cNvSpPr/>
          <p:nvPr/>
        </p:nvSpPr>
        <p:spPr>
          <a:xfrm>
            <a:off x="1161574" y="3387567"/>
            <a:ext cx="1035368" cy="1066324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节</a:t>
            </a:r>
          </a:p>
        </p:txBody>
      </p:sp>
      <p:sp>
        <p:nvSpPr>
          <p:cNvPr id="5" name="椭圆 4"/>
          <p:cNvSpPr/>
          <p:nvPr/>
        </p:nvSpPr>
        <p:spPr>
          <a:xfrm>
            <a:off x="1161574" y="4454366"/>
            <a:ext cx="1038701" cy="1012508"/>
          </a:xfrm>
          <a:prstGeom prst="ellipse">
            <a:avLst/>
          </a:prstGeom>
          <a:solidFill>
            <a:srgbClr val="E59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3600" b="1" dirty="0">
                <a:latin typeface="方正瘦金书简体" panose="03000509000000000000" charset="-122"/>
                <a:ea typeface="方正瘦金书简体" panose="03000509000000000000" charset="-122"/>
              </a:rPr>
              <a:t>奏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2196942" y="1094899"/>
            <a:ext cx="6541294" cy="483087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   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青青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子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衿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，悠悠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我心。</a:t>
            </a:r>
            <a:endParaRPr lang="zh-CN" altLang="en-US" sz="33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    纵我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不往，子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宁不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嗣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音？</a:t>
            </a:r>
            <a:endParaRPr lang="zh-CN" altLang="en-US" sz="33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    青青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子佩，悠悠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我思。</a:t>
            </a:r>
            <a:endParaRPr lang="zh-CN" altLang="en-US" sz="33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     纵我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不往，子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宁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不来？</a:t>
            </a:r>
            <a:endParaRPr lang="zh-CN" altLang="en-US" sz="33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    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挑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兮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达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兮，在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城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阙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兮。</a:t>
            </a:r>
            <a:endParaRPr lang="zh-CN" altLang="en-US" sz="33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     一日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不见，如</a:t>
            </a:r>
            <a:r>
              <a:rPr lang="en-US" altLang="zh-CN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/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三月兮。</a:t>
            </a:r>
            <a:endParaRPr lang="zh-CN" altLang="en-US" sz="33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defTabSz="912495">
              <a:lnSpc>
                <a:spcPct val="150000"/>
              </a:lnSpc>
              <a:buFont typeface="Arial" panose="020B0604020202020204" pitchFamily="34" charset="0"/>
              <a:defRPr/>
            </a:pPr>
            <a:endParaRPr lang="en-US" altLang="zh-CN" sz="825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bldLvl="0" animBg="1"/>
      <p:bldP spid="3" grpId="0" bldLvl="0" animBg="1"/>
      <p:bldP spid="4" grpId="0" bldLvl="0" animBg="1"/>
      <p:bldP spid="5" grpId="0" bldLvl="0" animBg="1"/>
      <p:bldP spid="4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05105" y="1014889"/>
            <a:ext cx="1904105" cy="116434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911" y="1271103"/>
            <a:ext cx="908111" cy="908111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357664" y="1271111"/>
            <a:ext cx="942499" cy="2144078"/>
          </a:xfrm>
          <a:prstGeom prst="ellipse">
            <a:avLst/>
          </a:prstGeom>
          <a:solidFill>
            <a:srgbClr val="0F46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zh-CN" sz="6000" dirty="0">
                <a:solidFill>
                  <a:srgbClr val="FFFF00"/>
                </a:solidFill>
                <a:latin typeface="方正古隶简体" panose="03000509000000000000" pitchFamily="65" charset="-122"/>
                <a:ea typeface="方正古隶简体" panose="03000509000000000000" pitchFamily="65" charset="-122"/>
              </a:rPr>
              <a:t>读音</a:t>
            </a:r>
          </a:p>
        </p:txBody>
      </p:sp>
      <p:sp>
        <p:nvSpPr>
          <p:cNvPr id="20" name="椭圆 19"/>
          <p:cNvSpPr/>
          <p:nvPr/>
        </p:nvSpPr>
        <p:spPr>
          <a:xfrm>
            <a:off x="357664" y="3633788"/>
            <a:ext cx="942023" cy="1823085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 b="1" dirty="0">
                <a:solidFill>
                  <a:srgbClr val="FFFF00"/>
                </a:solidFill>
                <a:latin typeface="方正古隶简体" panose="03000509000000000000" pitchFamily="65" charset="-122"/>
                <a:ea typeface="方正古隶简体" panose="03000509000000000000" pitchFamily="65" charset="-122"/>
              </a:rPr>
              <a:t>释义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00163" y="1141096"/>
            <a:ext cx="7430929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300" b="1" dirty="0">
                <a:solidFill>
                  <a:srgbClr val="FF0000"/>
                </a:solidFill>
              </a:rPr>
              <a:t>衿【</a:t>
            </a:r>
            <a:r>
              <a:rPr lang="zh-CN" altLang="en-US" sz="33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jīn</a:t>
            </a:r>
            <a:r>
              <a:rPr lang="zh-CN" altLang="en-US" sz="3300" b="1" dirty="0">
                <a:solidFill>
                  <a:srgbClr val="FF0000"/>
                </a:solidFill>
              </a:rPr>
              <a:t>】</a:t>
            </a:r>
            <a:r>
              <a:rPr lang="zh-CN" altLang="en-US" sz="3300" b="1" dirty="0"/>
              <a:t>：</a:t>
            </a:r>
            <a:r>
              <a:rPr lang="zh-CN" altLang="en-US" sz="3300" b="1" dirty="0">
                <a:latin typeface="楷体" panose="02010609060101010101" pitchFamily="49" charset="-122"/>
                <a:ea typeface="楷体" panose="02010609060101010101" pitchFamily="49" charset="-122"/>
              </a:rPr>
              <a:t>衣领。</a:t>
            </a:r>
          </a:p>
          <a:p>
            <a:endParaRPr lang="zh-CN" altLang="en-US" sz="3300" b="1" dirty="0"/>
          </a:p>
          <a:p>
            <a:r>
              <a:rPr lang="zh-CN" altLang="en-US" sz="3300" b="1" dirty="0">
                <a:solidFill>
                  <a:srgbClr val="FF0000"/>
                </a:solidFill>
              </a:rPr>
              <a:t>宁</a:t>
            </a:r>
            <a:r>
              <a:rPr lang="zh-CN" altLang="en-US" sz="3300" b="1" dirty="0">
                <a:solidFill>
                  <a:srgbClr val="FF0000"/>
                </a:solidFill>
                <a:sym typeface="+mn-ea"/>
              </a:rPr>
              <a:t>【nìng】</a:t>
            </a:r>
            <a:r>
              <a:rPr lang="zh-CN" altLang="en-US" sz="3300" b="1" dirty="0"/>
              <a:t>：</a:t>
            </a:r>
            <a:r>
              <a:rPr lang="zh-CN" altLang="en-US" sz="3300" b="1" dirty="0">
                <a:latin typeface="楷体" panose="02010609060101010101" pitchFamily="49" charset="-122"/>
                <a:ea typeface="楷体" panose="02010609060101010101" pitchFamily="49" charset="-122"/>
              </a:rPr>
              <a:t>难道。</a:t>
            </a:r>
          </a:p>
          <a:p>
            <a:endParaRPr lang="zh-CN" altLang="en-US" sz="3300" b="1" dirty="0"/>
          </a:p>
          <a:p>
            <a:r>
              <a:rPr lang="zh-CN" altLang="en-US" sz="3300" b="1" dirty="0">
                <a:solidFill>
                  <a:srgbClr val="FF0000"/>
                </a:solidFill>
              </a:rPr>
              <a:t>嗣</a:t>
            </a:r>
            <a:r>
              <a:rPr lang="zh-CN" altLang="en-US" sz="3300" b="1" dirty="0">
                <a:solidFill>
                  <a:srgbClr val="FF0000"/>
                </a:solidFill>
                <a:sym typeface="+mn-ea"/>
              </a:rPr>
              <a:t>【sì】</a:t>
            </a:r>
            <a:r>
              <a:rPr lang="zh-CN" altLang="en-US" sz="3300" b="1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3300" b="1" dirty="0">
                <a:latin typeface="楷体" panose="02010609060101010101" pitchFamily="49" charset="-122"/>
                <a:ea typeface="楷体" panose="02010609060101010101" pitchFamily="49" charset="-122"/>
              </a:rPr>
              <a:t>继续。</a:t>
            </a:r>
          </a:p>
          <a:p>
            <a:endParaRPr lang="zh-CN" altLang="en-US" sz="33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300" b="1" dirty="0">
                <a:solidFill>
                  <a:srgbClr val="FF0000"/>
                </a:solidFill>
              </a:rPr>
              <a:t>挑</a:t>
            </a:r>
            <a:r>
              <a:rPr lang="zh-CN" altLang="en-US" sz="3300" b="1" dirty="0">
                <a:solidFill>
                  <a:srgbClr val="FF0000"/>
                </a:solidFill>
                <a:sym typeface="+mn-ea"/>
              </a:rPr>
              <a:t>【tāo】达【tà】</a:t>
            </a:r>
            <a:r>
              <a:rPr lang="zh-CN" altLang="en-US" sz="3300" b="1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3300" b="1" dirty="0">
                <a:latin typeface="楷体" panose="02010609060101010101" pitchFamily="49" charset="-122"/>
                <a:ea typeface="楷体" panose="02010609060101010101" pitchFamily="49" charset="-122"/>
              </a:rPr>
              <a:t>往来相见的样子。</a:t>
            </a:r>
          </a:p>
          <a:p>
            <a:endParaRPr lang="zh-CN" altLang="en-US" sz="33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3300" b="1" dirty="0">
                <a:solidFill>
                  <a:srgbClr val="FF0000"/>
                </a:solidFill>
              </a:rPr>
              <a:t>城阙【què】</a:t>
            </a:r>
            <a:r>
              <a:rPr lang="zh-CN" altLang="en-US" sz="3300" b="1" dirty="0"/>
              <a:t>：</a:t>
            </a:r>
            <a:r>
              <a:rPr lang="zh-CN" altLang="en-US" sz="3300" b="1" dirty="0">
                <a:latin typeface="楷体" panose="02010609060101010101" pitchFamily="49" charset="-122"/>
                <a:ea typeface="楷体" panose="02010609060101010101" pitchFamily="49" charset="-122"/>
              </a:rPr>
              <a:t>城门两边的高台。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B51CF6-FDE6-456C-A8B3-FD8E0DC4F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            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8395293-D3BD-4469-A365-270C00866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54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j-cs"/>
              </a:rPr>
              <a:t>          </a:t>
            </a:r>
            <a:endParaRPr lang="en-US" altLang="zh-CN" sz="5400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  <a:cs typeface="+mj-cs"/>
            </a:endParaRPr>
          </a:p>
          <a:p>
            <a:pPr marL="0" indent="0">
              <a:buNone/>
            </a:pPr>
            <a:r>
              <a:rPr lang="en-US" altLang="zh-CN" sz="54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j-cs"/>
              </a:rPr>
              <a:t>        </a:t>
            </a:r>
            <a:r>
              <a:rPr lang="zh-CN" altLang="en-US" sz="54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+mj-cs"/>
              </a:rPr>
              <a:t>两人一组，古今对译</a:t>
            </a:r>
            <a:endParaRPr lang="zh-CN" altLang="en-US" sz="5400" dirty="0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95997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Text Box 4">
            <a:extLst>
              <a:ext uri="{FF2B5EF4-FFF2-40B4-BE49-F238E27FC236}">
                <a16:creationId xmlns:a16="http://schemas.microsoft.com/office/drawing/2014/main" id="{94C481C6-A300-4BA9-8612-3D548AE19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981076"/>
            <a:ext cx="6135688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prstClr val="black"/>
                </a:solidFill>
              </a:rPr>
              <a:t>青青子衿，悠悠我心。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 dirty="0">
                <a:solidFill>
                  <a:prstClr val="black"/>
                </a:solidFill>
              </a:rPr>
              <a:t>  纵我不往，子宁不嗣音？</a:t>
            </a:r>
            <a:r>
              <a:rPr lang="zh-CN" altLang="en-US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46087" name="Text Box 7">
            <a:extLst>
              <a:ext uri="{FF2B5EF4-FFF2-40B4-BE49-F238E27FC236}">
                <a16:creationId xmlns:a16="http://schemas.microsoft.com/office/drawing/2014/main" id="{6686B00B-9254-4E93-9769-05F148F7C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4" y="3141664"/>
            <a:ext cx="61309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</a:rPr>
              <a:t>青青的是你的衣领，悠悠的是我的心境。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</a:rPr>
              <a:t>纵然我不曾去会你，难道你就此断音信？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>
            <a:extLst>
              <a:ext uri="{FF2B5EF4-FFF2-40B4-BE49-F238E27FC236}">
                <a16:creationId xmlns:a16="http://schemas.microsoft.com/office/drawing/2014/main" id="{49DE3228-410B-4836-B4FB-3ED2C167F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3350" y="908050"/>
            <a:ext cx="6840538" cy="149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800">
                <a:solidFill>
                  <a:prstClr val="black"/>
                </a:solidFill>
              </a:rPr>
              <a:t>●</a:t>
            </a:r>
            <a:r>
              <a:rPr lang="zh-CN" altLang="en-US" sz="4400" b="1">
                <a:solidFill>
                  <a:prstClr val="black"/>
                </a:solidFill>
              </a:rPr>
              <a:t>青青子佩，悠悠我思。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prstClr val="black"/>
                </a:solidFill>
              </a:rPr>
              <a:t>    纵我不往，子宁不来？</a:t>
            </a:r>
          </a:p>
        </p:txBody>
      </p:sp>
      <p:sp>
        <p:nvSpPr>
          <p:cNvPr id="47110" name="Text Box 6">
            <a:extLst>
              <a:ext uri="{FF2B5EF4-FFF2-40B4-BE49-F238E27FC236}">
                <a16:creationId xmlns:a16="http://schemas.microsoft.com/office/drawing/2014/main" id="{DD63459C-0CEF-425D-A88B-876DB6F49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714" y="2997200"/>
            <a:ext cx="85232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</a:rPr>
              <a:t>是青青的你的佩带，悠悠的是我的情怀。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</a:rPr>
              <a:t>纵然我不曾去会你，难道你不能主动来？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8" grpId="1"/>
      <p:bldP spid="471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>
            <a:extLst>
              <a:ext uri="{FF2B5EF4-FFF2-40B4-BE49-F238E27FC236}">
                <a16:creationId xmlns:a16="http://schemas.microsoft.com/office/drawing/2014/main" id="{067D5DF9-A8E7-4EBE-B07A-78A06C140F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6" y="1125538"/>
            <a:ext cx="6157455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>
                <a:solidFill>
                  <a:prstClr val="black"/>
                </a:solidFill>
              </a:rPr>
              <a:t> ●</a:t>
            </a:r>
            <a:r>
              <a:rPr lang="zh-CN" altLang="en-US" sz="4400" b="1">
                <a:solidFill>
                  <a:prstClr val="black"/>
                </a:solidFill>
              </a:rPr>
              <a:t>挑兮达兮，在城阙兮。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prstClr val="black"/>
                </a:solidFill>
              </a:rPr>
              <a:t>  一日不见，如三月兮。</a:t>
            </a:r>
          </a:p>
        </p:txBody>
      </p:sp>
      <p:sp>
        <p:nvSpPr>
          <p:cNvPr id="48134" name="Text Box 6">
            <a:extLst>
              <a:ext uri="{FF2B5EF4-FFF2-40B4-BE49-F238E27FC236}">
                <a16:creationId xmlns:a16="http://schemas.microsoft.com/office/drawing/2014/main" id="{4FECA6FA-72A1-4371-ADA1-AE18BF9FD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924176"/>
            <a:ext cx="94472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</a:rPr>
              <a:t>来来往往张眼望啊，在这高高城楼上啊。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</a:rPr>
              <a:t>一天不见你的面呵，好像已有三月长啊！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8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8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3313">
            <a:extLst>
              <a:ext uri="{FF2B5EF4-FFF2-40B4-BE49-F238E27FC236}">
                <a16:creationId xmlns:a16="http://schemas.microsoft.com/office/drawing/2014/main" id="{7B4870C6-F259-44B8-9B15-7C8DE7AED9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571501"/>
            <a:ext cx="8229600" cy="17684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合作探究，赏析诗歌</a:t>
            </a:r>
          </a:p>
        </p:txBody>
      </p:sp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0999BDB7-D453-4526-B1AF-0D270929BA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071564"/>
            <a:ext cx="9144000" cy="5214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n-US" altLang="zh-CN" sz="4000" b="1" dirty="0"/>
              <a:t>       </a:t>
            </a:r>
          </a:p>
          <a:p>
            <a:pPr>
              <a:buFontTx/>
              <a:buNone/>
            </a:pPr>
            <a:r>
              <a:rPr lang="en-US" altLang="zh-CN" sz="4000" b="1" dirty="0"/>
              <a:t>    1</a:t>
            </a:r>
            <a:r>
              <a:rPr lang="zh-CN" altLang="en-US" sz="4000" b="1" dirty="0"/>
              <a:t>、</a:t>
            </a:r>
            <a:r>
              <a:rPr lang="zh-CN" altLang="en-US" sz="4000" b="1" dirty="0">
                <a:solidFill>
                  <a:prstClr val="black"/>
                </a:solidFill>
                <a:sym typeface="宋体" panose="02010600030101010101" pitchFamily="2" charset="-122"/>
              </a:rPr>
              <a:t>这首诗采用了怎样的叙述手法？</a:t>
            </a:r>
            <a:r>
              <a:rPr lang="zh-CN" altLang="en-US" sz="4000" b="1" dirty="0">
                <a:solidFill>
                  <a:prstClr val="black"/>
                </a:solidFill>
              </a:rPr>
              <a:t>从语言结构上看，具有哪些特点？</a:t>
            </a:r>
            <a:endParaRPr lang="en-US" altLang="zh-CN" sz="4000" b="1" dirty="0">
              <a:solidFill>
                <a:prstClr val="black"/>
              </a:solidFill>
              <a:sym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en-US" altLang="zh-CN" sz="4000" b="1" dirty="0">
                <a:solidFill>
                  <a:prstClr val="black"/>
                </a:solidFill>
                <a:sym typeface="宋体" panose="02010600030101010101" pitchFamily="2" charset="-122"/>
              </a:rPr>
              <a:t>      </a:t>
            </a:r>
          </a:p>
          <a:p>
            <a:pPr>
              <a:buFontTx/>
              <a:buNone/>
            </a:pPr>
            <a:r>
              <a:rPr lang="en-US" altLang="zh-CN" sz="4000" b="1" dirty="0">
                <a:solidFill>
                  <a:prstClr val="black"/>
                </a:solidFill>
                <a:sym typeface="宋体" panose="02010600030101010101" pitchFamily="2" charset="-122"/>
              </a:rPr>
              <a:t> </a:t>
            </a:r>
            <a:endParaRPr lang="zh-CN" altLang="en-US" b="1" dirty="0">
              <a:latin typeface="+mn-ea"/>
            </a:endParaRPr>
          </a:p>
        </p:txBody>
      </p:sp>
      <p:pic>
        <p:nvPicPr>
          <p:cNvPr id="22532" name="图片 64537" descr="t0147ecb4a0fa838c25">
            <a:extLst>
              <a:ext uri="{FF2B5EF4-FFF2-40B4-BE49-F238E27FC236}">
                <a16:creationId xmlns:a16="http://schemas.microsoft.com/office/drawing/2014/main" id="{C22650F9-EA1D-46CD-8064-B930BB131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1"/>
            <a:ext cx="1162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8074146"/>
      </p:ext>
    </p:extLst>
  </p:cSld>
  <p:clrMapOvr>
    <a:masterClrMapping/>
  </p:clrMapOvr>
  <p:transition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3313">
            <a:extLst>
              <a:ext uri="{FF2B5EF4-FFF2-40B4-BE49-F238E27FC236}">
                <a16:creationId xmlns:a16="http://schemas.microsoft.com/office/drawing/2014/main" id="{7B4870C6-F259-44B8-9B15-7C8DE7AED9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571501"/>
            <a:ext cx="8229600" cy="17684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合作探究，赏析诗歌</a:t>
            </a:r>
          </a:p>
        </p:txBody>
      </p:sp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0999BDB7-D453-4526-B1AF-0D270929BA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071564"/>
            <a:ext cx="9144000" cy="5214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n-US" altLang="zh-CN" sz="4000" b="1" dirty="0"/>
              <a:t>       </a:t>
            </a:r>
          </a:p>
          <a:p>
            <a:pPr>
              <a:buFontTx/>
              <a:buNone/>
            </a:pPr>
            <a:r>
              <a:rPr lang="en-US" altLang="zh-CN" sz="4000" b="1" dirty="0"/>
              <a:t>  1</a:t>
            </a:r>
            <a:r>
              <a:rPr lang="zh-CN" altLang="en-US" sz="4000" b="1" dirty="0"/>
              <a:t>、这首诗采用了怎样的叙述手法？从语言结构上看，具有怎样的特点？</a:t>
            </a:r>
          </a:p>
          <a:p>
            <a:pPr>
              <a:buFontTx/>
              <a:buNone/>
            </a:pPr>
            <a:r>
              <a:rPr lang="zh-CN" altLang="en-US" b="1" dirty="0"/>
              <a:t>        </a:t>
            </a:r>
            <a:endParaRPr lang="en-US" altLang="zh-CN" b="1" dirty="0"/>
          </a:p>
          <a:p>
            <a:pPr>
              <a:buFontTx/>
              <a:buNone/>
            </a:pPr>
            <a:r>
              <a:rPr lang="zh-CN" altLang="en-US" b="1" dirty="0"/>
              <a:t> </a:t>
            </a:r>
            <a:r>
              <a:rPr lang="zh-CN" altLang="en-US" sz="2800" b="1" dirty="0">
                <a:solidFill>
                  <a:srgbClr val="FF0000"/>
                </a:solidFill>
              </a:rPr>
              <a:t>①</a:t>
            </a:r>
            <a:r>
              <a:rPr lang="zh-CN" altLang="en-US" b="1" dirty="0">
                <a:solidFill>
                  <a:srgbClr val="FF0000"/>
                </a:solidFill>
              </a:rPr>
              <a:t>全诗采用倒叙手法；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②</a:t>
            </a:r>
            <a:r>
              <a:rPr lang="zh-CN" altLang="en-US" b="1" dirty="0">
                <a:solidFill>
                  <a:srgbClr val="FF0000"/>
                </a:solidFill>
              </a:rPr>
              <a:t>从语言结构上看，诗歌的前两章具有重章复沓的特点。</a:t>
            </a:r>
          </a:p>
          <a:p>
            <a:pPr>
              <a:buFontTx/>
              <a:buNone/>
            </a:pPr>
            <a:r>
              <a:rPr lang="zh-CN" altLang="en-US" sz="4000" b="1" dirty="0">
                <a:solidFill>
                  <a:srgbClr val="FF0000"/>
                </a:solidFill>
              </a:rPr>
              <a:t>   </a:t>
            </a:r>
            <a:r>
              <a:rPr lang="zh-CN" altLang="en-US" sz="44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22532" name="图片 64537" descr="t0147ecb4a0fa838c25">
            <a:extLst>
              <a:ext uri="{FF2B5EF4-FFF2-40B4-BE49-F238E27FC236}">
                <a16:creationId xmlns:a16="http://schemas.microsoft.com/office/drawing/2014/main" id="{C22650F9-EA1D-46CD-8064-B930BB131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1"/>
            <a:ext cx="1162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56B6CE-2EDD-41D7-B866-EC57410C4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体会诗歌语言的含蓄美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1CBA4A-7F6F-47DE-9F16-C34CB751F9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/>
              <a:t>        某一日，某理科男正埋头游戏，收到文科女友的短信，上面写着：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u="sng" dirty="0"/>
              <a:t>      </a:t>
            </a:r>
            <a:r>
              <a:rPr lang="zh-CN" altLang="en-US" b="1" u="sng" dirty="0"/>
              <a:t>（                                                            ）</a:t>
            </a:r>
            <a:endParaRPr lang="en-US" altLang="zh-CN" b="1" u="sng" dirty="0"/>
          </a:p>
          <a:p>
            <a:pPr marL="0" indent="0">
              <a:buNone/>
            </a:pPr>
            <a:r>
              <a:rPr lang="en-US" altLang="zh-CN" b="1" dirty="0"/>
              <a:t>       </a:t>
            </a:r>
            <a:r>
              <a:rPr lang="zh-CN" altLang="en-US" b="1" dirty="0"/>
              <a:t>男生研究许久，不解，顺手回：说人话。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       </a:t>
            </a:r>
            <a:r>
              <a:rPr lang="zh-CN" altLang="en-US" b="1" dirty="0"/>
              <a:t>片刻，女生短信至：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 </a:t>
            </a:r>
            <a:r>
              <a:rPr lang="en-US" altLang="zh-CN" b="1" u="sng" dirty="0">
                <a:solidFill>
                  <a:prstClr val="black"/>
                </a:solidFill>
              </a:rPr>
              <a:t> </a:t>
            </a:r>
            <a:r>
              <a:rPr lang="zh-CN" altLang="en-US" b="1" u="sng" dirty="0">
                <a:solidFill>
                  <a:prstClr val="black"/>
                </a:solidFill>
              </a:rPr>
              <a:t>（                                                            ）</a:t>
            </a:r>
            <a:endParaRPr lang="en-US" altLang="zh-CN" b="1" dirty="0"/>
          </a:p>
        </p:txBody>
      </p:sp>
    </p:spTree>
    <p:extLst>
      <p:ext uri="{BB962C8B-B14F-4D97-AF65-F5344CB8AC3E}">
        <p14:creationId xmlns:p14="http://schemas.microsoft.com/office/powerpoint/2010/main" val="1621046403"/>
      </p:ext>
    </p:extLst>
  </p:cSld>
  <p:clrMapOvr>
    <a:masterClrMapping/>
  </p:clrMapOvr>
  <p:transition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56B6CE-2EDD-41D7-B866-EC57410C4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体会诗歌语言的含蓄美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1CBA4A-7F6F-47DE-9F16-C34CB751F9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/>
              <a:t>        某一日，某理科男正埋头游戏，收到文科女友的短信，上面写着：</a:t>
            </a:r>
            <a:endParaRPr lang="en-US" altLang="zh-CN" b="1" dirty="0"/>
          </a:p>
          <a:p>
            <a:pPr marL="0" indent="0">
              <a:buNone/>
            </a:pPr>
            <a:r>
              <a:rPr lang="zh-CN" altLang="en-US" sz="2800" b="1" u="sng" dirty="0">
                <a:solidFill>
                  <a:srgbClr val="FF0000"/>
                </a:solidFill>
              </a:rPr>
              <a:t>（ 纵我不往？子宁不嗣音？纵我不往，子宁不来？  ）</a:t>
            </a:r>
            <a:endParaRPr lang="en-US" altLang="zh-CN" sz="2800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b="1" dirty="0"/>
              <a:t>       </a:t>
            </a:r>
            <a:r>
              <a:rPr lang="zh-CN" altLang="en-US" b="1" dirty="0"/>
              <a:t>男生研究许久，不解，顺手回：说人话。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       </a:t>
            </a:r>
            <a:r>
              <a:rPr lang="zh-CN" altLang="en-US" b="1" dirty="0"/>
              <a:t>片刻，女生短信至：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 </a:t>
            </a:r>
            <a:r>
              <a:rPr lang="en-US" altLang="zh-CN" b="1" u="sng" dirty="0">
                <a:solidFill>
                  <a:prstClr val="black"/>
                </a:solidFill>
              </a:rPr>
              <a:t> </a:t>
            </a:r>
            <a:r>
              <a:rPr lang="zh-CN" altLang="en-US" u="sng" dirty="0">
                <a:solidFill>
                  <a:srgbClr val="FF0000"/>
                </a:solidFill>
              </a:rPr>
              <a:t>（   老娘我不去找你，你就不知道来找老娘）</a:t>
            </a:r>
            <a:endParaRPr lang="en-US" altLang="zh-CN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871860"/>
      </p:ext>
    </p:extLst>
  </p:cSld>
  <p:clrMapOvr>
    <a:masterClrMapping/>
  </p:clrMapOvr>
  <p:transition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标题 9">
            <a:extLst>
              <a:ext uri="{FF2B5EF4-FFF2-40B4-BE49-F238E27FC236}">
                <a16:creationId xmlns:a16="http://schemas.microsoft.com/office/drawing/2014/main" id="{4F899E79-5B05-4A70-B16B-A8B6EE840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FF0000"/>
                </a:solidFill>
              </a:rPr>
              <a:t>对比阅读，赏析诗歌</a:t>
            </a:r>
          </a:p>
        </p:txBody>
      </p:sp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0999BDB7-D453-4526-B1AF-0D270929BAFE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-77002" y="1600201"/>
            <a:ext cx="4572802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青青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子</a:t>
            </a:r>
            <a:r>
              <a:rPr lang="zh-CN" altLang="en-US" sz="33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衿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，悠悠我心。</a:t>
            </a:r>
            <a:endParaRPr lang="zh-CN" altLang="en-US" sz="3300" b="1" dirty="0">
              <a:latin typeface="Arial" panose="020B0604020202020204" pitchFamily="34" charset="0"/>
              <a:ea typeface="黑体" panose="02010609060101010101" charset="-122"/>
            </a:endParaRPr>
          </a:p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纵我不往，子</a:t>
            </a:r>
            <a:r>
              <a:rPr lang="zh-CN" altLang="en-US" sz="33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宁不</a:t>
            </a:r>
            <a:r>
              <a:rPr lang="zh-CN" altLang="en-US" sz="3300" b="1" dirty="0">
                <a:latin typeface="Arial" panose="020B0604020202020204" pitchFamily="34" charset="0"/>
                <a:ea typeface="黑体" panose="02010609060101010101" charset="-122"/>
                <a:sym typeface="+mn-ea"/>
              </a:rPr>
              <a:t>嗣音</a:t>
            </a:r>
            <a:r>
              <a:rPr lang="zh-CN" altLang="en-US" sz="33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？</a:t>
            </a:r>
            <a:endParaRPr lang="en-US" altLang="zh-CN" sz="3300" b="1" dirty="0">
              <a:solidFill>
                <a:srgbClr val="FF00FF"/>
              </a:solidFill>
              <a:latin typeface="Arial" panose="020B0604020202020204" pitchFamily="34" charset="0"/>
              <a:ea typeface="黑体" panose="02010609060101010101" charset="-122"/>
              <a:sym typeface="+mn-ea"/>
            </a:endParaRPr>
          </a:p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zh-CN" sz="3300" b="1" dirty="0">
              <a:latin typeface="Arial" panose="020B0604020202020204" pitchFamily="34" charset="0"/>
              <a:ea typeface="黑体" panose="02010609060101010101" charset="-122"/>
              <a:sym typeface="+mn-ea"/>
            </a:endParaRPr>
          </a:p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3300" b="1" dirty="0">
                <a:solidFill>
                  <a:prstClr val="black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    </a:t>
            </a:r>
            <a:endParaRPr lang="zh-CN" altLang="en-US" sz="3600" b="1" dirty="0">
              <a:latin typeface="+mn-ea"/>
            </a:endParaRPr>
          </a:p>
        </p:txBody>
      </p:sp>
      <p:sp>
        <p:nvSpPr>
          <p:cNvPr id="11" name="内容占位符 10">
            <a:extLst>
              <a:ext uri="{FF2B5EF4-FFF2-40B4-BE49-F238E27FC236}">
                <a16:creationId xmlns:a16="http://schemas.microsoft.com/office/drawing/2014/main" id="{006FF6BD-A22B-416C-B67D-DCF9D40B6E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495800" cy="4525963"/>
          </a:xfrm>
        </p:spPr>
        <p:txBody>
          <a:bodyPr/>
          <a:lstStyle/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3300" b="1" dirty="0">
                <a:solidFill>
                  <a:prstClr val="black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青青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其</a:t>
            </a:r>
            <a:r>
              <a:rPr lang="zh-CN" altLang="en-US" sz="33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衣</a:t>
            </a:r>
            <a:r>
              <a:rPr lang="zh-CN" altLang="en-US" sz="3300" b="1" dirty="0">
                <a:solidFill>
                  <a:prstClr val="black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，悠悠我心。</a:t>
            </a:r>
            <a:endParaRPr lang="zh-CN" altLang="en-US" sz="3300" b="1" dirty="0">
              <a:solidFill>
                <a:prstClr val="black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33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如</a:t>
            </a:r>
            <a:r>
              <a:rPr lang="zh-CN" altLang="en-US" sz="3300" b="1" dirty="0">
                <a:solidFill>
                  <a:prstClr val="black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我不往，子应嗣音</a:t>
            </a:r>
            <a:r>
              <a:rPr lang="zh-CN" altLang="en-US" sz="33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。</a:t>
            </a:r>
            <a:endParaRPr lang="en-US" altLang="zh-CN" sz="3300" b="1" dirty="0">
              <a:solidFill>
                <a:srgbClr val="FF00FF"/>
              </a:solidFill>
              <a:latin typeface="Arial" panose="020B0604020202020204" pitchFamily="34" charset="0"/>
              <a:ea typeface="黑体" panose="02010609060101010101" charset="-122"/>
              <a:sym typeface="+mn-ea"/>
            </a:endParaRPr>
          </a:p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en-US" altLang="zh-CN" sz="3300" b="1" dirty="0">
              <a:solidFill>
                <a:prstClr val="black"/>
              </a:solidFill>
              <a:latin typeface="Arial" panose="020B0604020202020204" pitchFamily="34" charset="0"/>
              <a:ea typeface="黑体" panose="02010609060101010101" charset="-122"/>
              <a:sym typeface="+mn-ea"/>
            </a:endParaRPr>
          </a:p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3300" b="1" dirty="0">
                <a:solidFill>
                  <a:prstClr val="black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青青</a:t>
            </a:r>
            <a:r>
              <a:rPr lang="zh-CN" altLang="en-US" sz="33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其</a:t>
            </a:r>
            <a:r>
              <a:rPr lang="zh-CN" altLang="en-US" sz="33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衣</a:t>
            </a:r>
            <a:r>
              <a:rPr lang="zh-CN" altLang="en-US" sz="3300" b="1" dirty="0">
                <a:solidFill>
                  <a:prstClr val="black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，悠悠我心。</a:t>
            </a:r>
            <a:endParaRPr lang="zh-CN" altLang="en-US" sz="3300" b="1" dirty="0">
              <a:solidFill>
                <a:prstClr val="black"/>
              </a:solidFill>
              <a:latin typeface="Arial" panose="020B0604020202020204" pitchFamily="34" charset="0"/>
              <a:ea typeface="黑体" panose="02010609060101010101" charset="-122"/>
            </a:endParaRPr>
          </a:p>
          <a:p>
            <a:pPr marL="0" lvl="0" indent="0" defTabSz="91249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zh-CN" altLang="en-US" sz="33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如</a:t>
            </a:r>
            <a:r>
              <a:rPr lang="zh-CN" altLang="en-US" sz="3300" b="1" dirty="0">
                <a:solidFill>
                  <a:prstClr val="black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我不往，子应嗣音</a:t>
            </a:r>
            <a:r>
              <a:rPr lang="zh-CN" altLang="en-US" sz="3300" b="1" dirty="0">
                <a:solidFill>
                  <a:srgbClr val="FF00FF"/>
                </a:solidFill>
                <a:latin typeface="Arial" panose="020B0604020202020204" pitchFamily="34" charset="0"/>
                <a:ea typeface="黑体" panose="02010609060101010101" charset="-122"/>
                <a:sym typeface="+mn-ea"/>
              </a:rPr>
              <a:t>！</a:t>
            </a:r>
            <a:endParaRPr lang="en-US" altLang="zh-CN" sz="3300" b="1" dirty="0">
              <a:solidFill>
                <a:srgbClr val="FF00FF"/>
              </a:solidFill>
              <a:latin typeface="Arial" panose="020B0604020202020204" pitchFamily="34" charset="0"/>
              <a:ea typeface="黑体" panose="02010609060101010101" charset="-122"/>
              <a:sym typeface="+mn-ea"/>
            </a:endParaRPr>
          </a:p>
          <a:p>
            <a:endParaRPr lang="zh-CN" altLang="en-US" dirty="0"/>
          </a:p>
        </p:txBody>
      </p:sp>
      <p:pic>
        <p:nvPicPr>
          <p:cNvPr id="22532" name="图片 64537" descr="t0147ecb4a0fa838c25">
            <a:extLst>
              <a:ext uri="{FF2B5EF4-FFF2-40B4-BE49-F238E27FC236}">
                <a16:creationId xmlns:a16="http://schemas.microsoft.com/office/drawing/2014/main" id="{C22650F9-EA1D-46CD-8064-B930BB131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1"/>
            <a:ext cx="1162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5881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3313">
            <a:extLst>
              <a:ext uri="{FF2B5EF4-FFF2-40B4-BE49-F238E27FC236}">
                <a16:creationId xmlns:a16="http://schemas.microsoft.com/office/drawing/2014/main" id="{7B4870C6-F259-44B8-9B15-7C8DE7AED9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571501"/>
            <a:ext cx="8229600" cy="17684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内容归纳</a:t>
            </a:r>
          </a:p>
        </p:txBody>
      </p:sp>
      <p:sp>
        <p:nvSpPr>
          <p:cNvPr id="13315" name="内容占位符 13314">
            <a:extLst>
              <a:ext uri="{FF2B5EF4-FFF2-40B4-BE49-F238E27FC236}">
                <a16:creationId xmlns:a16="http://schemas.microsoft.com/office/drawing/2014/main" id="{0999BDB7-D453-4526-B1AF-0D270929BAF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071564"/>
            <a:ext cx="9144000" cy="521493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FontTx/>
              <a:buNone/>
            </a:pPr>
            <a:r>
              <a:rPr lang="en-US" altLang="zh-CN" sz="4000" b="1" dirty="0"/>
              <a:t>          </a:t>
            </a:r>
            <a:endParaRPr lang="zh-CN" altLang="en-US" b="1" dirty="0">
              <a:solidFill>
                <a:srgbClr val="FF0000"/>
              </a:solidFill>
            </a:endParaRPr>
          </a:p>
          <a:p>
            <a:pPr>
              <a:buFontTx/>
              <a:buNone/>
            </a:pPr>
            <a:r>
              <a:rPr lang="zh-CN" altLang="en-US" b="1" dirty="0">
                <a:sym typeface="宋体" panose="02010600030101010101" pitchFamily="2" charset="-122"/>
              </a:rPr>
              <a:t>         </a:t>
            </a:r>
            <a:endParaRPr lang="en-US" altLang="zh-CN" b="1" dirty="0">
              <a:sym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en-US" altLang="zh-CN" b="1" dirty="0">
                <a:sym typeface="宋体" panose="02010600030101010101" pitchFamily="2" charset="-122"/>
              </a:rPr>
              <a:t>         </a:t>
            </a:r>
            <a:r>
              <a:rPr lang="zh-CN" altLang="en-US" b="1" dirty="0">
                <a:sym typeface="宋体" panose="02010600030101010101" pitchFamily="2" charset="-122"/>
              </a:rPr>
              <a:t>这首诗写一个女子在城楼上等候她的恋人，可望穿秋水，却不见人影，浓浓的爱意不由转化嗔怪</a:t>
            </a:r>
            <a:r>
              <a:rPr lang="zh-CN" altLang="en-US" b="1">
                <a:sym typeface="宋体" panose="02010600030101010101" pitchFamily="2" charset="-122"/>
              </a:rPr>
              <a:t>与埋怨。</a:t>
            </a:r>
            <a:endParaRPr lang="zh-CN" altLang="en-US" b="1" dirty="0">
              <a:sym typeface="宋体" panose="02010600030101010101" pitchFamily="2" charset="-122"/>
            </a:endParaRPr>
          </a:p>
          <a:p>
            <a:pPr>
              <a:buFontTx/>
              <a:buNone/>
            </a:pPr>
            <a:r>
              <a:rPr lang="zh-CN" altLang="en-US" sz="4400" b="1" dirty="0">
                <a:solidFill>
                  <a:srgbClr val="FF0000"/>
                </a:solidFill>
              </a:rPr>
              <a:t>   </a:t>
            </a:r>
          </a:p>
        </p:txBody>
      </p:sp>
      <p:pic>
        <p:nvPicPr>
          <p:cNvPr id="22532" name="图片 64537" descr="t0147ecb4a0fa838c25">
            <a:extLst>
              <a:ext uri="{FF2B5EF4-FFF2-40B4-BE49-F238E27FC236}">
                <a16:creationId xmlns:a16="http://schemas.microsoft.com/office/drawing/2014/main" id="{C22650F9-EA1D-46CD-8064-B930BB131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1"/>
            <a:ext cx="116205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3770736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>
            <a:extLst>
              <a:ext uri="{FF2B5EF4-FFF2-40B4-BE49-F238E27FC236}">
                <a16:creationId xmlns:a16="http://schemas.microsoft.com/office/drawing/2014/main" id="{BEEE8ACB-F71F-4E5D-8D8B-0DE99AE10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拓展阅读</a:t>
            </a:r>
            <a:r>
              <a:rPr lang="en-US" altLang="zh-CN" dirty="0"/>
              <a:t>——</a:t>
            </a:r>
            <a:r>
              <a:rPr lang="en-US" altLang="zh-CN" dirty="0">
                <a:solidFill>
                  <a:srgbClr val="FF00FF"/>
                </a:solidFill>
              </a:rPr>
              <a:t>《</a:t>
            </a:r>
            <a:r>
              <a:rPr lang="zh-CN" altLang="en-US" dirty="0">
                <a:solidFill>
                  <a:srgbClr val="FF00FF"/>
                </a:solidFill>
              </a:rPr>
              <a:t>静女</a:t>
            </a:r>
            <a:r>
              <a:rPr lang="en-US" altLang="zh-CN" dirty="0">
                <a:solidFill>
                  <a:srgbClr val="FF00FF"/>
                </a:solidFill>
              </a:rPr>
              <a:t>》</a:t>
            </a:r>
            <a:endParaRPr lang="zh-CN" altLang="en-US" dirty="0">
              <a:solidFill>
                <a:srgbClr val="FF00FF"/>
              </a:solidFill>
            </a:endParaRPr>
          </a:p>
        </p:txBody>
      </p:sp>
      <p:sp>
        <p:nvSpPr>
          <p:cNvPr id="5" name="内容占位符 4">
            <a:extLst>
              <a:ext uri="{FF2B5EF4-FFF2-40B4-BE49-F238E27FC236}">
                <a16:creationId xmlns:a16="http://schemas.microsoft.com/office/drawing/2014/main" id="{196222E3-3169-4EF6-9853-70D173A885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0573" y="1145406"/>
            <a:ext cx="4038600" cy="4829479"/>
          </a:xfrm>
        </p:spPr>
        <p:txBody>
          <a:bodyPr/>
          <a:lstStyle/>
          <a:p>
            <a:r>
              <a:rPr lang="zh-CN" altLang="en-US" b="1" dirty="0"/>
              <a:t>静女其</a:t>
            </a:r>
            <a:r>
              <a:rPr lang="zh-CN" altLang="en-US" b="1" dirty="0">
                <a:solidFill>
                  <a:srgbClr val="FF0000"/>
                </a:solidFill>
              </a:rPr>
              <a:t>姝</a:t>
            </a:r>
            <a:r>
              <a:rPr lang="zh-CN" altLang="en-US" b="1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俟</a:t>
            </a:r>
            <a:r>
              <a:rPr lang="zh-CN" altLang="en-US" b="1" dirty="0"/>
              <a:t>我于城隅。</a:t>
            </a:r>
            <a:r>
              <a:rPr lang="zh-CN" altLang="en-US" b="1" dirty="0">
                <a:solidFill>
                  <a:srgbClr val="FF0000"/>
                </a:solidFill>
              </a:rPr>
              <a:t>爱</a:t>
            </a:r>
            <a:r>
              <a:rPr lang="zh-CN" altLang="en-US" b="1" dirty="0"/>
              <a:t>而不见，搔首踟蹰。</a:t>
            </a:r>
          </a:p>
          <a:p>
            <a:endParaRPr lang="en-US" altLang="zh-CN" b="1" dirty="0"/>
          </a:p>
          <a:p>
            <a:r>
              <a:rPr lang="zh-CN" altLang="en-US" b="1" dirty="0"/>
              <a:t>静女其</a:t>
            </a:r>
            <a:r>
              <a:rPr lang="zh-CN" altLang="en-US" b="1" dirty="0">
                <a:solidFill>
                  <a:srgbClr val="FF0000"/>
                </a:solidFill>
              </a:rPr>
              <a:t>娈</a:t>
            </a:r>
            <a:r>
              <a:rPr lang="zh-CN" altLang="en-US" b="1" dirty="0"/>
              <a:t>，贻我彤管。彤管有</a:t>
            </a:r>
            <a:r>
              <a:rPr lang="zh-CN" altLang="en-US" b="1" dirty="0">
                <a:solidFill>
                  <a:srgbClr val="FF0000"/>
                </a:solidFill>
              </a:rPr>
              <a:t>炜</a:t>
            </a:r>
            <a:r>
              <a:rPr lang="zh-CN" altLang="en-US" b="1" dirty="0"/>
              <a:t>，</a:t>
            </a:r>
            <a:r>
              <a:rPr lang="zh-CN" altLang="en-US" b="1" dirty="0">
                <a:solidFill>
                  <a:srgbClr val="FF0000"/>
                </a:solidFill>
              </a:rPr>
              <a:t>说</a:t>
            </a:r>
            <a:r>
              <a:rPr lang="zh-CN" altLang="en-US" b="1" dirty="0"/>
              <a:t>怿女美。</a:t>
            </a:r>
          </a:p>
          <a:p>
            <a:endParaRPr lang="en-US" altLang="zh-CN" b="1" dirty="0"/>
          </a:p>
          <a:p>
            <a:r>
              <a:rPr lang="zh-CN" altLang="en-US" b="1" dirty="0"/>
              <a:t>自</a:t>
            </a:r>
            <a:r>
              <a:rPr lang="zh-CN" altLang="en-US" b="1" dirty="0">
                <a:solidFill>
                  <a:srgbClr val="FF0000"/>
                </a:solidFill>
              </a:rPr>
              <a:t>牧归</a:t>
            </a:r>
            <a:r>
              <a:rPr lang="zh-CN" altLang="en-US" b="1" dirty="0"/>
              <a:t>荑，</a:t>
            </a:r>
            <a:r>
              <a:rPr lang="zh-CN" altLang="en-US" b="1" dirty="0">
                <a:solidFill>
                  <a:srgbClr val="FF0000"/>
                </a:solidFill>
              </a:rPr>
              <a:t>洵美且异</a:t>
            </a:r>
            <a:r>
              <a:rPr lang="zh-CN" altLang="en-US" b="1" dirty="0"/>
              <a:t>。匪女之为美，美人之贻。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10722880-9CAC-4918-B3DA-B05FAAF842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846139"/>
            <a:ext cx="4038600" cy="4525963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en-US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zh-CN" altLang="zh-CN" b="1" dirty="0">
                <a:solidFill>
                  <a:srgbClr val="FF0000"/>
                </a:solidFill>
              </a:rPr>
              <a:t>姝（</a:t>
            </a:r>
            <a:r>
              <a:rPr lang="en-US" altLang="zh-CN" b="1" dirty="0" err="1">
                <a:solidFill>
                  <a:srgbClr val="FF0000"/>
                </a:solidFill>
              </a:rPr>
              <a:t>sh</a:t>
            </a:r>
            <a:r>
              <a:rPr lang="zh-CN" altLang="zh-CN" b="1" dirty="0">
                <a:solidFill>
                  <a:srgbClr val="FF0000"/>
                </a:solidFill>
              </a:rPr>
              <a:t>ū）</a:t>
            </a:r>
            <a:r>
              <a:rPr lang="zh-CN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：美好。</a:t>
            </a:r>
            <a:endParaRPr lang="en-US" altLang="zh-CN" sz="2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en-US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zh-CN" b="1" dirty="0">
                <a:solidFill>
                  <a:srgbClr val="FF0000"/>
                </a:solidFill>
              </a:rPr>
              <a:t> </a:t>
            </a:r>
            <a:r>
              <a:rPr lang="zh-CN" altLang="zh-CN" b="1" dirty="0">
                <a:solidFill>
                  <a:srgbClr val="FF0000"/>
                </a:solidFill>
              </a:rPr>
              <a:t>俟（</a:t>
            </a:r>
            <a:r>
              <a:rPr lang="en-US" altLang="zh-CN" b="1" dirty="0">
                <a:solidFill>
                  <a:srgbClr val="FF0000"/>
                </a:solidFill>
              </a:rPr>
              <a:t>s</a:t>
            </a:r>
            <a:r>
              <a:rPr lang="zh-CN" altLang="zh-CN" b="1" dirty="0">
                <a:solidFill>
                  <a:srgbClr val="FF0000"/>
                </a:solidFill>
              </a:rPr>
              <a:t>ì）</a:t>
            </a:r>
            <a:r>
              <a:rPr lang="zh-CN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：等待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  </a:t>
            </a:r>
            <a:r>
              <a:rPr lang="zh-CN" altLang="zh-CN" b="1" dirty="0">
                <a:solidFill>
                  <a:srgbClr val="FF0000"/>
                </a:solidFill>
              </a:rPr>
              <a:t>爱</a:t>
            </a:r>
            <a:r>
              <a:rPr lang="zh-CN" altLang="zh-CN" sz="2400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：隐蔽，躲藏。</a:t>
            </a:r>
          </a:p>
          <a:p>
            <a:pPr marL="0" indent="0" algn="just">
              <a:spcAft>
                <a:spcPts val="0"/>
              </a:spcAft>
              <a:buNone/>
            </a:pPr>
            <a:endParaRPr lang="en-US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娈（</a:t>
            </a:r>
            <a:r>
              <a:rPr lang="en-US" altLang="zh-CN" kern="100" dirty="0" err="1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lu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á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）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：面目姣好。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炜（</a:t>
            </a:r>
            <a:r>
              <a:rPr lang="en-US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ě</a:t>
            </a:r>
            <a:r>
              <a:rPr lang="en-US" altLang="zh-CN" kern="100" dirty="0" err="1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）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：盛明貌。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说（</a:t>
            </a:r>
            <a:r>
              <a:rPr lang="en-US" altLang="zh-CN" kern="100" dirty="0" err="1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yu</a:t>
            </a:r>
            <a:r>
              <a:rPr lang="zh-CN" altLang="zh-CN" kern="1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è）怿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：喜悦。</a:t>
            </a:r>
          </a:p>
          <a:p>
            <a:pPr marL="0" indent="0" algn="just">
              <a:spcAft>
                <a:spcPts val="0"/>
              </a:spcAft>
              <a:buNone/>
            </a:pPr>
            <a:endParaRPr lang="en-US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b="1" dirty="0">
                <a:solidFill>
                  <a:srgbClr val="FF0000"/>
                </a:solidFill>
              </a:rPr>
              <a:t>牧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：野外。</a:t>
            </a:r>
            <a:endParaRPr lang="en-US" altLang="zh-CN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b="1" dirty="0">
                <a:solidFill>
                  <a:srgbClr val="FF0000"/>
                </a:solidFill>
              </a:rPr>
              <a:t>归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：借作“馈”，赠。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zh-CN" altLang="zh-CN" b="1" dirty="0">
                <a:solidFill>
                  <a:srgbClr val="FF0000"/>
                </a:solidFill>
              </a:rPr>
              <a:t>洵美且异</a:t>
            </a:r>
            <a:r>
              <a:rPr lang="zh-CN" altLang="zh-CN" kern="100" dirty="0">
                <a:latin typeface="Calibri" panose="020F0502020204030204" pitchFamily="34" charset="0"/>
                <a:cs typeface="Times New Roman" panose="02020603050405020304" pitchFamily="18" charset="0"/>
              </a:rPr>
              <a:t>：确实美得特别。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91657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6533" y="925116"/>
            <a:ext cx="8515350" cy="4729126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32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                                </a:t>
            </a:r>
            <a:r>
              <a:rPr lang="zh-CN" altLang="en-US" sz="32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不同</a:t>
            </a:r>
            <a:endParaRPr lang="en-US" altLang="zh-CN" sz="3200" dirty="0">
              <a:solidFill>
                <a:srgbClr val="FF0000"/>
              </a:solidFill>
              <a:latin typeface="华文细黑" pitchFamily="2" charset="-122"/>
              <a:ea typeface="华文细黑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1.</a:t>
            </a:r>
            <a:r>
              <a:rPr lang="zh-CN" altLang="en-US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角度不同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。</a:t>
            </a:r>
            <a:r>
              <a:rPr lang="en-US" altLang="zh-CN" sz="2400" dirty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</a:rPr>
              <a:t>子衿</a:t>
            </a:r>
            <a:r>
              <a:rPr lang="en-US" altLang="zh-CN" sz="2400" dirty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</a:rPr>
              <a:t>以女子口吻写，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静女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以男子口吻写</a:t>
            </a:r>
            <a:endParaRPr lang="en-US" altLang="zh-CN" sz="2400" dirty="0">
              <a:latin typeface="华文细黑" pitchFamily="2" charset="-122"/>
              <a:ea typeface="华文细黑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2.</a:t>
            </a:r>
            <a:r>
              <a:rPr lang="zh-CN" altLang="en-US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情节不同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。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子衿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写少女在城楼盼望情人，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静女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写青年男女的一次约会</a:t>
            </a:r>
            <a:endParaRPr lang="en-US" altLang="zh-CN" sz="2400" dirty="0">
              <a:latin typeface="华文细黑" pitchFamily="2" charset="-122"/>
              <a:ea typeface="华文细黑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3.</a:t>
            </a:r>
            <a:r>
              <a:rPr lang="zh-CN" altLang="en-US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基调不同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。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子衿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</a:rPr>
              <a:t>后者缠绵悱恻，哀婉动人，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静女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欢乐幽默，充满情趣，</a:t>
            </a:r>
            <a:endParaRPr lang="en-US" altLang="zh-CN" sz="2400" dirty="0">
              <a:latin typeface="华文细黑" pitchFamily="2" charset="-122"/>
              <a:ea typeface="华文细黑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4.</a:t>
            </a:r>
            <a:r>
              <a:rPr lang="zh-CN" altLang="en-US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写法不同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。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子衿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主要通过内心独白刻画人物，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《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静女</a:t>
            </a:r>
            <a:r>
              <a:rPr lang="en-US" altLang="zh-CN" sz="2400" dirty="0">
                <a:latin typeface="华文细黑" pitchFamily="2" charset="-122"/>
                <a:ea typeface="华文细黑" pitchFamily="2" charset="-122"/>
              </a:rPr>
              <a:t>》</a:t>
            </a:r>
            <a:r>
              <a:rPr lang="zh-CN" altLang="en-US" sz="2400" dirty="0">
                <a:solidFill>
                  <a:prstClr val="black"/>
                </a:solidFill>
                <a:latin typeface="华文细黑" pitchFamily="2" charset="-122"/>
                <a:ea typeface="华文细黑" pitchFamily="2" charset="-122"/>
              </a:rPr>
              <a:t>通过细节刻画人物</a:t>
            </a:r>
            <a:endParaRPr lang="zh-CN" altLang="en-US" sz="2400" dirty="0">
              <a:latin typeface="华文细黑" pitchFamily="2" charset="-122"/>
              <a:ea typeface="华文细黑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0303" y="1194399"/>
            <a:ext cx="7886700" cy="994172"/>
          </a:xfrm>
        </p:spPr>
        <p:txBody>
          <a:bodyPr/>
          <a:lstStyle/>
          <a:p>
            <a:r>
              <a:rPr lang="zh-CN" altLang="en-US" dirty="0"/>
              <a:t>                       相同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6826" y="2426934"/>
            <a:ext cx="7886700" cy="2808886"/>
          </a:xfrm>
        </p:spPr>
        <p:txBody>
          <a:bodyPr>
            <a:normAutofit/>
          </a:bodyPr>
          <a:lstStyle/>
          <a:p>
            <a:pPr marL="385763" indent="-385763">
              <a:lnSpc>
                <a:spcPct val="150000"/>
              </a:lnSpc>
              <a:buFont typeface="+mj-ea"/>
              <a:buAutoNum type="circleNumDbPlain"/>
            </a:pPr>
            <a:r>
              <a:rPr lang="zh-CN" altLang="en-US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对爱情的追求都大胆率真，绝不忸怩作态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，表现出劳动人民淳朴的本色。</a:t>
            </a:r>
            <a:endParaRPr lang="en-US" altLang="zh-CN" sz="2400" dirty="0">
              <a:latin typeface="华文细黑" pitchFamily="2" charset="-122"/>
              <a:ea typeface="华文细黑" pitchFamily="2" charset="-122"/>
            </a:endParaRPr>
          </a:p>
          <a:p>
            <a:pPr marL="385763" indent="-385763">
              <a:lnSpc>
                <a:spcPct val="150000"/>
              </a:lnSpc>
              <a:buFont typeface="+mj-ea"/>
              <a:buAutoNum type="circleNumDbPlain"/>
            </a:pPr>
            <a:r>
              <a:rPr lang="zh-CN" altLang="en-US" sz="2400" dirty="0">
                <a:solidFill>
                  <a:srgbClr val="FF0000"/>
                </a:solidFill>
                <a:latin typeface="华文细黑" pitchFamily="2" charset="-122"/>
                <a:ea typeface="华文细黑" pitchFamily="2" charset="-122"/>
              </a:rPr>
              <a:t>风格朴实、清新</a:t>
            </a:r>
            <a:r>
              <a:rPr lang="zh-CN" altLang="en-US" sz="2400" dirty="0">
                <a:latin typeface="华文细黑" pitchFamily="2" charset="-122"/>
                <a:ea typeface="华文细黑" pitchFamily="2" charset="-122"/>
              </a:rPr>
              <a:t>。采用重章叠唱的形式，在一唱三叹中主人公的深情得以尽情地抒发。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1432</Words>
  <Application>Microsoft Office PowerPoint</Application>
  <PresentationFormat>全屏显示(4:3)</PresentationFormat>
  <Paragraphs>151</Paragraphs>
  <Slides>27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TypeLand 康熙字典體試用版</vt:lpstr>
      <vt:lpstr>等线</vt:lpstr>
      <vt:lpstr>方正古隶简体</vt:lpstr>
      <vt:lpstr>方正瘦金书简体</vt:lpstr>
      <vt:lpstr>黑体</vt:lpstr>
      <vt:lpstr>华文隶书</vt:lpstr>
      <vt:lpstr>华文细黑</vt:lpstr>
      <vt:lpstr>楷体</vt:lpstr>
      <vt:lpstr>宋体</vt:lpstr>
      <vt:lpstr>微软雅黑</vt:lpstr>
      <vt:lpstr>Arial</vt:lpstr>
      <vt:lpstr>Calibri</vt:lpstr>
      <vt:lpstr>Calibri Light</vt:lpstr>
      <vt:lpstr>Office 主题</vt:lpstr>
      <vt:lpstr>1_Office 主题</vt:lpstr>
      <vt:lpstr>导入</vt:lpstr>
      <vt:lpstr>    《诗经》知识知多少？</vt:lpstr>
      <vt:lpstr>    《诗经》知识知多少？</vt:lpstr>
      <vt:lpstr>    《诗经》知识知多少？</vt:lpstr>
      <vt:lpstr>PowerPoint 演示文稿</vt:lpstr>
      <vt:lpstr>PowerPoint 演示文稿</vt:lpstr>
      <vt:lpstr>PowerPoint 演示文稿</vt:lpstr>
      <vt:lpstr>PowerPoint 演示文稿</vt:lpstr>
      <vt:lpstr>主旨内容：</vt:lpstr>
      <vt:lpstr>重点赏析</vt:lpstr>
      <vt:lpstr>          拓展阅读</vt:lpstr>
      <vt:lpstr>诗 经 ． 郑 风 ﹒ 子 衿</vt:lpstr>
      <vt:lpstr>PowerPoint 演示文稿</vt:lpstr>
      <vt:lpstr>PowerPoint 演示文稿</vt:lpstr>
      <vt:lpstr>             </vt:lpstr>
      <vt:lpstr>PowerPoint 演示文稿</vt:lpstr>
      <vt:lpstr>PowerPoint 演示文稿</vt:lpstr>
      <vt:lpstr>PowerPoint 演示文稿</vt:lpstr>
      <vt:lpstr>合作探究，赏析诗歌</vt:lpstr>
      <vt:lpstr>合作探究，赏析诗歌</vt:lpstr>
      <vt:lpstr>体会诗歌语言的含蓄美</vt:lpstr>
      <vt:lpstr>体会诗歌语言的含蓄美</vt:lpstr>
      <vt:lpstr>对比阅读，赏析诗歌</vt:lpstr>
      <vt:lpstr>内容归纳</vt:lpstr>
      <vt:lpstr>拓展阅读——《静女》</vt:lpstr>
      <vt:lpstr>PowerPoint 演示文稿</vt:lpstr>
      <vt:lpstr>                       相同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诗 经 ． 郑  风 ﹒ 子 衿</dc:title>
  <dc:creator>Administrator</dc:creator>
  <cp:lastModifiedBy>Dell</cp:lastModifiedBy>
  <cp:revision>47</cp:revision>
  <dcterms:created xsi:type="dcterms:W3CDTF">2015-05-05T08:02:14Z</dcterms:created>
  <dcterms:modified xsi:type="dcterms:W3CDTF">2019-12-27T03:19:38Z</dcterms:modified>
</cp:coreProperties>
</file>