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2127" r:id="rId2"/>
    <p:sldId id="2182" r:id="rId3"/>
    <p:sldId id="2185" r:id="rId4"/>
    <p:sldId id="2196" r:id="rId5"/>
    <p:sldId id="2197" r:id="rId6"/>
    <p:sldId id="2198" r:id="rId7"/>
    <p:sldId id="388" r:id="rId8"/>
    <p:sldId id="850" r:id="rId9"/>
    <p:sldId id="852" r:id="rId10"/>
    <p:sldId id="853" r:id="rId11"/>
    <p:sldId id="942" r:id="rId12"/>
    <p:sldId id="944" r:id="rId13"/>
    <p:sldId id="858" r:id="rId14"/>
    <p:sldId id="860" r:id="rId15"/>
    <p:sldId id="862" r:id="rId16"/>
    <p:sldId id="864" r:id="rId17"/>
    <p:sldId id="865" r:id="rId18"/>
    <p:sldId id="868" r:id="rId19"/>
    <p:sldId id="945" r:id="rId20"/>
    <p:sldId id="947" r:id="rId21"/>
    <p:sldId id="796" r:id="rId22"/>
    <p:sldId id="885" r:id="rId23"/>
    <p:sldId id="970" r:id="rId24"/>
    <p:sldId id="952" r:id="rId25"/>
    <p:sldId id="953" r:id="rId26"/>
    <p:sldId id="893" r:id="rId27"/>
    <p:sldId id="894" r:id="rId28"/>
    <p:sldId id="895" r:id="rId29"/>
    <p:sldId id="896" r:id="rId30"/>
    <p:sldId id="897" r:id="rId31"/>
    <p:sldId id="898" r:id="rId32"/>
    <p:sldId id="2209" r:id="rId33"/>
    <p:sldId id="887" r:id="rId34"/>
    <p:sldId id="2207" r:id="rId35"/>
    <p:sldId id="2208" r:id="rId36"/>
  </p:sldIdLst>
  <p:sldSz cx="12192000" cy="6858000"/>
  <p:notesSz cx="6858000" cy="9144000"/>
  <p:custDataLst>
    <p:tags r:id="rId3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20">
          <p15:clr>
            <a:srgbClr val="A4A3A4"/>
          </p15:clr>
        </p15:guide>
        <p15:guide id="2" pos="39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未知用户1" initials="未知用户1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33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0" y="180"/>
      </p:cViewPr>
      <p:guideLst>
        <p:guide orient="horz" pos="2420"/>
        <p:guide pos="39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hyperlink" Target="http://39.104.72.189/" TargetMode="External"/><Relationship Id="rId1" Type="http://schemas.openxmlformats.org/officeDocument/2006/relationships/slideMaster" Target="../slideMasters/slideMaster1.xml"/><Relationship Id="rId6" Type="http://schemas.openxmlformats.org/officeDocument/2006/relationships/slide" Target="../slides/slide21.xml"/><Relationship Id="rId5" Type="http://schemas.openxmlformats.org/officeDocument/2006/relationships/slide" Target="../slides/slide3.xml"/><Relationship Id="rId4" Type="http://schemas.openxmlformats.org/officeDocument/2006/relationships/slide" Target="../slides/slide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334645" y="4122420"/>
            <a:ext cx="3082925" cy="2439035"/>
          </a:xfrm>
          <a:prstGeom prst="rect">
            <a:avLst/>
          </a:prstGeom>
        </p:spPr>
      </p:pic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6200000">
            <a:off x="10633710" y="5321300"/>
            <a:ext cx="1981200" cy="1143000"/>
          </a:xfrm>
          <a:prstGeom prst="rect">
            <a:avLst/>
          </a:prstGeom>
        </p:spPr>
      </p:pic>
      <p:pic>
        <p:nvPicPr>
          <p:cNvPr id="9" name="图片 8" descr="e3dbf8207dcb30087db896e0eb900f4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6200000">
            <a:off x="9859010" y="156845"/>
            <a:ext cx="2490470" cy="2182495"/>
          </a:xfrm>
          <a:prstGeom prst="rect">
            <a:avLst/>
          </a:prstGeom>
        </p:spPr>
      </p:pic>
      <p:pic>
        <p:nvPicPr>
          <p:cNvPr id="16" name="图片 15" descr="图片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2700" y="3175"/>
            <a:ext cx="2517775" cy="2028190"/>
          </a:xfrm>
          <a:prstGeom prst="rect">
            <a:avLst/>
          </a:prstGeom>
        </p:spPr>
      </p:pic>
      <p:pic>
        <p:nvPicPr>
          <p:cNvPr id="20" name="图片 19" descr="e3dbf8207dcb30087db896e0eb900f4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5400000">
            <a:off x="3519805" y="5918200"/>
            <a:ext cx="457200" cy="1473200"/>
          </a:xfrm>
          <a:prstGeom prst="rect">
            <a:avLst/>
          </a:prstGeom>
        </p:spPr>
      </p:pic>
      <p:pic>
        <p:nvPicPr>
          <p:cNvPr id="21" name="图片 20" descr="e3dbf8207dcb30087db896e0eb900f4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 rot="16200000">
            <a:off x="8379460" y="-504825"/>
            <a:ext cx="457200" cy="14732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-334645" y="4122420"/>
            <a:ext cx="3082925" cy="2439035"/>
          </a:xfrm>
          <a:prstGeom prst="rect">
            <a:avLst/>
          </a:prstGeom>
        </p:spPr>
      </p:pic>
      <p:pic>
        <p:nvPicPr>
          <p:cNvPr id="16" name="图片 15" descr="图片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12700" y="3175"/>
            <a:ext cx="2517775" cy="2028190"/>
          </a:xfrm>
          <a:prstGeom prst="rect">
            <a:avLst/>
          </a:prstGeom>
        </p:spPr>
      </p:pic>
      <p:pic>
        <p:nvPicPr>
          <p:cNvPr id="21" name="图片 20" descr="e3dbf8207dcb30087db896e0eb900f4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0800000">
            <a:off x="-12700" y="2129790"/>
            <a:ext cx="457200" cy="1473200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>
            <a:off x="9859010" y="156845"/>
            <a:ext cx="2490470" cy="2182495"/>
          </a:xfrm>
          <a:prstGeom prst="rect">
            <a:avLst/>
          </a:prstGeom>
        </p:spPr>
      </p:pic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5400000">
            <a:off x="-176530" y="4632325"/>
            <a:ext cx="2490470" cy="2182495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e3dbf8207dcb30087db896e0eb900f4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6200000" flipV="1">
            <a:off x="-50165" y="5715"/>
            <a:ext cx="1058545" cy="1009650"/>
          </a:xfrm>
          <a:prstGeom prst="rect">
            <a:avLst/>
          </a:prstGeom>
        </p:spPr>
      </p:pic>
      <p:pic>
        <p:nvPicPr>
          <p:cNvPr id="7" name="图片 6" descr="e3dbf8207dcb30087db896e0eb900f44"/>
          <p:cNvPicPr/>
          <p:nvPr userDrawn="1"/>
        </p:nvPicPr>
        <p:blipFill>
          <a:blip r:embed="rId2"/>
          <a:stretch>
            <a:fillRect/>
          </a:stretch>
        </p:blipFill>
        <p:spPr>
          <a:xfrm rot="16200000">
            <a:off x="11161595" y="6922"/>
            <a:ext cx="1058408" cy="1008007"/>
          </a:xfrm>
          <a:prstGeom prst="rect">
            <a:avLst/>
          </a:prstGeom>
        </p:spPr>
      </p:pic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21217" y="466725"/>
            <a:ext cx="9042400" cy="21336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24986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132417" y="3049588"/>
            <a:ext cx="8331200" cy="23622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32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E5675DD-29CA-4618-92AC-19E4101B31D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动作按钮: 后退或前一项 3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C0671C48-00B1-4BC2-BA1C-38443AEA2394}"/>
              </a:ext>
            </a:extLst>
          </p:cNvPr>
          <p:cNvSpPr/>
          <p:nvPr userDrawn="1"/>
        </p:nvSpPr>
        <p:spPr>
          <a:xfrm>
            <a:off x="11042650" y="6513513"/>
            <a:ext cx="279400" cy="304800"/>
          </a:xfrm>
          <a:prstGeom prst="actionButtonBackPrevio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动作按钮: 前进或下一项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D6582B4E-B10F-4DAD-8D2D-C6536FCDD039}"/>
              </a:ext>
            </a:extLst>
          </p:cNvPr>
          <p:cNvSpPr/>
          <p:nvPr userDrawn="1"/>
        </p:nvSpPr>
        <p:spPr>
          <a:xfrm>
            <a:off x="11406188" y="6526213"/>
            <a:ext cx="269875" cy="279400"/>
          </a:xfrm>
          <a:prstGeom prst="actionButtonForwardNex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动作按钮: 结束 12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83796FD7-F1F9-4359-817A-1EB7646378D8}"/>
              </a:ext>
            </a:extLst>
          </p:cNvPr>
          <p:cNvSpPr/>
          <p:nvPr userDrawn="1"/>
        </p:nvSpPr>
        <p:spPr>
          <a:xfrm>
            <a:off x="11760200" y="6515100"/>
            <a:ext cx="254000" cy="301625"/>
          </a:xfrm>
          <a:prstGeom prst="actionButtonEn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B2B295-CA9F-4A4A-8EF3-C87CA7F583E9}"/>
              </a:ext>
            </a:extLst>
          </p:cNvPr>
          <p:cNvCxnSpPr/>
          <p:nvPr userDrawn="1"/>
        </p:nvCxnSpPr>
        <p:spPr>
          <a:xfrm>
            <a:off x="241300" y="406400"/>
            <a:ext cx="11701463" cy="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10">
            <a:hlinkClick r:id="rId2"/>
            <a:extLst>
              <a:ext uri="{FF2B5EF4-FFF2-40B4-BE49-F238E27FC236}">
                <a16:creationId xmlns:a16="http://schemas.microsoft.com/office/drawing/2014/main" id="{2499FB2B-96C4-4111-9E25-6700FBC3C0B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668000" y="98425"/>
            <a:ext cx="14144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defRPr/>
            </a:pPr>
            <a:r>
              <a:rPr lang="en-US" altLang="zh-CN" sz="1200" b="1">
                <a:solidFill>
                  <a:srgbClr val="00B050"/>
                </a:solidFill>
              </a:rPr>
              <a:t>@《</a:t>
            </a:r>
            <a:r>
              <a:rPr lang="zh-CN" altLang="en-US" sz="1200" b="1">
                <a:solidFill>
                  <a:srgbClr val="00B050"/>
                </a:solidFill>
              </a:rPr>
              <a:t>创新设计</a:t>
            </a:r>
            <a:r>
              <a:rPr lang="en-US" altLang="zh-CN" sz="1200" b="1">
                <a:solidFill>
                  <a:srgbClr val="00B050"/>
                </a:solidFill>
              </a:rPr>
              <a:t>》</a:t>
            </a:r>
            <a:endParaRPr lang="zh-CN" altLang="en-US" sz="1200" b="1">
              <a:solidFill>
                <a:srgbClr val="00B050"/>
              </a:solidFill>
            </a:endParaRPr>
          </a:p>
        </p:txBody>
      </p:sp>
      <p:sp>
        <p:nvSpPr>
          <p:cNvPr id="9" name="燕尾形 15">
            <a:hlinkClick r:id="rId3" action="ppaction://hlinksldjump"/>
            <a:extLst>
              <a:ext uri="{FF2B5EF4-FFF2-40B4-BE49-F238E27FC236}">
                <a16:creationId xmlns:a16="http://schemas.microsoft.com/office/drawing/2014/main" id="{A8AC9188-E29E-4EDB-8013-2E7E560B9676}"/>
              </a:ext>
            </a:extLst>
          </p:cNvPr>
          <p:cNvSpPr/>
          <p:nvPr userDrawn="1"/>
        </p:nvSpPr>
        <p:spPr>
          <a:xfrm>
            <a:off x="7292975" y="6494463"/>
            <a:ext cx="1225550" cy="315912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微专题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燕尾形 16">
            <a:hlinkClick r:id="rId4" action="ppaction://hlinksldjump"/>
            <a:extLst>
              <a:ext uri="{FF2B5EF4-FFF2-40B4-BE49-F238E27FC236}">
                <a16:creationId xmlns:a16="http://schemas.microsoft.com/office/drawing/2014/main" id="{0236E837-59DD-4C3F-B9A3-19C6364581BD}"/>
              </a:ext>
            </a:extLst>
          </p:cNvPr>
          <p:cNvSpPr/>
          <p:nvPr userDrawn="1"/>
        </p:nvSpPr>
        <p:spPr>
          <a:xfrm>
            <a:off x="3449638" y="6494463"/>
            <a:ext cx="1225550" cy="315912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微专题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燕尾形 17">
            <a:hlinkClick r:id="rId5" action="ppaction://hlinksldjump"/>
            <a:extLst>
              <a:ext uri="{FF2B5EF4-FFF2-40B4-BE49-F238E27FC236}">
                <a16:creationId xmlns:a16="http://schemas.microsoft.com/office/drawing/2014/main" id="{51AA077B-A2E8-4EE0-9A0D-41F9BCD9977F}"/>
              </a:ext>
            </a:extLst>
          </p:cNvPr>
          <p:cNvSpPr/>
          <p:nvPr userDrawn="1"/>
        </p:nvSpPr>
        <p:spPr>
          <a:xfrm>
            <a:off x="1955800" y="6489700"/>
            <a:ext cx="1416050" cy="315913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梳理核心知识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燕尾形 18">
            <a:hlinkClick r:id="" action="ppaction://noaction"/>
            <a:extLst>
              <a:ext uri="{FF2B5EF4-FFF2-40B4-BE49-F238E27FC236}">
                <a16:creationId xmlns:a16="http://schemas.microsoft.com/office/drawing/2014/main" id="{02D6C6E9-F219-4311-A998-05B1C4D0B9F8}"/>
              </a:ext>
            </a:extLst>
          </p:cNvPr>
          <p:cNvSpPr/>
          <p:nvPr userDrawn="1"/>
        </p:nvSpPr>
        <p:spPr>
          <a:xfrm>
            <a:off x="4746625" y="6494463"/>
            <a:ext cx="1223963" cy="315912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微专题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燕尾形 19">
            <a:hlinkClick r:id="rId6" action="ppaction://hlinksldjump"/>
            <a:extLst>
              <a:ext uri="{FF2B5EF4-FFF2-40B4-BE49-F238E27FC236}">
                <a16:creationId xmlns:a16="http://schemas.microsoft.com/office/drawing/2014/main" id="{302514C6-C220-46D5-96F3-4EAD5ABE8831}"/>
              </a:ext>
            </a:extLst>
          </p:cNvPr>
          <p:cNvSpPr/>
          <p:nvPr userDrawn="1"/>
        </p:nvSpPr>
        <p:spPr>
          <a:xfrm>
            <a:off x="6005513" y="6489700"/>
            <a:ext cx="1225550" cy="315913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重点题型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燕尾形 20">
            <a:hlinkClick r:id="" action="ppaction://noaction"/>
            <a:extLst>
              <a:ext uri="{FF2B5EF4-FFF2-40B4-BE49-F238E27FC236}">
                <a16:creationId xmlns:a16="http://schemas.microsoft.com/office/drawing/2014/main" id="{E2ABA763-6128-4F47-A5CA-16A7B804288E}"/>
              </a:ext>
            </a:extLst>
          </p:cNvPr>
          <p:cNvSpPr/>
          <p:nvPr userDrawn="1"/>
        </p:nvSpPr>
        <p:spPr>
          <a:xfrm>
            <a:off x="8567738" y="6489700"/>
            <a:ext cx="1931987" cy="315913"/>
          </a:xfrm>
          <a:prstGeom prst="chevron">
            <a:avLst/>
          </a:prstGeom>
          <a:solidFill>
            <a:schemeClr val="accent6"/>
          </a:solidFill>
          <a:ln>
            <a:noFill/>
          </a:ln>
        </p:spPr>
        <p:txBody>
          <a:bodyPr anchor="ctr"/>
          <a:lstStyle/>
          <a:p>
            <a:pPr algn="ctr" defTabSz="687070">
              <a:defRPr/>
            </a:pPr>
            <a:r>
              <a:rPr lang="zh-CN" altLang="en-US" sz="1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长句应答</a:t>
            </a:r>
            <a:r>
              <a:rPr lang="en-US" altLang="zh-CN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满分突破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41540" y="534838"/>
            <a:ext cx="11701077" cy="59119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62652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7" r:id="rId7"/>
    <p:sldLayoutId id="2147483658" r:id="rId8"/>
    <p:sldLayoutId id="2147483659" r:id="rId9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4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5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6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ww.21cnjy.com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280000" y="2421000"/>
            <a:ext cx="806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dirty="0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生态专题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928000" y="1341000"/>
            <a:ext cx="54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/>
              <a:t>高三生物二轮复习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3FEA253E-18A0-4BDB-BC62-04F57892F5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8000" y="981000"/>
            <a:ext cx="11647488" cy="5078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Courier New"/>
              </a:rPr>
              <a:t>[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内容要求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Courier New"/>
              </a:rPr>
              <a:t>]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　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1.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种群的特征。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 2.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种群的数量变化。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3.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群落的结构特征。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4.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群落的演替。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5.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生态系统的结构。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6.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生态系统中物质循环和能量流动的基本规律及应用。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7.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生态系统中的信息传递。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8.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生态系统的稳定性。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9.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人口增长对环境的影响。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endParaRPr lang="zh-CN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10.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全球性的环境问题。</a:t>
            </a:r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endParaRPr lang="en-US" altLang="zh-CN" sz="2400" b="1" kern="100" dirty="0">
              <a:solidFill>
                <a:srgbClr val="3333FF"/>
              </a:solidFill>
              <a:latin typeface="Times New Roman"/>
              <a:ea typeface="黑体"/>
              <a:cs typeface="Times New Roman"/>
            </a:endParaRPr>
          </a:p>
          <a:p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11.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ea typeface="黑体"/>
                <a:cs typeface="Times New Roman"/>
              </a:rPr>
              <a:t>生物多样性保护的意义和措施。</a:t>
            </a:r>
          </a:p>
        </p:txBody>
      </p:sp>
    </p:spTree>
    <p:extLst>
      <p:ext uri="{BB962C8B-B14F-4D97-AF65-F5344CB8AC3E}">
        <p14:creationId xmlns:p14="http://schemas.microsoft.com/office/powerpoint/2010/main" val="2781734090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49A2B6D-CEDE-49C7-9F95-C9FC4CB622C0}"/>
              </a:ext>
            </a:extLst>
          </p:cNvPr>
          <p:cNvSpPr/>
          <p:nvPr/>
        </p:nvSpPr>
        <p:spPr>
          <a:xfrm>
            <a:off x="4767263" y="327025"/>
            <a:ext cx="2657475" cy="715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zh-CN" altLang="zh-CN" sz="3200" b="1" kern="100" dirty="0">
                <a:latin typeface="Times New Roman"/>
                <a:cs typeface="Times New Roman"/>
              </a:rPr>
              <a:t>梳理核心知识</a:t>
            </a:r>
            <a:endParaRPr lang="zh-CN" altLang="zh-CN" sz="1200" kern="100" dirty="0">
              <a:latin typeface="宋体"/>
              <a:cs typeface="Courier New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9B4EBA9-839E-4D0B-88D5-3BED0294627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1433513"/>
            <a:ext cx="10023475" cy="50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B059738B-73AD-41FA-8FA3-E05BBA36C2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4588" y="3195638"/>
            <a:ext cx="260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FF0000"/>
                </a:solidFill>
                <a:latin typeface="Times New Roman" panose="02020603050405020304" pitchFamily="18" charset="0"/>
              </a:rPr>
              <a:t>J</a:t>
            </a:r>
            <a:endParaRPr lang="zh-CN" altLang="en-US" sz="120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EDE116C-36B1-4314-9875-7A3F03C8A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0138" y="3498850"/>
            <a:ext cx="2698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FF0000"/>
                </a:solidFill>
                <a:latin typeface="Times New Roman" panose="02020603050405020304" pitchFamily="18" charset="0"/>
              </a:rPr>
              <a:t>S</a:t>
            </a:r>
            <a:endParaRPr lang="zh-CN" altLang="en-US" sz="120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6DAB1B8-03AB-48CE-8136-9B8A04258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2788" y="4524375"/>
            <a:ext cx="9540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捕食、竞争</a:t>
            </a:r>
            <a:endParaRPr lang="zh-CN" altLang="en-US" sz="12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0E199F1-54B1-4825-A5E6-B00018A99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4911725"/>
            <a:ext cx="800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垂直结构</a:t>
            </a:r>
            <a:endParaRPr lang="zh-CN" altLang="en-US" sz="120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71B8F1D-E833-45C6-99C0-A16F5D084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3538" y="5657850"/>
            <a:ext cx="4921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初生</a:t>
            </a:r>
            <a:endParaRPr lang="zh-CN" altLang="en-US" sz="120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E1E09BC3-575D-4350-83AD-968DA587A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04910" y="1711325"/>
            <a:ext cx="18764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生产者、消费者、分解者</a:t>
            </a:r>
            <a:endParaRPr lang="zh-CN" altLang="en-US" sz="12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F99BF85-C510-42A8-830D-7C2250B04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96997" y="2709863"/>
            <a:ext cx="10699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单向流动</a:t>
            </a:r>
            <a:endParaRPr lang="en-US" altLang="zh-CN" sz="1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逐级递减</a:t>
            </a:r>
            <a:endParaRPr lang="zh-CN" altLang="en-US" sz="120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B2B5227-1C12-4989-9A13-6F02E7338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2363" y="4357688"/>
            <a:ext cx="6461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恢复力</a:t>
            </a:r>
            <a:endParaRPr lang="zh-CN" altLang="en-US" sz="120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8A7A507-E284-4F3E-AA61-36A77017F7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8275" y="4689475"/>
            <a:ext cx="110807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自我调节能力</a:t>
            </a:r>
            <a:endParaRPr lang="zh-CN" altLang="en-US" sz="120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C92F61CC-E37F-42A4-A1A1-A5D4BE6F36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55113" y="4967288"/>
            <a:ext cx="6461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负反馈</a:t>
            </a:r>
            <a:endParaRPr lang="zh-CN" altLang="en-US" sz="120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FC560274-CE1C-4D86-8562-4E8ECC02D3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3400" y="2389188"/>
            <a:ext cx="8001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年龄组成</a:t>
            </a:r>
            <a:endParaRPr lang="zh-CN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25760847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Z233">
            <a:extLst>
              <a:ext uri="{FF2B5EF4-FFF2-40B4-BE49-F238E27FC236}">
                <a16:creationId xmlns:a16="http://schemas.microsoft.com/office/drawing/2014/main" id="{B00D65AA-9033-434C-AD87-7D15C2A55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00" y="549000"/>
            <a:ext cx="74739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1">
            <a:extLst>
              <a:ext uri="{FF2B5EF4-FFF2-40B4-BE49-F238E27FC236}">
                <a16:creationId xmlns:a16="http://schemas.microsoft.com/office/drawing/2014/main" id="{4C1CB728-9BE9-46BD-BBF0-4B80EE27E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999" y="2827805"/>
            <a:ext cx="3456001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i="1" kern="100" dirty="0">
                <a:solidFill>
                  <a:srgbClr val="FF0000"/>
                </a:solidFill>
                <a:latin typeface="Times New Roman"/>
                <a:cs typeface="Courier New"/>
              </a:rPr>
              <a:t>1</a:t>
            </a:r>
            <a:r>
              <a:rPr lang="zh-CN" altLang="en-US" sz="2400" b="1" i="1" kern="100" dirty="0">
                <a:solidFill>
                  <a:srgbClr val="FF0000"/>
                </a:solidFill>
                <a:latin typeface="Times New Roman"/>
                <a:cs typeface="Courier New"/>
              </a:rPr>
              <a:t>、</a:t>
            </a:r>
            <a:r>
              <a:rPr lang="en-US" altLang="zh-CN" sz="2400" b="1" i="1" kern="100" dirty="0">
                <a:solidFill>
                  <a:srgbClr val="FF0000"/>
                </a:solidFill>
                <a:latin typeface="Times New Roman"/>
                <a:cs typeface="Courier New"/>
              </a:rPr>
              <a:t>K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值与</a:t>
            </a:r>
            <a:r>
              <a:rPr lang="en-US" altLang="zh-CN" sz="2400" b="1" i="1" kern="100" dirty="0">
                <a:solidFill>
                  <a:srgbClr val="FF0000"/>
                </a:solidFill>
                <a:latin typeface="Times New Roman"/>
                <a:cs typeface="Courier New"/>
              </a:rPr>
              <a:t>K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/2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值的应用</a:t>
            </a:r>
            <a:endParaRPr lang="zh-CN" altLang="zh-CN" sz="1050" b="1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pic>
        <p:nvPicPr>
          <p:cNvPr id="4" name="Picture 3" descr="1S136">
            <a:extLst>
              <a:ext uri="{FF2B5EF4-FFF2-40B4-BE49-F238E27FC236}">
                <a16:creationId xmlns:a16="http://schemas.microsoft.com/office/drawing/2014/main" id="{3C82A85A-2A2D-41F8-8CAB-FB90275BD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001" y="1939421"/>
            <a:ext cx="6048000" cy="343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1">
            <a:extLst>
              <a:ext uri="{FF2B5EF4-FFF2-40B4-BE49-F238E27FC236}">
                <a16:creationId xmlns:a16="http://schemas.microsoft.com/office/drawing/2014/main" id="{0944B1EF-9EE6-4D6A-B3BC-4DED03AD5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05" y="5376359"/>
            <a:ext cx="11304587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提醒：对家鼠等有害动物的控制，应通过打扫卫生、做好粮食储存、饲养天敌等来降低其环境容纳量。</a:t>
            </a:r>
            <a:endParaRPr lang="zh-CN" altLang="zh-CN" sz="1000" dirty="0">
              <a:solidFill>
                <a:srgbClr val="3333FF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508893"/>
      </p:ext>
    </p:extLst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E42A294-11BC-4E51-AD9E-6B937B918C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293" y="1197000"/>
            <a:ext cx="399570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2</a:t>
            </a:r>
            <a:r>
              <a:rPr lang="zh-CN" altLang="en-US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、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明确群落的两种结构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pic>
        <p:nvPicPr>
          <p:cNvPr id="3" name="图片 1">
            <a:extLst>
              <a:ext uri="{FF2B5EF4-FFF2-40B4-BE49-F238E27FC236}">
                <a16:creationId xmlns:a16="http://schemas.microsoft.com/office/drawing/2014/main" id="{585D4B1C-46AC-4F32-9C12-C689A0951B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000" y="1"/>
            <a:ext cx="5688000" cy="345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>
            <a:extLst>
              <a:ext uri="{FF2B5EF4-FFF2-40B4-BE49-F238E27FC236}">
                <a16:creationId xmlns:a16="http://schemas.microsoft.com/office/drawing/2014/main" id="{A3DD08B6-201C-4C5E-9806-BD404D14E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2" y="3285000"/>
            <a:ext cx="11712575" cy="3329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提醒：</a:t>
            </a: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垂直分布</a:t>
            </a:r>
            <a:r>
              <a:rPr lang="en-US" altLang="zh-CN" sz="2400" b="1" dirty="0">
                <a:solidFill>
                  <a:srgbClr val="3333FF"/>
                </a:solidFill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≠</a:t>
            </a: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垂直结构</a:t>
            </a:r>
            <a:endParaRPr lang="zh-CN" altLang="zh-CN" sz="1000" dirty="0">
              <a:solidFill>
                <a:srgbClr val="3333FF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高山上植被的垂直分布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：是由于随海拔高度升高，温度下降明显，从而导致不同海拔高度植被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群落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分布不同。如：阔叶林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—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针叶林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—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高原草甸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—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苔原属于四个不同的群落垂直分布。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而群落的垂直结构的分层现象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：是指同一个群落内不同物种在垂直方向上的分层配置情况。</a:t>
            </a: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461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B0216DC-8CB2-47A8-887E-6C21201BD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000" y="693000"/>
            <a:ext cx="11712575" cy="436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提醒：</a:t>
            </a:r>
            <a:endParaRPr lang="en-US" altLang="zh-CN" sz="2400" b="1" dirty="0">
              <a:solidFill>
                <a:srgbClr val="3333F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在种群水平上调查和研究的问题有：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种群的特征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数量特征和空间特征等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、种群的数量变化和影响种群数量变化的因素等。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在群落水平上调查和研究的问题有：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群落的特征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物种组成、丰富度、种间关系、优势种等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、结构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垂直结构和水平结构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和演替。</a:t>
            </a:r>
            <a:endParaRPr lang="en-US" altLang="zh-CN" sz="24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③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在生态系统水平上调查和研究的问题有：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生态系统的结构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生态系统的组成、营养结构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、功能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能量流动、物质循环和信息传递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、生态系统的稳定性等。</a:t>
            </a: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45943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矩形 1">
            <a:extLst>
              <a:ext uri="{FF2B5EF4-FFF2-40B4-BE49-F238E27FC236}">
                <a16:creationId xmlns:a16="http://schemas.microsoft.com/office/drawing/2014/main" id="{1B794FB1-6F6A-4705-87F1-AAD9AAD2D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12" y="711412"/>
            <a:ext cx="11712575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题型一　以种群的特征为线索考查分析判断能力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(2019·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Ⅰ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6)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某实验小组用细菌甲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异养生物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作为材料来探究不同条件下种群增长的特点，设计了三个实验组，每组接种相同数量的细菌甲后进行培养，培养过程中定时更新培养基，三组的更新时间间隔分别为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3 h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10 h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23 h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，得到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三条种群增长曲线，如图所示。下列叙述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错误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的是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41988" name="Picture 4" descr="19S1">
            <a:extLst>
              <a:ext uri="{FF2B5EF4-FFF2-40B4-BE49-F238E27FC236}">
                <a16:creationId xmlns:a16="http://schemas.microsoft.com/office/drawing/2014/main" id="{02DACCF4-8DDD-4E9B-B261-CC5B79317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000" y="3069000"/>
            <a:ext cx="2438400" cy="240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1">
            <a:extLst>
              <a:ext uri="{FF2B5EF4-FFF2-40B4-BE49-F238E27FC236}">
                <a16:creationId xmlns:a16="http://schemas.microsoft.com/office/drawing/2014/main" id="{B7BD163A-0DA8-4A13-BF08-31D53E245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071" y="3789000"/>
            <a:ext cx="9502887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细菌甲能够将培养基中的有机物分解成无机物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培养基更换频率的不同，可用来表示环境资源量的不同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在培养到</a:t>
            </a:r>
            <a:r>
              <a:rPr lang="en-US" altLang="zh-CN" sz="2400" b="1" kern="100" dirty="0">
                <a:latin typeface="Times New Roman"/>
                <a:cs typeface="Courier New"/>
              </a:rPr>
              <a:t>23 h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之前，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组培养基中的营养和空间条件都是充裕的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培养基更新时间间隔为</a:t>
            </a:r>
            <a:r>
              <a:rPr lang="en-US" altLang="zh-CN" sz="2400" b="1" kern="100" dirty="0">
                <a:latin typeface="Times New Roman"/>
                <a:cs typeface="Courier New"/>
              </a:rPr>
              <a:t>23 h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时，种群增长不会出现</a:t>
            </a:r>
            <a:r>
              <a:rPr lang="en-US" altLang="zh-CN" sz="2400" b="1" kern="100" dirty="0">
                <a:latin typeface="Times New Roman"/>
                <a:cs typeface="Courier New"/>
              </a:rPr>
              <a:t>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型增长阶段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AE1A9CC-FCD4-45DB-B3AB-8CF943867BC9}"/>
              </a:ext>
            </a:extLst>
          </p:cNvPr>
          <p:cNvSpPr/>
          <p:nvPr/>
        </p:nvSpPr>
        <p:spPr>
          <a:xfrm>
            <a:off x="7248000" y="3092415"/>
            <a:ext cx="554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zh-CN" altLang="en-US" sz="4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B98F61BB-E48A-41E0-91F3-21E086A05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13" y="884238"/>
            <a:ext cx="1171257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2.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近年，我国科研人员采用海拔高度线路法和</a:t>
            </a:r>
            <a:r>
              <a:rPr lang="en-US" altLang="zh-CN" sz="2400" b="1" kern="100" dirty="0">
                <a:latin typeface="Times New Roman"/>
                <a:cs typeface="Courier New"/>
              </a:rPr>
              <a:t>DNA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指纹法，对岷山山系的一个大熊猫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我国特有珍稀动物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种群进行了调查，获得了大熊猫种群的信息，如青幼年、成年与老年的个体数量是</a:t>
            </a:r>
            <a:r>
              <a:rPr lang="en-US" altLang="zh-CN" sz="2400" b="1" kern="100" dirty="0">
                <a:latin typeface="Times New Roman"/>
                <a:cs typeface="Courier New"/>
              </a:rPr>
              <a:t>15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cs typeface="Courier New"/>
              </a:rPr>
              <a:t>60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cs typeface="Courier New"/>
              </a:rPr>
              <a:t>11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，平均每</a:t>
            </a:r>
            <a:r>
              <a:rPr lang="en-US" altLang="zh-CN" sz="2400" b="1" kern="100" dirty="0">
                <a:latin typeface="Times New Roman"/>
                <a:cs typeface="Courier New"/>
              </a:rPr>
              <a:t>1 082 hm</a:t>
            </a:r>
            <a:r>
              <a:rPr lang="en-US" altLang="zh-CN" sz="2400" b="1" kern="100" baseline="30000" dirty="0">
                <a:latin typeface="Times New Roman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有一只大熊猫。下列说法正确的是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709200" lvl="1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调查大熊猫种群数量只能采用标志重捕法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709200" lvl="1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该大熊猫种群成年个体多，属于增长型种群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709200" lvl="1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该大熊猫种群数量比较少，增长曲线为</a:t>
            </a:r>
            <a:r>
              <a:rPr lang="en-US" altLang="zh-CN" sz="2400" b="1" kern="100" dirty="0">
                <a:latin typeface="Times New Roman"/>
                <a:cs typeface="Courier New"/>
              </a:rPr>
              <a:t>“J”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型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709200" lvl="1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食物是限制大熊猫种群数量增长的因素之一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0BFC0D0-EB57-42F8-BDE9-2CE0B788D28D}"/>
              </a:ext>
            </a:extLst>
          </p:cNvPr>
          <p:cNvSpPr/>
          <p:nvPr/>
        </p:nvSpPr>
        <p:spPr>
          <a:xfrm>
            <a:off x="1776000" y="2637000"/>
            <a:ext cx="5549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zh-CN" altLang="en-US" sz="4000" dirty="0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49611E22-95A3-47AB-BE78-C87EB16F6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575" y="549275"/>
            <a:ext cx="11712575" cy="39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3.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下列有关种群的叙述中正确的是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一个种群内不同个体生活空间的分布是均匀、随机的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任意一个种群的数量特征都包括年龄组成和性别比例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稳定型种群的个体数量会一直维持在</a:t>
            </a:r>
            <a:r>
              <a:rPr lang="en-US" altLang="zh-CN" sz="2400" b="1" i="1" kern="100" dirty="0">
                <a:latin typeface="Times New Roman"/>
                <a:cs typeface="Courier New"/>
              </a:rPr>
              <a:t>K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值水平保持不变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自然条件下，种群密度的变化和出生率、死亡率相关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Times New Roman"/>
              </a:rPr>
              <a:t>	</a:t>
            </a:r>
            <a:endParaRPr lang="zh-CN" altLang="zh-CN" sz="1050" kern="100" dirty="0">
              <a:solidFill>
                <a:srgbClr val="0000FF"/>
              </a:solidFill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Times New Roman"/>
              </a:rPr>
              <a:t>	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BB2A920-12D7-4679-9336-E711DB20842F}"/>
              </a:ext>
            </a:extLst>
          </p:cNvPr>
          <p:cNvSpPr/>
          <p:nvPr/>
        </p:nvSpPr>
        <p:spPr>
          <a:xfrm>
            <a:off x="6240000" y="693000"/>
            <a:ext cx="5180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zh-CN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矩形 1">
            <a:extLst>
              <a:ext uri="{FF2B5EF4-FFF2-40B4-BE49-F238E27FC236}">
                <a16:creationId xmlns:a16="http://schemas.microsoft.com/office/drawing/2014/main" id="{BD6F3BF6-EECE-4147-910C-343B030CA8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000" y="405000"/>
            <a:ext cx="117125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题型二　以群落的特征为线索考查综合分析问题的能力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4.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(2020·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Ⅱ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6)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河水携带泥沙流入大海时，泥沙会在入海口淤积形成三角洲。在这个过程中，会出现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3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种植物群落类型：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以芦苇为主的植物群落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生长在淡水环境中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以赤碱蓬为主的植物群落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生长在海水环境中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zh-CN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草甸植物群落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生长在陆地环境中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。该三角洲上的植物群落是通过群落演替形成的，演替的顺序是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	A.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②①③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 	B.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③②①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	C.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①③②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 	D.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③①②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15E6A75-279A-4524-98B3-1F8FD813CDA0}"/>
              </a:ext>
            </a:extLst>
          </p:cNvPr>
          <p:cNvSpPr/>
          <p:nvPr/>
        </p:nvSpPr>
        <p:spPr>
          <a:xfrm>
            <a:off x="10488000" y="2565000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endParaRPr lang="zh-CN" altLang="en-US" sz="4400" dirty="0"/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38D8429F-AAA6-4ABA-93EF-C0828C45A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549275"/>
            <a:ext cx="11304587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5.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如图为某生态系统中两个种群数量的变化曲线，下列有关叙述错误的是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50179" name="Picture 2" descr="1S138">
            <a:extLst>
              <a:ext uri="{FF2B5EF4-FFF2-40B4-BE49-F238E27FC236}">
                <a16:creationId xmlns:a16="http://schemas.microsoft.com/office/drawing/2014/main" id="{D07DBF32-7105-4F25-B3B8-2584B09F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730375"/>
            <a:ext cx="2300287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>
            <a:extLst>
              <a:ext uri="{FF2B5EF4-FFF2-40B4-BE49-F238E27FC236}">
                <a16:creationId xmlns:a16="http://schemas.microsoft.com/office/drawing/2014/main" id="{5B42BCC6-FB98-4D44-B72B-AC5290B78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3" y="3530600"/>
            <a:ext cx="11082337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>
                <a:latin typeface="Times New Roman"/>
                <a:cs typeface="Courier New"/>
              </a:rPr>
              <a:t>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甲乙为种间捕食关系，乙是捕食者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图中</a:t>
            </a:r>
            <a:r>
              <a:rPr lang="en-US" altLang="zh-CN" sz="2400" b="1" i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点时，甲种群种内斗争最激烈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图中</a:t>
            </a:r>
            <a:r>
              <a:rPr lang="en-US" altLang="zh-CN" sz="2400" b="1" i="1" kern="100" dirty="0">
                <a:latin typeface="Times New Roman"/>
                <a:cs typeface="Courier New"/>
              </a:rPr>
              <a:t>C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点时，甲种群的年龄组成属于增长型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D.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图中</a:t>
            </a:r>
            <a:r>
              <a:rPr lang="en-US" altLang="zh-CN" sz="2400" b="1" i="1" kern="100" dirty="0">
                <a:latin typeface="Times New Roman"/>
                <a:cs typeface="Courier New"/>
              </a:rPr>
              <a:t>B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i="1" kern="100" dirty="0">
                <a:latin typeface="Times New Roman"/>
                <a:cs typeface="Courier New"/>
              </a:rPr>
              <a:t>D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点时，甲种群的增长速率最大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143E5A40-A1E0-437B-98FD-5E924E76BA69}"/>
              </a:ext>
            </a:extLst>
          </p:cNvPr>
          <p:cNvSpPr/>
          <p:nvPr/>
        </p:nvSpPr>
        <p:spPr>
          <a:xfrm>
            <a:off x="10344000" y="1476326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D</a:t>
            </a:r>
            <a:endParaRPr lang="zh-CN" altLang="en-US" sz="4400" dirty="0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CCE23E7D-4185-446C-829E-FB6FCB02B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000" y="476249"/>
            <a:ext cx="11304587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3</a:t>
            </a:r>
            <a:r>
              <a:rPr lang="zh-CN" altLang="en-US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、</a:t>
            </a:r>
            <a:r>
              <a:rPr lang="en-US" altLang="zh-CN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三看法</a:t>
            </a:r>
            <a:r>
              <a:rPr lang="en-US" altLang="zh-CN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快速判断捕食曲线中的被捕食者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pic>
        <p:nvPicPr>
          <p:cNvPr id="52228" name="Picture 3" descr="6S862">
            <a:extLst>
              <a:ext uri="{FF2B5EF4-FFF2-40B4-BE49-F238E27FC236}">
                <a16:creationId xmlns:a16="http://schemas.microsoft.com/office/drawing/2014/main" id="{193E4D7C-F8CF-4A07-AB17-BDEDD93A7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999" y="1269000"/>
            <a:ext cx="6815513" cy="45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94F473EA-9FD1-4E06-B6B7-4B671626D1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728663"/>
            <a:ext cx="11304587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4.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能量在各营养级间流动过程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pic>
        <p:nvPicPr>
          <p:cNvPr id="56323" name="图片 1">
            <a:extLst>
              <a:ext uri="{FF2B5EF4-FFF2-40B4-BE49-F238E27FC236}">
                <a16:creationId xmlns:a16="http://schemas.microsoft.com/office/drawing/2014/main" id="{C383450B-EA80-45DD-AA1C-50CBF4C9E0A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514475"/>
            <a:ext cx="7470775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1799070-9D84-4226-A6AB-6EC7E025AE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3625" y="2806700"/>
            <a:ext cx="958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同化量</a:t>
            </a:r>
            <a:endParaRPr lang="zh-CN" altLang="en-US" sz="200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D43CAC9-C257-45A4-99DB-C47024FC5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4775" y="3179763"/>
            <a:ext cx="1990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用于生长、发育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和繁殖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3F65B0DD-2976-4956-9B81-F811189E5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333000"/>
            <a:ext cx="5668962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5.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生态系统中的信息传递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  <p:pic>
        <p:nvPicPr>
          <p:cNvPr id="58371" name="图片 1">
            <a:extLst>
              <a:ext uri="{FF2B5EF4-FFF2-40B4-BE49-F238E27FC236}">
                <a16:creationId xmlns:a16="http://schemas.microsoft.com/office/drawing/2014/main" id="{E09EEE95-EE06-4A3A-B332-7EBE3A5A3D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363" y="1314450"/>
            <a:ext cx="7661275" cy="422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19DB5B7-6694-4433-B3A4-FC20AB291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0600" y="3276600"/>
            <a:ext cx="701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行为</a:t>
            </a:r>
            <a:endParaRPr lang="zh-CN" altLang="en-US" sz="200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F3052A9-9F0F-4FE3-8D9F-07F09BFC6E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5" y="2889250"/>
            <a:ext cx="14747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种群的繁衍</a:t>
            </a:r>
            <a:endParaRPr lang="zh-CN" altLang="en-US" sz="200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B531019-FFA6-4FE0-BE66-253D379A80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73925" y="3348038"/>
            <a:ext cx="1217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种间关系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矩形 1">
            <a:extLst>
              <a:ext uri="{FF2B5EF4-FFF2-40B4-BE49-F238E27FC236}">
                <a16:creationId xmlns:a16="http://schemas.microsoft.com/office/drawing/2014/main" id="{7FA354DE-4038-457B-98D6-99CBBF82A8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2" y="405000"/>
            <a:ext cx="11712575" cy="507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080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题型一　结合生态系统的结构，考查社会责任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6.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(2019·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Ⅱ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6)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如果食物链上各营养级均以生物个体的数量来表示，并以食物链起点的生物个体数作底层来绘制数量金字塔，则只有两个营养级的夏季草原生态系统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假设第一营养级是牧草，第二营养级是羊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和森林生态系统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假设第一营养级是乔木，第二营养级是昆虫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数量金字塔的形状最可能是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A.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前者为金字塔形，后者为倒金字塔形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前者为倒金字塔形，后者为金字塔形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C.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前者为金字塔形，后者为金字塔形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D.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前者为倒金字塔形，后者为倒金字塔形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A12BEB1-A442-4742-8D8E-E5CF4B09C92A}"/>
              </a:ext>
            </a:extLst>
          </p:cNvPr>
          <p:cNvSpPr/>
          <p:nvPr/>
        </p:nvSpPr>
        <p:spPr>
          <a:xfrm>
            <a:off x="10488000" y="2565000"/>
            <a:ext cx="5918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endParaRPr lang="zh-CN" altLang="en-US" sz="4400" dirty="0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BC35B1F4-6533-48AB-9970-2E8F5FCE6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2" y="189000"/>
            <a:ext cx="11712575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7.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en-US" altLang="zh-CN" sz="2400" b="1" kern="100" dirty="0">
                <a:latin typeface="Times New Roman"/>
                <a:cs typeface="Courier New"/>
              </a:rPr>
              <a:t>2019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年</a:t>
            </a:r>
            <a:r>
              <a:rPr lang="en-US" altLang="zh-CN" sz="2400" b="1" kern="100" dirty="0">
                <a:latin typeface="Times New Roman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月</a:t>
            </a:r>
            <a:r>
              <a:rPr lang="en-US" altLang="zh-CN" sz="2400" b="1" kern="100" dirty="0">
                <a:latin typeface="Times New Roman"/>
                <a:cs typeface="Courier New"/>
              </a:rPr>
              <a:t>15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日，嫦娥四号生物科普试验载荷项目团队发布消息称，随嫦娥四号登陆月球背面的生物科普试验载荷中，棉花种子成功发芽。据悉，此次生物科普试验载荷内共搭载了棉花、油菜、土豆、拟南芥、酵母菌和果蝇六种生物，它们均被放置于密封的生物科普试验载荷罐内，理论上它们能形成一个简单的微型生态系统。结合上述信息，回答以下问题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生态系统的结构包括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以及食物链和食物网。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上述六种生物中，能作为该微型生态系统基石的有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；能充当分解者的是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，它在这个微型生态系统中的作用是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97140B4-14C1-4FC9-A292-212D30F23A8A}"/>
              </a:ext>
            </a:extLst>
          </p:cNvPr>
          <p:cNvSpPr/>
          <p:nvPr/>
        </p:nvSpPr>
        <p:spPr>
          <a:xfrm>
            <a:off x="4008000" y="3059668"/>
            <a:ext cx="2509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生态系统的组成成分　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1189B82-F9B4-482A-8A50-A70D6978876C}"/>
              </a:ext>
            </a:extLst>
          </p:cNvPr>
          <p:cNvSpPr/>
          <p:nvPr/>
        </p:nvSpPr>
        <p:spPr>
          <a:xfrm>
            <a:off x="8112000" y="3573000"/>
            <a:ext cx="3206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棉花、油菜、土豆、拟南芥　</a:t>
            </a: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00B22F3-2775-42F7-B980-90E1F1FC3144}"/>
              </a:ext>
            </a:extLst>
          </p:cNvPr>
          <p:cNvSpPr/>
          <p:nvPr/>
        </p:nvSpPr>
        <p:spPr>
          <a:xfrm>
            <a:off x="4296000" y="4163540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酵母菌</a:t>
            </a:r>
            <a:endParaRPr lang="zh-CN" altLang="en-US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1B692EC-9F54-4703-857D-C0F9728BC7D8}"/>
              </a:ext>
            </a:extLst>
          </p:cNvPr>
          <p:cNvSpPr/>
          <p:nvPr/>
        </p:nvSpPr>
        <p:spPr>
          <a:xfrm>
            <a:off x="1488000" y="4653000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将有机物分解为无机物　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71134D65-6178-4AD9-8B07-B6E1743078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13" y="1438275"/>
            <a:ext cx="117125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请推测在生物科普试验载荷罐中可能含有的非生物成分有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_______________________________________________(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至少填两项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果蝇主要以酵母菌为食，还可以吃植物体及花粉。假如该微型生态系统能正常维持，推测从生产者到消费者的能量传递效率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填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大于</a:t>
            </a:r>
            <a:r>
              <a:rPr lang="en-US" altLang="zh-CN" sz="2400" b="1" kern="100" dirty="0">
                <a:latin typeface="宋体"/>
                <a:cs typeface="Times New Roman"/>
              </a:rPr>
              <a:t>”“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小于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或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等于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en-US" altLang="zh-CN" sz="2400" b="1" kern="100" dirty="0">
                <a:latin typeface="Times New Roman"/>
                <a:cs typeface="Courier New"/>
              </a:rPr>
              <a:t>)10%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(5)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有人认为该微型生态系统不能长时间维持稳定，原因是该生态系统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B89E060-5A10-4412-8B2A-2B2A65D3B041}"/>
              </a:ext>
            </a:extLst>
          </p:cNvPr>
          <p:cNvSpPr/>
          <p:nvPr/>
        </p:nvSpPr>
        <p:spPr>
          <a:xfrm>
            <a:off x="552000" y="2055653"/>
            <a:ext cx="51347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水、土壤、空气、热能、无机盐等　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7FF23F25-D1AA-414A-8B2E-A9B084C3153D}"/>
              </a:ext>
            </a:extLst>
          </p:cNvPr>
          <p:cNvSpPr/>
          <p:nvPr/>
        </p:nvSpPr>
        <p:spPr>
          <a:xfrm>
            <a:off x="6456000" y="3238778"/>
            <a:ext cx="803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小于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F3A2CFE-C865-4169-BD61-84A11CFDC24A}"/>
              </a:ext>
            </a:extLst>
          </p:cNvPr>
          <p:cNvSpPr/>
          <p:nvPr/>
        </p:nvSpPr>
        <p:spPr>
          <a:xfrm>
            <a:off x="2819743" y="4797000"/>
            <a:ext cx="4102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营养结构简单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答案合理即可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endParaRPr lang="zh-CN" altLang="en-US" sz="2400" dirty="0"/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矩形 1">
            <a:extLst>
              <a:ext uri="{FF2B5EF4-FFF2-40B4-BE49-F238E27FC236}">
                <a16:creationId xmlns:a16="http://schemas.microsoft.com/office/drawing/2014/main" id="{EDA6CE25-48C3-4256-BF25-25ED400B78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000" y="477000"/>
            <a:ext cx="117125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080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题型二　围绕生态系统的功能考查科学思维能力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8.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(2020·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Ⅲ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6)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生态系统的物质循环包括碳循环和氮循环等过程。下列有关碳循环的叙述，错误的是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A.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消费者没有参与碳循环的过程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生产者的光合作用是碳循环的重要环节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C.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土壤中微生物的呼吸作用是碳循环的重要环节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lvl="1"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D.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碳在无机环境与生物群落之间主要以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CO</a:t>
            </a:r>
            <a:r>
              <a:rPr lang="en-US" altLang="zh-CN" sz="2400" b="1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形式循环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1E1834D-28C8-4A8E-8FE9-A1EEDF7A928F}"/>
              </a:ext>
            </a:extLst>
          </p:cNvPr>
          <p:cNvSpPr/>
          <p:nvPr/>
        </p:nvSpPr>
        <p:spPr>
          <a:xfrm>
            <a:off x="8112000" y="1557000"/>
            <a:ext cx="1296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</a:rPr>
              <a:t>A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A558C742-D537-4CC5-AEED-1D4DF9BC57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113" y="746125"/>
            <a:ext cx="1171257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9.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如图表示某生态系统的四种组成成分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cs typeface="Courier New"/>
              </a:rPr>
              <a:t>B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cs typeface="Courier New"/>
              </a:rPr>
              <a:t>C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cs typeface="Courier New"/>
              </a:rPr>
              <a:t>D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间的相互联系，有关叙述正确的是</a:t>
            </a:r>
            <a:r>
              <a:rPr lang="en-US" altLang="zh-CN" sz="2400" b="1" kern="100" dirty="0"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　　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7587" name="Picture 2" descr="1S144">
            <a:extLst>
              <a:ext uri="{FF2B5EF4-FFF2-40B4-BE49-F238E27FC236}">
                <a16:creationId xmlns:a16="http://schemas.microsoft.com/office/drawing/2014/main" id="{071520F7-7F46-4BF4-ADC8-76E6572D4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9913" y="1787525"/>
            <a:ext cx="2073275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>
            <a:extLst>
              <a:ext uri="{FF2B5EF4-FFF2-40B4-BE49-F238E27FC236}">
                <a16:creationId xmlns:a16="http://schemas.microsoft.com/office/drawing/2014/main" id="{9AFC88AA-3657-4341-913B-0D6959875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827213"/>
            <a:ext cx="1148080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A.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成分</a:t>
            </a:r>
            <a:r>
              <a:rPr lang="en-US" altLang="zh-CN" sz="2400" b="1" kern="100" dirty="0">
                <a:latin typeface="Times New Roman"/>
                <a:cs typeface="Courier New"/>
              </a:rPr>
              <a:t>D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只表示一种自养型生物，参与构成食物链的第一营养级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B.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成分</a:t>
            </a:r>
            <a:r>
              <a:rPr lang="en-US" altLang="zh-CN" sz="2400" b="1" kern="100" dirty="0">
                <a:latin typeface="Times New Roman"/>
                <a:cs typeface="Courier New"/>
              </a:rPr>
              <a:t>B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只包括营腐生生活的细菌和真菌，对于生态系统的物质</a:t>
            </a:r>
            <a:endParaRPr lang="en-US" altLang="zh-CN" sz="2400" b="1" kern="100" dirty="0">
              <a:latin typeface="Times New Roman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zh-CN" altLang="zh-CN" sz="2400" b="1" kern="100" dirty="0">
                <a:latin typeface="Times New Roman"/>
                <a:cs typeface="Times New Roman"/>
              </a:rPr>
              <a:t>循环有重要意义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C.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成分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为异养生物，其体内不能合成有机物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D.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en-US" altLang="zh-CN" sz="2400" b="1" kern="100" dirty="0">
                <a:latin typeface="Times New Roman"/>
                <a:cs typeface="Courier New"/>
              </a:rPr>
              <a:t>D</a:t>
            </a:r>
            <a:r>
              <a:rPr lang="en-US" altLang="zh-CN" sz="2400" b="1" kern="100" dirty="0">
                <a:latin typeface="宋体"/>
                <a:cs typeface="Times New Roman"/>
              </a:rPr>
              <a:t>→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为捕食关系，该生态系统中可能不止一条食物链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D05C49D-8556-4287-90CF-FB62C53B98F4}"/>
              </a:ext>
            </a:extLst>
          </p:cNvPr>
          <p:cNvSpPr/>
          <p:nvPr/>
        </p:nvSpPr>
        <p:spPr>
          <a:xfrm>
            <a:off x="3432000" y="1275381"/>
            <a:ext cx="1296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</a:rPr>
              <a:t>D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804AE4C0-6A6B-4452-83DC-3307B2AF8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9712" y="212606"/>
            <a:ext cx="11712575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10.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图示为某农田生态系统和对水稻秸秆利用的示意图，请据图回答下列问题：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69635" name="Picture 2" descr="1S143">
            <a:extLst>
              <a:ext uri="{FF2B5EF4-FFF2-40B4-BE49-F238E27FC236}">
                <a16:creationId xmlns:a16="http://schemas.microsoft.com/office/drawing/2014/main" id="{A387B200-879E-4005-A95D-6D9027E4C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31" y="4221000"/>
            <a:ext cx="3630988" cy="176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>
            <a:extLst>
              <a:ext uri="{FF2B5EF4-FFF2-40B4-BE49-F238E27FC236}">
                <a16:creationId xmlns:a16="http://schemas.microsoft.com/office/drawing/2014/main" id="{554B9EBD-1F42-4F80-9EDE-604759E5F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25" y="789687"/>
            <a:ext cx="11436369" cy="2792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该农田生态系统中的生产者主要是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在该生态系统中蛇处于第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营养级；若蛇的同化量有</a:t>
            </a:r>
            <a:r>
              <a:rPr lang="en-US" altLang="zh-CN" sz="2400" b="1" kern="100" dirty="0">
                <a:latin typeface="Times New Roman"/>
                <a:cs typeface="Courier New"/>
              </a:rPr>
              <a:t>2/5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来自蛙，</a:t>
            </a:r>
            <a:r>
              <a:rPr lang="en-US" altLang="zh-CN" sz="2400" b="1" kern="100" dirty="0">
                <a:latin typeface="Times New Roman"/>
                <a:cs typeface="Courier New"/>
              </a:rPr>
              <a:t>3/5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来自鼠，则从理论上讲，蛇的同化量每增加</a:t>
            </a:r>
            <a:r>
              <a:rPr lang="en-US" altLang="zh-CN" sz="2400" b="1" kern="100" dirty="0">
                <a:latin typeface="Times New Roman"/>
                <a:cs typeface="Courier New"/>
              </a:rPr>
              <a:t>1 kJ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，至少需要消耗水稻固定的能量为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 kJ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；蛇能够依据鼠留下的气味去猎捕后者，鼠同样也能够依据蛇的气味或行为躲避猎捕，可见信息传递在生态系统中能够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sp>
        <p:nvSpPr>
          <p:cNvPr id="6" name="矩形 1">
            <a:extLst>
              <a:ext uri="{FF2B5EF4-FFF2-40B4-BE49-F238E27FC236}">
                <a16:creationId xmlns:a16="http://schemas.microsoft.com/office/drawing/2014/main" id="{FE94B9EE-99BC-45B9-A75F-E1D7FFEE1D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6556" y="3511763"/>
            <a:ext cx="7799813" cy="33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Courier New"/>
              </a:rPr>
              <a:t>与自然生态系统相比，该生态系统的优势主要是对秸秆作了进一步利用，实现了对能量的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Courier New"/>
              </a:rPr>
              <a:t>利用，从而大大提高了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</a:t>
            </a:r>
            <a:r>
              <a:rPr lang="zh-CN" altLang="zh-CN" sz="2400" b="1" kern="100" dirty="0">
                <a:latin typeface="Times New Roman"/>
                <a:cs typeface="Courier New"/>
              </a:rPr>
              <a:t>。</a:t>
            </a:r>
          </a:p>
          <a:p>
            <a:pPr algn="just">
              <a:lnSpc>
                <a:spcPct val="150000"/>
              </a:lnSpc>
              <a:tabLst>
                <a:tab pos="2430780" algn="l"/>
              </a:tabLst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Courier New"/>
              </a:rPr>
              <a:t>该片农田后来被改造成小龙虾养殖塘。该事例说明人类活动往往会使群落演替按照不同于自然演替的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Courier New"/>
              </a:rPr>
              <a:t>和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Courier New"/>
              </a:rPr>
              <a:t>进行。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571BBBC-9CBA-4ACC-9E67-67D2234E5951}"/>
              </a:ext>
            </a:extLst>
          </p:cNvPr>
          <p:cNvSpPr/>
          <p:nvPr/>
        </p:nvSpPr>
        <p:spPr>
          <a:xfrm>
            <a:off x="6019509" y="870041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水稻</a:t>
            </a:r>
            <a:endParaRPr lang="zh-CN" altLang="en-US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CE5D77C-6E6A-41E2-A9A1-5AE4FB272E33}"/>
              </a:ext>
            </a:extLst>
          </p:cNvPr>
          <p:cNvSpPr/>
          <p:nvPr/>
        </p:nvSpPr>
        <p:spPr>
          <a:xfrm>
            <a:off x="4152000" y="1504394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三、四</a:t>
            </a:r>
            <a:endParaRPr lang="zh-CN" altLang="en-US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B885B79-CBDD-496B-8CDC-5473CE68E8BC}"/>
              </a:ext>
            </a:extLst>
          </p:cNvPr>
          <p:cNvSpPr/>
          <p:nvPr/>
        </p:nvSpPr>
        <p:spPr>
          <a:xfrm>
            <a:off x="10801810" y="2058392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65</a:t>
            </a:r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696B655-46F8-45BE-907C-01B903A66A55}"/>
              </a:ext>
            </a:extLst>
          </p:cNvPr>
          <p:cNvSpPr/>
          <p:nvPr/>
        </p:nvSpPr>
        <p:spPr>
          <a:xfrm>
            <a:off x="5736000" y="3138372"/>
            <a:ext cx="5065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调节生物的种间关系，以维持生态系统的稳定　</a:t>
            </a:r>
            <a:endParaRPr lang="zh-CN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BC490A83-4140-4F63-8D88-C763EB4AEDFE}"/>
              </a:ext>
            </a:extLst>
          </p:cNvPr>
          <p:cNvSpPr/>
          <p:nvPr/>
        </p:nvSpPr>
        <p:spPr>
          <a:xfrm>
            <a:off x="9408000" y="4205648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多级</a:t>
            </a:r>
            <a:endParaRPr lang="zh-CN" altLang="en-US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255490B-EBDB-4A5B-9EF4-A073B2188DC9}"/>
              </a:ext>
            </a:extLst>
          </p:cNvPr>
          <p:cNvSpPr/>
          <p:nvPr/>
        </p:nvSpPr>
        <p:spPr>
          <a:xfrm>
            <a:off x="7026274" y="4776409"/>
            <a:ext cx="1579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能量的利用率</a:t>
            </a:r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08032BF-C15E-40B0-B822-FF642AF9CD45}"/>
              </a:ext>
            </a:extLst>
          </p:cNvPr>
          <p:cNvSpPr/>
          <p:nvPr/>
        </p:nvSpPr>
        <p:spPr>
          <a:xfrm>
            <a:off x="4583888" y="6460728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速度</a:t>
            </a:r>
            <a:endParaRPr lang="zh-CN" altLang="en-US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ED5BCB4-405B-40AC-B687-8EEE7A41503B}"/>
              </a:ext>
            </a:extLst>
          </p:cNvPr>
          <p:cNvSpPr/>
          <p:nvPr/>
        </p:nvSpPr>
        <p:spPr>
          <a:xfrm>
            <a:off x="6035944" y="6338082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方向</a:t>
            </a:r>
            <a:endParaRPr lang="zh-CN" altLang="en-US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1">
            <a:extLst>
              <a:ext uri="{FF2B5EF4-FFF2-40B4-BE49-F238E27FC236}">
                <a16:creationId xmlns:a16="http://schemas.microsoft.com/office/drawing/2014/main" id="{ADE67894-AC36-4031-BBC5-2EE9D96015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0000" y="211657"/>
            <a:ext cx="5688000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6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理解常考的能量流动模型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</a:t>
            </a: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第二营养级的能量流动过程模型</a:t>
            </a:r>
            <a:endParaRPr lang="zh-CN" altLang="zh-CN" sz="1050" kern="100" dirty="0">
              <a:solidFill>
                <a:srgbClr val="3333FF"/>
              </a:solidFill>
              <a:latin typeface="宋体"/>
              <a:cs typeface="Courier New"/>
            </a:endParaRPr>
          </a:p>
        </p:txBody>
      </p:sp>
      <p:pic>
        <p:nvPicPr>
          <p:cNvPr id="74757" name="Picture 5" descr="L786">
            <a:extLst>
              <a:ext uri="{FF2B5EF4-FFF2-40B4-BE49-F238E27FC236}">
                <a16:creationId xmlns:a16="http://schemas.microsoft.com/office/drawing/2014/main" id="{F4FF7E0A-CE07-4D84-8F78-16F821F562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816" y="486506"/>
            <a:ext cx="6135184" cy="2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1">
            <a:extLst>
              <a:ext uri="{FF2B5EF4-FFF2-40B4-BE49-F238E27FC236}">
                <a16:creationId xmlns:a16="http://schemas.microsoft.com/office/drawing/2014/main" id="{C41DB790-18B1-45E9-BE4D-CEA0079A36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166" y="1937431"/>
            <a:ext cx="5507834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cs typeface="Courier New"/>
              </a:rPr>
              <a:t>(2)</a:t>
            </a:r>
            <a:r>
              <a:rPr lang="en-US" altLang="zh-CN" sz="2400" b="1" kern="100" dirty="0">
                <a:solidFill>
                  <a:srgbClr val="3333FF"/>
                </a:solidFill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拼图法</a:t>
            </a:r>
            <a:r>
              <a:rPr lang="en-US" altLang="zh-CN" sz="2400" b="1" kern="100" dirty="0">
                <a:solidFill>
                  <a:srgbClr val="3333FF"/>
                </a:solidFill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分析能量流动过程</a:t>
            </a:r>
            <a:endParaRPr lang="zh-CN" altLang="zh-CN" sz="1050" kern="100" dirty="0">
              <a:solidFill>
                <a:srgbClr val="3333FF"/>
              </a:solidFill>
              <a:latin typeface="宋体"/>
              <a:cs typeface="Courier New"/>
            </a:endParaRPr>
          </a:p>
        </p:txBody>
      </p:sp>
      <p:pic>
        <p:nvPicPr>
          <p:cNvPr id="7" name="Picture 2" descr="L787">
            <a:extLst>
              <a:ext uri="{FF2B5EF4-FFF2-40B4-BE49-F238E27FC236}">
                <a16:creationId xmlns:a16="http://schemas.microsoft.com/office/drawing/2014/main" id="{5059EBB9-EA68-4C3A-9ED0-7EDB9DE9F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07" y="2574505"/>
            <a:ext cx="4135975" cy="3923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L791">
            <a:extLst>
              <a:ext uri="{FF2B5EF4-FFF2-40B4-BE49-F238E27FC236}">
                <a16:creationId xmlns:a16="http://schemas.microsoft.com/office/drawing/2014/main" id="{56C6A8FF-30C7-45A7-A2EF-4FA0521B8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6000" y="3000563"/>
            <a:ext cx="5546725" cy="376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1">
            <a:extLst>
              <a:ext uri="{FF2B5EF4-FFF2-40B4-BE49-F238E27FC236}">
                <a16:creationId xmlns:a16="http://schemas.microsoft.com/office/drawing/2014/main" id="{9AAE74AE-FCF7-4CEC-A11A-AE39E6A3E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000" y="2453418"/>
            <a:ext cx="5507834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3333FF"/>
                </a:solidFill>
                <a:latin typeface="Times New Roman"/>
                <a:cs typeface="Courier New"/>
              </a:rPr>
              <a:t>(3)</a:t>
            </a:r>
            <a:r>
              <a:rPr lang="zh-CN" altLang="en-US" sz="2400" b="1" kern="100" dirty="0">
                <a:solidFill>
                  <a:srgbClr val="3333FF"/>
                </a:solidFill>
                <a:latin typeface="宋体"/>
                <a:cs typeface="Times New Roman"/>
              </a:rPr>
              <a:t>食物链</a:t>
            </a:r>
            <a:r>
              <a:rPr lang="en-US" altLang="zh-CN" sz="2400" b="1" kern="100" dirty="0">
                <a:solidFill>
                  <a:srgbClr val="3333FF"/>
                </a:solidFill>
                <a:latin typeface="宋体"/>
                <a:cs typeface="Times New Roman"/>
              </a:rPr>
              <a:t>ABCD</a:t>
            </a:r>
            <a:r>
              <a:rPr lang="zh-CN" altLang="en-US" sz="2400" b="1" kern="100" dirty="0">
                <a:solidFill>
                  <a:srgbClr val="3333FF"/>
                </a:solidFill>
                <a:latin typeface="宋体"/>
                <a:cs typeface="Times New Roman"/>
              </a:rPr>
              <a:t>中</a:t>
            </a:r>
            <a:r>
              <a:rPr lang="zh-CN" altLang="zh-CN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能量</a:t>
            </a:r>
            <a:r>
              <a:rPr lang="zh-CN" altLang="en-US" sz="2400" b="1" kern="100" dirty="0">
                <a:solidFill>
                  <a:srgbClr val="3333FF"/>
                </a:solidFill>
                <a:latin typeface="Times New Roman"/>
                <a:cs typeface="Times New Roman"/>
              </a:rPr>
              <a:t>传递效率的计算</a:t>
            </a:r>
            <a:endParaRPr lang="zh-CN" altLang="zh-CN" sz="1050" kern="100" dirty="0">
              <a:solidFill>
                <a:srgbClr val="3333FF"/>
              </a:solidFill>
              <a:latin typeface="宋体"/>
              <a:cs typeface="Courier New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73B7E42E-C8E1-4D7D-ADD7-4CC2E3434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261000"/>
            <a:ext cx="6500650" cy="166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11.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</a:t>
            </a:r>
            <a:r>
              <a:rPr lang="zh-CN" altLang="en-US" sz="2400" b="1" kern="100" dirty="0">
                <a:latin typeface="Times New Roman"/>
                <a:ea typeface="楷体_GB2312"/>
                <a:cs typeface="Courier New"/>
              </a:rPr>
              <a:t>练习题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</a:t>
            </a:r>
            <a:r>
              <a:rPr lang="en-US" altLang="zh-CN" sz="2400" b="1" kern="100" dirty="0">
                <a:latin typeface="Times New Roman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是某生态系统碳循环的示意图，图</a:t>
            </a:r>
            <a:r>
              <a:rPr lang="en-US" altLang="zh-CN" sz="2400" b="1" kern="100" dirty="0">
                <a:latin typeface="Times New Roman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表示该生态系统部分种群的食物关系。请据图分析回答。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80899" name="Picture 3" descr="1S149">
            <a:extLst>
              <a:ext uri="{FF2B5EF4-FFF2-40B4-BE49-F238E27FC236}">
                <a16:creationId xmlns:a16="http://schemas.microsoft.com/office/drawing/2014/main" id="{0B37CECC-225C-42DC-B89B-664FD0776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00" y="261000"/>
            <a:ext cx="4549700" cy="19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1">
            <a:extLst>
              <a:ext uri="{FF2B5EF4-FFF2-40B4-BE49-F238E27FC236}">
                <a16:creationId xmlns:a16="http://schemas.microsoft.com/office/drawing/2014/main" id="{F6EA933C-2887-4A08-8E88-400324C25A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5350" y="2072625"/>
            <a:ext cx="114173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</a:t>
            </a:r>
            <a:r>
              <a:rPr lang="en-US" altLang="zh-CN" sz="2400" b="1" kern="100" dirty="0">
                <a:latin typeface="Times New Roman"/>
                <a:cs typeface="Courier New"/>
              </a:rPr>
              <a:t>1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中生物群落包括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________________(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填字母</a:t>
            </a:r>
            <a:r>
              <a:rPr lang="en-US" altLang="zh-CN" sz="2400" b="1" kern="100" dirty="0">
                <a:latin typeface="Times New Roman"/>
                <a:cs typeface="Courier New"/>
              </a:rPr>
              <a:t>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，碳在生物群落内部主要是以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的形式进行流动。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</a:t>
            </a:r>
            <a:r>
              <a:rPr lang="en-US" altLang="zh-CN" sz="2400" b="1" kern="100" dirty="0">
                <a:latin typeface="Times New Roman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中，假设</a:t>
            </a:r>
            <a:r>
              <a:rPr lang="en-US" altLang="zh-CN" sz="2400" b="1" kern="100" dirty="0">
                <a:latin typeface="Times New Roman"/>
                <a:cs typeface="Courier New"/>
              </a:rPr>
              <a:t>e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种群同化的能量是</a:t>
            </a:r>
            <a:r>
              <a:rPr lang="en-US" altLang="zh-CN" sz="2400" b="1" kern="100" dirty="0">
                <a:latin typeface="Times New Roman"/>
                <a:cs typeface="Courier New"/>
              </a:rPr>
              <a:t>5.8</a:t>
            </a:r>
            <a:r>
              <a:rPr lang="en-US" altLang="zh-CN" sz="2400" b="1" kern="100" dirty="0">
                <a:latin typeface="宋体"/>
                <a:cs typeface="Times New Roman"/>
              </a:rPr>
              <a:t>×</a:t>
            </a:r>
            <a:r>
              <a:rPr lang="en-US" altLang="zh-CN" sz="2400" b="1" kern="100" dirty="0">
                <a:latin typeface="Times New Roman"/>
                <a:cs typeface="Courier New"/>
              </a:rPr>
              <a:t>10</a:t>
            </a:r>
            <a:r>
              <a:rPr lang="en-US" altLang="zh-CN" sz="2400" b="1" kern="100" baseline="30000" dirty="0">
                <a:latin typeface="Times New Roman"/>
                <a:cs typeface="Courier New"/>
              </a:rPr>
              <a:t>9</a:t>
            </a:r>
            <a:r>
              <a:rPr lang="en-US" altLang="zh-CN" sz="2400" b="1" kern="100" dirty="0">
                <a:latin typeface="Times New Roman"/>
                <a:cs typeface="Courier New"/>
              </a:rPr>
              <a:t> kJ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；</a:t>
            </a:r>
            <a:r>
              <a:rPr lang="en-US" altLang="zh-CN" sz="2400" b="1" kern="100" dirty="0">
                <a:latin typeface="Times New Roman"/>
                <a:cs typeface="Courier New"/>
              </a:rPr>
              <a:t>b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种群同化的能量为</a:t>
            </a:r>
            <a:r>
              <a:rPr lang="en-US" altLang="zh-CN" sz="2400" b="1" kern="100" dirty="0">
                <a:latin typeface="Times New Roman"/>
                <a:cs typeface="Courier New"/>
              </a:rPr>
              <a:t>1.3</a:t>
            </a:r>
            <a:r>
              <a:rPr lang="en-US" altLang="zh-CN" sz="2400" b="1" kern="100" dirty="0">
                <a:latin typeface="宋体"/>
                <a:cs typeface="Times New Roman"/>
              </a:rPr>
              <a:t>×</a:t>
            </a:r>
            <a:r>
              <a:rPr lang="en-US" altLang="zh-CN" sz="2400" b="1" kern="100" dirty="0">
                <a:latin typeface="Times New Roman"/>
                <a:cs typeface="Courier New"/>
              </a:rPr>
              <a:t>10</a:t>
            </a:r>
            <a:r>
              <a:rPr lang="en-US" altLang="zh-CN" sz="2400" b="1" kern="100" baseline="30000" dirty="0">
                <a:latin typeface="Times New Roman"/>
                <a:cs typeface="Courier New"/>
              </a:rPr>
              <a:t>8</a:t>
            </a:r>
            <a:r>
              <a:rPr lang="en-US" altLang="zh-CN" sz="2400" b="1" kern="100" dirty="0">
                <a:latin typeface="Times New Roman"/>
                <a:cs typeface="Courier New"/>
              </a:rPr>
              <a:t> kJ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。若相邻两营养级的能量传递效率为</a:t>
            </a:r>
            <a:r>
              <a:rPr lang="en-US" altLang="zh-CN" sz="2400" b="1" kern="100" dirty="0">
                <a:latin typeface="Times New Roman"/>
                <a:cs typeface="Courier New"/>
              </a:rPr>
              <a:t>10%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～</a:t>
            </a:r>
            <a:r>
              <a:rPr lang="en-US" altLang="zh-CN" sz="2400" b="1" kern="100" dirty="0">
                <a:latin typeface="Times New Roman"/>
                <a:cs typeface="Courier New"/>
              </a:rPr>
              <a:t>20%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，则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种群同化的能量至少是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 kJ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图</a:t>
            </a:r>
            <a:r>
              <a:rPr lang="en-US" altLang="zh-CN" sz="2400" b="1" kern="100" dirty="0">
                <a:latin typeface="Times New Roman"/>
                <a:cs typeface="Courier New"/>
              </a:rPr>
              <a:t>2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中</a:t>
            </a:r>
            <a:r>
              <a:rPr lang="en-US" altLang="zh-CN" sz="2400" b="1" kern="100" dirty="0">
                <a:latin typeface="Times New Roman"/>
                <a:cs typeface="Courier New"/>
              </a:rPr>
              <a:t>a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同化的能量除用于呼吸消耗外，其余的能量用于自身的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(4)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请写出一项实现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低碳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，缓解温室效应的关键措施：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矩形 1">
            <a:extLst>
              <a:ext uri="{FF2B5EF4-FFF2-40B4-BE49-F238E27FC236}">
                <a16:creationId xmlns:a16="http://schemas.microsoft.com/office/drawing/2014/main" id="{F7527CF9-E5F4-4A7A-A9E1-0C2E7EE980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706" y="909000"/>
            <a:ext cx="11304587" cy="168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　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(1)A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B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C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D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有机物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碳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(2)4.5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×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10</a:t>
            </a:r>
            <a:r>
              <a:rPr lang="en-US" altLang="zh-CN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7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(3)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生长、发育和繁殖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(4)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减少化石燃料的使用；植树造林，增加植被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或开发太阳能等新能源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)(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合理即可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)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4CBB42C-C4AA-4F89-B4AF-3724B244FAC4}"/>
              </a:ext>
            </a:extLst>
          </p:cNvPr>
          <p:cNvSpPr/>
          <p:nvPr/>
        </p:nvSpPr>
        <p:spPr>
          <a:xfrm>
            <a:off x="3336270" y="368300"/>
            <a:ext cx="5519460" cy="7510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zh-CN" altLang="zh-CN" sz="3200" b="1" kern="100" dirty="0">
                <a:solidFill>
                  <a:srgbClr val="3333FF"/>
                </a:solidFill>
                <a:latin typeface="Times New Roman"/>
                <a:ea typeface="华文新魏"/>
                <a:cs typeface="Times New Roman"/>
              </a:rPr>
              <a:t>生态系统的稳定性和环境保护</a:t>
            </a:r>
            <a:endParaRPr lang="zh-CN" altLang="zh-CN" sz="1200" kern="100" dirty="0">
              <a:solidFill>
                <a:srgbClr val="3333FF"/>
              </a:solidFill>
              <a:latin typeface="宋体"/>
              <a:cs typeface="Courier New"/>
            </a:endParaRP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56FC84FD-7614-4FE3-ACDC-4EACA8F69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719" y="1816100"/>
            <a:ext cx="11303000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Times New Roman"/>
                <a:cs typeface="Courier New"/>
              </a:rPr>
              <a:t>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生态系统的稳定性</a:t>
            </a:r>
            <a:r>
              <a:rPr lang="zh-CN" altLang="en-US" sz="2400" b="1" kern="100" dirty="0">
                <a:latin typeface="Times New Roman"/>
                <a:ea typeface="黑体"/>
                <a:cs typeface="Times New Roman"/>
              </a:rPr>
              <a:t>的概念：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84996" name="Picture 5" descr="核心要点">
            <a:extLst>
              <a:ext uri="{FF2B5EF4-FFF2-40B4-BE49-F238E27FC236}">
                <a16:creationId xmlns:a16="http://schemas.microsoft.com/office/drawing/2014/main" id="{CE01DB25-85C3-4DB9-BA1E-B415AA4ED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63" y="1316038"/>
            <a:ext cx="2424112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图片 1">
            <a:extLst>
              <a:ext uri="{FF2B5EF4-FFF2-40B4-BE49-F238E27FC236}">
                <a16:creationId xmlns:a16="http://schemas.microsoft.com/office/drawing/2014/main" id="{8BDAB2AC-C601-4378-AF43-94EB08765B8D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2449513"/>
            <a:ext cx="8029575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EB1D062A-FAE0-4E34-AF88-E682A487D4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5388" y="4081463"/>
            <a:ext cx="2041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自我调节能力</a:t>
            </a:r>
            <a:endParaRPr lang="zh-CN" altLang="en-US" sz="24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B368A44-02DD-4CB1-8C19-ED68DCC2D6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6025" y="4468813"/>
            <a:ext cx="17319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负反馈调节</a:t>
            </a:r>
            <a:endParaRPr lang="zh-CN" altLang="en-US" sz="240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DD62F93-F394-4F49-BA00-DDCDDFEDB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04225" y="5073650"/>
            <a:ext cx="11128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抵抗力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3E0FD815-AE30-4F7F-9F5F-32F7BF9911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038" y="368300"/>
            <a:ext cx="1130458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>
                <a:latin typeface="Times New Roman"/>
                <a:cs typeface="Courier New"/>
              </a:rPr>
              <a:t>2.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关注生物多样性的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3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4</a:t>
            </a:r>
            <a:r>
              <a:rPr lang="zh-CN" altLang="zh-CN" sz="2400" b="1" kern="100" dirty="0">
                <a:latin typeface="Times New Roman"/>
                <a:ea typeface="黑体"/>
                <a:cs typeface="Times New Roman"/>
              </a:rPr>
              <a:t>、</a:t>
            </a:r>
            <a:r>
              <a:rPr lang="en-US" altLang="zh-CN" sz="2400" b="1" kern="100" dirty="0">
                <a:latin typeface="Times New Roman"/>
                <a:ea typeface="黑体"/>
                <a:cs typeface="Courier New"/>
              </a:rPr>
              <a:t>1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endParaRPr lang="zh-CN" altLang="zh-CN" sz="1050" kern="100" dirty="0">
              <a:latin typeface="宋体"/>
              <a:cs typeface="Courier New"/>
            </a:endParaRPr>
          </a:p>
        </p:txBody>
      </p:sp>
      <p:pic>
        <p:nvPicPr>
          <p:cNvPr id="86019" name="图片 1">
            <a:extLst>
              <a:ext uri="{FF2B5EF4-FFF2-40B4-BE49-F238E27FC236}">
                <a16:creationId xmlns:a16="http://schemas.microsoft.com/office/drawing/2014/main" id="{97B930F8-2AE0-4D82-9F2A-12572B1A7D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88" y="922338"/>
            <a:ext cx="61690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9B482DC4-FE4B-4CCD-B663-768598A62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00563" y="2871788"/>
            <a:ext cx="569912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5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直接</a:t>
            </a:r>
            <a:endParaRPr lang="zh-CN" altLang="en-US" sz="150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294081D-D0B3-4306-85F0-C52BC05B5B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3486150"/>
            <a:ext cx="5984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间接</a:t>
            </a:r>
            <a:endParaRPr lang="zh-CN" altLang="en-US" sz="150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9F8A5A21-E479-4B7B-818D-0E5F38CCA9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4170363"/>
            <a:ext cx="598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潜在</a:t>
            </a:r>
            <a:endParaRPr lang="zh-CN" altLang="en-US" sz="15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FBD8935-EEF2-42AC-A352-1A4BB46FE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5163" y="5000625"/>
            <a:ext cx="1012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zh-CN" sz="16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就地保护</a:t>
            </a:r>
            <a:endParaRPr lang="zh-CN" altLang="en-US" sz="15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9E880077-9B20-489C-BE54-1E833714CC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3" y="1430338"/>
            <a:ext cx="11417300" cy="3057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12.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[2017·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Ⅱ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31(2)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(4)]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(2)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在苗圃进行了药物灭鼠后，如果出现种群数量下降，</a:t>
            </a:r>
            <a:r>
              <a:rPr lang="en-US" altLang="zh-CN" sz="2400" b="1" baseline="30000" dirty="0"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①</a:t>
            </a:r>
            <a:r>
              <a:rPr lang="zh-CN" altLang="zh-CN" sz="2400" b="1" u="sng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除了考虑药物引起的死亡率升高这一因素外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，还应考虑的因素是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_____________________________________________________________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	(4)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通常，种群具有个体所没有的特征，如种群密度、年龄组成等。那么，</a:t>
            </a:r>
            <a:r>
              <a:rPr lang="en-US" altLang="zh-CN" sz="2400" b="1" baseline="30000" dirty="0">
                <a:latin typeface="宋体" panose="02010600030101010101" pitchFamily="2" charset="-122"/>
                <a:ea typeface="黑体" panose="02010609060101010101" pitchFamily="49" charset="-122"/>
                <a:cs typeface="Times New Roman" panose="02020603050405020304" pitchFamily="18" charset="0"/>
              </a:rPr>
              <a:t>②</a:t>
            </a:r>
            <a:r>
              <a:rPr lang="zh-CN" altLang="zh-CN" sz="2400" b="1" u="sng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种群的年龄组成是指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________________________________________________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1B248E9-A14E-40F7-937A-333CF664FC93}"/>
              </a:ext>
            </a:extLst>
          </p:cNvPr>
          <p:cNvSpPr/>
          <p:nvPr/>
        </p:nvSpPr>
        <p:spPr>
          <a:xfrm>
            <a:off x="192000" y="261000"/>
            <a:ext cx="2964273" cy="793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高考真题再练</a:t>
            </a:r>
            <a:endParaRPr lang="zh-CN" altLang="zh-CN" sz="36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AC33A7C-1013-4101-A02B-DD21E06A1BB7}"/>
              </a:ext>
            </a:extLst>
          </p:cNvPr>
          <p:cNvSpPr/>
          <p:nvPr/>
        </p:nvSpPr>
        <p:spPr>
          <a:xfrm>
            <a:off x="3142226" y="2525536"/>
            <a:ext cx="26164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种内斗争　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 </a:t>
            </a:r>
            <a:endParaRPr lang="zh-CN" altLang="en-US" sz="3600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961AB93-521E-4C01-953B-6D0CA6EDC3D8}"/>
              </a:ext>
            </a:extLst>
          </p:cNvPr>
          <p:cNvSpPr/>
          <p:nvPr/>
        </p:nvSpPr>
        <p:spPr>
          <a:xfrm>
            <a:off x="2796122" y="3714686"/>
            <a:ext cx="89867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种群中各年龄期个体数在种群中所占的比例</a:t>
            </a:r>
            <a:endParaRPr lang="zh-CN" altLang="en-US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ECF433B0-A109-49B9-90EB-194F39FBA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3" y="728663"/>
            <a:ext cx="11417300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13.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(2016·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全国卷</a:t>
            </a:r>
            <a:r>
              <a:rPr lang="en-US" altLang="zh-CN" sz="2400" b="1" kern="100" dirty="0">
                <a:latin typeface="宋体"/>
                <a:ea typeface="楷体_GB2312"/>
                <a:cs typeface="Times New Roman"/>
              </a:rPr>
              <a:t>Ⅲ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冻原生态系统因其生物的生存条件十分严酷而独具特色，有人曾将该生态系统所处的地区称为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不毛之地</a:t>
            </a:r>
            <a:r>
              <a:rPr lang="zh-CN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。回答下列问题：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由于温度的限制作用，冻原上物种的丰富度较低。</a:t>
            </a:r>
            <a:r>
              <a:rPr lang="en-US" altLang="zh-CN" sz="2400" b="1" kern="100" baseline="30000" dirty="0">
                <a:latin typeface="宋体"/>
                <a:cs typeface="Times New Roman"/>
              </a:rPr>
              <a:t>③</a:t>
            </a:r>
            <a:r>
              <a:rPr lang="zh-CN" altLang="zh-CN" sz="2400" b="1" u="wavy" kern="100" dirty="0">
                <a:latin typeface="Times New Roman"/>
                <a:cs typeface="Times New Roman"/>
              </a:rPr>
              <a:t>丰富度是指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与热带森林生态系统相比，</a:t>
            </a:r>
            <a:r>
              <a:rPr lang="en-US" altLang="zh-CN" sz="2400" b="1" kern="100" baseline="30000" dirty="0">
                <a:latin typeface="宋体"/>
                <a:cs typeface="Times New Roman"/>
              </a:rPr>
              <a:t>④</a:t>
            </a:r>
            <a:r>
              <a:rPr lang="zh-CN" altLang="zh-CN" sz="2400" b="1" u="wavy" kern="100" dirty="0">
                <a:latin typeface="Times New Roman"/>
                <a:cs typeface="Times New Roman"/>
              </a:rPr>
              <a:t>通常冻原生态系统有利于土壤有机物质的积累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，其原因是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(3)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通常，</a:t>
            </a:r>
            <a:r>
              <a:rPr lang="en-US" altLang="zh-CN" sz="2400" b="1" kern="100" baseline="30000" dirty="0">
                <a:latin typeface="宋体"/>
                <a:cs typeface="Times New Roman"/>
              </a:rPr>
              <a:t>⑤</a:t>
            </a:r>
            <a:r>
              <a:rPr lang="zh-CN" altLang="zh-CN" sz="2400" b="1" u="wavy" kern="100" dirty="0">
                <a:latin typeface="Times New Roman"/>
                <a:cs typeface="Times New Roman"/>
              </a:rPr>
              <a:t>生态系统的食物链不会很长，原因是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群落中物种数目的多少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(2)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低温下分解者的分解作用弱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(3)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能量在沿食物链流动的过程中是逐级递减的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D0226669-2FAB-4521-BACF-3EC83384B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3" y="549275"/>
            <a:ext cx="114173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14.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[2014·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全国卷</a:t>
            </a:r>
            <a:r>
              <a:rPr lang="en-US" altLang="zh-CN" sz="2400" b="1" kern="100" dirty="0">
                <a:latin typeface="宋体"/>
                <a:ea typeface="楷体_GB2312"/>
                <a:cs typeface="Times New Roman"/>
              </a:rPr>
              <a:t>Ⅰ</a:t>
            </a:r>
            <a:r>
              <a:rPr lang="zh-CN" altLang="zh-CN" sz="2400" b="1" kern="100" dirty="0">
                <a:latin typeface="Times New Roman"/>
                <a:ea typeface="楷体_GB2312"/>
                <a:cs typeface="Times New Roman"/>
              </a:rPr>
              <a:t>，</a:t>
            </a:r>
            <a:r>
              <a:rPr lang="en-US" altLang="zh-CN" sz="2400" b="1" kern="100" dirty="0">
                <a:latin typeface="Times New Roman"/>
                <a:ea typeface="楷体_GB2312"/>
                <a:cs typeface="Courier New"/>
              </a:rPr>
              <a:t>30(1)(2)]</a:t>
            </a:r>
            <a:r>
              <a:rPr lang="zh-CN" altLang="zh-CN" sz="2400" b="1" kern="100" dirty="0">
                <a:latin typeface="Times New Roman"/>
                <a:cs typeface="Times New Roman"/>
              </a:rPr>
              <a:t>请回答关于群落演替的问题：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(1)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在</a:t>
            </a:r>
            <a:r>
              <a:rPr lang="en-US" altLang="zh-CN" sz="2400" b="1" kern="100" baseline="30000" dirty="0">
                <a:latin typeface="宋体"/>
                <a:cs typeface="Times New Roman"/>
              </a:rPr>
              <a:t>⑥</a:t>
            </a:r>
            <a:r>
              <a:rPr lang="zh-CN" altLang="zh-CN" sz="2400" b="1" u="wavy" kern="100" dirty="0">
                <a:latin typeface="Times New Roman"/>
                <a:cs typeface="Times New Roman"/>
              </a:rPr>
              <a:t>光裸的岩石上开始的演替和从森林被全部砍伐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的地方开始的演替中，哪个属于初生演替，哪个属于次生演替？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____________________________________________________________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	(2)</a:t>
            </a:r>
            <a:r>
              <a:rPr lang="zh-CN" altLang="zh-CN" sz="2400" b="1" kern="100" dirty="0">
                <a:latin typeface="Times New Roman"/>
                <a:cs typeface="Times New Roman"/>
              </a:rPr>
              <a:t>一般来说，</a:t>
            </a:r>
            <a:r>
              <a:rPr lang="en-US" altLang="zh-CN" sz="2400" b="1" kern="100" baseline="30000" dirty="0">
                <a:latin typeface="宋体"/>
                <a:cs typeface="Times New Roman"/>
              </a:rPr>
              <a:t>⑦</a:t>
            </a:r>
            <a:r>
              <a:rPr lang="zh-CN" altLang="zh-CN" sz="2400" b="1" u="wavy" kern="100" dirty="0">
                <a:latin typeface="Times New Roman"/>
                <a:cs typeface="Times New Roman"/>
              </a:rPr>
              <a:t>若要演替到相对稳定的森林阶段，上述两个演替中次生演替所需的时间短，分析其主要原因。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光裸的岩石上开始的演替为初生演替，从森林被全部砍伐的地方开始的演替为次生演替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	(2)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形成森林需要一定的土壤条件，上述次生演替起始时即具备该条件，而从裸岩开始的演替要达到该条件需要漫长的时间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7282" name="对象 1">
            <a:extLst>
              <a:ext uri="{FF2B5EF4-FFF2-40B4-BE49-F238E27FC236}">
                <a16:creationId xmlns:a16="http://schemas.microsoft.com/office/drawing/2014/main" id="{5945AA62-AADE-447A-8BDF-8DB3BED03D3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2913325"/>
              </p:ext>
            </p:extLst>
          </p:nvPr>
        </p:nvGraphicFramePr>
        <p:xfrm>
          <a:off x="274638" y="741363"/>
          <a:ext cx="11549062" cy="6656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cument" r:id="rId3" imgW="11674830" imgH="6723986" progId="Word.Document.8">
                  <p:embed/>
                </p:oleObj>
              </mc:Choice>
              <mc:Fallback>
                <p:oleObj name="Document" r:id="rId3" imgW="11674830" imgH="6723986" progId="Word.Document.8">
                  <p:embed/>
                  <p:pic>
                    <p:nvPicPr>
                      <p:cNvPr id="97282" name="对象 1">
                        <a:extLst>
                          <a:ext uri="{FF2B5EF4-FFF2-40B4-BE49-F238E27FC236}">
                            <a16:creationId xmlns:a16="http://schemas.microsoft.com/office/drawing/2014/main" id="{5945AA62-AADE-447A-8BDF-8DB3BED03D3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8" y="741363"/>
                        <a:ext cx="11549062" cy="6656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32CCFA02-E25A-4AC7-8AA1-7B47173E80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0384" y="3717000"/>
            <a:ext cx="11417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15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　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(1)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生产者固定的能量在沿食物链流动过程中大部分都损失了，传递到下一营养级的能量较少　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(2)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甲对顶级肉食性动物的恐惧程度比乙高，顶级肉食性动物引入后甲逃离该生态系统的数量比乙多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(3)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大型肉食性动物捕食野猪；野猪因恐惧减少了采食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</p:txBody>
      </p:sp>
      <p:graphicFrame>
        <p:nvGraphicFramePr>
          <p:cNvPr id="98307" name="对象 1">
            <a:extLst>
              <a:ext uri="{FF2B5EF4-FFF2-40B4-BE49-F238E27FC236}">
                <a16:creationId xmlns:a16="http://schemas.microsoft.com/office/drawing/2014/main" id="{81A29F9B-4F9E-4129-B00F-34A1C6EC9D6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9113" y="1263650"/>
          <a:ext cx="11368087" cy="277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文档" r:id="rId3" imgW="11538251" imgH="2802435" progId="Word.Document.12">
                  <p:embed/>
                </p:oleObj>
              </mc:Choice>
              <mc:Fallback>
                <p:oleObj name="文档" r:id="rId3" imgW="11538251" imgH="2802435" progId="Word.Document.12">
                  <p:embed/>
                  <p:pic>
                    <p:nvPicPr>
                      <p:cNvPr id="98307" name="对象 1">
                        <a:extLst>
                          <a:ext uri="{FF2B5EF4-FFF2-40B4-BE49-F238E27FC236}">
                            <a16:creationId xmlns:a16="http://schemas.microsoft.com/office/drawing/2014/main" id="{81A29F9B-4F9E-4129-B00F-34A1C6EC9D6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113" y="1263650"/>
                        <a:ext cx="11368087" cy="2770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矩形 1">
            <a:extLst>
              <a:ext uri="{FF2B5EF4-FFF2-40B4-BE49-F238E27FC236}">
                <a16:creationId xmlns:a16="http://schemas.microsoft.com/office/drawing/2014/main" id="{5FB981D6-A58B-4407-BDC5-484CCC131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8463" y="1019175"/>
            <a:ext cx="11417300" cy="113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16.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[2019·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全国卷</a:t>
            </a:r>
            <a:r>
              <a:rPr lang="en-US" altLang="zh-CN" sz="2400" b="1" dirty="0">
                <a:latin typeface="宋体" panose="02010600030101010101" pitchFamily="2" charset="-122"/>
                <a:ea typeface="楷体_GB2312" pitchFamily="49" charset="-122"/>
                <a:cs typeface="Times New Roman" panose="02020603050405020304" pitchFamily="18" charset="0"/>
              </a:rPr>
              <a:t>Ⅰ</a:t>
            </a:r>
            <a:r>
              <a:rPr lang="zh-CN" altLang="zh-CN" sz="2400" b="1" dirty="0">
                <a:latin typeface="Times New Roman" panose="02020603050405020304" pitchFamily="18" charset="0"/>
                <a:ea typeface="楷体_GB2312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dirty="0">
                <a:latin typeface="Times New Roman" panose="02020603050405020304" pitchFamily="18" charset="0"/>
                <a:ea typeface="楷体_GB2312" pitchFamily="49" charset="-122"/>
                <a:cs typeface="Courier New" panose="02070309020205020404" pitchFamily="49" charset="0"/>
              </a:rPr>
              <a:t>31(1)]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某果园中存在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两种果树害虫，果园中的鸟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(C)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可以捕食这两种害虫；使用人工合成的性引诱剂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Y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诱杀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可减轻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的危害。回答下列问题。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99331" name="对象 1">
            <a:extLst>
              <a:ext uri="{FF2B5EF4-FFF2-40B4-BE49-F238E27FC236}">
                <a16:creationId xmlns:a16="http://schemas.microsoft.com/office/drawing/2014/main" id="{08132A98-3257-4B61-A62D-ECFCCCFD7A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0575" y="2844800"/>
          <a:ext cx="10360025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文档" r:id="rId3" imgW="10513484" imgH="800336" progId="Word.Document.12">
                  <p:embed/>
                </p:oleObj>
              </mc:Choice>
              <mc:Fallback>
                <p:oleObj name="文档" r:id="rId3" imgW="10513484" imgH="800336" progId="Word.Document.12">
                  <p:embed/>
                  <p:pic>
                    <p:nvPicPr>
                      <p:cNvPr id="99331" name="对象 1">
                        <a:extLst>
                          <a:ext uri="{FF2B5EF4-FFF2-40B4-BE49-F238E27FC236}">
                            <a16:creationId xmlns:a16="http://schemas.microsoft.com/office/drawing/2014/main" id="{08132A98-3257-4B61-A62D-ECFCCCFD7A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75" y="2844800"/>
                        <a:ext cx="10360025" cy="79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矩形 1">
            <a:extLst>
              <a:ext uri="{FF2B5EF4-FFF2-40B4-BE49-F238E27FC236}">
                <a16:creationId xmlns:a16="http://schemas.microsoft.com/office/drawing/2014/main" id="{49EDB81E-DBAD-46E1-B934-CEBFFC2971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3575" y="3308350"/>
            <a:ext cx="111918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zh-CN" altLang="zh-CN" sz="2400" b="1" kern="100" dirty="0">
                <a:latin typeface="Times New Roman"/>
                <a:cs typeface="Times New Roman"/>
              </a:rPr>
              <a:t>该食物链的第三营养级是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(1)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果树</a:t>
            </a:r>
            <a:r>
              <a:rPr lang="en-US" altLang="zh-CN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→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害虫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A</a:t>
            </a:r>
            <a:r>
              <a:rPr lang="en-US" altLang="zh-CN" sz="2400" b="1" kern="100" dirty="0">
                <a:solidFill>
                  <a:srgbClr val="FF0000"/>
                </a:solidFill>
                <a:latin typeface="宋体"/>
                <a:cs typeface="Times New Roman"/>
              </a:rPr>
              <a:t>→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鸟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C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鸟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C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7871924-6B72-4A83-AA8F-37C282357CC7}"/>
              </a:ext>
            </a:extLst>
          </p:cNvPr>
          <p:cNvSpPr/>
          <p:nvPr/>
        </p:nvSpPr>
        <p:spPr>
          <a:xfrm>
            <a:off x="264000" y="474345"/>
            <a:ext cx="1123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/>
              <a:t>17.(</a:t>
            </a:r>
            <a:r>
              <a:rPr lang="zh-CN" altLang="en-US" sz="2400" b="1" dirty="0"/>
              <a:t>练习题</a:t>
            </a:r>
            <a:r>
              <a:rPr lang="en-US" altLang="zh-CN" sz="2400" b="1" dirty="0"/>
              <a:t>)</a:t>
            </a:r>
            <a:r>
              <a:rPr lang="zh-CN" altLang="en-US" sz="2400" b="1" dirty="0"/>
              <a:t>某生态村建立了立体农业生态系统，取得较大的经济效益。下面是该生态系统中部分能量流动和物质循环示意图。回答下列问题。</a:t>
            </a:r>
          </a:p>
          <a:p>
            <a:endParaRPr lang="zh-CN" altLang="en-US" sz="2400" b="1" dirty="0"/>
          </a:p>
          <a:p>
            <a:r>
              <a:rPr lang="en-US" altLang="zh-CN" sz="2400" b="1" dirty="0"/>
              <a:t>(1)</a:t>
            </a:r>
            <a:r>
              <a:rPr lang="zh-CN" altLang="en-US" sz="2400" b="1" dirty="0"/>
              <a:t>流经该生态系统的总能量除了人工提供饲料的能量外，</a:t>
            </a:r>
            <a:endParaRPr lang="en-US" altLang="zh-CN" sz="2400" b="1" dirty="0"/>
          </a:p>
          <a:p>
            <a:r>
              <a:rPr lang="zh-CN" altLang="en-US" sz="2400" b="1" dirty="0"/>
              <a:t>还包括</a:t>
            </a:r>
            <a:r>
              <a:rPr lang="en-US" altLang="zh-CN" sz="2400" b="1" dirty="0"/>
              <a:t>____________________</a:t>
            </a:r>
            <a:r>
              <a:rPr lang="zh-CN" altLang="en-US" sz="2400" b="1" dirty="0"/>
              <a:t>。</a:t>
            </a:r>
            <a:endParaRPr lang="en-US" altLang="zh-CN" sz="2400" b="1" dirty="0"/>
          </a:p>
          <a:p>
            <a:r>
              <a:rPr lang="zh-CN" altLang="en-US" sz="2400" b="1" dirty="0"/>
              <a:t>沼气池中产生沼气的生物在生态系统组成成分中属于</a:t>
            </a:r>
            <a:r>
              <a:rPr lang="en-US" altLang="zh-CN" sz="2400" b="1" dirty="0"/>
              <a:t>________</a:t>
            </a:r>
            <a:r>
              <a:rPr lang="zh-CN" altLang="en-US" sz="2400" b="1" dirty="0"/>
              <a:t>。</a:t>
            </a:r>
            <a:endParaRPr lang="en-US" altLang="zh-CN" sz="2400" b="1" dirty="0"/>
          </a:p>
          <a:p>
            <a:endParaRPr lang="en-US" altLang="zh-CN" sz="2400" b="1" dirty="0"/>
          </a:p>
          <a:p>
            <a:endParaRPr lang="zh-CN" altLang="en-US" sz="2400" b="1" dirty="0"/>
          </a:p>
          <a:p>
            <a:r>
              <a:rPr lang="en-US" altLang="zh-CN" sz="2400" b="1" dirty="0"/>
              <a:t>(2)</a:t>
            </a:r>
            <a:r>
              <a:rPr lang="zh-CN" altLang="en-US" sz="2400" b="1" dirty="0"/>
              <a:t>鸡粪可作为鱼的饲料，鸡粪中的能量是该生态系统中的</a:t>
            </a:r>
            <a:r>
              <a:rPr lang="en-US" altLang="zh-CN" sz="2400" b="1" dirty="0"/>
              <a:t>________(</a:t>
            </a:r>
            <a:r>
              <a:rPr lang="zh-CN" altLang="en-US" sz="2400" b="1" dirty="0"/>
              <a:t>填“榕树”或“鸡”或“鱼”</a:t>
            </a:r>
            <a:r>
              <a:rPr lang="en-US" altLang="zh-CN" sz="2400" b="1" dirty="0"/>
              <a:t>)</a:t>
            </a:r>
            <a:r>
              <a:rPr lang="zh-CN" altLang="en-US" sz="2400" b="1" dirty="0"/>
              <a:t>同化的能量。</a:t>
            </a:r>
          </a:p>
          <a:p>
            <a:r>
              <a:rPr lang="en-US" altLang="zh-CN" sz="2400" b="1" dirty="0"/>
              <a:t>(3)</a:t>
            </a:r>
            <a:r>
              <a:rPr lang="zh-CN" altLang="en-US" sz="2400" b="1" dirty="0"/>
              <a:t>与单一农业相比，该生态系统的经济效益高，从能量流动的角度来分析，原因是</a:t>
            </a:r>
            <a:r>
              <a:rPr lang="en-US" altLang="zh-CN" sz="2400" b="1" dirty="0"/>
              <a:t>________________________________________________________________</a:t>
            </a:r>
          </a:p>
          <a:p>
            <a:r>
              <a:rPr lang="en-US" altLang="zh-CN" sz="2400" b="1" dirty="0"/>
              <a:t>________________________________________________________________</a:t>
            </a:r>
            <a:r>
              <a:rPr lang="zh-CN" altLang="en-US" sz="2400" b="1" dirty="0"/>
              <a:t>。</a:t>
            </a:r>
          </a:p>
          <a:p>
            <a:r>
              <a:rPr lang="en-US" altLang="zh-CN" sz="2400" b="1" dirty="0"/>
              <a:t>(4)</a:t>
            </a:r>
            <a:r>
              <a:rPr lang="zh-CN" altLang="en-US" sz="2400" b="1" dirty="0"/>
              <a:t>该生态系统中的水草、榕树、鱼和鸡等全部生物可构成一个群落。群落是指</a:t>
            </a:r>
            <a:r>
              <a:rPr lang="en-US" altLang="zh-CN" sz="2400" b="1" dirty="0"/>
              <a:t>_________________________________________________________________</a:t>
            </a:r>
          </a:p>
          <a:p>
            <a:r>
              <a:rPr lang="en-US" altLang="zh-CN" sz="2400" b="1" dirty="0"/>
              <a:t>________________________________________________________________</a:t>
            </a:r>
            <a:r>
              <a:rPr lang="zh-CN" altLang="en-US" sz="2400" b="1" dirty="0"/>
              <a:t>。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E0BB5EF-97C6-4DC9-858D-2405B37E8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999" y="765000"/>
            <a:ext cx="3505371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2299500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2700E238-D2B9-4AC4-89F5-7399AA9733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189000"/>
            <a:ext cx="11417300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50825" indent="-4572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4304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zh-CN" altLang="zh-CN" sz="2400" b="1" dirty="0">
                <a:solidFill>
                  <a:srgbClr val="3333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生态学易考长句作答</a:t>
            </a:r>
            <a:endParaRPr lang="zh-CN" altLang="zh-CN" sz="1000" dirty="0">
              <a:solidFill>
                <a:srgbClr val="3333FF"/>
              </a:solidFill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1.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生态系统中消费者的作用包括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Courier New" panose="02070309020205020404" pitchFamily="49" charset="0"/>
              </a:rPr>
              <a:t>___________________________________</a:t>
            </a:r>
            <a:r>
              <a:rPr lang="zh-CN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zh-CN" altLang="zh-CN" sz="1000" dirty="0">
              <a:latin typeface="宋体" panose="02010600030101010101" pitchFamily="2" charset="-122"/>
              <a:ea typeface="黑体" panose="02010609060101010101" pitchFamily="49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	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答案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能够加快生态系统的物质循环，对于植物的传粉和种子的传播等具有重要作用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2.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可持续发展</a:t>
            </a:r>
            <a:r>
              <a:rPr lang="en-US" altLang="zh-CN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的含义是</a:t>
            </a:r>
            <a:r>
              <a:rPr lang="en-US" altLang="zh-CN" sz="2400" b="1" dirty="0">
                <a:latin typeface="Times New Roman" panose="02020603050405020304" pitchFamily="18" charset="0"/>
                <a:cs typeface="Courier New" panose="02070309020205020404" pitchFamily="49" charset="0"/>
              </a:rPr>
              <a:t>____________________________________</a:t>
            </a:r>
            <a:r>
              <a:rPr lang="zh-CN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1000" dirty="0">
              <a:latin typeface="宋体" panose="02010600030101010101" pitchFamily="2" charset="-122"/>
              <a:cs typeface="Courier New" panose="02070309020205020404" pitchFamily="49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	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答案</a:t>
            </a: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在不牺牲未来几代人需要的情况下，满足我们这代人的需要，它追求的是自然、经济、社会的持久而协调的发展</a:t>
            </a:r>
            <a:endParaRPr lang="zh-CN" altLang="zh-CN" sz="1000" dirty="0">
              <a:solidFill>
                <a:srgbClr val="FF0000"/>
              </a:solidFill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4" name="矩形 1">
            <a:extLst>
              <a:ext uri="{FF2B5EF4-FFF2-40B4-BE49-F238E27FC236}">
                <a16:creationId xmlns:a16="http://schemas.microsoft.com/office/drawing/2014/main" id="{BF11410F-AA5D-4134-82F1-503FD9039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2432" y="4129372"/>
            <a:ext cx="114173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cs typeface="Courier New"/>
              </a:rPr>
              <a:t>3.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绿水青山就是金山银山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r>
              <a:rPr lang="en-US" altLang="zh-CN" sz="2400" b="1" kern="100" dirty="0">
                <a:latin typeface="宋体"/>
                <a:cs typeface="Times New Roman"/>
              </a:rPr>
              <a:t>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绿水青山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的生态功能有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，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宋体"/>
                <a:cs typeface="Times New Roman"/>
              </a:rPr>
              <a:t>	“</a:t>
            </a:r>
            <a:r>
              <a:rPr lang="zh-CN" altLang="zh-CN" sz="2400" b="1" kern="100" dirty="0">
                <a:latin typeface="Times New Roman"/>
                <a:cs typeface="Times New Roman"/>
              </a:rPr>
              <a:t>退耕还林、还草、还湖</a:t>
            </a:r>
            <a:r>
              <a:rPr lang="en-US" altLang="zh-CN" sz="2400" b="1" kern="100" dirty="0">
                <a:latin typeface="宋体"/>
                <a:cs typeface="Times New Roman"/>
              </a:rPr>
              <a:t>”</a:t>
            </a:r>
            <a:r>
              <a:rPr lang="zh-CN" altLang="zh-CN" sz="2400" b="1" kern="100" dirty="0">
                <a:latin typeface="Times New Roman"/>
                <a:cs typeface="Times New Roman"/>
              </a:rPr>
              <a:t>工程的生态学意义是</a:t>
            </a:r>
            <a:r>
              <a:rPr lang="en-US" altLang="zh-CN" sz="2400" b="1" kern="100" dirty="0">
                <a:latin typeface="Times New Roman"/>
                <a:cs typeface="Courier New"/>
              </a:rPr>
              <a:t>__________________</a:t>
            </a:r>
            <a:r>
              <a:rPr lang="zh-CN" altLang="zh-CN" sz="2400" b="1" kern="100" dirty="0">
                <a:latin typeface="Times New Roman"/>
                <a:cs typeface="Times New Roman"/>
              </a:rPr>
              <a:t>。</a:t>
            </a:r>
            <a:endParaRPr lang="zh-CN" altLang="zh-CN" sz="1050" kern="100" dirty="0">
              <a:latin typeface="宋体"/>
              <a:cs typeface="Courier New"/>
            </a:endParaRPr>
          </a:p>
          <a:p>
            <a:pPr marL="252000" indent="-457200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  <a:defRPr/>
            </a:pPr>
            <a:r>
              <a:rPr lang="en-US" altLang="zh-CN" sz="2400" b="1" kern="100" dirty="0">
                <a:latin typeface="Times New Roman"/>
                <a:ea typeface="黑体"/>
                <a:cs typeface="Times New Roman"/>
              </a:rPr>
              <a:t>	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ea typeface="黑体"/>
                <a:cs typeface="Times New Roman"/>
              </a:rPr>
              <a:t>答案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　保持水土、防风固沙，涵养水源、调节气候　改善生态环境，提高生物多样性的价值和生态系统的生态、社会、经济效益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(</a:t>
            </a:r>
            <a:r>
              <a:rPr lang="zh-CN" altLang="zh-CN" sz="2400" b="1" kern="100" dirty="0">
                <a:solidFill>
                  <a:srgbClr val="FF0000"/>
                </a:solidFill>
                <a:latin typeface="Times New Roman"/>
                <a:cs typeface="Times New Roman"/>
              </a:rPr>
              <a:t>稳定性</a:t>
            </a:r>
            <a:r>
              <a:rPr lang="en-US" altLang="zh-CN" sz="2400" b="1" kern="100" dirty="0">
                <a:solidFill>
                  <a:srgbClr val="FF0000"/>
                </a:solidFill>
                <a:latin typeface="Times New Roman"/>
                <a:cs typeface="Courier New"/>
              </a:rPr>
              <a:t>)</a:t>
            </a:r>
            <a:endParaRPr lang="zh-CN" altLang="zh-CN" sz="1050" kern="100" dirty="0">
              <a:solidFill>
                <a:srgbClr val="FF0000"/>
              </a:solidFill>
              <a:latin typeface="宋体"/>
              <a:cs typeface="Courier New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7E66517-16CE-44A9-B9BE-C98E18C09554}"/>
              </a:ext>
            </a:extLst>
          </p:cNvPr>
          <p:cNvSpPr/>
          <p:nvPr/>
        </p:nvSpPr>
        <p:spPr>
          <a:xfrm>
            <a:off x="336000" y="765000"/>
            <a:ext cx="10368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 </a:t>
            </a:r>
          </a:p>
          <a:p>
            <a:r>
              <a:rPr lang="en-US" altLang="zh-CN" sz="3200" b="1" dirty="0"/>
              <a:t>4</a:t>
            </a:r>
            <a:r>
              <a:rPr lang="zh-CN" altLang="en-US" sz="3200" b="1" dirty="0"/>
              <a:t>、取两份等质量同品种的玉米粉，一份经发酵做玉米馒头，另一份煮玉米粥，这两份食物中所含能量较少的是</a:t>
            </a:r>
            <a:r>
              <a:rPr lang="en-US" altLang="zh-CN" sz="3200" b="1" dirty="0"/>
              <a:t>____________________</a:t>
            </a:r>
            <a:r>
              <a:rPr lang="zh-CN" altLang="en-US" sz="3200" b="1" dirty="0"/>
              <a:t> 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6C5D17E-AC95-4CC7-858D-FE9F42529C43}"/>
              </a:ext>
            </a:extLst>
          </p:cNvPr>
          <p:cNvSpPr/>
          <p:nvPr/>
        </p:nvSpPr>
        <p:spPr>
          <a:xfrm>
            <a:off x="984000" y="2242328"/>
            <a:ext cx="3068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发酵做玉米馒头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54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03AB7370-1757-4239-A41F-409E0158C125}"/>
              </a:ext>
            </a:extLst>
          </p:cNvPr>
          <p:cNvSpPr/>
          <p:nvPr/>
        </p:nvSpPr>
        <p:spPr>
          <a:xfrm>
            <a:off x="552000" y="477000"/>
            <a:ext cx="11232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/>
              <a:t>11</a:t>
            </a:r>
            <a:r>
              <a:rPr lang="zh-CN" altLang="en-US" sz="3200" b="1" dirty="0"/>
              <a:t>．用个营养级生物的能量、数量构建的金字塔分别称为能量金字塔、数量金字塔。在某一栎林中，第一营养级生物为栎树，第二营养级生物为昆虫，第三营养级生物为蛙、蜥蜴和鸟，第四营养级生物为蛇。该栎林数量金字塔的示意图是（   ）</a:t>
            </a:r>
          </a:p>
        </p:txBody>
      </p:sp>
      <p:pic>
        <p:nvPicPr>
          <p:cNvPr id="3" name="图片 2" descr="21世纪教育网 -- 中国最大型、最专业的中小学教育资源门户网站">
            <a:hlinkClick r:id="rId2"/>
            <a:extLst>
              <a:ext uri="{FF2B5EF4-FFF2-40B4-BE49-F238E27FC236}">
                <a16:creationId xmlns:a16="http://schemas.microsoft.com/office/drawing/2014/main" id="{F5FE6410-2806-4B24-9EF1-843B5FC3678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958" y="3014662"/>
            <a:ext cx="8518041" cy="214233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7339B4A9-CECA-497B-AA76-B68790E39EA0}"/>
              </a:ext>
            </a:extLst>
          </p:cNvPr>
          <p:cNvSpPr/>
          <p:nvPr/>
        </p:nvSpPr>
        <p:spPr>
          <a:xfrm>
            <a:off x="10632000" y="1892772"/>
            <a:ext cx="4427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</a:rPr>
              <a:t>B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3637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更多作品请在稻壳儿搜索艺随风&#10;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</TotalTime>
  <Words>3066</Words>
  <Application>Microsoft Office PowerPoint</Application>
  <PresentationFormat>宽屏</PresentationFormat>
  <Paragraphs>196</Paragraphs>
  <Slides>35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35</vt:i4>
      </vt:variant>
    </vt:vector>
  </HeadingPairs>
  <TitlesOfParts>
    <vt:vector size="46" baseType="lpstr">
      <vt:lpstr>黑体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更多作品请在稻壳儿搜索艺随风
</vt:lpstr>
      <vt:lpstr>Document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风云办公</Manager>
  <Company>上海剑姬网络科技有限公司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风云办公PPT模板</dc:title>
  <dc:creator>风云办公</dc:creator>
  <cp:keywords>风云办公</cp:keywords>
  <dc:description>风云办公 http://www.ppt118.com</dc:description>
  <cp:lastModifiedBy>admin</cp:lastModifiedBy>
  <cp:revision>2787</cp:revision>
  <dcterms:created xsi:type="dcterms:W3CDTF">2015-05-05T08:02:00Z</dcterms:created>
  <dcterms:modified xsi:type="dcterms:W3CDTF">2021-05-18T07:40:51Z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ICV">
    <vt:lpwstr>DF6DC9DF314641D48D3EA35D554CD07B</vt:lpwstr>
  </property>
</Properties>
</file>