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9BDB0D-C019-4136-8FD7-66E52E3D2F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884F6F9-A1A6-40F2-A57B-26C6231C1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D44ABD-E4F7-4753-9EB4-782441F4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96E329-AD2D-4AB9-B257-DEF2E08CB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6B9AB72-9D4A-4F36-9019-15A21B0B8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74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85C936-A031-4C15-98E3-B85DB1DDA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FCEDCAA-48A4-418A-B9A5-CE817B4A6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1pPr>
            <a:lvl2pPr>
              <a:defRPr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3pPr>
            <a:lvl4pPr>
              <a:defRPr sz="1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4pPr>
            <a:lvl5pPr>
              <a:defRPr sz="1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F2D7AB5-6C61-4787-A667-5AA50BFFE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0A47AF7-F5DE-47BC-80A3-CE12B9BF7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BB4D7E-DF6E-4ED3-9ABA-16485D39F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959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DA5766-B183-4E55-8812-57E638426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F2F61F-64C3-4A4D-A750-35F223861B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F56D84-3DF2-408E-BCC7-57F038F93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4BA5B4-976F-4136-AAB1-FD2D9924E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DDD7C-21DA-43FD-892F-610070A16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134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C13DD7-7380-4FB8-A23A-2291B9707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BDCFB2B-C5F2-48A7-B3D5-7E445FF724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C75160E-8E83-4EB6-9FCC-6E50CBEF3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7A1E11-7D2A-4E9D-9930-70BB4677D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F8B22A3-96A6-4C66-BA17-2B8356AB0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DA7B8CC-904B-4CE9-9A19-0C77F1F65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720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D023C8-4521-4662-B1C2-BCD890D11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EF1D419-3F2A-40FD-8276-B4FAF076B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7121A58-D763-4686-9C8C-31B072773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25DE04A-8078-44D6-BCD7-7046ABB755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8AF4A31-4DE6-423A-B7DC-85D68C7157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DC55F7E-EE34-4BF6-969B-7F07A8B91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073FFC1-638C-4948-A77E-184AA69FA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C0A7984-1303-4D6D-8645-C71410A9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576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AE4A8B-1488-4224-BCBD-EF7C96D5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86D2DA1-E308-4203-BD65-B079FAE02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5A75B00-BC99-4281-9711-EEC02107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7A4EFF9-0A1A-4090-8311-8F28C602E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203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5241708-0E51-466E-A25A-4762713C8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CBADEF1-CEE3-4224-80DE-B6393279C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64A4FD8-1321-4809-BB96-496473B6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347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F194E0-094D-4305-9EE4-12CE9F753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12DC4D-5CEF-4807-B3DD-A81E9738F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A029A13-8EE3-41A1-95CF-EB9DCCA653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0C22DA8-00A4-4A8E-9B81-7074162B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86734F8-4192-4ACA-B9EC-0FD8FEE78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B045AB-D94C-49E1-A823-1279B8545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946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D58967-DB0B-4E40-A39B-CC22141C2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470A361-6A41-4A41-9D7A-3C4DD68827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EB4CACF-CDD9-4963-AC9B-AAD7792A95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013CB5E-75BC-4AA7-9609-0349EBF59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3732689-B8D4-445F-A6F1-6D9C4F765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2A0D8B4-6FCD-41A0-A229-AC67CEFF1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686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597D30-EDE3-4FE9-9FC9-29E9ECBB5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6557D0D-DBEC-4C30-A19C-86F0404052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80E5E8-3538-4F10-AAED-8553FB036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066685-2417-40B5-9F9D-0EA0D8DA3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957E29-1232-468E-9C68-EB9E400D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9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9E19F6F-083B-4B18-A8FE-BBB7303897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A09B018-0E46-45CB-A41F-4C4C579D26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2D2CA68-4286-4201-A996-F5362449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C2469B-6B2B-4F48-8326-106383BAB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3B151D-29E9-4CBC-9944-CA2F845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4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E169564-FD68-4B8E-AD5E-09820DBCF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7A141E-804C-4D71-9B80-4CD241899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C0A5FB-F7E1-4FCB-99F6-C94B83DB22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C6794-0446-4CCE-8719-15213DC1FA21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690C2C-D272-4FF6-9884-A33EC7731F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B18549-8080-4FF9-B499-51DC4D766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7BAE0-25A3-4787-9ED4-AF278B1617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56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211FBC-9DC7-4FAF-9769-214C286A51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匀变速直线运动的规律</a:t>
            </a:r>
            <a:br>
              <a:rPr lang="en-US" altLang="zh-CN" dirty="0"/>
            </a:br>
            <a:r>
              <a:rPr lang="zh-CN" altLang="en-US" dirty="0"/>
              <a:t>具体应用一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57A89C7-D341-44F1-8894-D1D9629109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9</a:t>
            </a:r>
            <a:r>
              <a:rPr lang="zh-CN" altLang="en-US" dirty="0"/>
              <a:t>月</a:t>
            </a:r>
            <a:r>
              <a:rPr lang="en-US" altLang="zh-CN" dirty="0"/>
              <a:t>27</a:t>
            </a:r>
            <a:r>
              <a:rPr lang="zh-CN" altLang="en-US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360204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DB9029-6EFD-4939-A5F6-56F34F453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注意物理情景与数学规律的对应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D6D022-2BA8-483A-966E-75154E21F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[</a:t>
            </a:r>
            <a:r>
              <a:rPr lang="zh-CN" altLang="en-US" sz="2800" dirty="0"/>
              <a:t>例</a:t>
            </a:r>
            <a:r>
              <a:rPr lang="en-US" altLang="zh-CN" sz="2800" dirty="0"/>
              <a:t>2] (</a:t>
            </a:r>
            <a:r>
              <a:rPr lang="zh-CN" altLang="en-US" sz="2800" dirty="0"/>
              <a:t>多选</a:t>
            </a:r>
            <a:r>
              <a:rPr lang="en-US" altLang="zh-CN" sz="2800" dirty="0"/>
              <a:t>)</a:t>
            </a:r>
            <a:r>
              <a:rPr lang="zh-CN" altLang="en-US" sz="2800" dirty="0"/>
              <a:t>甲、乙两物体从同一位置出发沿同一直线运动</a:t>
            </a:r>
            <a:r>
              <a:rPr lang="en-US" altLang="zh-CN" sz="2800" dirty="0"/>
              <a:t>,</a:t>
            </a:r>
            <a:r>
              <a:rPr lang="zh-CN" altLang="en-US" sz="2800" dirty="0"/>
              <a:t>两物体运动的</a:t>
            </a:r>
            <a:r>
              <a:rPr lang="en-US" altLang="zh-CN" sz="2800" dirty="0"/>
              <a:t>v-t</a:t>
            </a:r>
            <a:r>
              <a:rPr lang="zh-CN" altLang="en-US" sz="2800" dirty="0"/>
              <a:t>图像如图所示</a:t>
            </a:r>
            <a:r>
              <a:rPr lang="en-US" altLang="zh-CN" sz="2800" dirty="0"/>
              <a:t>,</a:t>
            </a:r>
            <a:r>
              <a:rPr lang="zh-CN" altLang="en-US" sz="2800" dirty="0"/>
              <a:t>下列判断正确的是</a:t>
            </a:r>
            <a:r>
              <a:rPr lang="en-US" altLang="zh-CN" sz="2800" dirty="0"/>
              <a:t>(</a:t>
            </a:r>
            <a:r>
              <a:rPr lang="zh-CN" altLang="en-US" sz="2800" dirty="0"/>
              <a:t>　　</a:t>
            </a:r>
            <a:r>
              <a:rPr lang="en-US" altLang="zh-CN" sz="2800" dirty="0"/>
              <a:t>)</a:t>
            </a:r>
          </a:p>
          <a:p>
            <a:r>
              <a:rPr lang="en-US" altLang="zh-CN" sz="2800" dirty="0"/>
              <a:t>A.</a:t>
            </a:r>
            <a:r>
              <a:rPr lang="zh-CN" altLang="en-US" sz="2800" dirty="0"/>
              <a:t>甲做匀速直线运动</a:t>
            </a:r>
            <a:r>
              <a:rPr lang="en-US" altLang="zh-CN" sz="2800" dirty="0"/>
              <a:t>,</a:t>
            </a:r>
            <a:r>
              <a:rPr lang="zh-CN" altLang="en-US" sz="2800" dirty="0"/>
              <a:t>乙做匀变速直线运动</a:t>
            </a:r>
          </a:p>
          <a:p>
            <a:r>
              <a:rPr lang="en-US" altLang="zh-CN" sz="2800" dirty="0"/>
              <a:t>B.</a:t>
            </a:r>
            <a:r>
              <a:rPr lang="zh-CN" altLang="en-US" sz="2800" dirty="0"/>
              <a:t>两物体两次速度相同的时刻分别在第</a:t>
            </a:r>
            <a:r>
              <a:rPr lang="en-US" altLang="zh-CN" sz="2800" dirty="0"/>
              <a:t>1 s</a:t>
            </a:r>
            <a:r>
              <a:rPr lang="zh-CN" altLang="en-US" sz="2800" dirty="0"/>
              <a:t>末和第</a:t>
            </a:r>
            <a:r>
              <a:rPr lang="en-US" altLang="zh-CN" sz="2800" dirty="0"/>
              <a:t>4 s</a:t>
            </a:r>
            <a:r>
              <a:rPr lang="zh-CN" altLang="en-US" sz="2800" dirty="0"/>
              <a:t>末</a:t>
            </a:r>
          </a:p>
          <a:p>
            <a:r>
              <a:rPr lang="en-US" altLang="zh-CN" sz="2800" dirty="0"/>
              <a:t>C.</a:t>
            </a:r>
            <a:r>
              <a:rPr lang="zh-CN" altLang="en-US" sz="2800" dirty="0"/>
              <a:t>乙在前</a:t>
            </a:r>
            <a:r>
              <a:rPr lang="en-US" altLang="zh-CN" sz="2800" dirty="0"/>
              <a:t>2 s</a:t>
            </a:r>
            <a:r>
              <a:rPr lang="zh-CN" altLang="en-US" sz="2800" dirty="0"/>
              <a:t>内做匀加速直线运动</a:t>
            </a:r>
            <a:r>
              <a:rPr lang="en-US" altLang="zh-CN" sz="2800" dirty="0"/>
              <a:t>,2 s</a:t>
            </a:r>
            <a:r>
              <a:rPr lang="zh-CN" altLang="en-US" sz="2800" dirty="0"/>
              <a:t>后做匀减速直线运动</a:t>
            </a:r>
          </a:p>
          <a:p>
            <a:r>
              <a:rPr lang="en-US" altLang="zh-CN" sz="2800" dirty="0"/>
              <a:t>D.2 s</a:t>
            </a:r>
            <a:r>
              <a:rPr lang="zh-CN" altLang="en-US" sz="2800" dirty="0"/>
              <a:t>后</a:t>
            </a:r>
            <a:r>
              <a:rPr lang="en-US" altLang="zh-CN" sz="2800" dirty="0"/>
              <a:t>,</a:t>
            </a:r>
            <a:r>
              <a:rPr lang="zh-CN" altLang="en-US" sz="2800" dirty="0"/>
              <a:t>甲、乙两物体的速度方向相反</a:t>
            </a:r>
          </a:p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060DA03-3FC8-40FD-B90F-3F4959D833EB}"/>
              </a:ext>
            </a:extLst>
          </p:cNvPr>
          <p:cNvSpPr txBox="1"/>
          <p:nvPr/>
        </p:nvSpPr>
        <p:spPr>
          <a:xfrm>
            <a:off x="5523062" y="2200538"/>
            <a:ext cx="7052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21BX1YJXJCWL380.eps">
            <a:extLst>
              <a:ext uri="{FF2B5EF4-FFF2-40B4-BE49-F238E27FC236}">
                <a16:creationId xmlns:a16="http://schemas.microsoft.com/office/drawing/2014/main" id="{5B608512-B8AC-4515-89BA-A6E81EC6E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759399" y="4768669"/>
            <a:ext cx="2239280" cy="1635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80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3E95FE-A15A-4CE0-8AB4-C536A8F5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注意物理情景与数学规律的对应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F13294-A74A-43E3-8F53-8AF179332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2.(</a:t>
            </a:r>
            <a:r>
              <a:rPr lang="zh-CN" altLang="en-US" sz="2800" dirty="0"/>
              <a:t>多选</a:t>
            </a:r>
            <a:r>
              <a:rPr lang="en-US" altLang="zh-CN" sz="2800" dirty="0"/>
              <a:t>)</a:t>
            </a:r>
            <a:r>
              <a:rPr lang="zh-CN" altLang="en-US" sz="2800" dirty="0"/>
              <a:t>一个沿直线运动的物体的</a:t>
            </a:r>
            <a:r>
              <a:rPr lang="en-US" altLang="zh-CN" sz="2800" dirty="0"/>
              <a:t>v-t</a:t>
            </a:r>
            <a:r>
              <a:rPr lang="zh-CN" altLang="en-US" sz="2800" dirty="0"/>
              <a:t>图像如图所示</a:t>
            </a:r>
            <a:r>
              <a:rPr lang="en-US" altLang="zh-CN" sz="2800" dirty="0"/>
              <a:t>,</a:t>
            </a:r>
            <a:r>
              <a:rPr lang="zh-CN" altLang="en-US" sz="2800" dirty="0"/>
              <a:t>则下列分析正确的是</a:t>
            </a:r>
            <a:r>
              <a:rPr lang="en-US" altLang="zh-CN" sz="2800" dirty="0"/>
              <a:t>(</a:t>
            </a:r>
            <a:r>
              <a:rPr lang="zh-CN" altLang="en-US" sz="2800" dirty="0"/>
              <a:t>　　</a:t>
            </a:r>
            <a:r>
              <a:rPr lang="en-US" altLang="zh-CN" sz="2800" dirty="0"/>
              <a:t>)</a:t>
            </a:r>
          </a:p>
          <a:p>
            <a:r>
              <a:rPr lang="en-US" altLang="zh-CN" sz="2800" dirty="0"/>
              <a:t>A.</a:t>
            </a:r>
            <a:r>
              <a:rPr lang="zh-CN" altLang="en-US" sz="2800" dirty="0"/>
              <a:t>图像</a:t>
            </a:r>
            <a:r>
              <a:rPr lang="en-US" altLang="zh-CN" sz="2800" dirty="0"/>
              <a:t>OA</a:t>
            </a:r>
            <a:r>
              <a:rPr lang="zh-CN" altLang="en-US" sz="2800" dirty="0"/>
              <a:t>段表示物体做非匀变速运动</a:t>
            </a:r>
            <a:r>
              <a:rPr lang="en-US" altLang="zh-CN" sz="2800" dirty="0"/>
              <a:t>,AB</a:t>
            </a:r>
            <a:r>
              <a:rPr lang="zh-CN" altLang="en-US" sz="2800" dirty="0"/>
              <a:t>段表示物体静止</a:t>
            </a:r>
          </a:p>
          <a:p>
            <a:r>
              <a:rPr lang="en-US" altLang="zh-CN" sz="2800" dirty="0"/>
              <a:t>B.</a:t>
            </a:r>
            <a:r>
              <a:rPr lang="zh-CN" altLang="en-US" sz="2800" dirty="0"/>
              <a:t>图像</a:t>
            </a:r>
            <a:r>
              <a:rPr lang="en-US" altLang="zh-CN" sz="2800" dirty="0"/>
              <a:t>AB</a:t>
            </a:r>
            <a:r>
              <a:rPr lang="zh-CN" altLang="en-US" sz="2800" dirty="0"/>
              <a:t>段表示物体做匀速直线运动</a:t>
            </a:r>
          </a:p>
          <a:p>
            <a:r>
              <a:rPr lang="en-US" altLang="zh-CN" sz="2800" dirty="0"/>
              <a:t>C.</a:t>
            </a:r>
            <a:r>
              <a:rPr lang="zh-CN" altLang="en-US" sz="2800" dirty="0"/>
              <a:t>在</a:t>
            </a:r>
            <a:r>
              <a:rPr lang="en-US" altLang="zh-CN" sz="2800" dirty="0"/>
              <a:t>0</a:t>
            </a:r>
            <a:r>
              <a:rPr lang="zh-CN" altLang="en-US" sz="2800" dirty="0"/>
              <a:t>～</a:t>
            </a:r>
            <a:r>
              <a:rPr lang="en-US" altLang="zh-CN" sz="2800" dirty="0"/>
              <a:t>9 s</a:t>
            </a:r>
            <a:r>
              <a:rPr lang="zh-CN" altLang="en-US" sz="2800" dirty="0"/>
              <a:t>内物体的运动方向相同</a:t>
            </a:r>
          </a:p>
          <a:p>
            <a:r>
              <a:rPr lang="en-US" altLang="zh-CN" sz="2800" dirty="0"/>
              <a:t>D.</a:t>
            </a:r>
            <a:r>
              <a:rPr lang="zh-CN" altLang="en-US" sz="2800" dirty="0"/>
              <a:t>在</a:t>
            </a:r>
            <a:r>
              <a:rPr lang="en-US" altLang="zh-CN" sz="2800" dirty="0"/>
              <a:t>9</a:t>
            </a:r>
            <a:r>
              <a:rPr lang="zh-CN" altLang="en-US" sz="2800" dirty="0"/>
              <a:t>～</a:t>
            </a:r>
            <a:r>
              <a:rPr lang="en-US" altLang="zh-CN" sz="2800" dirty="0"/>
              <a:t>12 s</a:t>
            </a:r>
            <a:r>
              <a:rPr lang="zh-CN" altLang="en-US" sz="2800" dirty="0"/>
              <a:t>内物体的运动方向与</a:t>
            </a:r>
            <a:r>
              <a:rPr lang="en-US" altLang="zh-CN" sz="2800" dirty="0"/>
              <a:t>0</a:t>
            </a:r>
            <a:r>
              <a:rPr lang="zh-CN" altLang="en-US" sz="2800" dirty="0"/>
              <a:t>～</a:t>
            </a:r>
            <a:r>
              <a:rPr lang="en-US" altLang="zh-CN" sz="2800" dirty="0"/>
              <a:t>9 s</a:t>
            </a:r>
            <a:r>
              <a:rPr lang="zh-CN" altLang="en-US" sz="2800" dirty="0"/>
              <a:t>内物体的运动方向相反</a:t>
            </a:r>
          </a:p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0C4783-216A-4631-80DA-CB3C43910679}"/>
              </a:ext>
            </a:extLst>
          </p:cNvPr>
          <p:cNvSpPr txBox="1"/>
          <p:nvPr/>
        </p:nvSpPr>
        <p:spPr>
          <a:xfrm>
            <a:off x="10649310" y="2251311"/>
            <a:ext cx="11343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BCD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21BX1YJXJCWL381.eps">
            <a:extLst>
              <a:ext uri="{FF2B5EF4-FFF2-40B4-BE49-F238E27FC236}">
                <a16:creationId xmlns:a16="http://schemas.microsoft.com/office/drawing/2014/main" id="{B328DFFE-7221-440C-BC6E-CDAF1CA360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755148" y="4844043"/>
            <a:ext cx="2594040" cy="185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47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5AA9DD-4E73-4F13-B809-A62A81ECB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71600"/>
            <a:ext cx="12192000" cy="2734574"/>
          </a:xfrm>
        </p:spPr>
        <p:txBody>
          <a:bodyPr/>
          <a:lstStyle/>
          <a:p>
            <a:r>
              <a:rPr lang="en-US" altLang="zh-CN" dirty="0"/>
              <a:t>[</a:t>
            </a:r>
            <a:r>
              <a:rPr lang="zh-CN" altLang="en-US" dirty="0"/>
              <a:t>例</a:t>
            </a:r>
            <a:r>
              <a:rPr lang="en-US" altLang="zh-CN" dirty="0"/>
              <a:t>3] </a:t>
            </a:r>
            <a:r>
              <a:rPr lang="zh-CN" altLang="en-US" dirty="0"/>
              <a:t>在某汽车</a:t>
            </a:r>
            <a:r>
              <a:rPr lang="en-US" altLang="zh-CN" dirty="0"/>
              <a:t>4S</a:t>
            </a:r>
            <a:r>
              <a:rPr lang="zh-CN" altLang="en-US" dirty="0"/>
              <a:t>店</a:t>
            </a:r>
            <a:r>
              <a:rPr lang="en-US" altLang="zh-CN" dirty="0"/>
              <a:t>,</a:t>
            </a:r>
            <a:r>
              <a:rPr lang="zh-CN" altLang="en-US" dirty="0"/>
              <a:t>一顾客正在测试汽车加速、减速性能</a:t>
            </a:r>
            <a:r>
              <a:rPr lang="en-US" altLang="zh-CN" dirty="0"/>
              <a:t>.</a:t>
            </a:r>
            <a:r>
              <a:rPr lang="zh-CN" altLang="en-US" dirty="0"/>
              <a:t>汽车以</a:t>
            </a:r>
            <a:r>
              <a:rPr lang="en-US" altLang="zh-CN" dirty="0"/>
              <a:t>45 </a:t>
            </a:r>
            <a:r>
              <a:rPr lang="en-US" altLang="zh-CN" i="1" dirty="0"/>
              <a:t>km/h</a:t>
            </a:r>
            <a:r>
              <a:rPr lang="zh-CN" altLang="en-US" dirty="0"/>
              <a:t>的速度匀速行驶</a:t>
            </a:r>
            <a:r>
              <a:rPr lang="en-US" altLang="zh-CN" dirty="0"/>
              <a:t>.</a:t>
            </a:r>
          </a:p>
          <a:p>
            <a:r>
              <a:rPr lang="en-US" altLang="zh-CN" dirty="0"/>
              <a:t>(1)</a:t>
            </a:r>
            <a:r>
              <a:rPr lang="zh-CN" altLang="en-US" dirty="0"/>
              <a:t>若汽车以</a:t>
            </a:r>
            <a:r>
              <a:rPr lang="en-US" altLang="zh-CN" dirty="0"/>
              <a:t>0.6 </a:t>
            </a:r>
            <a:r>
              <a:rPr lang="en-US" altLang="zh-CN" i="1" dirty="0"/>
              <a:t>m/s</a:t>
            </a:r>
            <a:r>
              <a:rPr lang="en-US" altLang="zh-CN" baseline="30000" dirty="0"/>
              <a:t>2</a:t>
            </a:r>
            <a:r>
              <a:rPr lang="zh-CN" altLang="en-US" dirty="0"/>
              <a:t>的加速度加速</a:t>
            </a:r>
            <a:r>
              <a:rPr lang="en-US" altLang="zh-CN" dirty="0"/>
              <a:t>,</a:t>
            </a:r>
            <a:r>
              <a:rPr lang="zh-CN" altLang="en-US" dirty="0"/>
              <a:t>则</a:t>
            </a:r>
            <a:r>
              <a:rPr lang="en-US" altLang="zh-CN" dirty="0"/>
              <a:t>10 </a:t>
            </a:r>
            <a:r>
              <a:rPr lang="en-US" altLang="zh-CN" i="1" dirty="0"/>
              <a:t>s</a:t>
            </a:r>
            <a:r>
              <a:rPr lang="zh-CN" altLang="en-US" dirty="0"/>
              <a:t>末速度能达到多少</a:t>
            </a:r>
            <a:r>
              <a:rPr lang="en-US" altLang="zh-CN" dirty="0"/>
              <a:t>?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若汽车刹车以</a:t>
            </a:r>
            <a:r>
              <a:rPr lang="en-US" altLang="zh-CN" dirty="0"/>
              <a:t>0.6 </a:t>
            </a:r>
            <a:r>
              <a:rPr lang="en-US" altLang="zh-CN" i="1" dirty="0"/>
              <a:t>m/s</a:t>
            </a:r>
            <a:r>
              <a:rPr lang="en-US" altLang="zh-CN" baseline="30000" dirty="0"/>
              <a:t>2</a:t>
            </a:r>
            <a:r>
              <a:rPr lang="zh-CN" altLang="en-US" dirty="0"/>
              <a:t>的加速度减速</a:t>
            </a:r>
            <a:r>
              <a:rPr lang="en-US" altLang="zh-CN" dirty="0"/>
              <a:t>,</a:t>
            </a:r>
            <a:r>
              <a:rPr lang="zh-CN" altLang="en-US" dirty="0"/>
              <a:t>则</a:t>
            </a:r>
            <a:r>
              <a:rPr lang="en-US" altLang="zh-CN" dirty="0"/>
              <a:t>10 </a:t>
            </a:r>
            <a:r>
              <a:rPr lang="en-US" altLang="zh-CN" i="1" dirty="0"/>
              <a:t>s</a:t>
            </a:r>
            <a:r>
              <a:rPr lang="en-US" altLang="zh-CN" dirty="0"/>
              <a:t> </a:t>
            </a:r>
            <a:r>
              <a:rPr lang="zh-CN" altLang="en-US" dirty="0"/>
              <a:t>末速度能达到多少</a:t>
            </a:r>
            <a:r>
              <a:rPr lang="en-US" altLang="zh-CN" dirty="0"/>
              <a:t>?</a:t>
            </a:r>
          </a:p>
          <a:p>
            <a:r>
              <a:rPr lang="en-US" altLang="zh-CN" dirty="0"/>
              <a:t>(3)</a:t>
            </a:r>
            <a:r>
              <a:rPr lang="zh-CN" altLang="en-US" dirty="0"/>
              <a:t>若汽车刹车以</a:t>
            </a:r>
            <a:r>
              <a:rPr lang="en-US" altLang="zh-CN" dirty="0"/>
              <a:t>3 </a:t>
            </a:r>
            <a:r>
              <a:rPr lang="en-US" altLang="zh-CN" i="1" dirty="0"/>
              <a:t>m/s</a:t>
            </a:r>
            <a:r>
              <a:rPr lang="en-US" altLang="zh-CN" baseline="30000" dirty="0"/>
              <a:t>2</a:t>
            </a:r>
            <a:r>
              <a:rPr lang="zh-CN" altLang="en-US" dirty="0"/>
              <a:t>的加速度减速</a:t>
            </a:r>
            <a:r>
              <a:rPr lang="en-US" altLang="zh-CN" dirty="0"/>
              <a:t>,</a:t>
            </a:r>
            <a:r>
              <a:rPr lang="zh-CN" altLang="en-US" dirty="0"/>
              <a:t>则</a:t>
            </a:r>
            <a:r>
              <a:rPr lang="en-US" altLang="zh-CN" dirty="0"/>
              <a:t>10 </a:t>
            </a:r>
            <a:r>
              <a:rPr lang="en-US" altLang="zh-CN" i="1" dirty="0"/>
              <a:t>s</a:t>
            </a:r>
            <a:r>
              <a:rPr lang="zh-CN" altLang="en-US" dirty="0"/>
              <a:t>末速度为多少</a:t>
            </a:r>
            <a:r>
              <a:rPr lang="en-US" altLang="zh-CN" dirty="0"/>
              <a:t>?</a:t>
            </a: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3DC80D95-1B66-4831-AF9D-6D228057E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815" y="149464"/>
            <a:ext cx="10515600" cy="1325563"/>
          </a:xfrm>
        </p:spPr>
        <p:txBody>
          <a:bodyPr/>
          <a:lstStyle/>
          <a:p>
            <a:r>
              <a:rPr lang="zh-CN" altLang="en-US" dirty="0"/>
              <a:t>注意物理情景与数学规律的对应</a:t>
            </a:r>
          </a:p>
        </p:txBody>
      </p:sp>
    </p:spTree>
    <p:extLst>
      <p:ext uri="{BB962C8B-B14F-4D97-AF65-F5344CB8AC3E}">
        <p14:creationId xmlns:p14="http://schemas.microsoft.com/office/powerpoint/2010/main" val="887917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E44772-C932-42C3-8CC5-5A4CA1E8E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注意物理情景与数学规律的对应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71E056-329F-4B7F-AFD5-62CD0D6BC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r>
              <a:rPr lang="en-US" altLang="zh-CN" dirty="0"/>
              <a:t>[</a:t>
            </a:r>
            <a:r>
              <a:rPr lang="zh-CN" altLang="en-US" dirty="0"/>
              <a:t>例</a:t>
            </a:r>
            <a:r>
              <a:rPr lang="en-US" altLang="zh-CN" dirty="0"/>
              <a:t>4] (</a:t>
            </a:r>
            <a:r>
              <a:rPr lang="zh-CN" altLang="en-US" dirty="0"/>
              <a:t>多选</a:t>
            </a:r>
            <a:r>
              <a:rPr lang="en-US" altLang="zh-CN" dirty="0"/>
              <a:t>)</a:t>
            </a:r>
            <a:r>
              <a:rPr lang="zh-CN" altLang="en-US" dirty="0"/>
              <a:t>冰壶</a:t>
            </a:r>
            <a:r>
              <a:rPr lang="en-US" altLang="zh-CN" dirty="0"/>
              <a:t>(Curling),</a:t>
            </a:r>
            <a:r>
              <a:rPr lang="zh-CN" altLang="en-US" dirty="0"/>
              <a:t>又称掷冰壶、冰上溜石</a:t>
            </a:r>
            <a:r>
              <a:rPr lang="en-US" altLang="zh-CN" dirty="0"/>
              <a:t>,</a:t>
            </a:r>
            <a:r>
              <a:rPr lang="zh-CN" altLang="en-US" dirty="0"/>
              <a:t>是以队为单位在冰上进行的一种投掷性竞赛项目</a:t>
            </a:r>
            <a:r>
              <a:rPr lang="en-US" altLang="zh-CN" dirty="0"/>
              <a:t>,</a:t>
            </a:r>
            <a:r>
              <a:rPr lang="zh-CN" altLang="en-US" dirty="0"/>
              <a:t>属冬奥会比赛项目</a:t>
            </a:r>
            <a:r>
              <a:rPr lang="en-US" altLang="zh-CN" dirty="0"/>
              <a:t>,</a:t>
            </a:r>
            <a:r>
              <a:rPr lang="zh-CN" altLang="en-US" dirty="0"/>
              <a:t>并设有冰壶世锦赛</a:t>
            </a:r>
            <a:r>
              <a:rPr lang="en-US" altLang="zh-CN" dirty="0"/>
              <a:t>.</a:t>
            </a:r>
            <a:r>
              <a:rPr lang="zh-CN" altLang="en-US" dirty="0"/>
              <a:t>中国冰壶队于</a:t>
            </a:r>
            <a:r>
              <a:rPr lang="en-US" altLang="zh-CN" dirty="0"/>
              <a:t>2003</a:t>
            </a:r>
            <a:r>
              <a:rPr lang="zh-CN" altLang="en-US" dirty="0"/>
              <a:t>年成立</a:t>
            </a:r>
            <a:r>
              <a:rPr lang="en-US" altLang="zh-CN" dirty="0"/>
              <a:t>,</a:t>
            </a:r>
            <a:r>
              <a:rPr lang="zh-CN" altLang="en-US" dirty="0"/>
              <a:t>中国女子冰壶队在</a:t>
            </a:r>
            <a:r>
              <a:rPr lang="en-US" altLang="zh-CN" dirty="0"/>
              <a:t>2009</a:t>
            </a:r>
            <a:r>
              <a:rPr lang="zh-CN" altLang="en-US" dirty="0"/>
              <a:t>年世锦赛上战胜诸多劲旅夺冠</a:t>
            </a:r>
            <a:r>
              <a:rPr lang="en-US" altLang="zh-CN" dirty="0"/>
              <a:t>,</a:t>
            </a:r>
            <a:r>
              <a:rPr lang="zh-CN" altLang="en-US" dirty="0"/>
              <a:t>已成长为冰壶领域的新生力军</a:t>
            </a:r>
            <a:r>
              <a:rPr lang="en-US" altLang="zh-CN" dirty="0"/>
              <a:t>.</a:t>
            </a:r>
            <a:r>
              <a:rPr lang="zh-CN" altLang="en-US" dirty="0"/>
              <a:t>在某次比赛中</a:t>
            </a:r>
            <a:r>
              <a:rPr lang="en-US" altLang="zh-CN" dirty="0"/>
              <a:t>,</a:t>
            </a:r>
            <a:r>
              <a:rPr lang="zh-CN" altLang="en-US" dirty="0"/>
              <a:t>冰壶被投出后</a:t>
            </a:r>
            <a:r>
              <a:rPr lang="en-US" altLang="zh-CN" dirty="0"/>
              <a:t>,</a:t>
            </a:r>
            <a:r>
              <a:rPr lang="zh-CN" altLang="en-US" dirty="0"/>
              <a:t>如果做匀减速直线运动</a:t>
            </a:r>
            <a:r>
              <a:rPr lang="en-US" altLang="zh-CN" dirty="0"/>
              <a:t>,</a:t>
            </a:r>
            <a:r>
              <a:rPr lang="zh-CN" altLang="en-US" dirty="0"/>
              <a:t>用时</a:t>
            </a:r>
            <a:r>
              <a:rPr lang="en-US" altLang="zh-CN" dirty="0"/>
              <a:t>20 s</a:t>
            </a:r>
            <a:r>
              <a:rPr lang="zh-CN" altLang="en-US" dirty="0"/>
              <a:t>停止</a:t>
            </a:r>
            <a:r>
              <a:rPr lang="en-US" altLang="zh-CN" dirty="0"/>
              <a:t>,</a:t>
            </a:r>
            <a:r>
              <a:rPr lang="zh-CN" altLang="en-US" dirty="0"/>
              <a:t>最后</a:t>
            </a:r>
            <a:r>
              <a:rPr lang="en-US" altLang="zh-CN" dirty="0"/>
              <a:t>1 s</a:t>
            </a:r>
            <a:r>
              <a:rPr lang="zh-CN" altLang="en-US" dirty="0"/>
              <a:t>内位移大小为</a:t>
            </a:r>
            <a:r>
              <a:rPr lang="en-US" altLang="zh-CN" dirty="0"/>
              <a:t>0.2 m,</a:t>
            </a:r>
            <a:r>
              <a:rPr lang="zh-CN" altLang="en-US" dirty="0"/>
              <a:t>则下面说法正确的是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</a:p>
          <a:p>
            <a:r>
              <a:rPr lang="en-US" altLang="zh-CN" dirty="0"/>
              <a:t>A.</a:t>
            </a:r>
            <a:r>
              <a:rPr lang="zh-CN" altLang="en-US" dirty="0"/>
              <a:t>冰壶的加速度大小是</a:t>
            </a:r>
            <a:r>
              <a:rPr lang="en-US" altLang="zh-CN" dirty="0"/>
              <a:t>0.3 m/s</a:t>
            </a:r>
            <a:r>
              <a:rPr lang="en-US" altLang="zh-CN" baseline="30000" dirty="0"/>
              <a:t>2</a:t>
            </a:r>
          </a:p>
          <a:p>
            <a:r>
              <a:rPr lang="en-US" altLang="zh-CN" dirty="0"/>
              <a:t>B.</a:t>
            </a:r>
            <a:r>
              <a:rPr lang="zh-CN" altLang="en-US" dirty="0"/>
              <a:t>冰壶的加速度大小是</a:t>
            </a:r>
            <a:r>
              <a:rPr lang="en-US" altLang="zh-CN" dirty="0"/>
              <a:t>0.4 m/s</a:t>
            </a:r>
            <a:r>
              <a:rPr lang="en-US" altLang="zh-CN" baseline="30000" dirty="0"/>
              <a:t>2</a:t>
            </a:r>
          </a:p>
          <a:p>
            <a:r>
              <a:rPr lang="en-US" altLang="zh-CN" dirty="0"/>
              <a:t>C.</a:t>
            </a:r>
            <a:r>
              <a:rPr lang="zh-CN" altLang="en-US" dirty="0"/>
              <a:t>冰壶第</a:t>
            </a:r>
            <a:r>
              <a:rPr lang="en-US" altLang="zh-CN" dirty="0"/>
              <a:t>1 s</a:t>
            </a:r>
            <a:r>
              <a:rPr lang="zh-CN" altLang="en-US" dirty="0"/>
              <a:t>内的位移大小是</a:t>
            </a:r>
            <a:r>
              <a:rPr lang="en-US" altLang="zh-CN" dirty="0"/>
              <a:t>7.8 m</a:t>
            </a:r>
          </a:p>
          <a:p>
            <a:r>
              <a:rPr lang="en-US" altLang="zh-CN" dirty="0"/>
              <a:t>D.</a:t>
            </a:r>
            <a:r>
              <a:rPr lang="zh-CN" altLang="en-US" dirty="0"/>
              <a:t>冰壶的初速度大小是</a:t>
            </a:r>
            <a:r>
              <a:rPr lang="en-US" altLang="zh-CN" dirty="0"/>
              <a:t>6 m/s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4E8A9DF-4D2A-4EC3-AB3F-C01901D495B8}"/>
              </a:ext>
            </a:extLst>
          </p:cNvPr>
          <p:cNvSpPr txBox="1"/>
          <p:nvPr/>
        </p:nvSpPr>
        <p:spPr>
          <a:xfrm>
            <a:off x="8541428" y="4001294"/>
            <a:ext cx="2475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15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B7BCAD-5243-4465-AFB8-BFD5820B1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注意物理情景与数学规律的对应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C76FD2-339C-4A05-A4C1-3FCA527B8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2798133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[</a:t>
            </a:r>
            <a:r>
              <a:rPr lang="zh-CN" altLang="en-US" dirty="0"/>
              <a:t>针对训练</a:t>
            </a:r>
            <a:r>
              <a:rPr lang="en-US" altLang="zh-CN" dirty="0"/>
              <a:t>3] “</a:t>
            </a:r>
            <a:r>
              <a:rPr lang="zh-CN" altLang="en-US" dirty="0"/>
              <a:t>神舟八号”飞船完成与“天宫一号”的两次对接任务后返回</a:t>
            </a:r>
            <a:r>
              <a:rPr lang="en-US" altLang="zh-CN" dirty="0"/>
              <a:t>,</a:t>
            </a:r>
            <a:r>
              <a:rPr lang="zh-CN" altLang="en-US" dirty="0"/>
              <a:t>返回舱距地面</a:t>
            </a:r>
            <a:r>
              <a:rPr lang="en-US" altLang="zh-CN" dirty="0"/>
              <a:t>10</a:t>
            </a:r>
            <a:r>
              <a:rPr lang="en-US" altLang="zh-CN" i="1" dirty="0"/>
              <a:t>km</a:t>
            </a:r>
            <a:r>
              <a:rPr lang="zh-CN" altLang="en-US" dirty="0"/>
              <a:t>时开始启动降落伞装置</a:t>
            </a:r>
            <a:r>
              <a:rPr lang="en-US" altLang="zh-CN" dirty="0"/>
              <a:t>,</a:t>
            </a:r>
            <a:r>
              <a:rPr lang="zh-CN" altLang="en-US" dirty="0"/>
              <a:t>速度减至</a:t>
            </a:r>
            <a:r>
              <a:rPr lang="en-US" altLang="zh-CN" dirty="0"/>
              <a:t>10</a:t>
            </a:r>
            <a:r>
              <a:rPr lang="en-US" altLang="zh-CN" i="1" dirty="0"/>
              <a:t>m/s</a:t>
            </a:r>
            <a:r>
              <a:rPr lang="en-US" altLang="zh-CN" dirty="0"/>
              <a:t>,</a:t>
            </a:r>
            <a:r>
              <a:rPr lang="zh-CN" altLang="en-US" dirty="0"/>
              <a:t>并以这个速度在大气中竖直降落</a:t>
            </a:r>
            <a:r>
              <a:rPr lang="en-US" altLang="zh-CN" dirty="0"/>
              <a:t>.</a:t>
            </a:r>
            <a:r>
              <a:rPr lang="zh-CN" altLang="en-US" dirty="0"/>
              <a:t>在距地面</a:t>
            </a:r>
            <a:r>
              <a:rPr lang="en-US" altLang="zh-CN" dirty="0"/>
              <a:t>1.2</a:t>
            </a:r>
            <a:r>
              <a:rPr lang="en-US" altLang="zh-CN" i="1" dirty="0"/>
              <a:t>m</a:t>
            </a:r>
            <a:r>
              <a:rPr lang="zh-CN" altLang="en-US" dirty="0"/>
              <a:t>时</a:t>
            </a:r>
            <a:r>
              <a:rPr lang="en-US" altLang="zh-CN" dirty="0"/>
              <a:t>,</a:t>
            </a:r>
            <a:r>
              <a:rPr lang="zh-CN" altLang="en-US" dirty="0"/>
              <a:t>返回舱的</a:t>
            </a:r>
            <a:r>
              <a:rPr lang="en-US" altLang="zh-CN" dirty="0"/>
              <a:t>4</a:t>
            </a:r>
            <a:r>
              <a:rPr lang="zh-CN" altLang="en-US" dirty="0"/>
              <a:t>台发动机开始向下喷气</a:t>
            </a:r>
            <a:r>
              <a:rPr lang="en-US" altLang="zh-CN" dirty="0"/>
              <a:t>,</a:t>
            </a:r>
            <a:r>
              <a:rPr lang="zh-CN" altLang="en-US" dirty="0"/>
              <a:t>舱体再次减速</a:t>
            </a:r>
            <a:r>
              <a:rPr lang="en-US" altLang="zh-CN" dirty="0"/>
              <a:t>.</a:t>
            </a:r>
            <a:r>
              <a:rPr lang="zh-CN" altLang="en-US" dirty="0"/>
              <a:t>设最后减速过程中返回舱做匀减速运动</a:t>
            </a:r>
            <a:r>
              <a:rPr lang="en-US" altLang="zh-CN" dirty="0"/>
              <a:t>,</a:t>
            </a:r>
            <a:r>
              <a:rPr lang="zh-CN" altLang="en-US" dirty="0"/>
              <a:t>且到达地面时的速度恰好为</a:t>
            </a:r>
            <a:r>
              <a:rPr lang="en-US" altLang="zh-CN" dirty="0"/>
              <a:t>0.</a:t>
            </a:r>
            <a:r>
              <a:rPr lang="zh-CN" altLang="en-US" dirty="0"/>
              <a:t>求</a:t>
            </a:r>
            <a:r>
              <a:rPr lang="en-US" altLang="zh-CN" dirty="0"/>
              <a:t>:</a:t>
            </a:r>
          </a:p>
          <a:p>
            <a:pPr marL="0" indent="0">
              <a:buNone/>
            </a:pPr>
            <a:r>
              <a:rPr lang="en-US" altLang="zh-CN" dirty="0"/>
              <a:t>(1)</a:t>
            </a:r>
            <a:r>
              <a:rPr lang="zh-CN" altLang="en-US" dirty="0"/>
              <a:t>最后减速阶段的加速度</a:t>
            </a:r>
            <a:r>
              <a:rPr lang="en-US" altLang="zh-CN" dirty="0"/>
              <a:t>;</a:t>
            </a:r>
          </a:p>
          <a:p>
            <a:pPr marL="0" indent="0">
              <a:buNone/>
            </a:pPr>
            <a:r>
              <a:rPr lang="en-US" altLang="zh-CN" dirty="0"/>
              <a:t>(2)</a:t>
            </a:r>
            <a:r>
              <a:rPr lang="zh-CN" altLang="en-US" dirty="0"/>
              <a:t>最后减速阶段所用的时间</a:t>
            </a:r>
            <a:r>
              <a:rPr lang="en-US" altLang="zh-CN" dirty="0"/>
              <a:t>.(</a:t>
            </a:r>
            <a:r>
              <a:rPr lang="zh-CN" altLang="en-US" dirty="0"/>
              <a:t>结果均保留两位有效数字</a:t>
            </a:r>
            <a:r>
              <a:rPr lang="en-US" altLang="zh-CN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52103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宽屏</PresentationFormat>
  <Paragraphs>32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等线</vt:lpstr>
      <vt:lpstr>等线 Light</vt:lpstr>
      <vt:lpstr>Arial</vt:lpstr>
      <vt:lpstr>Times New Roman</vt:lpstr>
      <vt:lpstr>Office 主题​​</vt:lpstr>
      <vt:lpstr>匀变速直线运动的规律 具体应用一</vt:lpstr>
      <vt:lpstr>注意物理情景与数学规律的对应</vt:lpstr>
      <vt:lpstr>注意物理情景与数学规律的对应</vt:lpstr>
      <vt:lpstr>注意物理情景与数学规律的对应</vt:lpstr>
      <vt:lpstr>注意物理情景与数学规律的对应</vt:lpstr>
      <vt:lpstr>注意物理情景与数学规律的对应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匀变速直线运动的规律 具体应用一</dc:title>
  <dc:creator>彭 矗</dc:creator>
  <cp:lastModifiedBy>彭 矗</cp:lastModifiedBy>
  <cp:revision>2</cp:revision>
  <dcterms:created xsi:type="dcterms:W3CDTF">2021-09-27T00:10:51Z</dcterms:created>
  <dcterms:modified xsi:type="dcterms:W3CDTF">2021-09-27T00:11:21Z</dcterms:modified>
</cp:coreProperties>
</file>