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sldIdLst>
    <p:sldId id="256" r:id="rId3"/>
    <p:sldId id="295" r:id="rId4"/>
    <p:sldId id="296" r:id="rId5"/>
    <p:sldId id="297" r:id="rId6"/>
    <p:sldId id="298" r:id="rId7"/>
    <p:sldId id="299" r:id="rId8"/>
    <p:sldId id="343" r:id="rId9"/>
    <p:sldId id="344" r:id="rId10"/>
    <p:sldId id="345" r:id="rId11"/>
    <p:sldId id="346" r:id="rId12"/>
    <p:sldId id="347" r:id="rId13"/>
    <p:sldId id="348" r:id="rId14"/>
    <p:sldId id="349" r:id="rId15"/>
    <p:sldId id="350" r:id="rId16"/>
    <p:sldId id="351" r:id="rId17"/>
    <p:sldId id="352" r:id="rId18"/>
    <p:sldId id="353" r:id="rId19"/>
    <p:sldId id="354" r:id="rId20"/>
    <p:sldId id="355" r:id="rId21"/>
    <p:sldId id="281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2E40"/>
    <a:srgbClr val="3333FF"/>
    <a:srgbClr val="5293CC"/>
    <a:srgbClr val="86B0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8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  <a:t>2019/3/23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山, 自然, 天空, 雪花&#10;&#10;已生成极高可信度的说明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2" t="14707" r="12658" b="966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251281" y="392983"/>
            <a:ext cx="24908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  <a:t>2019/3/23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  <a:t>2019/3/23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  <a:t>2019/3/23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  <a:t>2019/3/23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  <a:t>2019/3/23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  <a:t>2019/3/23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  <a:t>2019/3/23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  <a:t>2019/3/23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1D62-02B8-493B-A977-4BF244C31121}" type="datetimeFigureOut">
              <a:rPr lang="zh-CN" altLang="en-US" smtClean="0"/>
              <a:t>2019/3/23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CF8EC-75B8-4675-B5F1-C704901E3AB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B95A0C8-5D3B-4681-91CD-1BF586E5B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7DB07-1A34-43C1-BF14-FB393E2F24F9}" type="datetimeFigureOut">
              <a:rPr lang="zh-CN" altLang="en-US"/>
              <a:pPr>
                <a:defRPr/>
              </a:pPr>
              <a:t>2019/3/23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76BD1BB-8C30-4C65-A21A-A70112A6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000F25A-5DB6-4D26-BAAE-B0EA35BB6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D1B4E-C2FB-43AC-B69B-8A185C4BC05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21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BC26B00-15C3-4C76-964D-F0A13B011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96DD2-1163-4E63-AC47-FD4C5E168552}" type="datetimeFigureOut">
              <a:rPr lang="zh-CN" altLang="en-US"/>
              <a:pPr>
                <a:defRPr/>
              </a:pPr>
              <a:t>2019/3/23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AD8D543-D866-4E8E-8ACA-1037C69EE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3E9317A-1524-4E6E-A47E-D911B8F1B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C87DB-E8C0-4728-9BFD-10B493DDE5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94275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8A5E104-A72E-4317-BB4D-038811ACC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927FC-E13B-46AF-A558-5ED92D40ADB2}" type="datetimeFigureOut">
              <a:rPr lang="zh-CN" altLang="en-US"/>
              <a:pPr>
                <a:defRPr/>
              </a:pPr>
              <a:t>2019/3/23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C43A755-AABF-4E27-94FE-2F415FF6A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A49F108-B06F-44FA-B88A-FDD694935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5C8E-DF20-480A-9AE2-4358E0839B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78194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88129F9C-4B16-4368-AF67-90215CA99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49155-DB69-45C3-862A-2643D978FD3E}" type="datetimeFigureOut">
              <a:rPr lang="zh-CN" altLang="en-US"/>
              <a:pPr>
                <a:defRPr/>
              </a:pPr>
              <a:t>2019/3/23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94AFB124-84C9-4786-9CE7-1A980FE5A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4700B9AF-F816-45E1-A372-987209BA0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A0C99-6A8B-4092-9E87-0EEA87A08FA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4639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897555FE-6B12-48A6-B640-68FB06076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ECCFA-2402-4733-AF60-75922E784919}" type="datetimeFigureOut">
              <a:rPr lang="zh-CN" altLang="en-US"/>
              <a:pPr>
                <a:defRPr/>
              </a:pPr>
              <a:t>2019/3/23</a:t>
            </a:fld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486882B8-4ABA-4590-8ED4-37647E8B6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455A9361-1E0C-4445-B229-B7FD61EDA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C4E59-A61E-42F9-BFA8-D58F9947419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41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0E28B897-FDB8-4278-9BB2-726BF21B9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CB8F1-34CB-47AD-B0B0-9A20047556B8}" type="datetimeFigureOut">
              <a:rPr lang="zh-CN" altLang="en-US"/>
              <a:pPr>
                <a:defRPr/>
              </a:pPr>
              <a:t>2019/3/23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0E6245B2-ACBF-4D39-9355-297CF9AF0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C42C74F7-E42A-4C44-9B3F-C954E7576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14837-63C4-4D9A-9F81-20893ADCCFA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3661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DBE78CD3-03F9-4E41-89C6-2A4AE0578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D7612-F2B3-4ECA-B1DF-6F1E71315779}" type="datetimeFigureOut">
              <a:rPr lang="zh-CN" altLang="en-US"/>
              <a:pPr>
                <a:defRPr/>
              </a:pPr>
              <a:t>2019/3/23</a:t>
            </a:fld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775A6305-4E46-4BB9-A919-F93DEC817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9F84D691-2646-414F-9A14-A3DBA66E9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5A44B-9651-4918-9FA3-80BD49F6EEF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99948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AB9319FA-FBB4-4F85-85D2-508685CC5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F524B-B7D8-4A4E-95CA-82F105945159}" type="datetimeFigureOut">
              <a:rPr lang="zh-CN" altLang="en-US"/>
              <a:pPr>
                <a:defRPr/>
              </a:pPr>
              <a:t>2019/3/23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EAE039EC-5A7B-445B-8E1F-3EDFF5781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EB0F299B-1758-444C-B7D0-656230201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4D82F-9ECF-48AB-9C52-44BFF60034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80791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CCADE72F-7569-49B7-BF1E-CEF54D08C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75847-BC5D-407A-91DC-00202310E9BF}" type="datetimeFigureOut">
              <a:rPr lang="zh-CN" altLang="en-US"/>
              <a:pPr>
                <a:defRPr/>
              </a:pPr>
              <a:t>2019/3/23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B196B25A-4D0A-4CD5-8177-5DF27EB3A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08F552B1-978D-4C16-8663-1AB5B0595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14CD0-7EFC-4CDD-ACE9-11ABBE5F10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7300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01370D3-0515-4481-ADE8-7211AB0D5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CE3A0-654D-4D91-8AD3-27BD99CEA4D2}" type="datetimeFigureOut">
              <a:rPr lang="zh-CN" altLang="en-US"/>
              <a:pPr>
                <a:defRPr/>
              </a:pPr>
              <a:t>2019/3/23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5C1830D-5452-476D-9F83-F23AC9237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E031666-9F15-43F0-BA01-A9F08DC8F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181A5-A468-4DB6-9A23-42F9848CFF6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69759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2D58465-EF82-476C-89E3-885051E43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F09CB-66ED-41B3-B7FD-FB3CE9F86B6A}" type="datetimeFigureOut">
              <a:rPr lang="zh-CN" altLang="en-US"/>
              <a:pPr>
                <a:defRPr/>
              </a:pPr>
              <a:t>2019/3/23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C27C767-CC01-43C9-B12E-ACA288C0C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58C1EDE-BDC2-41F4-B455-85A8A00FC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75860-9887-43EB-B11A-494C70FE687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0775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61D62-02B8-493B-A977-4BF244C31121}" type="datetimeFigureOut">
              <a:rPr lang="zh-CN" altLang="en-US" smtClean="0"/>
              <a:t>2019/3/23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CF8EC-75B8-4675-B5F1-C704901E3AB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占位符 1">
            <a:extLst>
              <a:ext uri="{FF2B5EF4-FFF2-40B4-BE49-F238E27FC236}">
                <a16:creationId xmlns:a16="http://schemas.microsoft.com/office/drawing/2014/main" id="{BD6FBB50-1116-47C9-B33F-7258D5E653B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4099" name="文本占位符 2">
            <a:extLst>
              <a:ext uri="{FF2B5EF4-FFF2-40B4-BE49-F238E27FC236}">
                <a16:creationId xmlns:a16="http://schemas.microsoft.com/office/drawing/2014/main" id="{1414C713-D113-459F-A44B-11280FC98B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0DCF017-9000-468E-984D-F9EE630064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87FA73D-9FAD-4709-B599-72BB8B8F01E2}" type="datetimeFigureOut">
              <a:rPr lang="zh-CN" altLang="en-US"/>
              <a:pPr>
                <a:defRPr/>
              </a:pPr>
              <a:t>2019/3/23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070171B-94FC-42DE-96B1-93EECA4FFA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8A25C1A-E70F-4068-8BAF-5E100B0E55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8BA8F0F-355C-4EA9-862F-285EE2CA362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789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图片 6" descr="图片包含 鲜花, 植物, 小&#10;&#10;已生成极高可信度的说明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2618" y="2541863"/>
            <a:ext cx="4439382" cy="417326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51543" y="1697164"/>
            <a:ext cx="681759" cy="73779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831066" flipV="1">
            <a:off x="174051" y="3644708"/>
            <a:ext cx="607046" cy="756473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82397">
            <a:off x="8335950" y="2322891"/>
            <a:ext cx="1543050" cy="141922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69860" flipV="1">
            <a:off x="1648789" y="2858124"/>
            <a:ext cx="896560" cy="78449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3775" y="1585094"/>
            <a:ext cx="602376" cy="849864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2966085" y="2565400"/>
            <a:ext cx="517398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sz="6000" dirty="0">
                <a:solidFill>
                  <a:srgbClr val="86B0D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子 衿</a:t>
            </a:r>
          </a:p>
        </p:txBody>
      </p:sp>
      <p:sp>
        <p:nvSpPr>
          <p:cNvPr id="19" name="矩形 18"/>
          <p:cNvSpPr/>
          <p:nvPr/>
        </p:nvSpPr>
        <p:spPr>
          <a:xfrm>
            <a:off x="2965818" y="3905036"/>
            <a:ext cx="5500447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>
                <a:solidFill>
                  <a:srgbClr val="5293CC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《诗经 </a:t>
            </a:r>
            <a:r>
              <a:rPr lang="en-US" altLang="zh-CN" sz="4000" dirty="0">
                <a:solidFill>
                  <a:srgbClr val="5293CC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· </a:t>
            </a:r>
            <a:r>
              <a:rPr lang="zh-CN" altLang="en-US" sz="4000" dirty="0">
                <a:solidFill>
                  <a:srgbClr val="5293CC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郑风》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 descr="图片包含 山, 自然, 天空, 雪花&#10;&#10;已生成极高可信度的说明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2" t="14707" r="12658" b="966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7652" name="图片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8" r="33105" b="56601"/>
          <a:stretch>
            <a:fillRect/>
          </a:stretch>
        </p:blipFill>
        <p:spPr>
          <a:xfrm>
            <a:off x="690245" y="88265"/>
            <a:ext cx="2030095" cy="12115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3" name="文本框 6"/>
          <p:cNvSpPr txBox="1"/>
          <p:nvPr/>
        </p:nvSpPr>
        <p:spPr>
          <a:xfrm>
            <a:off x="1009650" y="549275"/>
            <a:ext cx="24333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读诗句</a:t>
            </a:r>
          </a:p>
        </p:txBody>
      </p:sp>
      <p:sp>
        <p:nvSpPr>
          <p:cNvPr id="3" name="Text Box 5"/>
          <p:cNvSpPr txBox="1"/>
          <p:nvPr/>
        </p:nvSpPr>
        <p:spPr>
          <a:xfrm>
            <a:off x="406400" y="1259840"/>
            <a:ext cx="9986645" cy="3692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2800" b="1">
                <a:sym typeface="+mn-ea"/>
              </a:rPr>
              <a:t>                      </a:t>
            </a:r>
            <a:r>
              <a:rPr lang="en-US" altLang="zh-CN" sz="3200" b="1">
                <a:sym typeface="+mn-ea"/>
              </a:rPr>
              <a:t>                     </a:t>
            </a:r>
            <a:r>
              <a:rPr lang="zh-CN" altLang="en-US" sz="3200" b="1">
                <a:uFillTx/>
                <a:sym typeface="+mn-ea"/>
              </a:rPr>
              <a:t>子 衿</a:t>
            </a:r>
            <a:endParaRPr lang="zh-CN" altLang="en-US" sz="3200" b="1" strike="noStrike" noProof="1">
              <a:solidFill>
                <a:schemeClr val="tx1"/>
              </a:solidFill>
              <a:uFillTx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zh-CN" altLang="en-US" sz="3200" b="1">
                <a:uFillTx/>
                <a:sym typeface="+mn-ea"/>
              </a:rPr>
              <a:t>      青青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3200" b="1">
                <a:uFillTx/>
                <a:sym typeface="+mn-ea"/>
              </a:rPr>
              <a:t>子衿，悠悠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3200" b="1">
                <a:uFillTx/>
                <a:sym typeface="+mn-ea"/>
              </a:rPr>
              <a:t>我心。纵我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3200" b="1">
                <a:uFillTx/>
                <a:sym typeface="+mn-ea"/>
              </a:rPr>
              <a:t>不往，子宁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3200" b="1">
                <a:uFillTx/>
                <a:sym typeface="+mn-ea"/>
              </a:rPr>
              <a:t>不嗣音？</a:t>
            </a:r>
            <a:endParaRPr lang="zh-CN" altLang="en-US" sz="3200" b="1" strike="noStrike" noProof="1">
              <a:solidFill>
                <a:schemeClr val="tx1"/>
              </a:solidFill>
              <a:uFillTx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zh-CN" altLang="en-US" sz="3200" b="1">
                <a:uFillTx/>
                <a:sym typeface="+mn-ea"/>
              </a:rPr>
              <a:t>      青青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3200" b="1">
                <a:uFillTx/>
                <a:sym typeface="+mn-ea"/>
              </a:rPr>
              <a:t>子佩，悠悠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3200" b="1">
                <a:uFillTx/>
                <a:sym typeface="+mn-ea"/>
              </a:rPr>
              <a:t>我思。纵我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3200" b="1">
                <a:uFillTx/>
                <a:sym typeface="+mn-ea"/>
              </a:rPr>
              <a:t>不往，子宁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3200" b="1">
                <a:uFillTx/>
                <a:sym typeface="+mn-ea"/>
              </a:rPr>
              <a:t>不来？</a:t>
            </a:r>
            <a:endParaRPr lang="zh-CN" altLang="en-US" sz="3200" b="1" strike="noStrike" noProof="1">
              <a:solidFill>
                <a:schemeClr val="tx1"/>
              </a:solidFill>
              <a:uFillTx/>
            </a:endParaRPr>
          </a:p>
          <a:p>
            <a:pPr marL="0" indent="0" fontAlgn="base">
              <a:lnSpc>
                <a:spcPct val="150000"/>
              </a:lnSpc>
              <a:buNone/>
            </a:pPr>
            <a:r>
              <a:rPr lang="zh-CN" altLang="en-US" sz="3200" b="1">
                <a:uFillTx/>
                <a:sym typeface="+mn-ea"/>
              </a:rPr>
              <a:t>      挑兮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3200" b="1">
                <a:uFillTx/>
                <a:sym typeface="+mn-ea"/>
              </a:rPr>
              <a:t>达兮，在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3200" b="1">
                <a:uFillTx/>
                <a:sym typeface="+mn-ea"/>
              </a:rPr>
              <a:t>城阙兮。一日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3200" b="1">
                <a:uFillTx/>
                <a:sym typeface="+mn-ea"/>
              </a:rPr>
              <a:t>不见，如</a:t>
            </a:r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/</a:t>
            </a:r>
            <a:r>
              <a:rPr lang="zh-CN" altLang="en-US" sz="3200" b="1">
                <a:uFillTx/>
                <a:sym typeface="+mn-ea"/>
              </a:rPr>
              <a:t>三月兮。</a:t>
            </a:r>
            <a:endParaRPr lang="zh-CN" altLang="en-US" sz="3200" b="1" strike="noStrike" noProof="1">
              <a:solidFill>
                <a:schemeClr val="tx1"/>
              </a:solidFill>
              <a:uFillTx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b="1">
                <a:sym typeface="+mn-ea"/>
              </a:rPr>
              <a:t>  </a:t>
            </a:r>
            <a:endParaRPr lang="en-US" altLang="zh-CN" sz="2800" b="1" noProof="1">
              <a:solidFill>
                <a:srgbClr val="008651"/>
              </a:solidFill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pic>
        <p:nvPicPr>
          <p:cNvPr id="6" name="图片 5" descr="图片包含 鲜花, 植物, 小&#10;&#10;已生成极高可信度的说明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154" y="3056577"/>
            <a:ext cx="3891846" cy="3658547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951230" y="4089400"/>
            <a:ext cx="858838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tāo</a:t>
            </a:r>
            <a:endParaRPr lang="en-US" altLang="zh-CN" sz="3200" b="1" noProof="1">
              <a:solidFill>
                <a:srgbClr val="FF00FF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137015" y="1769110"/>
            <a:ext cx="5835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sì</a:t>
            </a:r>
            <a:endParaRPr lang="en-US" altLang="zh-CN" sz="3200" b="1" noProof="1">
              <a:solidFill>
                <a:srgbClr val="FF00FF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925435" y="1798320"/>
            <a:ext cx="112395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nìnɡ</a:t>
            </a:r>
            <a:endParaRPr lang="en-US" altLang="zh-CN" sz="3200" b="1" noProof="1">
              <a:solidFill>
                <a:srgbClr val="FF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 flipH="1">
            <a:off x="5345430" y="1054100"/>
            <a:ext cx="890588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jīn</a:t>
            </a:r>
            <a:endParaRPr lang="en-US" altLang="zh-CN" sz="3200" b="1" noProof="1">
              <a:solidFill>
                <a:srgbClr val="FF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021840" y="4074795"/>
            <a:ext cx="10528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tà</a:t>
            </a:r>
            <a:endParaRPr lang="en-US" altLang="zh-CN" sz="3200" b="1" noProof="1">
              <a:solidFill>
                <a:srgbClr val="FF00FF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050665" y="4037330"/>
            <a:ext cx="114046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en-US" altLang="zh-CN" sz="3200" b="1" dirty="0">
                <a:solidFill>
                  <a:srgbClr val="FF0000"/>
                </a:solidFill>
                <a:sym typeface="+mn-ea"/>
              </a:rPr>
              <a:t>què</a:t>
            </a:r>
            <a:endParaRPr lang="en-US" altLang="zh-CN" sz="3200" b="1" noProof="1">
              <a:solidFill>
                <a:srgbClr val="FF00FF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497955" y="1408430"/>
            <a:ext cx="322262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dirty="0">
                <a:solidFill>
                  <a:srgbClr val="AF8F6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《诗经 · 郑风》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 descr="图片包含 山, 自然, 天空, 雪花&#10;&#10;已生成极高可信度的说明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2" t="14707" r="12658" b="966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图片 5" descr="图片包含 鲜花, 植物, 小&#10;&#10;已生成极高可信度的说明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154" y="3056577"/>
            <a:ext cx="3891846" cy="3658547"/>
          </a:xfrm>
          <a:prstGeom prst="rect">
            <a:avLst/>
          </a:prstGeom>
        </p:spPr>
      </p:pic>
      <p:pic>
        <p:nvPicPr>
          <p:cNvPr id="27652" name="图片 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8" r="33105" b="56601"/>
          <a:stretch>
            <a:fillRect/>
          </a:stretch>
        </p:blipFill>
        <p:spPr>
          <a:xfrm>
            <a:off x="317818" y="238125"/>
            <a:ext cx="2001837" cy="1211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3" name="文本框 6"/>
          <p:cNvSpPr txBox="1"/>
          <p:nvPr/>
        </p:nvSpPr>
        <p:spPr>
          <a:xfrm>
            <a:off x="732790" y="715645"/>
            <a:ext cx="15284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eaLnBrk="0" hangingPunct="0"/>
            <a:r>
              <a:rPr lang="zh-CN" altLang="en-US" sz="32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明诗意</a:t>
            </a:r>
          </a:p>
        </p:txBody>
      </p:sp>
      <p:sp>
        <p:nvSpPr>
          <p:cNvPr id="12290" name="文本框 12289"/>
          <p:cNvSpPr txBox="1"/>
          <p:nvPr/>
        </p:nvSpPr>
        <p:spPr>
          <a:xfrm>
            <a:off x="2674938" y="1449705"/>
            <a:ext cx="5624513" cy="22453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lnSpc>
                <a:spcPts val="2400"/>
              </a:lnSpc>
              <a:spcBef>
                <a:spcPts val="0"/>
              </a:spcBef>
            </a:pPr>
            <a:r>
              <a:rPr lang="en-US" altLang="zh-CN" sz="2800" b="1" noProof="1">
                <a:latin typeface="楷体" panose="02010609060101010101" charset="-122"/>
                <a:ea typeface="楷体" panose="02010609060101010101" charset="-122"/>
                <a:cs typeface="+mn-cs"/>
                <a:sym typeface="宋体" panose="02010600030101010101" pitchFamily="2" charset="-122"/>
              </a:rPr>
              <a:t> </a:t>
            </a:r>
            <a:endParaRPr lang="en-US" altLang="zh-CN" sz="2800" b="1" noProof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 algn="ctr">
              <a:lnSpc>
                <a:spcPts val="2400"/>
              </a:lnSpc>
              <a:spcBef>
                <a:spcPts val="0"/>
              </a:spcBef>
            </a:pPr>
            <a:endParaRPr lang="zh-CN" altLang="en-US" sz="2800" b="1" noProof="1">
              <a:solidFill>
                <a:srgbClr val="FF0000"/>
              </a:solidFill>
              <a:uFillTx/>
              <a:sym typeface="+mn-ea"/>
            </a:endParaRPr>
          </a:p>
          <a:p>
            <a:pPr algn="ctr">
              <a:lnSpc>
                <a:spcPts val="2400"/>
              </a:lnSpc>
              <a:spcBef>
                <a:spcPts val="0"/>
              </a:spcBef>
            </a:pPr>
            <a:r>
              <a:rPr lang="zh-CN" altLang="en-US" sz="2800" b="1">
                <a:solidFill>
                  <a:srgbClr val="FF0000"/>
                </a:solidFill>
                <a:uFillTx/>
                <a:sym typeface="+mn-ea"/>
              </a:rPr>
              <a:t>青青</a:t>
            </a:r>
            <a:r>
              <a:rPr lang="zh-CN" altLang="en-US" sz="2800" b="1">
                <a:solidFill>
                  <a:schemeClr val="tx1"/>
                </a:solidFill>
                <a:uFillTx/>
                <a:sym typeface="+mn-ea"/>
              </a:rPr>
              <a:t>子衿</a:t>
            </a:r>
            <a:r>
              <a:rPr lang="zh-CN" altLang="en-US" sz="2800" b="1">
                <a:solidFill>
                  <a:srgbClr val="FF0000"/>
                </a:solidFill>
                <a:uFillTx/>
                <a:sym typeface="+mn-ea"/>
              </a:rPr>
              <a:t>，悠悠</a:t>
            </a:r>
            <a:r>
              <a:rPr lang="zh-CN" altLang="en-US" sz="2800" b="1">
                <a:uFillTx/>
                <a:sym typeface="+mn-ea"/>
              </a:rPr>
              <a:t>我心。</a:t>
            </a:r>
          </a:p>
          <a:p>
            <a:pPr algn="ctr">
              <a:lnSpc>
                <a:spcPts val="2400"/>
              </a:lnSpc>
              <a:spcBef>
                <a:spcPts val="0"/>
              </a:spcBef>
            </a:pPr>
            <a:endParaRPr lang="zh-CN" altLang="en-US" sz="2800" b="1">
              <a:uFillTx/>
              <a:sym typeface="+mn-ea"/>
            </a:endParaRPr>
          </a:p>
          <a:p>
            <a:pPr algn="ctr">
              <a:lnSpc>
                <a:spcPts val="2400"/>
              </a:lnSpc>
              <a:spcBef>
                <a:spcPts val="0"/>
              </a:spcBef>
            </a:pPr>
            <a:endParaRPr lang="zh-CN" altLang="en-US" sz="2800" b="1">
              <a:uFillTx/>
              <a:sym typeface="+mn-ea"/>
            </a:endParaRPr>
          </a:p>
          <a:p>
            <a:pPr algn="ctr">
              <a:lnSpc>
                <a:spcPts val="2400"/>
              </a:lnSpc>
              <a:spcBef>
                <a:spcPts val="0"/>
              </a:spcBef>
            </a:pPr>
            <a:r>
              <a:rPr lang="zh-CN" altLang="en-US" sz="2800" b="1">
                <a:solidFill>
                  <a:srgbClr val="FF0000"/>
                </a:solidFill>
                <a:uFillTx/>
                <a:sym typeface="+mn-ea"/>
              </a:rPr>
              <a:t>纵</a:t>
            </a:r>
            <a:r>
              <a:rPr lang="zh-CN" altLang="en-US" sz="2800" b="1">
                <a:uFillTx/>
                <a:sym typeface="+mn-ea"/>
              </a:rPr>
              <a:t>我不往，子</a:t>
            </a:r>
            <a:r>
              <a:rPr lang="zh-CN" altLang="en-US" sz="2800" b="1">
                <a:solidFill>
                  <a:srgbClr val="FF0000"/>
                </a:solidFill>
                <a:uFillTx/>
                <a:sym typeface="+mn-ea"/>
              </a:rPr>
              <a:t>宁</a:t>
            </a:r>
            <a:r>
              <a:rPr lang="zh-CN" altLang="en-US" sz="2800" b="1">
                <a:uFillTx/>
                <a:sym typeface="+mn-ea"/>
              </a:rPr>
              <a:t>不</a:t>
            </a:r>
            <a:r>
              <a:rPr lang="zh-CN" altLang="en-US" sz="2800" b="1">
                <a:solidFill>
                  <a:srgbClr val="FF0000"/>
                </a:solidFill>
                <a:uFillTx/>
                <a:sym typeface="+mn-ea"/>
              </a:rPr>
              <a:t>嗣音</a:t>
            </a:r>
            <a:r>
              <a:rPr lang="zh-CN" altLang="en-US" sz="2800" b="1">
                <a:uFillTx/>
                <a:sym typeface="+mn-ea"/>
              </a:rPr>
              <a:t>？</a:t>
            </a:r>
            <a:endParaRPr lang="zh-CN" altLang="en-US" sz="2800" b="1" strike="noStrike" noProof="1">
              <a:solidFill>
                <a:schemeClr val="tx1"/>
              </a:solidFill>
              <a:uFillTx/>
            </a:endParaRPr>
          </a:p>
          <a:p>
            <a:pPr algn="ctr">
              <a:lnSpc>
                <a:spcPts val="2400"/>
              </a:lnSpc>
              <a:spcBef>
                <a:spcPts val="0"/>
              </a:spcBef>
            </a:pPr>
            <a:endParaRPr lang="zh-CN" altLang="en-US" sz="2800" b="1" noProof="1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12293" name="文本框 12292"/>
          <p:cNvSpPr txBox="1"/>
          <p:nvPr/>
        </p:nvSpPr>
        <p:spPr>
          <a:xfrm>
            <a:off x="697230" y="3567430"/>
            <a:ext cx="6271260" cy="1008380"/>
          </a:xfrm>
          <a:prstGeom prst="rect">
            <a:avLst/>
          </a:prstGeom>
          <a:noFill/>
          <a:ln w="2857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l">
              <a:lnSpc>
                <a:spcPts val="3575"/>
              </a:lnSpc>
            </a:pPr>
            <a:r>
              <a:rPr lang="zh-CN" altLang="en-US" sz="2400" b="1" dirty="0">
                <a:solidFill>
                  <a:srgbClr val="008651"/>
                </a:solidFill>
                <a:latin typeface="Calibri" panose="020F0502020204030204" charset="0"/>
                <a:ea typeface="宋体" panose="02010600030101010101" pitchFamily="2" charset="-122"/>
              </a:rPr>
              <a:t>今译：</a:t>
            </a:r>
            <a:r>
              <a:rPr lang="zh-CN" altLang="en-US" sz="2400" b="1" dirty="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青青的是你的衣领，悠悠的是我的心境。纵然我不曾去会你，难道你就此断音信？</a:t>
            </a:r>
            <a:endParaRPr lang="zh-CN" altLang="en-US" sz="2400" b="1" dirty="0">
              <a:solidFill>
                <a:srgbClr val="7030A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452495" y="1443355"/>
            <a:ext cx="17691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zh-CN" sz="2400" b="1" dirty="0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</a:rPr>
              <a:t>青绿色。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326380" y="1443355"/>
            <a:ext cx="223266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zh-CN" sz="2400" b="1" dirty="0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深思的样子。</a:t>
            </a:r>
          </a:p>
        </p:txBody>
      </p:sp>
      <p:sp>
        <p:nvSpPr>
          <p:cNvPr id="3" name="矩形 2"/>
          <p:cNvSpPr/>
          <p:nvPr/>
        </p:nvSpPr>
        <p:spPr>
          <a:xfrm>
            <a:off x="4471035" y="2504440"/>
            <a:ext cx="15176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zh-CN" sz="2400" b="1" dirty="0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岂，难道。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156325" y="2353310"/>
            <a:ext cx="38474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zh-CN" sz="2400" b="1" dirty="0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继续通音信。嗣：继续</a:t>
            </a:r>
            <a:r>
              <a:rPr lang="zh-CN" altLang="zh-CN" sz="2400" b="1" dirty="0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</a:rPr>
              <a:t>。</a:t>
            </a:r>
          </a:p>
        </p:txBody>
      </p:sp>
      <p:pic>
        <p:nvPicPr>
          <p:cNvPr id="31758" name="图片 6" descr="PS9PZOW%03Q4~8K_7X1BD2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4075" y="3056890"/>
            <a:ext cx="4987925" cy="3667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Rectangle 3"/>
          <p:cNvSpPr>
            <a:spLocks noGrp="1"/>
          </p:cNvSpPr>
          <p:nvPr>
            <p:ph idx="4294967295"/>
          </p:nvPr>
        </p:nvSpPr>
        <p:spPr>
          <a:xfrm flipH="1">
            <a:off x="1713230" y="4800600"/>
            <a:ext cx="5247640" cy="927735"/>
          </a:xfrm>
        </p:spPr>
        <p:txBody>
          <a:bodyPr vert="horz" wrap="square" lIns="91440" tIns="45720" rIns="91440" bIns="45720" anchor="t">
            <a:normAutofit fontScale="25000" lnSpcReduction="20000"/>
          </a:bodyPr>
          <a:lstStyle/>
          <a:p>
            <a:pPr latinLnBrk="0">
              <a:lnSpc>
                <a:spcPts val="3475"/>
              </a:lnSpc>
              <a:spcBef>
                <a:spcPct val="0"/>
              </a:spcBef>
              <a:buNone/>
            </a:pPr>
            <a:r>
              <a:rPr lang="zh-CN" altLang="en-US" sz="9600" b="1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简析</a:t>
            </a:r>
            <a:r>
              <a:rPr lang="en-US" altLang="zh-CN" sz="9600" b="1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：</a:t>
            </a:r>
            <a:r>
              <a:rPr lang="zh-CN" altLang="en-US" sz="9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写女子思念心中的恋人，强烈     </a:t>
            </a:r>
          </a:p>
          <a:p>
            <a:pPr latinLnBrk="0">
              <a:lnSpc>
                <a:spcPts val="3475"/>
              </a:lnSpc>
              <a:spcBef>
                <a:spcPct val="0"/>
              </a:spcBef>
              <a:buNone/>
            </a:pPr>
            <a:r>
              <a:rPr lang="zh-CN" altLang="en-US" sz="9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的</a:t>
            </a:r>
            <a:r>
              <a:rPr lang="zh-CN" altLang="en-US" sz="9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反问</a:t>
            </a:r>
            <a:r>
              <a:rPr lang="zh-CN" altLang="en-US" sz="9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写出女子对恋人的</a:t>
            </a:r>
            <a:r>
              <a:rPr lang="zh-CN" altLang="en-US" sz="96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责怪</a:t>
            </a:r>
            <a:r>
              <a:rPr lang="zh-CN" altLang="en-US" sz="9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之意。</a:t>
            </a:r>
            <a:r>
              <a:rPr lang="zh-CN" altLang="en-US" sz="9600" b="1">
                <a:solidFill>
                  <a:srgbClr val="EF7509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726940" y="930910"/>
            <a:ext cx="122301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 b="1">
                <a:uFillTx/>
                <a:sym typeface="+mn-ea"/>
              </a:rPr>
              <a:t>子 衿</a:t>
            </a:r>
          </a:p>
        </p:txBody>
      </p:sp>
      <p:grpSp>
        <p:nvGrpSpPr>
          <p:cNvPr id="43" name="组合 42"/>
          <p:cNvGrpSpPr/>
          <p:nvPr/>
        </p:nvGrpSpPr>
        <p:grpSpPr>
          <a:xfrm rot="20131609">
            <a:off x="9311640" y="513715"/>
            <a:ext cx="1867535" cy="2475865"/>
            <a:chOff x="1710463" y="737101"/>
            <a:chExt cx="4610542" cy="559242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44" name="圆角矩形 1"/>
            <p:cNvSpPr/>
            <p:nvPr/>
          </p:nvSpPr>
          <p:spPr>
            <a:xfrm rot="246052">
              <a:off x="2558118" y="1169991"/>
              <a:ext cx="2325415" cy="4176464"/>
            </a:xfrm>
            <a:custGeom>
              <a:avLst/>
              <a:gdLst/>
              <a:ahLst/>
              <a:cxnLst/>
              <a:rect l="l" t="t" r="r" b="b"/>
              <a:pathLst>
                <a:path w="2448272" h="4176464">
                  <a:moveTo>
                    <a:pt x="504063" y="1224136"/>
                  </a:moveTo>
                  <a:cubicBezTo>
                    <a:pt x="305215" y="1224136"/>
                    <a:pt x="144016" y="1385335"/>
                    <a:pt x="144016" y="1584183"/>
                  </a:cubicBezTo>
                  <a:lnTo>
                    <a:pt x="144016" y="3616617"/>
                  </a:lnTo>
                  <a:cubicBezTo>
                    <a:pt x="144016" y="3815465"/>
                    <a:pt x="305215" y="3976664"/>
                    <a:pt x="504063" y="3976664"/>
                  </a:cubicBezTo>
                  <a:lnTo>
                    <a:pt x="1944209" y="3976664"/>
                  </a:lnTo>
                  <a:cubicBezTo>
                    <a:pt x="2143057" y="3976664"/>
                    <a:pt x="2304256" y="3815465"/>
                    <a:pt x="2304256" y="3616617"/>
                  </a:cubicBezTo>
                  <a:lnTo>
                    <a:pt x="2304256" y="1584183"/>
                  </a:lnTo>
                  <a:cubicBezTo>
                    <a:pt x="2304256" y="1385335"/>
                    <a:pt x="2143057" y="1224136"/>
                    <a:pt x="1944209" y="1224136"/>
                  </a:cubicBezTo>
                  <a:close/>
                  <a:moveTo>
                    <a:pt x="408053" y="0"/>
                  </a:moveTo>
                  <a:lnTo>
                    <a:pt x="2040219" y="0"/>
                  </a:lnTo>
                  <a:cubicBezTo>
                    <a:pt x="2265580" y="0"/>
                    <a:pt x="2448272" y="182692"/>
                    <a:pt x="2448272" y="408053"/>
                  </a:cubicBezTo>
                  <a:lnTo>
                    <a:pt x="2448272" y="3768411"/>
                  </a:lnTo>
                  <a:cubicBezTo>
                    <a:pt x="2448272" y="3993772"/>
                    <a:pt x="2265580" y="4176464"/>
                    <a:pt x="2040219" y="4176464"/>
                  </a:cubicBezTo>
                  <a:lnTo>
                    <a:pt x="408053" y="4176464"/>
                  </a:lnTo>
                  <a:cubicBezTo>
                    <a:pt x="182692" y="4176464"/>
                    <a:pt x="0" y="3993772"/>
                    <a:pt x="0" y="3768411"/>
                  </a:cubicBezTo>
                  <a:lnTo>
                    <a:pt x="0" y="408053"/>
                  </a:lnTo>
                  <a:cubicBezTo>
                    <a:pt x="0" y="182692"/>
                    <a:pt x="182692" y="0"/>
                    <a:pt x="40805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85000"/>
                    <a:shade val="30000"/>
                    <a:satMod val="115000"/>
                  </a:sysClr>
                </a:gs>
                <a:gs pos="34000">
                  <a:sysClr val="window" lastClr="FFFFFF">
                    <a:lumMod val="85000"/>
                    <a:shade val="67500"/>
                    <a:satMod val="115000"/>
                  </a:sysClr>
                </a:gs>
                <a:gs pos="100000">
                  <a:sysClr val="window" lastClr="FFFFFF">
                    <a:lumMod val="85000"/>
                    <a:shade val="100000"/>
                    <a:satMod val="115000"/>
                    <a:alpha val="0"/>
                  </a:sysClr>
                </a:gs>
              </a:gsLst>
              <a:lin ang="189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圆角矩形 1"/>
            <p:cNvSpPr/>
            <p:nvPr/>
          </p:nvSpPr>
          <p:spPr>
            <a:xfrm>
              <a:off x="3464677" y="737101"/>
              <a:ext cx="2816628" cy="4354571"/>
            </a:xfrm>
            <a:custGeom>
              <a:avLst/>
              <a:gdLst/>
              <a:ahLst/>
              <a:cxnLst/>
              <a:rect l="l" t="t" r="r" b="b"/>
              <a:pathLst>
                <a:path w="2816628" h="4354571">
                  <a:moveTo>
                    <a:pt x="872419" y="1402243"/>
                  </a:moveTo>
                  <a:cubicBezTo>
                    <a:pt x="673571" y="1402243"/>
                    <a:pt x="512372" y="1563442"/>
                    <a:pt x="512372" y="1762290"/>
                  </a:cubicBezTo>
                  <a:lnTo>
                    <a:pt x="512372" y="3794724"/>
                  </a:lnTo>
                  <a:cubicBezTo>
                    <a:pt x="512372" y="3993572"/>
                    <a:pt x="673571" y="4154771"/>
                    <a:pt x="872419" y="4154771"/>
                  </a:cubicBezTo>
                  <a:lnTo>
                    <a:pt x="2312565" y="4154771"/>
                  </a:lnTo>
                  <a:cubicBezTo>
                    <a:pt x="2511413" y="4154771"/>
                    <a:pt x="2672612" y="3993572"/>
                    <a:pt x="2672612" y="3794724"/>
                  </a:cubicBezTo>
                  <a:lnTo>
                    <a:pt x="2672612" y="1762290"/>
                  </a:lnTo>
                  <a:cubicBezTo>
                    <a:pt x="2672612" y="1563442"/>
                    <a:pt x="2511413" y="1402243"/>
                    <a:pt x="2312565" y="1402243"/>
                  </a:cubicBezTo>
                  <a:close/>
                  <a:moveTo>
                    <a:pt x="368356" y="0"/>
                  </a:moveTo>
                  <a:cubicBezTo>
                    <a:pt x="506076" y="0"/>
                    <a:pt x="626144" y="75580"/>
                    <a:pt x="687885" y="188349"/>
                  </a:cubicBezTo>
                  <a:cubicBezTo>
                    <a:pt x="716298" y="181441"/>
                    <a:pt x="745964" y="178107"/>
                    <a:pt x="776409" y="178107"/>
                  </a:cubicBezTo>
                  <a:lnTo>
                    <a:pt x="2408575" y="178107"/>
                  </a:lnTo>
                  <a:cubicBezTo>
                    <a:pt x="2633936" y="178107"/>
                    <a:pt x="2816628" y="360799"/>
                    <a:pt x="2816628" y="586160"/>
                  </a:cubicBezTo>
                  <a:lnTo>
                    <a:pt x="2816628" y="3946518"/>
                  </a:lnTo>
                  <a:cubicBezTo>
                    <a:pt x="2816628" y="4171879"/>
                    <a:pt x="2633936" y="4354571"/>
                    <a:pt x="2408575" y="4354571"/>
                  </a:cubicBezTo>
                  <a:lnTo>
                    <a:pt x="776409" y="4354571"/>
                  </a:lnTo>
                  <a:cubicBezTo>
                    <a:pt x="551048" y="4354571"/>
                    <a:pt x="368356" y="4171879"/>
                    <a:pt x="368356" y="3946518"/>
                  </a:cubicBezTo>
                  <a:lnTo>
                    <a:pt x="368356" y="736712"/>
                  </a:lnTo>
                  <a:cubicBezTo>
                    <a:pt x="164919" y="736712"/>
                    <a:pt x="0" y="571793"/>
                    <a:pt x="0" y="368356"/>
                  </a:cubicBezTo>
                  <a:cubicBezTo>
                    <a:pt x="0" y="164919"/>
                    <a:pt x="164919" y="0"/>
                    <a:pt x="368356" y="0"/>
                  </a:cubicBezTo>
                  <a:close/>
                </a:path>
              </a:pathLst>
            </a:custGeom>
            <a:solidFill>
              <a:srgbClr val="92D050"/>
            </a:solidFill>
            <a:ln w="25400" cap="flat" cmpd="sng" algn="ctr">
              <a:solidFill>
                <a:srgbClr val="FFC000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350" b="0" i="0" u="none" strike="noStrike" kern="0" cap="none" spc="0" normalizeH="0" baseline="0" noProof="1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1710463" y="808822"/>
              <a:ext cx="4610542" cy="5520707"/>
            </a:xfrm>
            <a:prstGeom prst="round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>
              <a:innerShdw blurRad="63500" dist="203200" dir="18900000">
                <a:prstClr val="black">
                  <a:alpha val="21000"/>
                </a:prstClr>
              </a:innerShdw>
            </a:effectLst>
          </p:spPr>
          <p:txBody>
            <a:bodyPr anchor="ctr"/>
            <a:lstStyle/>
            <a:p>
              <a:pPr marL="0" marR="0" lvl="0" indent="0" algn="l" defTabSz="914400" rtl="0" eaLnBrk="1" fontAlgn="base" latinLnBrk="0" hangingPunct="1">
                <a:lnSpc>
                  <a:spcPts val="308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en-US" altLang="zh-CN" sz="2000" b="1" strike="noStrike" noProof="1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   </a:t>
              </a:r>
              <a:endParaRPr lang="zh-CN" altLang="en-US" sz="2000" b="1" strike="noStrike" noProof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  <a:p>
              <a:pPr marL="0" marR="0" lvl="0" algn="l" defTabSz="914400" rtl="0" fontAlgn="base">
                <a:lnSpc>
                  <a:spcPts val="2880"/>
                </a:lnSpc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zh-CN" altLang="en-US" sz="20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子衿：</a:t>
              </a:r>
              <a:r>
                <a:rPr lang="zh-CN" altLang="en-US" sz="2000" b="1" dirty="0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sym typeface="+mn-ea"/>
                </a:rPr>
                <a:t>你的衣领。</a:t>
              </a:r>
            </a:p>
            <a:p>
              <a:pPr marL="0" marR="0" lvl="0" algn="l" defTabSz="914400" rtl="0" fontAlgn="base">
                <a:lnSpc>
                  <a:spcPts val="2880"/>
                </a:lnSpc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en-US" altLang="zh-CN" sz="2000" b="1" dirty="0">
                  <a:solidFill>
                    <a:srgbClr val="FF0000"/>
                  </a:solidFill>
                  <a:sym typeface="+mn-ea"/>
                </a:rPr>
                <a:t>子：</a:t>
              </a:r>
              <a:r>
                <a:rPr lang="en-US" altLang="zh-CN" sz="2000" b="1" dirty="0">
                  <a:sym typeface="+mn-ea"/>
                </a:rPr>
                <a:t>男子的美称。</a:t>
              </a:r>
            </a:p>
            <a:p>
              <a:pPr marL="0" marR="0" lvl="0" algn="l" defTabSz="914400" rtl="0" fontAlgn="base">
                <a:lnSpc>
                  <a:spcPts val="2880"/>
                </a:lnSpc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lang="en-US" altLang="zh-CN" sz="2000" b="1" dirty="0">
                  <a:solidFill>
                    <a:srgbClr val="FF0000"/>
                  </a:solidFill>
                  <a:sym typeface="+mn-ea"/>
                </a:rPr>
                <a:t>衿jīn：</a:t>
              </a:r>
              <a:r>
                <a:rPr lang="en-US" altLang="zh-CN" sz="2000" b="1" dirty="0">
                  <a:sym typeface="+mn-ea"/>
                </a:rPr>
                <a:t>衣领。</a:t>
              </a:r>
              <a:endPara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  <a:sym typeface="+mn-ea"/>
              </a:endParaRP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2996565" y="2319655"/>
            <a:ext cx="14293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zh-CN" sz="2400" b="1" dirty="0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</a:rPr>
              <a:t>纵然。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796915" y="1130935"/>
            <a:ext cx="322262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dirty="0">
                <a:solidFill>
                  <a:srgbClr val="AF8F6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《诗经 · 郑风》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bldLvl="0" animBg="1"/>
      <p:bldP spid="4" grpId="0"/>
      <p:bldP spid="2" grpId="0"/>
      <p:bldP spid="3" grpId="0"/>
      <p:bldP spid="5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 descr="图片包含 山, 自然, 天空, 雪花&#10;&#10;已生成极高可信度的说明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2" t="14707" r="12658" b="966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7652" name="图片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8" r="33105" b="56601"/>
          <a:stretch>
            <a:fillRect/>
          </a:stretch>
        </p:blipFill>
        <p:spPr>
          <a:xfrm>
            <a:off x="317818" y="238125"/>
            <a:ext cx="2001837" cy="1211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3" name="文本框 6"/>
          <p:cNvSpPr txBox="1"/>
          <p:nvPr/>
        </p:nvSpPr>
        <p:spPr>
          <a:xfrm>
            <a:off x="732790" y="715645"/>
            <a:ext cx="15284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eaLnBrk="0" hangingPunct="0"/>
            <a:r>
              <a:rPr lang="zh-CN" altLang="en-US" sz="32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明诗意</a:t>
            </a:r>
          </a:p>
        </p:txBody>
      </p:sp>
      <p:sp>
        <p:nvSpPr>
          <p:cNvPr id="12290" name="文本框 12289"/>
          <p:cNvSpPr txBox="1"/>
          <p:nvPr/>
        </p:nvSpPr>
        <p:spPr>
          <a:xfrm>
            <a:off x="646113" y="1425575"/>
            <a:ext cx="5624513" cy="22453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lnSpc>
                <a:spcPts val="2400"/>
              </a:lnSpc>
              <a:spcBef>
                <a:spcPts val="0"/>
              </a:spcBef>
            </a:pPr>
            <a:r>
              <a:rPr lang="en-US" altLang="zh-CN" sz="2800" b="1" noProof="1">
                <a:latin typeface="楷体" panose="02010609060101010101" charset="-122"/>
                <a:ea typeface="楷体" panose="02010609060101010101" charset="-122"/>
                <a:cs typeface="+mn-cs"/>
                <a:sym typeface="宋体" panose="02010600030101010101" pitchFamily="2" charset="-122"/>
              </a:rPr>
              <a:t> </a:t>
            </a:r>
            <a:endParaRPr lang="en-US" altLang="zh-CN" sz="2800" b="1" noProof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 algn="ctr">
              <a:lnSpc>
                <a:spcPts val="2400"/>
              </a:lnSpc>
              <a:spcBef>
                <a:spcPts val="0"/>
              </a:spcBef>
            </a:pPr>
            <a:endParaRPr lang="zh-CN" altLang="en-US" sz="2800" noProof="1">
              <a:solidFill>
                <a:srgbClr val="FF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sym typeface="+mn-ea"/>
            </a:endParaRPr>
          </a:p>
          <a:p>
            <a:pPr algn="ctr">
              <a:lnSpc>
                <a:spcPts val="2400"/>
              </a:lnSpc>
              <a:spcBef>
                <a:spcPts val="0"/>
              </a:spcBef>
            </a:pPr>
            <a:r>
              <a:rPr lang="zh-CN" altLang="en-US" sz="2800" b="1">
                <a:uFillTx/>
                <a:sym typeface="+mn-ea"/>
              </a:rPr>
              <a:t>青青子</a:t>
            </a:r>
            <a:r>
              <a:rPr lang="zh-CN" altLang="en-US" sz="2800" b="1">
                <a:solidFill>
                  <a:srgbClr val="FF0000"/>
                </a:solidFill>
                <a:uFillTx/>
                <a:sym typeface="+mn-ea"/>
              </a:rPr>
              <a:t>佩</a:t>
            </a:r>
            <a:r>
              <a:rPr lang="zh-CN" altLang="en-US" sz="2800" b="1">
                <a:uFillTx/>
                <a:sym typeface="+mn-ea"/>
              </a:rPr>
              <a:t>，悠悠我思。</a:t>
            </a:r>
          </a:p>
          <a:p>
            <a:pPr algn="ctr">
              <a:lnSpc>
                <a:spcPts val="2400"/>
              </a:lnSpc>
              <a:spcBef>
                <a:spcPts val="0"/>
              </a:spcBef>
            </a:pPr>
            <a:endParaRPr lang="zh-CN" altLang="en-US" sz="2800" b="1">
              <a:uFillTx/>
              <a:sym typeface="+mn-ea"/>
            </a:endParaRPr>
          </a:p>
          <a:p>
            <a:pPr algn="ctr">
              <a:lnSpc>
                <a:spcPts val="2400"/>
              </a:lnSpc>
              <a:spcBef>
                <a:spcPts val="0"/>
              </a:spcBef>
            </a:pPr>
            <a:endParaRPr lang="zh-CN" altLang="en-US" sz="2800" b="1">
              <a:uFillTx/>
              <a:sym typeface="+mn-ea"/>
            </a:endParaRPr>
          </a:p>
          <a:p>
            <a:pPr algn="ctr">
              <a:lnSpc>
                <a:spcPts val="2400"/>
              </a:lnSpc>
              <a:spcBef>
                <a:spcPts val="0"/>
              </a:spcBef>
            </a:pP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FillTx/>
                <a:sym typeface="+mn-ea"/>
              </a:rPr>
              <a:t>纵</a:t>
            </a:r>
            <a:r>
              <a:rPr lang="zh-CN" altLang="en-US" sz="2800" b="1">
                <a:uFillTx/>
                <a:sym typeface="+mn-ea"/>
              </a:rPr>
              <a:t>我不往，</a:t>
            </a:r>
            <a:r>
              <a:rPr lang="zh-CN" altLang="en-US" sz="2800" b="1">
                <a:solidFill>
                  <a:srgbClr val="FF0000"/>
                </a:solidFill>
                <a:uFillTx/>
                <a:sym typeface="+mn-ea"/>
              </a:rPr>
              <a:t>子</a:t>
            </a:r>
            <a:r>
              <a:rPr lang="zh-CN" altLang="en-US" sz="2800" b="1">
                <a:uFillTx/>
                <a:sym typeface="+mn-ea"/>
              </a:rPr>
              <a:t>宁不来？</a:t>
            </a:r>
            <a:endParaRPr lang="zh-CN" altLang="en-US" sz="2800" noProof="1">
              <a:solidFill>
                <a:srgbClr val="FF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</a:endParaRPr>
          </a:p>
          <a:p>
            <a:pPr algn="ctr">
              <a:lnSpc>
                <a:spcPts val="2400"/>
              </a:lnSpc>
              <a:spcBef>
                <a:spcPts val="0"/>
              </a:spcBef>
            </a:pPr>
            <a:endParaRPr lang="zh-CN" altLang="en-US" sz="2800" b="1" noProof="1">
              <a:solidFill>
                <a:srgbClr val="FF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12293" name="文本框 12292"/>
          <p:cNvSpPr txBox="1"/>
          <p:nvPr/>
        </p:nvSpPr>
        <p:spPr>
          <a:xfrm>
            <a:off x="646113" y="3540125"/>
            <a:ext cx="5197475" cy="1466850"/>
          </a:xfrm>
          <a:prstGeom prst="rect">
            <a:avLst/>
          </a:prstGeom>
          <a:noFill/>
          <a:ln w="2857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ts val="3575"/>
              </a:lnSpc>
            </a:pPr>
            <a:r>
              <a:rPr lang="zh-CN" altLang="en-US" sz="2400" b="1" dirty="0">
                <a:solidFill>
                  <a:srgbClr val="008651"/>
                </a:solidFill>
                <a:latin typeface="Calibri" panose="020F0502020204030204" charset="0"/>
                <a:ea typeface="宋体" panose="02010600030101010101" pitchFamily="2" charset="-122"/>
              </a:rPr>
              <a:t>今译：</a:t>
            </a:r>
            <a:r>
              <a:rPr lang="zh-CN" altLang="en-US" sz="2400" b="1" dirty="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青青的是你的衣佩，悠悠的是我的情怀。纵然我不曾去会你，难道你不能主动来？</a:t>
            </a:r>
            <a:endParaRPr lang="zh-CN" altLang="en-US" sz="2400" b="1" dirty="0">
              <a:solidFill>
                <a:srgbClr val="7030A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81835" y="1422400"/>
            <a:ext cx="29597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zh-CN" sz="2400" b="1" dirty="0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</a:rPr>
              <a:t>指佩玉的带子。</a:t>
            </a:r>
          </a:p>
        </p:txBody>
      </p:sp>
      <p:sp>
        <p:nvSpPr>
          <p:cNvPr id="3" name="文本框 2"/>
          <p:cNvSpPr txBox="1"/>
          <p:nvPr/>
        </p:nvSpPr>
        <p:spPr>
          <a:xfrm flipH="1">
            <a:off x="3364865" y="2354580"/>
            <a:ext cx="11068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zh-CN" sz="2400" b="1" dirty="0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</a:rPr>
              <a:t>你。</a:t>
            </a:r>
          </a:p>
        </p:txBody>
      </p:sp>
      <p:sp>
        <p:nvSpPr>
          <p:cNvPr id="9" name="Rectangle 3"/>
          <p:cNvSpPr>
            <a:spLocks noGrp="1"/>
          </p:cNvSpPr>
          <p:nvPr>
            <p:ph idx="4294967295"/>
          </p:nvPr>
        </p:nvSpPr>
        <p:spPr>
          <a:xfrm flipH="1">
            <a:off x="646430" y="5170170"/>
            <a:ext cx="5342255" cy="1005205"/>
          </a:xfrm>
          <a:solidFill>
            <a:schemeClr val="bg1"/>
          </a:solidFill>
        </p:spPr>
        <p:txBody>
          <a:bodyPr vert="horz" wrap="square" lIns="91440" tIns="45720" rIns="91440" bIns="45720" anchor="t"/>
          <a:lstStyle/>
          <a:p>
            <a:pPr latinLnBrk="0">
              <a:lnSpc>
                <a:spcPts val="3475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简析</a:t>
            </a:r>
            <a:r>
              <a:rPr lang="en-US" altLang="zh-CN" sz="2400" b="1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：</a:t>
            </a:r>
            <a:r>
              <a:rPr lang="zh-CN" altLang="en-US" sz="2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写女子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期盼</a:t>
            </a:r>
            <a:r>
              <a:rPr lang="zh-CN" altLang="en-US" sz="2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与恋人相见，体现  </a:t>
            </a:r>
          </a:p>
          <a:p>
            <a:pPr latinLnBrk="0">
              <a:lnSpc>
                <a:spcPts val="3475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了女子的爱之深，责之切。</a:t>
            </a:r>
            <a:r>
              <a:rPr lang="zh-CN" altLang="en-US" sz="2400" b="1">
                <a:solidFill>
                  <a:srgbClr val="EF7509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 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989638" y="1463675"/>
            <a:ext cx="5624513" cy="21812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>
              <a:lnSpc>
                <a:spcPts val="2400"/>
              </a:lnSpc>
              <a:spcBef>
                <a:spcPts val="0"/>
              </a:spcBef>
            </a:pPr>
            <a:r>
              <a:rPr lang="en-US" altLang="zh-CN" sz="2800" b="1" noProof="1">
                <a:latin typeface="楷体" panose="02010609060101010101" charset="-122"/>
                <a:ea typeface="楷体" panose="02010609060101010101" charset="-122"/>
                <a:cs typeface="+mn-cs"/>
                <a:sym typeface="宋体" panose="02010600030101010101" pitchFamily="2" charset="-122"/>
              </a:rPr>
              <a:t> </a:t>
            </a:r>
            <a:endParaRPr lang="en-US" altLang="zh-CN" sz="2800" b="1" noProof="1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 algn="ctr">
              <a:lnSpc>
                <a:spcPts val="2300"/>
              </a:lnSpc>
              <a:spcBef>
                <a:spcPts val="0"/>
              </a:spcBef>
            </a:pPr>
            <a:endParaRPr lang="zh-CN" altLang="en-US" sz="2800" noProof="1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sym typeface="+mn-ea"/>
            </a:endParaRPr>
          </a:p>
          <a:p>
            <a:pPr algn="ctr">
              <a:lnSpc>
                <a:spcPts val="2300"/>
              </a:lnSpc>
              <a:spcBef>
                <a:spcPts val="0"/>
              </a:spcBef>
            </a:pPr>
            <a:r>
              <a:rPr lang="zh-CN" altLang="en-US" sz="2800" b="1">
                <a:solidFill>
                  <a:srgbClr val="FF0000"/>
                </a:solidFill>
                <a:uFillTx/>
                <a:sym typeface="+mn-ea"/>
              </a:rPr>
              <a:t>挑兮达兮</a:t>
            </a:r>
            <a:r>
              <a:rPr lang="zh-CN" altLang="en-US" sz="2800" b="1">
                <a:uFillTx/>
                <a:sym typeface="+mn-ea"/>
              </a:rPr>
              <a:t>，在</a:t>
            </a:r>
            <a:r>
              <a:rPr lang="zh-CN" altLang="en-US" sz="2800" b="1">
                <a:solidFill>
                  <a:srgbClr val="FF0000"/>
                </a:solidFill>
                <a:uFillTx/>
                <a:sym typeface="+mn-ea"/>
              </a:rPr>
              <a:t>城阙</a:t>
            </a:r>
            <a:r>
              <a:rPr lang="zh-CN" altLang="en-US" sz="2800" b="1">
                <a:uFillTx/>
                <a:sym typeface="+mn-ea"/>
              </a:rPr>
              <a:t>兮。</a:t>
            </a:r>
          </a:p>
          <a:p>
            <a:pPr algn="ctr">
              <a:lnSpc>
                <a:spcPts val="2300"/>
              </a:lnSpc>
              <a:spcBef>
                <a:spcPts val="0"/>
              </a:spcBef>
            </a:pPr>
            <a:endParaRPr lang="zh-CN" altLang="en-US" sz="2800" b="1">
              <a:uFillTx/>
              <a:sym typeface="+mn-ea"/>
            </a:endParaRPr>
          </a:p>
          <a:p>
            <a:pPr algn="ctr">
              <a:lnSpc>
                <a:spcPts val="2300"/>
              </a:lnSpc>
              <a:spcBef>
                <a:spcPts val="0"/>
              </a:spcBef>
            </a:pPr>
            <a:endParaRPr lang="zh-CN" altLang="en-US" sz="2800" b="1">
              <a:uFillTx/>
              <a:sym typeface="+mn-ea"/>
            </a:endParaRPr>
          </a:p>
          <a:p>
            <a:pPr algn="ctr">
              <a:lnSpc>
                <a:spcPts val="2300"/>
              </a:lnSpc>
              <a:spcBef>
                <a:spcPts val="0"/>
              </a:spcBef>
            </a:pPr>
            <a:r>
              <a:rPr lang="zh-CN" altLang="en-US" sz="2800" b="1">
                <a:uFillTx/>
                <a:sym typeface="+mn-ea"/>
              </a:rPr>
              <a:t>一日不见，</a:t>
            </a:r>
            <a:r>
              <a:rPr lang="zh-CN" altLang="en-US" sz="2800" b="1">
                <a:solidFill>
                  <a:srgbClr val="FF0000"/>
                </a:solidFill>
                <a:uFillTx/>
                <a:sym typeface="+mn-ea"/>
              </a:rPr>
              <a:t>如</a:t>
            </a:r>
            <a:r>
              <a:rPr lang="zh-CN" altLang="en-US" sz="2800" b="1">
                <a:uFillTx/>
                <a:sym typeface="+mn-ea"/>
              </a:rPr>
              <a:t>三月兮。</a:t>
            </a:r>
            <a:endParaRPr lang="zh-CN" altLang="en-US" sz="2800" b="1" noProof="1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sym typeface="+mn-ea"/>
            </a:endParaRPr>
          </a:p>
          <a:p>
            <a:pPr algn="ctr">
              <a:lnSpc>
                <a:spcPts val="2400"/>
              </a:lnSpc>
              <a:spcBef>
                <a:spcPts val="0"/>
              </a:spcBef>
            </a:pPr>
            <a:endParaRPr lang="zh-CN" altLang="en-US" sz="2800" b="1" noProof="1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03950" y="3540125"/>
            <a:ext cx="5410835" cy="1466850"/>
          </a:xfrm>
          <a:prstGeom prst="rect">
            <a:avLst/>
          </a:prstGeom>
          <a:noFill/>
          <a:ln w="2857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ts val="3575"/>
              </a:lnSpc>
            </a:pPr>
            <a:r>
              <a:rPr lang="zh-CN" altLang="en-US" sz="2400" b="1" dirty="0">
                <a:solidFill>
                  <a:srgbClr val="008651"/>
                </a:solidFill>
                <a:latin typeface="Calibri" panose="020F0502020204030204" charset="0"/>
                <a:ea typeface="宋体" panose="02010600030101010101" pitchFamily="2" charset="-122"/>
              </a:rPr>
              <a:t>今译：</a:t>
            </a:r>
            <a:r>
              <a:rPr lang="zh-CN" altLang="en-US" sz="2400" b="1" dirty="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我来回踱着步子呵，在这高高城楼上啊。一天不见你的面呵，好像已有三月长啊。</a:t>
            </a:r>
            <a:endParaRPr lang="zh-CN" altLang="en-US" sz="2400" b="1" dirty="0">
              <a:solidFill>
                <a:srgbClr val="7030A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417185" y="1390650"/>
            <a:ext cx="39370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zh-CN" sz="2400" b="1" dirty="0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即挑达，独自徘徊的样子。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304530" y="2354580"/>
            <a:ext cx="20281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zh-CN" sz="2400" b="1" dirty="0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</a:rPr>
              <a:t>如同，好像。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9177020" y="1449705"/>
            <a:ext cx="276161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zh-CN" sz="2400" b="1" dirty="0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城门两边的楼台。</a:t>
            </a:r>
          </a:p>
        </p:txBody>
      </p:sp>
      <p:sp>
        <p:nvSpPr>
          <p:cNvPr id="11" name="Rectangle 3"/>
          <p:cNvSpPr>
            <a:spLocks noGrp="1"/>
          </p:cNvSpPr>
          <p:nvPr/>
        </p:nvSpPr>
        <p:spPr>
          <a:xfrm flipH="1">
            <a:off x="5989955" y="5166995"/>
            <a:ext cx="5342255" cy="100520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227330" indent="-22733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45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7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89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6130" indent="-22733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376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376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376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376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lnSpc>
                <a:spcPts val="3475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简析</a:t>
            </a:r>
            <a:r>
              <a:rPr lang="en-US" altLang="zh-CN" sz="2400" b="1">
                <a:solidFill>
                  <a:srgbClr val="008651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：</a:t>
            </a:r>
            <a:r>
              <a:rPr lang="zh-CN" altLang="en-US" sz="2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写女子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焦急</a:t>
            </a:r>
            <a:r>
              <a:rPr lang="zh-CN" altLang="en-US" sz="2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等待恋人的形象呼之欲出，情意绵绵，婉转动人。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bldLvl="0" animBg="1"/>
      <p:bldP spid="2" grpId="0"/>
      <p:bldP spid="3" grpId="0"/>
      <p:bldP spid="6" grpId="0" bldLvl="0" animBg="1"/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山, 自然, 天空, 雪花&#10;&#10;已生成极高可信度的说明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2" t="14707" r="12658" b="966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图片 5" descr="图片包含 鲜花, 植物, 小&#10;&#10;已生成极高可信度的说明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614" y="5813112"/>
            <a:ext cx="3891846" cy="365854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976630" y="784225"/>
            <a:ext cx="8528685" cy="55137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130000"/>
              </a:lnSpc>
            </a:pPr>
            <a:r>
              <a:rPr lang="en-US" altLang="zh-CN" sz="28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这首诗写一个女子在城楼上等候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她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的恋人。前两章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用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倒叙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的手法，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以“我”的口气自述怀人。“青青子衿”，“青青子佩”，是</a:t>
            </a:r>
            <a:r>
              <a:rPr lang="en-US" altLang="zh-CN" sz="2800" b="1" dirty="0">
                <a:solidFill>
                  <a:srgbClr val="3333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以恋人的衣饰借代恋人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第三章点明地点，写她在城楼上因久候恋人不至而心烦意乱，来来回回地走个不停，觉得虽然只有一天不见面，却好像分别了三个月那么漫长。</a:t>
            </a: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全诗不到五十字，但女主人公</a:t>
            </a: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等待恋人时的焦灼万分的情状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宛然如在目前。这种艺术效果的获得，在于诗人在创作中运用了</a:t>
            </a:r>
            <a:r>
              <a:rPr lang="en-US" altLang="zh-CN" sz="2800" b="1" dirty="0">
                <a:solidFill>
                  <a:srgbClr val="EA2E4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大量的心理描写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。</a:t>
            </a:r>
            <a:endParaRPr lang="en-US" altLang="zh-CN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ts val="3000"/>
              </a:lnSpc>
            </a:pPr>
            <a:endParaRPr lang="en-US" altLang="zh-CN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山, 自然, 天空, 雪花&#10;&#10;已生成极高可信度的说明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2" t="14707" r="12658" b="966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图片 5" descr="图片包含 鲜花, 植物, 小&#10;&#10;已生成极高可信度的说明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0154" y="3056577"/>
            <a:ext cx="3891846" cy="3658547"/>
          </a:xfrm>
          <a:prstGeom prst="rect">
            <a:avLst/>
          </a:prstGeom>
        </p:spPr>
      </p:pic>
      <p:sp>
        <p:nvSpPr>
          <p:cNvPr id="13313" name="标题 21505"/>
          <p:cNvSpPr>
            <a:spLocks noGrp="1"/>
          </p:cNvSpPr>
          <p:nvPr>
            <p:ph type="title"/>
          </p:nvPr>
        </p:nvSpPr>
        <p:spPr>
          <a:xfrm>
            <a:off x="563880" y="434975"/>
            <a:ext cx="3997960" cy="1080135"/>
          </a:xfrm>
        </p:spPr>
        <p:txBody>
          <a:bodyPr anchor="ctr">
            <a:normAutofit/>
          </a:bodyPr>
          <a:lstStyle/>
          <a:p>
            <a:pPr algn="l"/>
            <a:r>
              <a:rPr lang="zh-CN" altLang="en-US" sz="4000" b="1" dirty="0">
                <a:solidFill>
                  <a:srgbClr val="FF0000"/>
                </a:solidFill>
              </a:rPr>
              <a:t>总结主题思想</a:t>
            </a:r>
          </a:p>
        </p:txBody>
      </p:sp>
      <p:sp>
        <p:nvSpPr>
          <p:cNvPr id="14" name="矩形 13"/>
          <p:cNvSpPr/>
          <p:nvPr/>
        </p:nvSpPr>
        <p:spPr>
          <a:xfrm>
            <a:off x="1390015" y="1795780"/>
            <a:ext cx="7617460" cy="38354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600" b="1" dirty="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3600" b="1" dirty="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这是一首古老的恋歌，写一个女子痴迷地思念心中的恋人，在城楼上久等却恋人不至，表达了女子</a:t>
            </a:r>
            <a:r>
              <a:rPr lang="zh-CN" altLang="en-US" sz="3600" b="1" dirty="0">
                <a:solidFill>
                  <a:srgbClr val="EA2E40"/>
                </a:solidFill>
                <a:latin typeface="楷体" panose="02010609060101010101" charset="-122"/>
                <a:ea typeface="楷体" panose="02010609060101010101" charset="-122"/>
              </a:rPr>
              <a:t>对恋人的深沉思念和惆怅之情</a:t>
            </a:r>
            <a:r>
              <a:rPr lang="zh-CN" altLang="en-US" sz="3600" b="1" dirty="0">
                <a:solidFill>
                  <a:srgbClr val="7030A0"/>
                </a:solidFill>
                <a:latin typeface="楷体" panose="02010609060101010101" charset="-122"/>
                <a:ea typeface="楷体" panose="02010609060101010101" charset="-122"/>
              </a:rPr>
              <a:t>。</a:t>
            </a:r>
          </a:p>
          <a:p>
            <a:pPr>
              <a:lnSpc>
                <a:spcPts val="3275"/>
              </a:lnSpc>
            </a:pPr>
            <a:endParaRPr lang="zh-CN" altLang="en-US" sz="3600" b="1" dirty="0">
              <a:solidFill>
                <a:srgbClr val="7030A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标题 1">
            <a:extLst>
              <a:ext uri="{FF2B5EF4-FFF2-40B4-BE49-F238E27FC236}">
                <a16:creationId xmlns:a16="http://schemas.microsoft.com/office/drawing/2014/main" id="{5927F571-1C5C-48AC-9A2C-948AF320A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39939" name="内容占位符 3">
            <a:extLst>
              <a:ext uri="{FF2B5EF4-FFF2-40B4-BE49-F238E27FC236}">
                <a16:creationId xmlns:a16="http://schemas.microsoft.com/office/drawing/2014/main" id="{8FC17AA6-BC69-447A-A55C-BDB55809C8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39940" name="Picture 3" descr="C:\Users\CL-pc\Desktop\u=2259884085,828724192&amp;fm=21&amp;gp=0.jpg">
            <a:extLst>
              <a:ext uri="{FF2B5EF4-FFF2-40B4-BE49-F238E27FC236}">
                <a16:creationId xmlns:a16="http://schemas.microsoft.com/office/drawing/2014/main" id="{677CB370-064F-4A73-9932-4B00CD2C2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0"/>
            <a:ext cx="9755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8E853B81-E36F-40B4-99F7-5EA8B34E23EC}"/>
              </a:ext>
            </a:extLst>
          </p:cNvPr>
          <p:cNvSpPr/>
          <p:nvPr/>
        </p:nvSpPr>
        <p:spPr>
          <a:xfrm>
            <a:off x="1271465" y="764704"/>
            <a:ext cx="812594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诗经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中最美的诗句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……</a:t>
            </a:r>
            <a:endParaRPr kumimoji="0" lang="zh-CN" altLang="en-US" sz="5400" b="1" i="0" u="none" strike="noStrike" kern="1200" cap="none" spc="0" normalizeH="0" baseline="0" noProof="0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42" name="矩形 2">
            <a:extLst>
              <a:ext uri="{FF2B5EF4-FFF2-40B4-BE49-F238E27FC236}">
                <a16:creationId xmlns:a16="http://schemas.microsoft.com/office/drawing/2014/main" id="{C338B060-71EB-4618-A1A8-2DD4DF1BAB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2044700"/>
            <a:ext cx="8280400" cy="1384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　</a:t>
            </a: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桃之夭夭，灼灼其华。</a:t>
            </a:r>
            <a:endParaRPr kumimoji="0" lang="en-US" altLang="zh-CN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                                          ——</a:t>
            </a: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《诗经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国风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周南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桃夭》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　　译：桃树繁茂，桃花灿烂。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标题 1">
            <a:extLst>
              <a:ext uri="{FF2B5EF4-FFF2-40B4-BE49-F238E27FC236}">
                <a16:creationId xmlns:a16="http://schemas.microsoft.com/office/drawing/2014/main" id="{135048EA-C347-446D-8172-4D6952E54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40963" name="内容占位符 3">
            <a:extLst>
              <a:ext uri="{FF2B5EF4-FFF2-40B4-BE49-F238E27FC236}">
                <a16:creationId xmlns:a16="http://schemas.microsoft.com/office/drawing/2014/main" id="{79E358B4-D7E4-4A39-A2FF-EADAA81D02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40964" name="Picture 3" descr="C:\Users\CL-pc\Desktop\u=2259884085,828724192&amp;fm=21&amp;gp=0.jpg">
            <a:extLst>
              <a:ext uri="{FF2B5EF4-FFF2-40B4-BE49-F238E27FC236}">
                <a16:creationId xmlns:a16="http://schemas.microsoft.com/office/drawing/2014/main" id="{2AAD90FF-2186-43FB-84F6-7B2A41BADB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-14288"/>
            <a:ext cx="9755188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5A52BF9B-E58B-4765-8027-539CA8F9E944}"/>
              </a:ext>
            </a:extLst>
          </p:cNvPr>
          <p:cNvSpPr/>
          <p:nvPr/>
        </p:nvSpPr>
        <p:spPr>
          <a:xfrm>
            <a:off x="1271465" y="764704"/>
            <a:ext cx="812594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诗经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中最美的诗句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……</a:t>
            </a:r>
            <a:endParaRPr kumimoji="0" lang="zh-CN" altLang="en-US" sz="5400" b="1" i="0" u="none" strike="noStrike" kern="1200" cap="none" spc="0" normalizeH="0" baseline="0" noProof="0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966" name="矩形 2">
            <a:extLst>
              <a:ext uri="{FF2B5EF4-FFF2-40B4-BE49-F238E27FC236}">
                <a16:creationId xmlns:a16="http://schemas.microsoft.com/office/drawing/2014/main" id="{45B4AD71-F460-431F-A66B-48C75CA88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2967038"/>
            <a:ext cx="7777163" cy="1385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巧笑倩兮，美目盼兮。</a:t>
            </a:r>
            <a:endParaRPr kumimoji="0" lang="en-US" altLang="zh-CN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                                    ——</a:t>
            </a: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《诗经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国风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卫风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硕人》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　　译：浅笑盈盈酒窝俏，黑白分明眼波妙。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标题 1">
            <a:extLst>
              <a:ext uri="{FF2B5EF4-FFF2-40B4-BE49-F238E27FC236}">
                <a16:creationId xmlns:a16="http://schemas.microsoft.com/office/drawing/2014/main" id="{E8E3456E-4E2A-45BB-8217-6254567C4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41987" name="内容占位符 2">
            <a:extLst>
              <a:ext uri="{FF2B5EF4-FFF2-40B4-BE49-F238E27FC236}">
                <a16:creationId xmlns:a16="http://schemas.microsoft.com/office/drawing/2014/main" id="{550C564D-2475-47EC-94C0-9A1E10B168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6675" y="1639888"/>
            <a:ext cx="4467225" cy="4525962"/>
          </a:xfrm>
        </p:spPr>
        <p:txBody>
          <a:bodyPr/>
          <a:lstStyle/>
          <a:p>
            <a:pPr eaLnBrk="1" hangingPunct="1"/>
            <a:r>
              <a:rPr lang="zh-CN" altLang="zh-CN"/>
              <a:t>青青子衿，悠悠我心。</a:t>
            </a:r>
            <a:endParaRPr lang="en-US" altLang="zh-CN"/>
          </a:p>
          <a:p>
            <a:pPr eaLnBrk="1" hangingPunct="1"/>
            <a:r>
              <a:rPr lang="en-US" altLang="zh-CN"/>
              <a:t>——</a:t>
            </a:r>
            <a:r>
              <a:rPr lang="zh-CN" altLang="zh-CN"/>
              <a:t>《诗经</a:t>
            </a:r>
            <a:r>
              <a:rPr lang="en-US" altLang="zh-CN"/>
              <a:t>·</a:t>
            </a:r>
            <a:r>
              <a:rPr lang="zh-CN" altLang="zh-CN"/>
              <a:t>国风</a:t>
            </a:r>
            <a:r>
              <a:rPr lang="en-US" altLang="zh-CN"/>
              <a:t>·</a:t>
            </a:r>
            <a:r>
              <a:rPr lang="zh-CN" altLang="zh-CN"/>
              <a:t>郑风</a:t>
            </a:r>
            <a:r>
              <a:rPr lang="en-US" altLang="zh-CN"/>
              <a:t>·</a:t>
            </a:r>
            <a:r>
              <a:rPr lang="zh-CN" altLang="zh-CN"/>
              <a:t>子衿》</a:t>
            </a:r>
          </a:p>
          <a:p>
            <a:pPr eaLnBrk="1" hangingPunct="1"/>
            <a:r>
              <a:rPr lang="zh-CN" altLang="zh-CN"/>
              <a:t>　　</a:t>
            </a:r>
            <a:endParaRPr lang="en-US" altLang="zh-CN"/>
          </a:p>
          <a:p>
            <a:pPr eaLnBrk="1" hangingPunct="1"/>
            <a:r>
              <a:rPr lang="zh-CN" altLang="zh-CN"/>
              <a:t>译：我怀恋着倩影，我心伤悲！</a:t>
            </a:r>
          </a:p>
          <a:p>
            <a:pPr eaLnBrk="1" hangingPunct="1"/>
            <a:endParaRPr lang="zh-CN" altLang="en-US"/>
          </a:p>
        </p:txBody>
      </p:sp>
      <p:pic>
        <p:nvPicPr>
          <p:cNvPr id="41988" name="Picture 2" descr="C:\Users\CL-pc\Desktop\u=1694599910,629942863&amp;fm=21&amp;gp=0.jpg">
            <a:extLst>
              <a:ext uri="{FF2B5EF4-FFF2-40B4-BE49-F238E27FC236}">
                <a16:creationId xmlns:a16="http://schemas.microsoft.com/office/drawing/2014/main" id="{58F725F0-B82D-4B9D-9715-C0E46BE2A1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1557338"/>
            <a:ext cx="4713287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9B1C9629-29B9-421D-B37C-3EB6D16825F2}"/>
              </a:ext>
            </a:extLst>
          </p:cNvPr>
          <p:cNvSpPr/>
          <p:nvPr/>
        </p:nvSpPr>
        <p:spPr>
          <a:xfrm>
            <a:off x="1524001" y="342029"/>
            <a:ext cx="812594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诗经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中最美的诗句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……</a:t>
            </a:r>
            <a:endParaRPr kumimoji="0" lang="zh-CN" altLang="en-US" sz="5400" b="1" i="0" u="none" strike="noStrike" kern="1200" cap="none" spc="0" normalizeH="0" baseline="0" noProof="0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标题 1">
            <a:extLst>
              <a:ext uri="{FF2B5EF4-FFF2-40B4-BE49-F238E27FC236}">
                <a16:creationId xmlns:a16="http://schemas.microsoft.com/office/drawing/2014/main" id="{314B0522-0486-4C53-B092-2A68C33C3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43011" name="内容占位符 2">
            <a:extLst>
              <a:ext uri="{FF2B5EF4-FFF2-40B4-BE49-F238E27FC236}">
                <a16:creationId xmlns:a16="http://schemas.microsoft.com/office/drawing/2014/main" id="{7FFB4F01-5C26-408D-9F92-EF84956C4D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5275" y="1600200"/>
            <a:ext cx="4835525" cy="4525963"/>
          </a:xfrm>
        </p:spPr>
        <p:txBody>
          <a:bodyPr/>
          <a:lstStyle/>
          <a:p>
            <a:pPr eaLnBrk="1" hangingPunct="1"/>
            <a:r>
              <a:rPr lang="zh-CN" altLang="zh-CN"/>
              <a:t>昔我往矣，杨柳依依。今我来思，雨雪霏霏。</a:t>
            </a:r>
            <a:endParaRPr lang="en-US" altLang="zh-CN"/>
          </a:p>
          <a:p>
            <a:pPr eaLnBrk="1" hangingPunct="1"/>
            <a:r>
              <a:rPr lang="en-US" altLang="zh-CN"/>
              <a:t>——</a:t>
            </a:r>
            <a:r>
              <a:rPr lang="zh-CN" altLang="zh-CN"/>
              <a:t>《诗经</a:t>
            </a:r>
            <a:r>
              <a:rPr lang="en-US" altLang="zh-CN"/>
              <a:t>·</a:t>
            </a:r>
            <a:r>
              <a:rPr lang="zh-CN" altLang="zh-CN"/>
              <a:t>小雅</a:t>
            </a:r>
            <a:r>
              <a:rPr lang="en-US" altLang="zh-CN"/>
              <a:t>·</a:t>
            </a:r>
            <a:r>
              <a:rPr lang="zh-CN" altLang="zh-CN"/>
              <a:t>采薇》</a:t>
            </a:r>
          </a:p>
          <a:p>
            <a:pPr eaLnBrk="1" hangingPunct="1"/>
            <a:r>
              <a:rPr lang="zh-CN" altLang="zh-CN"/>
              <a:t>　　</a:t>
            </a:r>
            <a:endParaRPr lang="en-US" altLang="zh-CN"/>
          </a:p>
          <a:p>
            <a:pPr eaLnBrk="1" hangingPunct="1"/>
            <a:r>
              <a:rPr lang="zh-CN" altLang="zh-CN"/>
              <a:t>译：回想当初出征时，杨柳轻轻飘动。如今回家的途中，雪花纷纷飘落。</a:t>
            </a:r>
          </a:p>
          <a:p>
            <a:pPr eaLnBrk="1" hangingPunct="1"/>
            <a:endParaRPr lang="zh-CN" altLang="en-US"/>
          </a:p>
        </p:txBody>
      </p:sp>
      <p:pic>
        <p:nvPicPr>
          <p:cNvPr id="43012" name="Picture 3" descr="C:\Users\CL-pc\Desktop\u=880436713,973149942&amp;fm=21&amp;gp=0.jpg">
            <a:extLst>
              <a:ext uri="{FF2B5EF4-FFF2-40B4-BE49-F238E27FC236}">
                <a16:creationId xmlns:a16="http://schemas.microsoft.com/office/drawing/2014/main" id="{AE8B9EA0-E3FE-4647-A2D2-C2EA1233C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416"/>
          <a:stretch>
            <a:fillRect/>
          </a:stretch>
        </p:blipFill>
        <p:spPr bwMode="auto">
          <a:xfrm>
            <a:off x="1547813" y="1341438"/>
            <a:ext cx="3600450" cy="446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1521EBB4-33B1-408E-9B13-944AC12BB7EB}"/>
              </a:ext>
            </a:extLst>
          </p:cNvPr>
          <p:cNvSpPr/>
          <p:nvPr/>
        </p:nvSpPr>
        <p:spPr>
          <a:xfrm>
            <a:off x="1775521" y="188640"/>
            <a:ext cx="812594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诗经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中最美的诗句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……</a:t>
            </a:r>
            <a:endParaRPr kumimoji="0" lang="zh-CN" altLang="en-US" sz="5400" b="1" i="0" u="none" strike="noStrike" kern="1200" cap="none" spc="0" normalizeH="0" baseline="0" noProof="0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标题 1">
            <a:extLst>
              <a:ext uri="{FF2B5EF4-FFF2-40B4-BE49-F238E27FC236}">
                <a16:creationId xmlns:a16="http://schemas.microsoft.com/office/drawing/2014/main" id="{3EE4F0C8-4B00-4CEE-98EE-C03B13865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44035" name="内容占位符 2">
            <a:extLst>
              <a:ext uri="{FF2B5EF4-FFF2-40B4-BE49-F238E27FC236}">
                <a16:creationId xmlns:a16="http://schemas.microsoft.com/office/drawing/2014/main" id="{B9A9FD1F-48A0-4C93-AC14-2BC81663CB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0463" y="1600200"/>
            <a:ext cx="3970337" cy="4525963"/>
          </a:xfrm>
        </p:spPr>
        <p:txBody>
          <a:bodyPr/>
          <a:lstStyle/>
          <a:p>
            <a:pPr eaLnBrk="1" hangingPunct="1"/>
            <a:r>
              <a:rPr lang="zh-CN" altLang="zh-CN"/>
              <a:t>投我以木瓜，</a:t>
            </a:r>
            <a:endParaRPr lang="en-US" altLang="zh-CN"/>
          </a:p>
          <a:p>
            <a:pPr eaLnBrk="1" hangingPunct="1"/>
            <a:r>
              <a:rPr lang="zh-CN" altLang="zh-CN"/>
              <a:t>报之以琼琚。</a:t>
            </a:r>
            <a:endParaRPr lang="en-US" altLang="zh-CN"/>
          </a:p>
          <a:p>
            <a:pPr eaLnBrk="1" hangingPunct="1"/>
            <a:r>
              <a:rPr lang="en-US" altLang="zh-CN"/>
              <a:t>——</a:t>
            </a:r>
            <a:r>
              <a:rPr lang="zh-CN" altLang="zh-CN"/>
              <a:t>《诗经</a:t>
            </a:r>
            <a:r>
              <a:rPr lang="en-US" altLang="zh-CN"/>
              <a:t>·</a:t>
            </a:r>
            <a:r>
              <a:rPr lang="zh-CN" altLang="zh-CN"/>
              <a:t>国风</a:t>
            </a:r>
            <a:r>
              <a:rPr lang="en-US" altLang="zh-CN"/>
              <a:t>·</a:t>
            </a:r>
            <a:r>
              <a:rPr lang="zh-CN" altLang="zh-CN"/>
              <a:t>卫风</a:t>
            </a:r>
            <a:r>
              <a:rPr lang="en-US" altLang="zh-CN"/>
              <a:t>·</a:t>
            </a:r>
            <a:r>
              <a:rPr lang="zh-CN" altLang="zh-CN"/>
              <a:t>木瓜》</a:t>
            </a:r>
          </a:p>
          <a:p>
            <a:pPr eaLnBrk="1" hangingPunct="1"/>
            <a:r>
              <a:rPr lang="zh-CN" altLang="zh-CN"/>
              <a:t>　</a:t>
            </a:r>
            <a:endParaRPr lang="en-US" altLang="zh-CN"/>
          </a:p>
          <a:p>
            <a:pPr eaLnBrk="1" hangingPunct="1"/>
            <a:r>
              <a:rPr lang="zh-CN" altLang="zh-CN"/>
              <a:t>　译：他送我木瓜，我就送他佩玉。</a:t>
            </a:r>
          </a:p>
          <a:p>
            <a:pPr eaLnBrk="1" hangingPunct="1"/>
            <a:endParaRPr lang="zh-CN" altLang="en-US"/>
          </a:p>
        </p:txBody>
      </p:sp>
      <p:pic>
        <p:nvPicPr>
          <p:cNvPr id="44036" name="Picture 2" descr="C:\Users\CL-pc\Desktop\u=1870016528,3995984076&amp;fm=21&amp;gp=0.jpg">
            <a:extLst>
              <a:ext uri="{FF2B5EF4-FFF2-40B4-BE49-F238E27FC236}">
                <a16:creationId xmlns:a16="http://schemas.microsoft.com/office/drawing/2014/main" id="{485B8583-6392-47A4-BAF4-9951E3618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0" y="1628775"/>
            <a:ext cx="4103688" cy="40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0C113D99-B0C8-4354-AE60-48DD8772855C}"/>
              </a:ext>
            </a:extLst>
          </p:cNvPr>
          <p:cNvSpPr/>
          <p:nvPr/>
        </p:nvSpPr>
        <p:spPr>
          <a:xfrm>
            <a:off x="1930028" y="303039"/>
            <a:ext cx="812594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诗经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中最美的诗句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……</a:t>
            </a:r>
            <a:endParaRPr kumimoji="0" lang="zh-CN" altLang="en-US" sz="5400" b="1" i="0" u="none" strike="noStrike" kern="1200" cap="none" spc="0" normalizeH="0" baseline="0" noProof="0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标题 1">
            <a:extLst>
              <a:ext uri="{FF2B5EF4-FFF2-40B4-BE49-F238E27FC236}">
                <a16:creationId xmlns:a16="http://schemas.microsoft.com/office/drawing/2014/main" id="{D64F81D4-600C-467E-B413-871405B32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A8BC45-058F-4F0A-B458-FED29CE05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50" y="1566863"/>
            <a:ext cx="4065588" cy="4525962"/>
          </a:xfrm>
        </p:spPr>
        <p:txBody>
          <a:bodyPr rtlCol="0">
            <a:normAutofit fontScale="77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dirty="0"/>
              <a:t>  </a:t>
            </a:r>
            <a:r>
              <a:rPr lang="zh-CN" altLang="zh-CN" dirty="0"/>
              <a:t>知我者，谓我心忧；</a:t>
            </a:r>
            <a:endParaRPr lang="en-US" altLang="zh-CN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zh-CN" dirty="0"/>
              <a:t>不知我者，谓我何求，</a:t>
            </a:r>
            <a:endParaRPr lang="en-US" altLang="zh-CN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zh-CN" dirty="0"/>
              <a:t>悠悠苍天，此何人哉</a:t>
            </a:r>
            <a:r>
              <a:rPr lang="en-US" altLang="zh-CN" dirty="0"/>
              <a:t>?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altLang="zh-CN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dirty="0"/>
              <a:t>——</a:t>
            </a:r>
            <a:r>
              <a:rPr lang="zh-CN" altLang="zh-CN" dirty="0"/>
              <a:t>《诗经</a:t>
            </a:r>
            <a:r>
              <a:rPr lang="en-US" altLang="zh-CN" dirty="0"/>
              <a:t>·</a:t>
            </a:r>
            <a:r>
              <a:rPr lang="zh-CN" altLang="zh-CN" dirty="0"/>
              <a:t>国风</a:t>
            </a:r>
            <a:r>
              <a:rPr lang="en-US" altLang="zh-CN" dirty="0"/>
              <a:t>·</a:t>
            </a:r>
            <a:r>
              <a:rPr lang="zh-CN" altLang="zh-CN" dirty="0"/>
              <a:t>王风</a:t>
            </a:r>
            <a:r>
              <a:rPr lang="en-US" altLang="zh-CN" dirty="0"/>
              <a:t>·</a:t>
            </a:r>
            <a:r>
              <a:rPr lang="zh-CN" altLang="zh-CN" dirty="0"/>
              <a:t>黍离》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zh-CN" altLang="zh-CN" dirty="0"/>
              <a:t>　　</a:t>
            </a:r>
            <a:endParaRPr lang="en-US" altLang="zh-CN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zh-CN" altLang="zh-CN" dirty="0"/>
              <a:t>译：知道我的人，说我心烦忧；不知道的，问我有何求。高高在上的老天，是谁害我如此</a:t>
            </a:r>
            <a:r>
              <a:rPr lang="en-US" altLang="zh-CN" dirty="0"/>
              <a:t>(</a:t>
            </a:r>
            <a:r>
              <a:rPr lang="zh-CN" altLang="zh-CN" dirty="0"/>
              <a:t>指离家出走</a:t>
            </a:r>
            <a:r>
              <a:rPr lang="en-US" altLang="zh-CN" dirty="0"/>
              <a:t>)</a:t>
            </a:r>
            <a:r>
              <a:rPr lang="zh-CN" altLang="zh-CN" dirty="0"/>
              <a:t>？</a:t>
            </a:r>
            <a:endParaRPr lang="zh-CN" altLang="en-US" dirty="0"/>
          </a:p>
        </p:txBody>
      </p:sp>
      <p:pic>
        <p:nvPicPr>
          <p:cNvPr id="45060" name="Picture 2" descr="C:\Users\CL-pc\Desktop\f5166b63f6246b60dd97add0e8f81a4c500fa29c.jpg">
            <a:extLst>
              <a:ext uri="{FF2B5EF4-FFF2-40B4-BE49-F238E27FC236}">
                <a16:creationId xmlns:a16="http://schemas.microsoft.com/office/drawing/2014/main" id="{6F6C42AF-8D82-4820-95A3-12B0350AE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88" y="1052513"/>
            <a:ext cx="4284662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AAB4DC7C-D280-4CB9-8182-7FEEF0EC7C58}"/>
              </a:ext>
            </a:extLst>
          </p:cNvPr>
          <p:cNvSpPr/>
          <p:nvPr/>
        </p:nvSpPr>
        <p:spPr>
          <a:xfrm>
            <a:off x="1937867" y="38990"/>
            <a:ext cx="812594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诗经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中最美的诗句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……</a:t>
            </a:r>
            <a:endParaRPr kumimoji="0" lang="zh-CN" altLang="en-US" sz="5400" b="1" i="0" u="none" strike="noStrike" kern="1200" cap="none" spc="0" normalizeH="0" baseline="0" noProof="0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内容占位符 2">
            <a:extLst>
              <a:ext uri="{FF2B5EF4-FFF2-40B4-BE49-F238E27FC236}">
                <a16:creationId xmlns:a16="http://schemas.microsoft.com/office/drawing/2014/main" id="{3DB822BB-C08A-4C6E-8C70-61A9FD6CE6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9250" y="1916113"/>
            <a:ext cx="5410200" cy="4525962"/>
          </a:xfrm>
        </p:spPr>
        <p:txBody>
          <a:bodyPr/>
          <a:lstStyle/>
          <a:p>
            <a:pPr eaLnBrk="1" hangingPunct="1"/>
            <a:r>
              <a:rPr lang="zh-CN" altLang="zh-CN"/>
              <a:t>执子之手，与子偕老。</a:t>
            </a:r>
            <a:endParaRPr lang="en-US" altLang="zh-CN"/>
          </a:p>
          <a:p>
            <a:pPr eaLnBrk="1" hangingPunct="1"/>
            <a:r>
              <a:rPr lang="en-US" altLang="zh-CN"/>
              <a:t>——</a:t>
            </a:r>
            <a:r>
              <a:rPr lang="zh-CN" altLang="zh-CN"/>
              <a:t>《诗经</a:t>
            </a:r>
            <a:r>
              <a:rPr lang="en-US" altLang="zh-CN"/>
              <a:t>·</a:t>
            </a:r>
            <a:r>
              <a:rPr lang="zh-CN" altLang="zh-CN"/>
              <a:t>国风</a:t>
            </a:r>
            <a:r>
              <a:rPr lang="en-US" altLang="zh-CN"/>
              <a:t>·</a:t>
            </a:r>
            <a:r>
              <a:rPr lang="zh-CN" altLang="zh-CN"/>
              <a:t>邶风</a:t>
            </a:r>
            <a:r>
              <a:rPr lang="en-US" altLang="zh-CN"/>
              <a:t>·</a:t>
            </a:r>
            <a:r>
              <a:rPr lang="zh-CN" altLang="zh-CN"/>
              <a:t>击鼓》</a:t>
            </a:r>
          </a:p>
          <a:p>
            <a:pPr eaLnBrk="1" hangingPunct="1"/>
            <a:r>
              <a:rPr lang="zh-CN" altLang="zh-CN"/>
              <a:t>　　</a:t>
            </a:r>
            <a:endParaRPr lang="en-US" altLang="zh-CN"/>
          </a:p>
          <a:p>
            <a:pPr eaLnBrk="1" hangingPunct="1"/>
            <a:r>
              <a:rPr lang="zh-CN" altLang="zh-CN"/>
              <a:t>译：握着你的手永结美好，永不分离，白头偕老。</a:t>
            </a:r>
          </a:p>
          <a:p>
            <a:pPr eaLnBrk="1" hangingPunct="1"/>
            <a:endParaRPr lang="zh-CN" altLang="en-US"/>
          </a:p>
        </p:txBody>
      </p:sp>
      <p:pic>
        <p:nvPicPr>
          <p:cNvPr id="46083" name="Picture 2" descr="C:\Users\CL-pc\Desktop\f5166b63f6246b60dd97add0e8f81a4c500fa29c.jpg">
            <a:extLst>
              <a:ext uri="{FF2B5EF4-FFF2-40B4-BE49-F238E27FC236}">
                <a16:creationId xmlns:a16="http://schemas.microsoft.com/office/drawing/2014/main" id="{2D3546C0-D52A-4949-AA52-94EB7B4D1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763" y="1628775"/>
            <a:ext cx="3917950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标题 4">
            <a:extLst>
              <a:ext uri="{FF2B5EF4-FFF2-40B4-BE49-F238E27FC236}">
                <a16:creationId xmlns:a16="http://schemas.microsoft.com/office/drawing/2014/main" id="{487FBC73-1904-47FB-85A4-59FEDE560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7029" y="384473"/>
            <a:ext cx="8125942" cy="923330"/>
          </a:xfrm>
          <a:extLst/>
        </p:spPr>
        <p:txBody>
          <a:bodyPr wrap="none" rtlCol="0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2428C66-CE40-4DA8-82F1-563CF5C25F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3700" y="1600200"/>
            <a:ext cx="3467100" cy="4525963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dirty="0"/>
              <a:t>  </a:t>
            </a:r>
            <a:r>
              <a:rPr lang="zh-CN" altLang="zh-CN" dirty="0"/>
              <a:t>彼采萧兮，一日不见，如三秋兮。</a:t>
            </a:r>
            <a:endParaRPr lang="en-US" altLang="zh-CN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dirty="0"/>
              <a:t>——</a:t>
            </a:r>
            <a:r>
              <a:rPr lang="zh-CN" altLang="zh-CN" dirty="0"/>
              <a:t>《诗经</a:t>
            </a:r>
            <a:r>
              <a:rPr lang="en-US" altLang="zh-CN" dirty="0"/>
              <a:t>·</a:t>
            </a:r>
            <a:r>
              <a:rPr lang="zh-CN" altLang="zh-CN" dirty="0"/>
              <a:t>国风</a:t>
            </a:r>
            <a:r>
              <a:rPr lang="en-US" altLang="zh-CN" dirty="0"/>
              <a:t>·</a:t>
            </a:r>
            <a:r>
              <a:rPr lang="zh-CN" altLang="zh-CN" dirty="0"/>
              <a:t>王风</a:t>
            </a:r>
            <a:r>
              <a:rPr lang="en-US" altLang="zh-CN" dirty="0"/>
              <a:t>·</a:t>
            </a:r>
            <a:r>
              <a:rPr lang="zh-CN" altLang="zh-CN" dirty="0"/>
              <a:t>采葛》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zh-CN" altLang="zh-CN" dirty="0"/>
              <a:t>　　</a:t>
            </a:r>
            <a:endParaRPr lang="en-US" altLang="zh-CN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zh-CN" altLang="zh-CN" dirty="0"/>
              <a:t>译：采蒿的姑娘，一天看不见，犹似三季长。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zh-CN" altLang="en-US" dirty="0"/>
          </a:p>
        </p:txBody>
      </p:sp>
      <p:pic>
        <p:nvPicPr>
          <p:cNvPr id="47107" name="Picture 3" descr="m1860606">
            <a:extLst>
              <a:ext uri="{FF2B5EF4-FFF2-40B4-BE49-F238E27FC236}">
                <a16:creationId xmlns:a16="http://schemas.microsoft.com/office/drawing/2014/main" id="{EE6A7E7F-6985-46A2-8A5E-657D1EF1D0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9" r="5205" b="2640"/>
          <a:stretch>
            <a:fillRect/>
          </a:stretch>
        </p:blipFill>
        <p:spPr bwMode="auto">
          <a:xfrm>
            <a:off x="1851025" y="1341438"/>
            <a:ext cx="4637088" cy="493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标题 4">
            <a:extLst>
              <a:ext uri="{FF2B5EF4-FFF2-40B4-BE49-F238E27FC236}">
                <a16:creationId xmlns:a16="http://schemas.microsoft.com/office/drawing/2014/main" id="{1D34E8F8-BED7-40A3-BD0F-32204EBC1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7029" y="384473"/>
            <a:ext cx="8125942" cy="923330"/>
          </a:xfrm>
          <a:extLst/>
        </p:spPr>
        <p:txBody>
          <a:bodyPr wrap="none" rtlCol="0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《</a:t>
            </a:r>
            <a:r>
              <a:rPr lang="zh-CN" alt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诗经</a:t>
            </a:r>
            <a:r>
              <a:rPr lang="en-US" altLang="zh-CN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》</a:t>
            </a:r>
            <a:r>
              <a:rPr lang="zh-CN" alt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中最美的诗句</a:t>
            </a:r>
            <a:r>
              <a:rPr lang="en-US" altLang="zh-CN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……</a:t>
            </a:r>
            <a:endParaRPr lang="zh-CN" altLang="en-US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标题 1">
            <a:extLst>
              <a:ext uri="{FF2B5EF4-FFF2-40B4-BE49-F238E27FC236}">
                <a16:creationId xmlns:a16="http://schemas.microsoft.com/office/drawing/2014/main" id="{CDE851B7-FF91-4C64-AC10-37CACF2A0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48131" name="内容占位符 3">
            <a:extLst>
              <a:ext uri="{FF2B5EF4-FFF2-40B4-BE49-F238E27FC236}">
                <a16:creationId xmlns:a16="http://schemas.microsoft.com/office/drawing/2014/main" id="{54E7A0DA-A9D8-440F-9A3E-0373EB9E5B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48132" name="Picture 3" descr="C:\Users\CL-pc\Desktop\u=2259884085,828724192&amp;fm=21&amp;gp=0.jpg">
            <a:extLst>
              <a:ext uri="{FF2B5EF4-FFF2-40B4-BE49-F238E27FC236}">
                <a16:creationId xmlns:a16="http://schemas.microsoft.com/office/drawing/2014/main" id="{136512FD-E034-41EA-A6B6-5C5DEA9E99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-14288"/>
            <a:ext cx="9755188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7C3ED424-36DE-4E23-A6A6-F14A5F182528}"/>
              </a:ext>
            </a:extLst>
          </p:cNvPr>
          <p:cNvSpPr/>
          <p:nvPr/>
        </p:nvSpPr>
        <p:spPr>
          <a:xfrm>
            <a:off x="1271465" y="764704"/>
            <a:ext cx="812594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诗经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中最美的诗句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……</a:t>
            </a:r>
            <a:endParaRPr kumimoji="0" lang="zh-CN" altLang="en-US" sz="5400" b="1" i="0" u="none" strike="noStrike" kern="1200" cap="none" spc="0" normalizeH="0" baseline="0" noProof="0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8134" name="矩形 2">
            <a:extLst>
              <a:ext uri="{FF2B5EF4-FFF2-40B4-BE49-F238E27FC236}">
                <a16:creationId xmlns:a16="http://schemas.microsoft.com/office/drawing/2014/main" id="{B525AB18-B5EE-40B2-AE4C-44AD6AE7C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3" y="2205038"/>
            <a:ext cx="7343775" cy="20621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秩秩斯干幽幽南山。</a:t>
            </a:r>
            <a:endParaRPr kumimoji="0" lang="en-US" altLang="zh-CN" sz="3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                              ——</a:t>
            </a:r>
            <a:r>
              <a:rPr kumimoji="0" lang="zh-CN" altLang="zh-CN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《小雅。鸿雁。斯干》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　　</a:t>
            </a:r>
            <a:endParaRPr kumimoji="0" lang="en-US" altLang="zh-CN" sz="3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译：潺潺的山涧水，深远的南山。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标题 1">
            <a:extLst>
              <a:ext uri="{FF2B5EF4-FFF2-40B4-BE49-F238E27FC236}">
                <a16:creationId xmlns:a16="http://schemas.microsoft.com/office/drawing/2014/main" id="{B6AAFAFA-88F5-49AC-8A19-672CE813E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49155" name="内容占位符 3">
            <a:extLst>
              <a:ext uri="{FF2B5EF4-FFF2-40B4-BE49-F238E27FC236}">
                <a16:creationId xmlns:a16="http://schemas.microsoft.com/office/drawing/2014/main" id="{055780C6-D9FD-4759-ACB3-AF7D43D487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49156" name="Picture 3" descr="C:\Users\CL-pc\Desktop\u=2259884085,828724192&amp;fm=21&amp;gp=0.jpg">
            <a:extLst>
              <a:ext uri="{FF2B5EF4-FFF2-40B4-BE49-F238E27FC236}">
                <a16:creationId xmlns:a16="http://schemas.microsoft.com/office/drawing/2014/main" id="{0AAED295-48A9-4573-859E-4119F6DAF6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-14288"/>
            <a:ext cx="9755188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6C097AE3-D64E-482E-8D2C-A7B888844848}"/>
              </a:ext>
            </a:extLst>
          </p:cNvPr>
          <p:cNvSpPr/>
          <p:nvPr/>
        </p:nvSpPr>
        <p:spPr>
          <a:xfrm>
            <a:off x="1271465" y="764704"/>
            <a:ext cx="812594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诗经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中最美的诗句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……</a:t>
            </a:r>
            <a:endParaRPr kumimoji="0" lang="zh-CN" altLang="en-US" sz="5400" b="1" i="0" u="none" strike="noStrike" kern="1200" cap="none" spc="0" normalizeH="0" baseline="0" noProof="0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158" name="矩形 2">
            <a:extLst>
              <a:ext uri="{FF2B5EF4-FFF2-40B4-BE49-F238E27FC236}">
                <a16:creationId xmlns:a16="http://schemas.microsoft.com/office/drawing/2014/main" id="{88F05C15-43DA-4A87-895D-FE8556301E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2690813"/>
            <a:ext cx="8642350" cy="26765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言者无罪，闻者足戒。</a:t>
            </a:r>
            <a:endParaRPr kumimoji="0" lang="en-US" altLang="zh-CN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                                                ——</a:t>
            </a: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《诗经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周南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关雎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序》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　　</a:t>
            </a:r>
            <a:endParaRPr kumimoji="0" lang="en-US" altLang="zh-CN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译：指提意见的人只要是善意的，即使提得不正确，也是无罪的。听取意见的人即使没有对方所提的缺点错误，也值得引以为戒。</a:t>
            </a: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                        </a:t>
            </a:r>
            <a:endParaRPr kumimoji="0" lang="zh-CN" altLang="zh-CN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标题 1">
            <a:extLst>
              <a:ext uri="{FF2B5EF4-FFF2-40B4-BE49-F238E27FC236}">
                <a16:creationId xmlns:a16="http://schemas.microsoft.com/office/drawing/2014/main" id="{0F828147-0BE2-44FA-B59A-136ECFAE4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50179" name="内容占位符 3">
            <a:extLst>
              <a:ext uri="{FF2B5EF4-FFF2-40B4-BE49-F238E27FC236}">
                <a16:creationId xmlns:a16="http://schemas.microsoft.com/office/drawing/2014/main" id="{5DD5BAE3-4AA3-4429-B224-6091E81378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50180" name="Picture 3" descr="C:\Users\CL-pc\Desktop\u=2259884085,828724192&amp;fm=21&amp;gp=0.jpg">
            <a:extLst>
              <a:ext uri="{FF2B5EF4-FFF2-40B4-BE49-F238E27FC236}">
                <a16:creationId xmlns:a16="http://schemas.microsoft.com/office/drawing/2014/main" id="{5E7E75BD-C0F5-4424-825A-7D80DD427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-14288"/>
            <a:ext cx="9755188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E3372888-8193-4E9B-97FA-B42863EC5544}"/>
              </a:ext>
            </a:extLst>
          </p:cNvPr>
          <p:cNvSpPr/>
          <p:nvPr/>
        </p:nvSpPr>
        <p:spPr>
          <a:xfrm>
            <a:off x="1271465" y="764704"/>
            <a:ext cx="812594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诗经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中最美的诗句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……</a:t>
            </a:r>
            <a:endParaRPr kumimoji="0" lang="zh-CN" altLang="en-US" sz="5400" b="1" i="0" u="none" strike="noStrike" kern="1200" cap="none" spc="0" normalizeH="0" baseline="0" noProof="0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182" name="矩形 2">
            <a:extLst>
              <a:ext uri="{FF2B5EF4-FFF2-40B4-BE49-F238E27FC236}">
                <a16:creationId xmlns:a16="http://schemas.microsoft.com/office/drawing/2014/main" id="{23B2B0D5-C7C6-4B18-9A30-928DCF42BC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2967038"/>
            <a:ext cx="9290050" cy="20621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它山之石，可以攻玉。</a:t>
            </a:r>
            <a:endParaRPr kumimoji="0" lang="en-US" altLang="zh-CN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                                        ——</a:t>
            </a: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《诗经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小雅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鹤鸣》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　　</a:t>
            </a:r>
            <a:endParaRPr kumimoji="0" lang="en-US" altLang="zh-CN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译：在别的山上的宝石，同样可以雕刻成玉器。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标题 1">
            <a:extLst>
              <a:ext uri="{FF2B5EF4-FFF2-40B4-BE49-F238E27FC236}">
                <a16:creationId xmlns:a16="http://schemas.microsoft.com/office/drawing/2014/main" id="{643C306D-112A-4215-AFA8-60AB089DB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51203" name="内容占位符 3">
            <a:extLst>
              <a:ext uri="{FF2B5EF4-FFF2-40B4-BE49-F238E27FC236}">
                <a16:creationId xmlns:a16="http://schemas.microsoft.com/office/drawing/2014/main" id="{60940B81-8464-4315-9192-332E6C5D6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51204" name="Picture 3" descr="C:\Users\CL-pc\Desktop\u=2259884085,828724192&amp;fm=21&amp;gp=0.jpg">
            <a:extLst>
              <a:ext uri="{FF2B5EF4-FFF2-40B4-BE49-F238E27FC236}">
                <a16:creationId xmlns:a16="http://schemas.microsoft.com/office/drawing/2014/main" id="{4F220653-842B-495F-806F-AA1A9491A2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-14288"/>
            <a:ext cx="9755188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FD3CD005-4695-4651-8467-EBE2432AD0C2}"/>
              </a:ext>
            </a:extLst>
          </p:cNvPr>
          <p:cNvSpPr/>
          <p:nvPr/>
        </p:nvSpPr>
        <p:spPr>
          <a:xfrm>
            <a:off x="1271465" y="764704"/>
            <a:ext cx="812594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诗经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中最美的诗句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……</a:t>
            </a:r>
            <a:endParaRPr kumimoji="0" lang="zh-CN" altLang="en-US" sz="5400" b="1" i="0" u="none" strike="noStrike" kern="1200" cap="none" spc="0" normalizeH="0" baseline="0" noProof="0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06" name="矩形 2">
            <a:extLst>
              <a:ext uri="{FF2B5EF4-FFF2-40B4-BE49-F238E27FC236}">
                <a16:creationId xmlns:a16="http://schemas.microsoft.com/office/drawing/2014/main" id="{AFD96C89-A13B-4F3A-B896-5CA01435B0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2967038"/>
            <a:ext cx="8748712" cy="1385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投我以桃，报之以李。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                                       ——</a:t>
            </a: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《诗经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大雅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·</a:t>
            </a: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抑》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　　译：人家送我一篮桃子，我便以李子相回报</a:t>
            </a:r>
            <a:r>
              <a: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。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标题 1">
            <a:extLst>
              <a:ext uri="{FF2B5EF4-FFF2-40B4-BE49-F238E27FC236}">
                <a16:creationId xmlns:a16="http://schemas.microsoft.com/office/drawing/2014/main" id="{E19AB803-CFB8-4C5C-8832-3349148D8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52227" name="内容占位符 3">
            <a:extLst>
              <a:ext uri="{FF2B5EF4-FFF2-40B4-BE49-F238E27FC236}">
                <a16:creationId xmlns:a16="http://schemas.microsoft.com/office/drawing/2014/main" id="{925C88DE-87D7-4DDF-BC4B-52A1B70286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pic>
        <p:nvPicPr>
          <p:cNvPr id="52228" name="Picture 3" descr="C:\Users\CL-pc\Desktop\u=2259884085,828724192&amp;fm=21&amp;gp=0.jpg">
            <a:extLst>
              <a:ext uri="{FF2B5EF4-FFF2-40B4-BE49-F238E27FC236}">
                <a16:creationId xmlns:a16="http://schemas.microsoft.com/office/drawing/2014/main" id="{2726E475-5C98-4122-8E54-89AE29678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-14288"/>
            <a:ext cx="9755188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58290887-18DD-4637-9F83-5E47EF6D8568}"/>
              </a:ext>
            </a:extLst>
          </p:cNvPr>
          <p:cNvSpPr/>
          <p:nvPr/>
        </p:nvSpPr>
        <p:spPr>
          <a:xfrm>
            <a:off x="1775520" y="1052736"/>
            <a:ext cx="673453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那是三千年前的歌</a:t>
            </a:r>
            <a:r>
              <a:rPr kumimoji="0" lang="en-US" altLang="zh-CN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……</a:t>
            </a:r>
            <a:endParaRPr kumimoji="0" lang="zh-CN" altLang="en-US" sz="5400" b="1" i="0" u="none" strike="noStrike" kern="1200" cap="none" spc="0" normalizeH="0" baseline="0" noProof="0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F3A44B46-43CB-48AA-8217-D855D38D5C85}"/>
              </a:ext>
            </a:extLst>
          </p:cNvPr>
          <p:cNvSpPr/>
          <p:nvPr/>
        </p:nvSpPr>
        <p:spPr>
          <a:xfrm>
            <a:off x="1831928" y="3068960"/>
            <a:ext cx="8836073" cy="3046988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</a:rPr>
              <a:t>诗经</a:t>
            </a:r>
            <a:r>
              <a:rPr kumimoji="0" lang="en-US" altLang="zh-CN" sz="32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</a:rPr>
              <a:t>，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</a:rPr>
              <a:t>它也许是前世的前世，我们心底曾经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</a:rPr>
              <a:t>响过的声音。我们在一起曾经唱过的歌谣。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</a:rPr>
              <a:t>诗三百，不过是前生无邪的记忆。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</a:rPr>
              <a:t>它曾活在遥远的过去，</a:t>
            </a:r>
            <a:endParaRPr kumimoji="0" lang="en-US" altLang="zh-CN" sz="3200" b="1" i="0" u="none" strike="noStrike" kern="1200" cap="none" spc="0" normalizeH="0" baseline="0" noProof="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/>
              <a:uLnTx/>
              <a:uFillTx/>
              <a:latin typeface="宋体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</a:rPr>
              <a:t>也活在忙碌的今天，</a:t>
            </a:r>
            <a:endParaRPr kumimoji="0" lang="en-US" altLang="zh-CN" sz="3200" b="1" i="0" u="none" strike="noStrike" kern="1200" cap="none" spc="0" normalizeH="0" baseline="0" noProof="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/>
              <a:uLnTx/>
              <a:uFillTx/>
              <a:latin typeface="宋体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</a:rPr>
              <a:t>还将活在永远的未来</a:t>
            </a:r>
            <a:r>
              <a:rPr kumimoji="0" lang="en-US" altLang="zh-CN" sz="32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prstClr val="black"/>
                </a:solidFill>
                <a:effectLst/>
                <a:uLnTx/>
                <a:uFillTx/>
                <a:latin typeface="宋体" pitchFamily="2" charset="-122"/>
                <a:ea typeface="宋体" panose="02010600030101010101" pitchFamily="2" charset="-122"/>
                <a:cs typeface="+mn-cs"/>
              </a:rPr>
              <a:t>……</a:t>
            </a:r>
            <a:endParaRPr kumimoji="0" lang="zh-CN" altLang="en-US" sz="3200" b="1" i="0" u="none" strike="noStrike" kern="1200" cap="none" spc="0" normalizeH="0" baseline="0" noProof="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prstClr val="black"/>
              </a:solidFill>
              <a:effectLst/>
              <a:uLnTx/>
              <a:uFillTx/>
              <a:latin typeface="宋体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包含 山, 自然, 天空, 雪花&#10;&#10;已生成极高可信度的说明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1743703" y="2479375"/>
            <a:ext cx="8527318" cy="1664792"/>
            <a:chOff x="2840284" y="1640398"/>
            <a:chExt cx="6279306" cy="1225911"/>
          </a:xfrm>
        </p:grpSpPr>
        <p:pic>
          <p:nvPicPr>
            <p:cNvPr id="6" name="图片 5" descr="图片包含 户外, 水, 山, 冲浪&#10;&#10;已生成极高可信度的说明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2866" y="1650448"/>
              <a:ext cx="5704514" cy="1215861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82397">
              <a:off x="2812599" y="1668083"/>
              <a:ext cx="690012" cy="63464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831066" flipV="1">
              <a:off x="8437831" y="1975299"/>
              <a:ext cx="607046" cy="756473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4248071" y="1829283"/>
              <a:ext cx="3876575" cy="747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6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THANK  YOU</a:t>
              </a:r>
              <a:endParaRPr lang="zh-CN" altLang="en-US" sz="6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846</Words>
  <Application>Microsoft Office PowerPoint</Application>
  <PresentationFormat>宽屏</PresentationFormat>
  <Paragraphs>132</Paragraphs>
  <Slides>20</Slides>
  <Notes>0</Notes>
  <HiddenSlides>1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1" baseType="lpstr">
      <vt:lpstr>等线</vt:lpstr>
      <vt:lpstr>等线 Light</vt:lpstr>
      <vt:lpstr>华文楷体</vt:lpstr>
      <vt:lpstr>楷体</vt:lpstr>
      <vt:lpstr>楷体_GB2312</vt:lpstr>
      <vt:lpstr>宋体</vt:lpstr>
      <vt:lpstr>微软雅黑</vt:lpstr>
      <vt:lpstr>Arial</vt:lpstr>
      <vt:lpstr>Calibri</vt:lpstr>
      <vt:lpstr>Office 主题​​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总结主题思想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《诗经》中最美的诗句……</vt:lpstr>
      <vt:lpstr>《诗经》中最美的诗句……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小清新PPT</dc:title>
  <dc:subject>RP</dc:subject>
  <dc:creator/>
  <cp:keywords>RP</cp:keywords>
  <dc:description>RP</dc:description>
  <cp:lastModifiedBy>NAT</cp:lastModifiedBy>
  <cp:revision>20</cp:revision>
  <dcterms:created xsi:type="dcterms:W3CDTF">2017-07-10T08:48:00Z</dcterms:created>
  <dcterms:modified xsi:type="dcterms:W3CDTF">2019-03-23T04:01:28Z</dcterms:modified>
  <cp:category>RP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