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325" r:id="rId3"/>
    <p:sldId id="346" r:id="rId4"/>
    <p:sldId id="326" r:id="rId5"/>
    <p:sldId id="347" r:id="rId6"/>
    <p:sldId id="321" r:id="rId7"/>
    <p:sldId id="258" r:id="rId8"/>
    <p:sldId id="259" r:id="rId9"/>
    <p:sldId id="296" r:id="rId10"/>
    <p:sldId id="322" r:id="rId11"/>
    <p:sldId id="324" r:id="rId12"/>
    <p:sldId id="327" r:id="rId13"/>
    <p:sldId id="328" r:id="rId14"/>
    <p:sldId id="329" r:id="rId15"/>
    <p:sldId id="330" r:id="rId16"/>
    <p:sldId id="331" r:id="rId17"/>
    <p:sldId id="290" r:id="rId18"/>
    <p:sldId id="348" r:id="rId19"/>
    <p:sldId id="342" r:id="rId20"/>
    <p:sldId id="343" r:id="rId21"/>
    <p:sldId id="280" r:id="rId22"/>
  </p:sldIdLst>
  <p:sldSz cx="9144000" cy="5143500" type="screen16x9"/>
  <p:notesSz cx="6858000" cy="9144000"/>
  <p:custDataLst>
    <p:tags r:id="rId23"/>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p:cViewPr varScale="1">
        <p:scale>
          <a:sx n="145" d="100"/>
          <a:sy n="145" d="100"/>
        </p:scale>
        <p:origin x="-102" y="-528"/>
      </p:cViewPr>
      <p:guideLst>
        <p:guide orient="horz" pos="1618"/>
        <p:guide pos="2880"/>
      </p:guideLst>
    </p:cSldViewPr>
  </p:slideViewPr>
  <p:notesTextViewPr>
    <p:cViewPr>
      <p:scale>
        <a:sx n="1" d="1"/>
        <a:sy n="1" d="1"/>
      </p:scale>
      <p:origin x="0" y="0"/>
    </p:cViewPr>
  </p:notesTextViewPr>
  <p:sorterViewPr>
    <p:cViewPr>
      <p:scale>
        <a:sx n="186" d="100"/>
        <a:sy n="186"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tags" Target="tags/tag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
        <p:nvSpPr>
          <p:cNvPr id="11" name="矩形 10"/>
          <p:cNvSpPr/>
          <p:nvPr userDrawn="1"/>
        </p:nvSpPr>
        <p:spPr>
          <a:xfrm>
            <a:off x="7120542" y="4760168"/>
            <a:ext cx="775136" cy="246221"/>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en-US" altLang="zh-CN" sz="100" b="0" i="0" u="none" strike="noStrike" kern="0" cap="none" spc="0" normalizeH="0" baseline="0" noProof="0" smtClean="0">
                <a:ln>
                  <a:noFill/>
                </a:ln>
                <a:solidFill>
                  <a:prstClr val="white"/>
                </a:solidFill>
                <a:effectLst/>
                <a:uLnTx/>
                <a:uFillTx/>
              </a:rPr>
              <a:t>PPT</a:t>
            </a:r>
            <a:r>
              <a:rPr kumimoji="0" lang="zh-CN" altLang="en-US" sz="100" b="0" i="0" u="none" strike="noStrike" kern="0" cap="none" spc="0" normalizeH="0" baseline="0" noProof="0" smtClean="0">
                <a:ln>
                  <a:noFill/>
                </a:ln>
                <a:solidFill>
                  <a:prstClr val="white"/>
                </a:solidFill>
                <a:effectLst/>
                <a:uLnTx/>
                <a:uFillTx/>
              </a:rPr>
              <a:t>模板下载：</a:t>
            </a:r>
            <a:r>
              <a:rPr kumimoji="0" lang="en-US" altLang="zh-CN" sz="100" b="0" i="0" u="none" strike="noStrike" kern="0" cap="none" spc="0" normalizeH="0" baseline="0" noProof="0" smtClean="0">
                <a:ln>
                  <a:noFill/>
                </a:ln>
                <a:solidFill>
                  <a:prstClr val="white"/>
                </a:solidFill>
                <a:effectLst/>
                <a:uLnTx/>
                <a:uFillTx/>
              </a:rPr>
              <a:t>www.1ppt.com/moban/     </a:t>
            </a:r>
            <a:r>
              <a:rPr kumimoji="0" lang="zh-CN" altLang="en-US" sz="100" b="0" i="0" u="none" strike="noStrike" kern="0" cap="none" spc="0" normalizeH="0" baseline="0" noProof="0" smtClean="0">
                <a:ln>
                  <a:noFill/>
                </a:ln>
                <a:solidFill>
                  <a:prstClr val="white"/>
                </a:solidFill>
                <a:effectLst/>
                <a:uLnTx/>
                <a:uFillTx/>
              </a:rPr>
              <a:t>行业</a:t>
            </a:r>
            <a:r>
              <a:rPr kumimoji="0" lang="en-US" altLang="zh-CN" sz="100" b="0" i="0" u="none" strike="noStrike" kern="0" cap="none" spc="0" normalizeH="0" baseline="0" noProof="0" smtClean="0">
                <a:ln>
                  <a:noFill/>
                </a:ln>
                <a:solidFill>
                  <a:prstClr val="white"/>
                </a:solidFill>
                <a:effectLst/>
                <a:uLnTx/>
                <a:uFillTx/>
              </a:rPr>
              <a:t>PPT</a:t>
            </a:r>
            <a:r>
              <a:rPr kumimoji="0" lang="zh-CN" altLang="en-US" sz="100" b="0" i="0" u="none" strike="noStrike" kern="0" cap="none" spc="0" normalizeH="0" baseline="0" noProof="0" smtClean="0">
                <a:ln>
                  <a:noFill/>
                </a:ln>
                <a:solidFill>
                  <a:prstClr val="white"/>
                </a:solidFill>
                <a:effectLst/>
                <a:uLnTx/>
                <a:uFillTx/>
              </a:rPr>
              <a:t>模板：</a:t>
            </a:r>
            <a:r>
              <a:rPr kumimoji="0" lang="en-US" altLang="zh-CN" sz="100" b="0" i="0" u="none" strike="noStrike" kern="0" cap="none" spc="0" normalizeH="0" baseline="0" noProof="0" smtClean="0">
                <a:ln>
                  <a:noFill/>
                </a:ln>
                <a:solidFill>
                  <a:prstClr val="white"/>
                </a:solidFill>
                <a:effectLst/>
                <a:uLnTx/>
                <a:uFillTx/>
              </a:rPr>
              <a:t>www.1ppt.com/hangye/ </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100" b="0" i="0" u="none" strike="noStrike" kern="0" cap="none" spc="0" normalizeH="0" baseline="0" noProof="0" smtClean="0">
                <a:ln>
                  <a:noFill/>
                </a:ln>
                <a:solidFill>
                  <a:prstClr val="white"/>
                </a:solidFill>
                <a:effectLst/>
                <a:uLnTx/>
                <a:uFillTx/>
              </a:rPr>
              <a:t>节日</a:t>
            </a:r>
            <a:r>
              <a:rPr kumimoji="0" lang="en-US" altLang="zh-CN" sz="100" b="0" i="0" u="none" strike="noStrike" kern="0" cap="none" spc="0" normalizeH="0" baseline="0" noProof="0" smtClean="0">
                <a:ln>
                  <a:noFill/>
                </a:ln>
                <a:solidFill>
                  <a:prstClr val="white"/>
                </a:solidFill>
                <a:effectLst/>
                <a:uLnTx/>
                <a:uFillTx/>
              </a:rPr>
              <a:t>PPT</a:t>
            </a:r>
            <a:r>
              <a:rPr kumimoji="0" lang="zh-CN" altLang="en-US" sz="100" b="0" i="0" u="none" strike="noStrike" kern="0" cap="none" spc="0" normalizeH="0" baseline="0" noProof="0" smtClean="0">
                <a:ln>
                  <a:noFill/>
                </a:ln>
                <a:solidFill>
                  <a:prstClr val="white"/>
                </a:solidFill>
                <a:effectLst/>
                <a:uLnTx/>
                <a:uFillTx/>
              </a:rPr>
              <a:t>模板：</a:t>
            </a:r>
            <a:r>
              <a:rPr kumimoji="0" lang="en-US" altLang="zh-CN" sz="100" b="0" i="0" u="none" strike="noStrike" kern="0" cap="none" spc="0" normalizeH="0" baseline="0" noProof="0" smtClean="0">
                <a:ln>
                  <a:noFill/>
                </a:ln>
                <a:solidFill>
                  <a:prstClr val="white"/>
                </a:solidFill>
                <a:effectLst/>
                <a:uLnTx/>
                <a:uFillTx/>
              </a:rPr>
              <a:t>www.1ppt.com/jieri/           PPT</a:t>
            </a:r>
            <a:r>
              <a:rPr kumimoji="0" lang="zh-CN" altLang="en-US" sz="100" b="0" i="0" u="none" strike="noStrike" kern="0" cap="none" spc="0" normalizeH="0" baseline="0" noProof="0" smtClean="0">
                <a:ln>
                  <a:noFill/>
                </a:ln>
                <a:solidFill>
                  <a:prstClr val="white"/>
                </a:solidFill>
                <a:effectLst/>
                <a:uLnTx/>
                <a:uFillTx/>
              </a:rPr>
              <a:t>素材下载：</a:t>
            </a:r>
            <a:r>
              <a:rPr kumimoji="0" lang="en-US" altLang="zh-CN" sz="100" b="0" i="0" u="none" strike="noStrike" kern="0" cap="none" spc="0" normalizeH="0" baseline="0" noProof="0" smtClean="0">
                <a:ln>
                  <a:noFill/>
                </a:ln>
                <a:solidFill>
                  <a:prstClr val="white"/>
                </a:solidFill>
                <a:effectLst/>
                <a:uLnTx/>
                <a:uFillTx/>
              </a:rPr>
              <a:t>www.1ppt.com/sucai/</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en-US" altLang="zh-CN" sz="100" b="0" i="0" u="none" strike="noStrike" kern="0" cap="none" spc="0" normalizeH="0" baseline="0" noProof="0" smtClean="0">
                <a:ln>
                  <a:noFill/>
                </a:ln>
                <a:solidFill>
                  <a:prstClr val="white"/>
                </a:solidFill>
                <a:effectLst/>
                <a:uLnTx/>
                <a:uFillTx/>
              </a:rPr>
              <a:t>PPT</a:t>
            </a:r>
            <a:r>
              <a:rPr kumimoji="0" lang="zh-CN" altLang="en-US" sz="100" b="0" i="0" u="none" strike="noStrike" kern="0" cap="none" spc="0" normalizeH="0" baseline="0" noProof="0" smtClean="0">
                <a:ln>
                  <a:noFill/>
                </a:ln>
                <a:solidFill>
                  <a:prstClr val="white"/>
                </a:solidFill>
                <a:effectLst/>
                <a:uLnTx/>
                <a:uFillTx/>
              </a:rPr>
              <a:t>背景图片：</a:t>
            </a:r>
            <a:r>
              <a:rPr kumimoji="0" lang="en-US" altLang="zh-CN" sz="100" b="0" i="0" u="none" strike="noStrike" kern="0" cap="none" spc="0" normalizeH="0" baseline="0" noProof="0" smtClean="0">
                <a:ln>
                  <a:noFill/>
                </a:ln>
                <a:solidFill>
                  <a:prstClr val="white"/>
                </a:solidFill>
                <a:effectLst/>
                <a:uLnTx/>
                <a:uFillTx/>
              </a:rPr>
              <a:t>www.1ppt.com/beijing/      PPT</a:t>
            </a:r>
            <a:r>
              <a:rPr kumimoji="0" lang="zh-CN" altLang="en-US" sz="100" b="0" i="0" u="none" strike="noStrike" kern="0" cap="none" spc="0" normalizeH="0" baseline="0" noProof="0" smtClean="0">
                <a:ln>
                  <a:noFill/>
                </a:ln>
                <a:solidFill>
                  <a:prstClr val="white"/>
                </a:solidFill>
                <a:effectLst/>
                <a:uLnTx/>
                <a:uFillTx/>
              </a:rPr>
              <a:t>图表下载：</a:t>
            </a:r>
            <a:r>
              <a:rPr kumimoji="0" lang="en-US" altLang="zh-CN" sz="100" b="0" i="0" u="none" strike="noStrike" kern="0" cap="none" spc="0" normalizeH="0" baseline="0" noProof="0" smtClean="0">
                <a:ln>
                  <a:noFill/>
                </a:ln>
                <a:solidFill>
                  <a:prstClr val="white"/>
                </a:solidFill>
                <a:effectLst/>
                <a:uLnTx/>
                <a:uFillTx/>
              </a:rPr>
              <a:t>www.1ppt.com/tubiao/      </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100" b="0" i="0" u="none" strike="noStrike" kern="0" cap="none" spc="0" normalizeH="0" baseline="0" noProof="0" smtClean="0">
                <a:ln>
                  <a:noFill/>
                </a:ln>
                <a:solidFill>
                  <a:prstClr val="white"/>
                </a:solidFill>
                <a:effectLst/>
                <a:uLnTx/>
                <a:uFillTx/>
              </a:rPr>
              <a:t>优秀</a:t>
            </a:r>
            <a:r>
              <a:rPr kumimoji="0" lang="en-US" altLang="zh-CN" sz="100" b="0" i="0" u="none" strike="noStrike" kern="0" cap="none" spc="0" normalizeH="0" baseline="0" noProof="0" smtClean="0">
                <a:ln>
                  <a:noFill/>
                </a:ln>
                <a:solidFill>
                  <a:prstClr val="white"/>
                </a:solidFill>
                <a:effectLst/>
                <a:uLnTx/>
                <a:uFillTx/>
              </a:rPr>
              <a:t>PPT</a:t>
            </a:r>
            <a:r>
              <a:rPr kumimoji="0" lang="zh-CN" altLang="en-US" sz="100" b="0" i="0" u="none" strike="noStrike" kern="0" cap="none" spc="0" normalizeH="0" baseline="0" noProof="0" smtClean="0">
                <a:ln>
                  <a:noFill/>
                </a:ln>
                <a:solidFill>
                  <a:prstClr val="white"/>
                </a:solidFill>
                <a:effectLst/>
                <a:uLnTx/>
                <a:uFillTx/>
              </a:rPr>
              <a:t>下载：</a:t>
            </a:r>
            <a:r>
              <a:rPr kumimoji="0" lang="en-US" altLang="zh-CN" sz="100" b="0" i="0" u="none" strike="noStrike" kern="0" cap="none" spc="0" normalizeH="0" baseline="0" noProof="0" smtClean="0">
                <a:ln>
                  <a:noFill/>
                </a:ln>
                <a:solidFill>
                  <a:prstClr val="white"/>
                </a:solidFill>
                <a:effectLst/>
                <a:uLnTx/>
                <a:uFillTx/>
              </a:rPr>
              <a:t>www.1ppt.com/xiazai/        PPT</a:t>
            </a:r>
            <a:r>
              <a:rPr kumimoji="0" lang="zh-CN" altLang="en-US" sz="100" b="0" i="0" u="none" strike="noStrike" kern="0" cap="none" spc="0" normalizeH="0" baseline="0" noProof="0" smtClean="0">
                <a:ln>
                  <a:noFill/>
                </a:ln>
                <a:solidFill>
                  <a:prstClr val="white"/>
                </a:solidFill>
                <a:effectLst/>
                <a:uLnTx/>
                <a:uFillTx/>
              </a:rPr>
              <a:t>教程： </a:t>
            </a:r>
            <a:r>
              <a:rPr kumimoji="0" lang="en-US" altLang="zh-CN" sz="100" b="0" i="0" u="none" strike="noStrike" kern="0" cap="none" spc="0" normalizeH="0" baseline="0" noProof="0" smtClean="0">
                <a:ln>
                  <a:noFill/>
                </a:ln>
                <a:solidFill>
                  <a:prstClr val="white"/>
                </a:solidFill>
                <a:effectLst/>
                <a:uLnTx/>
                <a:uFillTx/>
              </a:rPr>
              <a:t>www.1ppt.com/powerpoint/      </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en-US" altLang="zh-CN" sz="100" b="0" i="0" u="none" strike="noStrike" kern="0" cap="none" spc="0" normalizeH="0" baseline="0" noProof="0" smtClean="0">
                <a:ln>
                  <a:noFill/>
                </a:ln>
                <a:solidFill>
                  <a:prstClr val="white"/>
                </a:solidFill>
                <a:effectLst/>
                <a:uLnTx/>
                <a:uFillTx/>
              </a:rPr>
              <a:t>Word</a:t>
            </a:r>
            <a:r>
              <a:rPr kumimoji="0" lang="zh-CN" altLang="en-US" sz="100" b="0" i="0" u="none" strike="noStrike" kern="0" cap="none" spc="0" normalizeH="0" baseline="0" noProof="0" smtClean="0">
                <a:ln>
                  <a:noFill/>
                </a:ln>
                <a:solidFill>
                  <a:prstClr val="white"/>
                </a:solidFill>
                <a:effectLst/>
                <a:uLnTx/>
                <a:uFillTx/>
              </a:rPr>
              <a:t>教程： </a:t>
            </a:r>
            <a:r>
              <a:rPr kumimoji="0" lang="en-US" altLang="zh-CN" sz="100" b="0" i="0" u="none" strike="noStrike" kern="0" cap="none" spc="0" normalizeH="0" baseline="0" noProof="0" smtClean="0">
                <a:ln>
                  <a:noFill/>
                </a:ln>
                <a:solidFill>
                  <a:prstClr val="white"/>
                </a:solidFill>
                <a:effectLst/>
                <a:uLnTx/>
                <a:uFillTx/>
              </a:rPr>
              <a:t>www.1ppt.com/word/              Excel</a:t>
            </a:r>
            <a:r>
              <a:rPr kumimoji="0" lang="zh-CN" altLang="en-US" sz="100" b="0" i="0" u="none" strike="noStrike" kern="0" cap="none" spc="0" normalizeH="0" baseline="0" noProof="0" smtClean="0">
                <a:ln>
                  <a:noFill/>
                </a:ln>
                <a:solidFill>
                  <a:prstClr val="white"/>
                </a:solidFill>
                <a:effectLst/>
                <a:uLnTx/>
                <a:uFillTx/>
              </a:rPr>
              <a:t>教程：</a:t>
            </a:r>
            <a:r>
              <a:rPr kumimoji="0" lang="en-US" altLang="zh-CN" sz="100" b="0" i="0" u="none" strike="noStrike" kern="0" cap="none" spc="0" normalizeH="0" baseline="0" noProof="0" smtClean="0">
                <a:ln>
                  <a:noFill/>
                </a:ln>
                <a:solidFill>
                  <a:prstClr val="white"/>
                </a:solidFill>
                <a:effectLst/>
                <a:uLnTx/>
                <a:uFillTx/>
              </a:rPr>
              <a:t>www.1ppt.com/excel/  </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100" b="0" i="0" u="none" strike="noStrike" kern="0" cap="none" spc="0" normalizeH="0" baseline="0" noProof="0" smtClean="0">
                <a:ln>
                  <a:noFill/>
                </a:ln>
                <a:solidFill>
                  <a:prstClr val="white"/>
                </a:solidFill>
                <a:effectLst/>
                <a:uLnTx/>
                <a:uFillTx/>
              </a:rPr>
              <a:t>资料下载：</a:t>
            </a:r>
            <a:r>
              <a:rPr kumimoji="0" lang="en-US" altLang="zh-CN" sz="100" b="0" i="0" u="none" strike="noStrike" kern="0" cap="none" spc="0" normalizeH="0" baseline="0" noProof="0" smtClean="0">
                <a:ln>
                  <a:noFill/>
                </a:ln>
                <a:solidFill>
                  <a:prstClr val="white"/>
                </a:solidFill>
                <a:effectLst/>
                <a:uLnTx/>
                <a:uFillTx/>
              </a:rPr>
              <a:t>www.1ppt.com/ziliao/                PPT</a:t>
            </a:r>
            <a:r>
              <a:rPr kumimoji="0" lang="zh-CN" altLang="en-US" sz="100" b="0" i="0" u="none" strike="noStrike" kern="0" cap="none" spc="0" normalizeH="0" baseline="0" noProof="0" smtClean="0">
                <a:ln>
                  <a:noFill/>
                </a:ln>
                <a:solidFill>
                  <a:prstClr val="white"/>
                </a:solidFill>
                <a:effectLst/>
                <a:uLnTx/>
                <a:uFillTx/>
              </a:rPr>
              <a:t>课件下载：</a:t>
            </a:r>
            <a:r>
              <a:rPr kumimoji="0" lang="en-US" altLang="zh-CN" sz="100" b="0" i="0" u="none" strike="noStrike" kern="0" cap="none" spc="0" normalizeH="0" baseline="0" noProof="0" smtClean="0">
                <a:ln>
                  <a:noFill/>
                </a:ln>
                <a:solidFill>
                  <a:prstClr val="white"/>
                </a:solidFill>
                <a:effectLst/>
                <a:uLnTx/>
                <a:uFillTx/>
              </a:rPr>
              <a:t>www.1ppt.com/kejian/ </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100" b="0" i="0" u="none" strike="noStrike" kern="0" cap="none" spc="0" normalizeH="0" baseline="0" noProof="0" smtClean="0">
                <a:ln>
                  <a:noFill/>
                </a:ln>
                <a:solidFill>
                  <a:prstClr val="white"/>
                </a:solidFill>
                <a:effectLst/>
                <a:uLnTx/>
                <a:uFillTx/>
              </a:rPr>
              <a:t>范文下载：</a:t>
            </a:r>
            <a:r>
              <a:rPr kumimoji="0" lang="en-US" altLang="zh-CN" sz="100" b="0" i="0" u="none" strike="noStrike" kern="0" cap="none" spc="0" normalizeH="0" baseline="0" noProof="0" smtClean="0">
                <a:ln>
                  <a:noFill/>
                </a:ln>
                <a:solidFill>
                  <a:prstClr val="white"/>
                </a:solidFill>
                <a:effectLst/>
                <a:uLnTx/>
                <a:uFillTx/>
              </a:rPr>
              <a:t>www.1ppt.com/fanwen/             </a:t>
            </a:r>
            <a:r>
              <a:rPr kumimoji="0" lang="zh-CN" altLang="en-US" sz="100" b="0" i="0" u="none" strike="noStrike" kern="0" cap="none" spc="0" normalizeH="0" baseline="0" noProof="0" smtClean="0">
                <a:ln>
                  <a:noFill/>
                </a:ln>
                <a:solidFill>
                  <a:prstClr val="white"/>
                </a:solidFill>
                <a:effectLst/>
                <a:uLnTx/>
                <a:uFillTx/>
              </a:rPr>
              <a:t>试卷下载：</a:t>
            </a:r>
            <a:r>
              <a:rPr kumimoji="0" lang="en-US" altLang="zh-CN" sz="100" b="0" i="0" u="none" strike="noStrike" kern="0" cap="none" spc="0" normalizeH="0" baseline="0" noProof="0" smtClean="0">
                <a:ln>
                  <a:noFill/>
                </a:ln>
                <a:solidFill>
                  <a:prstClr val="white"/>
                </a:solidFill>
                <a:effectLst/>
                <a:uLnTx/>
                <a:uFillTx/>
              </a:rPr>
              <a:t>www.1ppt.com/shiti/  </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100" b="0" i="0" u="none" strike="noStrike" kern="0" cap="none" spc="0" normalizeH="0" baseline="0" noProof="0" smtClean="0">
                <a:ln>
                  <a:noFill/>
                </a:ln>
                <a:solidFill>
                  <a:prstClr val="white"/>
                </a:solidFill>
                <a:effectLst/>
                <a:uLnTx/>
                <a:uFillTx/>
              </a:rPr>
              <a:t>教案下载：</a:t>
            </a:r>
            <a:r>
              <a:rPr kumimoji="0" lang="en-US" altLang="zh-CN" sz="100" b="0" i="0" u="none" strike="noStrike" kern="0" cap="none" spc="0" normalizeH="0" baseline="0" noProof="0" smtClean="0">
                <a:ln>
                  <a:noFill/>
                </a:ln>
                <a:solidFill>
                  <a:prstClr val="white"/>
                </a:solidFill>
                <a:effectLst/>
                <a:uLnTx/>
                <a:uFillTx/>
              </a:rPr>
              <a:t>www.1ppt.com/jiaoan/        </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100" b="0" i="0" u="none" strike="noStrike" kern="0" cap="none" spc="0" normalizeH="0" baseline="0" noProof="0" smtClean="0">
                <a:ln>
                  <a:noFill/>
                </a:ln>
                <a:solidFill>
                  <a:prstClr val="white"/>
                </a:solidFill>
                <a:effectLst/>
                <a:uLnTx/>
                <a:uFillTx/>
              </a:rPr>
              <a:t>字体下载：</a:t>
            </a:r>
            <a:r>
              <a:rPr kumimoji="0" lang="en-US" altLang="zh-CN" sz="100" b="0" i="0" u="none" strike="noStrike" kern="0" cap="none" spc="0" normalizeH="0" baseline="0" noProof="0" smtClean="0">
                <a:ln>
                  <a:noFill/>
                </a:ln>
                <a:solidFill>
                  <a:prstClr val="white"/>
                </a:solidFill>
                <a:effectLst/>
                <a:uLnTx/>
                <a:uFillTx/>
              </a:rPr>
              <a:t>www.1ppt.com/ziti/</a:t>
            </a:r>
            <a:endParaRPr kumimoji="0" lang="en-US" altLang="zh-CN" sz="100" b="0" i="0" u="none" strike="noStrike" kern="0" cap="none" spc="0" normalizeH="0" baseline="0" noProof="0" smtClean="0">
              <a:ln>
                <a:noFill/>
              </a:ln>
              <a:solidFill>
                <a:prstClr val="white"/>
              </a:solidFill>
              <a:effectLst/>
              <a:uLnTx/>
              <a:uFillTx/>
            </a:endParaRPr>
          </a:p>
          <a:p>
            <a:pPr marL="0" marR="0" lvl="0" indent="0" defTabSz="914400" eaLnBrk="1" fontAlgn="auto" latinLnBrk="0" hangingPunct="1">
              <a:lnSpc>
                <a:spcPct val="100000"/>
              </a:lnSpc>
              <a:spcBef>
                <a:spcPct val="0"/>
              </a:spcBef>
              <a:spcAft>
                <a:spcPct val="0"/>
              </a:spcAft>
              <a:buClrTx/>
              <a:buSzTx/>
              <a:buFontTx/>
              <a:buNone/>
              <a:defRPr/>
            </a:pPr>
            <a:r>
              <a:rPr kumimoji="0" lang="en-US" altLang="zh-CN" sz="100" b="0" i="0" u="none" strike="noStrike" kern="0" cap="none" spc="0" normalizeH="0" baseline="0" noProof="0" smtClean="0">
                <a:ln>
                  <a:noFill/>
                </a:ln>
                <a:solidFill>
                  <a:prstClr val="white"/>
                </a:solidFill>
                <a:effectLst/>
                <a:uLnTx/>
                <a:uFillTx/>
              </a:rPr>
              <a:t> </a:t>
            </a:r>
            <a:endParaRPr kumimoji="0" lang="zh-CN" altLang="en-US" sz="100" b="0" i="0" u="none" strike="noStrike" kern="0" cap="none" spc="0" normalizeH="0" baseline="0" noProof="0" smtClean="0">
              <a:ln>
                <a:noFill/>
              </a:ln>
              <a:solidFill>
                <a:prstClr val="white"/>
              </a:solidFill>
              <a:effectLst/>
              <a:uLnTx/>
              <a:uFillTx/>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file:///D:\qq&#25991;&#20214;\712321467\Image\C2C\Image2\%7b75232B38-A165-1FB7-499C-2E1C792CACB5%7d.png" TargetMode="External" /><Relationship Id="rId13" Type="http://schemas.openxmlformats.org/officeDocument/2006/relationships/image" Target="../media/image1.pn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wave">
          <a:fgClr>
            <a:schemeClr val="bg2"/>
          </a:fgClr>
          <a:bgClr>
            <a:schemeClr val="bg1"/>
          </a:bgClr>
        </a:pattFill>
        <a:effectLst/>
      </p:bgPr>
    </p:bg>
    <p:spTree>
      <p:nvGrpSpPr>
        <p:cNvPr id="1" name=""/>
        <p:cNvGrpSpPr/>
        <p:nvPr/>
      </p:nvGrpSpPr>
      <p:grpSpPr>
        <a:xfrm>
          <a:off x="0" y="0"/>
          <a:ext cx="0" cy="0"/>
        </a:xfrm>
      </p:grpSpPr>
      <p:pic>
        <p:nvPicPr>
          <p:cNvPr id="2" name="图片 1073743875" descr="学科网 zxxk.com"/>
          <p:cNvPicPr>
            <a:picLocks noChangeAspect="1"/>
          </p:cNvPicPr>
          <p:nvPr/>
        </p:nvPicPr>
        <p:blipFill>
          <a:blip r:embed="rId13" r:link="rId12"/>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png" /><Relationship Id="rId3" Type="http://schemas.openxmlformats.org/officeDocument/2006/relationships/image" Target="../media/image3.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 Id="rId3" Type="http://schemas.openxmlformats.org/officeDocument/2006/relationships/image" Target="../media/image5.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 Id="rId3" Type="http://schemas.openxmlformats.org/officeDocument/2006/relationships/image" Target="../media/image7.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image" Target="../media/image9.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 Id="rId3" Type="http://schemas.openxmlformats.org/officeDocument/2006/relationships/image" Target="../media/image9.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 Id="rId3" Type="http://schemas.openxmlformats.org/officeDocument/2006/relationships/image" Target="../media/image9.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png" /><Relationship Id="rId3" Type="http://schemas.openxmlformats.org/officeDocument/2006/relationships/image" Target="../media/image12.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9.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 Id="rId3" Type="http://schemas.openxmlformats.org/officeDocument/2006/relationships/image" Target="../media/image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png" /><Relationship Id="rId3" Type="http://schemas.openxmlformats.org/officeDocument/2006/relationships/image" Target="../media/image3.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png" /><Relationship Id="rId3" Type="http://schemas.openxmlformats.org/officeDocument/2006/relationships/image" Target="../media/image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 Id="rId3" Type="http://schemas.openxmlformats.org/officeDocument/2006/relationships/image" Target="../media/image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png" /><Relationship Id="rId3" Type="http://schemas.openxmlformats.org/officeDocument/2006/relationships/image" Target="../media/image3.png" /><Relationship Id="rId4" Type="http://schemas.openxmlformats.org/officeDocument/2006/relationships/image" Target="../media/image1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638321" y="0"/>
            <a:ext cx="2505678" cy="17881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643143"/>
            <a:ext cx="1778000" cy="150035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7"/>
          <p:cNvSpPr txBox="1"/>
          <p:nvPr/>
        </p:nvSpPr>
        <p:spPr>
          <a:xfrm>
            <a:off x="566165" y="1813395"/>
            <a:ext cx="7193256" cy="1015663"/>
          </a:xfrm>
          <a:prstGeom prst="rect">
            <a:avLst/>
          </a:prstGeom>
          <a:noFill/>
        </p:spPr>
        <p:txBody>
          <a:bodyPr wrap="square" rtlCol="0">
            <a:spAutoFit/>
          </a:bodyPr>
          <a:lstStyle/>
          <a:p>
            <a:pPr algn="ctr"/>
            <a:r>
              <a:rPr lang="zh-CN" altLang="en-US" sz="6000" b="1" smtClean="0">
                <a:solidFill>
                  <a:srgbClr val="7030A0"/>
                </a:solidFill>
                <a:latin typeface="微软雅黑" panose="020b0503020204020204" pitchFamily="34" charset="-122"/>
                <a:ea typeface="微软雅黑" panose="020b0503020204020204" pitchFamily="34" charset="-122"/>
              </a:rPr>
              <a:t>主观题的解题方法</a:t>
            </a:r>
            <a:endParaRPr lang="zh-CN" altLang="zh-CN" sz="6000" b="1">
              <a:solidFill>
                <a:srgbClr val="7030A0"/>
              </a:solidFill>
              <a:latin typeface="微软雅黑" panose="020b0503020204020204" pitchFamily="34" charset="-122"/>
              <a:ea typeface="微软雅黑" panose="020b0503020204020204" pitchFamily="34" charset="-122"/>
            </a:endParaRPr>
          </a:p>
        </p:txBody>
      </p:sp>
      <p:sp>
        <p:nvSpPr>
          <p:cNvPr id="7" name="矩形 6"/>
          <p:cNvSpPr/>
          <p:nvPr/>
        </p:nvSpPr>
        <p:spPr>
          <a:xfrm>
            <a:off x="2123463" y="386725"/>
            <a:ext cx="4134465" cy="769441"/>
          </a:xfrm>
          <a:prstGeom prst="rect">
            <a:avLst/>
          </a:prstGeom>
        </p:spPr>
        <p:txBody>
          <a:bodyPr wrap="none">
            <a:spAutoFit/>
          </a:bodyPr>
          <a:lstStyle/>
          <a:p>
            <a:r>
              <a:rPr lang="zh-CN" altLang="en-US" sz="4400" b="1" smtClean="0">
                <a:solidFill>
                  <a:srgbClr val="0000FF"/>
                </a:solidFill>
                <a:latin typeface="华文新魏" panose="02010800040101010101" pitchFamily="2" charset="-122"/>
                <a:ea typeface="华文新魏" panose="02010800040101010101" pitchFamily="2" charset="-122"/>
              </a:rPr>
              <a:t>初中道德与法治</a:t>
            </a:r>
            <a:endParaRPr lang="zh-CN" altLang="zh-CN" sz="4400" b="1">
              <a:solidFill>
                <a:srgbClr val="0000FF"/>
              </a:solidFill>
              <a:latin typeface="华文新魏" panose="02010800040101010101" pitchFamily="2" charset="-122"/>
              <a:ea typeface="华文新魏" panose="02010800040101010101" pitchFamily="2" charset="-122"/>
            </a:endParaRPr>
          </a:p>
        </p:txBody>
      </p:sp>
    </p:spTree>
  </p:cSld>
  <p:clrMapOvr>
    <a:masterClrMapping/>
  </p:clrMapOvr>
  <mc:AlternateContent>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638321" y="0"/>
            <a:ext cx="2505678" cy="17881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643145"/>
            <a:ext cx="1778000" cy="1500355"/>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1552505" y="1028468"/>
            <a:ext cx="7499397" cy="2677656"/>
          </a:xfrm>
          <a:prstGeom prst="rect">
            <a:avLst/>
          </a:prstGeom>
        </p:spPr>
        <p:txBody>
          <a:bodyPr wrap="square">
            <a:spAutoFit/>
          </a:bodyPr>
          <a:lstStyle/>
          <a:p>
            <a:r>
              <a:rPr lang="zh-CN" altLang="en-US" sz="4200" b="1" smtClean="0">
                <a:solidFill>
                  <a:srgbClr val="6E098D"/>
                </a:solidFill>
              </a:rPr>
              <a:t>（一）解题的流程</a:t>
            </a:r>
            <a:endParaRPr lang="en-US" altLang="zh-CN" sz="4200" b="1" smtClean="0">
              <a:solidFill>
                <a:srgbClr val="6E098D"/>
              </a:solidFill>
            </a:endParaRPr>
          </a:p>
          <a:p>
            <a:r>
              <a:rPr lang="zh-CN" altLang="en-US" sz="4200" b="1" smtClean="0">
                <a:solidFill>
                  <a:srgbClr val="6E098D"/>
                </a:solidFill>
              </a:rPr>
              <a:t>（二）规范审题的方法和技巧</a:t>
            </a:r>
            <a:endParaRPr lang="en-US" altLang="zh-CN" sz="4200" b="1" smtClean="0">
              <a:solidFill>
                <a:srgbClr val="6E098D"/>
              </a:solidFill>
            </a:endParaRPr>
          </a:p>
          <a:p>
            <a:r>
              <a:rPr lang="zh-CN" altLang="en-US" sz="4200" b="1" smtClean="0">
                <a:solidFill>
                  <a:srgbClr val="6E098D"/>
                </a:solidFill>
              </a:rPr>
              <a:t>（三）规范答题的要领</a:t>
            </a:r>
            <a:endParaRPr lang="en-US" altLang="zh-CN" sz="4200" b="1" smtClean="0">
              <a:solidFill>
                <a:srgbClr val="6E098D"/>
              </a:solidFill>
            </a:endParaRPr>
          </a:p>
          <a:p>
            <a:r>
              <a:rPr lang="zh-CN" altLang="en-US" sz="4200" b="1" smtClean="0">
                <a:solidFill>
                  <a:srgbClr val="6E098D"/>
                </a:solidFill>
              </a:rPr>
              <a:t>（四）练习</a:t>
            </a:r>
            <a:endParaRPr lang="zh-CN" altLang="en-US" sz="4200" b="1">
              <a:solidFill>
                <a:srgbClr val="6E098D"/>
              </a:solidFill>
            </a:endParaRPr>
          </a:p>
        </p:txBody>
      </p:sp>
      <p:sp>
        <p:nvSpPr>
          <p:cNvPr id="8" name="矩形 7"/>
          <p:cNvSpPr/>
          <p:nvPr/>
        </p:nvSpPr>
        <p:spPr>
          <a:xfrm>
            <a:off x="208188" y="1428367"/>
            <a:ext cx="765417" cy="1938992"/>
          </a:xfrm>
          <a:prstGeom prst="rect">
            <a:avLst/>
          </a:prstGeom>
        </p:spPr>
        <p:txBody>
          <a:bodyPr wrap="square">
            <a:spAutoFit/>
          </a:bodyPr>
          <a:lstStyle/>
          <a:p>
            <a:r>
              <a:rPr lang="zh-CN" altLang="en-US" sz="6000" smtClean="0">
                <a:solidFill>
                  <a:srgbClr val="7C17A9"/>
                </a:solidFill>
                <a:latin typeface="华文新魏" panose="02010800040101010101" pitchFamily="2" charset="-122"/>
                <a:ea typeface="华文新魏" panose="02010800040101010101" pitchFamily="2" charset="-122"/>
              </a:rPr>
              <a:t>内容</a:t>
            </a:r>
            <a:endParaRPr lang="zh-CN" altLang="en-US" sz="6000">
              <a:solidFill>
                <a:srgbClr val="7C17A9"/>
              </a:solidFill>
              <a:latin typeface="华文新魏" panose="02010800040101010101" pitchFamily="2" charset="-122"/>
              <a:ea typeface="华文新魏" panose="02010800040101010101" pitchFamily="2" charset="-122"/>
            </a:endParaRPr>
          </a:p>
        </p:txBody>
      </p:sp>
      <p:sp>
        <p:nvSpPr>
          <p:cNvPr id="10" name="左大括号 9"/>
          <p:cNvSpPr/>
          <p:nvPr/>
        </p:nvSpPr>
        <p:spPr>
          <a:xfrm>
            <a:off x="1124909" y="1177537"/>
            <a:ext cx="493382" cy="2440592"/>
          </a:xfrm>
          <a:prstGeom prst="leftBrace">
            <a:avLst/>
          </a:prstGeom>
          <a:ln w="38100">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638321" y="0"/>
            <a:ext cx="2505678" cy="17881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643145"/>
            <a:ext cx="1778000" cy="1500355"/>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1552505" y="1028468"/>
            <a:ext cx="7499397" cy="2676525"/>
          </a:xfrm>
          <a:prstGeom prst="rect">
            <a:avLst/>
          </a:prstGeom>
        </p:spPr>
        <p:txBody>
          <a:bodyPr wrap="square">
            <a:spAutoFit/>
          </a:bodyPr>
          <a:lstStyle/>
          <a:p>
            <a:r>
              <a:rPr lang="zh-CN" altLang="en-US" sz="4200" b="1" smtClean="0">
                <a:solidFill>
                  <a:srgbClr val="6E098D"/>
                </a:solidFill>
              </a:rPr>
              <a:t>（一）解题的流程</a:t>
            </a:r>
            <a:endParaRPr lang="en-US" altLang="zh-CN" sz="4200" b="1" smtClean="0">
              <a:solidFill>
                <a:srgbClr val="6E098D"/>
              </a:solidFill>
            </a:endParaRPr>
          </a:p>
          <a:p>
            <a:r>
              <a:rPr lang="zh-CN" altLang="en-US" sz="4200" b="1" smtClean="0">
                <a:solidFill>
                  <a:srgbClr val="6E098D"/>
                </a:solidFill>
              </a:rPr>
              <a:t>（二）</a:t>
            </a:r>
            <a:endParaRPr lang="en-US" altLang="zh-CN" sz="4200" b="1" smtClean="0">
              <a:solidFill>
                <a:srgbClr val="6E098D"/>
              </a:solidFill>
            </a:endParaRPr>
          </a:p>
          <a:p>
            <a:r>
              <a:rPr lang="zh-CN" altLang="en-US" sz="4200" b="1" smtClean="0">
                <a:solidFill>
                  <a:srgbClr val="6E098D"/>
                </a:solidFill>
              </a:rPr>
              <a:t>（三）</a:t>
            </a:r>
            <a:endParaRPr lang="zh-CN" altLang="en-US" sz="4200" b="1" smtClean="0">
              <a:solidFill>
                <a:srgbClr val="6E098D"/>
              </a:solidFill>
            </a:endParaRPr>
          </a:p>
          <a:p>
            <a:r>
              <a:rPr lang="zh-CN" altLang="en-US" sz="4200" b="1" smtClean="0">
                <a:solidFill>
                  <a:srgbClr val="6E098D"/>
                </a:solidFill>
              </a:rPr>
              <a:t>（四）</a:t>
            </a:r>
            <a:endParaRPr lang="zh-CN" altLang="en-US" sz="4200" b="1">
              <a:solidFill>
                <a:srgbClr val="6E098D"/>
              </a:solidFill>
            </a:endParaRPr>
          </a:p>
        </p:txBody>
      </p:sp>
      <p:sp>
        <p:nvSpPr>
          <p:cNvPr id="8" name="矩形 7"/>
          <p:cNvSpPr/>
          <p:nvPr/>
        </p:nvSpPr>
        <p:spPr>
          <a:xfrm>
            <a:off x="208188" y="1428367"/>
            <a:ext cx="765417" cy="1938992"/>
          </a:xfrm>
          <a:prstGeom prst="rect">
            <a:avLst/>
          </a:prstGeom>
        </p:spPr>
        <p:txBody>
          <a:bodyPr wrap="square">
            <a:spAutoFit/>
          </a:bodyPr>
          <a:lstStyle/>
          <a:p>
            <a:r>
              <a:rPr lang="zh-CN" altLang="en-US" sz="6000" smtClean="0">
                <a:solidFill>
                  <a:srgbClr val="7C17A9"/>
                </a:solidFill>
                <a:latin typeface="华文新魏" panose="02010800040101010101" pitchFamily="2" charset="-122"/>
                <a:ea typeface="华文新魏" panose="02010800040101010101" pitchFamily="2" charset="-122"/>
              </a:rPr>
              <a:t>内容</a:t>
            </a:r>
            <a:endParaRPr lang="zh-CN" altLang="en-US" sz="6000">
              <a:solidFill>
                <a:srgbClr val="7C17A9"/>
              </a:solidFill>
              <a:latin typeface="华文新魏" panose="02010800040101010101" pitchFamily="2" charset="-122"/>
              <a:ea typeface="华文新魏" panose="02010800040101010101" pitchFamily="2" charset="-122"/>
            </a:endParaRPr>
          </a:p>
        </p:txBody>
      </p:sp>
      <p:sp>
        <p:nvSpPr>
          <p:cNvPr id="10" name="左大括号 9"/>
          <p:cNvSpPr/>
          <p:nvPr/>
        </p:nvSpPr>
        <p:spPr>
          <a:xfrm>
            <a:off x="1124909" y="1177537"/>
            <a:ext cx="493382" cy="2440592"/>
          </a:xfrm>
          <a:prstGeom prst="leftBrace">
            <a:avLst/>
          </a:prstGeom>
          <a:ln w="38100">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1227123" y="606067"/>
            <a:ext cx="1808480" cy="583565"/>
          </a:xfrm>
          <a:prstGeom prst="rect">
            <a:avLst/>
          </a:prstGeom>
        </p:spPr>
        <p:txBody>
          <a:bodyPr wrap="none">
            <a:spAutoFit/>
          </a:bodyPr>
          <a:lstStyle/>
          <a:p>
            <a:r>
              <a:rPr lang="zh-CN" altLang="en-US" sz="3200" smtClean="0">
                <a:solidFill>
                  <a:srgbClr val="6E098D"/>
                </a:solidFill>
              </a:rPr>
              <a:t>解题流程</a:t>
            </a:r>
            <a:endParaRPr lang="en-US" altLang="zh-CN" sz="3200" smtClean="0">
              <a:solidFill>
                <a:srgbClr val="6E098D"/>
              </a:solidFill>
            </a:endParaRPr>
          </a:p>
        </p:txBody>
      </p:sp>
      <p:sp>
        <p:nvSpPr>
          <p:cNvPr id="5" name="矩形 4"/>
          <p:cNvSpPr/>
          <p:nvPr/>
        </p:nvSpPr>
        <p:spPr>
          <a:xfrm>
            <a:off x="667555" y="1882279"/>
            <a:ext cx="5371432" cy="1754326"/>
          </a:xfrm>
          <a:prstGeom prst="rect">
            <a:avLst/>
          </a:prstGeom>
        </p:spPr>
        <p:txBody>
          <a:bodyPr wrap="square">
            <a:spAutoFit/>
          </a:bodyPr>
          <a:lstStyle/>
          <a:p>
            <a:r>
              <a:rPr lang="zh-CN" altLang="en-US" sz="3600" smtClean="0"/>
              <a:t>         审题是解题的第一步，是正确解题、答题的</a:t>
            </a:r>
            <a:r>
              <a:rPr lang="zh-CN" altLang="en-US" sz="3600" smtClean="0">
                <a:solidFill>
                  <a:srgbClr val="C00000"/>
                </a:solidFill>
              </a:rPr>
              <a:t>重要前提。</a:t>
            </a:r>
            <a:endParaRPr lang="zh-CN" altLang="en-US" sz="3600">
              <a:solidFill>
                <a:srgbClr val="C00000"/>
              </a:solidFill>
            </a:endParaRPr>
          </a:p>
        </p:txBody>
      </p:sp>
      <p:sp>
        <p:nvSpPr>
          <p:cNvPr id="6" name="矩形 5"/>
          <p:cNvSpPr/>
          <p:nvPr/>
        </p:nvSpPr>
        <p:spPr>
          <a:xfrm>
            <a:off x="2120422" y="1224437"/>
            <a:ext cx="2749471" cy="707886"/>
          </a:xfrm>
          <a:prstGeom prst="rect">
            <a:avLst/>
          </a:prstGeom>
        </p:spPr>
        <p:txBody>
          <a:bodyPr wrap="none">
            <a:spAutoFit/>
          </a:bodyPr>
          <a:lstStyle/>
          <a:p>
            <a:r>
              <a:rPr lang="zh-CN" altLang="en-US" sz="4000" smtClean="0">
                <a:solidFill>
                  <a:srgbClr val="6E098D"/>
                </a:solidFill>
              </a:rPr>
              <a:t>（一）审题</a:t>
            </a:r>
            <a:endParaRPr lang="zh-CN" altLang="en-US" sz="4000">
              <a:solidFill>
                <a:srgbClr val="6E098D"/>
              </a:solidFill>
            </a:endParaRPr>
          </a:p>
        </p:txBody>
      </p:sp>
      <p:sp>
        <p:nvSpPr>
          <p:cNvPr id="7" name="矩形 6"/>
          <p:cNvSpPr/>
          <p:nvPr/>
        </p:nvSpPr>
        <p:spPr>
          <a:xfrm>
            <a:off x="2582997" y="3737392"/>
            <a:ext cx="2749471" cy="707886"/>
          </a:xfrm>
          <a:prstGeom prst="rect">
            <a:avLst/>
          </a:prstGeom>
        </p:spPr>
        <p:txBody>
          <a:bodyPr wrap="none">
            <a:spAutoFit/>
          </a:bodyPr>
          <a:lstStyle/>
          <a:p>
            <a:r>
              <a:rPr lang="zh-CN" altLang="en-US" sz="4000" smtClean="0">
                <a:solidFill>
                  <a:srgbClr val="6E098D"/>
                </a:solidFill>
              </a:rPr>
              <a:t>（二）答题</a:t>
            </a:r>
            <a:endParaRPr lang="zh-CN" altLang="en-US" sz="4000">
              <a:solidFill>
                <a:srgbClr val="6E098D"/>
              </a:solidFill>
            </a:endParaRPr>
          </a:p>
        </p:txBody>
      </p:sp>
      <p:sp>
        <p:nvSpPr>
          <p:cNvPr id="8" name="右弧形箭头 7"/>
          <p:cNvSpPr/>
          <p:nvPr/>
        </p:nvSpPr>
        <p:spPr>
          <a:xfrm>
            <a:off x="5604811" y="1184115"/>
            <a:ext cx="3012915" cy="3558924"/>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9" name="Picture 4" descr="C:\Users\jsj\Desktop\素材cnn sccnn.com_2014111795930119rx61_04 [转换].png"/>
          <p:cNvPicPr>
            <a:picLocks noChangeAspect="1" noChangeArrowheads="1"/>
          </p:cNvPicPr>
          <p:nvPr/>
        </p:nvPicPr>
        <p:blipFill>
          <a:blip r:embed="rId2"/>
          <a:stretch>
            <a:fillRect/>
          </a:stretch>
        </p:blipFill>
        <p:spPr bwMode="auto">
          <a:xfrm>
            <a:off x="7216523" y="0"/>
            <a:ext cx="1927475" cy="137552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856710"/>
            <a:ext cx="1249899" cy="12867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in)">
                                      <p:cBhvr>
                                        <p:cTn id="19" dur="500"/>
                                        <p:tgtEl>
                                          <p:spTgt spid="5"/>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ox(in)">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638321" y="0"/>
            <a:ext cx="2505678" cy="17881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643145"/>
            <a:ext cx="1778000" cy="1500355"/>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1552505" y="1028468"/>
            <a:ext cx="7499397" cy="2676525"/>
          </a:xfrm>
          <a:prstGeom prst="rect">
            <a:avLst/>
          </a:prstGeom>
        </p:spPr>
        <p:txBody>
          <a:bodyPr wrap="square">
            <a:spAutoFit/>
          </a:bodyPr>
          <a:lstStyle/>
          <a:p>
            <a:r>
              <a:rPr lang="zh-CN" altLang="en-US" sz="4200" b="1" smtClean="0">
                <a:solidFill>
                  <a:srgbClr val="6E098D"/>
                </a:solidFill>
              </a:rPr>
              <a:t>（一）</a:t>
            </a:r>
            <a:endParaRPr lang="zh-CN" altLang="en-US" sz="4200" b="1" smtClean="0">
              <a:solidFill>
                <a:srgbClr val="6E098D"/>
              </a:solidFill>
            </a:endParaRPr>
          </a:p>
          <a:p>
            <a:r>
              <a:rPr lang="zh-CN" altLang="en-US" sz="4200" b="1" smtClean="0">
                <a:solidFill>
                  <a:srgbClr val="6E098D"/>
                </a:solidFill>
              </a:rPr>
              <a:t>（二）规范审题的方法和技巧</a:t>
            </a:r>
            <a:endParaRPr lang="en-US" altLang="zh-CN" sz="4200" b="1" smtClean="0">
              <a:solidFill>
                <a:srgbClr val="6E098D"/>
              </a:solidFill>
            </a:endParaRPr>
          </a:p>
          <a:p>
            <a:r>
              <a:rPr lang="zh-CN" altLang="en-US" sz="4200" b="1" smtClean="0">
                <a:solidFill>
                  <a:srgbClr val="6E098D"/>
                </a:solidFill>
              </a:rPr>
              <a:t>（三）</a:t>
            </a:r>
            <a:endParaRPr lang="zh-CN" altLang="en-US" sz="4200" b="1" smtClean="0">
              <a:solidFill>
                <a:srgbClr val="6E098D"/>
              </a:solidFill>
            </a:endParaRPr>
          </a:p>
          <a:p>
            <a:r>
              <a:rPr lang="zh-CN" altLang="en-US" sz="4200" b="1" smtClean="0">
                <a:solidFill>
                  <a:srgbClr val="6E098D"/>
                </a:solidFill>
              </a:rPr>
              <a:t>（四）</a:t>
            </a:r>
            <a:endParaRPr lang="zh-CN" altLang="en-US" sz="4200" b="1">
              <a:solidFill>
                <a:srgbClr val="6E098D"/>
              </a:solidFill>
            </a:endParaRPr>
          </a:p>
        </p:txBody>
      </p:sp>
      <p:sp>
        <p:nvSpPr>
          <p:cNvPr id="8" name="矩形 7"/>
          <p:cNvSpPr/>
          <p:nvPr/>
        </p:nvSpPr>
        <p:spPr>
          <a:xfrm>
            <a:off x="208188" y="1428367"/>
            <a:ext cx="765417" cy="1938992"/>
          </a:xfrm>
          <a:prstGeom prst="rect">
            <a:avLst/>
          </a:prstGeom>
        </p:spPr>
        <p:txBody>
          <a:bodyPr wrap="square">
            <a:spAutoFit/>
          </a:bodyPr>
          <a:lstStyle/>
          <a:p>
            <a:r>
              <a:rPr lang="zh-CN" altLang="en-US" sz="6000" smtClean="0">
                <a:solidFill>
                  <a:srgbClr val="7C17A9"/>
                </a:solidFill>
                <a:latin typeface="华文新魏" panose="02010800040101010101" pitchFamily="2" charset="-122"/>
                <a:ea typeface="华文新魏" panose="02010800040101010101" pitchFamily="2" charset="-122"/>
              </a:rPr>
              <a:t>内容</a:t>
            </a:r>
            <a:endParaRPr lang="zh-CN" altLang="en-US" sz="6000">
              <a:solidFill>
                <a:srgbClr val="7C17A9"/>
              </a:solidFill>
              <a:latin typeface="华文新魏" panose="02010800040101010101" pitchFamily="2" charset="-122"/>
              <a:ea typeface="华文新魏" panose="02010800040101010101" pitchFamily="2" charset="-122"/>
            </a:endParaRPr>
          </a:p>
        </p:txBody>
      </p:sp>
      <p:sp>
        <p:nvSpPr>
          <p:cNvPr id="10" name="左大括号 9"/>
          <p:cNvSpPr/>
          <p:nvPr/>
        </p:nvSpPr>
        <p:spPr>
          <a:xfrm>
            <a:off x="1124909" y="1177537"/>
            <a:ext cx="493382" cy="2440592"/>
          </a:xfrm>
          <a:prstGeom prst="leftBrace">
            <a:avLst/>
          </a:prstGeom>
          <a:ln w="38100">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199515" y="0"/>
            <a:ext cx="3900427" cy="461665"/>
          </a:xfrm>
          <a:prstGeom prst="rect">
            <a:avLst/>
          </a:prstGeom>
        </p:spPr>
        <p:txBody>
          <a:bodyPr wrap="none">
            <a:spAutoFit/>
          </a:bodyPr>
          <a:lstStyle/>
          <a:p>
            <a:r>
              <a:rPr lang="en-US" altLang="zh-CN" sz="2400" b="1" smtClean="0">
                <a:solidFill>
                  <a:srgbClr val="FF0000"/>
                </a:solidFill>
                <a:latin typeface="黑体" panose="02010609060101010101" pitchFamily="49" charset="-122"/>
                <a:ea typeface="黑体" panose="02010609060101010101" pitchFamily="49" charset="-122"/>
              </a:rPr>
              <a:t>2019</a:t>
            </a:r>
            <a:r>
              <a:rPr lang="zh-CN" altLang="en-US" sz="2400" b="1" smtClean="0">
                <a:solidFill>
                  <a:srgbClr val="FF0000"/>
                </a:solidFill>
                <a:latin typeface="黑体" panose="02010609060101010101" pitchFamily="49" charset="-122"/>
                <a:ea typeface="黑体" panose="02010609060101010101" pitchFamily="49" charset="-122"/>
              </a:rPr>
              <a:t>年北部湾经济区中考题</a:t>
            </a:r>
            <a:endParaRPr lang="zh-CN" altLang="zh-CN" sz="2400" b="1">
              <a:solidFill>
                <a:srgbClr val="FF0000"/>
              </a:solidFill>
              <a:latin typeface="黑体" panose="02010609060101010101" pitchFamily="49" charset="-122"/>
              <a:ea typeface="黑体" panose="02010609060101010101" pitchFamily="49" charset="-122"/>
            </a:endParaRPr>
          </a:p>
        </p:txBody>
      </p:sp>
      <p:sp>
        <p:nvSpPr>
          <p:cNvPr id="2053" name="Rectangle 5"/>
          <p:cNvSpPr>
            <a:spLocks noChangeArrowheads="1"/>
          </p:cNvSpPr>
          <p:nvPr/>
        </p:nvSpPr>
        <p:spPr bwMode="auto">
          <a:xfrm>
            <a:off x="1263055" y="514917"/>
            <a:ext cx="7552023" cy="2462213"/>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20</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10</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r>
              <a:rPr kumimoji="0" lang="zh-CN" altLang="en-US" sz="14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奋斗创造历史，实干成就未来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为迎接中华人民共和国成立</a:t>
            </a: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70</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周年，某中学开展</a:t>
            </a:r>
            <a:r>
              <a:rPr kumimoji="0" lang="zh-CN" altLang="en-US" sz="1400" b="0" i="0" u="none" strike="noStrike" cap="none" normalizeH="0" baseline="0" smtClean="0">
                <a:ln>
                  <a:noFill/>
                </a:ln>
                <a:solidFill>
                  <a:schemeClr val="tx1"/>
                </a:solidFill>
                <a:effectLst/>
                <a:latin typeface="Arial"/>
                <a:ea typeface="宋体" panose="02010600030101010101" pitchFamily="2" charset="-122"/>
                <a:cs typeface="Times New Roman" panose="02020603050405020304" pitchFamily="18" charset="0"/>
              </a:rPr>
              <a:t>“</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奋进七十载，逐梦新时代</a:t>
            </a:r>
            <a:r>
              <a:rPr kumimoji="0" lang="zh-CN" altLang="en-US" sz="1400" b="0" i="0" u="none" strike="noStrike" cap="none" normalizeH="0" baseline="0" smtClean="0">
                <a:ln>
                  <a:noFill/>
                </a:ln>
                <a:solidFill>
                  <a:schemeClr val="tx1"/>
                </a:solidFill>
                <a:effectLst/>
                <a:latin typeface="Arial"/>
                <a:ea typeface="宋体" panose="02010600030101010101" pitchFamily="2" charset="-122"/>
                <a:cs typeface="Times New Roman" panose="02020603050405020304" pitchFamily="18" charset="0"/>
              </a:rPr>
              <a:t>”</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主题活动。请你积极参与，运用所学知识回答下列问题。</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4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加油，中国！</a:t>
            </a: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材料一</a:t>
            </a:r>
            <a:r>
              <a:rPr kumimoji="0" lang="zh-CN" altLang="en-US" sz="1400" b="0"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400" b="0"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拒绝了国外索要天价技术指导费，我们历经数年艰难攻关，最终完美完成了港珠澳大桥的沉管隧道施工；从一纸规划到提供全球服务，北斗的星路历程走了</a:t>
            </a:r>
            <a:r>
              <a:rPr kumimoji="0" lang="en-US" altLang="zh-CN" sz="1400" b="0"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25</a:t>
            </a:r>
            <a:r>
              <a:rPr kumimoji="0" lang="zh-CN" altLang="en-US" sz="1400" b="0"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年</a:t>
            </a:r>
            <a:r>
              <a:rPr kumimoji="0" lang="en-US" altLang="zh-CN" sz="1400" b="0" i="0" u="none" strike="noStrike" cap="none" normalizeH="0" baseline="0" smtClean="0">
                <a:ln>
                  <a:noFill/>
                </a:ln>
                <a:solidFill>
                  <a:schemeClr val="tx1"/>
                </a:solidFill>
                <a:effectLst/>
                <a:latin typeface="Times New Roman" panose="02020603050405020304"/>
                <a:ea typeface="楷体" panose="02010609060101010101" pitchFamily="49" charset="-122"/>
                <a:cs typeface="Times New Roman" panose="02020603050405020304" pitchFamily="18" charset="0"/>
              </a:rPr>
              <a:t>……</a:t>
            </a:r>
            <a:r>
              <a:rPr kumimoji="0" lang="zh-CN" altLang="en-US" sz="1400" b="0"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每一件大国重器，每一项超级工程，每一次技术突破，都是科技工作者一代又一代人的担当和努力，最终，创造了举世瞩目的中国奇迹！</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333333"/>
                </a:solidFill>
                <a:effectLst/>
                <a:latin typeface="黑体" panose="02010609060101010101" pitchFamily="49" charset="-122"/>
                <a:ea typeface="黑体" panose="02010609060101010101" pitchFamily="49" charset="-122"/>
                <a:cs typeface="Times New Roman" panose="02020603050405020304" pitchFamily="18" charset="0"/>
              </a:rPr>
              <a:t>材料二</a:t>
            </a:r>
            <a:r>
              <a:rPr kumimoji="0" lang="zh-CN" altLang="en-US" sz="1400" b="0"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400" b="0"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当前，我国经济建设已经由高速增长进入高质量发展阶段，对科技创新的要求也越来越迫切。</a:t>
            </a:r>
            <a:r>
              <a:rPr kumimoji="0" lang="en-US" altLang="zh-CN" sz="1400" b="0"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2018</a:t>
            </a:r>
            <a:r>
              <a:rPr kumimoji="0" lang="zh-CN" altLang="en-US" sz="1400" b="0"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年我国企业科技创新研发投入约</a:t>
            </a:r>
            <a:r>
              <a:rPr kumimoji="0" lang="en-US" altLang="zh-CN" sz="1400" b="0"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2</a:t>
            </a:r>
            <a:r>
              <a:rPr kumimoji="0" lang="zh-CN" altLang="en-US" sz="1400" b="0"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万亿元，</a:t>
            </a:r>
            <a:r>
              <a:rPr kumimoji="0" lang="zh-CN" altLang="en-US" sz="1400" b="0"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比上年增长</a:t>
            </a:r>
            <a:r>
              <a:rPr kumimoji="0" lang="en-US" altLang="zh-CN" sz="1400" b="0"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11</a:t>
            </a:r>
            <a:r>
              <a:rPr kumimoji="0" lang="en-US" altLang="zh-CN" sz="1400" b="0"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a:t>
            </a:r>
            <a:r>
              <a:rPr kumimoji="0" lang="en-US" altLang="zh-CN" sz="1400" b="0"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6%</a:t>
            </a:r>
            <a:r>
              <a:rPr kumimoji="0" lang="zh-CN" altLang="en-US" sz="1400" b="0"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zh-CN" altLang="en-US" sz="1400" b="0"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科技创新的投入使得我国企业的创新能力、创新成效都逐步显现出来。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2055" name="Rectangle 7"/>
          <p:cNvSpPr>
            <a:spLocks noChangeArrowheads="1"/>
          </p:cNvSpPr>
          <p:nvPr/>
        </p:nvSpPr>
        <p:spPr bwMode="auto">
          <a:xfrm>
            <a:off x="893743" y="2980189"/>
            <a:ext cx="6053066" cy="461665"/>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）创造中国奇迹得益于我们弘扬了怎样的中国精神？（</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）结合上述两则材料，分析说明</a:t>
            </a:r>
            <a:r>
              <a:rPr kumimoji="0" lang="zh-CN" altLang="en-US" sz="12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我国是如何建设创新型国家的</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2054" name="圆角矩形 4"/>
          <p:cNvSpPr>
            <a:spLocks noChangeArrowheads="1"/>
          </p:cNvSpPr>
          <p:nvPr/>
        </p:nvSpPr>
        <p:spPr bwMode="auto">
          <a:xfrm>
            <a:off x="1611590" y="3894423"/>
            <a:ext cx="5159375" cy="582002"/>
          </a:xfrm>
          <a:prstGeom prst="roundRect">
            <a:avLst>
              <a:gd name="adj" fmla="val 16667"/>
            </a:avLst>
          </a:prstGeom>
          <a:solidFill>
            <a:srgbClr val="FFFFFF"/>
          </a:solidFill>
          <a:ln w="9525">
            <a:solidFill>
              <a:srgbClr val="000000"/>
            </a:solidFill>
            <a:round/>
          </a:ln>
        </p:spPr>
        <p:txBody>
          <a:bodyPr vert="horz" wrap="square" lIns="91440" tIns="45720" rIns="91440" bIns="45720" numCol="1" anchor="t" anchorCtr="0" compatLnSpc="1"/>
          <a:lstStyle/>
          <a:p>
            <a:pPr marL="0" marR="0" lvl="0" indent="0" algn="ctr" defTabSz="914400" rtl="0" eaLnBrk="1" fontAlgn="base" latinLnBrk="0" hangingPunct="1">
              <a:lnSpc>
                <a:spcPct val="100000"/>
              </a:lnSpc>
              <a:spcBef>
                <a:spcPct val="0"/>
              </a:spcBef>
              <a:spcAft>
                <a:spcPct val="0"/>
              </a:spcAft>
              <a:buClrTx/>
              <a:buSzTx/>
              <a:buFontTx/>
              <a:buNone/>
            </a:pPr>
            <a:r>
              <a:rPr kumimoji="0" lang="zh-CN" sz="10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cs typeface="楷体" panose="02010609060101010101" pitchFamily="49" charset="-122"/>
              </a:rPr>
              <a:t>招聘职位：</a:t>
            </a:r>
            <a:r>
              <a:rPr kumimoji="0" lang="zh-CN" sz="1000" b="0"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智能制造与精密制造研发工程师 </a:t>
            </a:r>
            <a:r>
              <a:rPr kumimoji="0" lang="zh-CN" altLang="en-US" sz="1000" b="0"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   </a:t>
            </a:r>
            <a:r>
              <a:rPr kumimoji="0" lang="zh-CN" altLang="en-US" sz="10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cs typeface="楷体" panose="02010609060101010101" pitchFamily="49" charset="-122"/>
              </a:rPr>
              <a:t>工作地点：中国深圳</a:t>
            </a:r>
            <a:endParaRPr kumimoji="0" lang="zh-CN" altLang="en-US" sz="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cs typeface="楷体" panose="02010609060101010101" pitchFamily="49" charset="-122"/>
              </a:rPr>
              <a:t>你想参与业界最精尖的精密器件产品制造解决方案设计及高端制造技术的研发吗？</a:t>
            </a:r>
            <a:endParaRPr kumimoji="0" lang="zh-CN" altLang="en-US" sz="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cs typeface="楷体" panose="02010609060101010101" pitchFamily="49" charset="-122"/>
              </a:rPr>
              <a:t>加入我们，大有可为！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5" name="矩形 14"/>
          <p:cNvSpPr/>
          <p:nvPr/>
        </p:nvSpPr>
        <p:spPr>
          <a:xfrm>
            <a:off x="1360762" y="4593789"/>
            <a:ext cx="6243888" cy="307777"/>
          </a:xfrm>
          <a:prstGeom prst="rect">
            <a:avLst/>
          </a:prstGeom>
        </p:spPr>
        <p:txBody>
          <a:bodyPr wrap="square">
            <a:spAutoFit/>
          </a:bodyPr>
          <a:lstStyle/>
          <a:p>
            <a:pPr lvl="0" indent="266700" defTabSz="914400" eaLnBrk="0" fontAlgn="base" hangingPunct="0">
              <a:spcBef>
                <a:spcPct val="0"/>
              </a:spcBef>
              <a:spcAft>
                <a:spcPct val="0"/>
              </a:spcAft>
            </a:pPr>
            <a:r>
              <a:rPr lang="zh-CN" altLang="en-US" sz="1400"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a:t>
            </a:r>
            <a:r>
              <a:rPr lang="en-US" altLang="zh-CN" sz="1400"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3</a:t>
            </a:r>
            <a:r>
              <a:rPr lang="zh-CN" altLang="en-US" sz="1400"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）如果你立志加入该企业，从现在起，你要做好怎样的准备？（</a:t>
            </a:r>
            <a:r>
              <a:rPr lang="en-US" altLang="zh-CN" sz="1400"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2</a:t>
            </a:r>
            <a:r>
              <a:rPr lang="zh-CN" altLang="en-US" sz="1400"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分）</a:t>
            </a:r>
            <a:endParaRPr lang="zh-CN" altLang="en-US" sz="1400" smtClean="0">
              <a:solidFill>
                <a:prstClr val="black"/>
              </a:solidFill>
              <a:latin typeface="Arial" panose="020b0604020202020204" pitchFamily="34" charset="0"/>
              <a:ea typeface="宋体" panose="02010600030101010101" pitchFamily="2" charset="-122"/>
              <a:cs typeface="宋体" panose="02010600030101010101" pitchFamily="2" charset="-122"/>
            </a:endParaRPr>
          </a:p>
        </p:txBody>
      </p:sp>
      <p:sp>
        <p:nvSpPr>
          <p:cNvPr id="16" name="矩形 15"/>
          <p:cNvSpPr/>
          <p:nvPr/>
        </p:nvSpPr>
        <p:spPr>
          <a:xfrm>
            <a:off x="1450647" y="3498545"/>
            <a:ext cx="5160244" cy="400110"/>
          </a:xfrm>
          <a:prstGeom prst="rect">
            <a:avLst/>
          </a:prstGeom>
        </p:spPr>
        <p:txBody>
          <a:bodyPr wrap="square">
            <a:spAutoFit/>
          </a:bodyPr>
          <a:lstStyle/>
          <a:p>
            <a:pPr indent="266700" defTabSz="914400" eaLnBrk="0" fontAlgn="base" hangingPunct="0">
              <a:spcBef>
                <a:spcPct val="0"/>
              </a:spcBef>
              <a:spcAft>
                <a:spcPct val="0"/>
              </a:spcAft>
            </a:pPr>
            <a:r>
              <a:rPr lang="en-US" altLang="zh-CN" sz="1000" smtClean="0">
                <a:latin typeface="Times New Roman" panose="02020603050405020304" pitchFamily="18" charset="0"/>
                <a:ea typeface="宋体" panose="02010600030101010101" pitchFamily="2" charset="-122"/>
                <a:cs typeface="Times New Roman" panose="02020603050405020304" pitchFamily="18" charset="0"/>
              </a:rPr>
              <a:t>【</a:t>
            </a:r>
            <a:r>
              <a:rPr lang="zh-CN" altLang="en-US" sz="1000" smtClean="0">
                <a:latin typeface="黑体" panose="02010609060101010101" pitchFamily="49" charset="-122"/>
                <a:ea typeface="黑体" panose="02010609060101010101" pitchFamily="49" charset="-122"/>
                <a:cs typeface="Times New Roman" panose="02020603050405020304" pitchFamily="18" charset="0"/>
              </a:rPr>
              <a:t>我的中国</a:t>
            </a:r>
            <a:r>
              <a:rPr lang="zh-CN" altLang="en-US" sz="1000" smtClean="0">
                <a:latin typeface="Arial"/>
                <a:ea typeface="宋体" panose="02010600030101010101" pitchFamily="2" charset="-122"/>
                <a:cs typeface="Times New Roman" panose="02020603050405020304" pitchFamily="18" charset="0"/>
              </a:rPr>
              <a:t>“</a:t>
            </a:r>
            <a:r>
              <a:rPr lang="zh-CN" altLang="en-US" sz="1000" smtClean="0">
                <a:latin typeface="黑体" panose="02010609060101010101" pitchFamily="49" charset="-122"/>
                <a:ea typeface="黑体" panose="02010609060101010101" pitchFamily="49" charset="-122"/>
                <a:cs typeface="Times New Roman" panose="02020603050405020304" pitchFamily="18" charset="0"/>
              </a:rPr>
              <a:t>芯</a:t>
            </a:r>
            <a:r>
              <a:rPr lang="zh-CN" altLang="en-US" sz="1000" smtClean="0">
                <a:latin typeface="Arial"/>
                <a:ea typeface="宋体" panose="02010600030101010101" pitchFamily="2" charset="-122"/>
                <a:cs typeface="Times New Roman" panose="02020603050405020304" pitchFamily="18" charset="0"/>
              </a:rPr>
              <a:t>”</a:t>
            </a:r>
            <a:r>
              <a:rPr lang="en-US" altLang="zh-CN" sz="1000" smtClean="0">
                <a:latin typeface="Times New Roman" panose="02020603050405020304" pitchFamily="18" charset="0"/>
                <a:ea typeface="宋体" panose="02010600030101010101" pitchFamily="2" charset="-122"/>
                <a:cs typeface="Times New Roman" panose="02020603050405020304" pitchFamily="18" charset="0"/>
              </a:rPr>
              <a:t>】</a:t>
            </a:r>
            <a:endParaRPr lang="en-US" altLang="zh-CN" sz="600" smtClean="0">
              <a:latin typeface="Arial" panose="020b0604020202020204" pitchFamily="34" charset="0"/>
              <a:ea typeface="宋体" panose="02010600030101010101" pitchFamily="2" charset="-122"/>
              <a:cs typeface="宋体" panose="02010600030101010101" pitchFamily="2" charset="-122"/>
            </a:endParaRPr>
          </a:p>
          <a:p>
            <a:pPr lvl="0" indent="266700" defTabSz="914400" eaLnBrk="0" fontAlgn="base" hangingPunct="0">
              <a:spcBef>
                <a:spcPct val="0"/>
              </a:spcBef>
              <a:spcAft>
                <a:spcPct val="0"/>
              </a:spcAft>
            </a:pPr>
            <a:r>
              <a:rPr lang="zh-CN" altLang="en-US" sz="1000"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为引进高端技术人才，加快我国芯片制造技术研发，某企业发布了以下招聘信息：</a:t>
            </a:r>
            <a:endParaRPr lang="zh-CN" altLang="en-US" sz="600" smtClean="0">
              <a:solidFill>
                <a:prstClr val="black"/>
              </a:solidFill>
              <a:latin typeface="Arial" panose="020b0604020202020204" pitchFamily="34" charset="0"/>
              <a:ea typeface="宋体" panose="02010600030101010101" pitchFamily="2" charset="-122"/>
              <a:cs typeface="宋体" panose="02010600030101010101" pitchFamily="2" charset="-122"/>
            </a:endParaRPr>
          </a:p>
        </p:txBody>
      </p:sp>
      <p:sp>
        <p:nvSpPr>
          <p:cNvPr id="19" name="左大括号 18"/>
          <p:cNvSpPr/>
          <p:nvPr/>
        </p:nvSpPr>
        <p:spPr>
          <a:xfrm>
            <a:off x="1157886" y="3012915"/>
            <a:ext cx="92014" cy="361813"/>
          </a:xfrm>
          <a:prstGeom prst="leftBrace">
            <a:avLst/>
          </a:prstGeom>
          <a:ln w="28575">
            <a:solidFill>
              <a:srgbClr val="6E098D"/>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600" b="1"/>
          </a:p>
        </p:txBody>
      </p:sp>
      <p:sp>
        <p:nvSpPr>
          <p:cNvPr id="20" name="TextBox 19"/>
          <p:cNvSpPr txBox="1"/>
          <p:nvPr/>
        </p:nvSpPr>
        <p:spPr>
          <a:xfrm>
            <a:off x="761966" y="2934142"/>
            <a:ext cx="119542" cy="584775"/>
          </a:xfrm>
          <a:prstGeom prst="rect">
            <a:avLst/>
          </a:prstGeom>
          <a:noFill/>
        </p:spPr>
        <p:txBody>
          <a:bodyPr wrap="square" rtlCol="0">
            <a:spAutoFit/>
          </a:bodyPr>
          <a:lstStyle/>
          <a:p>
            <a:r>
              <a:rPr lang="zh-CN" altLang="en-US" sz="1600" b="1" smtClean="0">
                <a:solidFill>
                  <a:srgbClr val="6E098D"/>
                </a:solidFill>
              </a:rPr>
              <a:t>设问</a:t>
            </a:r>
            <a:endParaRPr lang="zh-CN" altLang="en-US" sz="1600" b="1">
              <a:solidFill>
                <a:srgbClr val="6E098D"/>
              </a:solidFill>
            </a:endParaRPr>
          </a:p>
        </p:txBody>
      </p:sp>
      <p:sp>
        <p:nvSpPr>
          <p:cNvPr id="21" name="TextBox 20"/>
          <p:cNvSpPr txBox="1"/>
          <p:nvPr/>
        </p:nvSpPr>
        <p:spPr>
          <a:xfrm>
            <a:off x="262676" y="1455381"/>
            <a:ext cx="320332" cy="830997"/>
          </a:xfrm>
          <a:prstGeom prst="rect">
            <a:avLst/>
          </a:prstGeom>
          <a:noFill/>
        </p:spPr>
        <p:txBody>
          <a:bodyPr wrap="square" rtlCol="0">
            <a:spAutoFit/>
          </a:bodyPr>
          <a:lstStyle/>
          <a:p>
            <a:r>
              <a:rPr lang="zh-CN" altLang="en-US" sz="2400" b="1" smtClean="0">
                <a:solidFill>
                  <a:srgbClr val="FF0000"/>
                </a:solidFill>
              </a:rPr>
              <a:t>材料</a:t>
            </a:r>
            <a:endParaRPr lang="zh-CN" altLang="en-US" sz="2400" b="1">
              <a:solidFill>
                <a:srgbClr val="FF0000"/>
              </a:solidFill>
            </a:endParaRPr>
          </a:p>
        </p:txBody>
      </p:sp>
      <p:sp>
        <p:nvSpPr>
          <p:cNvPr id="22" name="左大括号 21"/>
          <p:cNvSpPr/>
          <p:nvPr/>
        </p:nvSpPr>
        <p:spPr>
          <a:xfrm>
            <a:off x="1062265" y="3606815"/>
            <a:ext cx="411300" cy="900000"/>
          </a:xfrm>
          <a:prstGeom prst="lef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左大括号 22"/>
          <p:cNvSpPr/>
          <p:nvPr/>
        </p:nvSpPr>
        <p:spPr>
          <a:xfrm>
            <a:off x="807219" y="828881"/>
            <a:ext cx="535826" cy="1993260"/>
          </a:xfrm>
          <a:prstGeom prst="lef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b="1"/>
          </a:p>
        </p:txBody>
      </p:sp>
      <p:sp>
        <p:nvSpPr>
          <p:cNvPr id="24" name="TextBox 23"/>
          <p:cNvSpPr txBox="1"/>
          <p:nvPr/>
        </p:nvSpPr>
        <p:spPr>
          <a:xfrm>
            <a:off x="490659" y="3697322"/>
            <a:ext cx="372748" cy="830997"/>
          </a:xfrm>
          <a:prstGeom prst="rect">
            <a:avLst/>
          </a:prstGeom>
          <a:noFill/>
        </p:spPr>
        <p:txBody>
          <a:bodyPr wrap="square" rtlCol="0">
            <a:spAutoFit/>
          </a:bodyPr>
          <a:lstStyle/>
          <a:p>
            <a:r>
              <a:rPr lang="zh-CN" altLang="en-US" sz="2400" b="1" smtClean="0">
                <a:solidFill>
                  <a:srgbClr val="FF0000"/>
                </a:solidFill>
              </a:rPr>
              <a:t>材料</a:t>
            </a:r>
            <a:endParaRPr lang="zh-CN" altLang="en-US" sz="2400" b="1">
              <a:solidFill>
                <a:srgbClr val="FF0000"/>
              </a:solidFill>
            </a:endParaRPr>
          </a:p>
        </p:txBody>
      </p:sp>
      <p:sp>
        <p:nvSpPr>
          <p:cNvPr id="25" name="左大括号 24"/>
          <p:cNvSpPr/>
          <p:nvPr/>
        </p:nvSpPr>
        <p:spPr>
          <a:xfrm>
            <a:off x="1608116" y="4639845"/>
            <a:ext cx="75715" cy="232968"/>
          </a:xfrm>
          <a:prstGeom prst="leftBrace">
            <a:avLst/>
          </a:prstGeom>
          <a:ln w="28575">
            <a:solidFill>
              <a:srgbClr val="6E098D"/>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600" b="1"/>
          </a:p>
        </p:txBody>
      </p:sp>
      <p:sp>
        <p:nvSpPr>
          <p:cNvPr id="27" name="TextBox 26"/>
          <p:cNvSpPr txBox="1"/>
          <p:nvPr/>
        </p:nvSpPr>
        <p:spPr>
          <a:xfrm>
            <a:off x="1273873" y="4477187"/>
            <a:ext cx="45719" cy="584775"/>
          </a:xfrm>
          <a:prstGeom prst="rect">
            <a:avLst/>
          </a:prstGeom>
          <a:noFill/>
        </p:spPr>
        <p:txBody>
          <a:bodyPr wrap="square" rtlCol="0">
            <a:spAutoFit/>
          </a:bodyPr>
          <a:lstStyle/>
          <a:p>
            <a:r>
              <a:rPr lang="zh-CN" altLang="en-US" sz="1600" b="1" smtClean="0">
                <a:solidFill>
                  <a:srgbClr val="6E098D"/>
                </a:solidFill>
              </a:rPr>
              <a:t>设问</a:t>
            </a:r>
            <a:endParaRPr lang="zh-CN" altLang="en-US" sz="1600" b="1">
              <a:solidFill>
                <a:srgbClr val="6E098D"/>
              </a:solidFill>
            </a:endParaRPr>
          </a:p>
        </p:txBody>
      </p:sp>
      <p:sp>
        <p:nvSpPr>
          <p:cNvPr id="28" name="TextBox 27"/>
          <p:cNvSpPr txBox="1"/>
          <p:nvPr/>
        </p:nvSpPr>
        <p:spPr>
          <a:xfrm>
            <a:off x="5758628" y="2911517"/>
            <a:ext cx="2475287" cy="461665"/>
          </a:xfrm>
          <a:prstGeom prst="rect">
            <a:avLst/>
          </a:prstGeom>
          <a:solidFill>
            <a:srgbClr val="FFFF00"/>
          </a:solidFill>
          <a:ln>
            <a:solidFill>
              <a:srgbClr val="FFFF00"/>
            </a:solidFill>
          </a:ln>
        </p:spPr>
        <p:txBody>
          <a:bodyPr wrap="square" rtlCol="0">
            <a:spAutoFit/>
          </a:bodyPr>
          <a:lstStyle/>
          <a:p>
            <a:r>
              <a:rPr lang="zh-CN" altLang="en-US" sz="2400" b="1" smtClean="0">
                <a:solidFill>
                  <a:srgbClr val="FF0000"/>
                </a:solidFill>
              </a:rPr>
              <a:t>第一步：审设问</a:t>
            </a:r>
            <a:endParaRPr lang="zh-CN" altLang="en-US" sz="2400" b="1">
              <a:solidFill>
                <a:srgbClr val="FF0000"/>
              </a:solidFill>
            </a:endParaRPr>
          </a:p>
        </p:txBody>
      </p:sp>
      <p:sp>
        <p:nvSpPr>
          <p:cNvPr id="29" name="TextBox 28"/>
          <p:cNvSpPr txBox="1"/>
          <p:nvPr/>
        </p:nvSpPr>
        <p:spPr>
          <a:xfrm>
            <a:off x="2996614" y="1475911"/>
            <a:ext cx="2533529" cy="461665"/>
          </a:xfrm>
          <a:prstGeom prst="rect">
            <a:avLst/>
          </a:prstGeom>
          <a:solidFill>
            <a:srgbClr val="FFFF00"/>
          </a:solidFill>
          <a:ln>
            <a:solidFill>
              <a:srgbClr val="FFFF00"/>
            </a:solidFill>
          </a:ln>
        </p:spPr>
        <p:txBody>
          <a:bodyPr wrap="square" rtlCol="0">
            <a:spAutoFit/>
          </a:bodyPr>
          <a:lstStyle/>
          <a:p>
            <a:r>
              <a:rPr lang="zh-CN" altLang="en-US" sz="2400" b="1" smtClean="0">
                <a:solidFill>
                  <a:srgbClr val="FF0000"/>
                </a:solidFill>
              </a:rPr>
              <a:t>第二步：审材料</a:t>
            </a:r>
            <a:endParaRPr lang="zh-CN" altLang="en-US" sz="2400" b="1">
              <a:solidFill>
                <a:srgbClr val="FF0000"/>
              </a:solidFill>
            </a:endParaRPr>
          </a:p>
        </p:txBody>
      </p:sp>
      <p:sp>
        <p:nvSpPr>
          <p:cNvPr id="30" name="TextBox 29"/>
          <p:cNvSpPr txBox="1"/>
          <p:nvPr/>
        </p:nvSpPr>
        <p:spPr>
          <a:xfrm>
            <a:off x="3850721" y="465938"/>
            <a:ext cx="4757453" cy="523220"/>
          </a:xfrm>
          <a:prstGeom prst="rect">
            <a:avLst/>
          </a:prstGeom>
          <a:solidFill>
            <a:srgbClr val="FF0000"/>
          </a:solidFill>
          <a:ln>
            <a:solidFill>
              <a:srgbClr val="0000FF"/>
            </a:solidFill>
          </a:ln>
        </p:spPr>
        <p:txBody>
          <a:bodyPr wrap="square" rtlCol="0">
            <a:spAutoFit/>
          </a:bodyPr>
          <a:lstStyle/>
          <a:p>
            <a:r>
              <a:rPr lang="zh-CN" altLang="en-US" sz="2800" b="1" smtClean="0">
                <a:solidFill>
                  <a:schemeClr val="bg1"/>
                </a:solidFill>
              </a:rPr>
              <a:t>技巧</a:t>
            </a:r>
            <a:r>
              <a:rPr lang="en-US" altLang="zh-CN" sz="2800" b="1" smtClean="0">
                <a:solidFill>
                  <a:schemeClr val="bg1"/>
                </a:solidFill>
              </a:rPr>
              <a:t>1</a:t>
            </a:r>
            <a:r>
              <a:rPr lang="zh-CN" altLang="en-US" sz="2800" b="1" smtClean="0">
                <a:solidFill>
                  <a:schemeClr val="bg1"/>
                </a:solidFill>
              </a:rPr>
              <a:t>：先审设问，再审材料</a:t>
            </a:r>
            <a:r>
              <a:rPr lang="zh-CN" altLang="en-US" sz="1800" b="1" smtClean="0">
                <a:solidFill>
                  <a:schemeClr val="bg1"/>
                </a:solidFill>
              </a:rPr>
              <a:t>。</a:t>
            </a:r>
            <a:endParaRPr lang="zh-CN" altLang="en-US" sz="1800" b="1">
              <a:solidFill>
                <a:schemeClr val="bg1"/>
              </a:solidFill>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4" presetClass="entr" presetSubtype="16"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box(in)">
                                      <p:cBhvr>
                                        <p:cTn id="4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P spid="27" grpId="0"/>
      <p:bldP spid="28" grpId="0"/>
      <p:bldP spid="29" grpId="0"/>
      <p:bldP spid="3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7248358" y="0"/>
            <a:ext cx="1895642" cy="135281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745282"/>
            <a:ext cx="1358134" cy="1398218"/>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组合 25"/>
          <p:cNvGrpSpPr/>
          <p:nvPr/>
        </p:nvGrpSpPr>
        <p:grpSpPr>
          <a:xfrm>
            <a:off x="-405074" y="349452"/>
            <a:ext cx="2140687" cy="3485258"/>
            <a:chOff x="863806" y="915566"/>
            <a:chExt cx="3539828" cy="3539828"/>
          </a:xfrm>
        </p:grpSpPr>
        <p:sp>
          <p:nvSpPr>
            <p:cNvPr id="27" name="空心弧 26"/>
            <p:cNvSpPr/>
            <p:nvPr/>
          </p:nvSpPr>
          <p:spPr>
            <a:xfrm rot="5400000">
              <a:off x="863806" y="915566"/>
              <a:ext cx="3539828" cy="3539828"/>
            </a:xfrm>
            <a:prstGeom prst="blockArc">
              <a:avLst>
                <a:gd name="adj1" fmla="val 11825985"/>
                <a:gd name="adj2" fmla="val 20497888"/>
                <a:gd name="adj3" fmla="val 2183"/>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27"/>
            <p:cNvSpPr/>
            <p:nvPr/>
          </p:nvSpPr>
          <p:spPr>
            <a:xfrm>
              <a:off x="3041867" y="4236240"/>
              <a:ext cx="216024" cy="216024"/>
            </a:xfrm>
            <a:prstGeom prst="ellipse">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7464336">
              <a:off x="3041867" y="922365"/>
              <a:ext cx="216024" cy="216024"/>
            </a:xfrm>
            <a:prstGeom prst="triangle">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1" name="弦形 50"/>
          <p:cNvSpPr/>
          <p:nvPr/>
        </p:nvSpPr>
        <p:spPr>
          <a:xfrm>
            <a:off x="-1234228" y="602027"/>
            <a:ext cx="2879182" cy="2879182"/>
          </a:xfrm>
          <a:prstGeom prst="chord">
            <a:avLst>
              <a:gd name="adj1" fmla="val 15702407"/>
              <a:gd name="adj2" fmla="val 5924685"/>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6" name="椭圆 65"/>
          <p:cNvSpPr/>
          <p:nvPr/>
        </p:nvSpPr>
        <p:spPr>
          <a:xfrm>
            <a:off x="578715" y="2050522"/>
            <a:ext cx="909572" cy="921860"/>
          </a:xfrm>
          <a:prstGeom prst="ellipse">
            <a:avLst/>
          </a:prstGeom>
          <a:gradFill flip="none" rotWithShape="1">
            <a:gsLst>
              <a:gs pos="0">
                <a:srgbClr val="C00000"/>
              </a:gs>
              <a:gs pos="100000">
                <a:srgbClr val="FF00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67" name="椭圆 66"/>
          <p:cNvSpPr/>
          <p:nvPr/>
        </p:nvSpPr>
        <p:spPr>
          <a:xfrm>
            <a:off x="121125" y="2115094"/>
            <a:ext cx="473240" cy="480470"/>
          </a:xfrm>
          <a:prstGeom prst="ellipse">
            <a:avLst/>
          </a:prstGeom>
          <a:gradFill flip="none" rotWithShape="1">
            <a:gsLst>
              <a:gs pos="0">
                <a:schemeClr val="bg1"/>
              </a:gs>
              <a:gs pos="100000">
                <a:schemeClr val="bg1">
                  <a:lumMod val="85000"/>
                </a:schemeClr>
              </a:gs>
            </a:gsLst>
            <a:lin ang="18900000" scaled="1"/>
          </a:gradFill>
          <a:ln w="28575">
            <a:gradFill flip="none" rotWithShape="1">
              <a:gsLst>
                <a:gs pos="0">
                  <a:schemeClr val="bg1"/>
                </a:gs>
                <a:gs pos="100000">
                  <a:schemeClr val="bg1">
                    <a:lumMod val="85000"/>
                  </a:schemeClr>
                </a:gs>
              </a:gsLst>
              <a:lin ang="81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68" name="椭圆 67"/>
          <p:cNvSpPr/>
          <p:nvPr/>
        </p:nvSpPr>
        <p:spPr>
          <a:xfrm>
            <a:off x="904269" y="2565612"/>
            <a:ext cx="376145" cy="346942"/>
          </a:xfrm>
          <a:prstGeom prst="ellipse">
            <a:avLst/>
          </a:prstGeom>
          <a:gradFill flip="none" rotWithShape="1">
            <a:gsLst>
              <a:gs pos="0">
                <a:schemeClr val="bg1"/>
              </a:gs>
              <a:gs pos="100000">
                <a:schemeClr val="bg1">
                  <a:lumMod val="85000"/>
                </a:schemeClr>
              </a:gs>
            </a:gsLst>
            <a:lin ang="18900000" scaled="1"/>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50" name="TextBox 49"/>
          <p:cNvSpPr txBox="1"/>
          <p:nvPr/>
        </p:nvSpPr>
        <p:spPr>
          <a:xfrm>
            <a:off x="1629896" y="135968"/>
            <a:ext cx="3168367" cy="646331"/>
          </a:xfrm>
          <a:prstGeom prst="rect">
            <a:avLst/>
          </a:prstGeom>
          <a:noFill/>
        </p:spPr>
        <p:txBody>
          <a:bodyPr wrap="square" rtlCol="0">
            <a:spAutoFit/>
          </a:bodyPr>
          <a:lstStyle/>
          <a:p>
            <a:r>
              <a:rPr lang="en-US" altLang="zh-CN" sz="2800" b="1" smtClean="0">
                <a:solidFill>
                  <a:srgbClr val="FF0000"/>
                </a:solidFill>
              </a:rPr>
              <a:t>——</a:t>
            </a:r>
            <a:r>
              <a:rPr lang="zh-CN" altLang="en-US" sz="3600" b="1" smtClean="0">
                <a:solidFill>
                  <a:srgbClr val="FF0000"/>
                </a:solidFill>
              </a:rPr>
              <a:t>怎样审设问？</a:t>
            </a:r>
            <a:endParaRPr lang="zh-CN" altLang="en-US" sz="2800" b="1">
              <a:solidFill>
                <a:srgbClr val="FF0000"/>
              </a:solidFill>
            </a:endParaRPr>
          </a:p>
        </p:txBody>
      </p:sp>
      <p:sp>
        <p:nvSpPr>
          <p:cNvPr id="52" name="TextBox 51"/>
          <p:cNvSpPr txBox="1"/>
          <p:nvPr/>
        </p:nvSpPr>
        <p:spPr>
          <a:xfrm>
            <a:off x="1718142" y="821212"/>
            <a:ext cx="6662888" cy="584775"/>
          </a:xfrm>
          <a:prstGeom prst="rect">
            <a:avLst/>
          </a:prstGeom>
          <a:solidFill>
            <a:srgbClr val="0000FF"/>
          </a:solidFill>
          <a:ln>
            <a:solidFill>
              <a:srgbClr val="FF0000"/>
            </a:solidFill>
          </a:ln>
        </p:spPr>
        <p:txBody>
          <a:bodyPr wrap="square" rtlCol="0">
            <a:spAutoFit/>
          </a:bodyPr>
          <a:lstStyle/>
          <a:p>
            <a:r>
              <a:rPr lang="en-US" altLang="zh-CN" sz="3200" b="1" smtClean="0">
                <a:solidFill>
                  <a:schemeClr val="bg1"/>
                </a:solidFill>
              </a:rPr>
              <a:t>1</a:t>
            </a:r>
            <a:r>
              <a:rPr lang="zh-CN" altLang="en-US" sz="3200" b="1" smtClean="0">
                <a:solidFill>
                  <a:schemeClr val="bg1"/>
                </a:solidFill>
              </a:rPr>
              <a:t>）</a:t>
            </a:r>
            <a:r>
              <a:rPr lang="zh-CN" altLang="en-US" sz="3200" b="1" smtClean="0">
                <a:solidFill>
                  <a:srgbClr val="FF0000"/>
                </a:solidFill>
              </a:rPr>
              <a:t>看完</a:t>
            </a:r>
            <a:r>
              <a:rPr lang="zh-CN" altLang="en-US" sz="3200" b="1" smtClean="0">
                <a:solidFill>
                  <a:schemeClr val="bg1"/>
                </a:solidFill>
              </a:rPr>
              <a:t>全部问题，</a:t>
            </a:r>
            <a:r>
              <a:rPr lang="zh-CN" altLang="en-US" sz="3200" b="1" smtClean="0">
                <a:solidFill>
                  <a:srgbClr val="FF0000"/>
                </a:solidFill>
              </a:rPr>
              <a:t>明确</a:t>
            </a:r>
            <a:r>
              <a:rPr lang="zh-CN" altLang="en-US" sz="3200" b="1" smtClean="0">
                <a:solidFill>
                  <a:schemeClr val="bg1"/>
                </a:solidFill>
              </a:rPr>
              <a:t>问题的指向。</a:t>
            </a:r>
            <a:endParaRPr lang="zh-CN" altLang="en-US" sz="2000" b="1">
              <a:solidFill>
                <a:schemeClr val="bg1"/>
              </a:solidFill>
            </a:endParaRPr>
          </a:p>
        </p:txBody>
      </p:sp>
      <p:sp>
        <p:nvSpPr>
          <p:cNvPr id="53" name="矩形 52"/>
          <p:cNvSpPr/>
          <p:nvPr/>
        </p:nvSpPr>
        <p:spPr>
          <a:xfrm>
            <a:off x="1644604" y="1935686"/>
            <a:ext cx="7203367" cy="2731517"/>
          </a:xfrm>
          <a:prstGeom prst="rect">
            <a:avLst/>
          </a:prstGeom>
        </p:spPr>
        <p:txBody>
          <a:bodyPr wrap="square">
            <a:spAutoFit/>
          </a:bodyPr>
          <a:lstStyle/>
          <a:p>
            <a:pPr lvl="0" indent="266700" defTabSz="914400" fontAlgn="base">
              <a:spcBef>
                <a:spcPct val="0"/>
              </a:spcBef>
              <a:spcAft>
                <a:spcPct val="0"/>
              </a:spcAft>
            </a:pPr>
            <a:r>
              <a:rPr lang="zh-CN" altLang="en-US" sz="2400" smtClean="0">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smtClean="0">
                <a:latin typeface="Times New Roman" panose="02020603050405020304" pitchFamily="18" charset="0"/>
                <a:ea typeface="宋体" panose="02010600030101010101" pitchFamily="2" charset="-122"/>
                <a:cs typeface="Times New Roman" panose="02020603050405020304" pitchFamily="18" charset="0"/>
              </a:rPr>
              <a:t>1</a:t>
            </a:r>
            <a:r>
              <a:rPr lang="zh-CN" altLang="en-US" sz="2400" b="1" smtClean="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b="1"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rPr>
              <a:t>创造</a:t>
            </a:r>
            <a:r>
              <a:rPr lang="zh-CN" altLang="en-US" sz="2400" b="1" smtClean="0">
                <a:latin typeface="Times New Roman" panose="02020603050405020304" pitchFamily="18" charset="0"/>
                <a:ea typeface="宋体" panose="02010600030101010101" pitchFamily="2" charset="-122"/>
                <a:cs typeface="Times New Roman" panose="02020603050405020304" pitchFamily="18" charset="0"/>
              </a:rPr>
              <a:t>中国奇迹得益于我们弘扬了怎样的中国精神？（</a:t>
            </a:r>
            <a:r>
              <a:rPr lang="en-US" altLang="zh-CN" sz="2400" b="1" smtClean="0">
                <a:latin typeface="Times New Roman" panose="02020603050405020304" pitchFamily="18" charset="0"/>
                <a:ea typeface="宋体" panose="02010600030101010101" pitchFamily="2" charset="-122"/>
                <a:cs typeface="Times New Roman" panose="02020603050405020304" pitchFamily="18" charset="0"/>
              </a:rPr>
              <a:t>2</a:t>
            </a:r>
            <a:r>
              <a:rPr lang="zh-CN" altLang="en-US" sz="2400" b="1" smtClean="0">
                <a:latin typeface="Times New Roman" panose="02020603050405020304" pitchFamily="18" charset="0"/>
                <a:ea typeface="宋体" panose="02010600030101010101" pitchFamily="2" charset="-122"/>
                <a:cs typeface="Times New Roman" panose="02020603050405020304" pitchFamily="18" charset="0"/>
              </a:rPr>
              <a:t>分）</a:t>
            </a:r>
            <a:endParaRPr lang="zh-CN" altLang="en-US" sz="2400" b="1" smtClean="0">
              <a:latin typeface="Arial" panose="020b0604020202020204" pitchFamily="34" charset="0"/>
              <a:ea typeface="宋体" panose="02010600030101010101" pitchFamily="2" charset="-122"/>
              <a:cs typeface="宋体" panose="02010600030101010101" pitchFamily="2" charset="-122"/>
            </a:endParaRPr>
          </a:p>
          <a:p>
            <a:pPr indent="266700" defTabSz="914400" eaLnBrk="0" fontAlgn="base" hangingPunct="0">
              <a:spcBef>
                <a:spcPct val="0"/>
              </a:spcBef>
              <a:spcAft>
                <a:spcPct val="0"/>
              </a:spcAft>
            </a:pPr>
            <a:r>
              <a:rPr lang="zh-CN" altLang="en-US" sz="2400" b="1" smtClean="0">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smtClean="0">
                <a:latin typeface="Times New Roman" panose="02020603050405020304" pitchFamily="18" charset="0"/>
                <a:ea typeface="宋体" panose="02010600030101010101" pitchFamily="2" charset="-122"/>
                <a:cs typeface="Times New Roman" panose="02020603050405020304" pitchFamily="18" charset="0"/>
              </a:rPr>
              <a:t>2</a:t>
            </a:r>
            <a:r>
              <a:rPr lang="zh-CN" altLang="en-US" sz="2400" b="1" smtClean="0">
                <a:latin typeface="Times New Roman" panose="02020603050405020304" pitchFamily="18" charset="0"/>
                <a:ea typeface="宋体" panose="02010600030101010101" pitchFamily="2" charset="-122"/>
                <a:cs typeface="Times New Roman" panose="02020603050405020304" pitchFamily="18" charset="0"/>
              </a:rPr>
              <a:t>）结合上述两则材料，分析说明</a:t>
            </a:r>
            <a:r>
              <a:rPr lang="zh-CN" altLang="en-US" sz="2400" b="1" smtClean="0">
                <a:solidFill>
                  <a:srgbClr val="000000"/>
                </a:solidFill>
                <a:latin typeface="Times New Roman" panose="02020603050405020304" pitchFamily="18" charset="0"/>
                <a:ea typeface="宋体" panose="02010600030101010101" pitchFamily="2" charset="-122"/>
                <a:cs typeface="Times New Roman" panose="02020603050405020304" pitchFamily="18" charset="0"/>
              </a:rPr>
              <a:t>我国是如何建设</a:t>
            </a:r>
            <a:r>
              <a:rPr lang="zh-CN" altLang="en-US" sz="2400" b="1"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rPr>
              <a:t>创新</a:t>
            </a:r>
            <a:r>
              <a:rPr lang="zh-CN" altLang="en-US" sz="2400" b="1" smtClean="0">
                <a:solidFill>
                  <a:srgbClr val="000000"/>
                </a:solidFill>
                <a:latin typeface="Times New Roman" panose="02020603050405020304" pitchFamily="18" charset="0"/>
                <a:ea typeface="宋体" panose="02010600030101010101" pitchFamily="2" charset="-122"/>
                <a:cs typeface="Times New Roman" panose="02020603050405020304" pitchFamily="18" charset="0"/>
              </a:rPr>
              <a:t>型国家的</a:t>
            </a:r>
            <a:r>
              <a:rPr lang="zh-CN" altLang="en-US" sz="2400" b="1" smtClean="0">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smtClean="0">
                <a:latin typeface="Times New Roman" panose="02020603050405020304" pitchFamily="18" charset="0"/>
                <a:ea typeface="宋体" panose="02010600030101010101" pitchFamily="2" charset="-122"/>
                <a:cs typeface="Times New Roman" panose="02020603050405020304" pitchFamily="18" charset="0"/>
              </a:rPr>
              <a:t>6</a:t>
            </a:r>
            <a:r>
              <a:rPr lang="zh-CN" altLang="en-US" sz="2400" b="1" smtClean="0">
                <a:latin typeface="Times New Roman" panose="02020603050405020304" pitchFamily="18" charset="0"/>
                <a:ea typeface="宋体" panose="02010600030101010101" pitchFamily="2" charset="-122"/>
                <a:cs typeface="Times New Roman" panose="02020603050405020304" pitchFamily="18" charset="0"/>
              </a:rPr>
              <a:t>分）</a:t>
            </a:r>
            <a:endParaRPr lang="en-US" altLang="zh-CN" sz="2400" b="1" smtClean="0">
              <a:latin typeface="Times New Roman" panose="02020603050405020304" pitchFamily="18" charset="0"/>
              <a:ea typeface="宋体" panose="02010600030101010101" pitchFamily="2" charset="-122"/>
              <a:cs typeface="Times New Roman" panose="02020603050405020304" pitchFamily="18" charset="0"/>
            </a:endParaRPr>
          </a:p>
          <a:p>
            <a:pPr indent="266700" defTabSz="914400" eaLnBrk="0" fontAlgn="base" hangingPunct="0">
              <a:spcBef>
                <a:spcPct val="0"/>
              </a:spcBef>
              <a:spcAft>
                <a:spcPct val="0"/>
              </a:spcAft>
            </a:pPr>
            <a:r>
              <a:rPr lang="zh-CN" altLang="en-US" sz="2400" b="1"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3</a:t>
            </a:r>
            <a:r>
              <a:rPr lang="zh-CN" altLang="en-US" sz="2400" b="1"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）如果你立志</a:t>
            </a:r>
            <a:r>
              <a:rPr lang="zh-CN" altLang="en-US" sz="2400" b="1"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rPr>
              <a:t>加入该企业</a:t>
            </a:r>
            <a:r>
              <a:rPr lang="zh-CN" altLang="en-US" sz="2400" b="1"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，从现在起，你要做好怎样的准备？（</a:t>
            </a:r>
            <a:r>
              <a:rPr lang="en-US" altLang="zh-CN" sz="2400" b="1"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2</a:t>
            </a:r>
            <a:r>
              <a:rPr lang="zh-CN" altLang="en-US" sz="2400" b="1" smtClean="0">
                <a:solidFill>
                  <a:prstClr val="black"/>
                </a:solidFill>
                <a:latin typeface="Times New Roman" panose="02020603050405020304" pitchFamily="18" charset="0"/>
                <a:ea typeface="宋体" panose="02010600030101010101" pitchFamily="2" charset="-122"/>
                <a:cs typeface="Times New Roman" panose="02020603050405020304" pitchFamily="18" charset="0"/>
              </a:rPr>
              <a:t>分）</a:t>
            </a:r>
            <a:endParaRPr lang="zh-CN" altLang="en-US" sz="2400" b="1" smtClean="0">
              <a:solidFill>
                <a:prstClr val="black"/>
              </a:solidFill>
              <a:latin typeface="Arial" panose="020b0604020202020204" pitchFamily="34" charset="0"/>
              <a:ea typeface="宋体" panose="02010600030101010101" pitchFamily="2" charset="-122"/>
              <a:cs typeface="宋体" panose="02010600030101010101" pitchFamily="2" charset="-122"/>
            </a:endParaRPr>
          </a:p>
          <a:p>
            <a:pPr lvl="0" indent="266700" defTabSz="914400" eaLnBrk="0" fontAlgn="base" hangingPunct="0">
              <a:spcBef>
                <a:spcPct val="0"/>
              </a:spcBef>
              <a:spcAft>
                <a:spcPct val="0"/>
              </a:spcAft>
            </a:pPr>
            <a:endParaRPr lang="en-US" altLang="zh-CN" sz="1400" smtClean="0">
              <a:latin typeface="Times New Roman" panose="02020603050405020304" pitchFamily="18" charset="0"/>
              <a:ea typeface="宋体" panose="02010600030101010101" pitchFamily="2" charset="-122"/>
              <a:cs typeface="Times New Roman" panose="02020603050405020304" pitchFamily="18" charset="0"/>
            </a:endParaRPr>
          </a:p>
          <a:p>
            <a:pPr lvl="0" indent="266700" defTabSz="914400" eaLnBrk="0" fontAlgn="base" hangingPunct="0">
              <a:spcBef>
                <a:spcPct val="0"/>
              </a:spcBef>
              <a:spcAft>
                <a:spcPct val="0"/>
              </a:spcAft>
            </a:pPr>
            <a:endParaRPr lang="zh-CN" altLang="en-US"/>
          </a:p>
        </p:txBody>
      </p:sp>
      <p:sp>
        <p:nvSpPr>
          <p:cNvPr id="16" name="矩形 15"/>
          <p:cNvSpPr/>
          <p:nvPr/>
        </p:nvSpPr>
        <p:spPr>
          <a:xfrm>
            <a:off x="5786853" y="4141407"/>
            <a:ext cx="1111202" cy="646331"/>
          </a:xfrm>
          <a:prstGeom prst="rect">
            <a:avLst/>
          </a:prstGeom>
        </p:spPr>
        <p:txBody>
          <a:bodyPr wrap="none">
            <a:spAutoFit/>
          </a:bodyPr>
          <a:lstStyle/>
          <a:p>
            <a:r>
              <a:rPr lang="zh-CN" altLang="en-US" sz="3600" b="1"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rPr>
              <a:t>创新</a:t>
            </a:r>
            <a:endParaRPr lang="zh-CN" altLang="en-US" sz="3600"/>
          </a:p>
        </p:txBody>
      </p:sp>
    </p:spTree>
  </p:cSld>
  <p:clrMapOvr>
    <a:masterClrMapping/>
  </p:clrMapOvr>
  <mc:AlternateContent>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diamond(in)">
                                      <p:cBhvr>
                                        <p:cTn id="7" dur="2000"/>
                                        <p:tgtEl>
                                          <p:spTgt spid="5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heckerboard(across)">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 name="Picture 4" descr="C:\Users\jsj\Desktop\素材cnn sccnn.com_2014111795930119rx61_04 [转换].png"/>
          <p:cNvPicPr>
            <a:picLocks noChangeAspect="1" noChangeArrowheads="1"/>
          </p:cNvPicPr>
          <p:nvPr/>
        </p:nvPicPr>
        <p:blipFill>
          <a:blip r:embed="rId2"/>
          <a:stretch>
            <a:fillRect/>
          </a:stretch>
        </p:blipFill>
        <p:spPr bwMode="auto">
          <a:xfrm>
            <a:off x="7558601" y="0"/>
            <a:ext cx="1585399" cy="113140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841032"/>
            <a:ext cx="1265129" cy="1302467"/>
          </a:xfrm>
          <a:prstGeom prst="rect">
            <a:avLst/>
          </a:prstGeom>
          <a:noFill/>
          <a:extLst>
            <a:ext uri="{909E8E84-426E-40DD-AFC4-6F175D3DCCD1}">
              <a14:hiddenFill xmlns:a14="http://schemas.microsoft.com/office/drawing/2010/main">
                <a:solidFill>
                  <a:srgbClr val="FFFFFF"/>
                </a:solidFill>
              </a14:hiddenFill>
            </a:ext>
          </a:extLst>
        </p:spPr>
      </p:pic>
      <p:sp>
        <p:nvSpPr>
          <p:cNvPr id="5121" name="Rectangle 1"/>
          <p:cNvSpPr>
            <a:spLocks noChangeArrowheads="1"/>
          </p:cNvSpPr>
          <p:nvPr/>
        </p:nvSpPr>
        <p:spPr bwMode="auto">
          <a:xfrm>
            <a:off x="387749" y="490440"/>
            <a:ext cx="7512930" cy="2554545"/>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zh-CN" sz="16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材料一</a:t>
            </a:r>
            <a:r>
              <a:rPr kumimoji="0" lang="zh-CN" altLang="en-US" sz="16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拒绝了国外索要天价技术指导费，我们历经数年艰难攻关，最终完美完成了港珠澳大桥的沉管隧道施工；从一纸规划到提供全球服务，北斗的星路历程走了</a:t>
            </a:r>
            <a:r>
              <a:rPr kumimoji="0" lang="en-US" altLang="zh-CN" sz="16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25</a:t>
            </a:r>
            <a:r>
              <a:rPr kumimoji="0" lang="zh-CN" altLang="en-US" sz="1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年</a:t>
            </a:r>
            <a:r>
              <a:rPr kumimoji="0" lang="en-US" altLang="zh-CN" sz="1600" b="1" i="0" u="none" strike="noStrike" cap="none" normalizeH="0" baseline="0" smtClean="0">
                <a:ln>
                  <a:noFill/>
                </a:ln>
                <a:solidFill>
                  <a:schemeClr val="tx1"/>
                </a:solidFill>
                <a:effectLst/>
                <a:latin typeface="Times New Roman" panose="02020603050405020304"/>
                <a:ea typeface="楷体" panose="02010609060101010101" pitchFamily="49" charset="-122"/>
                <a:cs typeface="Times New Roman" panose="02020603050405020304" pitchFamily="18" charset="0"/>
              </a:rPr>
              <a:t>……</a:t>
            </a:r>
            <a:r>
              <a:rPr kumimoji="0" lang="zh-CN" altLang="en-US" sz="1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每一件大国重器，每一项超级工程，每一次技术突破，都是科技工作者一代又一代人的担当和努力，最终，创造了举世瞩目的中国奇迹！</a:t>
            </a:r>
            <a:endParaRPr kumimoji="0" lang="zh-CN" altLang="en-US" sz="16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rgbClr val="333333"/>
                </a:solidFill>
                <a:effectLst/>
                <a:latin typeface="黑体" panose="02010609060101010101" pitchFamily="49" charset="-122"/>
                <a:ea typeface="黑体" panose="02010609060101010101" pitchFamily="49" charset="-122"/>
                <a:cs typeface="Times New Roman" panose="02020603050405020304" pitchFamily="18" charset="0"/>
              </a:rPr>
              <a:t>材料二</a:t>
            </a:r>
            <a:r>
              <a:rPr kumimoji="0" lang="zh-CN" altLang="en-US" sz="16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6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当前，我国经济建设已经由高速增长进入高质量发展阶段，对科技创新的要求也越来越迫切。</a:t>
            </a:r>
            <a:r>
              <a:rPr kumimoji="0" lang="en-US" altLang="zh-CN" sz="16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2018</a:t>
            </a:r>
            <a:r>
              <a:rPr kumimoji="0" lang="zh-CN" altLang="en-US" sz="16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年我国企业科技创新研发投入约</a:t>
            </a:r>
            <a:r>
              <a:rPr kumimoji="0" lang="en-US" altLang="zh-CN" sz="16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2</a:t>
            </a:r>
            <a:r>
              <a:rPr kumimoji="0" lang="zh-CN" altLang="en-US" sz="16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万亿元，</a:t>
            </a:r>
            <a:r>
              <a:rPr kumimoji="0" lang="zh-CN" altLang="en-US" sz="1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比上年增长</a:t>
            </a:r>
            <a:r>
              <a:rPr kumimoji="0" lang="en-US" altLang="zh-CN" sz="16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11</a:t>
            </a:r>
            <a:r>
              <a:rPr kumimoji="0" lang="en-US" altLang="zh-CN" sz="16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a:t>
            </a:r>
            <a:r>
              <a:rPr kumimoji="0" lang="en-US" altLang="zh-CN" sz="16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6%</a:t>
            </a:r>
            <a:r>
              <a:rPr kumimoji="0" lang="zh-CN" altLang="en-US" sz="1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zh-CN" altLang="en-US" sz="16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科技创新的投入使得我国企业的创新能力、创新成效都逐步显现出来。</a:t>
            </a:r>
            <a:endParaRPr kumimoji="0" lang="zh-CN" altLang="en-US" sz="16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endPar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endPar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创造中国奇迹</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得益于我们弘扬了</a:t>
            </a:r>
            <a:r>
              <a:rPr kumimoji="0" lang="zh-CN" altLang="en-US" sz="16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怎样的</a:t>
            </a:r>
            <a:r>
              <a:rPr kumimoji="0" lang="zh-CN" altLang="en-US" sz="1600" b="1" u="sng" strike="noStrike" cap="none" normalizeH="0" baseline="0" smtClean="0">
                <a:ln>
                  <a:noFill/>
                </a:ln>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rPr>
              <a:t>中国精神</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16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5" name="矩形 4"/>
          <p:cNvSpPr/>
          <p:nvPr/>
        </p:nvSpPr>
        <p:spPr>
          <a:xfrm>
            <a:off x="337051" y="0"/>
            <a:ext cx="2999539" cy="523220"/>
          </a:xfrm>
          <a:prstGeom prst="rect">
            <a:avLst/>
          </a:prstGeom>
        </p:spPr>
        <p:txBody>
          <a:bodyPr wrap="none">
            <a:spAutoFit/>
          </a:bodyPr>
          <a:lstStyle/>
          <a:p>
            <a:r>
              <a:rPr lang="en-US" altLang="zh-CN" sz="2800" b="1" smtClean="0">
                <a:solidFill>
                  <a:srgbClr val="FF0000"/>
                </a:solidFill>
              </a:rPr>
              <a:t>——</a:t>
            </a:r>
            <a:r>
              <a:rPr lang="zh-CN" altLang="en-US" sz="2800" b="1" smtClean="0">
                <a:solidFill>
                  <a:srgbClr val="FF0000"/>
                </a:solidFill>
              </a:rPr>
              <a:t>怎样审设问？</a:t>
            </a:r>
            <a:endParaRPr lang="zh-CN" altLang="en-US" sz="2800" b="1">
              <a:solidFill>
                <a:srgbClr val="FF0000"/>
              </a:solidFill>
            </a:endParaRPr>
          </a:p>
        </p:txBody>
      </p:sp>
      <p:sp>
        <p:nvSpPr>
          <p:cNvPr id="6" name="TextBox 5"/>
          <p:cNvSpPr txBox="1"/>
          <p:nvPr/>
        </p:nvSpPr>
        <p:spPr>
          <a:xfrm>
            <a:off x="1096710" y="460112"/>
            <a:ext cx="6090358" cy="461665"/>
          </a:xfrm>
          <a:prstGeom prst="rect">
            <a:avLst/>
          </a:prstGeom>
          <a:solidFill>
            <a:srgbClr val="0000FF"/>
          </a:solidFill>
          <a:ln>
            <a:solidFill>
              <a:srgbClr val="FF0000"/>
            </a:solidFill>
          </a:ln>
        </p:spPr>
        <p:txBody>
          <a:bodyPr wrap="square" rtlCol="0">
            <a:spAutoFit/>
          </a:bodyPr>
          <a:lstStyle/>
          <a:p>
            <a:r>
              <a:rPr lang="en-US" altLang="zh-CN" sz="2400" b="1" smtClean="0">
                <a:solidFill>
                  <a:schemeClr val="bg1"/>
                </a:solidFill>
              </a:rPr>
              <a:t>1</a:t>
            </a:r>
            <a:r>
              <a:rPr lang="zh-CN" altLang="en-US" sz="2400" b="1" smtClean="0">
                <a:solidFill>
                  <a:schemeClr val="bg1"/>
                </a:solidFill>
              </a:rPr>
              <a:t>）</a:t>
            </a:r>
            <a:r>
              <a:rPr lang="zh-CN" altLang="en-US" sz="2400" b="1" smtClean="0">
                <a:solidFill>
                  <a:srgbClr val="FF0000"/>
                </a:solidFill>
              </a:rPr>
              <a:t>看完</a:t>
            </a:r>
            <a:r>
              <a:rPr lang="zh-CN" altLang="en-US" sz="2400" b="1" smtClean="0">
                <a:solidFill>
                  <a:schemeClr val="bg1"/>
                </a:solidFill>
              </a:rPr>
              <a:t>全部问题，明确问题的指向。</a:t>
            </a:r>
            <a:endParaRPr lang="zh-CN" altLang="en-US" sz="1600" b="1">
              <a:solidFill>
                <a:schemeClr val="bg1"/>
              </a:solidFill>
            </a:endParaRPr>
          </a:p>
        </p:txBody>
      </p:sp>
      <p:sp>
        <p:nvSpPr>
          <p:cNvPr id="8" name="椭圆形标注 7"/>
          <p:cNvSpPr/>
          <p:nvPr/>
        </p:nvSpPr>
        <p:spPr>
          <a:xfrm>
            <a:off x="3973071" y="2357460"/>
            <a:ext cx="1159016" cy="33198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smtClean="0"/>
              <a:t>疑问词</a:t>
            </a:r>
            <a:endParaRPr lang="zh-CN" altLang="en-US" sz="1600" b="1"/>
          </a:p>
        </p:txBody>
      </p:sp>
      <p:sp>
        <p:nvSpPr>
          <p:cNvPr id="12" name="圆角矩形标注 11"/>
          <p:cNvSpPr/>
          <p:nvPr/>
        </p:nvSpPr>
        <p:spPr>
          <a:xfrm>
            <a:off x="5151739" y="2201717"/>
            <a:ext cx="1153192" cy="495057"/>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smtClean="0"/>
              <a:t>限定词</a:t>
            </a:r>
            <a:endParaRPr lang="zh-CN" altLang="en-US" sz="1600" b="1"/>
          </a:p>
        </p:txBody>
      </p:sp>
      <p:sp>
        <p:nvSpPr>
          <p:cNvPr id="14" name="矩形标注 13"/>
          <p:cNvSpPr/>
          <p:nvPr/>
        </p:nvSpPr>
        <p:spPr>
          <a:xfrm>
            <a:off x="1298923" y="2291888"/>
            <a:ext cx="1529796" cy="41351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smtClean="0"/>
              <a:t>其他限制条件</a:t>
            </a:r>
            <a:endParaRPr lang="zh-CN" altLang="en-US" b="1"/>
          </a:p>
        </p:txBody>
      </p:sp>
      <p:sp>
        <p:nvSpPr>
          <p:cNvPr id="15" name="TextBox 14"/>
          <p:cNvSpPr txBox="1"/>
          <p:nvPr/>
        </p:nvSpPr>
        <p:spPr>
          <a:xfrm>
            <a:off x="1281742" y="2970344"/>
            <a:ext cx="5660707" cy="523220"/>
          </a:xfrm>
          <a:prstGeom prst="rect">
            <a:avLst/>
          </a:prstGeom>
          <a:noFill/>
        </p:spPr>
        <p:txBody>
          <a:bodyPr wrap="square" rtlCol="0">
            <a:spAutoFit/>
          </a:bodyPr>
          <a:lstStyle/>
          <a:p>
            <a:r>
              <a:rPr lang="zh-CN" altLang="en-US" sz="2800" b="1" smtClean="0"/>
              <a:t>问题应转换为：中国精神是什么？</a:t>
            </a:r>
            <a:endParaRPr lang="zh-CN" altLang="en-US" sz="2800" b="1"/>
          </a:p>
        </p:txBody>
      </p:sp>
      <p:sp>
        <p:nvSpPr>
          <p:cNvPr id="16" name="矩形 15"/>
          <p:cNvSpPr/>
          <p:nvPr/>
        </p:nvSpPr>
        <p:spPr>
          <a:xfrm>
            <a:off x="1102722" y="3645953"/>
            <a:ext cx="6940503" cy="954107"/>
          </a:xfrm>
          <a:prstGeom prst="rect">
            <a:avLst/>
          </a:prstGeom>
          <a:solidFill>
            <a:srgbClr val="00B050"/>
          </a:solidFill>
          <a:ln>
            <a:solidFill>
              <a:srgbClr val="00B050"/>
            </a:solidFill>
          </a:ln>
        </p:spPr>
        <p:txBody>
          <a:bodyPr wrap="square">
            <a:spAutoFit/>
          </a:bodyPr>
          <a:lstStyle/>
          <a:p>
            <a:r>
              <a:rPr lang="zh-CN" altLang="en-US" sz="2800" b="1" smtClean="0">
                <a:solidFill>
                  <a:srgbClr val="0000FF"/>
                </a:solidFill>
              </a:rPr>
              <a:t>答案：（</a:t>
            </a:r>
            <a:r>
              <a:rPr lang="en-US" altLang="zh-CN" sz="2800" b="1" smtClean="0">
                <a:solidFill>
                  <a:srgbClr val="0000FF"/>
                </a:solidFill>
              </a:rPr>
              <a:t>1</a:t>
            </a:r>
            <a:r>
              <a:rPr lang="zh-CN" altLang="en-US" sz="2800" b="1" smtClean="0">
                <a:solidFill>
                  <a:srgbClr val="0000FF"/>
                </a:solidFill>
              </a:rPr>
              <a:t>）以爱国主义为核心的民族精神和以</a:t>
            </a:r>
            <a:r>
              <a:rPr lang="zh-CN" altLang="en-US" sz="2800" b="1" smtClean="0">
                <a:solidFill>
                  <a:srgbClr val="C00000"/>
                </a:solidFill>
              </a:rPr>
              <a:t>改革创新</a:t>
            </a:r>
            <a:r>
              <a:rPr lang="zh-CN" altLang="en-US" sz="2800" b="1" smtClean="0">
                <a:solidFill>
                  <a:srgbClr val="0000FF"/>
                </a:solidFill>
              </a:rPr>
              <a:t>为核心的时代精神。</a:t>
            </a:r>
            <a:r>
              <a:rPr lang="en-US" altLang="zh-CN" sz="2800" b="1" smtClean="0">
                <a:solidFill>
                  <a:srgbClr val="0000FF"/>
                </a:solidFill>
              </a:rPr>
              <a:t>2</a:t>
            </a:r>
            <a:r>
              <a:rPr lang="zh-CN" altLang="en-US" sz="2800" b="1" smtClean="0">
                <a:solidFill>
                  <a:srgbClr val="0000FF"/>
                </a:solidFill>
              </a:rPr>
              <a:t>分</a:t>
            </a:r>
            <a:endParaRPr lang="zh-CN" altLang="en-US" sz="2800" b="1">
              <a:solidFill>
                <a:srgbClr val="0000FF"/>
              </a:solidFill>
            </a:endParaRPr>
          </a:p>
        </p:txBody>
      </p:sp>
      <p:sp>
        <p:nvSpPr>
          <p:cNvPr id="17" name="矩形 16"/>
          <p:cNvSpPr/>
          <p:nvPr/>
        </p:nvSpPr>
        <p:spPr>
          <a:xfrm>
            <a:off x="1090237" y="972642"/>
            <a:ext cx="6091006" cy="769441"/>
          </a:xfrm>
          <a:prstGeom prst="rect">
            <a:avLst/>
          </a:prstGeom>
          <a:solidFill>
            <a:srgbClr val="0000FF"/>
          </a:solidFill>
        </p:spPr>
        <p:txBody>
          <a:bodyPr wrap="square">
            <a:spAutoFit/>
          </a:bodyPr>
          <a:lstStyle/>
          <a:p>
            <a:r>
              <a:rPr lang="en-US" altLang="zh-CN" sz="2000" b="1" smtClean="0">
                <a:solidFill>
                  <a:schemeClr val="bg1"/>
                </a:solidFill>
              </a:rPr>
              <a:t>2</a:t>
            </a:r>
            <a:r>
              <a:rPr lang="zh-CN" altLang="en-US" sz="2000" b="1" smtClean="0">
                <a:solidFill>
                  <a:schemeClr val="bg1"/>
                </a:solidFill>
              </a:rPr>
              <a:t>）</a:t>
            </a:r>
            <a:r>
              <a:rPr lang="zh-CN" altLang="en-US" sz="2400" b="1" smtClean="0">
                <a:solidFill>
                  <a:srgbClr val="FF0000"/>
                </a:solidFill>
              </a:rPr>
              <a:t>找出</a:t>
            </a:r>
            <a:r>
              <a:rPr lang="zh-CN" altLang="en-US" sz="2000" b="1" smtClean="0">
                <a:solidFill>
                  <a:schemeClr val="bg1"/>
                </a:solidFill>
              </a:rPr>
              <a:t>疑问词，明确题型；找出限定词，明确知识范围；找出其他限制条件，精准答题指向。</a:t>
            </a:r>
            <a:endParaRPr lang="zh-CN" altLang="en-US" sz="2000" b="1" smtClean="0">
              <a:solidFill>
                <a:schemeClr val="bg1"/>
              </a:solidFill>
            </a:endParaRPr>
          </a:p>
        </p:txBody>
      </p:sp>
      <p:sp>
        <p:nvSpPr>
          <p:cNvPr id="18" name="矩形 17"/>
          <p:cNvSpPr/>
          <p:nvPr/>
        </p:nvSpPr>
        <p:spPr>
          <a:xfrm>
            <a:off x="1098619" y="1758909"/>
            <a:ext cx="6076800" cy="461665"/>
          </a:xfrm>
          <a:prstGeom prst="rect">
            <a:avLst/>
          </a:prstGeom>
          <a:solidFill>
            <a:srgbClr val="0000FF"/>
          </a:solidFill>
          <a:ln>
            <a:solidFill>
              <a:schemeClr val="bg1"/>
            </a:solidFill>
          </a:ln>
        </p:spPr>
        <p:txBody>
          <a:bodyPr wrap="square">
            <a:spAutoFit/>
          </a:bodyPr>
          <a:lstStyle/>
          <a:p>
            <a:r>
              <a:rPr lang="en-US" altLang="zh-CN" sz="2000" b="1" smtClean="0">
                <a:solidFill>
                  <a:schemeClr val="bg1"/>
                </a:solidFill>
              </a:rPr>
              <a:t>3</a:t>
            </a:r>
            <a:r>
              <a:rPr lang="zh-CN" altLang="en-US" sz="2000" b="1" smtClean="0">
                <a:solidFill>
                  <a:schemeClr val="bg1"/>
                </a:solidFill>
              </a:rPr>
              <a:t>）</a:t>
            </a:r>
            <a:r>
              <a:rPr lang="zh-CN" altLang="en-US" sz="2400" b="1" smtClean="0">
                <a:solidFill>
                  <a:srgbClr val="FF0000"/>
                </a:solidFill>
              </a:rPr>
              <a:t>回归</a:t>
            </a:r>
            <a:r>
              <a:rPr lang="zh-CN" altLang="en-US" sz="2000" b="1" smtClean="0">
                <a:solidFill>
                  <a:schemeClr val="bg1"/>
                </a:solidFill>
              </a:rPr>
              <a:t>课本，把设问解读转换为课本的问题。</a:t>
            </a:r>
            <a:endParaRPr lang="zh-CN" altLang="en-US" sz="2000" b="1">
              <a:solidFill>
                <a:schemeClr val="bg1"/>
              </a:solidFill>
            </a:endParaRPr>
          </a:p>
        </p:txBody>
      </p:sp>
      <p:sp>
        <p:nvSpPr>
          <p:cNvPr id="20" name="TextBox 19"/>
          <p:cNvSpPr txBox="1"/>
          <p:nvPr/>
        </p:nvSpPr>
        <p:spPr>
          <a:xfrm>
            <a:off x="669783" y="3011114"/>
            <a:ext cx="7821906" cy="584775"/>
          </a:xfrm>
          <a:prstGeom prst="rect">
            <a:avLst/>
          </a:prstGeom>
          <a:solidFill>
            <a:srgbClr val="FF0000"/>
          </a:solidFill>
          <a:ln>
            <a:solidFill>
              <a:srgbClr val="FF0000"/>
            </a:solidFill>
          </a:ln>
        </p:spPr>
        <p:txBody>
          <a:bodyPr wrap="square" rtlCol="0">
            <a:spAutoFit/>
          </a:bodyPr>
          <a:lstStyle/>
          <a:p>
            <a:r>
              <a:rPr lang="zh-CN" altLang="en-US" sz="3200" b="1" smtClean="0">
                <a:solidFill>
                  <a:schemeClr val="bg1"/>
                </a:solidFill>
              </a:rPr>
              <a:t>技巧</a:t>
            </a:r>
            <a:r>
              <a:rPr lang="en-US" altLang="zh-CN" sz="3200" b="1" smtClean="0">
                <a:solidFill>
                  <a:schemeClr val="bg1"/>
                </a:solidFill>
              </a:rPr>
              <a:t>2</a:t>
            </a:r>
            <a:r>
              <a:rPr lang="zh-CN" altLang="en-US" sz="3200" b="1" smtClean="0">
                <a:solidFill>
                  <a:schemeClr val="bg1"/>
                </a:solidFill>
              </a:rPr>
              <a:t>：审设问，要一看、二找、三转换。</a:t>
            </a:r>
            <a:r>
              <a:rPr lang="zh-CN" altLang="en-US" sz="3200" smtClean="0">
                <a:solidFill>
                  <a:srgbClr val="FF0000"/>
                </a:solidFill>
              </a:rPr>
              <a:t>。</a:t>
            </a:r>
            <a:endParaRPr lang="zh-CN" altLang="en-US" sz="3200">
              <a:solidFill>
                <a:srgbClr val="FF0000"/>
              </a:solidFill>
            </a:endParaRPr>
          </a:p>
        </p:txBody>
      </p:sp>
    </p:spTree>
  </p:cSld>
  <p:clrMapOvr>
    <a:masterClrMapping/>
  </p:clrMapOvr>
  <mc:AlternateContent>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500"/>
                                        <p:tgtEl>
                                          <p:spTgt spid="6"/>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diamond(in)">
                                      <p:cBhvr>
                                        <p:cTn id="24" dur="2000"/>
                                        <p:tgtEl>
                                          <p:spTgt spid="17"/>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8" presetClass="entr" presetSubtype="12" fill="hold" nodeType="clickEffect">
                                  <p:stCondLst>
                                    <p:cond delay="0"/>
                                  </p:stCondLst>
                                  <p:childTnLst>
                                    <p:set>
                                      <p:cBhvr>
                                        <p:cTn id="32" dur="1" fill="hold">
                                          <p:stCondLst>
                                            <p:cond delay="0"/>
                                          </p:stCondLst>
                                        </p:cTn>
                                        <p:tgtEl>
                                          <p:spTgt spid="15">
                                            <p:txEl>
                                              <p:pRg st="0" end="0"/>
                                            </p:txEl>
                                          </p:spTgt>
                                        </p:tgtEl>
                                        <p:attrNameLst>
                                          <p:attrName>style.visibility</p:attrName>
                                        </p:attrNameLst>
                                      </p:cBhvr>
                                      <p:to>
                                        <p:strVal val="visible"/>
                                      </p:to>
                                    </p:set>
                                    <p:animEffect transition="in" filter="strips(downLeft)">
                                      <p:cBhvr>
                                        <p:cTn id="33" dur="500"/>
                                        <p:tgtEl>
                                          <p:spTgt spid="15">
                                            <p:txEl>
                                              <p:pRg st="0" end="0"/>
                                            </p:txEl>
                                          </p:spTgt>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ppt_x"/>
                                          </p:val>
                                        </p:tav>
                                        <p:tav tm="100000">
                                          <p:val>
                                            <p:strVal val="#ppt_x"/>
                                          </p:val>
                                        </p:tav>
                                      </p:tavLst>
                                    </p:anim>
                                    <p:anim calcmode="lin" valueType="num">
                                      <p:cBhvr additive="base">
                                        <p:cTn id="3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0" fill="hold" nodeType="clickPar">
                      <p:stCondLst>
                        <p:cond delay="indefinite"/>
                      </p:stCondLst>
                      <p:childTnLst>
                        <p:par>
                          <p:cTn id="41" fill="hold" nodeType="afterGroup">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ppt_x"/>
                                          </p:val>
                                        </p:tav>
                                        <p:tav tm="100000">
                                          <p:val>
                                            <p:strVal val="#ppt_x"/>
                                          </p:val>
                                        </p:tav>
                                      </p:tavLst>
                                    </p:anim>
                                    <p:anim calcmode="lin" valueType="num">
                                      <p:cBhvr additive="base">
                                        <p:cTn id="4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2" grpId="0"/>
      <p:bldP spid="14" grpId="0"/>
      <p:bldP spid="16" grpId="0"/>
      <p:bldP spid="17" grpId="0"/>
      <p:bldP spid="18" grpId="0"/>
      <p:bldP spid="20"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TextBox 4"/>
          <p:cNvSpPr txBox="1"/>
          <p:nvPr/>
        </p:nvSpPr>
        <p:spPr>
          <a:xfrm>
            <a:off x="3887208" y="389765"/>
            <a:ext cx="595701" cy="1107996"/>
          </a:xfrm>
          <a:prstGeom prst="rect">
            <a:avLst/>
          </a:prstGeom>
          <a:noFill/>
        </p:spPr>
        <p:txBody>
          <a:bodyPr wrap="square" rtlCol="0">
            <a:spAutoFit/>
          </a:bodyPr>
          <a:lstStyle/>
          <a:p>
            <a:pPr algn="ctr"/>
            <a:r>
              <a:rPr lang="en-US" altLang="zh-CN" sz="6600" b="1" smtClean="0">
                <a:solidFill>
                  <a:schemeClr val="bg1"/>
                </a:solidFill>
                <a:latin typeface="DFGothic-EB" panose="02010609010101010101" pitchFamily="1" charset="-128"/>
                <a:ea typeface="DFGothic-EB" panose="02010609010101010101" pitchFamily="1" charset="-128"/>
              </a:rPr>
              <a:t>3</a:t>
            </a:r>
            <a:endParaRPr lang="zh-CN" altLang="en-US" sz="6600" b="1">
              <a:solidFill>
                <a:schemeClr val="bg1"/>
              </a:solidFill>
              <a:latin typeface="DFGothic-EB" panose="02010609010101010101" pitchFamily="1" charset="-128"/>
              <a:ea typeface="DFGothic-EB" panose="02010609010101010101" pitchFamily="1" charset="-128"/>
            </a:endParaRPr>
          </a:p>
        </p:txBody>
      </p:sp>
      <p:pic>
        <p:nvPicPr>
          <p:cNvPr id="10" name="Picture 4" descr="C:\Users\jsj\Desktop\素材cnn sccnn.com_2014111795930119rx61_04 [转换].png"/>
          <p:cNvPicPr>
            <a:picLocks noChangeAspect="1" noChangeArrowheads="1"/>
          </p:cNvPicPr>
          <p:nvPr/>
        </p:nvPicPr>
        <p:blipFill>
          <a:blip r:embed="rId2"/>
          <a:stretch>
            <a:fillRect/>
          </a:stretch>
        </p:blipFill>
        <p:spPr bwMode="auto">
          <a:xfrm>
            <a:off x="6923642" y="0"/>
            <a:ext cx="2220357" cy="158454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841032"/>
            <a:ext cx="1265129" cy="1302467"/>
          </a:xfrm>
          <a:prstGeom prst="rect">
            <a:avLst/>
          </a:prstGeom>
          <a:noFill/>
          <a:extLst>
            <a:ext uri="{909E8E84-426E-40DD-AFC4-6F175D3DCCD1}">
              <a14:hiddenFill xmlns:a14="http://schemas.microsoft.com/office/drawing/2010/main">
                <a:solidFill>
                  <a:srgbClr val="FFFFFF"/>
                </a:solidFill>
              </a14:hiddenFill>
            </a:ext>
          </a:extLst>
        </p:spPr>
      </p:pic>
      <p:sp>
        <p:nvSpPr>
          <p:cNvPr id="3073" name="Rectangle 1"/>
          <p:cNvSpPr>
            <a:spLocks noChangeArrowheads="1"/>
          </p:cNvSpPr>
          <p:nvPr/>
        </p:nvSpPr>
        <p:spPr bwMode="auto">
          <a:xfrm>
            <a:off x="276294" y="1282791"/>
            <a:ext cx="8722981" cy="2585323"/>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zh-CN"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sz="1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加油，中国！</a:t>
            </a:r>
            <a:r>
              <a:rPr kumimoji="0" lang="zh-CN"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endParaRPr kumimoji="0" lang="zh-CN" altLang="zh-CN" sz="11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sz="1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材料一</a:t>
            </a:r>
            <a:r>
              <a:rPr kumimoji="0" lang="zh-CN" altLang="en-US" sz="18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拒绝了国外索要天价技术指导费，我们历经数年艰难攻关，最终完美完成了港珠澳大桥的沉管隧道施工；从一纸规划到提供全球服务，北斗的星路历程走了</a:t>
            </a:r>
            <a:r>
              <a:rPr kumimoji="0" lang="en-US" altLang="zh-CN" sz="18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25</a:t>
            </a:r>
            <a:r>
              <a:rPr kumimoji="0" lang="zh-CN" altLang="en-US" sz="1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年</a:t>
            </a:r>
            <a:r>
              <a:rPr kumimoji="0" lang="en-US" altLang="zh-CN" sz="1800" b="1" i="0" u="none" strike="noStrike" cap="none" normalizeH="0" baseline="0" smtClean="0">
                <a:ln>
                  <a:noFill/>
                </a:ln>
                <a:solidFill>
                  <a:schemeClr val="tx1"/>
                </a:solidFill>
                <a:effectLst/>
                <a:latin typeface="Times New Roman" panose="02020603050405020304"/>
                <a:ea typeface="楷体" panose="02010609060101010101" pitchFamily="49" charset="-122"/>
                <a:cs typeface="Times New Roman" panose="02020603050405020304" pitchFamily="18" charset="0"/>
              </a:rPr>
              <a:t>……</a:t>
            </a:r>
            <a:r>
              <a:rPr kumimoji="0" lang="zh-CN" altLang="en-US" sz="1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每一件大国重器，每一项超级工程，每一次技术突破，都是科技工作者一代又一代人的担当和努力，最终，创造了举世瞩目的中国奇迹！</a:t>
            </a:r>
            <a:endParaRPr kumimoji="0" lang="zh-CN" altLang="en-US" sz="11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rgbClr val="333333"/>
                </a:solidFill>
                <a:effectLst/>
                <a:latin typeface="黑体" panose="02010609060101010101" pitchFamily="49" charset="-122"/>
                <a:ea typeface="黑体" panose="02010609060101010101" pitchFamily="49" charset="-122"/>
                <a:cs typeface="Times New Roman" panose="02020603050405020304" pitchFamily="18" charset="0"/>
              </a:rPr>
              <a:t>材料二</a:t>
            </a:r>
            <a:r>
              <a:rPr kumimoji="0" lang="zh-CN" altLang="en-US" sz="18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8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当前，我国经济建设已经由高速增长进入高质量发展阶段，对科技创新的要求也越来越迫切。</a:t>
            </a:r>
            <a:r>
              <a:rPr kumimoji="0" lang="en-US" altLang="zh-CN" sz="18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2018</a:t>
            </a:r>
            <a:r>
              <a:rPr kumimoji="0" lang="zh-CN" altLang="en-US" sz="18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年我国企业科技创新研发投入约</a:t>
            </a:r>
            <a:r>
              <a:rPr kumimoji="0" lang="en-US" altLang="zh-CN" sz="18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2</a:t>
            </a:r>
            <a:r>
              <a:rPr kumimoji="0" lang="zh-CN" altLang="en-US" sz="18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万亿元，</a:t>
            </a:r>
            <a:r>
              <a:rPr kumimoji="0" lang="zh-CN" altLang="en-US" sz="1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比上年增长</a:t>
            </a:r>
            <a:r>
              <a:rPr kumimoji="0" lang="en-US" altLang="zh-CN" sz="18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11</a:t>
            </a:r>
            <a:r>
              <a:rPr kumimoji="0" lang="en-US" altLang="zh-CN" sz="18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a:t>
            </a:r>
            <a:r>
              <a:rPr kumimoji="0" lang="en-US" altLang="zh-CN" sz="18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6%</a:t>
            </a:r>
            <a:r>
              <a:rPr kumimoji="0" lang="zh-CN" altLang="en-US" sz="1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zh-CN" altLang="en-US" sz="18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科技创新的投入使得我国企业的创新能力、创新成效都逐步显现出来。</a:t>
            </a:r>
            <a:endParaRPr kumimoji="0" lang="zh-CN" altLang="en-US" sz="11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）结合</a:t>
            </a:r>
            <a:r>
              <a:rPr kumimoji="0" lang="zh-CN" altLang="en-US" sz="1800" b="1" i="0" u="none" strike="noStrike" cap="none" normalizeH="0" baseline="0" smtClean="0">
                <a:ln>
                  <a:noFill/>
                </a:ln>
                <a:solidFill>
                  <a:srgbClr val="C00000"/>
                </a:solidFill>
                <a:effectLst/>
                <a:latin typeface="Times New Roman" panose="02020603050405020304" pitchFamily="18" charset="0"/>
                <a:ea typeface="宋体" panose="02010600030101010101" pitchFamily="2" charset="-122"/>
                <a:cs typeface="Times New Roman" panose="02020603050405020304" pitchFamily="18" charset="0"/>
              </a:rPr>
              <a:t>上述两则材料</a:t>
            </a: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，分析说明</a:t>
            </a:r>
            <a:r>
              <a:rPr kumimoji="0" lang="zh-CN" altLang="en-US" sz="1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我国是</a:t>
            </a:r>
            <a:r>
              <a:rPr kumimoji="0" lang="zh-CN" altLang="en-US" sz="1800" b="1" i="0" u="none" strike="noStrike" cap="none" normalizeH="0" baseline="0" smtClean="0">
                <a:ln>
                  <a:noFill/>
                </a:ln>
                <a:solidFill>
                  <a:srgbClr val="6E098D"/>
                </a:solidFill>
                <a:effectLst/>
                <a:latin typeface="Times New Roman" panose="02020603050405020304" pitchFamily="18" charset="0"/>
                <a:ea typeface="宋体" panose="02010600030101010101" pitchFamily="2" charset="-122"/>
                <a:cs typeface="Times New Roman" panose="02020603050405020304" pitchFamily="18" charset="0"/>
              </a:rPr>
              <a:t>如何</a:t>
            </a:r>
            <a:r>
              <a:rPr kumimoji="0" lang="zh-CN" altLang="en-US" sz="1800" b="1" i="0" u="none" strike="noStrike" cap="none" normalizeH="0" baseline="0" smtClean="0">
                <a:ln>
                  <a:noFill/>
                </a:ln>
                <a:solidFill>
                  <a:schemeClr val="accent6">
                    <a:lumMod val="50000"/>
                  </a:schemeClr>
                </a:solidFill>
                <a:effectLst/>
                <a:latin typeface="Times New Roman" panose="02020603050405020304" pitchFamily="18" charset="0"/>
                <a:ea typeface="宋体" panose="02010600030101010101" pitchFamily="2" charset="-122"/>
                <a:cs typeface="Times New Roman" panose="02020603050405020304" pitchFamily="18" charset="0"/>
              </a:rPr>
              <a:t>建设</a:t>
            </a:r>
            <a:r>
              <a:rPr kumimoji="0" lang="zh-CN" altLang="en-US" sz="18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cs typeface="Times New Roman" panose="02020603050405020304" pitchFamily="18" charset="0"/>
              </a:rPr>
              <a:t>创新型国家的</a:t>
            </a: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4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2" name="TextBox 11"/>
          <p:cNvSpPr txBox="1"/>
          <p:nvPr/>
        </p:nvSpPr>
        <p:spPr>
          <a:xfrm>
            <a:off x="177617" y="743361"/>
            <a:ext cx="6894181" cy="523220"/>
          </a:xfrm>
          <a:prstGeom prst="rect">
            <a:avLst/>
          </a:prstGeom>
          <a:solidFill>
            <a:srgbClr val="FF0000"/>
          </a:solidFill>
          <a:ln>
            <a:solidFill>
              <a:srgbClr val="FF0000"/>
            </a:solidFill>
          </a:ln>
        </p:spPr>
        <p:txBody>
          <a:bodyPr wrap="square" rtlCol="0">
            <a:spAutoFit/>
          </a:bodyPr>
          <a:lstStyle/>
          <a:p>
            <a:r>
              <a:rPr lang="zh-CN" altLang="en-US" sz="2800" b="1" smtClean="0">
                <a:solidFill>
                  <a:schemeClr val="bg1"/>
                </a:solidFill>
              </a:rPr>
              <a:t>技巧</a:t>
            </a:r>
            <a:r>
              <a:rPr lang="en-US" altLang="zh-CN" sz="2800" b="1" smtClean="0">
                <a:solidFill>
                  <a:schemeClr val="bg1"/>
                </a:solidFill>
              </a:rPr>
              <a:t>2</a:t>
            </a:r>
            <a:r>
              <a:rPr lang="zh-CN" altLang="en-US" sz="2800" b="1" smtClean="0">
                <a:solidFill>
                  <a:schemeClr val="bg1"/>
                </a:solidFill>
              </a:rPr>
              <a:t>：审设问，要一看、二找、三转换。</a:t>
            </a:r>
            <a:r>
              <a:rPr lang="zh-CN" altLang="en-US" smtClean="0">
                <a:solidFill>
                  <a:srgbClr val="FF0000"/>
                </a:solidFill>
              </a:rPr>
              <a:t>。</a:t>
            </a:r>
            <a:endParaRPr lang="zh-CN" altLang="en-US">
              <a:solidFill>
                <a:srgbClr val="FF0000"/>
              </a:solidFill>
            </a:endParaRPr>
          </a:p>
        </p:txBody>
      </p:sp>
      <p:sp>
        <p:nvSpPr>
          <p:cNvPr id="14" name="矩形标注 13"/>
          <p:cNvSpPr/>
          <p:nvPr/>
        </p:nvSpPr>
        <p:spPr>
          <a:xfrm>
            <a:off x="1688599" y="3045807"/>
            <a:ext cx="1508510" cy="461832"/>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smtClean="0"/>
              <a:t>其他限制条件</a:t>
            </a:r>
            <a:endParaRPr lang="zh-CN" altLang="en-US" sz="1600" b="1"/>
          </a:p>
        </p:txBody>
      </p:sp>
      <p:sp>
        <p:nvSpPr>
          <p:cNvPr id="15" name="椭圆形标注 14"/>
          <p:cNvSpPr/>
          <p:nvPr/>
        </p:nvSpPr>
        <p:spPr>
          <a:xfrm>
            <a:off x="4533834" y="3078700"/>
            <a:ext cx="1426211" cy="38536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smtClean="0"/>
              <a:t>疑问词</a:t>
            </a:r>
            <a:endParaRPr lang="zh-CN" altLang="en-US" sz="1600" b="1"/>
          </a:p>
        </p:txBody>
      </p:sp>
      <p:sp>
        <p:nvSpPr>
          <p:cNvPr id="16" name="圆角矩形标注 15"/>
          <p:cNvSpPr/>
          <p:nvPr/>
        </p:nvSpPr>
        <p:spPr>
          <a:xfrm>
            <a:off x="6068317" y="3001350"/>
            <a:ext cx="1153192" cy="495057"/>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b="1" smtClean="0"/>
              <a:t>限定词</a:t>
            </a:r>
            <a:endParaRPr lang="zh-CN" altLang="en-US" sz="2000" b="1"/>
          </a:p>
        </p:txBody>
      </p:sp>
      <p:sp>
        <p:nvSpPr>
          <p:cNvPr id="17" name="TextBox 16"/>
          <p:cNvSpPr txBox="1"/>
          <p:nvPr/>
        </p:nvSpPr>
        <p:spPr>
          <a:xfrm>
            <a:off x="3128686" y="3756277"/>
            <a:ext cx="5015394" cy="769441"/>
          </a:xfrm>
          <a:prstGeom prst="rect">
            <a:avLst/>
          </a:prstGeom>
          <a:noFill/>
        </p:spPr>
        <p:txBody>
          <a:bodyPr wrap="square" rtlCol="0">
            <a:spAutoFit/>
          </a:bodyPr>
          <a:lstStyle/>
          <a:p>
            <a:r>
              <a:rPr lang="zh-CN" altLang="en-US" sz="2800" b="1" smtClean="0"/>
              <a:t>问题转换为：材料</a:t>
            </a:r>
            <a:r>
              <a:rPr lang="en-US" altLang="zh-CN" sz="4400" b="1" smtClean="0">
                <a:solidFill>
                  <a:srgbClr val="FF0000"/>
                </a:solidFill>
              </a:rPr>
              <a:t>+</a:t>
            </a:r>
            <a:r>
              <a:rPr lang="zh-CN" altLang="en-US" sz="2800" b="1" smtClean="0"/>
              <a:t>课本观点</a:t>
            </a:r>
            <a:endParaRPr lang="zh-CN" altLang="en-US" sz="2800" b="1"/>
          </a:p>
        </p:txBody>
      </p:sp>
      <p:sp>
        <p:nvSpPr>
          <p:cNvPr id="13" name="矩形 12"/>
          <p:cNvSpPr/>
          <p:nvPr/>
        </p:nvSpPr>
        <p:spPr>
          <a:xfrm>
            <a:off x="312329" y="0"/>
            <a:ext cx="3312378" cy="646331"/>
          </a:xfrm>
          <a:prstGeom prst="rect">
            <a:avLst/>
          </a:prstGeom>
        </p:spPr>
        <p:txBody>
          <a:bodyPr wrap="square">
            <a:spAutoFit/>
          </a:bodyPr>
          <a:lstStyle/>
          <a:p>
            <a:r>
              <a:rPr lang="en-US" altLang="zh-CN" sz="3600" b="1" smtClean="0">
                <a:solidFill>
                  <a:srgbClr val="FF0000"/>
                </a:solidFill>
              </a:rPr>
              <a:t>——</a:t>
            </a:r>
            <a:r>
              <a:rPr lang="zh-CN" altLang="en-US" sz="3600" b="1" smtClean="0">
                <a:solidFill>
                  <a:srgbClr val="FF0000"/>
                </a:solidFill>
              </a:rPr>
              <a:t>怎样审设问？</a:t>
            </a:r>
            <a:endParaRPr lang="zh-CN" altLang="en-US" sz="3600" b="1">
              <a:solidFill>
                <a:srgbClr val="FF0000"/>
              </a:solidFill>
            </a:endParaRPr>
          </a:p>
        </p:txBody>
      </p:sp>
      <p:sp>
        <p:nvSpPr>
          <p:cNvPr id="18" name="TextBox 17"/>
          <p:cNvSpPr txBox="1"/>
          <p:nvPr/>
        </p:nvSpPr>
        <p:spPr>
          <a:xfrm>
            <a:off x="2545845" y="3706583"/>
            <a:ext cx="276294" cy="1107996"/>
          </a:xfrm>
          <a:prstGeom prst="rect">
            <a:avLst/>
          </a:prstGeom>
          <a:noFill/>
        </p:spPr>
        <p:txBody>
          <a:bodyPr wrap="square" rtlCol="0">
            <a:spAutoFit/>
          </a:bodyPr>
          <a:lstStyle/>
          <a:p>
            <a:r>
              <a:rPr lang="zh-CN" altLang="en-US" sz="6600" smtClean="0">
                <a:solidFill>
                  <a:srgbClr val="FF0000"/>
                </a:solidFill>
              </a:rPr>
              <a:t>？</a:t>
            </a:r>
            <a:endParaRPr lang="zh-CN" altLang="en-US" sz="6600">
              <a:solidFill>
                <a:srgbClr val="FF0000"/>
              </a:solidFill>
            </a:endParaRPr>
          </a:p>
        </p:txBody>
      </p:sp>
    </p:spTree>
  </p:cSld>
  <p:clrMapOvr>
    <a:masterClrMapping/>
  </p:clrMapOvr>
  <mc:AlternateContent>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box(in)">
                                      <p:cBhvr>
                                        <p:cTn id="26" dur="500"/>
                                        <p:tgtEl>
                                          <p:spTgt spid="16"/>
                                        </p:tgtEl>
                                      </p:cBhvr>
                                    </p:animEffec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8" presetClass="entr" presetSubtype="16"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diamond(in)">
                                      <p:cBhvr>
                                        <p:cTn id="31" dur="2000"/>
                                        <p:tgtEl>
                                          <p:spTgt spid="14"/>
                                        </p:tgtEl>
                                      </p:cBhvr>
                                    </p:animEffec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ppt_x"/>
                                          </p:val>
                                        </p:tav>
                                        <p:tav tm="100000">
                                          <p:val>
                                            <p:strVal val="#ppt_x"/>
                                          </p:val>
                                        </p:tav>
                                      </p:tavLst>
                                    </p:anim>
                                    <p:anim calcmode="lin" valueType="num">
                                      <p:cBhvr additive="base">
                                        <p:cTn id="3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cond evt="onBegin" delay="0">
                          <p:tn val="37"/>
                        </p:cond>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923642" y="0"/>
            <a:ext cx="2220357" cy="158454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841032"/>
            <a:ext cx="1265129" cy="1302467"/>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99268" y="0"/>
            <a:ext cx="4572000" cy="461665"/>
          </a:xfrm>
          <a:prstGeom prst="rect">
            <a:avLst/>
          </a:prstGeom>
        </p:spPr>
        <p:txBody>
          <a:bodyPr>
            <a:spAutoFit/>
          </a:bodyPr>
          <a:lstStyle/>
          <a:p>
            <a:r>
              <a:rPr lang="en-US" altLang="zh-CN" sz="2400" b="1" smtClean="0">
                <a:solidFill>
                  <a:srgbClr val="FF0000"/>
                </a:solidFill>
              </a:rPr>
              <a:t>———</a:t>
            </a:r>
            <a:r>
              <a:rPr lang="zh-CN" altLang="en-US" sz="2400" b="1" smtClean="0">
                <a:solidFill>
                  <a:srgbClr val="FF0000"/>
                </a:solidFill>
              </a:rPr>
              <a:t>怎样审材料？</a:t>
            </a:r>
            <a:endParaRPr lang="en-US" altLang="zh-CN" sz="2400" b="1" smtClean="0">
              <a:solidFill>
                <a:srgbClr val="FF0000"/>
              </a:solidFill>
            </a:endParaRPr>
          </a:p>
        </p:txBody>
      </p:sp>
      <p:sp>
        <p:nvSpPr>
          <p:cNvPr id="7" name="Rectangle 1"/>
          <p:cNvSpPr>
            <a:spLocks noChangeArrowheads="1"/>
          </p:cNvSpPr>
          <p:nvPr/>
        </p:nvSpPr>
        <p:spPr bwMode="auto">
          <a:xfrm>
            <a:off x="449426" y="1352388"/>
            <a:ext cx="7484102" cy="230832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zh-CN"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sz="16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加油，中国！</a:t>
            </a:r>
            <a:r>
              <a:rPr kumimoji="0" lang="zh-CN"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endParaRPr kumimoji="0" lang="zh-CN" altLang="zh-CN" sz="105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sz="16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材料一</a:t>
            </a:r>
            <a:r>
              <a:rPr kumimoji="0" lang="zh-CN" altLang="en-US" sz="16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600" b="1" i="0" u="none" strike="noStrike" cap="none" normalizeH="0" baseline="0" smtClean="0">
                <a:ln>
                  <a:noFill/>
                </a:ln>
                <a:solidFill>
                  <a:srgbClr val="C00000"/>
                </a:solidFill>
                <a:effectLst/>
                <a:latin typeface="楷体" panose="02010609060101010101" pitchFamily="49" charset="-122"/>
                <a:ea typeface="楷体" panose="02010609060101010101" pitchFamily="49" charset="-122"/>
                <a:cs typeface="Times New Roman" panose="02020603050405020304" pitchFamily="18" charset="0"/>
              </a:rPr>
              <a:t>拒绝了国外索要天价技术指导费，我们历经数年艰难攻关，最终完美完成了港珠澳大桥的沉管隧道施工</a:t>
            </a:r>
            <a:r>
              <a:rPr kumimoji="0" lang="zh-CN" altLang="en-US" sz="1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zh-CN" altLang="en-US" sz="1600" b="1" i="0" u="none" strike="noStrike" cap="none" normalizeH="0" baseline="0" smtClean="0">
                <a:ln>
                  <a:noFill/>
                </a:ln>
                <a:solidFill>
                  <a:srgbClr val="7030A0"/>
                </a:solidFill>
                <a:effectLst/>
                <a:latin typeface="楷体" panose="02010609060101010101" pitchFamily="49" charset="-122"/>
                <a:ea typeface="楷体" panose="02010609060101010101" pitchFamily="49" charset="-122"/>
                <a:cs typeface="Times New Roman" panose="02020603050405020304" pitchFamily="18" charset="0"/>
              </a:rPr>
              <a:t>从一纸规划到提供全球服务，北斗的星路历程走了</a:t>
            </a:r>
            <a:r>
              <a:rPr kumimoji="0" lang="en-US" altLang="zh-CN" sz="1600" b="1" i="0" u="none" strike="noStrike" cap="none" normalizeH="0" baseline="0" smtClean="0">
                <a:ln>
                  <a:noFill/>
                </a:ln>
                <a:solidFill>
                  <a:srgbClr val="7030A0"/>
                </a:solidFill>
                <a:effectLst/>
                <a:latin typeface="Calibri" panose="020f0502020204030204" pitchFamily="34" charset="0"/>
                <a:ea typeface="楷体" panose="02010609060101010101" pitchFamily="49" charset="-122"/>
                <a:cs typeface="Times New Roman" panose="02020603050405020304" pitchFamily="18" charset="0"/>
              </a:rPr>
              <a:t>25</a:t>
            </a:r>
            <a:r>
              <a:rPr kumimoji="0" lang="zh-CN" altLang="en-US" sz="1600" b="1" i="0" u="none" strike="noStrike" cap="none" normalizeH="0" baseline="0" smtClean="0">
                <a:ln>
                  <a:noFill/>
                </a:ln>
                <a:solidFill>
                  <a:srgbClr val="7030A0"/>
                </a:solidFill>
                <a:effectLst/>
                <a:latin typeface="楷体" panose="02010609060101010101" pitchFamily="49" charset="-122"/>
                <a:ea typeface="楷体" panose="02010609060101010101" pitchFamily="49" charset="-122"/>
                <a:cs typeface="Times New Roman" panose="02020603050405020304" pitchFamily="18" charset="0"/>
              </a:rPr>
              <a:t>年</a:t>
            </a:r>
            <a:r>
              <a:rPr kumimoji="0" lang="en-US" altLang="zh-CN" sz="1600" b="1" i="0" u="none" strike="noStrike" cap="none" normalizeH="0" baseline="0" smtClean="0">
                <a:ln>
                  <a:noFill/>
                </a:ln>
                <a:solidFill>
                  <a:srgbClr val="7030A0"/>
                </a:solidFill>
                <a:effectLst/>
                <a:latin typeface="Times New Roman" panose="02020603050405020304"/>
                <a:ea typeface="楷体" panose="02010609060101010101" pitchFamily="49" charset="-122"/>
                <a:cs typeface="Times New Roman" panose="02020603050405020304" pitchFamily="18" charset="0"/>
              </a:rPr>
              <a:t>……</a:t>
            </a:r>
            <a:r>
              <a:rPr kumimoji="0" lang="zh-CN" altLang="en-US" sz="1600" b="1" i="0" u="none" strike="noStrike" cap="none" normalizeH="0" baseline="0" smtClean="0">
                <a:ln>
                  <a:noFill/>
                </a:ln>
                <a:solidFill>
                  <a:srgbClr val="0000FF"/>
                </a:solidFill>
                <a:effectLst/>
                <a:latin typeface="楷体" panose="02010609060101010101" pitchFamily="49" charset="-122"/>
                <a:ea typeface="楷体" panose="02010609060101010101" pitchFamily="49" charset="-122"/>
                <a:cs typeface="Times New Roman" panose="02020603050405020304" pitchFamily="18" charset="0"/>
              </a:rPr>
              <a:t>每一件大国重器，每一项超级工程，每一次技术突破，都是科技工作者一代又一代人的担当和努力，最终，创造了举世瞩目的中国奇迹！</a:t>
            </a:r>
            <a:endParaRPr kumimoji="0" lang="zh-CN" altLang="en-US" sz="1050" b="1" i="0" u="none" strike="noStrike" cap="none" normalizeH="0" baseline="0" smtClean="0">
              <a:ln>
                <a:noFill/>
              </a:ln>
              <a:solidFill>
                <a:srgbClr val="0000FF"/>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rgbClr val="333333"/>
                </a:solidFill>
                <a:effectLst/>
                <a:latin typeface="黑体" panose="02010609060101010101" pitchFamily="49" charset="-122"/>
                <a:ea typeface="黑体" panose="02010609060101010101" pitchFamily="49" charset="-122"/>
                <a:cs typeface="Times New Roman" panose="02020603050405020304" pitchFamily="18" charset="0"/>
              </a:rPr>
              <a:t>材料二</a:t>
            </a:r>
            <a:r>
              <a:rPr kumimoji="0" lang="zh-CN" altLang="en-US" sz="16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600" b="1" i="0" u="none" strike="noStrike" cap="none" normalizeH="0" baseline="0" smtClean="0">
                <a:ln>
                  <a:noFill/>
                </a:ln>
                <a:solidFill>
                  <a:srgbClr val="C00000"/>
                </a:solidFill>
                <a:effectLst/>
                <a:latin typeface="楷体" panose="02010609060101010101" pitchFamily="49" charset="-122"/>
                <a:ea typeface="楷体" panose="02010609060101010101" pitchFamily="49" charset="-122"/>
                <a:cs typeface="Times New Roman" panose="02020603050405020304" pitchFamily="18" charset="0"/>
              </a:rPr>
              <a:t>当前，我国经济建设已经由高速增长进入高质量发展阶段，对科技创新的要求也越来越迫切。</a:t>
            </a:r>
            <a:r>
              <a:rPr kumimoji="0" lang="en-US" altLang="zh-CN" sz="16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2018</a:t>
            </a:r>
            <a:r>
              <a:rPr kumimoji="0" lang="zh-CN" altLang="en-US" sz="16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年我国</a:t>
            </a:r>
            <a:r>
              <a:rPr kumimoji="0" lang="zh-CN" altLang="en-US" sz="1600" b="1" i="0" u="none" strike="noStrike" cap="none" normalizeH="0" baseline="0" smtClean="0">
                <a:ln>
                  <a:noFill/>
                </a:ln>
                <a:solidFill>
                  <a:srgbClr val="C00000"/>
                </a:solidFill>
                <a:effectLst/>
                <a:latin typeface="楷体" panose="02010609060101010101" pitchFamily="49" charset="-122"/>
                <a:ea typeface="楷体" panose="02010609060101010101" pitchFamily="49" charset="-122"/>
                <a:cs typeface="Times New Roman" panose="02020603050405020304" pitchFamily="18" charset="0"/>
              </a:rPr>
              <a:t>企业科技创新研发投入</a:t>
            </a:r>
            <a:r>
              <a:rPr kumimoji="0" lang="zh-CN" altLang="en-US" sz="16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约</a:t>
            </a:r>
            <a:r>
              <a:rPr kumimoji="0" lang="en-US" altLang="zh-CN" sz="16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2</a:t>
            </a:r>
            <a:r>
              <a:rPr kumimoji="0" lang="zh-CN" altLang="en-US" sz="16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万亿元，</a:t>
            </a:r>
            <a:r>
              <a:rPr kumimoji="0" lang="zh-CN" altLang="en-US" sz="1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比上年增长</a:t>
            </a:r>
            <a:r>
              <a:rPr kumimoji="0" lang="en-US" altLang="zh-CN" sz="16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11</a:t>
            </a:r>
            <a:r>
              <a:rPr kumimoji="0" lang="en-US" altLang="zh-CN" sz="1600" b="1" i="0" u="none" strike="noStrike" cap="none" normalizeH="0" baseline="0" smtClean="0">
                <a:ln>
                  <a:noFill/>
                </a:ln>
                <a:solidFill>
                  <a:srgbClr val="333333"/>
                </a:solidFill>
                <a:effectLst/>
                <a:latin typeface="Calibri" panose="020f0502020204030204" pitchFamily="34" charset="0"/>
                <a:ea typeface="楷体" panose="02010609060101010101" pitchFamily="49" charset="-122"/>
                <a:cs typeface="Times New Roman" panose="02020603050405020304" pitchFamily="18" charset="0"/>
              </a:rPr>
              <a:t>.</a:t>
            </a:r>
            <a:r>
              <a:rPr kumimoji="0" lang="en-US" altLang="zh-CN" sz="16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6%</a:t>
            </a:r>
            <a:r>
              <a:rPr kumimoji="0" lang="zh-CN" altLang="en-US" sz="1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zh-CN" altLang="en-US" sz="1600" b="1" i="0" u="none" strike="noStrike" cap="none" normalizeH="0" baseline="0" smtClean="0">
                <a:ln>
                  <a:noFill/>
                </a:ln>
                <a:solidFill>
                  <a:srgbClr val="333333"/>
                </a:solidFill>
                <a:effectLst/>
                <a:latin typeface="楷体" panose="02010609060101010101" pitchFamily="49" charset="-122"/>
                <a:ea typeface="楷体" panose="02010609060101010101" pitchFamily="49" charset="-122"/>
                <a:cs typeface="Times New Roman" panose="02020603050405020304" pitchFamily="18" charset="0"/>
              </a:rPr>
              <a:t>科技创新的投入使得我国企业的创新能力、创新成效都逐步显现出来。</a:t>
            </a:r>
            <a:endParaRPr kumimoji="0" lang="zh-CN" altLang="en-US" sz="105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1" i="0" u="none" strike="noStrike" cap="none" normalizeH="0" baseline="0" smtClean="0">
                <a:ln>
                  <a:noFill/>
                </a:ln>
                <a:solidFill>
                  <a:srgbClr val="0E045C"/>
                </a:solidFill>
                <a:effectLst/>
                <a:latin typeface="Times New Roman" panose="02020603050405020304" pitchFamily="18" charset="0"/>
                <a:ea typeface="宋体" panose="02010600030101010101" pitchFamily="2" charset="-122"/>
                <a:cs typeface="Times New Roman" panose="02020603050405020304" pitchFamily="18" charset="0"/>
              </a:rPr>
              <a:t>结合上述两则材料</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，分析说明</a:t>
            </a:r>
            <a:r>
              <a:rPr kumimoji="0" lang="zh-CN" altLang="en-US" sz="16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我国是</a:t>
            </a:r>
            <a:r>
              <a:rPr kumimoji="0" lang="zh-CN" altLang="en-US" sz="1600" b="1" i="0" u="none" strike="noStrike" cap="none" normalizeH="0" baseline="0" smtClean="0">
                <a:ln>
                  <a:noFill/>
                </a:ln>
                <a:solidFill>
                  <a:srgbClr val="0E045C"/>
                </a:solidFill>
                <a:effectLst/>
                <a:latin typeface="Times New Roman" panose="02020603050405020304" pitchFamily="18" charset="0"/>
                <a:ea typeface="宋体" panose="02010600030101010101" pitchFamily="2" charset="-122"/>
                <a:cs typeface="Times New Roman" panose="02020603050405020304" pitchFamily="18" charset="0"/>
              </a:rPr>
              <a:t>如何建设创新型国家的</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36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cxnSp>
        <p:nvCxnSpPr>
          <p:cNvPr id="11" name="直接连接符 10"/>
          <p:cNvCxnSpPr/>
          <p:nvPr/>
        </p:nvCxnSpPr>
        <p:spPr>
          <a:xfrm flipV="1">
            <a:off x="1335419" y="3598394"/>
            <a:ext cx="1677496" cy="6579"/>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7304522" y="3233405"/>
            <a:ext cx="675607" cy="302859"/>
          </a:xfrm>
          <a:prstGeom prst="rect">
            <a:avLst/>
          </a:prstGeom>
          <a:noFill/>
        </p:spPr>
        <p:txBody>
          <a:bodyPr wrap="square" rtlCol="0">
            <a:spAutoFit/>
          </a:bodyPr>
          <a:lstStyle/>
          <a:p>
            <a:r>
              <a:rPr lang="en-US" altLang="zh-CN" smtClean="0"/>
              <a:t>4-5</a:t>
            </a:r>
            <a:r>
              <a:rPr lang="zh-CN" altLang="en-US" smtClean="0"/>
              <a:t>分</a:t>
            </a:r>
            <a:endParaRPr lang="zh-CN" altLang="en-US"/>
          </a:p>
        </p:txBody>
      </p:sp>
      <p:sp>
        <p:nvSpPr>
          <p:cNvPr id="18" name="矩形 17"/>
          <p:cNvSpPr/>
          <p:nvPr/>
        </p:nvSpPr>
        <p:spPr>
          <a:xfrm>
            <a:off x="647974" y="394706"/>
            <a:ext cx="6923784" cy="1015663"/>
          </a:xfrm>
          <a:prstGeom prst="rect">
            <a:avLst/>
          </a:prstGeom>
        </p:spPr>
        <p:txBody>
          <a:bodyPr wrap="square">
            <a:spAutoFit/>
          </a:bodyPr>
          <a:lstStyle/>
          <a:p>
            <a:r>
              <a:rPr lang="en-US" altLang="zh-CN" sz="2000" b="1" smtClean="0">
                <a:solidFill>
                  <a:srgbClr val="7030A0"/>
                </a:solidFill>
              </a:rPr>
              <a:t>1.</a:t>
            </a:r>
            <a:r>
              <a:rPr lang="zh-CN" altLang="en-US" sz="2000" b="1" smtClean="0">
                <a:solidFill>
                  <a:srgbClr val="7030A0"/>
                </a:solidFill>
              </a:rPr>
              <a:t>根据设问的需要审材料；</a:t>
            </a:r>
            <a:endParaRPr lang="en-US" altLang="zh-CN" sz="2000" b="1" smtClean="0">
              <a:solidFill>
                <a:srgbClr val="7030A0"/>
              </a:solidFill>
            </a:endParaRPr>
          </a:p>
          <a:p>
            <a:r>
              <a:rPr lang="en-US" altLang="zh-CN" sz="2000" b="1" smtClean="0">
                <a:solidFill>
                  <a:srgbClr val="7030A0"/>
                </a:solidFill>
              </a:rPr>
              <a:t>2.</a:t>
            </a:r>
            <a:r>
              <a:rPr lang="zh-CN" altLang="en-US" sz="2000" b="1" smtClean="0">
                <a:solidFill>
                  <a:srgbClr val="7030A0"/>
                </a:solidFill>
              </a:rPr>
              <a:t>联系课本知识、提取有效信息找关键词句；</a:t>
            </a:r>
            <a:endParaRPr lang="en-US" altLang="zh-CN" sz="2000" b="1" smtClean="0">
              <a:solidFill>
                <a:srgbClr val="7030A0"/>
              </a:solidFill>
            </a:endParaRPr>
          </a:p>
          <a:p>
            <a:r>
              <a:rPr lang="en-US" altLang="zh-CN" sz="2000" b="1" smtClean="0">
                <a:solidFill>
                  <a:srgbClr val="7030A0"/>
                </a:solidFill>
              </a:rPr>
              <a:t>3.</a:t>
            </a:r>
            <a:r>
              <a:rPr lang="zh-CN" altLang="en-US" sz="2000" b="1" smtClean="0">
                <a:solidFill>
                  <a:srgbClr val="7030A0"/>
                </a:solidFill>
              </a:rPr>
              <a:t>逐句分层，逐段概括。</a:t>
            </a:r>
            <a:endParaRPr lang="zh-CN" altLang="en-US" sz="2000" b="1">
              <a:solidFill>
                <a:srgbClr val="7030A0"/>
              </a:solidFill>
            </a:endParaRPr>
          </a:p>
        </p:txBody>
      </p:sp>
      <p:cxnSp>
        <p:nvCxnSpPr>
          <p:cNvPr id="30" name="直接连接符 29"/>
          <p:cNvCxnSpPr/>
          <p:nvPr/>
        </p:nvCxnSpPr>
        <p:spPr>
          <a:xfrm flipV="1">
            <a:off x="4664098" y="3591817"/>
            <a:ext cx="2045888" cy="13156"/>
          </a:xfrm>
          <a:prstGeom prst="line">
            <a:avLst/>
          </a:prstGeom>
          <a:ln w="57150"/>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4" presetClass="entr" presetSubtype="16" fill="hold" nodeType="clickEffect">
                                  <p:stCondLst>
                                    <p:cond delay="0"/>
                                  </p:stCondLst>
                                  <p:childTnLst>
                                    <p:set>
                                      <p:cBhvr>
                                        <p:cTn id="19" dur="1" fill="hold">
                                          <p:stCondLst>
                                            <p:cond delay="0"/>
                                          </p:stCondLst>
                                        </p:cTn>
                                        <p:tgtEl>
                                          <p:spTgt spid="18">
                                            <p:txEl>
                                              <p:pRg st="0" end="0"/>
                                            </p:txEl>
                                          </p:spTgt>
                                        </p:tgtEl>
                                        <p:attrNameLst>
                                          <p:attrName>style.visibility</p:attrName>
                                        </p:attrNameLst>
                                      </p:cBhvr>
                                      <p:to>
                                        <p:strVal val="visible"/>
                                      </p:to>
                                    </p:set>
                                    <p:animEffect transition="in" filter="box(in)">
                                      <p:cBhvr>
                                        <p:cTn id="20" dur="500"/>
                                        <p:tgtEl>
                                          <p:spTgt spid="18">
                                            <p:txEl>
                                              <p:pRg st="0" end="0"/>
                                            </p:txEl>
                                          </p:spTgt>
                                        </p:tgtEl>
                                      </p:cBhvr>
                                    </p:animEffect>
                                  </p:childTnLst>
                                </p:cTn>
                              </p:par>
                              <p:par>
                                <p:cTn id="21" presetID="4" presetClass="entr" presetSubtype="16" fill="hold" nodeType="withEffect">
                                  <p:stCondLst>
                                    <p:cond delay="0"/>
                                  </p:stCondLst>
                                  <p:childTnLst>
                                    <p:set>
                                      <p:cBhvr>
                                        <p:cTn id="22" dur="1" fill="hold">
                                          <p:stCondLst>
                                            <p:cond delay="0"/>
                                          </p:stCondLst>
                                        </p:cTn>
                                        <p:tgtEl>
                                          <p:spTgt spid="18">
                                            <p:txEl>
                                              <p:pRg st="1" end="1"/>
                                            </p:txEl>
                                          </p:spTgt>
                                        </p:tgtEl>
                                        <p:attrNameLst>
                                          <p:attrName>style.visibility</p:attrName>
                                        </p:attrNameLst>
                                      </p:cBhvr>
                                      <p:to>
                                        <p:strVal val="visible"/>
                                      </p:to>
                                    </p:set>
                                    <p:animEffect transition="in" filter="box(in)">
                                      <p:cBhvr>
                                        <p:cTn id="23" dur="500"/>
                                        <p:tgtEl>
                                          <p:spTgt spid="18">
                                            <p:txEl>
                                              <p:pRg st="1" end="1"/>
                                            </p:txEl>
                                          </p:spTgt>
                                        </p:tgtEl>
                                      </p:cBhvr>
                                    </p:animEffect>
                                  </p:childTnLst>
                                </p:cTn>
                              </p:par>
                              <p:par>
                                <p:cTn id="24" presetID="4" presetClass="entr" presetSubtype="16" fill="hold" nodeType="withEffect">
                                  <p:stCondLst>
                                    <p:cond delay="0"/>
                                  </p:stCondLst>
                                  <p:childTnLst>
                                    <p:set>
                                      <p:cBhvr>
                                        <p:cTn id="25" dur="1" fill="hold">
                                          <p:stCondLst>
                                            <p:cond delay="0"/>
                                          </p:stCondLst>
                                        </p:cTn>
                                        <p:tgtEl>
                                          <p:spTgt spid="18">
                                            <p:txEl>
                                              <p:pRg st="2" end="2"/>
                                            </p:txEl>
                                          </p:spTgt>
                                        </p:tgtEl>
                                        <p:attrNameLst>
                                          <p:attrName>style.visibility</p:attrName>
                                        </p:attrNameLst>
                                      </p:cBhvr>
                                      <p:to>
                                        <p:strVal val="visible"/>
                                      </p:to>
                                    </p:set>
                                    <p:animEffect transition="in" filter="box(in)">
                                      <p:cBhvr>
                                        <p:cTn id="26" dur="500"/>
                                        <p:tgtEl>
                                          <p:spTgt spid="18">
                                            <p:txEl>
                                              <p:pRg st="2" end="2"/>
                                            </p:txEl>
                                          </p:spTgt>
                                        </p:tgtEl>
                                      </p:cBhvr>
                                    </p:animEffec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ppt_x"/>
                                          </p:val>
                                        </p:tav>
                                        <p:tav tm="100000">
                                          <p:val>
                                            <p:strVal val="#ppt_x"/>
                                          </p:val>
                                        </p:tav>
                                      </p:tavLst>
                                    </p:anim>
                                    <p:anim calcmode="lin" valueType="num">
                                      <p:cBhvr additive="base">
                                        <p:cTn id="3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868364" y="0"/>
            <a:ext cx="2275636" cy="16239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504537"/>
            <a:ext cx="1591977" cy="1638962"/>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179355" y="78941"/>
            <a:ext cx="5820162" cy="523220"/>
          </a:xfrm>
          <a:prstGeom prst="rect">
            <a:avLst/>
          </a:prstGeom>
        </p:spPr>
        <p:txBody>
          <a:bodyPr wrap="square">
            <a:spAutoFit/>
          </a:bodyPr>
          <a:lstStyle/>
          <a:p>
            <a:r>
              <a:rPr lang="zh-CN" altLang="en-US" sz="2800" b="1" smtClean="0">
                <a:solidFill>
                  <a:srgbClr val="0000FF"/>
                </a:solidFill>
              </a:rPr>
              <a:t>如何建设创新型国家？</a:t>
            </a:r>
            <a:r>
              <a:rPr lang="zh-CN" altLang="en-US" sz="2800" b="1" smtClean="0"/>
              <a:t>九上</a:t>
            </a:r>
            <a:r>
              <a:rPr lang="en-US" altLang="zh-CN" sz="2800" b="1" smtClean="0"/>
              <a:t>P.21-24</a:t>
            </a:r>
            <a:endParaRPr lang="en-US" altLang="zh-CN" sz="2800" b="1" smtClean="0"/>
          </a:p>
        </p:txBody>
      </p:sp>
      <p:sp>
        <p:nvSpPr>
          <p:cNvPr id="9" name="矩形 8"/>
          <p:cNvSpPr/>
          <p:nvPr/>
        </p:nvSpPr>
        <p:spPr>
          <a:xfrm>
            <a:off x="319346" y="1881428"/>
            <a:ext cx="7324775" cy="707886"/>
          </a:xfrm>
          <a:prstGeom prst="rect">
            <a:avLst/>
          </a:prstGeom>
        </p:spPr>
        <p:txBody>
          <a:bodyPr wrap="square">
            <a:spAutoFit/>
          </a:bodyPr>
          <a:lstStyle/>
          <a:p>
            <a:r>
              <a:rPr lang="zh-CN" altLang="en-US" sz="2000" b="1" smtClean="0"/>
              <a:t>（</a:t>
            </a:r>
            <a:r>
              <a:rPr lang="en-US" altLang="zh-CN" sz="2000" b="1" smtClean="0"/>
              <a:t>2</a:t>
            </a:r>
            <a:r>
              <a:rPr lang="zh-CN" altLang="en-US" sz="2000" b="1" smtClean="0"/>
              <a:t>）建设创新型国家，要增强</a:t>
            </a:r>
            <a:r>
              <a:rPr lang="zh-CN" altLang="en-US" sz="2000" b="1" smtClean="0">
                <a:solidFill>
                  <a:srgbClr val="C00000"/>
                </a:solidFill>
              </a:rPr>
              <a:t>自主创新</a:t>
            </a:r>
            <a:r>
              <a:rPr lang="zh-CN" altLang="en-US" sz="2000" b="1" smtClean="0"/>
              <a:t>能力，坚持不移地走中国特色</a:t>
            </a:r>
            <a:r>
              <a:rPr lang="zh-CN" altLang="en-US" sz="2000" b="1" smtClean="0">
                <a:solidFill>
                  <a:srgbClr val="C00000"/>
                </a:solidFill>
              </a:rPr>
              <a:t>自主创新</a:t>
            </a:r>
            <a:r>
              <a:rPr lang="zh-CN" altLang="en-US" sz="2000" b="1" smtClean="0"/>
              <a:t>道路。</a:t>
            </a:r>
            <a:r>
              <a:rPr lang="en-US" altLang="zh-CN" sz="2000" b="1" smtClean="0"/>
              <a:t>P.23</a:t>
            </a:r>
            <a:endParaRPr lang="zh-CN" altLang="en-US" sz="2000" b="1"/>
          </a:p>
        </p:txBody>
      </p:sp>
      <p:sp>
        <p:nvSpPr>
          <p:cNvPr id="10" name="矩形 9"/>
          <p:cNvSpPr/>
          <p:nvPr/>
        </p:nvSpPr>
        <p:spPr>
          <a:xfrm>
            <a:off x="307109" y="2736623"/>
            <a:ext cx="7560677" cy="1015663"/>
          </a:xfrm>
          <a:prstGeom prst="rect">
            <a:avLst/>
          </a:prstGeom>
        </p:spPr>
        <p:txBody>
          <a:bodyPr wrap="square">
            <a:spAutoFit/>
          </a:bodyPr>
          <a:lstStyle/>
          <a:p>
            <a:r>
              <a:rPr lang="zh-CN" altLang="en-US" sz="2000" b="1" smtClean="0"/>
              <a:t>（</a:t>
            </a:r>
            <a:r>
              <a:rPr lang="en-US" altLang="zh-CN" sz="2000" b="1" smtClean="0"/>
              <a:t>3</a:t>
            </a:r>
            <a:r>
              <a:rPr lang="zh-CN" altLang="en-US" sz="2000" b="1" smtClean="0"/>
              <a:t>）建设创新型国家，必须加快形成</a:t>
            </a:r>
            <a:r>
              <a:rPr lang="zh-CN" altLang="en-US" sz="2000" b="1" smtClean="0">
                <a:solidFill>
                  <a:srgbClr val="C00000"/>
                </a:solidFill>
              </a:rPr>
              <a:t>有利于创新的</a:t>
            </a:r>
            <a:r>
              <a:rPr lang="zh-CN" altLang="en-US" sz="2000" b="1" smtClean="0"/>
              <a:t>治理格局和协同机制，搭建</a:t>
            </a:r>
            <a:r>
              <a:rPr lang="zh-CN" altLang="en-US" sz="2000" b="1" smtClean="0">
                <a:solidFill>
                  <a:srgbClr val="C00000"/>
                </a:solidFill>
              </a:rPr>
              <a:t>有利于创新</a:t>
            </a:r>
            <a:r>
              <a:rPr lang="zh-CN" altLang="en-US" sz="2000" b="1" smtClean="0"/>
              <a:t>的活动平台和融资平台，营造</a:t>
            </a:r>
            <a:r>
              <a:rPr lang="zh-CN" altLang="en-US" sz="2000" b="1" smtClean="0">
                <a:solidFill>
                  <a:srgbClr val="C00000"/>
                </a:solidFill>
              </a:rPr>
              <a:t>有利于创新</a:t>
            </a:r>
            <a:r>
              <a:rPr lang="zh-CN" altLang="en-US" sz="2000" b="1" smtClean="0"/>
              <a:t>的舆论氛围和法治环境。</a:t>
            </a:r>
            <a:r>
              <a:rPr lang="en-US" altLang="zh-CN" sz="2000" b="1" smtClean="0"/>
              <a:t> P.24</a:t>
            </a:r>
            <a:endParaRPr lang="zh-CN" altLang="en-US" sz="2000" b="1"/>
          </a:p>
        </p:txBody>
      </p:sp>
      <p:sp>
        <p:nvSpPr>
          <p:cNvPr id="8" name="矩形 7"/>
          <p:cNvSpPr/>
          <p:nvPr/>
        </p:nvSpPr>
        <p:spPr>
          <a:xfrm>
            <a:off x="302606" y="677577"/>
            <a:ext cx="7170475" cy="1015663"/>
          </a:xfrm>
          <a:prstGeom prst="rect">
            <a:avLst/>
          </a:prstGeom>
        </p:spPr>
        <p:txBody>
          <a:bodyPr wrap="square">
            <a:spAutoFit/>
          </a:bodyPr>
          <a:lstStyle/>
          <a:p>
            <a:r>
              <a:rPr lang="zh-CN" altLang="en-US" sz="1800" b="1" smtClean="0"/>
              <a:t>（</a:t>
            </a:r>
            <a:r>
              <a:rPr lang="en-US" altLang="zh-CN" sz="2000" b="1" smtClean="0"/>
              <a:t>1</a:t>
            </a:r>
            <a:r>
              <a:rPr lang="zh-CN" altLang="en-US" sz="2000" b="1" smtClean="0"/>
              <a:t>）建设创新型国家，必须落实</a:t>
            </a:r>
            <a:r>
              <a:rPr lang="zh-CN" altLang="en-US" sz="2000" b="1" smtClean="0">
                <a:solidFill>
                  <a:srgbClr val="C00000"/>
                </a:solidFill>
              </a:rPr>
              <a:t>科教兴国战略、人才强国战略</a:t>
            </a:r>
            <a:r>
              <a:rPr lang="zh-CN" altLang="en-US" sz="2000" b="1" smtClean="0"/>
              <a:t>，将科技和教育摆在</a:t>
            </a:r>
            <a:r>
              <a:rPr lang="zh-CN" altLang="en-US" sz="2000" b="1" smtClean="0">
                <a:solidFill>
                  <a:srgbClr val="C00000"/>
                </a:solidFill>
              </a:rPr>
              <a:t>经济社会</a:t>
            </a:r>
            <a:r>
              <a:rPr lang="zh-CN" altLang="en-US" sz="2000" b="1" smtClean="0"/>
              <a:t>发展的重要位置，把</a:t>
            </a:r>
            <a:r>
              <a:rPr lang="zh-CN" altLang="en-US" sz="2000" b="1" smtClean="0">
                <a:solidFill>
                  <a:srgbClr val="C00000"/>
                </a:solidFill>
              </a:rPr>
              <a:t>经济建设</a:t>
            </a:r>
            <a:r>
              <a:rPr lang="zh-CN" altLang="en-US" sz="2000" b="1" smtClean="0"/>
              <a:t>转移到依靠科技进步和提高劳动者素质的轨道上来。</a:t>
            </a:r>
            <a:r>
              <a:rPr lang="en-US" altLang="zh-CN" sz="2000" b="1" smtClean="0"/>
              <a:t>P.21</a:t>
            </a:r>
            <a:endParaRPr lang="zh-CN" altLang="en-US" sz="2000" b="1"/>
          </a:p>
        </p:txBody>
      </p:sp>
    </p:spTree>
  </p:cSld>
  <p:clrMapOvr>
    <a:masterClrMapping/>
  </p:clrMapOvr>
  <mc:AlternateContent>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4" presetClass="entr" presetSubtype="16"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box(in)">
                                      <p:cBhvr>
                                        <p:cTn id="20" dur="500"/>
                                        <p:tgtEl>
                                          <p:spTgt spid="8">
                                            <p:txEl>
                                              <p:pRg st="0" end="0"/>
                                            </p:txEl>
                                          </p:spTgt>
                                        </p:tgtEl>
                                      </p:cBhvr>
                                    </p:animEffect>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additive="base">
                                        <p:cTn id="2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 calcmode="lin" valueType="num">
                                      <p:cBhvr additive="base">
                                        <p:cTn id="3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7232829" y="0"/>
            <a:ext cx="1911171" cy="136389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841032"/>
            <a:ext cx="1265129" cy="1302467"/>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99268" y="0"/>
            <a:ext cx="4572000" cy="461665"/>
          </a:xfrm>
          <a:prstGeom prst="rect">
            <a:avLst/>
          </a:prstGeom>
        </p:spPr>
        <p:txBody>
          <a:bodyPr>
            <a:spAutoFit/>
          </a:bodyPr>
          <a:lstStyle/>
          <a:p>
            <a:r>
              <a:rPr lang="en-US" altLang="zh-CN" sz="2400" b="1" smtClean="0">
                <a:solidFill>
                  <a:srgbClr val="FF0000"/>
                </a:solidFill>
              </a:rPr>
              <a:t>———</a:t>
            </a:r>
            <a:r>
              <a:rPr lang="zh-CN" altLang="en-US" sz="2400" b="1" smtClean="0">
                <a:solidFill>
                  <a:srgbClr val="FF0000"/>
                </a:solidFill>
              </a:rPr>
              <a:t>怎样审材料？</a:t>
            </a:r>
            <a:endParaRPr lang="en-US" altLang="zh-CN" sz="2400" b="1" smtClean="0">
              <a:solidFill>
                <a:srgbClr val="FF0000"/>
              </a:solidFill>
            </a:endParaRPr>
          </a:p>
        </p:txBody>
      </p:sp>
      <p:sp>
        <p:nvSpPr>
          <p:cNvPr id="7" name="Rectangle 1"/>
          <p:cNvSpPr>
            <a:spLocks noChangeArrowheads="1"/>
          </p:cNvSpPr>
          <p:nvPr/>
        </p:nvSpPr>
        <p:spPr bwMode="auto">
          <a:xfrm>
            <a:off x="304700" y="1322262"/>
            <a:ext cx="8839300" cy="2380271"/>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kumimoji="0" lang="zh-CN"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sz="16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加油，中国！</a:t>
            </a:r>
            <a:r>
              <a:rPr kumimoji="0" lang="zh-CN"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endParaRPr kumimoji="0" lang="zh-CN" altLang="zh-CN" sz="105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lvl="0" indent="266700" defTabSz="914400" eaLnBrk="0" fontAlgn="base" hangingPunct="0">
              <a:spcBef>
                <a:spcPct val="0"/>
              </a:spcBef>
              <a:spcAft>
                <a:spcPct val="0"/>
              </a:spcAft>
            </a:pPr>
            <a:r>
              <a:rPr kumimoji="0" lang="zh-CN" sz="16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材料一</a:t>
            </a:r>
            <a:r>
              <a:rPr kumimoji="0" lang="zh-CN" altLang="en-US" sz="1600" b="1" i="0" u="none" strike="noStrike" cap="none" normalizeH="0" baseline="0" smtClean="0">
                <a:ln>
                  <a:noFill/>
                </a:ln>
                <a:solidFill>
                  <a:schemeClr val="tx1"/>
                </a:solidFill>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6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拒绝了国外索要天价技术指导费，我们历经数年艰难攻关，最终完美完成了港珠澳大桥的沉管隧道施工</a:t>
            </a:r>
            <a:r>
              <a:rPr lang="zh-CN" altLang="en-US" sz="1600" b="1" smtClean="0">
                <a:latin typeface="楷体" panose="02010609060101010101" pitchFamily="49" charset="-122"/>
                <a:ea typeface="楷体" panose="02010609060101010101" pitchFamily="49" charset="-122"/>
                <a:cs typeface="Times New Roman" panose="02020603050405020304" pitchFamily="18" charset="0"/>
              </a:rPr>
              <a:t>；</a:t>
            </a:r>
            <a:r>
              <a:rPr kumimoji="0" lang="zh-CN" altLang="en-US" sz="16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从一纸规划到提供全球服务，北斗的星路历程走了</a:t>
            </a:r>
            <a:r>
              <a:rPr kumimoji="0" lang="en-US" altLang="zh-CN" sz="1600" b="1" i="0" u="none" strike="noStrike" cap="none" normalizeH="0" baseline="0" smtClean="0">
                <a:ln>
                  <a:noFill/>
                </a:ln>
                <a:effectLst/>
                <a:latin typeface="Calibri" panose="020f0502020204030204" pitchFamily="34" charset="0"/>
                <a:ea typeface="楷体" panose="02010609060101010101" pitchFamily="49" charset="-122"/>
                <a:cs typeface="Times New Roman" panose="02020603050405020304" pitchFamily="18" charset="0"/>
              </a:rPr>
              <a:t>25</a:t>
            </a:r>
            <a:r>
              <a:rPr kumimoji="0" lang="zh-CN" altLang="en-US" sz="16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年</a:t>
            </a:r>
            <a:r>
              <a:rPr kumimoji="0" lang="en-US" altLang="zh-CN" sz="1600" b="1" i="0" u="none" strike="noStrike" cap="none" normalizeH="0" baseline="0" smtClean="0">
                <a:ln>
                  <a:noFill/>
                </a:ln>
                <a:effectLst/>
                <a:latin typeface="Times New Roman" panose="02020603050405020304"/>
                <a:ea typeface="楷体" panose="02010609060101010101" pitchFamily="49" charset="-122"/>
                <a:cs typeface="Times New Roman" panose="02020603050405020304" pitchFamily="18" charset="0"/>
              </a:rPr>
              <a:t>……</a:t>
            </a:r>
            <a:r>
              <a:rPr kumimoji="0" lang="zh-CN" altLang="en-US" sz="16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每一件大国重器，每一项超级工程，每一次技术突破，都是科技工作者一代又一代人的担当和努力，最终，创造了举世瞩目的中国奇迹！</a:t>
            </a:r>
            <a:endParaRPr kumimoji="0" lang="zh-CN" altLang="en-US" sz="1050" b="1" i="0" u="none" strike="noStrike" cap="none" normalizeH="0" baseline="0" smtClean="0">
              <a:ln>
                <a:noFill/>
              </a:ln>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effectLst/>
                <a:latin typeface="黑体" panose="02010609060101010101" pitchFamily="49" charset="-122"/>
                <a:ea typeface="黑体" panose="02010609060101010101" pitchFamily="49" charset="-122"/>
                <a:cs typeface="Times New Roman" panose="02020603050405020304" pitchFamily="18" charset="0"/>
              </a:rPr>
              <a:t>材料二</a:t>
            </a:r>
            <a:r>
              <a:rPr kumimoji="0" lang="zh-CN" altLang="en-US" sz="1600" b="1" i="0" u="none" strike="noStrike" cap="none" normalizeH="0" baseline="0" smtClean="0">
                <a:ln>
                  <a:noFill/>
                </a:ln>
                <a:effectLst/>
                <a:latin typeface="Calibri" panose="020f0502020204030204" pitchFamily="34" charset="0"/>
                <a:ea typeface="楷体" panose="02010609060101010101" pitchFamily="49" charset="-122"/>
                <a:cs typeface="Times New Roman" panose="02020603050405020304" pitchFamily="18" charset="0"/>
              </a:rPr>
              <a:t>  </a:t>
            </a:r>
            <a:r>
              <a:rPr kumimoji="0" lang="zh-CN" altLang="en-US" sz="16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当前，我国经济建设已经由高速增长进入高质量发展阶段，对科技创新的要求也越来越迫切。</a:t>
            </a:r>
            <a:r>
              <a:rPr kumimoji="0" lang="en-US" altLang="zh-CN" sz="1600" b="1" i="0" u="none" strike="noStrike" cap="none" normalizeH="0" baseline="0" smtClean="0">
                <a:ln>
                  <a:noFill/>
                </a:ln>
                <a:effectLst/>
                <a:latin typeface="Calibri" panose="020f0502020204030204" pitchFamily="34" charset="0"/>
                <a:ea typeface="楷体" panose="02010609060101010101" pitchFamily="49" charset="-122"/>
                <a:cs typeface="Times New Roman" panose="02020603050405020304" pitchFamily="18" charset="0"/>
              </a:rPr>
              <a:t>2018</a:t>
            </a:r>
            <a:r>
              <a:rPr kumimoji="0" lang="zh-CN" altLang="en-US" sz="16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年我国企业科技创新研发投入约</a:t>
            </a:r>
            <a:r>
              <a:rPr kumimoji="0" lang="en-US" altLang="zh-CN" sz="1600" b="1" i="0" u="none" strike="noStrike" cap="none" normalizeH="0" baseline="0" smtClean="0">
                <a:ln>
                  <a:noFill/>
                </a:ln>
                <a:effectLst/>
                <a:latin typeface="Calibri" panose="020f0502020204030204" pitchFamily="34" charset="0"/>
                <a:ea typeface="楷体" panose="02010609060101010101" pitchFamily="49" charset="-122"/>
                <a:cs typeface="Times New Roman" panose="02020603050405020304" pitchFamily="18" charset="0"/>
              </a:rPr>
              <a:t>2</a:t>
            </a:r>
            <a:r>
              <a:rPr kumimoji="0" lang="zh-CN" altLang="en-US" sz="16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万亿元，比上年增长</a:t>
            </a:r>
            <a:r>
              <a:rPr kumimoji="0" lang="en-US" altLang="zh-CN" sz="1600" b="1" i="0" u="none" strike="noStrike" cap="none" normalizeH="0" baseline="0" smtClean="0">
                <a:ln>
                  <a:noFill/>
                </a:ln>
                <a:effectLst/>
                <a:latin typeface="Calibri" panose="020f0502020204030204" pitchFamily="34" charset="0"/>
                <a:ea typeface="楷体" panose="02010609060101010101" pitchFamily="49" charset="-122"/>
                <a:cs typeface="Times New Roman" panose="02020603050405020304" pitchFamily="18" charset="0"/>
              </a:rPr>
              <a:t>11.6%</a:t>
            </a:r>
            <a:r>
              <a:rPr kumimoji="0" lang="zh-CN" altLang="en-US" sz="16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。科技创新的投入使得我国企业的创新能力、创新成效都逐步显现出来。</a:t>
            </a:r>
            <a:endParaRPr kumimoji="0" lang="zh-CN" altLang="en-US" sz="1050" b="1" i="0" u="none" strike="noStrike" cap="none" normalizeH="0" baseline="0" smtClean="0">
              <a:ln>
                <a:noFill/>
              </a:ln>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1" i="0" u="none" strike="noStrike" cap="none" normalizeH="0" baseline="0" smtClean="0">
                <a:ln>
                  <a:noFill/>
                </a:ln>
                <a:solidFill>
                  <a:srgbClr val="0E045C"/>
                </a:solidFill>
                <a:effectLst/>
                <a:latin typeface="Times New Roman" panose="02020603050405020304" pitchFamily="18" charset="0"/>
                <a:ea typeface="宋体" panose="02010600030101010101" pitchFamily="2" charset="-122"/>
                <a:cs typeface="Times New Roman" panose="02020603050405020304" pitchFamily="18" charset="0"/>
              </a:rPr>
              <a:t>结合上述两则材料</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，分析说明</a:t>
            </a:r>
            <a:r>
              <a:rPr kumimoji="0" lang="zh-CN" altLang="en-US" sz="16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我国是</a:t>
            </a:r>
            <a:r>
              <a:rPr kumimoji="0" lang="zh-CN" altLang="en-US" sz="1600" b="1" i="0" u="none" strike="noStrike" cap="none" normalizeH="0" baseline="0" smtClean="0">
                <a:ln>
                  <a:noFill/>
                </a:ln>
                <a:solidFill>
                  <a:srgbClr val="0E045C"/>
                </a:solidFill>
                <a:effectLst/>
                <a:latin typeface="Times New Roman" panose="02020603050405020304" pitchFamily="18" charset="0"/>
                <a:ea typeface="宋体" panose="02010600030101010101" pitchFamily="2" charset="-122"/>
                <a:cs typeface="Times New Roman" panose="02020603050405020304" pitchFamily="18" charset="0"/>
              </a:rPr>
              <a:t>如何建设创新型国家的</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36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9" name="椭圆形标注 8"/>
          <p:cNvSpPr/>
          <p:nvPr/>
        </p:nvSpPr>
        <p:spPr>
          <a:xfrm>
            <a:off x="2026153" y="1348575"/>
            <a:ext cx="3170796" cy="64636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smtClean="0"/>
              <a:t>不依赖外国，我们自己完成：自主创新</a:t>
            </a:r>
            <a:endParaRPr lang="zh-CN" altLang="en-US" sz="1600" b="1"/>
          </a:p>
        </p:txBody>
      </p:sp>
      <p:cxnSp>
        <p:nvCxnSpPr>
          <p:cNvPr id="11" name="直接连接符 10"/>
          <p:cNvCxnSpPr/>
          <p:nvPr/>
        </p:nvCxnSpPr>
        <p:spPr>
          <a:xfrm flipV="1">
            <a:off x="1144645" y="3637864"/>
            <a:ext cx="1677496" cy="6579"/>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0" name="圆角矩形标注 19"/>
          <p:cNvSpPr/>
          <p:nvPr/>
        </p:nvSpPr>
        <p:spPr>
          <a:xfrm>
            <a:off x="2875900" y="2391861"/>
            <a:ext cx="3721666" cy="809564"/>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smtClean="0"/>
              <a:t>经济与科技创新：科教兴国战略</a:t>
            </a:r>
            <a:endParaRPr lang="zh-CN" altLang="en-US" sz="1800" b="1"/>
          </a:p>
        </p:txBody>
      </p:sp>
      <p:sp>
        <p:nvSpPr>
          <p:cNvPr id="18" name="矩形 17"/>
          <p:cNvSpPr/>
          <p:nvPr/>
        </p:nvSpPr>
        <p:spPr>
          <a:xfrm>
            <a:off x="647974" y="394706"/>
            <a:ext cx="6923784" cy="1015663"/>
          </a:xfrm>
          <a:prstGeom prst="rect">
            <a:avLst/>
          </a:prstGeom>
        </p:spPr>
        <p:txBody>
          <a:bodyPr wrap="square">
            <a:spAutoFit/>
          </a:bodyPr>
          <a:lstStyle/>
          <a:p>
            <a:r>
              <a:rPr lang="en-US" altLang="zh-CN" sz="2000" b="1" smtClean="0">
                <a:solidFill>
                  <a:srgbClr val="7030A0"/>
                </a:solidFill>
              </a:rPr>
              <a:t>1.</a:t>
            </a:r>
            <a:r>
              <a:rPr lang="zh-CN" altLang="en-US" sz="2000" b="1" smtClean="0">
                <a:solidFill>
                  <a:srgbClr val="7030A0"/>
                </a:solidFill>
              </a:rPr>
              <a:t>根据设问的需要审材料；</a:t>
            </a:r>
            <a:endParaRPr lang="en-US" altLang="zh-CN" sz="2000" b="1" smtClean="0">
              <a:solidFill>
                <a:srgbClr val="7030A0"/>
              </a:solidFill>
            </a:endParaRPr>
          </a:p>
          <a:p>
            <a:r>
              <a:rPr lang="en-US" altLang="zh-CN" sz="2000" b="1" smtClean="0">
                <a:solidFill>
                  <a:srgbClr val="7030A0"/>
                </a:solidFill>
              </a:rPr>
              <a:t>2.</a:t>
            </a:r>
            <a:r>
              <a:rPr lang="zh-CN" altLang="en-US" sz="2000" b="1" smtClean="0">
                <a:solidFill>
                  <a:srgbClr val="7030A0"/>
                </a:solidFill>
              </a:rPr>
              <a:t>联系课本知识、提取有效信息找关键词句；</a:t>
            </a:r>
            <a:endParaRPr lang="en-US" altLang="zh-CN" sz="2000" b="1" smtClean="0">
              <a:solidFill>
                <a:srgbClr val="7030A0"/>
              </a:solidFill>
            </a:endParaRPr>
          </a:p>
          <a:p>
            <a:r>
              <a:rPr lang="en-US" altLang="zh-CN" sz="2000" b="1" smtClean="0">
                <a:solidFill>
                  <a:srgbClr val="7030A0"/>
                </a:solidFill>
              </a:rPr>
              <a:t>3.</a:t>
            </a:r>
            <a:r>
              <a:rPr lang="zh-CN" altLang="en-US" sz="2000" b="1" smtClean="0">
                <a:solidFill>
                  <a:srgbClr val="7030A0"/>
                </a:solidFill>
              </a:rPr>
              <a:t>逐句分层，逐段概括。</a:t>
            </a:r>
            <a:endParaRPr lang="zh-CN" altLang="en-US" sz="2000" b="1">
              <a:solidFill>
                <a:srgbClr val="7030A0"/>
              </a:solidFill>
            </a:endParaRPr>
          </a:p>
        </p:txBody>
      </p:sp>
      <p:cxnSp>
        <p:nvCxnSpPr>
          <p:cNvPr id="30" name="直接连接符 29"/>
          <p:cNvCxnSpPr/>
          <p:nvPr/>
        </p:nvCxnSpPr>
        <p:spPr>
          <a:xfrm flipV="1">
            <a:off x="4664098" y="3591817"/>
            <a:ext cx="2045888" cy="13156"/>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973525" y="1841957"/>
            <a:ext cx="374969" cy="400110"/>
          </a:xfrm>
          <a:prstGeom prst="rect">
            <a:avLst/>
          </a:prstGeom>
          <a:noFill/>
        </p:spPr>
        <p:txBody>
          <a:bodyPr wrap="square" rtlCol="0">
            <a:spAutoFit/>
          </a:bodyPr>
          <a:lstStyle/>
          <a:p>
            <a:r>
              <a:rPr lang="zh-CN" altLang="en-US" sz="2000" b="1"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endParaRPr lang="zh-CN" altLang="en-US" sz="1800"/>
          </a:p>
        </p:txBody>
      </p:sp>
      <p:sp>
        <p:nvSpPr>
          <p:cNvPr id="27" name="TextBox 26"/>
          <p:cNvSpPr txBox="1"/>
          <p:nvPr/>
        </p:nvSpPr>
        <p:spPr>
          <a:xfrm>
            <a:off x="7224198" y="1889103"/>
            <a:ext cx="374969" cy="400110"/>
          </a:xfrm>
          <a:prstGeom prst="rect">
            <a:avLst/>
          </a:prstGeom>
          <a:noFill/>
        </p:spPr>
        <p:txBody>
          <a:bodyPr wrap="square" rtlCol="0">
            <a:spAutoFit/>
          </a:bodyPr>
          <a:lstStyle/>
          <a:p>
            <a:r>
              <a:rPr lang="zh-CN" altLang="en-US" sz="2000" b="1"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endParaRPr lang="zh-CN" altLang="en-US" sz="1800"/>
          </a:p>
        </p:txBody>
      </p:sp>
      <p:cxnSp>
        <p:nvCxnSpPr>
          <p:cNvPr id="28" name="直接连接符 27"/>
          <p:cNvCxnSpPr/>
          <p:nvPr/>
        </p:nvCxnSpPr>
        <p:spPr>
          <a:xfrm flipV="1">
            <a:off x="6941326" y="1881427"/>
            <a:ext cx="2057949" cy="3399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89224" y="2118250"/>
            <a:ext cx="1735605" cy="47146"/>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4948066" y="2144564"/>
            <a:ext cx="347560" cy="767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349592" y="2374809"/>
            <a:ext cx="5380048" cy="33989"/>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954966" y="2777189"/>
            <a:ext cx="374969" cy="400110"/>
          </a:xfrm>
          <a:prstGeom prst="rect">
            <a:avLst/>
          </a:prstGeom>
          <a:noFill/>
        </p:spPr>
        <p:txBody>
          <a:bodyPr wrap="square" rtlCol="0">
            <a:spAutoFit/>
          </a:bodyPr>
          <a:lstStyle/>
          <a:p>
            <a:r>
              <a:rPr lang="zh-CN" altLang="en-US" sz="2000" b="1"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endParaRPr lang="zh-CN" altLang="en-US" sz="1800"/>
          </a:p>
        </p:txBody>
      </p:sp>
      <p:sp>
        <p:nvSpPr>
          <p:cNvPr id="40" name="TextBox 39"/>
          <p:cNvSpPr txBox="1"/>
          <p:nvPr/>
        </p:nvSpPr>
        <p:spPr>
          <a:xfrm>
            <a:off x="6928170" y="2790345"/>
            <a:ext cx="374969" cy="400110"/>
          </a:xfrm>
          <a:prstGeom prst="rect">
            <a:avLst/>
          </a:prstGeom>
          <a:noFill/>
        </p:spPr>
        <p:txBody>
          <a:bodyPr wrap="square" rtlCol="0">
            <a:spAutoFit/>
          </a:bodyPr>
          <a:lstStyle/>
          <a:p>
            <a:r>
              <a:rPr lang="zh-CN" altLang="en-US" sz="2000" b="1"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endParaRPr lang="zh-CN" altLang="en-US" sz="1800"/>
          </a:p>
        </p:txBody>
      </p:sp>
      <p:cxnSp>
        <p:nvCxnSpPr>
          <p:cNvPr id="41" name="直接连接符 40"/>
          <p:cNvCxnSpPr/>
          <p:nvPr/>
        </p:nvCxnSpPr>
        <p:spPr>
          <a:xfrm>
            <a:off x="2436207" y="2876962"/>
            <a:ext cx="793796" cy="438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6929266" y="2841876"/>
            <a:ext cx="813531" cy="1535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V="1">
            <a:off x="2298060" y="3098435"/>
            <a:ext cx="1734510" cy="21929"/>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2817755" y="3328679"/>
            <a:ext cx="2221313" cy="21929"/>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355618" y="328922"/>
            <a:ext cx="7216140" cy="1077218"/>
          </a:xfrm>
          <a:prstGeom prst="rect">
            <a:avLst/>
          </a:prstGeom>
          <a:solidFill>
            <a:srgbClr val="FF0000"/>
          </a:solidFill>
          <a:ln>
            <a:solidFill>
              <a:srgbClr val="FF0000"/>
            </a:solidFill>
          </a:ln>
        </p:spPr>
        <p:txBody>
          <a:bodyPr wrap="square" rtlCol="0">
            <a:spAutoFit/>
          </a:bodyPr>
          <a:lstStyle/>
          <a:p>
            <a:r>
              <a:rPr lang="zh-CN" altLang="en-US" sz="3200" b="1" smtClean="0">
                <a:solidFill>
                  <a:schemeClr val="bg1"/>
                </a:solidFill>
              </a:rPr>
              <a:t>技巧</a:t>
            </a:r>
            <a:r>
              <a:rPr lang="en-US" altLang="zh-CN" sz="3200" b="1" smtClean="0">
                <a:solidFill>
                  <a:schemeClr val="bg1"/>
                </a:solidFill>
              </a:rPr>
              <a:t>3</a:t>
            </a:r>
            <a:r>
              <a:rPr lang="zh-CN" altLang="en-US" sz="3200" b="1" smtClean="0">
                <a:solidFill>
                  <a:schemeClr val="bg1"/>
                </a:solidFill>
              </a:rPr>
              <a:t>：审材料，要看设问，逐句分层，逐段概括。</a:t>
            </a:r>
            <a:endParaRPr lang="zh-CN" altLang="en-US" sz="3200" b="1">
              <a:solidFill>
                <a:schemeClr val="bg1"/>
              </a:solidFill>
            </a:endParaRPr>
          </a:p>
        </p:txBody>
      </p:sp>
      <p:sp>
        <p:nvSpPr>
          <p:cNvPr id="51" name="矩形 50"/>
          <p:cNvSpPr/>
          <p:nvPr/>
        </p:nvSpPr>
        <p:spPr>
          <a:xfrm>
            <a:off x="3082104" y="3709229"/>
            <a:ext cx="4152099" cy="707886"/>
          </a:xfrm>
          <a:prstGeom prst="rect">
            <a:avLst/>
          </a:prstGeom>
        </p:spPr>
        <p:txBody>
          <a:bodyPr wrap="none">
            <a:spAutoFit/>
          </a:bodyPr>
          <a:lstStyle/>
          <a:p>
            <a:r>
              <a:rPr lang="zh-CN" altLang="en-US" sz="2400" b="1" smtClean="0"/>
              <a:t>问题转换为：材料</a:t>
            </a:r>
            <a:r>
              <a:rPr lang="en-US" altLang="zh-CN" sz="4000" b="1" smtClean="0">
                <a:solidFill>
                  <a:srgbClr val="FF0000"/>
                </a:solidFill>
              </a:rPr>
              <a:t>+</a:t>
            </a:r>
            <a:r>
              <a:rPr lang="zh-CN" altLang="en-US" sz="2400" b="1" smtClean="0"/>
              <a:t>课本观点</a:t>
            </a:r>
            <a:endParaRPr lang="zh-CN" altLang="en-US" sz="2400" b="1"/>
          </a:p>
        </p:txBody>
      </p:sp>
      <p:cxnSp>
        <p:nvCxnSpPr>
          <p:cNvPr id="52" name="直接连接符 51"/>
          <p:cNvCxnSpPr/>
          <p:nvPr/>
        </p:nvCxnSpPr>
        <p:spPr>
          <a:xfrm flipV="1">
            <a:off x="3100627" y="3624708"/>
            <a:ext cx="767482" cy="15351"/>
          </a:xfrm>
          <a:prstGeom prst="line">
            <a:avLst/>
          </a:prstGeom>
          <a:ln w="57150"/>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4" presetClass="entr" presetSubtype="16" fill="hold" nodeType="clickEffect">
                                  <p:stCondLst>
                                    <p:cond delay="0"/>
                                  </p:stCondLst>
                                  <p:childTnLst>
                                    <p:set>
                                      <p:cBhvr>
                                        <p:cTn id="19" dur="1" fill="hold">
                                          <p:stCondLst>
                                            <p:cond delay="0"/>
                                          </p:stCondLst>
                                        </p:cTn>
                                        <p:tgtEl>
                                          <p:spTgt spid="18">
                                            <p:txEl>
                                              <p:pRg st="0" end="0"/>
                                            </p:txEl>
                                          </p:spTgt>
                                        </p:tgtEl>
                                        <p:attrNameLst>
                                          <p:attrName>style.visibility</p:attrName>
                                        </p:attrNameLst>
                                      </p:cBhvr>
                                      <p:to>
                                        <p:strVal val="visible"/>
                                      </p:to>
                                    </p:set>
                                    <p:animEffect transition="in" filter="box(in)">
                                      <p:cBhvr>
                                        <p:cTn id="20" dur="500"/>
                                        <p:tgtEl>
                                          <p:spTgt spid="18">
                                            <p:txEl>
                                              <p:pRg st="0" end="0"/>
                                            </p:txEl>
                                          </p:spTgt>
                                        </p:tgtEl>
                                      </p:cBhvr>
                                    </p:animEffect>
                                  </p:childTnLst>
                                </p:cTn>
                              </p:par>
                              <p:par>
                                <p:cTn id="21" presetID="4" presetClass="entr" presetSubtype="16" fill="hold" nodeType="withEffect">
                                  <p:stCondLst>
                                    <p:cond delay="0"/>
                                  </p:stCondLst>
                                  <p:childTnLst>
                                    <p:set>
                                      <p:cBhvr>
                                        <p:cTn id="22" dur="1" fill="hold">
                                          <p:stCondLst>
                                            <p:cond delay="0"/>
                                          </p:stCondLst>
                                        </p:cTn>
                                        <p:tgtEl>
                                          <p:spTgt spid="18">
                                            <p:txEl>
                                              <p:pRg st="1" end="1"/>
                                            </p:txEl>
                                          </p:spTgt>
                                        </p:tgtEl>
                                        <p:attrNameLst>
                                          <p:attrName>style.visibility</p:attrName>
                                        </p:attrNameLst>
                                      </p:cBhvr>
                                      <p:to>
                                        <p:strVal val="visible"/>
                                      </p:to>
                                    </p:set>
                                    <p:animEffect transition="in" filter="box(in)">
                                      <p:cBhvr>
                                        <p:cTn id="23" dur="500"/>
                                        <p:tgtEl>
                                          <p:spTgt spid="18">
                                            <p:txEl>
                                              <p:pRg st="1" end="1"/>
                                            </p:txEl>
                                          </p:spTgt>
                                        </p:tgtEl>
                                      </p:cBhvr>
                                    </p:animEffect>
                                  </p:childTnLst>
                                </p:cTn>
                              </p:par>
                              <p:par>
                                <p:cTn id="24" presetID="4" presetClass="entr" presetSubtype="16" fill="hold" nodeType="withEffect">
                                  <p:stCondLst>
                                    <p:cond delay="0"/>
                                  </p:stCondLst>
                                  <p:childTnLst>
                                    <p:set>
                                      <p:cBhvr>
                                        <p:cTn id="25" dur="1" fill="hold">
                                          <p:stCondLst>
                                            <p:cond delay="0"/>
                                          </p:stCondLst>
                                        </p:cTn>
                                        <p:tgtEl>
                                          <p:spTgt spid="18">
                                            <p:txEl>
                                              <p:pRg st="2" end="2"/>
                                            </p:txEl>
                                          </p:spTgt>
                                        </p:tgtEl>
                                        <p:attrNameLst>
                                          <p:attrName>style.visibility</p:attrName>
                                        </p:attrNameLst>
                                      </p:cBhvr>
                                      <p:to>
                                        <p:strVal val="visible"/>
                                      </p:to>
                                    </p:set>
                                    <p:animEffect transition="in" filter="box(in)">
                                      <p:cBhvr>
                                        <p:cTn id="26" dur="500"/>
                                        <p:tgtEl>
                                          <p:spTgt spid="18">
                                            <p:txEl>
                                              <p:pRg st="2" end="2"/>
                                            </p:txEl>
                                          </p:spTgt>
                                        </p:tgtEl>
                                      </p:cBhvr>
                                    </p:animEffec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ppt_x"/>
                                          </p:val>
                                        </p:tav>
                                        <p:tav tm="100000">
                                          <p:val>
                                            <p:strVal val="#ppt_x"/>
                                          </p:val>
                                        </p:tav>
                                      </p:tavLst>
                                    </p:anim>
                                    <p:anim calcmode="lin" valueType="num">
                                      <p:cBhvr additive="base">
                                        <p:cTn id="3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cond evt="onBegin" delay="0">
                          <p:tn val="44"/>
                        </p:cond>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cond evt="onBegin" delay="0">
                          <p:tn val="50"/>
                        </p:cond>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ppt_x"/>
                                          </p:val>
                                        </p:tav>
                                        <p:tav tm="100000">
                                          <p:val>
                                            <p:strVal val="#ppt_x"/>
                                          </p:val>
                                        </p:tav>
                                      </p:tavLst>
                                    </p:anim>
                                    <p:anim calcmode="lin" valueType="num">
                                      <p:cBhvr additive="base">
                                        <p:cTn id="5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cond evt="onBegin" delay="0">
                          <p:tn val="56"/>
                        </p:cond>
                      </p:stCondLst>
                      <p:childTnLst>
                        <p:par>
                          <p:cTn id="58" fill="hold" nodeType="afterGroup">
                            <p:stCondLst>
                              <p:cond delay="0"/>
                            </p:stCondLst>
                            <p:childTnLst>
                              <p:par>
                                <p:cTn id="59" presetID="2" presetClass="entr" presetSubtype="4" fill="hold" nodeType="click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ppt_x"/>
                                          </p:val>
                                        </p:tav>
                                        <p:tav tm="100000">
                                          <p:val>
                                            <p:strVal val="#ppt_x"/>
                                          </p:val>
                                        </p:tav>
                                      </p:tavLst>
                                    </p:anim>
                                    <p:anim calcmode="lin" valueType="num">
                                      <p:cBhvr additive="base">
                                        <p:cTn id="6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cond evt="onBegin" delay="0">
                          <p:tn val="62"/>
                        </p:cond>
                      </p:stCondLst>
                      <p:childTnLst>
                        <p:par>
                          <p:cTn id="64" fill="hold" nodeType="afterGroup">
                            <p:stCondLst>
                              <p:cond delay="0"/>
                            </p:stCondLst>
                            <p:childTnLst>
                              <p:par>
                                <p:cTn id="65" presetID="2" presetClass="entr" presetSubtype="4" fill="hold" nodeType="click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500" fill="hold"/>
                                        <p:tgtEl>
                                          <p:spTgt spid="28"/>
                                        </p:tgtEl>
                                        <p:attrNameLst>
                                          <p:attrName>ppt_x</p:attrName>
                                        </p:attrNameLst>
                                      </p:cBhvr>
                                      <p:tavLst>
                                        <p:tav tm="0">
                                          <p:val>
                                            <p:strVal val="#ppt_x"/>
                                          </p:val>
                                        </p:tav>
                                        <p:tav tm="100000">
                                          <p:val>
                                            <p:strVal val="#ppt_x"/>
                                          </p:val>
                                        </p:tav>
                                      </p:tavLst>
                                    </p:anim>
                                    <p:anim calcmode="lin" valueType="num">
                                      <p:cBhvr additive="base">
                                        <p:cTn id="6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cond evt="onBegin" delay="0">
                          <p:tn val="68"/>
                        </p:cond>
                      </p:stCondLst>
                      <p:childTnLst>
                        <p:par>
                          <p:cTn id="70" fill="hold" nodeType="afterGroup">
                            <p:stCondLst>
                              <p:cond delay="0"/>
                            </p:stCondLst>
                            <p:childTnLst>
                              <p:par>
                                <p:cTn id="71" presetID="2" presetClass="entr" presetSubtype="4" fill="hold" nodeType="click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500" fill="hold"/>
                                        <p:tgtEl>
                                          <p:spTgt spid="33"/>
                                        </p:tgtEl>
                                        <p:attrNameLst>
                                          <p:attrName>ppt_x</p:attrName>
                                        </p:attrNameLst>
                                      </p:cBhvr>
                                      <p:tavLst>
                                        <p:tav tm="0">
                                          <p:val>
                                            <p:strVal val="#ppt_x"/>
                                          </p:val>
                                        </p:tav>
                                        <p:tav tm="100000">
                                          <p:val>
                                            <p:strVal val="#ppt_x"/>
                                          </p:val>
                                        </p:tav>
                                      </p:tavLst>
                                    </p:anim>
                                    <p:anim calcmode="lin" valueType="num">
                                      <p:cBhvr additive="base">
                                        <p:cTn id="7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cond evt="onBegin" delay="0">
                          <p:tn val="74"/>
                        </p:cond>
                      </p:stCondLst>
                      <p:childTnLst>
                        <p:par>
                          <p:cTn id="76" fill="hold" nodeType="afterGroup">
                            <p:stCondLst>
                              <p:cond delay="0"/>
                            </p:stCondLst>
                            <p:childTnLst>
                              <p:par>
                                <p:cTn id="77" presetID="2" presetClass="entr" presetSubtype="4" fill="hold" nodeType="click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fill="hold"/>
                                        <p:tgtEl>
                                          <p:spTgt spid="33"/>
                                        </p:tgtEl>
                                        <p:attrNameLst>
                                          <p:attrName>ppt_x</p:attrName>
                                        </p:attrNameLst>
                                      </p:cBhvr>
                                      <p:tavLst>
                                        <p:tav tm="0">
                                          <p:val>
                                            <p:strVal val="#ppt_x"/>
                                          </p:val>
                                        </p:tav>
                                        <p:tav tm="100000">
                                          <p:val>
                                            <p:strVal val="#ppt_x"/>
                                          </p:val>
                                        </p:tav>
                                      </p:tavLst>
                                    </p:anim>
                                    <p:anim calcmode="lin" valueType="num">
                                      <p:cBhvr additive="base">
                                        <p:cTn id="8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cond evt="onBegin" delay="0">
                          <p:tn val="80"/>
                        </p:cond>
                      </p:stCondLst>
                      <p:childTnLst>
                        <p:par>
                          <p:cTn id="82" fill="hold" nodeType="afterGroup">
                            <p:stCondLst>
                              <p:cond delay="0"/>
                            </p:stCondLst>
                            <p:childTnLst>
                              <p:par>
                                <p:cTn id="83" presetID="2" presetClass="entr" presetSubtype="4" fill="hold" nodeType="clickEffect">
                                  <p:stCondLst>
                                    <p:cond delay="0"/>
                                  </p:stCondLst>
                                  <p:childTnLst>
                                    <p:set>
                                      <p:cBhvr>
                                        <p:cTn id="84" dur="1" fill="hold">
                                          <p:stCondLst>
                                            <p:cond delay="0"/>
                                          </p:stCondLst>
                                        </p:cTn>
                                        <p:tgtEl>
                                          <p:spTgt spid="35"/>
                                        </p:tgtEl>
                                        <p:attrNameLst>
                                          <p:attrName>style.visibility</p:attrName>
                                        </p:attrNameLst>
                                      </p:cBhvr>
                                      <p:to>
                                        <p:strVal val="visible"/>
                                      </p:to>
                                    </p:set>
                                    <p:anim calcmode="lin" valueType="num">
                                      <p:cBhvr additive="base">
                                        <p:cTn id="85" dur="500" fill="hold"/>
                                        <p:tgtEl>
                                          <p:spTgt spid="35"/>
                                        </p:tgtEl>
                                        <p:attrNameLst>
                                          <p:attrName>ppt_x</p:attrName>
                                        </p:attrNameLst>
                                      </p:cBhvr>
                                      <p:tavLst>
                                        <p:tav tm="0">
                                          <p:val>
                                            <p:strVal val="#ppt_x"/>
                                          </p:val>
                                        </p:tav>
                                        <p:tav tm="100000">
                                          <p:val>
                                            <p:strVal val="#ppt_x"/>
                                          </p:val>
                                        </p:tav>
                                      </p:tavLst>
                                    </p:anim>
                                    <p:anim calcmode="lin" valueType="num">
                                      <p:cBhvr additive="base">
                                        <p:cTn id="8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cond evt="onBegin" delay="0">
                          <p:tn val="86"/>
                        </p:cond>
                      </p:stCondLst>
                      <p:childTnLst>
                        <p:par>
                          <p:cTn id="88" fill="hold" nodeType="afterGroup">
                            <p:stCondLst>
                              <p:cond delay="0"/>
                            </p:stCondLst>
                            <p:childTnLst>
                              <p:par>
                                <p:cTn id="89" presetID="2" presetClass="entr" presetSubtype="4" fill="hold" nodeType="click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additive="base">
                                        <p:cTn id="91" dur="500" fill="hold"/>
                                        <p:tgtEl>
                                          <p:spTgt spid="35"/>
                                        </p:tgtEl>
                                        <p:attrNameLst>
                                          <p:attrName>ppt_x</p:attrName>
                                        </p:attrNameLst>
                                      </p:cBhvr>
                                      <p:tavLst>
                                        <p:tav tm="0">
                                          <p:val>
                                            <p:strVal val="#ppt_x"/>
                                          </p:val>
                                        </p:tav>
                                        <p:tav tm="100000">
                                          <p:val>
                                            <p:strVal val="#ppt_x"/>
                                          </p:val>
                                        </p:tav>
                                      </p:tavLst>
                                    </p:anim>
                                    <p:anim calcmode="lin" valueType="num">
                                      <p:cBhvr additive="base">
                                        <p:cTn id="9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cond evt="onBegin" delay="0">
                          <p:tn val="92"/>
                        </p:cond>
                      </p:stCondLst>
                      <p:childTnLst>
                        <p:par>
                          <p:cTn id="94" fill="hold" nodeType="afterGroup">
                            <p:stCondLst>
                              <p:cond delay="0"/>
                            </p:stCondLst>
                            <p:childTnLst>
                              <p:par>
                                <p:cTn id="95" presetID="2" presetClass="entr" presetSubtype="4" fill="hold" nodeType="click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500" fill="hold"/>
                                        <p:tgtEl>
                                          <p:spTgt spid="37"/>
                                        </p:tgtEl>
                                        <p:attrNameLst>
                                          <p:attrName>ppt_x</p:attrName>
                                        </p:attrNameLst>
                                      </p:cBhvr>
                                      <p:tavLst>
                                        <p:tav tm="0">
                                          <p:val>
                                            <p:strVal val="#ppt_x"/>
                                          </p:val>
                                        </p:tav>
                                        <p:tav tm="100000">
                                          <p:val>
                                            <p:strVal val="#ppt_x"/>
                                          </p:val>
                                        </p:tav>
                                      </p:tavLst>
                                    </p:anim>
                                    <p:anim calcmode="lin" valueType="num">
                                      <p:cBhvr additive="base">
                                        <p:cTn id="9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99" fill="hold" nodeType="clickPar">
                      <p:stCondLst>
                        <p:cond delay="indefinite"/>
                        <p:cond evt="onBegin" delay="0">
                          <p:tn val="98"/>
                        </p:cond>
                      </p:stCondLst>
                      <p:childTnLst>
                        <p:par>
                          <p:cTn id="100" fill="hold" nodeType="afterGroup">
                            <p:stCondLst>
                              <p:cond delay="0"/>
                            </p:stCondLst>
                            <p:childTnLst>
                              <p:par>
                                <p:cTn id="101" presetID="2" presetClass="entr" presetSubtype="4" fill="hold" nodeType="click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additive="base">
                                        <p:cTn id="103" dur="500" fill="hold"/>
                                        <p:tgtEl>
                                          <p:spTgt spid="37"/>
                                        </p:tgtEl>
                                        <p:attrNameLst>
                                          <p:attrName>ppt_x</p:attrName>
                                        </p:attrNameLst>
                                      </p:cBhvr>
                                      <p:tavLst>
                                        <p:tav tm="0">
                                          <p:val>
                                            <p:strVal val="#ppt_x"/>
                                          </p:val>
                                        </p:tav>
                                        <p:tav tm="100000">
                                          <p:val>
                                            <p:strVal val="#ppt_x"/>
                                          </p:val>
                                        </p:tav>
                                      </p:tavLst>
                                    </p:anim>
                                    <p:anim calcmode="lin" valueType="num">
                                      <p:cBhvr additive="base">
                                        <p:cTn id="104"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05" fill="hold" nodeType="clickPar">
                      <p:stCondLst>
                        <p:cond delay="indefinite"/>
                        <p:cond evt="onBegin" delay="0">
                          <p:tn val="104"/>
                        </p:cond>
                      </p:stCondLst>
                      <p:childTnLst>
                        <p:par>
                          <p:cTn id="106" fill="hold" nodeType="afterGroup">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additive="base">
                                        <p:cTn id="109" dur="500" fill="hold"/>
                                        <p:tgtEl>
                                          <p:spTgt spid="9"/>
                                        </p:tgtEl>
                                        <p:attrNameLst>
                                          <p:attrName>ppt_x</p:attrName>
                                        </p:attrNameLst>
                                      </p:cBhvr>
                                      <p:tavLst>
                                        <p:tav tm="0">
                                          <p:val>
                                            <p:strVal val="#ppt_x"/>
                                          </p:val>
                                        </p:tav>
                                        <p:tav tm="100000">
                                          <p:val>
                                            <p:strVal val="#ppt_x"/>
                                          </p:val>
                                        </p:tav>
                                      </p:tavLst>
                                    </p:anim>
                                    <p:anim calcmode="lin" valueType="num">
                                      <p:cBhvr additive="base">
                                        <p:cTn id="11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11" fill="hold" nodeType="clickPar">
                      <p:stCondLst>
                        <p:cond delay="indefinite"/>
                        <p:cond evt="onBegin" delay="0">
                          <p:tn val="110"/>
                        </p:cond>
                      </p:stCondLst>
                      <p:childTnLst>
                        <p:par>
                          <p:cTn id="112" fill="hold" nodeType="afterGroup">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39"/>
                                        </p:tgtEl>
                                        <p:attrNameLst>
                                          <p:attrName>style.visibility</p:attrName>
                                        </p:attrNameLst>
                                      </p:cBhvr>
                                      <p:to>
                                        <p:strVal val="visible"/>
                                      </p:to>
                                    </p:set>
                                    <p:anim calcmode="lin" valueType="num">
                                      <p:cBhvr additive="base">
                                        <p:cTn id="115" dur="500" fill="hold"/>
                                        <p:tgtEl>
                                          <p:spTgt spid="39"/>
                                        </p:tgtEl>
                                        <p:attrNameLst>
                                          <p:attrName>ppt_x</p:attrName>
                                        </p:attrNameLst>
                                      </p:cBhvr>
                                      <p:tavLst>
                                        <p:tav tm="0">
                                          <p:val>
                                            <p:strVal val="#ppt_x"/>
                                          </p:val>
                                        </p:tav>
                                        <p:tav tm="100000">
                                          <p:val>
                                            <p:strVal val="#ppt_x"/>
                                          </p:val>
                                        </p:tav>
                                      </p:tavLst>
                                    </p:anim>
                                    <p:anim calcmode="lin" valueType="num">
                                      <p:cBhvr additive="base">
                                        <p:cTn id="116"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17" fill="hold" nodeType="clickPar">
                      <p:stCondLst>
                        <p:cond delay="indefinite"/>
                        <p:cond evt="onBegin" delay="0">
                          <p:tn val="116"/>
                        </p:cond>
                      </p:stCondLst>
                      <p:childTnLst>
                        <p:par>
                          <p:cTn id="118" fill="hold" nodeType="afterGroup">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40"/>
                                        </p:tgtEl>
                                        <p:attrNameLst>
                                          <p:attrName>style.visibility</p:attrName>
                                        </p:attrNameLst>
                                      </p:cBhvr>
                                      <p:to>
                                        <p:strVal val="visible"/>
                                      </p:to>
                                    </p:set>
                                    <p:anim calcmode="lin" valueType="num">
                                      <p:cBhvr additive="base">
                                        <p:cTn id="121" dur="500" fill="hold"/>
                                        <p:tgtEl>
                                          <p:spTgt spid="40"/>
                                        </p:tgtEl>
                                        <p:attrNameLst>
                                          <p:attrName>ppt_x</p:attrName>
                                        </p:attrNameLst>
                                      </p:cBhvr>
                                      <p:tavLst>
                                        <p:tav tm="0">
                                          <p:val>
                                            <p:strVal val="#ppt_x"/>
                                          </p:val>
                                        </p:tav>
                                        <p:tav tm="100000">
                                          <p:val>
                                            <p:strVal val="#ppt_x"/>
                                          </p:val>
                                        </p:tav>
                                      </p:tavLst>
                                    </p:anim>
                                    <p:anim calcmode="lin" valueType="num">
                                      <p:cBhvr additive="base">
                                        <p:cTn id="122"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23" fill="hold" nodeType="clickPar">
                      <p:stCondLst>
                        <p:cond delay="indefinite"/>
                        <p:cond evt="onBegin" delay="0">
                          <p:tn val="122"/>
                        </p:cond>
                      </p:stCondLst>
                      <p:childTnLst>
                        <p:par>
                          <p:cTn id="124" fill="hold" nodeType="afterGroup">
                            <p:stCondLst>
                              <p:cond delay="0"/>
                            </p:stCondLst>
                            <p:childTnLst>
                              <p:par>
                                <p:cTn id="125" presetID="2" presetClass="entr" presetSubtype="4" fill="hold" nodeType="clickEffect">
                                  <p:stCondLst>
                                    <p:cond delay="0"/>
                                  </p:stCondLst>
                                  <p:childTnLst>
                                    <p:set>
                                      <p:cBhvr>
                                        <p:cTn id="126" dur="1" fill="hold">
                                          <p:stCondLst>
                                            <p:cond delay="0"/>
                                          </p:stCondLst>
                                        </p:cTn>
                                        <p:tgtEl>
                                          <p:spTgt spid="41"/>
                                        </p:tgtEl>
                                        <p:attrNameLst>
                                          <p:attrName>style.visibility</p:attrName>
                                        </p:attrNameLst>
                                      </p:cBhvr>
                                      <p:to>
                                        <p:strVal val="visible"/>
                                      </p:to>
                                    </p:set>
                                    <p:anim calcmode="lin" valueType="num">
                                      <p:cBhvr additive="base">
                                        <p:cTn id="127" dur="500" fill="hold"/>
                                        <p:tgtEl>
                                          <p:spTgt spid="41"/>
                                        </p:tgtEl>
                                        <p:attrNameLst>
                                          <p:attrName>ppt_x</p:attrName>
                                        </p:attrNameLst>
                                      </p:cBhvr>
                                      <p:tavLst>
                                        <p:tav tm="0">
                                          <p:val>
                                            <p:strVal val="#ppt_x"/>
                                          </p:val>
                                        </p:tav>
                                        <p:tav tm="100000">
                                          <p:val>
                                            <p:strVal val="#ppt_x"/>
                                          </p:val>
                                        </p:tav>
                                      </p:tavLst>
                                    </p:anim>
                                    <p:anim calcmode="lin" valueType="num">
                                      <p:cBhvr additive="base">
                                        <p:cTn id="12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129" fill="hold" nodeType="clickPar">
                      <p:stCondLst>
                        <p:cond delay="indefinite"/>
                        <p:cond evt="onBegin" delay="0">
                          <p:tn val="128"/>
                        </p:cond>
                      </p:stCondLst>
                      <p:childTnLst>
                        <p:par>
                          <p:cTn id="130" fill="hold" nodeType="afterGroup">
                            <p:stCondLst>
                              <p:cond delay="0"/>
                            </p:stCondLst>
                            <p:childTnLst>
                              <p:par>
                                <p:cTn id="131" presetID="2" presetClass="entr" presetSubtype="4" fill="hold" nodeType="clickEffect">
                                  <p:stCondLst>
                                    <p:cond delay="0"/>
                                  </p:stCondLst>
                                  <p:childTnLst>
                                    <p:set>
                                      <p:cBhvr>
                                        <p:cTn id="132" dur="1" fill="hold">
                                          <p:stCondLst>
                                            <p:cond delay="0"/>
                                          </p:stCondLst>
                                        </p:cTn>
                                        <p:tgtEl>
                                          <p:spTgt spid="41"/>
                                        </p:tgtEl>
                                        <p:attrNameLst>
                                          <p:attrName>style.visibility</p:attrName>
                                        </p:attrNameLst>
                                      </p:cBhvr>
                                      <p:to>
                                        <p:strVal val="visible"/>
                                      </p:to>
                                    </p:set>
                                    <p:anim calcmode="lin" valueType="num">
                                      <p:cBhvr additive="base">
                                        <p:cTn id="133" dur="500" fill="hold"/>
                                        <p:tgtEl>
                                          <p:spTgt spid="41"/>
                                        </p:tgtEl>
                                        <p:attrNameLst>
                                          <p:attrName>ppt_x</p:attrName>
                                        </p:attrNameLst>
                                      </p:cBhvr>
                                      <p:tavLst>
                                        <p:tav tm="0">
                                          <p:val>
                                            <p:strVal val="#ppt_x"/>
                                          </p:val>
                                        </p:tav>
                                        <p:tav tm="100000">
                                          <p:val>
                                            <p:strVal val="#ppt_x"/>
                                          </p:val>
                                        </p:tav>
                                      </p:tavLst>
                                    </p:anim>
                                    <p:anim calcmode="lin" valueType="num">
                                      <p:cBhvr additive="base">
                                        <p:cTn id="134"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135" fill="hold" nodeType="clickPar">
                      <p:stCondLst>
                        <p:cond delay="indefinite"/>
                        <p:cond evt="onBegin" delay="0">
                          <p:tn val="134"/>
                        </p:cond>
                      </p:stCondLst>
                      <p:childTnLst>
                        <p:par>
                          <p:cTn id="136" fill="hold" nodeType="afterGroup">
                            <p:stCondLst>
                              <p:cond delay="0"/>
                            </p:stCondLst>
                            <p:childTnLst>
                              <p:par>
                                <p:cTn id="137" presetID="2" presetClass="entr" presetSubtype="4" fill="hold" nodeType="clickEffect">
                                  <p:stCondLst>
                                    <p:cond delay="0"/>
                                  </p:stCondLst>
                                  <p:childTnLst>
                                    <p:set>
                                      <p:cBhvr>
                                        <p:cTn id="138" dur="1" fill="hold">
                                          <p:stCondLst>
                                            <p:cond delay="0"/>
                                          </p:stCondLst>
                                        </p:cTn>
                                        <p:tgtEl>
                                          <p:spTgt spid="43"/>
                                        </p:tgtEl>
                                        <p:attrNameLst>
                                          <p:attrName>style.visibility</p:attrName>
                                        </p:attrNameLst>
                                      </p:cBhvr>
                                      <p:to>
                                        <p:strVal val="visible"/>
                                      </p:to>
                                    </p:set>
                                    <p:anim calcmode="lin" valueType="num">
                                      <p:cBhvr additive="base">
                                        <p:cTn id="139" dur="500" fill="hold"/>
                                        <p:tgtEl>
                                          <p:spTgt spid="43"/>
                                        </p:tgtEl>
                                        <p:attrNameLst>
                                          <p:attrName>ppt_x</p:attrName>
                                        </p:attrNameLst>
                                      </p:cBhvr>
                                      <p:tavLst>
                                        <p:tav tm="0">
                                          <p:val>
                                            <p:strVal val="#ppt_x"/>
                                          </p:val>
                                        </p:tav>
                                        <p:tav tm="100000">
                                          <p:val>
                                            <p:strVal val="#ppt_x"/>
                                          </p:val>
                                        </p:tav>
                                      </p:tavLst>
                                    </p:anim>
                                    <p:anim calcmode="lin" valueType="num">
                                      <p:cBhvr additive="base">
                                        <p:cTn id="14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141" fill="hold" nodeType="clickPar">
                      <p:stCondLst>
                        <p:cond delay="indefinite"/>
                        <p:cond evt="onBegin" delay="0">
                          <p:tn val="140"/>
                        </p:cond>
                      </p:stCondLst>
                      <p:childTnLst>
                        <p:par>
                          <p:cTn id="142" fill="hold" nodeType="afterGroup">
                            <p:stCondLst>
                              <p:cond delay="0"/>
                            </p:stCondLst>
                            <p:childTnLst>
                              <p:par>
                                <p:cTn id="143" presetID="2" presetClass="entr" presetSubtype="4" fill="hold" nodeType="clickEffect">
                                  <p:stCondLst>
                                    <p:cond delay="0"/>
                                  </p:stCondLst>
                                  <p:childTnLst>
                                    <p:set>
                                      <p:cBhvr>
                                        <p:cTn id="144" dur="1" fill="hold">
                                          <p:stCondLst>
                                            <p:cond delay="0"/>
                                          </p:stCondLst>
                                        </p:cTn>
                                        <p:tgtEl>
                                          <p:spTgt spid="43"/>
                                        </p:tgtEl>
                                        <p:attrNameLst>
                                          <p:attrName>style.visibility</p:attrName>
                                        </p:attrNameLst>
                                      </p:cBhvr>
                                      <p:to>
                                        <p:strVal val="visible"/>
                                      </p:to>
                                    </p:set>
                                    <p:anim calcmode="lin" valueType="num">
                                      <p:cBhvr additive="base">
                                        <p:cTn id="145" dur="500" fill="hold"/>
                                        <p:tgtEl>
                                          <p:spTgt spid="43"/>
                                        </p:tgtEl>
                                        <p:attrNameLst>
                                          <p:attrName>ppt_x</p:attrName>
                                        </p:attrNameLst>
                                      </p:cBhvr>
                                      <p:tavLst>
                                        <p:tav tm="0">
                                          <p:val>
                                            <p:strVal val="#ppt_x"/>
                                          </p:val>
                                        </p:tav>
                                        <p:tav tm="100000">
                                          <p:val>
                                            <p:strVal val="#ppt_x"/>
                                          </p:val>
                                        </p:tav>
                                      </p:tavLst>
                                    </p:anim>
                                    <p:anim calcmode="lin" valueType="num">
                                      <p:cBhvr additive="base">
                                        <p:cTn id="14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147" fill="hold" nodeType="clickPar">
                      <p:stCondLst>
                        <p:cond delay="indefinite"/>
                        <p:cond evt="onBegin" delay="0">
                          <p:tn val="146"/>
                        </p:cond>
                      </p:stCondLst>
                      <p:childTnLst>
                        <p:par>
                          <p:cTn id="148" fill="hold" nodeType="afterGroup">
                            <p:stCondLst>
                              <p:cond delay="0"/>
                            </p:stCondLst>
                            <p:childTnLst>
                              <p:par>
                                <p:cTn id="149" presetID="2" presetClass="entr" presetSubtype="4" fill="hold" nodeType="clickEffect">
                                  <p:stCondLst>
                                    <p:cond delay="0"/>
                                  </p:stCondLst>
                                  <p:childTnLst>
                                    <p:set>
                                      <p:cBhvr>
                                        <p:cTn id="150" dur="1" fill="hold">
                                          <p:stCondLst>
                                            <p:cond delay="0"/>
                                          </p:stCondLst>
                                        </p:cTn>
                                        <p:tgtEl>
                                          <p:spTgt spid="45"/>
                                        </p:tgtEl>
                                        <p:attrNameLst>
                                          <p:attrName>style.visibility</p:attrName>
                                        </p:attrNameLst>
                                      </p:cBhvr>
                                      <p:to>
                                        <p:strVal val="visible"/>
                                      </p:to>
                                    </p:set>
                                    <p:anim calcmode="lin" valueType="num">
                                      <p:cBhvr additive="base">
                                        <p:cTn id="151" dur="500" fill="hold"/>
                                        <p:tgtEl>
                                          <p:spTgt spid="45"/>
                                        </p:tgtEl>
                                        <p:attrNameLst>
                                          <p:attrName>ppt_x</p:attrName>
                                        </p:attrNameLst>
                                      </p:cBhvr>
                                      <p:tavLst>
                                        <p:tav tm="0">
                                          <p:val>
                                            <p:strVal val="#ppt_x"/>
                                          </p:val>
                                        </p:tav>
                                        <p:tav tm="100000">
                                          <p:val>
                                            <p:strVal val="#ppt_x"/>
                                          </p:val>
                                        </p:tav>
                                      </p:tavLst>
                                    </p:anim>
                                    <p:anim calcmode="lin" valueType="num">
                                      <p:cBhvr additive="base">
                                        <p:cTn id="15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53" fill="hold" nodeType="clickPar">
                      <p:stCondLst>
                        <p:cond delay="indefinite"/>
                        <p:cond evt="onBegin" delay="0">
                          <p:tn val="152"/>
                        </p:cond>
                      </p:stCondLst>
                      <p:childTnLst>
                        <p:par>
                          <p:cTn id="154" fill="hold" nodeType="afterGroup">
                            <p:stCondLst>
                              <p:cond delay="0"/>
                            </p:stCondLst>
                            <p:childTnLst>
                              <p:par>
                                <p:cTn id="155" presetID="2" presetClass="entr" presetSubtype="4" fill="hold" nodeType="clickEffect">
                                  <p:stCondLst>
                                    <p:cond delay="0"/>
                                  </p:stCondLst>
                                  <p:childTnLst>
                                    <p:set>
                                      <p:cBhvr>
                                        <p:cTn id="156" dur="1" fill="hold">
                                          <p:stCondLst>
                                            <p:cond delay="0"/>
                                          </p:stCondLst>
                                        </p:cTn>
                                        <p:tgtEl>
                                          <p:spTgt spid="45"/>
                                        </p:tgtEl>
                                        <p:attrNameLst>
                                          <p:attrName>style.visibility</p:attrName>
                                        </p:attrNameLst>
                                      </p:cBhvr>
                                      <p:to>
                                        <p:strVal val="visible"/>
                                      </p:to>
                                    </p:set>
                                    <p:anim calcmode="lin" valueType="num">
                                      <p:cBhvr additive="base">
                                        <p:cTn id="157" dur="500" fill="hold"/>
                                        <p:tgtEl>
                                          <p:spTgt spid="45"/>
                                        </p:tgtEl>
                                        <p:attrNameLst>
                                          <p:attrName>ppt_x</p:attrName>
                                        </p:attrNameLst>
                                      </p:cBhvr>
                                      <p:tavLst>
                                        <p:tav tm="0">
                                          <p:val>
                                            <p:strVal val="#ppt_x"/>
                                          </p:val>
                                        </p:tav>
                                        <p:tav tm="100000">
                                          <p:val>
                                            <p:strVal val="#ppt_x"/>
                                          </p:val>
                                        </p:tav>
                                      </p:tavLst>
                                    </p:anim>
                                    <p:anim calcmode="lin" valueType="num">
                                      <p:cBhvr additive="base">
                                        <p:cTn id="15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59" fill="hold" nodeType="clickPar">
                      <p:stCondLst>
                        <p:cond delay="indefinite"/>
                        <p:cond evt="onBegin" delay="0">
                          <p:tn val="158"/>
                        </p:cond>
                      </p:stCondLst>
                      <p:childTnLst>
                        <p:par>
                          <p:cTn id="160" fill="hold" nodeType="afterGroup">
                            <p:stCondLst>
                              <p:cond delay="0"/>
                            </p:stCondLst>
                            <p:childTnLst>
                              <p:par>
                                <p:cTn id="161" presetID="2" presetClass="entr" presetSubtype="4" fill="hold" nodeType="clickEffect">
                                  <p:stCondLst>
                                    <p:cond delay="0"/>
                                  </p:stCondLst>
                                  <p:childTnLst>
                                    <p:set>
                                      <p:cBhvr>
                                        <p:cTn id="162" dur="1" fill="hold">
                                          <p:stCondLst>
                                            <p:cond delay="0"/>
                                          </p:stCondLst>
                                        </p:cTn>
                                        <p:tgtEl>
                                          <p:spTgt spid="47"/>
                                        </p:tgtEl>
                                        <p:attrNameLst>
                                          <p:attrName>style.visibility</p:attrName>
                                        </p:attrNameLst>
                                      </p:cBhvr>
                                      <p:to>
                                        <p:strVal val="visible"/>
                                      </p:to>
                                    </p:set>
                                    <p:anim calcmode="lin" valueType="num">
                                      <p:cBhvr additive="base">
                                        <p:cTn id="163" dur="500" fill="hold"/>
                                        <p:tgtEl>
                                          <p:spTgt spid="47"/>
                                        </p:tgtEl>
                                        <p:attrNameLst>
                                          <p:attrName>ppt_x</p:attrName>
                                        </p:attrNameLst>
                                      </p:cBhvr>
                                      <p:tavLst>
                                        <p:tav tm="0">
                                          <p:val>
                                            <p:strVal val="#ppt_x"/>
                                          </p:val>
                                        </p:tav>
                                        <p:tav tm="100000">
                                          <p:val>
                                            <p:strVal val="#ppt_x"/>
                                          </p:val>
                                        </p:tav>
                                      </p:tavLst>
                                    </p:anim>
                                    <p:anim calcmode="lin" valueType="num">
                                      <p:cBhvr additive="base">
                                        <p:cTn id="164"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165" fill="hold" nodeType="clickPar">
                      <p:stCondLst>
                        <p:cond delay="indefinite"/>
                        <p:cond evt="onBegin" delay="0">
                          <p:tn val="164"/>
                        </p:cond>
                      </p:stCondLst>
                      <p:childTnLst>
                        <p:par>
                          <p:cTn id="166" fill="hold" nodeType="afterGroup">
                            <p:stCondLst>
                              <p:cond delay="0"/>
                            </p:stCondLst>
                            <p:childTnLst>
                              <p:par>
                                <p:cTn id="167" presetID="2" presetClass="entr" presetSubtype="4" fill="hold" nodeType="clickEffect">
                                  <p:stCondLst>
                                    <p:cond delay="0"/>
                                  </p:stCondLst>
                                  <p:childTnLst>
                                    <p:set>
                                      <p:cBhvr>
                                        <p:cTn id="168" dur="1" fill="hold">
                                          <p:stCondLst>
                                            <p:cond delay="0"/>
                                          </p:stCondLst>
                                        </p:cTn>
                                        <p:tgtEl>
                                          <p:spTgt spid="47"/>
                                        </p:tgtEl>
                                        <p:attrNameLst>
                                          <p:attrName>style.visibility</p:attrName>
                                        </p:attrNameLst>
                                      </p:cBhvr>
                                      <p:to>
                                        <p:strVal val="visible"/>
                                      </p:to>
                                    </p:set>
                                    <p:anim calcmode="lin" valueType="num">
                                      <p:cBhvr additive="base">
                                        <p:cTn id="169" dur="500" fill="hold"/>
                                        <p:tgtEl>
                                          <p:spTgt spid="47"/>
                                        </p:tgtEl>
                                        <p:attrNameLst>
                                          <p:attrName>ppt_x</p:attrName>
                                        </p:attrNameLst>
                                      </p:cBhvr>
                                      <p:tavLst>
                                        <p:tav tm="0">
                                          <p:val>
                                            <p:strVal val="#ppt_x"/>
                                          </p:val>
                                        </p:tav>
                                        <p:tav tm="100000">
                                          <p:val>
                                            <p:strVal val="#ppt_x"/>
                                          </p:val>
                                        </p:tav>
                                      </p:tavLst>
                                    </p:anim>
                                    <p:anim calcmode="lin" valueType="num">
                                      <p:cBhvr additive="base">
                                        <p:cTn id="170"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171" fill="hold" nodeType="clickPar">
                      <p:stCondLst>
                        <p:cond delay="indefinite"/>
                        <p:cond evt="onBegin" delay="0">
                          <p:tn val="170"/>
                        </p:cond>
                      </p:stCondLst>
                      <p:childTnLst>
                        <p:par>
                          <p:cTn id="172" fill="hold" nodeType="afterGroup">
                            <p:stCondLst>
                              <p:cond delay="0"/>
                            </p:stCondLst>
                            <p:childTnLst>
                              <p:par>
                                <p:cTn id="173" presetID="2" presetClass="entr" presetSubtype="4" fill="hold" grpId="0" nodeType="clickEffect">
                                  <p:stCondLst>
                                    <p:cond delay="0"/>
                                  </p:stCondLst>
                                  <p:childTnLst>
                                    <p:set>
                                      <p:cBhvr>
                                        <p:cTn id="174" dur="1" fill="hold">
                                          <p:stCondLst>
                                            <p:cond delay="0"/>
                                          </p:stCondLst>
                                        </p:cTn>
                                        <p:tgtEl>
                                          <p:spTgt spid="20"/>
                                        </p:tgtEl>
                                        <p:attrNameLst>
                                          <p:attrName>style.visibility</p:attrName>
                                        </p:attrNameLst>
                                      </p:cBhvr>
                                      <p:to>
                                        <p:strVal val="visible"/>
                                      </p:to>
                                    </p:set>
                                    <p:anim calcmode="lin" valueType="num">
                                      <p:cBhvr additive="base">
                                        <p:cTn id="175" dur="500" fill="hold"/>
                                        <p:tgtEl>
                                          <p:spTgt spid="20"/>
                                        </p:tgtEl>
                                        <p:attrNameLst>
                                          <p:attrName>ppt_x</p:attrName>
                                        </p:attrNameLst>
                                      </p:cBhvr>
                                      <p:tavLst>
                                        <p:tav tm="0">
                                          <p:val>
                                            <p:strVal val="#ppt_x"/>
                                          </p:val>
                                        </p:tav>
                                        <p:tav tm="100000">
                                          <p:val>
                                            <p:strVal val="#ppt_x"/>
                                          </p:val>
                                        </p:tav>
                                      </p:tavLst>
                                    </p:anim>
                                    <p:anim calcmode="lin" valueType="num">
                                      <p:cBhvr additive="base">
                                        <p:cTn id="17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77" fill="hold" nodeType="clickPar">
                      <p:stCondLst>
                        <p:cond delay="indefinite"/>
                        <p:cond evt="onBegin" delay="0">
                          <p:tn val="176"/>
                        </p:cond>
                      </p:stCondLst>
                      <p:childTnLst>
                        <p:par>
                          <p:cTn id="178" fill="hold" nodeType="afterGroup">
                            <p:stCondLst>
                              <p:cond delay="0"/>
                            </p:stCondLst>
                            <p:childTnLst>
                              <p:par>
                                <p:cTn id="179" presetID="2" presetClass="entr" presetSubtype="4" fill="hold" grpId="0" nodeType="clickEffect">
                                  <p:stCondLst>
                                    <p:cond delay="0"/>
                                  </p:stCondLst>
                                  <p:childTnLst>
                                    <p:set>
                                      <p:cBhvr>
                                        <p:cTn id="180" dur="1" fill="hold">
                                          <p:stCondLst>
                                            <p:cond delay="0"/>
                                          </p:stCondLst>
                                        </p:cTn>
                                        <p:tgtEl>
                                          <p:spTgt spid="50"/>
                                        </p:tgtEl>
                                        <p:attrNameLst>
                                          <p:attrName>style.visibility</p:attrName>
                                        </p:attrNameLst>
                                      </p:cBhvr>
                                      <p:to>
                                        <p:strVal val="visible"/>
                                      </p:to>
                                    </p:set>
                                    <p:anim calcmode="lin" valueType="num">
                                      <p:cBhvr additive="base">
                                        <p:cTn id="181" dur="500" fill="hold"/>
                                        <p:tgtEl>
                                          <p:spTgt spid="50"/>
                                        </p:tgtEl>
                                        <p:attrNameLst>
                                          <p:attrName>ppt_x</p:attrName>
                                        </p:attrNameLst>
                                      </p:cBhvr>
                                      <p:tavLst>
                                        <p:tav tm="0">
                                          <p:val>
                                            <p:strVal val="#ppt_x"/>
                                          </p:val>
                                        </p:tav>
                                        <p:tav tm="100000">
                                          <p:val>
                                            <p:strVal val="#ppt_x"/>
                                          </p:val>
                                        </p:tav>
                                      </p:tavLst>
                                    </p:anim>
                                    <p:anim calcmode="lin" valueType="num">
                                      <p:cBhvr additive="base">
                                        <p:cTn id="182"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183" fill="hold" nodeType="clickPar">
                      <p:stCondLst>
                        <p:cond delay="indefinite"/>
                        <p:cond evt="onBegin" delay="0">
                          <p:tn val="182"/>
                        </p:cond>
                      </p:stCondLst>
                      <p:childTnLst>
                        <p:par>
                          <p:cTn id="184" fill="hold" nodeType="afterGroup">
                            <p:stCondLst>
                              <p:cond delay="0"/>
                            </p:stCondLst>
                            <p:childTnLst>
                              <p:par>
                                <p:cTn id="185" presetID="2" presetClass="entr" presetSubtype="4" fill="hold" nodeType="clickEffect">
                                  <p:stCondLst>
                                    <p:cond delay="0"/>
                                  </p:stCondLst>
                                  <p:childTnLst>
                                    <p:set>
                                      <p:cBhvr>
                                        <p:cTn id="186" dur="1" fill="hold">
                                          <p:stCondLst>
                                            <p:cond delay="0"/>
                                          </p:stCondLst>
                                        </p:cTn>
                                        <p:tgtEl>
                                          <p:spTgt spid="51">
                                            <p:txEl>
                                              <p:pRg st="0" end="0"/>
                                            </p:txEl>
                                          </p:spTgt>
                                        </p:tgtEl>
                                        <p:attrNameLst>
                                          <p:attrName>style.visibility</p:attrName>
                                        </p:attrNameLst>
                                      </p:cBhvr>
                                      <p:to>
                                        <p:strVal val="visible"/>
                                      </p:to>
                                    </p:set>
                                    <p:anim calcmode="lin" valueType="num">
                                      <p:cBhvr additive="base">
                                        <p:cTn id="187" dur="500" fill="hold"/>
                                        <p:tgtEl>
                                          <p:spTgt spid="51">
                                            <p:txEl>
                                              <p:pRg st="0" end="0"/>
                                            </p:txEl>
                                          </p:spTgt>
                                        </p:tgtEl>
                                        <p:attrNameLst>
                                          <p:attrName>ppt_x</p:attrName>
                                        </p:attrNameLst>
                                      </p:cBhvr>
                                      <p:tavLst>
                                        <p:tav tm="0">
                                          <p:val>
                                            <p:strVal val="#ppt_x"/>
                                          </p:val>
                                        </p:tav>
                                        <p:tav tm="100000">
                                          <p:val>
                                            <p:strVal val="#ppt_x"/>
                                          </p:val>
                                        </p:tav>
                                      </p:tavLst>
                                    </p:anim>
                                    <p:anim calcmode="lin" valueType="num">
                                      <p:cBhvr additive="base">
                                        <p:cTn id="188" dur="500" fill="hold"/>
                                        <p:tgtEl>
                                          <p:spTgt spid="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9" fill="hold" nodeType="clickPar">
                      <p:stCondLst>
                        <p:cond delay="indefinite"/>
                        <p:cond evt="onBegin" delay="0">
                          <p:tn val="188"/>
                        </p:cond>
                      </p:stCondLst>
                      <p:childTnLst>
                        <p:par>
                          <p:cTn id="190" fill="hold" nodeType="afterGroup">
                            <p:stCondLst>
                              <p:cond delay="0"/>
                            </p:stCondLst>
                            <p:childTnLst>
                              <p:par>
                                <p:cTn id="191" presetID="2" presetClass="entr" presetSubtype="4" fill="hold" nodeType="clickEffect">
                                  <p:stCondLst>
                                    <p:cond delay="0"/>
                                  </p:stCondLst>
                                  <p:childTnLst>
                                    <p:set>
                                      <p:cBhvr>
                                        <p:cTn id="192" dur="1" fill="hold">
                                          <p:stCondLst>
                                            <p:cond delay="0"/>
                                          </p:stCondLst>
                                        </p:cTn>
                                        <p:tgtEl>
                                          <p:spTgt spid="52"/>
                                        </p:tgtEl>
                                        <p:attrNameLst>
                                          <p:attrName>style.visibility</p:attrName>
                                        </p:attrNameLst>
                                      </p:cBhvr>
                                      <p:to>
                                        <p:strVal val="visible"/>
                                      </p:to>
                                    </p:set>
                                    <p:anim calcmode="lin" valueType="num">
                                      <p:cBhvr additive="base">
                                        <p:cTn id="193" dur="500" fill="hold"/>
                                        <p:tgtEl>
                                          <p:spTgt spid="52"/>
                                        </p:tgtEl>
                                        <p:attrNameLst>
                                          <p:attrName>ppt_x</p:attrName>
                                        </p:attrNameLst>
                                      </p:cBhvr>
                                      <p:tavLst>
                                        <p:tav tm="0">
                                          <p:val>
                                            <p:strVal val="#ppt_x"/>
                                          </p:val>
                                        </p:tav>
                                        <p:tav tm="100000">
                                          <p:val>
                                            <p:strVal val="#ppt_x"/>
                                          </p:val>
                                        </p:tav>
                                      </p:tavLst>
                                    </p:anim>
                                    <p:anim calcmode="lin" valueType="num">
                                      <p:cBhvr additive="base">
                                        <p:cTn id="194"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par>
                    <p:cTn id="195" fill="hold" nodeType="clickPar">
                      <p:stCondLst>
                        <p:cond delay="indefinite"/>
                        <p:cond evt="onBegin" delay="0">
                          <p:tn val="194"/>
                        </p:cond>
                      </p:stCondLst>
                      <p:childTnLst>
                        <p:par>
                          <p:cTn id="196" fill="hold" nodeType="afterGroup">
                            <p:stCondLst>
                              <p:cond delay="0"/>
                            </p:stCondLst>
                            <p:childTnLst>
                              <p:par>
                                <p:cTn id="197" presetID="2" presetClass="entr" presetSubtype="4" fill="hold" nodeType="clickEffect">
                                  <p:stCondLst>
                                    <p:cond delay="0"/>
                                  </p:stCondLst>
                                  <p:childTnLst>
                                    <p:set>
                                      <p:cBhvr>
                                        <p:cTn id="198" dur="1" fill="hold">
                                          <p:stCondLst>
                                            <p:cond delay="0"/>
                                          </p:stCondLst>
                                        </p:cTn>
                                        <p:tgtEl>
                                          <p:spTgt spid="52"/>
                                        </p:tgtEl>
                                        <p:attrNameLst>
                                          <p:attrName>style.visibility</p:attrName>
                                        </p:attrNameLst>
                                      </p:cBhvr>
                                      <p:to>
                                        <p:strVal val="visible"/>
                                      </p:to>
                                    </p:set>
                                    <p:anim calcmode="lin" valueType="num">
                                      <p:cBhvr additive="base">
                                        <p:cTn id="199" dur="500" fill="hold"/>
                                        <p:tgtEl>
                                          <p:spTgt spid="52"/>
                                        </p:tgtEl>
                                        <p:attrNameLst>
                                          <p:attrName>ppt_x</p:attrName>
                                        </p:attrNameLst>
                                      </p:cBhvr>
                                      <p:tavLst>
                                        <p:tav tm="0">
                                          <p:val>
                                            <p:strVal val="#ppt_x"/>
                                          </p:val>
                                        </p:tav>
                                        <p:tav tm="100000">
                                          <p:val>
                                            <p:strVal val="#ppt_x"/>
                                          </p:val>
                                        </p:tav>
                                      </p:tavLst>
                                    </p:anim>
                                    <p:anim calcmode="lin" valueType="num">
                                      <p:cBhvr additive="base">
                                        <p:cTn id="200"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19" grpId="0"/>
      <p:bldP spid="27" grpId="0"/>
      <p:bldP spid="39" grpId="0"/>
      <p:bldP spid="40" grpId="0"/>
      <p:bldP spid="5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 name="Picture 4" descr="C:\Users\jsj\Desktop\素材cnn sccnn.com_2014111795930119rx61_04 [转换].png"/>
          <p:cNvPicPr>
            <a:picLocks noChangeAspect="1" noChangeArrowheads="1"/>
          </p:cNvPicPr>
          <p:nvPr/>
        </p:nvPicPr>
        <p:blipFill>
          <a:blip r:embed="rId2"/>
          <a:stretch>
            <a:fillRect/>
          </a:stretch>
        </p:blipFill>
        <p:spPr bwMode="auto">
          <a:xfrm>
            <a:off x="6923642" y="0"/>
            <a:ext cx="2220357" cy="158454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841032"/>
            <a:ext cx="1265129" cy="1302467"/>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740070" y="1638026"/>
            <a:ext cx="6726433" cy="1323439"/>
          </a:xfrm>
          <a:prstGeom prst="rect">
            <a:avLst/>
          </a:prstGeom>
        </p:spPr>
        <p:txBody>
          <a:bodyPr wrap="square">
            <a:spAutoFit/>
          </a:bodyPr>
          <a:lstStyle/>
          <a:p>
            <a:r>
              <a:rPr lang="zh-CN" altLang="en-US" sz="2000" b="1" smtClean="0"/>
              <a:t>（</a:t>
            </a:r>
            <a:r>
              <a:rPr lang="en-US" altLang="zh-CN" sz="2000" b="1" smtClean="0"/>
              <a:t>2</a:t>
            </a:r>
            <a:r>
              <a:rPr lang="zh-CN" altLang="en-US" sz="2000" b="1" smtClean="0"/>
              <a:t>）我国企业加大科技创新的研发投入并取得成效</a:t>
            </a:r>
            <a:r>
              <a:rPr lang="zh-CN" altLang="en-US" sz="2000" b="1" smtClean="0">
                <a:solidFill>
                  <a:srgbClr val="FF0000"/>
                </a:solidFill>
              </a:rPr>
              <a:t>说明建设创新型国家，必须落实科教兴国战</a:t>
            </a:r>
            <a:r>
              <a:rPr lang="zh-CN" altLang="en-US" sz="2000" b="1" smtClean="0"/>
              <a:t>略、人才强国战略。将科技和教育摆在</a:t>
            </a:r>
            <a:r>
              <a:rPr lang="zh-CN" altLang="en-US" sz="2000" b="1" smtClean="0">
                <a:solidFill>
                  <a:srgbClr val="C00000"/>
                </a:solidFill>
              </a:rPr>
              <a:t>经济社会</a:t>
            </a:r>
            <a:r>
              <a:rPr lang="zh-CN" altLang="en-US" sz="2000" b="1" smtClean="0"/>
              <a:t>发展的重要位置，把</a:t>
            </a:r>
            <a:r>
              <a:rPr lang="zh-CN" altLang="en-US" sz="2000" b="1" smtClean="0">
                <a:solidFill>
                  <a:srgbClr val="C00000"/>
                </a:solidFill>
              </a:rPr>
              <a:t>经济建设</a:t>
            </a:r>
            <a:r>
              <a:rPr lang="zh-CN" altLang="en-US" sz="2000" b="1" smtClean="0"/>
              <a:t>转移到依靠科技进步和提高劳动者素质的轨道上来。</a:t>
            </a:r>
            <a:endParaRPr lang="zh-CN" altLang="en-US" sz="2000" b="1"/>
          </a:p>
        </p:txBody>
      </p:sp>
      <p:sp>
        <p:nvSpPr>
          <p:cNvPr id="8" name="矩形 7"/>
          <p:cNvSpPr/>
          <p:nvPr/>
        </p:nvSpPr>
        <p:spPr>
          <a:xfrm>
            <a:off x="720335" y="263137"/>
            <a:ext cx="6706698" cy="1631216"/>
          </a:xfrm>
          <a:prstGeom prst="rect">
            <a:avLst/>
          </a:prstGeom>
        </p:spPr>
        <p:txBody>
          <a:bodyPr wrap="square">
            <a:spAutoFit/>
          </a:bodyPr>
          <a:lstStyle/>
          <a:p>
            <a:r>
              <a:rPr lang="zh-CN" altLang="en-US" sz="2000" b="1" smtClean="0"/>
              <a:t>答案： </a:t>
            </a:r>
            <a:endParaRPr lang="en-US" altLang="zh-CN" sz="2000" b="1" smtClean="0"/>
          </a:p>
          <a:p>
            <a:r>
              <a:rPr lang="zh-CN" altLang="en-US" sz="2000" b="1" smtClean="0"/>
              <a:t>（</a:t>
            </a:r>
            <a:r>
              <a:rPr lang="en-US" altLang="zh-CN" sz="2000" b="1" smtClean="0"/>
              <a:t>1</a:t>
            </a:r>
            <a:r>
              <a:rPr lang="zh-CN" altLang="en-US" sz="2000" b="1" smtClean="0"/>
              <a:t>）每一次科技突破都是科技工作者一代又一代的担当和努力</a:t>
            </a:r>
            <a:r>
              <a:rPr lang="zh-CN" altLang="en-US" sz="2000" b="1" smtClean="0">
                <a:solidFill>
                  <a:srgbClr val="FF0000"/>
                </a:solidFill>
              </a:rPr>
              <a:t>说明</a:t>
            </a:r>
            <a:r>
              <a:rPr lang="zh-CN" altLang="en-US" sz="2000" b="1" smtClean="0">
                <a:solidFill>
                  <a:srgbClr val="0000FF"/>
                </a:solidFill>
              </a:rPr>
              <a:t>建设创新型国家</a:t>
            </a:r>
            <a:r>
              <a:rPr lang="zh-CN" altLang="en-US" sz="2000" b="1" smtClean="0"/>
              <a:t>，</a:t>
            </a:r>
            <a:r>
              <a:rPr lang="zh-CN" altLang="en-US" sz="2000" b="1" smtClean="0">
                <a:solidFill>
                  <a:srgbClr val="0000FF"/>
                </a:solidFill>
              </a:rPr>
              <a:t>要增强</a:t>
            </a:r>
            <a:r>
              <a:rPr lang="zh-CN" altLang="en-US" sz="2000" b="1" smtClean="0">
                <a:solidFill>
                  <a:srgbClr val="FF0000"/>
                </a:solidFill>
              </a:rPr>
              <a:t>自主创新</a:t>
            </a:r>
            <a:r>
              <a:rPr lang="zh-CN" altLang="en-US" sz="2000" b="1" smtClean="0">
                <a:solidFill>
                  <a:srgbClr val="0000FF"/>
                </a:solidFill>
              </a:rPr>
              <a:t>能力，坚持不与走中国特色</a:t>
            </a:r>
            <a:r>
              <a:rPr lang="zh-CN" altLang="en-US" sz="2000" b="1" smtClean="0">
                <a:solidFill>
                  <a:srgbClr val="FF0000"/>
                </a:solidFill>
              </a:rPr>
              <a:t>自主创新</a:t>
            </a:r>
            <a:r>
              <a:rPr lang="zh-CN" altLang="en-US" sz="2000" b="1" smtClean="0">
                <a:solidFill>
                  <a:srgbClr val="0000FF"/>
                </a:solidFill>
              </a:rPr>
              <a:t>道路</a:t>
            </a:r>
            <a:r>
              <a:rPr lang="zh-CN" altLang="en-US" sz="2000" b="1" smtClean="0"/>
              <a:t>。</a:t>
            </a:r>
            <a:endParaRPr lang="zh-CN" altLang="en-US" sz="2000" smtClean="0"/>
          </a:p>
          <a:p>
            <a:endParaRPr lang="zh-CN" altLang="en-US" sz="2000" b="1"/>
          </a:p>
        </p:txBody>
      </p:sp>
      <p:sp>
        <p:nvSpPr>
          <p:cNvPr id="16" name="矩形 15"/>
          <p:cNvSpPr/>
          <p:nvPr/>
        </p:nvSpPr>
        <p:spPr>
          <a:xfrm>
            <a:off x="4211036" y="1254084"/>
            <a:ext cx="570990" cy="400110"/>
          </a:xfrm>
          <a:prstGeom prst="rect">
            <a:avLst/>
          </a:prstGeom>
        </p:spPr>
        <p:txBody>
          <a:bodyPr wrap="none">
            <a:spAutoFit/>
          </a:bodyPr>
          <a:lstStyle/>
          <a:p>
            <a:r>
              <a:rPr lang="en-US" altLang="zh-CN" sz="2000" b="1" smtClean="0">
                <a:solidFill>
                  <a:srgbClr val="FF0000"/>
                </a:solidFill>
              </a:rPr>
              <a:t>2</a:t>
            </a:r>
            <a:r>
              <a:rPr lang="zh-CN" altLang="en-US" sz="2000" b="1" smtClean="0">
                <a:solidFill>
                  <a:srgbClr val="FF0000"/>
                </a:solidFill>
              </a:rPr>
              <a:t>分</a:t>
            </a:r>
            <a:endParaRPr lang="zh-CN" altLang="en-US" b="1">
              <a:solidFill>
                <a:srgbClr val="FF0000"/>
              </a:solidFill>
            </a:endParaRPr>
          </a:p>
        </p:txBody>
      </p:sp>
      <p:sp>
        <p:nvSpPr>
          <p:cNvPr id="17" name="矩形 16"/>
          <p:cNvSpPr/>
          <p:nvPr/>
        </p:nvSpPr>
        <p:spPr>
          <a:xfrm flipH="1">
            <a:off x="7102232" y="1993261"/>
            <a:ext cx="535310" cy="338554"/>
          </a:xfrm>
          <a:prstGeom prst="rect">
            <a:avLst/>
          </a:prstGeom>
        </p:spPr>
        <p:txBody>
          <a:bodyPr wrap="square">
            <a:spAutoFit/>
          </a:bodyPr>
          <a:lstStyle/>
          <a:p>
            <a:r>
              <a:rPr lang="en-US" altLang="zh-CN" sz="1600" b="1" smtClean="0">
                <a:solidFill>
                  <a:srgbClr val="FF0000"/>
                </a:solidFill>
              </a:rPr>
              <a:t>2</a:t>
            </a:r>
            <a:r>
              <a:rPr lang="zh-CN" altLang="en-US" sz="1600" b="1" smtClean="0">
                <a:solidFill>
                  <a:srgbClr val="FF0000"/>
                </a:solidFill>
              </a:rPr>
              <a:t>分</a:t>
            </a:r>
            <a:endParaRPr lang="zh-CN" altLang="en-US" sz="1400" b="1">
              <a:solidFill>
                <a:srgbClr val="FF0000"/>
              </a:solidFill>
            </a:endParaRPr>
          </a:p>
        </p:txBody>
      </p:sp>
      <p:sp>
        <p:nvSpPr>
          <p:cNvPr id="18" name="矩形 17"/>
          <p:cNvSpPr/>
          <p:nvPr/>
        </p:nvSpPr>
        <p:spPr>
          <a:xfrm>
            <a:off x="6600610" y="2615215"/>
            <a:ext cx="495649" cy="338554"/>
          </a:xfrm>
          <a:prstGeom prst="rect">
            <a:avLst/>
          </a:prstGeom>
        </p:spPr>
        <p:txBody>
          <a:bodyPr wrap="none">
            <a:spAutoFit/>
          </a:bodyPr>
          <a:lstStyle/>
          <a:p>
            <a:r>
              <a:rPr lang="en-US" altLang="zh-CN" sz="1600" b="1" smtClean="0">
                <a:solidFill>
                  <a:srgbClr val="FF0000"/>
                </a:solidFill>
              </a:rPr>
              <a:t>2</a:t>
            </a:r>
            <a:r>
              <a:rPr lang="zh-CN" altLang="en-US" sz="1600" b="1" smtClean="0">
                <a:solidFill>
                  <a:srgbClr val="FF0000"/>
                </a:solidFill>
              </a:rPr>
              <a:t>分</a:t>
            </a:r>
            <a:endParaRPr lang="zh-CN" altLang="en-US" sz="1400" b="1">
              <a:solidFill>
                <a:srgbClr val="FF0000"/>
              </a:solidFill>
            </a:endParaRPr>
          </a:p>
        </p:txBody>
      </p:sp>
    </p:spTree>
  </p:cSld>
  <p:clrMapOvr>
    <a:masterClrMapping/>
  </p:clrMapOvr>
  <mc:AlternateContent>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7">
                                            <p:txEl>
                                              <p:pRg st="0" end="0"/>
                                            </p:txEl>
                                          </p:spTgt>
                                        </p:tgtEl>
                                        <p:attrNameLst>
                                          <p:attrName>style.visibility</p:attrName>
                                        </p:attrNameLst>
                                      </p:cBhvr>
                                      <p:to>
                                        <p:strVal val="visible"/>
                                      </p:to>
                                    </p:set>
                                    <p:anim calcmode="lin" valueType="num">
                                      <p:cBhvr additive="base">
                                        <p:cTn id="19"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631044" y="0"/>
            <a:ext cx="2512955" cy="17933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240408"/>
            <a:ext cx="1848535" cy="1903092"/>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1210301" y="339082"/>
            <a:ext cx="1709122" cy="523220"/>
          </a:xfrm>
          <a:prstGeom prst="rect">
            <a:avLst/>
          </a:prstGeom>
        </p:spPr>
        <p:txBody>
          <a:bodyPr wrap="none">
            <a:spAutoFit/>
          </a:bodyPr>
          <a:lstStyle/>
          <a:p>
            <a:r>
              <a:rPr lang="zh-CN" altLang="en-US" sz="2800" b="1" smtClean="0"/>
              <a:t>答案二： </a:t>
            </a:r>
            <a:endParaRPr lang="en-US" altLang="zh-CN" sz="2800" b="1" smtClean="0"/>
          </a:p>
        </p:txBody>
      </p:sp>
      <p:sp>
        <p:nvSpPr>
          <p:cNvPr id="9" name="矩形 8"/>
          <p:cNvSpPr/>
          <p:nvPr/>
        </p:nvSpPr>
        <p:spPr>
          <a:xfrm>
            <a:off x="1200560" y="894666"/>
            <a:ext cx="5956757" cy="646331"/>
          </a:xfrm>
          <a:prstGeom prst="rect">
            <a:avLst/>
          </a:prstGeom>
        </p:spPr>
        <p:txBody>
          <a:bodyPr wrap="square">
            <a:spAutoFit/>
          </a:bodyPr>
          <a:lstStyle/>
          <a:p>
            <a:r>
              <a:rPr lang="zh-CN" altLang="en-US" sz="1800" b="1" smtClean="0"/>
              <a:t>（</a:t>
            </a:r>
            <a:r>
              <a:rPr lang="en-US" altLang="zh-CN" sz="1800" b="1" smtClean="0"/>
              <a:t>1</a:t>
            </a:r>
            <a:r>
              <a:rPr lang="zh-CN" altLang="en-US" sz="1800" b="1" smtClean="0"/>
              <a:t>）每一次科技突破都是科技工作者一代又一代的担当和努力</a:t>
            </a:r>
            <a:r>
              <a:rPr lang="zh-CN" altLang="en-US" sz="1800" b="1" smtClean="0">
                <a:solidFill>
                  <a:srgbClr val="FF0000"/>
                </a:solidFill>
              </a:rPr>
              <a:t>说明我国要自主创新</a:t>
            </a:r>
            <a:r>
              <a:rPr lang="zh-CN" altLang="en-US" sz="1800" b="1" smtClean="0"/>
              <a:t>。</a:t>
            </a:r>
            <a:endParaRPr lang="zh-CN" altLang="en-US" sz="1800"/>
          </a:p>
        </p:txBody>
      </p:sp>
      <p:sp>
        <p:nvSpPr>
          <p:cNvPr id="10" name="矩形 9"/>
          <p:cNvSpPr/>
          <p:nvPr/>
        </p:nvSpPr>
        <p:spPr>
          <a:xfrm>
            <a:off x="4469264" y="1277064"/>
            <a:ext cx="601447" cy="307777"/>
          </a:xfrm>
          <a:prstGeom prst="rect">
            <a:avLst/>
          </a:prstGeom>
        </p:spPr>
        <p:txBody>
          <a:bodyPr wrap="none">
            <a:spAutoFit/>
          </a:bodyPr>
          <a:lstStyle/>
          <a:p>
            <a:r>
              <a:rPr lang="en-US" altLang="zh-CN" sz="1400" b="1" smtClean="0">
                <a:solidFill>
                  <a:srgbClr val="FF0000"/>
                </a:solidFill>
              </a:rPr>
              <a:t>1-2</a:t>
            </a:r>
            <a:r>
              <a:rPr lang="zh-CN" altLang="en-US" sz="1400" b="1" smtClean="0">
                <a:solidFill>
                  <a:srgbClr val="FF0000"/>
                </a:solidFill>
              </a:rPr>
              <a:t>分</a:t>
            </a:r>
            <a:endParaRPr lang="zh-CN" altLang="en-US" sz="1400" b="1">
              <a:solidFill>
                <a:srgbClr val="FF0000"/>
              </a:solidFill>
            </a:endParaRPr>
          </a:p>
        </p:txBody>
      </p:sp>
      <p:sp>
        <p:nvSpPr>
          <p:cNvPr id="11" name="矩形 10"/>
          <p:cNvSpPr/>
          <p:nvPr/>
        </p:nvSpPr>
        <p:spPr>
          <a:xfrm>
            <a:off x="1174372" y="1855114"/>
            <a:ext cx="5871113" cy="1015663"/>
          </a:xfrm>
          <a:prstGeom prst="rect">
            <a:avLst/>
          </a:prstGeom>
        </p:spPr>
        <p:txBody>
          <a:bodyPr wrap="square">
            <a:spAutoFit/>
          </a:bodyPr>
          <a:lstStyle/>
          <a:p>
            <a:r>
              <a:rPr lang="zh-CN" altLang="en-US" sz="2000" b="1" smtClean="0"/>
              <a:t>（</a:t>
            </a:r>
            <a:r>
              <a:rPr lang="en-US" altLang="zh-CN" sz="2000" b="1" smtClean="0"/>
              <a:t>2</a:t>
            </a:r>
            <a:r>
              <a:rPr lang="zh-CN" altLang="en-US" sz="2000" b="1" smtClean="0"/>
              <a:t>）我国企业加大科技创新的研发投入并取得成效</a:t>
            </a:r>
            <a:r>
              <a:rPr lang="zh-CN" altLang="en-US" sz="2000" b="1" smtClean="0">
                <a:solidFill>
                  <a:srgbClr val="FF0000"/>
                </a:solidFill>
              </a:rPr>
              <a:t>说明我国要实施科教兴国战</a:t>
            </a:r>
            <a:r>
              <a:rPr lang="zh-CN" altLang="en-US" sz="2000" b="1" smtClean="0"/>
              <a:t>略、人才强国战略、</a:t>
            </a:r>
            <a:r>
              <a:rPr lang="zh-CN" altLang="en-US" sz="2000" b="1" smtClean="0">
                <a:solidFill>
                  <a:srgbClr val="C00000"/>
                </a:solidFill>
              </a:rPr>
              <a:t>经济建设要</a:t>
            </a:r>
            <a:r>
              <a:rPr lang="zh-CN" altLang="en-US" sz="2000" b="1" smtClean="0"/>
              <a:t>靠科技创新和科技进步。</a:t>
            </a:r>
            <a:endParaRPr lang="zh-CN" altLang="en-US" sz="2000"/>
          </a:p>
        </p:txBody>
      </p:sp>
      <p:sp>
        <p:nvSpPr>
          <p:cNvPr id="12" name="矩形 11"/>
          <p:cNvSpPr/>
          <p:nvPr/>
        </p:nvSpPr>
        <p:spPr>
          <a:xfrm>
            <a:off x="5252097" y="2520386"/>
            <a:ext cx="662361" cy="338554"/>
          </a:xfrm>
          <a:prstGeom prst="rect">
            <a:avLst/>
          </a:prstGeom>
        </p:spPr>
        <p:txBody>
          <a:bodyPr wrap="none">
            <a:spAutoFit/>
          </a:bodyPr>
          <a:lstStyle/>
          <a:p>
            <a:r>
              <a:rPr lang="en-US" altLang="zh-CN" sz="1600" b="1" smtClean="0">
                <a:solidFill>
                  <a:srgbClr val="FF0000"/>
                </a:solidFill>
              </a:rPr>
              <a:t>2-3</a:t>
            </a:r>
            <a:r>
              <a:rPr lang="zh-CN" altLang="en-US" sz="1600" b="1" smtClean="0">
                <a:solidFill>
                  <a:srgbClr val="FF0000"/>
                </a:solidFill>
              </a:rPr>
              <a:t>分</a:t>
            </a:r>
            <a:endParaRPr lang="zh-CN" altLang="en-US" sz="1600" b="1">
              <a:solidFill>
                <a:srgbClr val="FF0000"/>
              </a:solidFill>
            </a:endParaRPr>
          </a:p>
        </p:txBody>
      </p:sp>
      <p:sp>
        <p:nvSpPr>
          <p:cNvPr id="13" name="矩形 12"/>
          <p:cNvSpPr/>
          <p:nvPr/>
        </p:nvSpPr>
        <p:spPr>
          <a:xfrm>
            <a:off x="3719324" y="2941403"/>
            <a:ext cx="1186543" cy="369332"/>
          </a:xfrm>
          <a:prstGeom prst="rect">
            <a:avLst/>
          </a:prstGeom>
        </p:spPr>
        <p:txBody>
          <a:bodyPr wrap="none">
            <a:spAutoFit/>
          </a:bodyPr>
          <a:lstStyle/>
          <a:p>
            <a:r>
              <a:rPr lang="zh-CN" altLang="en-US" sz="1800" b="1" smtClean="0">
                <a:solidFill>
                  <a:srgbClr val="FF0000"/>
                </a:solidFill>
              </a:rPr>
              <a:t>总：</a:t>
            </a:r>
            <a:r>
              <a:rPr lang="en-US" altLang="zh-CN" sz="1800" b="1" smtClean="0">
                <a:solidFill>
                  <a:srgbClr val="FF0000"/>
                </a:solidFill>
              </a:rPr>
              <a:t>4-5</a:t>
            </a:r>
            <a:r>
              <a:rPr lang="zh-CN" altLang="en-US" sz="1800" b="1" smtClean="0">
                <a:solidFill>
                  <a:srgbClr val="FF0000"/>
                </a:solidFill>
              </a:rPr>
              <a:t>分</a:t>
            </a:r>
            <a:endParaRPr lang="zh-CN" altLang="en-US" sz="1800" b="1">
              <a:solidFill>
                <a:srgbClr val="FF0000"/>
              </a:solidFill>
            </a:endParaRPr>
          </a:p>
        </p:txBody>
      </p:sp>
      <p:sp>
        <p:nvSpPr>
          <p:cNvPr id="14" name="矩形 13"/>
          <p:cNvSpPr/>
          <p:nvPr/>
        </p:nvSpPr>
        <p:spPr>
          <a:xfrm>
            <a:off x="1897871" y="3683914"/>
            <a:ext cx="5305495" cy="707886"/>
          </a:xfrm>
          <a:prstGeom prst="rect">
            <a:avLst/>
          </a:prstGeom>
          <a:solidFill>
            <a:srgbClr val="7C17A9"/>
          </a:solidFill>
        </p:spPr>
        <p:txBody>
          <a:bodyPr wrap="square">
            <a:spAutoFit/>
          </a:bodyPr>
          <a:lstStyle/>
          <a:p>
            <a:r>
              <a:rPr lang="zh-CN" altLang="en-US" sz="2000" b="1" smtClean="0">
                <a:solidFill>
                  <a:schemeClr val="bg1"/>
                </a:solidFill>
              </a:rPr>
              <a:t>基本原则：根据要求，问什么答什么</a:t>
            </a:r>
            <a:endParaRPr lang="en-US" altLang="zh-CN" sz="2000" b="1" smtClean="0">
              <a:solidFill>
                <a:schemeClr val="bg1"/>
              </a:solidFill>
            </a:endParaRPr>
          </a:p>
          <a:p>
            <a:r>
              <a:rPr lang="zh-CN" altLang="en-US" sz="2000" b="1" smtClean="0">
                <a:solidFill>
                  <a:schemeClr val="bg1"/>
                </a:solidFill>
              </a:rPr>
              <a:t>作答“三化”： 要点化、术语化、逻辑化</a:t>
            </a:r>
            <a:endParaRPr lang="zh-CN" altLang="en-US" sz="2000" b="1">
              <a:solidFill>
                <a:schemeClr val="bg1"/>
              </a:solidFill>
            </a:endParaRPr>
          </a:p>
        </p:txBody>
      </p:sp>
    </p:spTree>
  </p:cSld>
  <p:clrMapOvr>
    <a:masterClrMapping/>
  </p:clrMapOvr>
  <mc:AlternateContent>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cond evt="onBegin" delay="0">
                          <p:tn val="27"/>
                        </p:cond>
                      </p:stCondLst>
                      <p:childTnLst>
                        <p:par>
                          <p:cTn id="29" fill="hold" nodeType="after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5805825" y="0"/>
            <a:ext cx="3338175" cy="23822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111590"/>
            <a:ext cx="1973659" cy="2031909"/>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98229" y="598636"/>
            <a:ext cx="5865747" cy="2031325"/>
          </a:xfrm>
          <a:prstGeom prst="rect">
            <a:avLst/>
          </a:prstGeom>
        </p:spPr>
        <p:txBody>
          <a:bodyPr wrap="square">
            <a:spAutoFit/>
          </a:bodyPr>
          <a:lstStyle/>
          <a:p>
            <a:r>
              <a:rPr lang="zh-CN" altLang="en-US" sz="1800" b="1" smtClean="0"/>
              <a:t>答案三：</a:t>
            </a:r>
            <a:endParaRPr lang="en-US" altLang="zh-CN" sz="1800" b="1" smtClean="0"/>
          </a:p>
          <a:p>
            <a:r>
              <a:rPr lang="zh-CN" altLang="en-US" sz="1800" b="1" smtClean="0"/>
              <a:t>（</a:t>
            </a:r>
            <a:r>
              <a:rPr lang="en-US" altLang="zh-CN" sz="1800" b="1" smtClean="0"/>
              <a:t>1</a:t>
            </a:r>
            <a:r>
              <a:rPr lang="zh-CN" altLang="en-US" sz="1800" b="1" smtClean="0"/>
              <a:t>）每一次科技突破都是科技工作者一代又一代的担当和努力</a:t>
            </a:r>
            <a:r>
              <a:rPr lang="zh-CN" altLang="en-US" sz="1800" b="1" smtClean="0">
                <a:solidFill>
                  <a:srgbClr val="FF0000"/>
                </a:solidFill>
              </a:rPr>
              <a:t>说明我国要自主创新</a:t>
            </a:r>
            <a:r>
              <a:rPr lang="zh-CN" altLang="en-US" sz="1800" b="1" smtClean="0"/>
              <a:t>。</a:t>
            </a:r>
            <a:endParaRPr lang="en-US" altLang="zh-CN" sz="1800" b="1" smtClean="0"/>
          </a:p>
          <a:p>
            <a:r>
              <a:rPr lang="zh-CN" altLang="en-US" sz="1800" b="1" smtClean="0"/>
              <a:t>（</a:t>
            </a:r>
            <a:r>
              <a:rPr lang="en-US" altLang="zh-CN" sz="1800" b="1" smtClean="0"/>
              <a:t>2</a:t>
            </a:r>
            <a:r>
              <a:rPr lang="zh-CN" altLang="en-US" sz="1800" b="1" smtClean="0"/>
              <a:t>）对科技创新的投入使我国的创新能力、创新成效逐步显现</a:t>
            </a:r>
            <a:r>
              <a:rPr lang="zh-CN" altLang="en-US" sz="1800" b="1" smtClean="0">
                <a:solidFill>
                  <a:srgbClr val="FF0000"/>
                </a:solidFill>
              </a:rPr>
              <a:t>说明我国要实施科教兴国战</a:t>
            </a:r>
            <a:r>
              <a:rPr lang="zh-CN" altLang="en-US" sz="1800" b="1" smtClean="0"/>
              <a:t>略、人才强国战略。</a:t>
            </a:r>
            <a:endParaRPr lang="zh-CN" altLang="en-US" sz="1800" b="1" smtClean="0"/>
          </a:p>
          <a:p>
            <a:endParaRPr lang="en-US" altLang="zh-CN" sz="1800" b="1" smtClean="0"/>
          </a:p>
          <a:p>
            <a:r>
              <a:rPr lang="zh-CN" altLang="en-US" sz="1800" b="1" smtClean="0"/>
              <a:t> </a:t>
            </a:r>
            <a:endParaRPr lang="en-US" altLang="zh-CN" sz="1800" b="1" smtClean="0"/>
          </a:p>
        </p:txBody>
      </p:sp>
      <p:sp>
        <p:nvSpPr>
          <p:cNvPr id="9" name="矩形 8"/>
          <p:cNvSpPr/>
          <p:nvPr/>
        </p:nvSpPr>
        <p:spPr>
          <a:xfrm>
            <a:off x="1680783" y="3197112"/>
            <a:ext cx="5305495" cy="707886"/>
          </a:xfrm>
          <a:prstGeom prst="rect">
            <a:avLst/>
          </a:prstGeom>
          <a:solidFill>
            <a:srgbClr val="7C17A9"/>
          </a:solidFill>
        </p:spPr>
        <p:txBody>
          <a:bodyPr wrap="square">
            <a:spAutoFit/>
          </a:bodyPr>
          <a:lstStyle/>
          <a:p>
            <a:r>
              <a:rPr lang="zh-CN" altLang="en-US" sz="2000" b="1" smtClean="0">
                <a:solidFill>
                  <a:schemeClr val="bg1"/>
                </a:solidFill>
              </a:rPr>
              <a:t>基本原则：根据要求，问什么答什么</a:t>
            </a:r>
            <a:endParaRPr lang="en-US" altLang="zh-CN" sz="2000" b="1" smtClean="0">
              <a:solidFill>
                <a:schemeClr val="bg1"/>
              </a:solidFill>
            </a:endParaRPr>
          </a:p>
          <a:p>
            <a:r>
              <a:rPr lang="zh-CN" altLang="en-US" sz="2000" b="1" smtClean="0">
                <a:solidFill>
                  <a:schemeClr val="bg1"/>
                </a:solidFill>
              </a:rPr>
              <a:t>作答“三化”： 要点化、术语化、逻辑化</a:t>
            </a:r>
            <a:endParaRPr lang="zh-CN" altLang="en-US" sz="2000" b="1">
              <a:solidFill>
                <a:schemeClr val="bg1"/>
              </a:solidFill>
            </a:endParaRPr>
          </a:p>
        </p:txBody>
      </p:sp>
      <p:sp>
        <p:nvSpPr>
          <p:cNvPr id="10" name="矩形 9"/>
          <p:cNvSpPr/>
          <p:nvPr/>
        </p:nvSpPr>
        <p:spPr>
          <a:xfrm>
            <a:off x="2730007" y="2108676"/>
            <a:ext cx="814647" cy="307777"/>
          </a:xfrm>
          <a:prstGeom prst="rect">
            <a:avLst/>
          </a:prstGeom>
        </p:spPr>
        <p:txBody>
          <a:bodyPr wrap="none">
            <a:spAutoFit/>
          </a:bodyPr>
          <a:lstStyle/>
          <a:p>
            <a:r>
              <a:rPr lang="zh-CN" altLang="en-US" sz="1400" b="1" smtClean="0">
                <a:solidFill>
                  <a:srgbClr val="FF0000"/>
                </a:solidFill>
              </a:rPr>
              <a:t>总：</a:t>
            </a:r>
            <a:r>
              <a:rPr lang="en-US" altLang="zh-CN" sz="1400" b="1" smtClean="0">
                <a:solidFill>
                  <a:srgbClr val="FF0000"/>
                </a:solidFill>
              </a:rPr>
              <a:t>4</a:t>
            </a:r>
            <a:r>
              <a:rPr lang="zh-CN" altLang="en-US" sz="1400" b="1" smtClean="0">
                <a:solidFill>
                  <a:srgbClr val="FF0000"/>
                </a:solidFill>
              </a:rPr>
              <a:t>分</a:t>
            </a:r>
            <a:endParaRPr lang="zh-CN" altLang="en-US" sz="1400" b="1">
              <a:solidFill>
                <a:srgbClr val="FF0000"/>
              </a:solidFill>
            </a:endParaRPr>
          </a:p>
        </p:txBody>
      </p:sp>
    </p:spTree>
  </p:cSld>
  <p:clrMapOvr>
    <a:masterClrMapping/>
  </p:clrMapOvr>
  <mc:AlternateContent>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638321" y="0"/>
            <a:ext cx="2505678" cy="17881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643145"/>
            <a:ext cx="1778000" cy="1500355"/>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1559083" y="995576"/>
            <a:ext cx="7499397" cy="2677656"/>
          </a:xfrm>
          <a:prstGeom prst="rect">
            <a:avLst/>
          </a:prstGeom>
        </p:spPr>
        <p:txBody>
          <a:bodyPr wrap="square">
            <a:spAutoFit/>
          </a:bodyPr>
          <a:lstStyle/>
          <a:p>
            <a:r>
              <a:rPr lang="zh-CN" altLang="en-US" sz="4200" b="1" smtClean="0">
                <a:solidFill>
                  <a:srgbClr val="6E098D"/>
                </a:solidFill>
              </a:rPr>
              <a:t>（一）</a:t>
            </a:r>
            <a:endParaRPr lang="en-US" altLang="zh-CN" sz="4200" b="1" smtClean="0">
              <a:solidFill>
                <a:srgbClr val="6E098D"/>
              </a:solidFill>
            </a:endParaRPr>
          </a:p>
          <a:p>
            <a:r>
              <a:rPr lang="zh-CN" altLang="en-US" sz="4200" b="1" smtClean="0">
                <a:solidFill>
                  <a:srgbClr val="6E098D"/>
                </a:solidFill>
              </a:rPr>
              <a:t>（二）</a:t>
            </a:r>
            <a:endParaRPr lang="en-US" altLang="zh-CN" sz="4200" b="1" smtClean="0">
              <a:solidFill>
                <a:srgbClr val="6E098D"/>
              </a:solidFill>
            </a:endParaRPr>
          </a:p>
          <a:p>
            <a:r>
              <a:rPr lang="zh-CN" altLang="en-US" sz="4200" b="1" smtClean="0">
                <a:solidFill>
                  <a:srgbClr val="6E098D"/>
                </a:solidFill>
              </a:rPr>
              <a:t>（三）答题的要领</a:t>
            </a:r>
            <a:endParaRPr lang="en-US" altLang="zh-CN" sz="4200" b="1" smtClean="0">
              <a:solidFill>
                <a:srgbClr val="6E098D"/>
              </a:solidFill>
            </a:endParaRPr>
          </a:p>
          <a:p>
            <a:r>
              <a:rPr lang="zh-CN" altLang="en-US" sz="4200" b="1" smtClean="0">
                <a:solidFill>
                  <a:srgbClr val="6E098D"/>
                </a:solidFill>
              </a:rPr>
              <a:t>（四）</a:t>
            </a:r>
            <a:endParaRPr lang="zh-CN" altLang="en-US" sz="4200" b="1">
              <a:solidFill>
                <a:srgbClr val="6E098D"/>
              </a:solidFill>
            </a:endParaRPr>
          </a:p>
        </p:txBody>
      </p:sp>
      <p:sp>
        <p:nvSpPr>
          <p:cNvPr id="8" name="矩形 7"/>
          <p:cNvSpPr/>
          <p:nvPr/>
        </p:nvSpPr>
        <p:spPr>
          <a:xfrm>
            <a:off x="208188" y="1428367"/>
            <a:ext cx="765417" cy="1938992"/>
          </a:xfrm>
          <a:prstGeom prst="rect">
            <a:avLst/>
          </a:prstGeom>
        </p:spPr>
        <p:txBody>
          <a:bodyPr wrap="square">
            <a:spAutoFit/>
          </a:bodyPr>
          <a:lstStyle/>
          <a:p>
            <a:r>
              <a:rPr lang="zh-CN" altLang="en-US" sz="6000" smtClean="0">
                <a:solidFill>
                  <a:srgbClr val="7C17A9"/>
                </a:solidFill>
                <a:latin typeface="华文新魏" panose="02010800040101010101" pitchFamily="2" charset="-122"/>
                <a:ea typeface="华文新魏" panose="02010800040101010101" pitchFamily="2" charset="-122"/>
              </a:rPr>
              <a:t>内容</a:t>
            </a:r>
            <a:endParaRPr lang="zh-CN" altLang="en-US" sz="6000">
              <a:solidFill>
                <a:srgbClr val="7C17A9"/>
              </a:solidFill>
              <a:latin typeface="华文新魏" panose="02010800040101010101" pitchFamily="2" charset="-122"/>
              <a:ea typeface="华文新魏" panose="02010800040101010101" pitchFamily="2" charset="-122"/>
            </a:endParaRPr>
          </a:p>
        </p:txBody>
      </p:sp>
      <p:sp>
        <p:nvSpPr>
          <p:cNvPr id="10" name="左大括号 9"/>
          <p:cNvSpPr/>
          <p:nvPr/>
        </p:nvSpPr>
        <p:spPr>
          <a:xfrm>
            <a:off x="1124909" y="1177537"/>
            <a:ext cx="493382" cy="2440592"/>
          </a:xfrm>
          <a:prstGeom prst="leftBrace">
            <a:avLst/>
          </a:prstGeom>
          <a:ln w="38100">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 name="Picture 4" descr="C:\Users\jsj\Desktop\素材cnn sccnn.com_2014111795930119rx61_04 [转换].png"/>
          <p:cNvPicPr>
            <a:picLocks noChangeAspect="1" noChangeArrowheads="1"/>
          </p:cNvPicPr>
          <p:nvPr/>
        </p:nvPicPr>
        <p:blipFill>
          <a:blip r:embed="rId2"/>
          <a:stretch>
            <a:fillRect/>
          </a:stretch>
        </p:blipFill>
        <p:spPr bwMode="auto">
          <a:xfrm>
            <a:off x="6923642" y="0"/>
            <a:ext cx="2220357" cy="158454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841032"/>
            <a:ext cx="1265129" cy="1302467"/>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1044634" y="431180"/>
            <a:ext cx="3890809" cy="646331"/>
          </a:xfrm>
          <a:prstGeom prst="rect">
            <a:avLst/>
          </a:prstGeom>
        </p:spPr>
        <p:txBody>
          <a:bodyPr wrap="none">
            <a:spAutoFit/>
          </a:bodyPr>
          <a:lstStyle/>
          <a:p>
            <a:r>
              <a:rPr lang="zh-CN" altLang="en-US" sz="3600" b="1" smtClean="0">
                <a:solidFill>
                  <a:srgbClr val="6E098D"/>
                </a:solidFill>
              </a:rPr>
              <a:t>（三）答题的要领</a:t>
            </a:r>
            <a:endParaRPr lang="en-US" altLang="zh-CN" sz="3600" b="1" smtClean="0">
              <a:solidFill>
                <a:srgbClr val="6E098D"/>
              </a:solidFill>
            </a:endParaRPr>
          </a:p>
        </p:txBody>
      </p:sp>
      <p:sp>
        <p:nvSpPr>
          <p:cNvPr id="15" name="矩形 14"/>
          <p:cNvSpPr/>
          <p:nvPr/>
        </p:nvSpPr>
        <p:spPr>
          <a:xfrm>
            <a:off x="1351390" y="1503292"/>
            <a:ext cx="6262653" cy="1753235"/>
          </a:xfrm>
          <a:prstGeom prst="rect">
            <a:avLst/>
          </a:prstGeom>
          <a:solidFill>
            <a:srgbClr val="7C17A9"/>
          </a:solidFill>
        </p:spPr>
        <p:txBody>
          <a:bodyPr wrap="square">
            <a:spAutoFit/>
          </a:bodyPr>
          <a:lstStyle/>
          <a:p>
            <a:pPr fontAlgn="auto">
              <a:lnSpc>
                <a:spcPct val="150000"/>
              </a:lnSpc>
            </a:pPr>
            <a:r>
              <a:rPr lang="en-US" altLang="zh-CN" sz="2400" b="1" smtClean="0">
                <a:solidFill>
                  <a:schemeClr val="bg1"/>
                </a:solidFill>
              </a:rPr>
              <a:t>1.</a:t>
            </a:r>
            <a:r>
              <a:rPr lang="zh-CN" altLang="en-US" sz="2400" b="1" smtClean="0">
                <a:solidFill>
                  <a:schemeClr val="bg1"/>
                </a:solidFill>
              </a:rPr>
              <a:t>基本原则：根据要求，问什么答什么</a:t>
            </a:r>
            <a:endParaRPr lang="en-US" altLang="zh-CN" sz="2400" b="1" smtClean="0">
              <a:solidFill>
                <a:schemeClr val="bg1"/>
              </a:solidFill>
            </a:endParaRPr>
          </a:p>
          <a:p>
            <a:pPr fontAlgn="auto">
              <a:lnSpc>
                <a:spcPct val="150000"/>
              </a:lnSpc>
            </a:pPr>
            <a:r>
              <a:rPr lang="en-US" altLang="zh-CN" sz="2400" b="1" smtClean="0">
                <a:solidFill>
                  <a:schemeClr val="bg1"/>
                </a:solidFill>
              </a:rPr>
              <a:t>2.</a:t>
            </a:r>
            <a:r>
              <a:rPr lang="zh-CN" altLang="en-US" sz="2400" b="1" smtClean="0">
                <a:solidFill>
                  <a:schemeClr val="bg1"/>
                </a:solidFill>
              </a:rPr>
              <a:t>作答“三化”： 要点化、术语化、逻辑化</a:t>
            </a:r>
            <a:endParaRPr lang="en-US" altLang="zh-CN" sz="2400" b="1" smtClean="0">
              <a:solidFill>
                <a:schemeClr val="bg1"/>
              </a:solidFill>
            </a:endParaRPr>
          </a:p>
          <a:p>
            <a:pPr fontAlgn="auto">
              <a:lnSpc>
                <a:spcPct val="150000"/>
              </a:lnSpc>
            </a:pPr>
            <a:r>
              <a:rPr lang="en-US" altLang="zh-CN" sz="2400" b="1" smtClean="0">
                <a:solidFill>
                  <a:schemeClr val="bg1"/>
                </a:solidFill>
              </a:rPr>
              <a:t>3.</a:t>
            </a:r>
            <a:r>
              <a:rPr lang="zh-CN" altLang="en-US" sz="2400" b="1" smtClean="0">
                <a:solidFill>
                  <a:schemeClr val="bg1"/>
                </a:solidFill>
              </a:rPr>
              <a:t>题型不同，答题的步骤与要求有所不同</a:t>
            </a:r>
            <a:endParaRPr lang="zh-CN" altLang="en-US" sz="2400" b="1">
              <a:solidFill>
                <a:schemeClr val="bg1"/>
              </a:solidFill>
            </a:endParaRPr>
          </a:p>
        </p:txBody>
      </p:sp>
    </p:spTree>
  </p:cSld>
  <p:clrMapOvr>
    <a:masterClrMapping/>
  </p:clrMapOvr>
  <mc:AlternateContent>
    <mc:Choice xmlns:p14="http://schemas.microsoft.com/office/powerpoint/2010/main" Requires="p14">
      <p:transition spd="slow" p14:dur="1600">
        <p:blinds dir="vert"/>
      </p:transition>
    </mc:Choice>
    <mc:Fallback>
      <p:transition spd="slow">
        <p:blinds dir="vert"/>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6638321" y="0"/>
            <a:ext cx="2505678" cy="17881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3643145"/>
            <a:ext cx="1778000" cy="1500355"/>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1552505" y="1028468"/>
            <a:ext cx="7499397" cy="2676525"/>
          </a:xfrm>
          <a:prstGeom prst="rect">
            <a:avLst/>
          </a:prstGeom>
        </p:spPr>
        <p:txBody>
          <a:bodyPr wrap="square">
            <a:spAutoFit/>
          </a:bodyPr>
          <a:lstStyle/>
          <a:p>
            <a:r>
              <a:rPr lang="zh-CN" altLang="en-US" sz="4200" b="1" smtClean="0">
                <a:solidFill>
                  <a:srgbClr val="6E098D"/>
                </a:solidFill>
              </a:rPr>
              <a:t>（一）</a:t>
            </a:r>
            <a:endParaRPr lang="zh-CN" altLang="en-US" sz="4200" b="1" smtClean="0">
              <a:solidFill>
                <a:srgbClr val="6E098D"/>
              </a:solidFill>
            </a:endParaRPr>
          </a:p>
          <a:p>
            <a:r>
              <a:rPr lang="zh-CN" altLang="en-US" sz="4200" b="1" smtClean="0">
                <a:solidFill>
                  <a:srgbClr val="6E098D"/>
                </a:solidFill>
              </a:rPr>
              <a:t>（二）</a:t>
            </a:r>
            <a:endParaRPr lang="zh-CN" altLang="en-US" sz="4200" b="1" smtClean="0">
              <a:solidFill>
                <a:srgbClr val="6E098D"/>
              </a:solidFill>
            </a:endParaRPr>
          </a:p>
          <a:p>
            <a:r>
              <a:rPr lang="zh-CN" altLang="en-US" sz="4200" b="1" smtClean="0">
                <a:solidFill>
                  <a:srgbClr val="6E098D"/>
                </a:solidFill>
              </a:rPr>
              <a:t>（三）</a:t>
            </a:r>
            <a:endParaRPr lang="zh-CN" altLang="en-US" sz="4200" b="1" smtClean="0">
              <a:solidFill>
                <a:srgbClr val="6E098D"/>
              </a:solidFill>
            </a:endParaRPr>
          </a:p>
          <a:p>
            <a:r>
              <a:rPr lang="zh-CN" altLang="en-US" sz="4200" b="1" smtClean="0">
                <a:solidFill>
                  <a:srgbClr val="6E098D"/>
                </a:solidFill>
              </a:rPr>
              <a:t>（四）练习</a:t>
            </a:r>
            <a:endParaRPr lang="zh-CN" altLang="en-US" sz="4200" b="1">
              <a:solidFill>
                <a:srgbClr val="6E098D"/>
              </a:solidFill>
            </a:endParaRPr>
          </a:p>
        </p:txBody>
      </p:sp>
      <p:sp>
        <p:nvSpPr>
          <p:cNvPr id="8" name="矩形 7"/>
          <p:cNvSpPr/>
          <p:nvPr/>
        </p:nvSpPr>
        <p:spPr>
          <a:xfrm>
            <a:off x="208188" y="1428367"/>
            <a:ext cx="765417" cy="1938992"/>
          </a:xfrm>
          <a:prstGeom prst="rect">
            <a:avLst/>
          </a:prstGeom>
        </p:spPr>
        <p:txBody>
          <a:bodyPr wrap="square">
            <a:spAutoFit/>
          </a:bodyPr>
          <a:lstStyle/>
          <a:p>
            <a:r>
              <a:rPr lang="zh-CN" altLang="en-US" sz="6000" smtClean="0">
                <a:solidFill>
                  <a:srgbClr val="7C17A9"/>
                </a:solidFill>
                <a:latin typeface="华文新魏" panose="02010800040101010101" pitchFamily="2" charset="-122"/>
                <a:ea typeface="华文新魏" panose="02010800040101010101" pitchFamily="2" charset="-122"/>
              </a:rPr>
              <a:t>内容</a:t>
            </a:r>
            <a:endParaRPr lang="zh-CN" altLang="en-US" sz="6000">
              <a:solidFill>
                <a:srgbClr val="7C17A9"/>
              </a:solidFill>
              <a:latin typeface="华文新魏" panose="02010800040101010101" pitchFamily="2" charset="-122"/>
              <a:ea typeface="华文新魏" panose="02010800040101010101" pitchFamily="2" charset="-122"/>
            </a:endParaRPr>
          </a:p>
        </p:txBody>
      </p:sp>
      <p:sp>
        <p:nvSpPr>
          <p:cNvPr id="10" name="左大括号 9"/>
          <p:cNvSpPr/>
          <p:nvPr/>
        </p:nvSpPr>
        <p:spPr>
          <a:xfrm>
            <a:off x="1124909" y="1177537"/>
            <a:ext cx="493382" cy="2440592"/>
          </a:xfrm>
          <a:prstGeom prst="leftBrace">
            <a:avLst/>
          </a:prstGeom>
          <a:ln w="38100">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en-US" altLang="zh-CN"/>
              <a:t>                            </a:t>
            </a:r>
            <a:r>
              <a:rPr lang="zh-CN" altLang="en-US">
                <a:solidFill>
                  <a:schemeClr val="accent1"/>
                </a:solidFill>
                <a:effectLst>
                  <a:outerShdw blurRad="38100" dist="25400" dir="5400000" algn="ctr" rotWithShape="0">
                    <a:srgbClr val="6E747A">
                      <a:alpha val="43000"/>
                    </a:srgbClr>
                  </a:outerShdw>
                </a:effectLst>
              </a:rPr>
              <a:t>实 战 题</a:t>
            </a:r>
            <a:endParaRPr lang="zh-CN" altLang="en-US">
              <a:solidFill>
                <a:schemeClr val="accent1"/>
              </a:solidFill>
              <a:effectLst>
                <a:outerShdw blurRad="38100" dist="25400" dir="5400000" algn="ctr" rotWithShape="0">
                  <a:srgbClr val="6E747A">
                    <a:alpha val="43000"/>
                  </a:srgbClr>
                </a:outerShdw>
              </a:effectLst>
            </a:endParaRPr>
          </a:p>
        </p:txBody>
      </p:sp>
      <p:sp>
        <p:nvSpPr>
          <p:cNvPr id="3" name="内容占位符 2"/>
          <p:cNvSpPr>
            <a:spLocks noGrp="1"/>
          </p:cNvSpPr>
          <p:nvPr>
            <p:ph idx="1"/>
          </p:nvPr>
        </p:nvSpPr>
        <p:spPr>
          <a:xfrm>
            <a:off x="628650" y="826135"/>
            <a:ext cx="7886700" cy="3806190"/>
          </a:xfrm>
        </p:spPr>
        <p:txBody>
          <a:bodyPr/>
          <a:lstStyle/>
          <a:p>
            <a:r>
              <a:rPr lang="zh-CN" altLang="en-US" sz="1200"/>
              <a:t>19.（10 分）【铭记英雄 砥砺前行】 </a:t>
            </a:r>
            <a:endParaRPr lang="zh-CN" altLang="en-US" sz="1200"/>
          </a:p>
          <a:p>
            <a:r>
              <a:rPr lang="zh-CN" altLang="en-US" sz="1200"/>
              <a:t>2019 年 9 月 29 日，国家主席习近平在国家勋章和国家荣誉称号颁授仪式上授予黄旭华等 8 人 共和国勋章。习近平深刻指出，我们要铭记一切为中华民族和中国人民作出贡献的英雄们，崇尚英 雄，捍卫英雄，学习英雄，关爱英雄。对此，九年级某班以“铭记英雄•砥砺前行”为主题开展研 究性学习，同学们收集了如下资料：</a:t>
            </a:r>
            <a:endParaRPr lang="zh-CN" altLang="en-US" sz="1200"/>
          </a:p>
          <a:p>
            <a:r>
              <a:rPr lang="zh-CN" altLang="en-US" sz="1200"/>
              <a:t>国家的分量，在一个人心中能有多重？重到可以为之远离家乡、荒岛求索，深藏功名 三十载；重到从一穷二白中“头拱地、脚朝天，也要把核潜艇搞出来”……94 岁高龄的黄 旭华院士，被誉为“中国核潜艇之父”，为了时刻严守国家机密，他当了一辈子的无名英 雄，连父母都不知道他的去向。对此，他说：“对国家的忠就是对父母最大的孝，我相信 终有一天我的家人会谅解我，能够理解我为国家所做的工作。” 请你参与研讨，运用所学知识完成相关问题。</a:t>
            </a:r>
            <a:endParaRPr lang="zh-CN" altLang="en-US" sz="1200"/>
          </a:p>
          <a:p>
            <a:r>
              <a:rPr lang="zh-CN" altLang="en-US" sz="1200"/>
              <a:t> （1）黄旭华院士的英雄事迹体现了社会主义核心价值观公民个人层面的哪项价值准则？</a:t>
            </a:r>
            <a:endParaRPr lang="zh-CN" altLang="en-US" sz="1200"/>
          </a:p>
          <a:p>
            <a:r>
              <a:rPr lang="zh-CN" altLang="en-US" sz="1200"/>
              <a:t>（2 分） </a:t>
            </a:r>
            <a:endParaRPr lang="zh-CN" altLang="en-US" sz="1200"/>
          </a:p>
          <a:p>
            <a:r>
              <a:rPr lang="zh-CN" altLang="en-US" sz="1200"/>
              <a:t>（2）结合资料卡，谈谈我们应如何处理好国家利益与个人利益的关系。（6 分） </a:t>
            </a:r>
            <a:endParaRPr lang="zh-CN" altLang="en-US" sz="1200"/>
          </a:p>
          <a:p>
            <a:endParaRPr lang="zh-CN" altLang="en-US" sz="1200"/>
          </a:p>
          <a:p>
            <a:endParaRPr lang="zh-CN" altLang="en-US" sz="1200"/>
          </a:p>
          <a:p>
            <a:endParaRPr lang="zh-CN" altLang="en-US" sz="1200"/>
          </a:p>
          <a:p>
            <a:r>
              <a:rPr lang="zh-CN" altLang="en-US" sz="1200"/>
              <a:t>（3）请你为“黄旭华院士的英雄事迹”写一句赞语。（2 分）</a:t>
            </a:r>
            <a:endParaRPr lang="zh-CN" altLang="en-US" sz="1200"/>
          </a:p>
          <a:p>
            <a:endParaRPr lang="zh-CN" altLang="en-US" sz="1200"/>
          </a:p>
          <a:p>
            <a:endParaRPr lang="zh-CN" altLang="en-US"/>
          </a:p>
          <a:p>
            <a:pPr marL="0" indent="0">
              <a:buNone/>
            </a:pPr>
            <a:endParaRPr lang="zh-CN" altLang="en-US"/>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28650" y="273685"/>
            <a:ext cx="7886700" cy="385445"/>
          </a:xfrm>
        </p:spPr>
        <p:txBody>
          <a:bodyPr/>
          <a:lstStyle/>
          <a:p>
            <a:r>
              <a:rPr lang="zh-CN" altLang="en-US" sz="1200">
                <a:sym typeface="+mn-ea"/>
              </a:rPr>
              <a:t>20.（10 分）【百年未有之大变局下的中国与世界】</a:t>
            </a:r>
            <a:endParaRPr lang="zh-CN" altLang="en-US" sz="1200">
              <a:sym typeface="+mn-ea"/>
            </a:endParaRPr>
          </a:p>
        </p:txBody>
      </p:sp>
      <p:sp>
        <p:nvSpPr>
          <p:cNvPr id="3" name="内容占位符 2"/>
          <p:cNvSpPr>
            <a:spLocks noGrp="1"/>
          </p:cNvSpPr>
          <p:nvPr>
            <p:ph idx="1"/>
          </p:nvPr>
        </p:nvSpPr>
        <p:spPr>
          <a:xfrm>
            <a:off x="628650" y="659289"/>
            <a:ext cx="7886700" cy="3263504"/>
          </a:xfrm>
        </p:spPr>
        <p:txBody>
          <a:bodyPr/>
          <a:lstStyle/>
          <a:p>
            <a:pPr marL="0" indent="0">
              <a:buNone/>
            </a:pPr>
            <a:r>
              <a:rPr lang="zh-CN" altLang="en-US" sz="1200"/>
              <a:t> 材料一：当今世界正处于百年未有之大变局，人类社会既充满希望，又充满挑战。世界多极化、 经济全球化、文化多样化、社会信息化深入发展，__________仍是时代主题，同时，全球深层次矛 盾突出，不稳定性不确定性增多。构建人类命运共同体，建设更加美好的世界，是各国人民的共同 愿望。 ——《新时代的中国与世界》白皮书（节选） </a:t>
            </a:r>
            <a:endParaRPr lang="zh-CN" altLang="en-US" sz="1200"/>
          </a:p>
          <a:p>
            <a:r>
              <a:rPr lang="zh-CN" altLang="en-US" sz="1200"/>
              <a:t>材料二：当前，国际社会最需要的是坚定信心、齐心协力、团结应对，全面加强国际合作，凝 聚起战胜疫情强大合力，携手赢得这场人类同重大传染性疾病的斗争。 ——习近平在 G20 领导人特别峰会上的发言（节选） </a:t>
            </a:r>
            <a:endParaRPr lang="zh-CN" altLang="en-US" sz="1200"/>
          </a:p>
          <a:p>
            <a:r>
              <a:rPr lang="zh-CN" altLang="en-US" sz="1200"/>
              <a:t>材料三：2018 年以来，中美两国贸易争端不断升级；2020 年伊始，欣欣向荣的中国经济被突发 的新型冠状病毒肺炎疫情蒙上了一层阴影，同时，国际疫情持续蔓延，世界经济下行风险加剧，不 稳定不确定因素显著增多。面对各种国内国际的困难和挑战，我们应该……</a:t>
            </a:r>
            <a:endParaRPr lang="zh-CN" altLang="en-US" sz="1200"/>
          </a:p>
          <a:p>
            <a:r>
              <a:rPr lang="zh-CN" altLang="en-US" sz="1200"/>
              <a:t> 阅读材料，运用所学知识回答下列问题。 </a:t>
            </a:r>
            <a:endParaRPr lang="zh-CN" altLang="en-US" sz="1200"/>
          </a:p>
          <a:p>
            <a:r>
              <a:rPr lang="zh-CN" altLang="en-US" sz="1200"/>
              <a:t>（1）请你将材料一中下划线部分的内容补充完整。（2 分） </a:t>
            </a:r>
            <a:endParaRPr lang="zh-CN" altLang="en-US" sz="1200"/>
          </a:p>
          <a:p>
            <a:endParaRPr lang="zh-CN" altLang="en-US" sz="1200"/>
          </a:p>
          <a:p>
            <a:r>
              <a:rPr lang="zh-CN" altLang="en-US" sz="1200"/>
              <a:t>（2）运用有关人类命运共同体的知识，分析要赢得抗击新冠肺炎疫情胜利，必须全面加强国际合作的理由。（6 分） </a:t>
            </a:r>
            <a:endParaRPr lang="zh-CN" altLang="en-US" sz="1200"/>
          </a:p>
          <a:p>
            <a:endParaRPr lang="zh-CN" altLang="en-US" sz="1200"/>
          </a:p>
          <a:p>
            <a:endParaRPr lang="zh-CN" altLang="en-US" sz="1200"/>
          </a:p>
          <a:p>
            <a:r>
              <a:rPr lang="zh-CN" altLang="en-US" sz="1200"/>
              <a:t>（3）请续写材料三。（2 分）</a:t>
            </a:r>
            <a:endParaRPr lang="zh-CN" altLang="en-US" sz="1200"/>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4" descr="C:\Users\jsj\Desktop\素材cnn sccnn.com_2014111795930119rx61_04 [转换].png"/>
          <p:cNvPicPr>
            <a:picLocks noChangeAspect="1" noChangeArrowheads="1"/>
          </p:cNvPicPr>
          <p:nvPr/>
        </p:nvPicPr>
        <p:blipFill>
          <a:blip r:embed="rId2"/>
          <a:stretch>
            <a:fillRect/>
          </a:stretch>
        </p:blipFill>
        <p:spPr bwMode="auto">
          <a:xfrm>
            <a:off x="5316220" y="0"/>
            <a:ext cx="3827780" cy="273113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a:blip r:embed="rId3"/>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7"/>
          <p:cNvSpPr txBox="1"/>
          <p:nvPr/>
        </p:nvSpPr>
        <p:spPr>
          <a:xfrm>
            <a:off x="2498090" y="2085975"/>
            <a:ext cx="3731895" cy="645160"/>
          </a:xfrm>
          <a:prstGeom prst="rect">
            <a:avLst/>
          </a:prstGeom>
          <a:noFill/>
        </p:spPr>
        <p:txBody>
          <a:bodyPr wrap="square" rtlCol="0">
            <a:spAutoFit/>
          </a:bodyPr>
          <a:lstStyle/>
          <a:p>
            <a:pPr algn="just"/>
            <a:r>
              <a:rPr lang="zh-CN" altLang="en-US" sz="3600" b="1" spc="300" smtClean="0">
                <a:latin typeface="微软雅黑" panose="020b0503020204020204" pitchFamily="34" charset="-122"/>
                <a:ea typeface="微软雅黑" panose="020b0503020204020204" pitchFamily="34" charset="-122"/>
              </a:rPr>
              <a:t>感谢您的聆听！</a:t>
            </a:r>
            <a:endParaRPr lang="zh-CN" altLang="en-US" sz="3600" b="1" spc="300">
              <a:latin typeface="微软雅黑" panose="020b0503020204020204" pitchFamily="34" charset="-122"/>
              <a:ea typeface="微软雅黑" panose="020b0503020204020204" pitchFamily="34" charset="-122"/>
            </a:endParaRPr>
          </a:p>
        </p:txBody>
      </p:sp>
      <p:cxnSp>
        <p:nvCxnSpPr>
          <p:cNvPr id="8" name="直接连接符 7"/>
          <p:cNvCxnSpPr/>
          <p:nvPr/>
        </p:nvCxnSpPr>
        <p:spPr>
          <a:xfrm flipV="1">
            <a:off x="1910715" y="2827655"/>
            <a:ext cx="4919345" cy="2667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9" name="New picture"/>
          <p:cNvPicPr/>
          <p:nvPr/>
        </p:nvPicPr>
        <p:blipFill>
          <a:blip r:embed="rId4"/>
          <a:stretch>
            <a:fillRect/>
          </a:stretch>
        </p:blipFill>
        <p:spPr>
          <a:xfrm>
            <a:off x="10490200" y="11544300"/>
            <a:ext cx="355600" cy="266700"/>
          </a:xfrm>
          <a:prstGeom prst="cube">
            <a:avLst/>
          </a:prstGeom>
        </p:spPr>
      </p:pic>
    </p:spTree>
  </p:cSld>
  <p:clrMapOvr>
    <a:masterClrMapping/>
  </p:clrMapOvr>
  <mc:AlternateContent>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2000"/>
                            </p:stCondLst>
                            <p:childTnLst>
                              <p:par>
                                <p:cTn id="17" presetID="2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par>
                                <p:cTn id="20" presetID="2" presetClass="entr" presetSubtype="2" fill="hold" grpId="0" nodeType="with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 name="COMMONDATA" val="eyJoZGlkIjoiZTFjNGYxYjI3MTZlZjNjMzY0MmMzOTdiYjM4MzhlMDkifQ=="/>
</p:tagLst>
</file>

<file path=ppt/theme/theme1.xml><?xml version="1.0" encoding="utf-8"?>
<a:theme xmlns:r="http://schemas.openxmlformats.org/officeDocument/2006/relationships" xmlns:a="http://schemas.openxmlformats.org/drawingml/2006/main" name="第一PPT，www.1ppt.com">
  <a:themeElements>
    <a:clrScheme name="平衡">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(16:9)</PresentationFormat>
  <Paragraphs>154</Paragraphs>
  <Slides>21</Slides>
  <Notes>0</Notes>
  <TotalTime>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21</vt:i4>
      </vt:variant>
    </vt:vector>
  </HeadingPairs>
  <TitlesOfParts>
    <vt:vector baseType="lpstr" size="32">
      <vt:lpstr>Arial</vt:lpstr>
      <vt:lpstr>Calibri Light</vt:lpstr>
      <vt:lpstr>Calibri</vt:lpstr>
      <vt:lpstr>微软雅黑</vt:lpstr>
      <vt:lpstr>华文新魏</vt:lpstr>
      <vt:lpstr>黑体</vt:lpstr>
      <vt:lpstr>Times New Roman</vt:lpstr>
      <vt:lpstr>宋体</vt:lpstr>
      <vt:lpstr>楷体</vt:lpstr>
      <vt:lpstr>DFGothic-EB</vt:lpstr>
      <vt:lpstr>第一PPT，www.1ppt.com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实 战 题</vt:lpstr>
      <vt:lpstr>20.（10 分）【百年未有之大变局下的中国与世界】</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2022-05-06T10:36:29.664</cp:lastPrinted>
  <dcterms:created xsi:type="dcterms:W3CDTF">2022-05-06T10:36:29Z</dcterms:created>
  <dcterms:modified xsi:type="dcterms:W3CDTF">2022-05-06T02:36:30Z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