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0" r:id="rId2"/>
    <p:sldId id="267" r:id="rId3"/>
    <p:sldId id="261" r:id="rId4"/>
    <p:sldId id="262" r:id="rId5"/>
    <p:sldId id="264" r:id="rId6"/>
    <p:sldId id="265" r:id="rId7"/>
    <p:sldId id="266" r:id="rId8"/>
    <p:sldId id="268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B684"/>
    <a:srgbClr val="F85E69"/>
    <a:srgbClr val="AB17A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336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E84BF8-AC03-477A-BCEB-80FDB303810B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4031C7-7C25-4B5C-A944-7E0EF2A5CD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539F82-BA6D-47E2-883D-83EC09FD6AEF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ED817-F1E0-466F-8EF8-C35DB7B7C6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ED817-F1E0-466F-8EF8-C35DB7B7C6A2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baidu.com/pic/%E8%8C%B6%E6%96%87%E5%8C%96/222768/0/342ac65c10385343c77797ec9213b07ecb808846?fr=lemma&amp;ct=single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2411760" y="476672"/>
            <a:ext cx="360040" cy="6120680"/>
            <a:chOff x="179512" y="476672"/>
            <a:chExt cx="360040" cy="432048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66" name="七角星 65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2051720" y="476672"/>
            <a:ext cx="360040" cy="6120680"/>
            <a:chOff x="179512" y="476672"/>
            <a:chExt cx="360040" cy="4320480"/>
          </a:xfrm>
        </p:grpSpPr>
        <p:cxnSp>
          <p:nvCxnSpPr>
            <p:cNvPr id="62" name="直接连接符 61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63" name="七角星 62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331640" y="476672"/>
            <a:ext cx="360040" cy="6120680"/>
            <a:chOff x="179512" y="476672"/>
            <a:chExt cx="360040" cy="4320480"/>
          </a:xfrm>
        </p:grpSpPr>
        <p:cxnSp>
          <p:nvCxnSpPr>
            <p:cNvPr id="56" name="直接连接符 55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57" name="七角星 56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691680" y="476672"/>
            <a:ext cx="360040" cy="6120680"/>
            <a:chOff x="179512" y="476672"/>
            <a:chExt cx="360040" cy="4320480"/>
          </a:xfrm>
        </p:grpSpPr>
        <p:cxnSp>
          <p:nvCxnSpPr>
            <p:cNvPr id="59" name="直接连接符 58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60" name="七角星 59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1" name="直接连接符 50"/>
          <p:cNvCxnSpPr/>
          <p:nvPr/>
        </p:nvCxnSpPr>
        <p:spPr>
          <a:xfrm>
            <a:off x="0" y="476672"/>
            <a:ext cx="9144000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4" name="图片 3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1535" b="10354"/>
          <a:stretch>
            <a:fillRect/>
          </a:stretch>
        </p:blipFill>
        <p:spPr>
          <a:xfrm rot="1777087">
            <a:off x="1120753" y="2275833"/>
            <a:ext cx="1131005" cy="2092019"/>
          </a:xfrm>
          <a:prstGeom prst="rect">
            <a:avLst/>
          </a:prstGeom>
        </p:spPr>
      </p:pic>
      <p:pic>
        <p:nvPicPr>
          <p:cNvPr id="6" name="图片 5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3843" b="987"/>
          <a:stretch>
            <a:fillRect/>
          </a:stretch>
        </p:blipFill>
        <p:spPr>
          <a:xfrm rot="1198418">
            <a:off x="5332683" y="-408563"/>
            <a:ext cx="1833703" cy="3933486"/>
          </a:xfrm>
          <a:prstGeom prst="rect">
            <a:avLst/>
          </a:prstGeom>
        </p:spPr>
      </p:pic>
      <p:pic>
        <p:nvPicPr>
          <p:cNvPr id="14" name="图片 13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457554" y="753821"/>
            <a:ext cx="395982" cy="778325"/>
          </a:xfrm>
          <a:prstGeom prst="rect">
            <a:avLst/>
          </a:prstGeom>
        </p:spPr>
      </p:pic>
      <p:pic>
        <p:nvPicPr>
          <p:cNvPr id="15" name="图片 14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100100" y="5040102"/>
            <a:ext cx="395982" cy="778325"/>
          </a:xfrm>
          <a:prstGeom prst="rect">
            <a:avLst/>
          </a:prstGeom>
        </p:spPr>
      </p:pic>
      <p:pic>
        <p:nvPicPr>
          <p:cNvPr id="17" name="图片 16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171802" y="3897093"/>
            <a:ext cx="395982" cy="778325"/>
          </a:xfrm>
          <a:prstGeom prst="rect">
            <a:avLst/>
          </a:prstGeom>
        </p:spPr>
      </p:pic>
      <p:pic>
        <p:nvPicPr>
          <p:cNvPr id="21" name="图片 20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52103" y="4561257"/>
            <a:ext cx="608918" cy="1196863"/>
          </a:xfrm>
          <a:prstGeom prst="rect">
            <a:avLst/>
          </a:prstGeom>
        </p:spPr>
      </p:pic>
      <p:pic>
        <p:nvPicPr>
          <p:cNvPr id="22" name="图片 21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3843" b="987"/>
          <a:stretch>
            <a:fillRect/>
          </a:stretch>
        </p:blipFill>
        <p:spPr>
          <a:xfrm rot="1748820">
            <a:off x="3116964" y="3695324"/>
            <a:ext cx="1833703" cy="3933486"/>
          </a:xfrm>
          <a:prstGeom prst="rect">
            <a:avLst/>
          </a:prstGeom>
        </p:spPr>
      </p:pic>
      <p:pic>
        <p:nvPicPr>
          <p:cNvPr id="23" name="图片 22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743043" y="253755"/>
            <a:ext cx="395982" cy="778325"/>
          </a:xfrm>
          <a:prstGeom prst="rect">
            <a:avLst/>
          </a:prstGeom>
        </p:spPr>
      </p:pic>
      <p:pic>
        <p:nvPicPr>
          <p:cNvPr id="25" name="图片 24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796796" y="2560993"/>
            <a:ext cx="608918" cy="1196863"/>
          </a:xfrm>
          <a:prstGeom prst="rect">
            <a:avLst/>
          </a:prstGeom>
        </p:spPr>
      </p:pic>
      <p:sp>
        <p:nvSpPr>
          <p:cNvPr id="24" name="泪滴形 23"/>
          <p:cNvSpPr/>
          <p:nvPr/>
        </p:nvSpPr>
        <p:spPr>
          <a:xfrm rot="8042829">
            <a:off x="3656963" y="272248"/>
            <a:ext cx="1368152" cy="1440160"/>
          </a:xfrm>
          <a:prstGeom prst="teardrop">
            <a:avLst/>
          </a:prstGeom>
          <a:gradFill flip="none" rotWithShape="1">
            <a:gsLst>
              <a:gs pos="0">
                <a:srgbClr val="FF0000">
                  <a:alpha val="5400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8400000" scaled="0"/>
            <a:tileRect/>
          </a:gradFill>
          <a:ln w="25400" cap="flat" cmpd="sng">
            <a:solidFill>
              <a:schemeClr val="accent5">
                <a:lumMod val="75000"/>
              </a:schemeClr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2700000" scaled="0"/>
              </a:gra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2051720" y="332656"/>
            <a:ext cx="4583432" cy="1699556"/>
            <a:chOff x="2051720" y="332656"/>
            <a:chExt cx="4583432" cy="1699556"/>
          </a:xfrm>
        </p:grpSpPr>
        <p:pic>
          <p:nvPicPr>
            <p:cNvPr id="11" name="图片 10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2456894" y="1253887"/>
              <a:ext cx="395982" cy="778325"/>
            </a:xfrm>
            <a:prstGeom prst="rect">
              <a:avLst/>
            </a:prstGeom>
          </p:spPr>
        </p:pic>
        <p:pic>
          <p:nvPicPr>
            <p:cNvPr id="13" name="图片 12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3819590" y="727956"/>
              <a:ext cx="594799" cy="993745"/>
            </a:xfrm>
            <a:prstGeom prst="rect">
              <a:avLst/>
            </a:prstGeom>
          </p:spPr>
        </p:pic>
        <p:sp>
          <p:nvSpPr>
            <p:cNvPr id="20" name="泪滴形 19"/>
            <p:cNvSpPr/>
            <p:nvPr/>
          </p:nvSpPr>
          <p:spPr>
            <a:xfrm rot="10800000">
              <a:off x="2051720" y="332656"/>
              <a:ext cx="1440160" cy="1368152"/>
            </a:xfrm>
            <a:prstGeom prst="teardrop">
              <a:avLst/>
            </a:prstGeom>
            <a:gradFill flip="none" rotWithShape="1">
              <a:gsLst>
                <a:gs pos="0">
                  <a:srgbClr val="FF0000">
                    <a:alpha val="54000"/>
                  </a:srgbClr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8400000" scaled="0"/>
              <a:tileRect/>
            </a:gradFill>
            <a:ln w="25400" cap="flat" cmpd="sng">
              <a:solidFill>
                <a:schemeClr val="accent5">
                  <a:lumMod val="75000"/>
                </a:schemeClr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endParaRPr>
            </a:p>
          </p:txBody>
        </p:sp>
        <p:sp>
          <p:nvSpPr>
            <p:cNvPr id="27" name="泪滴形 26"/>
            <p:cNvSpPr/>
            <p:nvPr/>
          </p:nvSpPr>
          <p:spPr>
            <a:xfrm rot="5400000">
              <a:off x="5230996" y="296652"/>
              <a:ext cx="1368152" cy="1440160"/>
            </a:xfrm>
            <a:prstGeom prst="teardrop">
              <a:avLst/>
            </a:prstGeom>
            <a:gradFill flip="none" rotWithShape="1">
              <a:gsLst>
                <a:gs pos="0">
                  <a:srgbClr val="FF0000">
                    <a:alpha val="54000"/>
                  </a:srgbClr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8400000" scaled="0"/>
              <a:tileRect/>
            </a:gradFill>
            <a:ln w="25400" cap="flat" cmpd="sng">
              <a:solidFill>
                <a:schemeClr val="accent5">
                  <a:lumMod val="75000"/>
                </a:schemeClr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83323">
              <a:off x="2180965" y="508651"/>
              <a:ext cx="1213732" cy="1200329"/>
            </a:xfrm>
            <a:prstGeom prst="rect">
              <a:avLst/>
            </a:prstGeom>
            <a:noFill/>
            <a:effectLst>
              <a:glow rad="139700">
                <a:schemeClr val="accent3">
                  <a:satMod val="175000"/>
                  <a:alpha val="40000"/>
                </a:schemeClr>
              </a:glo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7200" b="1" cap="none" spc="0" dirty="0" smtClean="0">
                  <a:ln w="6350" cmpd="sng">
                    <a:solidFill>
                      <a:srgbClr val="92D050"/>
                    </a:solidFill>
                    <a:prstDash val="solid"/>
                  </a:ln>
                  <a:gradFill>
                    <a:gsLst>
                      <a:gs pos="0">
                        <a:srgbClr val="0070C0"/>
                      </a:gs>
                      <a:gs pos="13000">
                        <a:srgbClr val="0047FF"/>
                      </a:gs>
                      <a:gs pos="28000">
                        <a:srgbClr val="000082"/>
                      </a:gs>
                      <a:gs pos="42999">
                        <a:srgbClr val="0047FF"/>
                      </a:gs>
                      <a:gs pos="58000">
                        <a:srgbClr val="000082"/>
                      </a:gs>
                      <a:gs pos="72000">
                        <a:srgbClr val="0047FF"/>
                      </a:gs>
                      <a:gs pos="87000">
                        <a:srgbClr val="000082"/>
                      </a:gs>
                      <a:gs pos="100000">
                        <a:srgbClr val="0047FF"/>
                      </a:gs>
                    </a:gsLst>
                    <a:lin ang="8400000" scaled="0"/>
                  </a:gra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茶</a:t>
              </a:r>
              <a:endParaRPr lang="zh-CN" altLang="en-US" sz="7200" b="1" cap="none" spc="0" dirty="0">
                <a:ln w="6350" cmpd="sng">
                  <a:solidFill>
                    <a:srgbClr val="92D050"/>
                  </a:solidFill>
                  <a:prstDash val="solid"/>
                </a:ln>
                <a:gradFill>
                  <a:gsLst>
                    <a:gs pos="0">
                      <a:srgbClr val="0070C0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8400000" scaled="0"/>
                </a:gra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733340" y="475531"/>
              <a:ext cx="1183192" cy="120032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7200" b="1" cap="none" spc="0" dirty="0" smtClean="0">
                  <a:ln w="3175" cmpd="sng">
                    <a:solidFill>
                      <a:schemeClr val="tx2">
                        <a:lumMod val="50000"/>
                      </a:schemeClr>
                    </a:solidFill>
                    <a:prstDash val="solid"/>
                  </a:ln>
                  <a:gradFill flip="none" rotWithShape="1">
                    <a:gsLst>
                      <a:gs pos="100000">
                        <a:schemeClr val="accent2">
                          <a:lumMod val="60000"/>
                          <a:lumOff val="40000"/>
                        </a:schemeClr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2700000" scaled="1"/>
                    <a:tileRect/>
                  </a:gra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文</a:t>
              </a:r>
              <a:endParaRPr lang="zh-CN" altLang="en-US" sz="7200" b="1" cap="none" spc="0" dirty="0">
                <a:ln w="317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gradFill flip="none" rotWithShape="1">
                  <a:gsLst>
                    <a:gs pos="100000">
                      <a:schemeClr val="accent2">
                        <a:lumMod val="60000"/>
                        <a:lumOff val="40000"/>
                      </a:schemeClr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2700000" scaled="1"/>
                  <a:tileRect/>
                </a:gra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5304976" y="404093"/>
              <a:ext cx="1183192" cy="120032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7200" b="1" cap="none" spc="0" dirty="0" smtClean="0">
                  <a:ln w="3175" cmpd="sng">
                    <a:solidFill>
                      <a:srgbClr val="FFFF00"/>
                    </a:solidFill>
                    <a:prstDash val="solid"/>
                  </a:ln>
                  <a:gradFill flip="none" rotWithShape="1">
                    <a:gsLst>
                      <a:gs pos="0">
                        <a:srgbClr val="FF0000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化</a:t>
              </a:r>
              <a:endParaRPr lang="zh-CN" altLang="en-US" sz="7200" b="1" cap="none" spc="0" dirty="0">
                <a:ln w="3175" cmpd="sng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0">
                      <a:srgbClr val="FF0000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pic>
        <p:nvPicPr>
          <p:cNvPr id="31" name="图片 30" descr="2eba9140d08c6906fa060805a735559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4293096"/>
            <a:ext cx="2376263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2" name="图片 31" descr="f4ae012d16dee2f1d93521a1510f903f.jpg"/>
          <p:cNvPicPr>
            <a:picLocks noChangeAspect="1"/>
          </p:cNvPicPr>
          <p:nvPr/>
        </p:nvPicPr>
        <p:blipFill>
          <a:blip r:embed="rId4" cstate="print"/>
          <a:srcRect b="6608"/>
          <a:stretch>
            <a:fillRect/>
          </a:stretch>
        </p:blipFill>
        <p:spPr>
          <a:xfrm>
            <a:off x="5580112" y="1988840"/>
            <a:ext cx="3121152" cy="1800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3" name="图片 32" descr="ff6fb8ae0496cf5583890ab1c8667be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24128" y="3933056"/>
            <a:ext cx="2833120" cy="23370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36" name="图片 35" descr="bb464999925bea5b7b288700d7fb70b6.jpg"/>
          <p:cNvPicPr>
            <a:picLocks noChangeAspect="1"/>
          </p:cNvPicPr>
          <p:nvPr/>
        </p:nvPicPr>
        <p:blipFill>
          <a:blip r:embed="rId6" cstate="print"/>
          <a:srcRect l="55512"/>
          <a:stretch>
            <a:fillRect/>
          </a:stretch>
        </p:blipFill>
        <p:spPr>
          <a:xfrm>
            <a:off x="1475656" y="1988840"/>
            <a:ext cx="3491880" cy="20440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grpSp>
        <p:nvGrpSpPr>
          <p:cNvPr id="40" name="组合 39"/>
          <p:cNvGrpSpPr/>
          <p:nvPr/>
        </p:nvGrpSpPr>
        <p:grpSpPr>
          <a:xfrm>
            <a:off x="179512" y="476672"/>
            <a:ext cx="360040" cy="4320480"/>
            <a:chOff x="179512" y="476672"/>
            <a:chExt cx="360040" cy="4320480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39" name="七角星 38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7544" y="476672"/>
            <a:ext cx="360040" cy="4320480"/>
            <a:chOff x="179512" y="476672"/>
            <a:chExt cx="360040" cy="432048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43" name="七角星 42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55576" y="476672"/>
            <a:ext cx="360040" cy="4320480"/>
            <a:chOff x="179512" y="476672"/>
            <a:chExt cx="360040" cy="432048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46" name="七角星 45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043608" y="476672"/>
            <a:ext cx="360040" cy="4320480"/>
            <a:chOff x="179512" y="476672"/>
            <a:chExt cx="360040" cy="4320480"/>
          </a:xfrm>
        </p:grpSpPr>
        <p:cxnSp>
          <p:nvCxnSpPr>
            <p:cNvPr id="48" name="直接连接符 47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49" name="七角星 48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676456" y="476672"/>
            <a:ext cx="216024" cy="1512168"/>
            <a:chOff x="179512" y="476672"/>
            <a:chExt cx="360040" cy="4320480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69" name="七角星 68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460432" y="476672"/>
            <a:ext cx="216024" cy="1512168"/>
            <a:chOff x="179512" y="476672"/>
            <a:chExt cx="360040" cy="4320480"/>
          </a:xfrm>
        </p:grpSpPr>
        <p:cxnSp>
          <p:nvCxnSpPr>
            <p:cNvPr id="71" name="直接连接符 70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72" name="七角星 71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244408" y="476672"/>
            <a:ext cx="216024" cy="1512168"/>
            <a:chOff x="179512" y="476672"/>
            <a:chExt cx="360040" cy="4320480"/>
          </a:xfrm>
        </p:grpSpPr>
        <p:cxnSp>
          <p:nvCxnSpPr>
            <p:cNvPr id="74" name="直接连接符 73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75" name="七角星 74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8028384" y="476672"/>
            <a:ext cx="216024" cy="1512168"/>
            <a:chOff x="179512" y="476672"/>
            <a:chExt cx="360040" cy="4320480"/>
          </a:xfrm>
        </p:grpSpPr>
        <p:cxnSp>
          <p:nvCxnSpPr>
            <p:cNvPr id="77" name="直接连接符 76"/>
            <p:cNvCxnSpPr/>
            <p:nvPr/>
          </p:nvCxnSpPr>
          <p:spPr>
            <a:xfrm>
              <a:off x="395536" y="476672"/>
              <a:ext cx="0" cy="4104456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78" name="七角星 77"/>
            <p:cNvSpPr/>
            <p:nvPr/>
          </p:nvSpPr>
          <p:spPr>
            <a:xfrm>
              <a:off x="179512" y="4437112"/>
              <a:ext cx="360040" cy="360040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1535" b="10354"/>
          <a:stretch>
            <a:fillRect/>
          </a:stretch>
        </p:blipFill>
        <p:spPr>
          <a:xfrm rot="1777087">
            <a:off x="1120753" y="2275833"/>
            <a:ext cx="1131005" cy="2092019"/>
          </a:xfrm>
          <a:prstGeom prst="rect">
            <a:avLst/>
          </a:prstGeom>
        </p:spPr>
      </p:pic>
      <p:pic>
        <p:nvPicPr>
          <p:cNvPr id="43" name="图片 42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3843" b="987"/>
          <a:stretch>
            <a:fillRect/>
          </a:stretch>
        </p:blipFill>
        <p:spPr>
          <a:xfrm rot="1198418">
            <a:off x="5077945" y="319248"/>
            <a:ext cx="1833703" cy="3933486"/>
          </a:xfrm>
          <a:prstGeom prst="rect">
            <a:avLst/>
          </a:prstGeom>
        </p:spPr>
      </p:pic>
      <p:pic>
        <p:nvPicPr>
          <p:cNvPr id="44" name="图片 43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2456894" y="1253887"/>
            <a:ext cx="395982" cy="778325"/>
          </a:xfrm>
          <a:prstGeom prst="rect">
            <a:avLst/>
          </a:prstGeom>
        </p:spPr>
      </p:pic>
      <p:pic>
        <p:nvPicPr>
          <p:cNvPr id="45" name="图片 44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457554" y="753821"/>
            <a:ext cx="395982" cy="778325"/>
          </a:xfrm>
          <a:prstGeom prst="rect">
            <a:avLst/>
          </a:prstGeom>
        </p:spPr>
      </p:pic>
      <p:pic>
        <p:nvPicPr>
          <p:cNvPr id="46" name="图片 45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100100" y="5040102"/>
            <a:ext cx="395982" cy="778325"/>
          </a:xfrm>
          <a:prstGeom prst="rect">
            <a:avLst/>
          </a:prstGeom>
        </p:spPr>
      </p:pic>
      <p:pic>
        <p:nvPicPr>
          <p:cNvPr id="48" name="图片 47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171802" y="3897093"/>
            <a:ext cx="395982" cy="778325"/>
          </a:xfrm>
          <a:prstGeom prst="rect">
            <a:avLst/>
          </a:prstGeom>
        </p:spPr>
      </p:pic>
      <p:pic>
        <p:nvPicPr>
          <p:cNvPr id="50" name="图片 49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52103" y="4561257"/>
            <a:ext cx="608918" cy="1196863"/>
          </a:xfrm>
          <a:prstGeom prst="rect">
            <a:avLst/>
          </a:prstGeom>
        </p:spPr>
      </p:pic>
      <p:pic>
        <p:nvPicPr>
          <p:cNvPr id="51" name="图片 50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743043" y="253755"/>
            <a:ext cx="395982" cy="778325"/>
          </a:xfrm>
          <a:prstGeom prst="rect">
            <a:avLst/>
          </a:prstGeom>
        </p:spPr>
      </p:pic>
      <p:pic>
        <p:nvPicPr>
          <p:cNvPr id="52" name="图片 51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796796" y="2560993"/>
            <a:ext cx="608918" cy="1196863"/>
          </a:xfrm>
          <a:prstGeom prst="rect">
            <a:avLst/>
          </a:prstGeom>
        </p:spPr>
      </p:pic>
      <p:sp>
        <p:nvSpPr>
          <p:cNvPr id="3" name="云形 2"/>
          <p:cNvSpPr/>
          <p:nvPr/>
        </p:nvSpPr>
        <p:spPr>
          <a:xfrm>
            <a:off x="2915816" y="260648"/>
            <a:ext cx="3024336" cy="1224136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558952" y="332656"/>
            <a:ext cx="175561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目录</a:t>
            </a:r>
            <a:endParaRPr lang="zh-CN" altLang="en-US" sz="60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3938" y="1700808"/>
            <a:ext cx="30139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行楷" pitchFamily="2" charset="-122"/>
                <a:ea typeface="华文行楷" pitchFamily="2" charset="-122"/>
              </a:rPr>
              <a:t>茶文化简介</a:t>
            </a:r>
            <a:endParaRPr lang="zh-CN" altLang="en-US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3568" y="2515543"/>
            <a:ext cx="244810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行楷" pitchFamily="2" charset="-122"/>
                <a:ea typeface="华文行楷" pitchFamily="2" charset="-122"/>
              </a:rPr>
              <a:t>茶的起源</a:t>
            </a:r>
          </a:p>
        </p:txBody>
      </p:sp>
      <p:sp>
        <p:nvSpPr>
          <p:cNvPr id="6" name="矩形 5"/>
          <p:cNvSpPr/>
          <p:nvPr/>
        </p:nvSpPr>
        <p:spPr>
          <a:xfrm>
            <a:off x="693937" y="3356992"/>
            <a:ext cx="301396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行楷" pitchFamily="2" charset="-122"/>
                <a:ea typeface="华文行楷" pitchFamily="2" charset="-122"/>
              </a:rPr>
              <a:t>茶文化内涵</a:t>
            </a:r>
          </a:p>
        </p:txBody>
      </p:sp>
      <p:sp>
        <p:nvSpPr>
          <p:cNvPr id="7" name="矩形 6"/>
          <p:cNvSpPr/>
          <p:nvPr/>
        </p:nvSpPr>
        <p:spPr>
          <a:xfrm>
            <a:off x="683568" y="4221088"/>
            <a:ext cx="244810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行楷" pitchFamily="2" charset="-122"/>
                <a:ea typeface="华文行楷" pitchFamily="2" charset="-122"/>
              </a:rPr>
              <a:t>茶的种类</a:t>
            </a:r>
          </a:p>
        </p:txBody>
      </p:sp>
      <p:sp>
        <p:nvSpPr>
          <p:cNvPr id="8" name="矩形 7"/>
          <p:cNvSpPr/>
          <p:nvPr/>
        </p:nvSpPr>
        <p:spPr>
          <a:xfrm>
            <a:off x="693937" y="5035823"/>
            <a:ext cx="301396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行楷" pitchFamily="2" charset="-122"/>
                <a:ea typeface="华文行楷" pitchFamily="2" charset="-122"/>
              </a:rPr>
              <a:t>茶文化作用</a:t>
            </a:r>
            <a:endParaRPr lang="zh-CN" altLang="en-US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9" name="八角星 8"/>
          <p:cNvSpPr/>
          <p:nvPr/>
        </p:nvSpPr>
        <p:spPr>
          <a:xfrm>
            <a:off x="251520" y="1916832"/>
            <a:ext cx="360040" cy="360040"/>
          </a:xfrm>
          <a:prstGeom prst="star8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八角星 9"/>
          <p:cNvSpPr/>
          <p:nvPr/>
        </p:nvSpPr>
        <p:spPr>
          <a:xfrm>
            <a:off x="251520" y="2636912"/>
            <a:ext cx="360040" cy="360040"/>
          </a:xfrm>
          <a:prstGeom prst="star8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八角星 10"/>
          <p:cNvSpPr/>
          <p:nvPr/>
        </p:nvSpPr>
        <p:spPr>
          <a:xfrm>
            <a:off x="251520" y="3501008"/>
            <a:ext cx="360040" cy="360040"/>
          </a:xfrm>
          <a:prstGeom prst="star8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八角星 11"/>
          <p:cNvSpPr/>
          <p:nvPr/>
        </p:nvSpPr>
        <p:spPr>
          <a:xfrm>
            <a:off x="251520" y="4293096"/>
            <a:ext cx="360040" cy="360040"/>
          </a:xfrm>
          <a:prstGeom prst="star8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八角星 12"/>
          <p:cNvSpPr/>
          <p:nvPr/>
        </p:nvSpPr>
        <p:spPr>
          <a:xfrm>
            <a:off x="251520" y="5157192"/>
            <a:ext cx="360040" cy="360040"/>
          </a:xfrm>
          <a:prstGeom prst="star8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 descr="4caaaeae36ffe08685e1674e3857c09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4509120"/>
            <a:ext cx="2448272" cy="21130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5" name="图片 14" descr="75446090024beb4c2389a92800decfab.jpg"/>
          <p:cNvPicPr>
            <a:picLocks noChangeAspect="1"/>
          </p:cNvPicPr>
          <p:nvPr/>
        </p:nvPicPr>
        <p:blipFill>
          <a:blip r:embed="rId4" cstate="print"/>
          <a:srcRect b="5169"/>
          <a:stretch>
            <a:fillRect/>
          </a:stretch>
        </p:blipFill>
        <p:spPr>
          <a:xfrm>
            <a:off x="6228184" y="476672"/>
            <a:ext cx="2736304" cy="21157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6" name="图片 15" descr="397b672f168af2083788d03de9876bae.jpg"/>
          <p:cNvPicPr>
            <a:picLocks noChangeAspect="1"/>
          </p:cNvPicPr>
          <p:nvPr/>
        </p:nvPicPr>
        <p:blipFill>
          <a:blip r:embed="rId5" cstate="print"/>
          <a:srcRect b="5113"/>
          <a:stretch>
            <a:fillRect/>
          </a:stretch>
        </p:blipFill>
        <p:spPr>
          <a:xfrm>
            <a:off x="3779912" y="2780928"/>
            <a:ext cx="2883219" cy="201622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太阳形 16"/>
          <p:cNvSpPr/>
          <p:nvPr/>
        </p:nvSpPr>
        <p:spPr>
          <a:xfrm>
            <a:off x="6660232" y="2996952"/>
            <a:ext cx="288032" cy="288032"/>
          </a:xfrm>
          <a:prstGeom prst="sun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AB1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太阳形 17"/>
          <p:cNvSpPr/>
          <p:nvPr/>
        </p:nvSpPr>
        <p:spPr>
          <a:xfrm>
            <a:off x="7452320" y="3212976"/>
            <a:ext cx="144016" cy="144016"/>
          </a:xfrm>
          <a:prstGeom prst="sun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AB1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太阳形 18"/>
          <p:cNvSpPr/>
          <p:nvPr/>
        </p:nvSpPr>
        <p:spPr>
          <a:xfrm>
            <a:off x="7452320" y="3645024"/>
            <a:ext cx="648072" cy="648072"/>
          </a:xfrm>
          <a:prstGeom prst="sun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AB1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太阳形 19"/>
          <p:cNvSpPr/>
          <p:nvPr/>
        </p:nvSpPr>
        <p:spPr>
          <a:xfrm>
            <a:off x="8172400" y="2780928"/>
            <a:ext cx="720080" cy="720080"/>
          </a:xfrm>
          <a:prstGeom prst="sun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AB1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太阳形 20"/>
          <p:cNvSpPr/>
          <p:nvPr/>
        </p:nvSpPr>
        <p:spPr>
          <a:xfrm>
            <a:off x="8316416" y="3789040"/>
            <a:ext cx="216024" cy="216024"/>
          </a:xfrm>
          <a:prstGeom prst="sun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AB1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太阳形 21"/>
          <p:cNvSpPr/>
          <p:nvPr/>
        </p:nvSpPr>
        <p:spPr>
          <a:xfrm>
            <a:off x="5580112" y="5157192"/>
            <a:ext cx="349210" cy="343510"/>
          </a:xfrm>
          <a:prstGeom prst="sun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AB1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太阳形 22"/>
          <p:cNvSpPr/>
          <p:nvPr/>
        </p:nvSpPr>
        <p:spPr>
          <a:xfrm>
            <a:off x="4572000" y="5500702"/>
            <a:ext cx="794938" cy="810328"/>
          </a:xfrm>
          <a:prstGeom prst="sun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AB1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太阳形 23"/>
          <p:cNvSpPr/>
          <p:nvPr/>
        </p:nvSpPr>
        <p:spPr>
          <a:xfrm>
            <a:off x="179512" y="188640"/>
            <a:ext cx="432048" cy="432048"/>
          </a:xfrm>
          <a:prstGeom prst="sun">
            <a:avLst>
              <a:gd name="adj" fmla="val 12500"/>
            </a:avLst>
          </a:prstGeom>
          <a:solidFill>
            <a:srgbClr val="F85E69"/>
          </a:solidFill>
          <a:ln>
            <a:solidFill>
              <a:srgbClr val="F85E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太阳形 25"/>
          <p:cNvSpPr/>
          <p:nvPr/>
        </p:nvSpPr>
        <p:spPr>
          <a:xfrm>
            <a:off x="899592" y="260648"/>
            <a:ext cx="72008" cy="72008"/>
          </a:xfrm>
          <a:prstGeom prst="sun">
            <a:avLst>
              <a:gd name="adj" fmla="val 12500"/>
            </a:avLst>
          </a:prstGeom>
          <a:solidFill>
            <a:srgbClr val="F85E69"/>
          </a:solidFill>
          <a:ln>
            <a:solidFill>
              <a:srgbClr val="F85E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太阳形 26"/>
          <p:cNvSpPr/>
          <p:nvPr/>
        </p:nvSpPr>
        <p:spPr>
          <a:xfrm>
            <a:off x="1357290" y="785794"/>
            <a:ext cx="432048" cy="432048"/>
          </a:xfrm>
          <a:prstGeom prst="sun">
            <a:avLst>
              <a:gd name="adj" fmla="val 12500"/>
            </a:avLst>
          </a:prstGeom>
          <a:solidFill>
            <a:srgbClr val="F85E69"/>
          </a:solidFill>
          <a:ln>
            <a:solidFill>
              <a:srgbClr val="F85E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太阳形 27"/>
          <p:cNvSpPr/>
          <p:nvPr/>
        </p:nvSpPr>
        <p:spPr>
          <a:xfrm>
            <a:off x="2285984" y="428604"/>
            <a:ext cx="413808" cy="410388"/>
          </a:xfrm>
          <a:prstGeom prst="sun">
            <a:avLst>
              <a:gd name="adj" fmla="val 12500"/>
            </a:avLst>
          </a:prstGeom>
          <a:solidFill>
            <a:srgbClr val="F85E69"/>
          </a:solidFill>
          <a:ln>
            <a:solidFill>
              <a:srgbClr val="F85E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太阳形 28"/>
          <p:cNvSpPr/>
          <p:nvPr/>
        </p:nvSpPr>
        <p:spPr>
          <a:xfrm>
            <a:off x="611560" y="6165304"/>
            <a:ext cx="432048" cy="432048"/>
          </a:xfrm>
          <a:prstGeom prst="sun">
            <a:avLst>
              <a:gd name="adj" fmla="val 12500"/>
            </a:avLst>
          </a:prstGeom>
          <a:solidFill>
            <a:srgbClr val="F85E69"/>
          </a:solidFill>
          <a:ln>
            <a:solidFill>
              <a:srgbClr val="F85E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太阳形 29"/>
          <p:cNvSpPr/>
          <p:nvPr/>
        </p:nvSpPr>
        <p:spPr>
          <a:xfrm>
            <a:off x="1547664" y="6165304"/>
            <a:ext cx="144016" cy="144016"/>
          </a:xfrm>
          <a:prstGeom prst="sun">
            <a:avLst>
              <a:gd name="adj" fmla="val 12500"/>
            </a:avLst>
          </a:prstGeom>
          <a:solidFill>
            <a:srgbClr val="F85E69"/>
          </a:solidFill>
          <a:ln>
            <a:solidFill>
              <a:srgbClr val="F85E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图片 78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3843" b="987"/>
          <a:stretch>
            <a:fillRect/>
          </a:stretch>
        </p:blipFill>
        <p:spPr>
          <a:xfrm rot="1198418">
            <a:off x="5077945" y="319248"/>
            <a:ext cx="1833703" cy="3933486"/>
          </a:xfrm>
          <a:prstGeom prst="rect">
            <a:avLst/>
          </a:prstGeom>
        </p:spPr>
      </p:pic>
      <p:pic>
        <p:nvPicPr>
          <p:cNvPr id="78" name="图片 77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1535" b="10354"/>
          <a:stretch>
            <a:fillRect/>
          </a:stretch>
        </p:blipFill>
        <p:spPr>
          <a:xfrm rot="1777087">
            <a:off x="1120753" y="2275833"/>
            <a:ext cx="1131005" cy="2092019"/>
          </a:xfrm>
          <a:prstGeom prst="rect">
            <a:avLst/>
          </a:prstGeom>
        </p:spPr>
      </p:pic>
      <p:pic>
        <p:nvPicPr>
          <p:cNvPr id="80" name="图片 79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2456894" y="1253887"/>
            <a:ext cx="395982" cy="778325"/>
          </a:xfrm>
          <a:prstGeom prst="rect">
            <a:avLst/>
          </a:prstGeom>
        </p:spPr>
      </p:pic>
      <p:pic>
        <p:nvPicPr>
          <p:cNvPr id="81" name="图片 80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3957093" y="2825524"/>
            <a:ext cx="395982" cy="778325"/>
          </a:xfrm>
          <a:prstGeom prst="rect">
            <a:avLst/>
          </a:prstGeom>
        </p:spPr>
      </p:pic>
      <p:pic>
        <p:nvPicPr>
          <p:cNvPr id="82" name="图片 81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457554" y="753821"/>
            <a:ext cx="395982" cy="778325"/>
          </a:xfrm>
          <a:prstGeom prst="rect">
            <a:avLst/>
          </a:prstGeom>
        </p:spPr>
      </p:pic>
      <p:pic>
        <p:nvPicPr>
          <p:cNvPr id="83" name="图片 82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100100" y="5040102"/>
            <a:ext cx="395982" cy="778325"/>
          </a:xfrm>
          <a:prstGeom prst="rect">
            <a:avLst/>
          </a:prstGeom>
        </p:spPr>
      </p:pic>
      <p:pic>
        <p:nvPicPr>
          <p:cNvPr id="85" name="图片 84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171802" y="3897093"/>
            <a:ext cx="395982" cy="778325"/>
          </a:xfrm>
          <a:prstGeom prst="rect">
            <a:avLst/>
          </a:prstGeom>
        </p:spPr>
      </p:pic>
      <p:pic>
        <p:nvPicPr>
          <p:cNvPr id="87" name="图片 86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6181391" y="3989753"/>
            <a:ext cx="608918" cy="1196863"/>
          </a:xfrm>
          <a:prstGeom prst="rect">
            <a:avLst/>
          </a:prstGeom>
        </p:spPr>
      </p:pic>
      <p:pic>
        <p:nvPicPr>
          <p:cNvPr id="88" name="图片 87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743043" y="253755"/>
            <a:ext cx="395982" cy="778325"/>
          </a:xfrm>
          <a:prstGeom prst="rect">
            <a:avLst/>
          </a:prstGeom>
        </p:spPr>
      </p:pic>
      <p:pic>
        <p:nvPicPr>
          <p:cNvPr id="89" name="图片 88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796796" y="2560993"/>
            <a:ext cx="608918" cy="1196863"/>
          </a:xfrm>
          <a:prstGeom prst="rect">
            <a:avLst/>
          </a:prstGeom>
        </p:spPr>
      </p:pic>
      <p:grpSp>
        <p:nvGrpSpPr>
          <p:cNvPr id="54" name="组合 53"/>
          <p:cNvGrpSpPr/>
          <p:nvPr/>
        </p:nvGrpSpPr>
        <p:grpSpPr>
          <a:xfrm>
            <a:off x="214282" y="285728"/>
            <a:ext cx="4614776" cy="994768"/>
            <a:chOff x="214282" y="285728"/>
            <a:chExt cx="4614776" cy="994768"/>
          </a:xfrm>
        </p:grpSpPr>
        <p:sp>
          <p:nvSpPr>
            <p:cNvPr id="34" name="正五边形 33"/>
            <p:cNvSpPr/>
            <p:nvPr/>
          </p:nvSpPr>
          <p:spPr>
            <a:xfrm>
              <a:off x="214282" y="285728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正五边形 38"/>
            <p:cNvSpPr/>
            <p:nvPr/>
          </p:nvSpPr>
          <p:spPr>
            <a:xfrm>
              <a:off x="1142976" y="285728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正五边形 39"/>
            <p:cNvSpPr/>
            <p:nvPr/>
          </p:nvSpPr>
          <p:spPr>
            <a:xfrm>
              <a:off x="2071670" y="285728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正五边形 40"/>
            <p:cNvSpPr/>
            <p:nvPr/>
          </p:nvSpPr>
          <p:spPr>
            <a:xfrm>
              <a:off x="3000364" y="285728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正五边形 41"/>
            <p:cNvSpPr/>
            <p:nvPr/>
          </p:nvSpPr>
          <p:spPr>
            <a:xfrm>
              <a:off x="3929058" y="285728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85720" y="357166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gradFill flip="none" rotWithShape="1">
                    <a:gsLst>
                      <a:gs pos="66000">
                        <a:schemeClr val="accent5">
                          <a:lumMod val="20000"/>
                          <a:lumOff val="80000"/>
                        </a:schemeClr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2700000" scaled="1"/>
                    <a:tileRect/>
                  </a:gra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茶</a:t>
              </a:r>
              <a:endParaRPr lang="zh-CN" altLang="en-US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66000">
                      <a:schemeClr val="accent5">
                        <a:lumMod val="20000"/>
                        <a:lumOff val="80000"/>
                      </a:schemeClr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2700000" scaled="1"/>
                  <a:tileRect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214414" y="357166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gradFill flip="none" rotWithShape="1">
                    <a:gsLst>
                      <a:gs pos="66000">
                        <a:schemeClr val="accent5">
                          <a:lumMod val="20000"/>
                          <a:lumOff val="80000"/>
                        </a:schemeClr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2700000" scaled="1"/>
                    <a:tileRect/>
                  </a:gra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文</a:t>
              </a:r>
              <a:endParaRPr lang="zh-CN" altLang="en-US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66000">
                      <a:schemeClr val="accent5">
                        <a:lumMod val="20000"/>
                        <a:lumOff val="80000"/>
                      </a:schemeClr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2700000" scaled="1"/>
                  <a:tileRect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2143108" y="357166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gradFill flip="none" rotWithShape="1">
                    <a:gsLst>
                      <a:gs pos="66000">
                        <a:schemeClr val="accent5">
                          <a:lumMod val="20000"/>
                          <a:lumOff val="80000"/>
                        </a:schemeClr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2700000" scaled="1"/>
                    <a:tileRect/>
                  </a:gra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化</a:t>
              </a:r>
              <a:endParaRPr lang="zh-CN" altLang="en-US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66000">
                      <a:schemeClr val="accent5">
                        <a:lumMod val="20000"/>
                        <a:lumOff val="80000"/>
                      </a:schemeClr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2700000" scaled="1"/>
                  <a:tileRect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071802" y="357166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gradFill flip="none" rotWithShape="1">
                    <a:gsLst>
                      <a:gs pos="66000">
                        <a:schemeClr val="accent5">
                          <a:lumMod val="20000"/>
                          <a:lumOff val="80000"/>
                        </a:schemeClr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2700000" scaled="1"/>
                    <a:tileRect/>
                  </a:gra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简</a:t>
              </a:r>
              <a:endParaRPr lang="zh-CN" altLang="en-US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66000">
                      <a:schemeClr val="accent5">
                        <a:lumMod val="20000"/>
                        <a:lumOff val="80000"/>
                      </a:schemeClr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2700000" scaled="1"/>
                  <a:tileRect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000496" y="357166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gradFill flip="none" rotWithShape="1">
                    <a:gsLst>
                      <a:gs pos="66000">
                        <a:schemeClr val="accent5">
                          <a:lumMod val="20000"/>
                          <a:lumOff val="80000"/>
                        </a:schemeClr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2700000" scaled="1"/>
                    <a:tileRect/>
                  </a:gra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介</a:t>
              </a:r>
              <a:endParaRPr lang="zh-CN" altLang="en-US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66000">
                      <a:schemeClr val="accent5">
                        <a:lumMod val="20000"/>
                        <a:lumOff val="80000"/>
                      </a:schemeClr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2700000" scaled="1"/>
                  <a:tileRect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64088" y="0"/>
            <a:ext cx="4357718" cy="2060848"/>
            <a:chOff x="4429124" y="428604"/>
            <a:chExt cx="4357718" cy="1869612"/>
          </a:xfrm>
        </p:grpSpPr>
        <p:sp>
          <p:nvSpPr>
            <p:cNvPr id="44" name="横卷形 43"/>
            <p:cNvSpPr/>
            <p:nvPr/>
          </p:nvSpPr>
          <p:spPr>
            <a:xfrm>
              <a:off x="4786314" y="428604"/>
              <a:ext cx="2928958" cy="1869612"/>
            </a:xfrm>
            <a:prstGeom prst="horizontalScroll">
              <a:avLst/>
            </a:prstGeom>
            <a:noFill/>
            <a:ln>
              <a:solidFill>
                <a:schemeClr val="accent3">
                  <a:lumMod val="75000"/>
                </a:schemeClr>
              </a:solidFill>
              <a:prstDash val="lgDashDot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429124" y="428604"/>
              <a:ext cx="4357718" cy="16148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zh-CN" dirty="0" smtClean="0"/>
            </a:p>
            <a:p>
              <a:pPr>
                <a:lnSpc>
                  <a:spcPts val="2200"/>
                </a:lnSpc>
              </a:pPr>
              <a:r>
                <a:rPr lang="en-US" altLang="zh-CN" dirty="0" smtClean="0"/>
                <a:t>             </a:t>
              </a:r>
              <a:r>
                <a:rPr lang="zh-CN" altLang="en-US" sz="1400" dirty="0" smtClean="0">
                  <a:latin typeface="+mn-ea"/>
                </a:rPr>
                <a:t>茶文化就是人类在发展、生产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ts val="2200"/>
                </a:lnSpc>
              </a:pPr>
              <a:r>
                <a:rPr lang="en-US" altLang="zh-CN" sz="1400" dirty="0" smtClean="0">
                  <a:latin typeface="+mn-ea"/>
                </a:rPr>
                <a:t>        </a:t>
              </a:r>
              <a:r>
                <a:rPr lang="zh-CN" altLang="en-US" sz="1400" dirty="0" smtClean="0">
                  <a:latin typeface="+mn-ea"/>
                </a:rPr>
                <a:t>利用茶的过程中，以茶为载体，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ts val="2200"/>
                </a:lnSpc>
              </a:pPr>
              <a:r>
                <a:rPr lang="en-US" altLang="zh-CN" sz="1400" dirty="0" smtClean="0">
                  <a:latin typeface="+mn-ea"/>
                </a:rPr>
                <a:t>        </a:t>
              </a:r>
              <a:r>
                <a:rPr lang="zh-CN" altLang="en-US" sz="1400" dirty="0" smtClean="0">
                  <a:latin typeface="+mn-ea"/>
                </a:rPr>
                <a:t>以表达人与自然，以及人与人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ts val="2200"/>
                </a:lnSpc>
              </a:pPr>
              <a:r>
                <a:rPr lang="en-US" altLang="zh-CN" sz="1400" dirty="0" smtClean="0">
                  <a:latin typeface="+mn-ea"/>
                </a:rPr>
                <a:t>        </a:t>
              </a:r>
              <a:r>
                <a:rPr lang="zh-CN" altLang="en-US" sz="1400" dirty="0" smtClean="0">
                  <a:latin typeface="+mn-ea"/>
                </a:rPr>
                <a:t>的各种理念、信仰、思想情感</a:t>
              </a:r>
              <a:endParaRPr lang="en-US" altLang="zh-CN" sz="1400" dirty="0" smtClean="0">
                <a:latin typeface="+mn-ea"/>
              </a:endParaRPr>
            </a:p>
            <a:p>
              <a:pPr>
                <a:lnSpc>
                  <a:spcPts val="2200"/>
                </a:lnSpc>
              </a:pPr>
              <a:r>
                <a:rPr lang="en-US" altLang="zh-CN" sz="1400" dirty="0" smtClean="0">
                  <a:latin typeface="+mn-ea"/>
                </a:rPr>
                <a:t>        </a:t>
              </a:r>
              <a:r>
                <a:rPr lang="zh-CN" altLang="en-US" sz="1400" dirty="0" smtClean="0">
                  <a:latin typeface="+mn-ea"/>
                </a:rPr>
                <a:t>和文化形态的总称。</a:t>
              </a:r>
              <a:endParaRPr lang="zh-CN" altLang="en-US" sz="1400" dirty="0">
                <a:latin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076056" y="0"/>
            <a:ext cx="1071570" cy="1714512"/>
            <a:chOff x="5500694" y="214290"/>
            <a:chExt cx="891117" cy="1216815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49" name="心形 48"/>
            <p:cNvSpPr/>
            <p:nvPr/>
          </p:nvSpPr>
          <p:spPr>
            <a:xfrm>
              <a:off x="5534555" y="716725"/>
              <a:ext cx="857256" cy="714380"/>
            </a:xfrm>
            <a:prstGeom prst="heart">
              <a:avLst/>
            </a:prstGeom>
            <a:grpFill/>
            <a:ln cap="rnd" cmpd="sng">
              <a:solidFill>
                <a:schemeClr val="accent3">
                  <a:lumMod val="5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心形 50"/>
            <p:cNvSpPr/>
            <p:nvPr/>
          </p:nvSpPr>
          <p:spPr>
            <a:xfrm>
              <a:off x="5500694" y="214290"/>
              <a:ext cx="857256" cy="714380"/>
            </a:xfrm>
            <a:prstGeom prst="heart">
              <a:avLst/>
            </a:prstGeom>
            <a:grpFill/>
            <a:ln cap="rnd" cmpd="sng">
              <a:solidFill>
                <a:schemeClr val="accent3">
                  <a:lumMod val="5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矩形 51"/>
          <p:cNvSpPr/>
          <p:nvPr/>
        </p:nvSpPr>
        <p:spPr>
          <a:xfrm>
            <a:off x="5076056" y="188640"/>
            <a:ext cx="107157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0000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6200000" scaled="1"/>
                  <a:tileRect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定</a:t>
            </a:r>
            <a:endParaRPr lang="zh-CN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 flip="none" rotWithShape="1">
                <a:gsLst>
                  <a:gs pos="0">
                    <a:srgbClr val="FF0000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076056" y="908720"/>
            <a:ext cx="107157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0000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6200000" scaled="1"/>
                  <a:tileRect/>
                </a:gradFill>
                <a:effectLst>
                  <a:reflection blurRad="12700" stA="28000" endPos="45000" dist="1000" dir="5400000" sy="-100000" algn="bl" rotWithShape="0"/>
                </a:effectLst>
              </a:rPr>
              <a:t>义</a:t>
            </a:r>
            <a:endParaRPr lang="zh-CN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 flip="none" rotWithShape="1">
                <a:gsLst>
                  <a:gs pos="0">
                    <a:srgbClr val="FF0000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4427984" y="1916832"/>
            <a:ext cx="4536504" cy="4941168"/>
          </a:xfrm>
          <a:prstGeom prst="ellipse">
            <a:avLst/>
          </a:prstGeom>
          <a:noFill/>
          <a:ln w="57150" cap="rnd" cmpd="dbl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4" name="组合 73"/>
          <p:cNvGrpSpPr/>
          <p:nvPr/>
        </p:nvGrpSpPr>
        <p:grpSpPr>
          <a:xfrm>
            <a:off x="-285784" y="1643050"/>
            <a:ext cx="5000660" cy="2857520"/>
            <a:chOff x="3643306" y="3358660"/>
            <a:chExt cx="5286412" cy="2725880"/>
          </a:xfrm>
        </p:grpSpPr>
        <p:sp>
          <p:nvSpPr>
            <p:cNvPr id="72" name="云形 71"/>
            <p:cNvSpPr/>
            <p:nvPr/>
          </p:nvSpPr>
          <p:spPr>
            <a:xfrm rot="21183333">
              <a:off x="4053853" y="3358660"/>
              <a:ext cx="4811794" cy="2725880"/>
            </a:xfrm>
            <a:prstGeom prst="cloud">
              <a:avLst/>
            </a:prstGeom>
            <a:noFill/>
            <a:ln w="44450" cap="rnd" cmpd="dbl">
              <a:prstDash val="sysDot"/>
              <a:headEnd type="non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643306" y="3643314"/>
              <a:ext cx="5286412" cy="23289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600" dirty="0" smtClean="0"/>
                <a:t>                                              茶文化的含义应该包括了</a:t>
              </a:r>
              <a:endParaRPr lang="en-US" altLang="zh-CN" sz="1600" dirty="0" smtClean="0"/>
            </a:p>
            <a:p>
              <a:pPr>
                <a:lnSpc>
                  <a:spcPts val="2200"/>
                </a:lnSpc>
              </a:pPr>
              <a:r>
                <a:rPr lang="en-US" altLang="zh-CN" sz="1600" dirty="0" smtClean="0"/>
                <a:t>                          </a:t>
              </a:r>
              <a:r>
                <a:rPr lang="zh-CN" altLang="en-US" sz="1600" dirty="0" smtClean="0"/>
                <a:t>茶叶的物质生产，流通活动和人类各</a:t>
              </a:r>
              <a:endParaRPr lang="en-US" altLang="zh-CN" sz="1600" dirty="0" smtClean="0"/>
            </a:p>
            <a:p>
              <a:pPr>
                <a:lnSpc>
                  <a:spcPts val="2200"/>
                </a:lnSpc>
              </a:pPr>
              <a:r>
                <a:rPr lang="en-US" altLang="zh-CN" sz="1600" dirty="0" smtClean="0"/>
                <a:t>                        </a:t>
              </a:r>
              <a:r>
                <a:rPr lang="zh-CN" altLang="en-US" sz="1600" dirty="0" smtClean="0"/>
                <a:t>种饮茶方式的精神内涵，包含了茶领域</a:t>
              </a:r>
              <a:endParaRPr lang="en-US" altLang="zh-CN" sz="1600" dirty="0" smtClean="0"/>
            </a:p>
            <a:p>
              <a:pPr>
                <a:lnSpc>
                  <a:spcPts val="2200"/>
                </a:lnSpc>
              </a:pPr>
              <a:r>
                <a:rPr lang="en-US" altLang="zh-CN" sz="1600" dirty="0" smtClean="0"/>
                <a:t>                        </a:t>
              </a:r>
              <a:r>
                <a:rPr lang="zh-CN" altLang="en-US" sz="1600" dirty="0" smtClean="0"/>
                <a:t>物质和精神两个方面。全世界一百</a:t>
              </a:r>
              <a:endParaRPr lang="en-US" altLang="zh-CN" sz="1600" dirty="0" smtClean="0"/>
            </a:p>
            <a:p>
              <a:pPr>
                <a:lnSpc>
                  <a:spcPts val="2200"/>
                </a:lnSpc>
              </a:pPr>
              <a:r>
                <a:rPr lang="en-US" altLang="zh-CN" sz="1600" dirty="0" smtClean="0"/>
                <a:t>                        </a:t>
              </a:r>
              <a:r>
                <a:rPr lang="zh-CN" altLang="en-US" sz="1600" dirty="0" smtClean="0"/>
                <a:t>多个国家和地区的人喜爱品茶，</a:t>
              </a:r>
              <a:endParaRPr lang="en-US" altLang="zh-CN" sz="1600" dirty="0" smtClean="0"/>
            </a:p>
            <a:p>
              <a:pPr>
                <a:lnSpc>
                  <a:spcPts val="2200"/>
                </a:lnSpc>
              </a:pPr>
              <a:r>
                <a:rPr lang="en-US" altLang="zh-CN" sz="1600" dirty="0" smtClean="0"/>
                <a:t>                        </a:t>
              </a:r>
              <a:r>
                <a:rPr lang="zh-CN" altLang="en-US" sz="1600" dirty="0" smtClean="0"/>
                <a:t>各国茶文化各不相同，各有千秋；</a:t>
              </a:r>
              <a:endParaRPr lang="en-US" altLang="zh-CN" sz="1600" dirty="0" smtClean="0"/>
            </a:p>
            <a:p>
              <a:pPr>
                <a:lnSpc>
                  <a:spcPts val="2200"/>
                </a:lnSpc>
              </a:pPr>
              <a:r>
                <a:rPr lang="en-US" altLang="zh-CN" sz="1600" dirty="0" smtClean="0"/>
                <a:t>                        </a:t>
              </a:r>
              <a:r>
                <a:rPr lang="zh-CN" altLang="en-US" sz="1600" dirty="0" smtClean="0"/>
                <a:t>中国茶文化反映出中华民族的悠久</a:t>
              </a:r>
              <a:endParaRPr lang="en-US" altLang="zh-CN" sz="1600" dirty="0" smtClean="0"/>
            </a:p>
            <a:p>
              <a:pPr>
                <a:lnSpc>
                  <a:spcPts val="2200"/>
                </a:lnSpc>
              </a:pPr>
              <a:r>
                <a:rPr lang="en-US" altLang="zh-CN" sz="1600" dirty="0" smtClean="0"/>
                <a:t>                         </a:t>
              </a:r>
              <a:r>
                <a:rPr lang="zh-CN" altLang="en-US" sz="1600" dirty="0" smtClean="0"/>
                <a:t>的文明和礼仪。</a:t>
              </a:r>
              <a:endParaRPr lang="zh-CN" altLang="en-US" sz="1600" dirty="0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043608" y="1196752"/>
            <a:ext cx="1214446" cy="1000132"/>
            <a:chOff x="-379182" y="2174386"/>
            <a:chExt cx="1214446" cy="1000132"/>
          </a:xfrm>
        </p:grpSpPr>
        <p:sp>
          <p:nvSpPr>
            <p:cNvPr id="76" name="爆炸形 2 75"/>
            <p:cNvSpPr/>
            <p:nvPr/>
          </p:nvSpPr>
          <p:spPr>
            <a:xfrm rot="707515">
              <a:off x="-379182" y="2174386"/>
              <a:ext cx="1214446" cy="1000132"/>
            </a:xfrm>
            <a:prstGeom prst="irregularSeal2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矩形 91"/>
            <p:cNvSpPr/>
            <p:nvPr/>
          </p:nvSpPr>
          <p:spPr>
            <a:xfrm rot="21111992">
              <a:off x="-180528" y="2276872"/>
              <a:ext cx="703992" cy="83099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800" b="1" cap="none" spc="0" dirty="0" smtClean="0">
                  <a:ln w="3175">
                    <a:solidFill>
                      <a:srgbClr val="FF0000"/>
                    </a:solidFill>
                    <a:prstDash val="solid"/>
                  </a:ln>
                  <a:blipFill>
                    <a:blip r:embed="rId3"/>
                    <a:tile tx="0" ty="0" sx="100000" sy="100000" flip="none" algn="tl"/>
                  </a:blip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义</a:t>
              </a:r>
              <a:endParaRPr lang="zh-CN" altLang="en-US" sz="4800" b="1" cap="none" spc="0" dirty="0">
                <a:ln w="3175">
                  <a:solidFill>
                    <a:srgbClr val="FF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pic>
        <p:nvPicPr>
          <p:cNvPr id="50" name="图片 49" descr="茶文化222.jpg"/>
          <p:cNvPicPr/>
          <p:nvPr/>
        </p:nvPicPr>
        <p:blipFill>
          <a:blip r:embed="rId4" cstate="print"/>
          <a:srcRect b="2430"/>
          <a:stretch>
            <a:fillRect/>
          </a:stretch>
        </p:blipFill>
        <p:spPr>
          <a:xfrm>
            <a:off x="107504" y="4581128"/>
            <a:ext cx="1656184" cy="20882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5" name="TextBox 54"/>
          <p:cNvSpPr txBox="1"/>
          <p:nvPr/>
        </p:nvSpPr>
        <p:spPr>
          <a:xfrm>
            <a:off x="4572000" y="1969482"/>
            <a:ext cx="4752528" cy="4888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 smtClean="0"/>
              <a:t>                             茶文化意为饮茶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</a:t>
            </a:r>
            <a:r>
              <a:rPr lang="zh-CN" altLang="en-US" sz="1600" dirty="0" smtClean="0"/>
              <a:t>活动过程中形成的文化特征，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</a:t>
            </a:r>
            <a:r>
              <a:rPr lang="zh-CN" altLang="en-US" sz="1600" dirty="0" smtClean="0"/>
              <a:t>包括茶道（品赏茶的美感之道。亦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zh-CN" altLang="en-US" sz="1600" dirty="0" smtClean="0"/>
              <a:t>       被视为一种烹茶饮茶的生活艺术，一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种以茶为媒的生活礼仪，一种以茶修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</a:t>
            </a:r>
            <a:r>
              <a:rPr lang="zh-CN" altLang="en-US" sz="1600" dirty="0" smtClean="0"/>
              <a:t>身的生活方式）、茶德（茶自身所具备的八德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--</a:t>
            </a:r>
            <a:r>
              <a:rPr lang="zh-CN" altLang="en-US" sz="1600" dirty="0" smtClean="0"/>
              <a:t>康、乐、甘、香、和、清、敬、美）、茶精神、茶联（包括茶的对联，茶店对联，茶庄对联，茶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zh-CN" altLang="en-US" sz="1600" dirty="0" smtClean="0"/>
              <a:t>文化对联，茶楼对联，茶馆对联）、茶书、茶具（主要指茶壶、茶杯、茶勺等这类饮茶器具）、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</a:t>
            </a:r>
            <a:r>
              <a:rPr lang="zh-CN" altLang="en-US" sz="1600" dirty="0" smtClean="0"/>
              <a:t>茶画、茶学（研究的内容，从大的方面来划分，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</a:t>
            </a:r>
            <a:r>
              <a:rPr lang="zh-CN" altLang="en-US" sz="1600" dirty="0" smtClean="0"/>
              <a:t>可以划分作两大部分，茶科学和茶文化学）、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</a:t>
            </a:r>
            <a:r>
              <a:rPr lang="zh-CN" altLang="en-US" sz="1600" dirty="0" smtClean="0"/>
              <a:t>茶故事、茶艺（在中国优秀文化的基础上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</a:t>
            </a:r>
            <a:r>
              <a:rPr lang="zh-CN" altLang="en-US" sz="1600" dirty="0" smtClean="0"/>
              <a:t>又广泛吸收和借鉴了其它艺术形式，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zh-CN" altLang="en-US" sz="1600" dirty="0" smtClean="0"/>
              <a:t>           并扩展到文学、艺术等领域，形成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</a:t>
            </a:r>
            <a:r>
              <a:rPr lang="zh-CN" altLang="en-US" sz="1600" dirty="0" smtClean="0"/>
              <a:t>了具有浓厚民族特色的中国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 </a:t>
            </a:r>
            <a:r>
              <a:rPr lang="zh-CN" altLang="en-US" sz="1600" dirty="0" smtClean="0"/>
              <a:t>茶文化）等等。</a:t>
            </a:r>
            <a:endParaRPr lang="zh-CN" altLang="en-US" sz="1600" dirty="0"/>
          </a:p>
        </p:txBody>
      </p:sp>
      <p:grpSp>
        <p:nvGrpSpPr>
          <p:cNvPr id="59" name="组合 58"/>
          <p:cNvGrpSpPr/>
          <p:nvPr/>
        </p:nvGrpSpPr>
        <p:grpSpPr>
          <a:xfrm>
            <a:off x="8244408" y="1844824"/>
            <a:ext cx="724848" cy="1577906"/>
            <a:chOff x="8244408" y="1988840"/>
            <a:chExt cx="724848" cy="1577906"/>
          </a:xfrm>
        </p:grpSpPr>
        <p:grpSp>
          <p:nvGrpSpPr>
            <p:cNvPr id="58" name="组合 57"/>
            <p:cNvGrpSpPr/>
            <p:nvPr/>
          </p:nvGrpSpPr>
          <p:grpSpPr>
            <a:xfrm>
              <a:off x="8244408" y="2708920"/>
              <a:ext cx="714385" cy="857826"/>
              <a:chOff x="8786807" y="2132856"/>
              <a:chExt cx="714385" cy="857826"/>
            </a:xfrm>
          </p:grpSpPr>
          <p:sp>
            <p:nvSpPr>
              <p:cNvPr id="69" name="缺角矩形 68"/>
              <p:cNvSpPr/>
              <p:nvPr/>
            </p:nvSpPr>
            <p:spPr>
              <a:xfrm>
                <a:off x="8786807" y="2204864"/>
                <a:ext cx="714385" cy="785818"/>
              </a:xfrm>
              <a:prstGeom prst="plaqu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175"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8791849" y="2132856"/>
                <a:ext cx="704301" cy="52820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5400" b="1" cap="none" spc="0" dirty="0" smtClean="0">
                    <a:ln w="3175" cmpd="sng">
                      <a:solidFill>
                        <a:srgbClr val="FFFF00"/>
                      </a:solidFill>
                      <a:prstDash val="solid"/>
                    </a:ln>
                    <a:gradFill flip="none" rotWithShape="1">
                      <a:gsLst>
                        <a:gs pos="0">
                          <a:srgbClr val="FF0000"/>
                        </a:gs>
                        <a:gs pos="30000">
                          <a:srgbClr val="66008F"/>
                        </a:gs>
                        <a:gs pos="64999">
                          <a:srgbClr val="BA0066"/>
                        </a:gs>
                        <a:gs pos="89999">
                          <a:srgbClr val="FF0000"/>
                        </a:gs>
                        <a:gs pos="100000">
                          <a:srgbClr val="FF8200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类</a:t>
                </a:r>
                <a:endParaRPr lang="zh-CN" altLang="en-US" sz="5400" b="1" cap="none" spc="0" dirty="0">
                  <a:ln w="3175" cmpd="sng">
                    <a:solidFill>
                      <a:srgbClr val="FFFF00"/>
                    </a:solidFill>
                    <a:prstDash val="solid"/>
                  </a:ln>
                  <a:gradFill flip="none" rotWithShape="1">
                    <a:gsLst>
                      <a:gs pos="0">
                        <a:srgbClr val="FF0000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8244408" y="1988840"/>
              <a:ext cx="724848" cy="829733"/>
              <a:chOff x="7884368" y="2016933"/>
              <a:chExt cx="724848" cy="829733"/>
            </a:xfrm>
          </p:grpSpPr>
          <p:sp>
            <p:nvSpPr>
              <p:cNvPr id="65" name="缺角矩形 64"/>
              <p:cNvSpPr/>
              <p:nvPr/>
            </p:nvSpPr>
            <p:spPr>
              <a:xfrm>
                <a:off x="7884368" y="2060848"/>
                <a:ext cx="714385" cy="785818"/>
              </a:xfrm>
              <a:prstGeom prst="plaqu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175"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/>
              <p:cNvSpPr/>
              <p:nvPr/>
            </p:nvSpPr>
            <p:spPr>
              <a:xfrm rot="283323">
                <a:off x="7904915" y="2016933"/>
                <a:ext cx="704301" cy="528208"/>
              </a:xfrm>
              <a:prstGeom prst="rect">
                <a:avLst/>
              </a:prstGeom>
              <a:noFill/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5400" b="1" cap="none" spc="0" dirty="0" smtClean="0">
                    <a:ln w="6350" cmpd="sng">
                      <a:solidFill>
                        <a:srgbClr val="92D050"/>
                      </a:solidFill>
                      <a:prstDash val="solid"/>
                    </a:ln>
                    <a:gradFill>
                      <a:gsLst>
                        <a:gs pos="0">
                          <a:srgbClr val="0070C0"/>
                        </a:gs>
                        <a:gs pos="13000">
                          <a:srgbClr val="0047FF"/>
                        </a:gs>
                        <a:gs pos="28000">
                          <a:srgbClr val="000082"/>
                        </a:gs>
                        <a:gs pos="42999">
                          <a:srgbClr val="0047FF"/>
                        </a:gs>
                        <a:gs pos="58000">
                          <a:srgbClr val="000082"/>
                        </a:gs>
                        <a:gs pos="72000">
                          <a:srgbClr val="0047FF"/>
                        </a:gs>
                        <a:gs pos="87000">
                          <a:srgbClr val="000082"/>
                        </a:gs>
                        <a:gs pos="100000">
                          <a:srgbClr val="0047FF"/>
                        </a:gs>
                      </a:gsLst>
                      <a:lin ang="8400000" scaled="0"/>
                    </a:gra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分</a:t>
                </a:r>
                <a:endParaRPr lang="zh-CN" altLang="en-US" sz="5400" b="1" cap="none" spc="0" dirty="0">
                  <a:ln w="6350" cmpd="sng">
                    <a:solidFill>
                      <a:srgbClr val="92D050"/>
                    </a:solidFill>
                    <a:prstDash val="solid"/>
                  </a:ln>
                  <a:gradFill>
                    <a:gsLst>
                      <a:gs pos="0">
                        <a:srgbClr val="0070C0"/>
                      </a:gs>
                      <a:gs pos="13000">
                        <a:srgbClr val="0047FF"/>
                      </a:gs>
                      <a:gs pos="28000">
                        <a:srgbClr val="000082"/>
                      </a:gs>
                      <a:gs pos="42999">
                        <a:srgbClr val="0047FF"/>
                      </a:gs>
                      <a:gs pos="58000">
                        <a:srgbClr val="000082"/>
                      </a:gs>
                      <a:gs pos="72000">
                        <a:srgbClr val="0047FF"/>
                      </a:gs>
                      <a:gs pos="87000">
                        <a:srgbClr val="000082"/>
                      </a:gs>
                      <a:gs pos="100000">
                        <a:srgbClr val="0047FF"/>
                      </a:gs>
                    </a:gsLst>
                    <a:lin ang="8400000" scaled="0"/>
                  </a:gra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0" y="1556792"/>
            <a:ext cx="1214446" cy="1000132"/>
            <a:chOff x="-955245" y="3182498"/>
            <a:chExt cx="1214446" cy="1000132"/>
          </a:xfrm>
        </p:grpSpPr>
        <p:sp>
          <p:nvSpPr>
            <p:cNvPr id="75" name="爆炸形 2 74"/>
            <p:cNvSpPr/>
            <p:nvPr/>
          </p:nvSpPr>
          <p:spPr>
            <a:xfrm rot="707515">
              <a:off x="-955245" y="3182498"/>
              <a:ext cx="1214446" cy="1000132"/>
            </a:xfrm>
            <a:prstGeom prst="irregularSeal2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 rot="21100023">
              <a:off x="-703992" y="3284984"/>
              <a:ext cx="703992" cy="83099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800" b="1" cap="none" spc="0" dirty="0" smtClean="0">
                  <a:ln w="3175">
                    <a:solidFill>
                      <a:srgbClr val="FF0000"/>
                    </a:solidFill>
                    <a:prstDash val="solid"/>
                  </a:ln>
                  <a:blipFill>
                    <a:blip r:embed="rId3"/>
                    <a:tile tx="0" ty="0" sx="100000" sy="100000" flip="none" algn="tl"/>
                  </a:blip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含</a:t>
              </a:r>
              <a:endParaRPr lang="zh-CN" altLang="en-US" sz="4800" b="1" cap="none" spc="0" dirty="0">
                <a:ln w="3175">
                  <a:solidFill>
                    <a:srgbClr val="FF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pic>
        <p:nvPicPr>
          <p:cNvPr id="48" name="图片 47" descr="茶文化.jpg"/>
          <p:cNvPicPr/>
          <p:nvPr/>
        </p:nvPicPr>
        <p:blipFill>
          <a:blip r:embed="rId5" cstate="print">
            <a:lum bright="20000" contrast="-10000"/>
          </a:blip>
          <a:srcRect b="6250"/>
          <a:stretch>
            <a:fillRect/>
          </a:stretch>
        </p:blipFill>
        <p:spPr>
          <a:xfrm>
            <a:off x="2123728" y="4581128"/>
            <a:ext cx="2160240" cy="21328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2" name="闪电形 61"/>
          <p:cNvSpPr/>
          <p:nvPr/>
        </p:nvSpPr>
        <p:spPr>
          <a:xfrm>
            <a:off x="4714876" y="1571612"/>
            <a:ext cx="357190" cy="500066"/>
          </a:xfrm>
          <a:prstGeom prst="lightningBol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闪电形 63"/>
          <p:cNvSpPr/>
          <p:nvPr/>
        </p:nvSpPr>
        <p:spPr>
          <a:xfrm>
            <a:off x="4572000" y="2000240"/>
            <a:ext cx="214314" cy="285752"/>
          </a:xfrm>
          <a:prstGeom prst="lightningBol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1535" b="10354"/>
          <a:stretch>
            <a:fillRect/>
          </a:stretch>
        </p:blipFill>
        <p:spPr>
          <a:xfrm rot="1777087">
            <a:off x="1120753" y="2275833"/>
            <a:ext cx="1131005" cy="2092019"/>
          </a:xfrm>
          <a:prstGeom prst="rect">
            <a:avLst/>
          </a:prstGeom>
        </p:spPr>
      </p:pic>
      <p:pic>
        <p:nvPicPr>
          <p:cNvPr id="6" name="图片 5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3843" b="987"/>
          <a:stretch>
            <a:fillRect/>
          </a:stretch>
        </p:blipFill>
        <p:spPr>
          <a:xfrm rot="1198418">
            <a:off x="5077945" y="319248"/>
            <a:ext cx="1833703" cy="3933486"/>
          </a:xfrm>
          <a:prstGeom prst="rect">
            <a:avLst/>
          </a:prstGeom>
        </p:spPr>
      </p:pic>
      <p:pic>
        <p:nvPicPr>
          <p:cNvPr id="14" name="图片 13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743338" y="610946"/>
            <a:ext cx="395982" cy="778325"/>
          </a:xfrm>
          <a:prstGeom prst="rect">
            <a:avLst/>
          </a:prstGeom>
        </p:spPr>
      </p:pic>
      <p:pic>
        <p:nvPicPr>
          <p:cNvPr id="15" name="图片 14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243008" y="4897227"/>
            <a:ext cx="395982" cy="778325"/>
          </a:xfrm>
          <a:prstGeom prst="rect">
            <a:avLst/>
          </a:prstGeom>
        </p:spPr>
      </p:pic>
      <p:pic>
        <p:nvPicPr>
          <p:cNvPr id="17" name="图片 16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457586" y="3754218"/>
            <a:ext cx="395982" cy="778325"/>
          </a:xfrm>
          <a:prstGeom prst="rect">
            <a:avLst/>
          </a:prstGeom>
        </p:spPr>
      </p:pic>
      <p:pic>
        <p:nvPicPr>
          <p:cNvPr id="21" name="图片 20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52103" y="4561257"/>
            <a:ext cx="608918" cy="1196863"/>
          </a:xfrm>
          <a:prstGeom prst="rect">
            <a:avLst/>
          </a:prstGeom>
        </p:spPr>
      </p:pic>
      <p:pic>
        <p:nvPicPr>
          <p:cNvPr id="22" name="图片 21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3843" b="987"/>
          <a:stretch>
            <a:fillRect/>
          </a:stretch>
        </p:blipFill>
        <p:spPr>
          <a:xfrm rot="1748820">
            <a:off x="2974088" y="3695324"/>
            <a:ext cx="1833703" cy="3933486"/>
          </a:xfrm>
          <a:prstGeom prst="rect">
            <a:avLst/>
          </a:prstGeom>
        </p:spPr>
      </p:pic>
      <p:pic>
        <p:nvPicPr>
          <p:cNvPr id="23" name="图片 22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6028827" y="110880"/>
            <a:ext cx="395982" cy="778325"/>
          </a:xfrm>
          <a:prstGeom prst="rect">
            <a:avLst/>
          </a:prstGeom>
        </p:spPr>
      </p:pic>
      <p:pic>
        <p:nvPicPr>
          <p:cNvPr id="25" name="图片 24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8082580" y="2418118"/>
            <a:ext cx="608918" cy="1196863"/>
          </a:xfrm>
          <a:prstGeom prst="rect">
            <a:avLst/>
          </a:prstGeom>
        </p:spPr>
      </p:pic>
      <p:grpSp>
        <p:nvGrpSpPr>
          <p:cNvPr id="80" name="组合 79"/>
          <p:cNvGrpSpPr/>
          <p:nvPr/>
        </p:nvGrpSpPr>
        <p:grpSpPr>
          <a:xfrm>
            <a:off x="100132" y="71414"/>
            <a:ext cx="3686050" cy="994768"/>
            <a:chOff x="100132" y="71414"/>
            <a:chExt cx="3686050" cy="994768"/>
          </a:xfrm>
        </p:grpSpPr>
        <p:sp>
          <p:nvSpPr>
            <p:cNvPr id="56" name="正五边形 55"/>
            <p:cNvSpPr/>
            <p:nvPr/>
          </p:nvSpPr>
          <p:spPr>
            <a:xfrm>
              <a:off x="100132" y="71414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rgbClr val="FF0000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rgbClr val="0070C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57" name="正五边形 56"/>
            <p:cNvSpPr/>
            <p:nvPr/>
          </p:nvSpPr>
          <p:spPr>
            <a:xfrm>
              <a:off x="1028794" y="71414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rgbClr val="0070C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58" name="正五边形 57"/>
            <p:cNvSpPr/>
            <p:nvPr/>
          </p:nvSpPr>
          <p:spPr>
            <a:xfrm>
              <a:off x="1957488" y="71414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rgbClr val="0070C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59" name="正五边形 58"/>
            <p:cNvSpPr/>
            <p:nvPr/>
          </p:nvSpPr>
          <p:spPr>
            <a:xfrm>
              <a:off x="2886182" y="71414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rgbClr val="0070C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171570" y="142852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none" spc="0" dirty="0" smtClean="0">
                  <a:ln w="12700">
                    <a:solidFill>
                      <a:srgbClr val="0070C0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茶</a:t>
              </a:r>
              <a:endParaRPr lang="zh-CN" altLang="en-US" sz="5400" b="1" cap="none" spc="0" dirty="0">
                <a:ln w="12700">
                  <a:solidFill>
                    <a:srgbClr val="0070C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1100232" y="142852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2700">
                    <a:solidFill>
                      <a:srgbClr val="0070C0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的</a:t>
              </a:r>
              <a:endParaRPr lang="zh-CN" altLang="en-US" sz="5400" b="1" cap="none" spc="0" dirty="0">
                <a:ln w="12700">
                  <a:solidFill>
                    <a:srgbClr val="0070C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2028926" y="71414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2700">
                    <a:solidFill>
                      <a:srgbClr val="0070C0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起</a:t>
              </a:r>
              <a:endParaRPr lang="zh-CN" altLang="en-US" sz="5400" b="1" cap="none" spc="0" dirty="0">
                <a:ln w="12700">
                  <a:solidFill>
                    <a:srgbClr val="0070C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2957620" y="142852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none" spc="0" dirty="0" smtClean="0">
                  <a:ln w="12700">
                    <a:solidFill>
                      <a:srgbClr val="0070C0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源</a:t>
              </a:r>
              <a:endParaRPr lang="zh-CN" altLang="en-US" sz="5400" b="1" cap="none" spc="0" dirty="0">
                <a:ln w="12700">
                  <a:solidFill>
                    <a:srgbClr val="0070C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572164" y="142853"/>
            <a:ext cx="3286148" cy="829889"/>
            <a:chOff x="4429124" y="428604"/>
            <a:chExt cx="3714776" cy="980778"/>
          </a:xfrm>
        </p:grpSpPr>
        <p:grpSp>
          <p:nvGrpSpPr>
            <p:cNvPr id="69" name="组合 68"/>
            <p:cNvGrpSpPr/>
            <p:nvPr/>
          </p:nvGrpSpPr>
          <p:grpSpPr>
            <a:xfrm>
              <a:off x="7215206" y="428604"/>
              <a:ext cx="928694" cy="980778"/>
              <a:chOff x="5000628" y="142852"/>
              <a:chExt cx="928694" cy="980778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5000628" y="142852"/>
                <a:ext cx="928694" cy="928694"/>
              </a:xfrm>
              <a:prstGeom prst="ellipse">
                <a:avLst/>
              </a:prstGeom>
              <a:noFill/>
              <a:ln>
                <a:solidFill>
                  <a:schemeClr val="accent3">
                    <a:lumMod val="50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矩形 66"/>
              <p:cNvSpPr/>
              <p:nvPr/>
            </p:nvSpPr>
            <p:spPr>
              <a:xfrm>
                <a:off x="5072066" y="214291"/>
                <a:ext cx="848421" cy="90933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rgbClr val="00B05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革</a:t>
                </a:r>
                <a:endParaRPr lang="zh-CN" altLang="en-US" sz="44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00B05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5357818" y="428604"/>
              <a:ext cx="928694" cy="980778"/>
              <a:chOff x="5000628" y="142852"/>
              <a:chExt cx="928694" cy="980778"/>
            </a:xfrm>
          </p:grpSpPr>
          <p:sp>
            <p:nvSpPr>
              <p:cNvPr id="71" name="椭圆 70"/>
              <p:cNvSpPr/>
              <p:nvPr/>
            </p:nvSpPr>
            <p:spPr>
              <a:xfrm>
                <a:off x="5000628" y="142852"/>
                <a:ext cx="928694" cy="928694"/>
              </a:xfrm>
              <a:prstGeom prst="ellipse">
                <a:avLst/>
              </a:prstGeom>
              <a:noFill/>
              <a:ln>
                <a:solidFill>
                  <a:schemeClr val="accent3">
                    <a:lumMod val="50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5072066" y="214291"/>
                <a:ext cx="848421" cy="90933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rgbClr val="00B05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史</a:t>
                </a:r>
                <a:endParaRPr lang="zh-CN" altLang="en-US" sz="44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00B05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4429124" y="428604"/>
              <a:ext cx="928694" cy="980778"/>
              <a:chOff x="5000628" y="142852"/>
              <a:chExt cx="928694" cy="980778"/>
            </a:xfrm>
          </p:grpSpPr>
          <p:sp>
            <p:nvSpPr>
              <p:cNvPr id="74" name="椭圆 73"/>
              <p:cNvSpPr/>
              <p:nvPr/>
            </p:nvSpPr>
            <p:spPr>
              <a:xfrm>
                <a:off x="5000628" y="142852"/>
                <a:ext cx="928694" cy="928694"/>
              </a:xfrm>
              <a:prstGeom prst="ellipse">
                <a:avLst/>
              </a:prstGeom>
              <a:noFill/>
              <a:ln>
                <a:solidFill>
                  <a:schemeClr val="accent3">
                    <a:lumMod val="50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矩形 74"/>
              <p:cNvSpPr/>
              <p:nvPr/>
            </p:nvSpPr>
            <p:spPr>
              <a:xfrm>
                <a:off x="5072066" y="214291"/>
                <a:ext cx="848421" cy="90933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rgbClr val="00B05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历</a:t>
                </a:r>
                <a:endParaRPr lang="zh-CN" altLang="en-US" sz="44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00B05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6286512" y="428604"/>
              <a:ext cx="928694" cy="980778"/>
              <a:chOff x="5000628" y="142852"/>
              <a:chExt cx="928694" cy="98077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5000628" y="142852"/>
                <a:ext cx="928694" cy="928694"/>
              </a:xfrm>
              <a:prstGeom prst="ellipse">
                <a:avLst/>
              </a:prstGeom>
              <a:noFill/>
              <a:ln>
                <a:solidFill>
                  <a:schemeClr val="accent3">
                    <a:lumMod val="50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5072066" y="214291"/>
                <a:ext cx="848421" cy="90933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rgbClr val="00B05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沿</a:t>
                </a:r>
                <a:endParaRPr lang="zh-CN" altLang="en-US" sz="44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00B05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82" name="剪去对角的矩形 81"/>
          <p:cNvSpPr/>
          <p:nvPr/>
        </p:nvSpPr>
        <p:spPr>
          <a:xfrm>
            <a:off x="5786478" y="1071547"/>
            <a:ext cx="3143272" cy="4214842"/>
          </a:xfrm>
          <a:prstGeom prst="snip2Diag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TextBox 82"/>
          <p:cNvSpPr txBox="1"/>
          <p:nvPr/>
        </p:nvSpPr>
        <p:spPr>
          <a:xfrm>
            <a:off x="5857884" y="922973"/>
            <a:ext cx="307183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/>
              <a:t>           </a:t>
            </a:r>
            <a:endParaRPr lang="en-US" altLang="zh-CN" sz="1600" dirty="0" smtClean="0"/>
          </a:p>
          <a:p>
            <a:pPr>
              <a:lnSpc>
                <a:spcPts val="2400"/>
              </a:lnSpc>
            </a:pPr>
            <a:r>
              <a:rPr lang="zh-CN" altLang="en-US" sz="1600" dirty="0" smtClean="0"/>
              <a:t>          中国是茶的故乡，也是茶文化的发源地。武王伐纣，茶叶已作为贡品。原始公社后期，茶叶成为货物交换的物品。战国，茶叶已有一定规模。先秦</a:t>
            </a:r>
            <a:r>
              <a:rPr lang="en-US" altLang="zh-CN" sz="1600" dirty="0" smtClean="0"/>
              <a:t>《</a:t>
            </a:r>
            <a:r>
              <a:rPr lang="zh-CN" altLang="en-US" sz="1600" dirty="0" smtClean="0"/>
              <a:t>诗经</a:t>
            </a:r>
            <a:r>
              <a:rPr lang="en-US" altLang="zh-CN" sz="1600" dirty="0" smtClean="0"/>
              <a:t>》</a:t>
            </a:r>
            <a:r>
              <a:rPr lang="zh-CN" altLang="en-US" sz="1600" dirty="0" smtClean="0"/>
              <a:t>总集有茶的记载。又如在汉朝 ，茶叶已成为佛教</a:t>
            </a:r>
            <a:r>
              <a:rPr lang="en-US" altLang="zh-CN" sz="1600" dirty="0" smtClean="0"/>
              <a:t> </a:t>
            </a:r>
            <a:r>
              <a:rPr lang="zh-CN" altLang="en-US" sz="1600" dirty="0" smtClean="0"/>
              <a:t>“坐禅”的专用滋补品。魏晋南北朝，已有饮茶之风 。隋朝，全民普遍饮茶。 唐朝，茶业昌盛，茶叶成为“人家不可一日无”，出现茶馆、茶宴、茶会，提倡客来敬茶。宋朝、</a:t>
            </a:r>
            <a:endParaRPr lang="en-US" altLang="zh-CN" sz="1600" dirty="0" smtClean="0"/>
          </a:p>
          <a:p>
            <a:pPr>
              <a:lnSpc>
                <a:spcPts val="2400"/>
              </a:lnSpc>
            </a:pPr>
            <a:r>
              <a:rPr lang="en-US" altLang="zh-CN" sz="1600" dirty="0" smtClean="0"/>
              <a:t>      </a:t>
            </a:r>
            <a:r>
              <a:rPr lang="zh-CN" altLang="en-US" sz="1600" dirty="0" smtClean="0"/>
              <a:t>流行斗茶，贡茶和赐茶等等。</a:t>
            </a:r>
            <a:endParaRPr lang="zh-CN" altLang="en-US" sz="1600" dirty="0"/>
          </a:p>
        </p:txBody>
      </p:sp>
      <p:grpSp>
        <p:nvGrpSpPr>
          <p:cNvPr id="86" name="组合 85"/>
          <p:cNvGrpSpPr/>
          <p:nvPr/>
        </p:nvGrpSpPr>
        <p:grpSpPr>
          <a:xfrm>
            <a:off x="642910" y="3143248"/>
            <a:ext cx="1000132" cy="1000132"/>
            <a:chOff x="428596" y="3714752"/>
            <a:chExt cx="1000132" cy="1000132"/>
          </a:xfrm>
        </p:grpSpPr>
        <p:sp>
          <p:nvSpPr>
            <p:cNvPr id="84" name="菱形 83"/>
            <p:cNvSpPr/>
            <p:nvPr/>
          </p:nvSpPr>
          <p:spPr>
            <a:xfrm>
              <a:off x="428596" y="3714752"/>
              <a:ext cx="1000132" cy="1000132"/>
            </a:xfrm>
            <a:prstGeom prst="diamond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矩形 84"/>
            <p:cNvSpPr/>
            <p:nvPr/>
          </p:nvSpPr>
          <p:spPr>
            <a:xfrm>
              <a:off x="571472" y="3786190"/>
              <a:ext cx="750525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00206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国</a:t>
              </a:r>
              <a:endParaRPr lang="zh-CN" altLang="en-US" sz="4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142844" y="3643314"/>
            <a:ext cx="1000132" cy="1000132"/>
            <a:chOff x="428596" y="3714752"/>
            <a:chExt cx="1000132" cy="1000132"/>
          </a:xfrm>
        </p:grpSpPr>
        <p:sp>
          <p:nvSpPr>
            <p:cNvPr id="88" name="菱形 87"/>
            <p:cNvSpPr/>
            <p:nvPr/>
          </p:nvSpPr>
          <p:spPr>
            <a:xfrm>
              <a:off x="428596" y="3714752"/>
              <a:ext cx="1000132" cy="1000132"/>
            </a:xfrm>
            <a:prstGeom prst="diamond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571472" y="3786190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00206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际</a:t>
              </a:r>
              <a:endParaRPr lang="zh-CN" altLang="en-US" sz="4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1142976" y="3643314"/>
            <a:ext cx="1000132" cy="1000132"/>
            <a:chOff x="428596" y="3714752"/>
            <a:chExt cx="1000132" cy="1000132"/>
          </a:xfrm>
        </p:grpSpPr>
        <p:sp>
          <p:nvSpPr>
            <p:cNvPr id="91" name="菱形 90"/>
            <p:cNvSpPr/>
            <p:nvPr/>
          </p:nvSpPr>
          <p:spPr>
            <a:xfrm>
              <a:off x="428596" y="3714752"/>
              <a:ext cx="1000132" cy="1000132"/>
            </a:xfrm>
            <a:prstGeom prst="diamond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矩形 91"/>
            <p:cNvSpPr/>
            <p:nvPr/>
          </p:nvSpPr>
          <p:spPr>
            <a:xfrm>
              <a:off x="571472" y="3786190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00206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影</a:t>
              </a:r>
              <a:endParaRPr lang="zh-CN" altLang="en-US" sz="4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642910" y="4143380"/>
            <a:ext cx="1000132" cy="1000132"/>
            <a:chOff x="428596" y="3714752"/>
            <a:chExt cx="1000132" cy="1000132"/>
          </a:xfrm>
        </p:grpSpPr>
        <p:sp>
          <p:nvSpPr>
            <p:cNvPr id="94" name="菱形 93"/>
            <p:cNvSpPr/>
            <p:nvPr/>
          </p:nvSpPr>
          <p:spPr>
            <a:xfrm>
              <a:off x="428596" y="3714752"/>
              <a:ext cx="1000132" cy="1000132"/>
            </a:xfrm>
            <a:prstGeom prst="diamond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571472" y="3786190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00206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响</a:t>
              </a:r>
              <a:endParaRPr lang="zh-CN" altLang="en-US" sz="4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cxnSp>
        <p:nvCxnSpPr>
          <p:cNvPr id="97" name="直接连接符 96"/>
          <p:cNvCxnSpPr/>
          <p:nvPr/>
        </p:nvCxnSpPr>
        <p:spPr>
          <a:xfrm flipV="1">
            <a:off x="1643836" y="3643314"/>
            <a:ext cx="3285354" cy="794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rot="5400000">
            <a:off x="3465505" y="5107793"/>
            <a:ext cx="2928164" cy="794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 rot="10800000" flipV="1">
            <a:off x="642910" y="4643446"/>
            <a:ext cx="1588" cy="192882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/>
          <p:nvPr/>
        </p:nvCxnSpPr>
        <p:spPr>
          <a:xfrm>
            <a:off x="642910" y="6572272"/>
            <a:ext cx="4286280" cy="158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214282" y="3214686"/>
            <a:ext cx="5143536" cy="3406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1600" dirty="0" smtClean="0"/>
          </a:p>
          <a:p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          </a:t>
            </a:r>
            <a:r>
              <a:rPr lang="zh-CN" altLang="en-US" sz="1600" dirty="0" smtClean="0"/>
              <a:t>在世界上的很多地方饮茶的习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              </a:t>
            </a:r>
            <a:r>
              <a:rPr lang="zh-CN" altLang="en-US" sz="1600" dirty="0" smtClean="0"/>
              <a:t>惯是从中国传过去的。中国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          </a:t>
            </a:r>
            <a:r>
              <a:rPr lang="zh-CN" altLang="en-US" sz="1600" dirty="0" smtClean="0"/>
              <a:t>的茶早在西汉时便传到国外，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     </a:t>
            </a:r>
            <a:r>
              <a:rPr lang="zh-CN" altLang="en-US" sz="1600" dirty="0" smtClean="0"/>
              <a:t>汉武帝时曾派使者出使印度支那半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</a:t>
            </a:r>
            <a:r>
              <a:rPr lang="zh-CN" altLang="en-US" sz="1600" dirty="0" smtClean="0"/>
              <a:t>岛，所带的物品中有茶叶。南北朝时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</a:t>
            </a:r>
            <a:r>
              <a:rPr lang="zh-CN" altLang="en-US" sz="1600" dirty="0" smtClean="0"/>
              <a:t>齐武帝永明年间，中国茶叶随出口的丝绸、瓷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</a:t>
            </a:r>
            <a:r>
              <a:rPr lang="zh-CN" altLang="en-US" sz="1600" dirty="0" smtClean="0"/>
              <a:t>器传到了土耳其。唐顺宗永贞元年，日本最澄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</a:t>
            </a:r>
            <a:r>
              <a:rPr lang="zh-CN" altLang="en-US" sz="1600" dirty="0" smtClean="0"/>
              <a:t>禅师回国，将中国的茶籽带回日本。尔后，茶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</a:t>
            </a:r>
            <a:r>
              <a:rPr lang="zh-CN" altLang="en-US" sz="1600" dirty="0" smtClean="0"/>
              <a:t>叶从中国不断传往世界各地，使许多国家开始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</a:t>
            </a:r>
            <a:r>
              <a:rPr lang="zh-CN" altLang="en-US" sz="1600" dirty="0" smtClean="0"/>
              <a:t>种茶，并且有了喝茶的习惯。</a:t>
            </a:r>
            <a:endParaRPr lang="zh-CN" altLang="en-US" sz="1600" dirty="0"/>
          </a:p>
        </p:txBody>
      </p:sp>
      <p:sp>
        <p:nvSpPr>
          <p:cNvPr id="53" name="图文框 52"/>
          <p:cNvSpPr/>
          <p:nvPr/>
        </p:nvSpPr>
        <p:spPr>
          <a:xfrm>
            <a:off x="1714480" y="1714488"/>
            <a:ext cx="3857652" cy="1785950"/>
          </a:xfrm>
          <a:prstGeom prst="fram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4" name="七角星 53"/>
          <p:cNvSpPr/>
          <p:nvPr/>
        </p:nvSpPr>
        <p:spPr>
          <a:xfrm>
            <a:off x="642910" y="1643050"/>
            <a:ext cx="1071570" cy="785818"/>
          </a:xfrm>
          <a:prstGeom prst="star7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七角星 54"/>
          <p:cNvSpPr/>
          <p:nvPr/>
        </p:nvSpPr>
        <p:spPr>
          <a:xfrm>
            <a:off x="642910" y="2357430"/>
            <a:ext cx="1071570" cy="785818"/>
          </a:xfrm>
          <a:prstGeom prst="star7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857224" y="1643050"/>
            <a:ext cx="71438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发</a:t>
            </a:r>
            <a:endParaRPr lang="zh-CN" altLang="en-US" sz="4400" b="1" cap="none" spc="0" dirty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857224" y="2357430"/>
            <a:ext cx="71438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祥</a:t>
            </a:r>
            <a:endParaRPr lang="zh-CN" altLang="en-US" sz="4400" b="1" cap="none" spc="0" dirty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928794" y="2000240"/>
            <a:ext cx="3500462" cy="1220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 smtClean="0"/>
              <a:t>浙江余姚田螺山遗址出土的树根，经初步判断是茶树类植物，中国最早种茶的历史可能被改写；茶字的读音源于巴南人，巴渝是茶文化发祥地。</a:t>
            </a:r>
            <a:endParaRPr lang="zh-CN" altLang="en-US" sz="1600" dirty="0"/>
          </a:p>
        </p:txBody>
      </p:sp>
      <p:pic>
        <p:nvPicPr>
          <p:cNvPr id="81" name="图片 80" descr="u=4228248065,2578780525&amp;fm=27&amp;gp=0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43768" y="5500702"/>
            <a:ext cx="1809750" cy="10783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6" name="图片 95" descr="u=2217061811,231537285&amp;fm=200&amp;gp=0.jpg"/>
          <p:cNvPicPr/>
          <p:nvPr/>
        </p:nvPicPr>
        <p:blipFill>
          <a:blip r:embed="rId4" cstate="print"/>
          <a:srcRect b="7416"/>
          <a:stretch>
            <a:fillRect/>
          </a:stretch>
        </p:blipFill>
        <p:spPr>
          <a:xfrm>
            <a:off x="5214942" y="5572140"/>
            <a:ext cx="1697607" cy="10783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8" name="图片 97" descr="u=416434238,2562002469&amp;fm=27&amp;gp=0.jpg"/>
          <p:cNvPicPr/>
          <p:nvPr/>
        </p:nvPicPr>
        <p:blipFill>
          <a:blip r:embed="rId5" cstate="print"/>
          <a:srcRect b="19971"/>
          <a:stretch>
            <a:fillRect/>
          </a:stretch>
        </p:blipFill>
        <p:spPr>
          <a:xfrm>
            <a:off x="3929058" y="500042"/>
            <a:ext cx="1500198" cy="107830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0" name="十字星 99"/>
          <p:cNvSpPr/>
          <p:nvPr/>
        </p:nvSpPr>
        <p:spPr>
          <a:xfrm>
            <a:off x="142844" y="3357562"/>
            <a:ext cx="285752" cy="357190"/>
          </a:xfrm>
          <a:prstGeom prst="star4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十字星 101"/>
          <p:cNvSpPr/>
          <p:nvPr/>
        </p:nvSpPr>
        <p:spPr>
          <a:xfrm>
            <a:off x="285720" y="3500438"/>
            <a:ext cx="204790" cy="204790"/>
          </a:xfrm>
          <a:prstGeom prst="star4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7" name="组合 106"/>
          <p:cNvGrpSpPr/>
          <p:nvPr/>
        </p:nvGrpSpPr>
        <p:grpSpPr>
          <a:xfrm>
            <a:off x="142844" y="6286520"/>
            <a:ext cx="347666" cy="357190"/>
            <a:chOff x="295244" y="3509962"/>
            <a:chExt cx="347666" cy="357190"/>
          </a:xfrm>
          <a:solidFill>
            <a:srgbClr val="63B684"/>
          </a:solidFill>
        </p:grpSpPr>
        <p:sp>
          <p:nvSpPr>
            <p:cNvPr id="103" name="十字星 102"/>
            <p:cNvSpPr/>
            <p:nvPr/>
          </p:nvSpPr>
          <p:spPr>
            <a:xfrm>
              <a:off x="295244" y="3509962"/>
              <a:ext cx="285752" cy="357190"/>
            </a:xfrm>
            <a:prstGeom prst="star4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十字星 104"/>
            <p:cNvSpPr/>
            <p:nvPr/>
          </p:nvSpPr>
          <p:spPr>
            <a:xfrm>
              <a:off x="438120" y="3652838"/>
              <a:ext cx="204790" cy="204790"/>
            </a:xfrm>
            <a:prstGeom prst="star4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8" name="十字星 107"/>
          <p:cNvSpPr/>
          <p:nvPr/>
        </p:nvSpPr>
        <p:spPr>
          <a:xfrm>
            <a:off x="1071538" y="6572272"/>
            <a:ext cx="99680" cy="124601"/>
          </a:xfrm>
          <a:prstGeom prst="star4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十字星 108"/>
          <p:cNvSpPr/>
          <p:nvPr/>
        </p:nvSpPr>
        <p:spPr>
          <a:xfrm>
            <a:off x="1214414" y="6643710"/>
            <a:ext cx="71438" cy="71438"/>
          </a:xfrm>
          <a:prstGeom prst="star4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1535" b="10354"/>
          <a:stretch>
            <a:fillRect/>
          </a:stretch>
        </p:blipFill>
        <p:spPr>
          <a:xfrm rot="1777087">
            <a:off x="1120753" y="2275833"/>
            <a:ext cx="1131005" cy="2092019"/>
          </a:xfrm>
          <a:prstGeom prst="rect">
            <a:avLst/>
          </a:prstGeom>
        </p:spPr>
      </p:pic>
      <p:pic>
        <p:nvPicPr>
          <p:cNvPr id="6" name="图片 5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3843" b="987"/>
          <a:stretch>
            <a:fillRect/>
          </a:stretch>
        </p:blipFill>
        <p:spPr>
          <a:xfrm rot="1198418">
            <a:off x="5077945" y="319248"/>
            <a:ext cx="1833703" cy="3933486"/>
          </a:xfrm>
          <a:prstGeom prst="rect">
            <a:avLst/>
          </a:prstGeom>
        </p:spPr>
      </p:pic>
      <p:pic>
        <p:nvPicPr>
          <p:cNvPr id="11" name="图片 10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2456894" y="1253887"/>
            <a:ext cx="395982" cy="778325"/>
          </a:xfrm>
          <a:prstGeom prst="rect">
            <a:avLst/>
          </a:prstGeom>
        </p:spPr>
      </p:pic>
      <p:pic>
        <p:nvPicPr>
          <p:cNvPr id="13" name="图片 12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3957093" y="2825524"/>
            <a:ext cx="395982" cy="778325"/>
          </a:xfrm>
          <a:prstGeom prst="rect">
            <a:avLst/>
          </a:prstGeom>
        </p:spPr>
      </p:pic>
      <p:pic>
        <p:nvPicPr>
          <p:cNvPr id="14" name="图片 13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457554" y="753821"/>
            <a:ext cx="395982" cy="778325"/>
          </a:xfrm>
          <a:prstGeom prst="rect">
            <a:avLst/>
          </a:prstGeom>
        </p:spPr>
      </p:pic>
      <p:pic>
        <p:nvPicPr>
          <p:cNvPr id="15" name="图片 14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100100" y="5040102"/>
            <a:ext cx="395982" cy="778325"/>
          </a:xfrm>
          <a:prstGeom prst="rect">
            <a:avLst/>
          </a:prstGeom>
        </p:spPr>
      </p:pic>
      <p:pic>
        <p:nvPicPr>
          <p:cNvPr id="17" name="图片 16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171802" y="3897093"/>
            <a:ext cx="395982" cy="778325"/>
          </a:xfrm>
          <a:prstGeom prst="rect">
            <a:avLst/>
          </a:prstGeom>
        </p:spPr>
      </p:pic>
      <p:pic>
        <p:nvPicPr>
          <p:cNvPr id="21" name="图片 20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52103" y="4561257"/>
            <a:ext cx="608918" cy="1196863"/>
          </a:xfrm>
          <a:prstGeom prst="rect">
            <a:avLst/>
          </a:prstGeom>
        </p:spPr>
      </p:pic>
      <p:pic>
        <p:nvPicPr>
          <p:cNvPr id="22" name="图片 21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3843" b="987"/>
          <a:stretch>
            <a:fillRect/>
          </a:stretch>
        </p:blipFill>
        <p:spPr>
          <a:xfrm rot="1748820">
            <a:off x="3116964" y="3695324"/>
            <a:ext cx="1833703" cy="3933486"/>
          </a:xfrm>
          <a:prstGeom prst="rect">
            <a:avLst/>
          </a:prstGeom>
        </p:spPr>
      </p:pic>
      <p:pic>
        <p:nvPicPr>
          <p:cNvPr id="23" name="图片 22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743043" y="253755"/>
            <a:ext cx="395982" cy="778325"/>
          </a:xfrm>
          <a:prstGeom prst="rect">
            <a:avLst/>
          </a:prstGeom>
        </p:spPr>
      </p:pic>
      <p:pic>
        <p:nvPicPr>
          <p:cNvPr id="25" name="图片 24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796796" y="2560993"/>
            <a:ext cx="608918" cy="1196863"/>
          </a:xfrm>
          <a:prstGeom prst="rect">
            <a:avLst/>
          </a:prstGeom>
        </p:spPr>
      </p:pic>
      <p:grpSp>
        <p:nvGrpSpPr>
          <p:cNvPr id="42" name="组合 41"/>
          <p:cNvGrpSpPr/>
          <p:nvPr/>
        </p:nvGrpSpPr>
        <p:grpSpPr>
          <a:xfrm>
            <a:off x="214282" y="285728"/>
            <a:ext cx="4614776" cy="994768"/>
            <a:chOff x="357158" y="285728"/>
            <a:chExt cx="4614776" cy="994768"/>
          </a:xfrm>
        </p:grpSpPr>
        <p:sp>
          <p:nvSpPr>
            <p:cNvPr id="20" name="正五边形 19"/>
            <p:cNvSpPr/>
            <p:nvPr/>
          </p:nvSpPr>
          <p:spPr>
            <a:xfrm>
              <a:off x="357158" y="285728"/>
              <a:ext cx="900000" cy="900000"/>
            </a:xfrm>
            <a:prstGeom prst="pentagon">
              <a:avLst/>
            </a:prstGeom>
            <a:solidFill>
              <a:schemeClr val="accent4">
                <a:lumMod val="20000"/>
                <a:lumOff val="80000"/>
              </a:schemeClr>
            </a:solidFill>
            <a:ln w="57150">
              <a:solidFill>
                <a:schemeClr val="accent4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428596" y="357166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none" spc="0" dirty="0" smtClean="0">
                  <a:ln w="12700">
                    <a:solidFill>
                      <a:srgbClr val="00206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茶</a:t>
              </a:r>
              <a:endParaRPr lang="zh-CN" altLang="en-US" sz="5400" b="1" cap="none" spc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34" name="正五边形 33"/>
            <p:cNvSpPr/>
            <p:nvPr/>
          </p:nvSpPr>
          <p:spPr>
            <a:xfrm>
              <a:off x="1285852" y="285728"/>
              <a:ext cx="900000" cy="900000"/>
            </a:xfrm>
            <a:prstGeom prst="pentagon">
              <a:avLst/>
            </a:prstGeom>
            <a:solidFill>
              <a:schemeClr val="accent4">
                <a:lumMod val="20000"/>
                <a:lumOff val="80000"/>
              </a:schemeClr>
            </a:solidFill>
            <a:ln w="57150">
              <a:solidFill>
                <a:schemeClr val="accent4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1285852" y="357166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2700">
                    <a:solidFill>
                      <a:srgbClr val="00206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文</a:t>
              </a:r>
              <a:endParaRPr lang="zh-CN" altLang="en-US" sz="5400" b="1" cap="none" spc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36" name="正五边形 35"/>
            <p:cNvSpPr/>
            <p:nvPr/>
          </p:nvSpPr>
          <p:spPr>
            <a:xfrm>
              <a:off x="2214546" y="285728"/>
              <a:ext cx="900000" cy="900000"/>
            </a:xfrm>
            <a:prstGeom prst="pentagon">
              <a:avLst/>
            </a:prstGeom>
            <a:solidFill>
              <a:schemeClr val="accent4">
                <a:lumMod val="20000"/>
                <a:lumOff val="80000"/>
              </a:schemeClr>
            </a:solidFill>
            <a:ln w="57150">
              <a:solidFill>
                <a:schemeClr val="accent4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2285984" y="357166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2700">
                    <a:solidFill>
                      <a:srgbClr val="00206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化</a:t>
              </a:r>
              <a:endParaRPr lang="zh-CN" altLang="en-US" sz="5400" b="1" cap="none" spc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38" name="正五边形 37"/>
            <p:cNvSpPr/>
            <p:nvPr/>
          </p:nvSpPr>
          <p:spPr>
            <a:xfrm>
              <a:off x="3143240" y="285728"/>
              <a:ext cx="900000" cy="900000"/>
            </a:xfrm>
            <a:prstGeom prst="pentagon">
              <a:avLst/>
            </a:prstGeom>
            <a:solidFill>
              <a:schemeClr val="accent4">
                <a:lumMod val="20000"/>
                <a:lumOff val="80000"/>
              </a:schemeClr>
            </a:solidFill>
            <a:ln w="57150">
              <a:solidFill>
                <a:schemeClr val="accent4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3214678" y="357166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2700">
                    <a:solidFill>
                      <a:srgbClr val="00206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内</a:t>
              </a:r>
              <a:endParaRPr lang="zh-CN" altLang="en-US" sz="5400" b="1" cap="none" spc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40" name="正五边形 39"/>
            <p:cNvSpPr/>
            <p:nvPr/>
          </p:nvSpPr>
          <p:spPr>
            <a:xfrm>
              <a:off x="4071934" y="285728"/>
              <a:ext cx="900000" cy="900000"/>
            </a:xfrm>
            <a:prstGeom prst="pentagon">
              <a:avLst/>
            </a:prstGeom>
            <a:solidFill>
              <a:schemeClr val="accent4">
                <a:lumMod val="20000"/>
                <a:lumOff val="80000"/>
              </a:schemeClr>
            </a:solidFill>
            <a:ln w="57150">
              <a:solidFill>
                <a:schemeClr val="accent4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4143372" y="357166"/>
              <a:ext cx="78581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2700">
                    <a:solidFill>
                      <a:srgbClr val="00206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涵</a:t>
              </a:r>
              <a:endParaRPr lang="zh-CN" altLang="en-US" sz="5400" b="1" cap="none" spc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</p:grpSp>
      <p:sp>
        <p:nvSpPr>
          <p:cNvPr id="51" name="圆角矩形 50"/>
          <p:cNvSpPr/>
          <p:nvPr/>
        </p:nvSpPr>
        <p:spPr>
          <a:xfrm>
            <a:off x="214250" y="1428736"/>
            <a:ext cx="3429056" cy="5214974"/>
          </a:xfrm>
          <a:prstGeom prst="roundRect">
            <a:avLst>
              <a:gd name="adj" fmla="val 11139"/>
            </a:avLst>
          </a:prstGeom>
          <a:noFill/>
          <a:ln w="381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71406" y="1428736"/>
            <a:ext cx="342902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 smtClean="0"/>
              <a:t>                                   种茶、饮茶不等于               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       </a:t>
            </a:r>
            <a:r>
              <a:rPr lang="zh-CN" altLang="en-US" sz="1600" dirty="0" smtClean="0"/>
              <a:t>有了茶文化，仅是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       </a:t>
            </a:r>
            <a:r>
              <a:rPr lang="zh-CN" altLang="en-US" sz="1600" dirty="0" smtClean="0"/>
              <a:t>茶文化形成的前提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       </a:t>
            </a:r>
            <a:r>
              <a:rPr lang="zh-CN" altLang="en-US" sz="1600" dirty="0" smtClean="0"/>
              <a:t>条件，还必须有文                                            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       </a:t>
            </a:r>
            <a:r>
              <a:rPr lang="zh-CN" altLang="en-US" sz="1600" dirty="0" smtClean="0"/>
              <a:t>人的参与和文化的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                               </a:t>
            </a:r>
            <a:r>
              <a:rPr lang="zh-CN" altLang="en-US" sz="1600" dirty="0" smtClean="0"/>
              <a:t>内涵。唐代陆羽所 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著</a:t>
            </a:r>
            <a:r>
              <a:rPr lang="en-US" altLang="zh-CN" sz="1600" dirty="0" smtClean="0"/>
              <a:t>《</a:t>
            </a:r>
            <a:r>
              <a:rPr lang="zh-CN" altLang="en-US" sz="1600" dirty="0" smtClean="0"/>
              <a:t>茶经</a:t>
            </a:r>
            <a:r>
              <a:rPr lang="en-US" altLang="zh-CN" sz="1600" dirty="0" smtClean="0"/>
              <a:t>》</a:t>
            </a:r>
            <a:r>
              <a:rPr lang="zh-CN" altLang="en-US" sz="1600" dirty="0" smtClean="0"/>
              <a:t>系统的总结了唐代以及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唐以前茶叶生产，饮用的经验，提  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出了精行俭德的茶道精神。陆羽和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皎然等一批文化人非常重视茶的精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神享受和道德规范，讲究饮茶用具、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饮茶用水和煮茶艺术，并与儒、道、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佛哲学思想交融，而逐渐使人们进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入他们的精神领域。在一些士大夫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和文人雅士的饮茶过程中，还创作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了很多茶诗，仅在</a:t>
            </a:r>
            <a:r>
              <a:rPr lang="en-US" altLang="zh-CN" sz="1600" dirty="0" smtClean="0"/>
              <a:t>《</a:t>
            </a:r>
            <a:r>
              <a:rPr lang="zh-CN" altLang="en-US" sz="1600" dirty="0" smtClean="0"/>
              <a:t>全唐诗</a:t>
            </a:r>
            <a:r>
              <a:rPr lang="en-US" altLang="zh-CN" sz="1600" dirty="0" smtClean="0"/>
              <a:t>》</a:t>
            </a:r>
            <a:r>
              <a:rPr lang="zh-CN" altLang="en-US" sz="1600" dirty="0" smtClean="0"/>
              <a:t>中，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流传至今的就有百余位诗人的四百</a:t>
            </a:r>
            <a:endParaRPr lang="en-US" altLang="zh-CN" sz="1600" dirty="0" smtClean="0"/>
          </a:p>
          <a:p>
            <a:pPr>
              <a:lnSpc>
                <a:spcPts val="2200"/>
              </a:lnSpc>
            </a:pPr>
            <a:r>
              <a:rPr lang="en-US" altLang="zh-CN" sz="1600" dirty="0" smtClean="0"/>
              <a:t>    </a:t>
            </a:r>
            <a:r>
              <a:rPr lang="zh-CN" altLang="en-US" sz="1600" dirty="0" smtClean="0"/>
              <a:t>余首，从而奠定中国茶文化的基础。</a:t>
            </a:r>
            <a:endParaRPr lang="zh-CN" altLang="en-US" sz="1600" dirty="0"/>
          </a:p>
        </p:txBody>
      </p:sp>
      <p:sp>
        <p:nvSpPr>
          <p:cNvPr id="53" name="云形标注 52"/>
          <p:cNvSpPr/>
          <p:nvPr/>
        </p:nvSpPr>
        <p:spPr>
          <a:xfrm>
            <a:off x="4500562" y="142852"/>
            <a:ext cx="4500594" cy="3571900"/>
          </a:xfrm>
          <a:prstGeom prst="cloudCallou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8072462" y="857232"/>
            <a:ext cx="928694" cy="8572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0" y="1268760"/>
            <a:ext cx="1763688" cy="1728192"/>
            <a:chOff x="214282" y="1571612"/>
            <a:chExt cx="1601495" cy="1483821"/>
          </a:xfrm>
        </p:grpSpPr>
        <p:sp>
          <p:nvSpPr>
            <p:cNvPr id="43" name="缺角矩形 42"/>
            <p:cNvSpPr/>
            <p:nvPr/>
          </p:nvSpPr>
          <p:spPr>
            <a:xfrm>
              <a:off x="214282" y="1571612"/>
              <a:ext cx="785818" cy="714380"/>
            </a:xfrm>
            <a:prstGeom prst="plaqu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214282" y="1631144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茶</a:t>
              </a:r>
              <a:endParaRPr lang="zh-CN" altLang="en-US" sz="4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5" name="缺角矩形 44"/>
            <p:cNvSpPr/>
            <p:nvPr/>
          </p:nvSpPr>
          <p:spPr>
            <a:xfrm>
              <a:off x="1000100" y="2285992"/>
              <a:ext cx="785818" cy="714380"/>
            </a:xfrm>
            <a:prstGeom prst="plaqu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缺角矩形 46"/>
            <p:cNvSpPr/>
            <p:nvPr/>
          </p:nvSpPr>
          <p:spPr>
            <a:xfrm>
              <a:off x="1000100" y="1571612"/>
              <a:ext cx="785818" cy="714380"/>
            </a:xfrm>
            <a:prstGeom prst="plaqu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缺角矩形 48"/>
            <p:cNvSpPr/>
            <p:nvPr/>
          </p:nvSpPr>
          <p:spPr>
            <a:xfrm>
              <a:off x="214282" y="2285992"/>
              <a:ext cx="785818" cy="714380"/>
            </a:xfrm>
            <a:prstGeom prst="plaqu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1065251" y="2285992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人</a:t>
              </a:r>
              <a:endParaRPr lang="zh-CN" altLang="en-US" sz="4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5251" y="1631144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与</a:t>
              </a:r>
              <a:endParaRPr lang="zh-CN" altLang="en-US" sz="4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14282" y="2285992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文</a:t>
              </a:r>
              <a:endParaRPr lang="zh-CN" altLang="en-US" sz="4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60" name="椭圆 59"/>
          <p:cNvSpPr/>
          <p:nvPr/>
        </p:nvSpPr>
        <p:spPr>
          <a:xfrm>
            <a:off x="8072462" y="0"/>
            <a:ext cx="928694" cy="8572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8072462" y="1714488"/>
            <a:ext cx="928694" cy="8572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8072462" y="2571744"/>
            <a:ext cx="928694" cy="8572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TextBox 62"/>
          <p:cNvSpPr txBox="1"/>
          <p:nvPr/>
        </p:nvSpPr>
        <p:spPr>
          <a:xfrm>
            <a:off x="4572000" y="285728"/>
            <a:ext cx="3714776" cy="3749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200"/>
              </a:lnSpc>
            </a:pPr>
            <a:endParaRPr lang="en-US" altLang="zh-CN" sz="1600" kern="100" dirty="0" smtClean="0"/>
          </a:p>
          <a:p>
            <a:pPr algn="just">
              <a:lnSpc>
                <a:spcPts val="2200"/>
              </a:lnSpc>
            </a:pPr>
            <a:r>
              <a:rPr lang="en-US" altLang="zh-CN" sz="1600" kern="100" dirty="0" smtClean="0"/>
              <a:t>             </a:t>
            </a:r>
            <a:r>
              <a:rPr lang="zh-CN" altLang="en-US" sz="1600" kern="100" dirty="0" smtClean="0"/>
              <a:t>茶文化的内涵其实就是中国文化  </a:t>
            </a:r>
            <a:endParaRPr lang="en-US" altLang="zh-CN" sz="1600" kern="100" dirty="0" smtClean="0"/>
          </a:p>
          <a:p>
            <a:pPr algn="just">
              <a:lnSpc>
                <a:spcPts val="2200"/>
              </a:lnSpc>
            </a:pPr>
            <a:r>
              <a:rPr lang="en-US" altLang="zh-CN" sz="1600" kern="100" dirty="0" smtClean="0"/>
              <a:t>         </a:t>
            </a:r>
            <a:r>
              <a:rPr lang="zh-CN" altLang="en-US" sz="1600" kern="100" dirty="0" smtClean="0"/>
              <a:t>内涵的一种具体表现。中国素有</a:t>
            </a:r>
            <a:endParaRPr lang="en-US" altLang="zh-CN" sz="1600" kern="100" dirty="0" smtClean="0"/>
          </a:p>
          <a:p>
            <a:pPr algn="just">
              <a:lnSpc>
                <a:spcPts val="2200"/>
              </a:lnSpc>
            </a:pPr>
            <a:r>
              <a:rPr lang="en-US" altLang="zh-CN" sz="1600" kern="100" dirty="0" smtClean="0"/>
              <a:t>         </a:t>
            </a:r>
            <a:r>
              <a:rPr lang="zh-CN" altLang="en-US" sz="1600" kern="100" dirty="0" smtClean="0"/>
              <a:t>礼仪之邦之称谓，茶文化的精神</a:t>
            </a:r>
            <a:endParaRPr lang="en-US" altLang="zh-CN" sz="1600" kern="100" dirty="0" smtClean="0"/>
          </a:p>
          <a:p>
            <a:pPr algn="just">
              <a:lnSpc>
                <a:spcPts val="2200"/>
              </a:lnSpc>
            </a:pPr>
            <a:r>
              <a:rPr lang="en-US" altLang="zh-CN" sz="1600" kern="100" dirty="0" smtClean="0"/>
              <a:t> </a:t>
            </a:r>
            <a:r>
              <a:rPr lang="zh-CN" altLang="en-US" sz="1600" kern="100" dirty="0" smtClean="0"/>
              <a:t>内涵即是通过沏茶、赏茶、闻茶、饮</a:t>
            </a:r>
            <a:endParaRPr lang="en-US" altLang="zh-CN" sz="1600" kern="100" dirty="0" smtClean="0"/>
          </a:p>
          <a:p>
            <a:pPr algn="just">
              <a:lnSpc>
                <a:spcPts val="2200"/>
              </a:lnSpc>
            </a:pPr>
            <a:r>
              <a:rPr lang="en-US" altLang="zh-CN" sz="1600" kern="100" dirty="0" smtClean="0"/>
              <a:t> </a:t>
            </a:r>
            <a:r>
              <a:rPr lang="zh-CN" altLang="en-US" sz="1600" kern="100" dirty="0" smtClean="0"/>
              <a:t>茶、品茶等习惯和中华的文化内涵和</a:t>
            </a:r>
            <a:endParaRPr lang="en-US" altLang="zh-CN" sz="1600" kern="100" dirty="0" smtClean="0"/>
          </a:p>
          <a:p>
            <a:pPr algn="just">
              <a:lnSpc>
                <a:spcPts val="2200"/>
              </a:lnSpc>
            </a:pPr>
            <a:r>
              <a:rPr lang="en-US" altLang="zh-CN" sz="1600" kern="100" dirty="0" smtClean="0"/>
              <a:t>          </a:t>
            </a:r>
            <a:r>
              <a:rPr lang="zh-CN" altLang="en-US" sz="1600" kern="100" dirty="0" smtClean="0"/>
              <a:t>礼仪相结合形成的一种具有鲜明</a:t>
            </a:r>
            <a:endParaRPr lang="en-US" altLang="zh-CN" sz="1600" kern="100" dirty="0" smtClean="0"/>
          </a:p>
          <a:p>
            <a:pPr algn="just">
              <a:lnSpc>
                <a:spcPts val="2200"/>
              </a:lnSpc>
            </a:pPr>
            <a:r>
              <a:rPr lang="en-US" altLang="zh-CN" sz="1600" kern="100" dirty="0" smtClean="0"/>
              <a:t>  </a:t>
            </a:r>
            <a:r>
              <a:rPr lang="zh-CN" altLang="en-US" sz="1600" kern="100" dirty="0" smtClean="0"/>
              <a:t>中国文化特征的一种文化现象，也</a:t>
            </a:r>
            <a:endParaRPr lang="en-US" altLang="zh-CN" sz="1600" kern="100" dirty="0" smtClean="0"/>
          </a:p>
          <a:p>
            <a:pPr algn="just">
              <a:lnSpc>
                <a:spcPts val="2200"/>
              </a:lnSpc>
            </a:pPr>
            <a:r>
              <a:rPr lang="en-US" altLang="zh-CN" sz="1600" kern="100" dirty="0" smtClean="0"/>
              <a:t>         </a:t>
            </a:r>
            <a:r>
              <a:rPr lang="zh-CN" altLang="en-US" sz="1600" kern="100" dirty="0" smtClean="0"/>
              <a:t>可以说是一种礼节现象。茶文化</a:t>
            </a:r>
            <a:endParaRPr lang="en-US" altLang="zh-CN" sz="1600" kern="100" dirty="0" smtClean="0"/>
          </a:p>
          <a:p>
            <a:pPr algn="just">
              <a:lnSpc>
                <a:spcPts val="2200"/>
              </a:lnSpc>
            </a:pPr>
            <a:r>
              <a:rPr lang="en-US" altLang="zh-CN" sz="1600" kern="100" dirty="0" smtClean="0"/>
              <a:t>            </a:t>
            </a:r>
            <a:r>
              <a:rPr lang="zh-CN" altLang="en-US" sz="1600" kern="100" dirty="0" smtClean="0"/>
              <a:t>是中国具有代表性的传统</a:t>
            </a:r>
            <a:endParaRPr lang="en-US" altLang="zh-CN" sz="1600" kern="100" dirty="0" smtClean="0"/>
          </a:p>
          <a:p>
            <a:pPr algn="just">
              <a:lnSpc>
                <a:spcPts val="2200"/>
              </a:lnSpc>
            </a:pPr>
            <a:r>
              <a:rPr lang="en-US" altLang="zh-CN" sz="1600" kern="100" dirty="0" smtClean="0"/>
              <a:t>                    </a:t>
            </a:r>
            <a:r>
              <a:rPr lang="zh-CN" altLang="en-US" sz="1600" kern="100" dirty="0" smtClean="0"/>
              <a:t>文化。</a:t>
            </a:r>
            <a:endParaRPr lang="zh-CN" altLang="en-US" sz="1600" kern="100" dirty="0" smtClean="0">
              <a:latin typeface="Times New Roman"/>
            </a:endParaRPr>
          </a:p>
          <a:p>
            <a:pPr algn="just"/>
            <a:endParaRPr lang="zh-CN" altLang="en-US" kern="100" dirty="0" smtClean="0">
              <a:latin typeface="Times New Roman"/>
            </a:endParaRPr>
          </a:p>
          <a:p>
            <a:endParaRPr lang="zh-CN" altLang="en-US" dirty="0"/>
          </a:p>
        </p:txBody>
      </p:sp>
      <p:sp>
        <p:nvSpPr>
          <p:cNvPr id="64" name="矩形 63"/>
          <p:cNvSpPr/>
          <p:nvPr/>
        </p:nvSpPr>
        <p:spPr>
          <a:xfrm>
            <a:off x="8143900" y="71414"/>
            <a:ext cx="7505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茶</a:t>
            </a:r>
            <a:endParaRPr lang="zh-CN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8179193" y="873609"/>
            <a:ext cx="7505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与</a:t>
            </a:r>
            <a:endParaRPr lang="zh-CN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8143900" y="1730865"/>
            <a:ext cx="7505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文</a:t>
            </a:r>
            <a:endParaRPr lang="zh-CN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8143900" y="2588121"/>
            <a:ext cx="7505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化</a:t>
            </a:r>
            <a:endParaRPr lang="zh-CN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9" name="半闭框 68"/>
          <p:cNvSpPr/>
          <p:nvPr/>
        </p:nvSpPr>
        <p:spPr>
          <a:xfrm>
            <a:off x="4000496" y="5286388"/>
            <a:ext cx="5000660" cy="1357322"/>
          </a:xfrm>
          <a:prstGeom prst="halfFrame">
            <a:avLst>
              <a:gd name="adj1" fmla="val 5303"/>
              <a:gd name="adj2" fmla="val 4065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214810" y="5500702"/>
            <a:ext cx="4572032" cy="17748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 smtClean="0"/>
              <a:t>茶为一种植物，可食用、解百毒、长品易健康、长寿，茶品顺为最佳、还可作药用，所以就有一句茶乃天地之精华，顺乃人生之根本。因此道家里有茶顺为茗品。</a:t>
            </a:r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72" name="圆角矩形 71"/>
          <p:cNvSpPr/>
          <p:nvPr/>
        </p:nvSpPr>
        <p:spPr>
          <a:xfrm>
            <a:off x="4643438" y="4500570"/>
            <a:ext cx="785818" cy="71438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圆角矩形 72"/>
          <p:cNvSpPr/>
          <p:nvPr/>
        </p:nvSpPr>
        <p:spPr>
          <a:xfrm>
            <a:off x="5929322" y="4500570"/>
            <a:ext cx="785818" cy="71438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圆角矩形 73"/>
          <p:cNvSpPr/>
          <p:nvPr/>
        </p:nvSpPr>
        <p:spPr>
          <a:xfrm>
            <a:off x="7215206" y="4500570"/>
            <a:ext cx="785818" cy="71438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矩形 75"/>
          <p:cNvSpPr/>
          <p:nvPr/>
        </p:nvSpPr>
        <p:spPr>
          <a:xfrm>
            <a:off x="4643438" y="4500570"/>
            <a:ext cx="7505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多</a:t>
            </a:r>
            <a:endParaRPr lang="zh-CN" altLang="en-US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5964614" y="4500570"/>
            <a:ext cx="7505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用</a:t>
            </a:r>
            <a:endParaRPr lang="zh-CN" altLang="en-US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250498" y="4500570"/>
            <a:ext cx="7505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途</a:t>
            </a:r>
            <a:endParaRPr lang="zh-CN" altLang="en-US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4" name="图片 53" descr="https://gss0.bdstatic.com/-4o3dSag_xI4khGkpoWK1HF6hhy/baike/s%3D220/sign=347f74c0279759ee4e5067c982fa434e/342ac65c10385343c77797ec9213b07ecb808846.jpg">
            <a:hlinkClick r:id="rId3" tgtFrame="&quot;_blank&quot;" tooltip="&quot;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83486" y="3501008"/>
            <a:ext cx="1060514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7" name="图片 56" descr="u=363070971,798287439&amp;fm=27&amp;gp=0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707904" y="2708920"/>
            <a:ext cx="1420872" cy="1785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1535" b="10354"/>
          <a:stretch>
            <a:fillRect/>
          </a:stretch>
        </p:blipFill>
        <p:spPr>
          <a:xfrm rot="1777087">
            <a:off x="1486674" y="2059640"/>
            <a:ext cx="1131005" cy="2092019"/>
          </a:xfrm>
          <a:prstGeom prst="rect">
            <a:avLst/>
          </a:prstGeom>
        </p:spPr>
      </p:pic>
      <p:pic>
        <p:nvPicPr>
          <p:cNvPr id="3" name="图片 2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2456894" y="1253887"/>
            <a:ext cx="395982" cy="778325"/>
          </a:xfrm>
          <a:prstGeom prst="rect">
            <a:avLst/>
          </a:prstGeom>
        </p:spPr>
      </p:pic>
      <p:pic>
        <p:nvPicPr>
          <p:cNvPr id="6" name="图片 5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171802" y="3897093"/>
            <a:ext cx="395982" cy="778325"/>
          </a:xfrm>
          <a:prstGeom prst="rect">
            <a:avLst/>
          </a:prstGeom>
        </p:spPr>
      </p:pic>
      <p:pic>
        <p:nvPicPr>
          <p:cNvPr id="10" name="图片 9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796796" y="2560993"/>
            <a:ext cx="608918" cy="1196863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100132" y="71414"/>
            <a:ext cx="3686050" cy="900000"/>
            <a:chOff x="100132" y="71414"/>
            <a:chExt cx="3686050" cy="900000"/>
          </a:xfrm>
        </p:grpSpPr>
        <p:sp>
          <p:nvSpPr>
            <p:cNvPr id="12" name="正五边形 11"/>
            <p:cNvSpPr/>
            <p:nvPr/>
          </p:nvSpPr>
          <p:spPr>
            <a:xfrm>
              <a:off x="100132" y="71414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rgbClr val="00B050"/>
              </a:solidFill>
              <a:prstDash val="sysDot"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rgbClr val="0070C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13" name="正五边形 12"/>
            <p:cNvSpPr/>
            <p:nvPr/>
          </p:nvSpPr>
          <p:spPr>
            <a:xfrm>
              <a:off x="1028794" y="71414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rgbClr val="00B050"/>
              </a:solidFill>
              <a:prstDash val="sysDot"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rgbClr val="0070C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14" name="正五边形 13"/>
            <p:cNvSpPr/>
            <p:nvPr/>
          </p:nvSpPr>
          <p:spPr>
            <a:xfrm>
              <a:off x="1957488" y="71414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rgbClr val="00B050"/>
              </a:solidFill>
              <a:prstDash val="sysDot"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rgbClr val="0070C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15" name="正五边形 14"/>
            <p:cNvSpPr/>
            <p:nvPr/>
          </p:nvSpPr>
          <p:spPr>
            <a:xfrm>
              <a:off x="2886182" y="71414"/>
              <a:ext cx="900000" cy="900000"/>
            </a:xfrm>
            <a:prstGeom prst="pentagon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rgbClr val="00B050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rgbClr val="0070C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179512" y="188640"/>
            <a:ext cx="785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2700">
                  <a:solidFill>
                    <a:srgbClr val="00B050"/>
                  </a:solidFill>
                  <a:prstDash val="solid"/>
                </a:ln>
                <a:noFill/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茶</a:t>
            </a:r>
            <a:endParaRPr lang="zh-CN" altLang="en-US" sz="5400" b="1" cap="none" spc="0" dirty="0">
              <a:ln w="12700">
                <a:solidFill>
                  <a:srgbClr val="00B050"/>
                </a:solidFill>
                <a:prstDash val="solid"/>
              </a:ln>
              <a:noFill/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115616" y="188640"/>
            <a:ext cx="785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2700">
                  <a:solidFill>
                    <a:srgbClr val="00B050"/>
                  </a:solidFill>
                  <a:prstDash val="solid"/>
                </a:ln>
                <a:noFill/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的</a:t>
            </a:r>
            <a:endParaRPr lang="zh-CN" altLang="en-US" sz="5400" b="1" cap="none" spc="0" dirty="0">
              <a:ln w="12700">
                <a:solidFill>
                  <a:srgbClr val="00B050"/>
                </a:solidFill>
                <a:prstDash val="solid"/>
              </a:ln>
              <a:noFill/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79712" y="188640"/>
            <a:ext cx="785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2700">
                  <a:solidFill>
                    <a:srgbClr val="00B050"/>
                  </a:solidFill>
                  <a:prstDash val="solid"/>
                </a:ln>
                <a:noFill/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种</a:t>
            </a:r>
            <a:endParaRPr lang="zh-CN" altLang="en-US" sz="5400" b="1" cap="none" spc="0" dirty="0">
              <a:ln w="12700">
                <a:solidFill>
                  <a:srgbClr val="00B050"/>
                </a:solidFill>
                <a:prstDash val="solid"/>
              </a:ln>
              <a:noFill/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915816" y="188640"/>
            <a:ext cx="785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2700">
                  <a:solidFill>
                    <a:srgbClr val="00B050"/>
                  </a:solidFill>
                  <a:prstDash val="solid"/>
                </a:ln>
                <a:noFill/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类</a:t>
            </a:r>
            <a:endParaRPr lang="zh-CN" altLang="en-US" sz="5400" b="1" cap="none" spc="0" dirty="0">
              <a:ln w="12700">
                <a:solidFill>
                  <a:srgbClr val="00B050"/>
                </a:solidFill>
                <a:prstDash val="solid"/>
              </a:ln>
              <a:noFill/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724128" y="188640"/>
            <a:ext cx="3096344" cy="1512168"/>
            <a:chOff x="4788024" y="188640"/>
            <a:chExt cx="3096344" cy="1512168"/>
          </a:xfrm>
        </p:grpSpPr>
        <p:pic>
          <p:nvPicPr>
            <p:cNvPr id="4" name="图片 3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7479784" y="732162"/>
              <a:ext cx="395982" cy="778325"/>
            </a:xfrm>
            <a:prstGeom prst="rect">
              <a:avLst/>
            </a:prstGeom>
          </p:spPr>
        </p:pic>
        <p:sp>
          <p:nvSpPr>
            <p:cNvPr id="33" name="圆角矩形 32"/>
            <p:cNvSpPr/>
            <p:nvPr/>
          </p:nvSpPr>
          <p:spPr>
            <a:xfrm>
              <a:off x="4788024" y="620688"/>
              <a:ext cx="3096344" cy="108012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5364088" y="188640"/>
              <a:ext cx="1728192" cy="864096"/>
              <a:chOff x="5364088" y="188640"/>
              <a:chExt cx="1728192" cy="864096"/>
            </a:xfrm>
          </p:grpSpPr>
          <p:pic>
            <p:nvPicPr>
              <p:cNvPr id="9" name="图片 8" descr="589.gif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rcRect r="58427" b="18286"/>
              <a:stretch>
                <a:fillRect/>
              </a:stretch>
            </p:blipFill>
            <p:spPr>
              <a:xfrm rot="958644">
                <a:off x="5743043" y="253755"/>
                <a:ext cx="395982" cy="778325"/>
              </a:xfrm>
              <a:prstGeom prst="rect">
                <a:avLst/>
              </a:prstGeom>
            </p:spPr>
          </p:pic>
          <p:grpSp>
            <p:nvGrpSpPr>
              <p:cNvPr id="29" name="组合 28"/>
              <p:cNvGrpSpPr/>
              <p:nvPr/>
            </p:nvGrpSpPr>
            <p:grpSpPr>
              <a:xfrm>
                <a:off x="5364088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23" name="椭圆 22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6012160" y="764704"/>
                  <a:ext cx="750525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cap="none" spc="0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绿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30" name="组合 29"/>
              <p:cNvGrpSpPr/>
              <p:nvPr/>
            </p:nvGrpSpPr>
            <p:grpSpPr>
              <a:xfrm>
                <a:off x="6228184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31" name="椭圆 30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6012159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茶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35" name="TextBox 34"/>
            <p:cNvSpPr txBox="1"/>
            <p:nvPr/>
          </p:nvSpPr>
          <p:spPr>
            <a:xfrm>
              <a:off x="4932040" y="980728"/>
              <a:ext cx="2952328" cy="656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600" dirty="0" smtClean="0"/>
                <a:t>中国产量最多的一类茶叶，不经过发酵，香高、味醇、形美。</a:t>
              </a:r>
              <a:endParaRPr lang="zh-CN" altLang="en-US" sz="1600" dirty="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724128" y="5157192"/>
            <a:ext cx="3096344" cy="1512168"/>
            <a:chOff x="4788024" y="188640"/>
            <a:chExt cx="3096344" cy="1512168"/>
          </a:xfrm>
        </p:grpSpPr>
        <p:pic>
          <p:nvPicPr>
            <p:cNvPr id="38" name="图片 37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7479784" y="732162"/>
              <a:ext cx="395982" cy="778325"/>
            </a:xfrm>
            <a:prstGeom prst="rect">
              <a:avLst/>
            </a:prstGeom>
          </p:spPr>
        </p:pic>
        <p:sp>
          <p:nvSpPr>
            <p:cNvPr id="39" name="圆角矩形 38"/>
            <p:cNvSpPr/>
            <p:nvPr/>
          </p:nvSpPr>
          <p:spPr>
            <a:xfrm>
              <a:off x="4788024" y="620688"/>
              <a:ext cx="3096344" cy="108012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0" name="组合 33"/>
            <p:cNvGrpSpPr/>
            <p:nvPr/>
          </p:nvGrpSpPr>
          <p:grpSpPr>
            <a:xfrm>
              <a:off x="5364088" y="188640"/>
              <a:ext cx="1728192" cy="864096"/>
              <a:chOff x="5364088" y="188640"/>
              <a:chExt cx="1728192" cy="864096"/>
            </a:xfrm>
          </p:grpSpPr>
          <p:pic>
            <p:nvPicPr>
              <p:cNvPr id="42" name="图片 41" descr="589.gif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rcRect r="58427" b="18286"/>
              <a:stretch>
                <a:fillRect/>
              </a:stretch>
            </p:blipFill>
            <p:spPr>
              <a:xfrm rot="958644">
                <a:off x="5743043" y="253755"/>
                <a:ext cx="395982" cy="778325"/>
              </a:xfrm>
              <a:prstGeom prst="rect">
                <a:avLst/>
              </a:prstGeom>
            </p:spPr>
          </p:pic>
          <p:grpSp>
            <p:nvGrpSpPr>
              <p:cNvPr id="43" name="组合 28"/>
              <p:cNvGrpSpPr/>
              <p:nvPr/>
            </p:nvGrpSpPr>
            <p:grpSpPr>
              <a:xfrm>
                <a:off x="5364088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47" name="椭圆 46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矩形 47"/>
                <p:cNvSpPr/>
                <p:nvPr/>
              </p:nvSpPr>
              <p:spPr>
                <a:xfrm>
                  <a:off x="6012159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红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44" name="组合 29"/>
              <p:cNvGrpSpPr/>
              <p:nvPr/>
            </p:nvGrpSpPr>
            <p:grpSpPr>
              <a:xfrm>
                <a:off x="6228184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45" name="椭圆 44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6" name="矩形 45"/>
                <p:cNvSpPr/>
                <p:nvPr/>
              </p:nvSpPr>
              <p:spPr>
                <a:xfrm>
                  <a:off x="6012159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茶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41" name="TextBox 40"/>
            <p:cNvSpPr txBox="1"/>
            <p:nvPr/>
          </p:nvSpPr>
          <p:spPr>
            <a:xfrm>
              <a:off x="4932040" y="980728"/>
              <a:ext cx="2952328" cy="6424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zh-CN" sz="1600" dirty="0" smtClean="0"/>
                <a:t>与绿茶恰恰相反，是一种全发酵茶，叶片及汤呈红色。</a:t>
              </a:r>
              <a:endParaRPr lang="zh-CN" altLang="en-US" sz="1600" dirty="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724128" y="1700808"/>
            <a:ext cx="3096344" cy="1512168"/>
            <a:chOff x="4788024" y="188640"/>
            <a:chExt cx="3096344" cy="1512168"/>
          </a:xfrm>
        </p:grpSpPr>
        <p:pic>
          <p:nvPicPr>
            <p:cNvPr id="50" name="图片 49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7479784" y="732162"/>
              <a:ext cx="395982" cy="778325"/>
            </a:xfrm>
            <a:prstGeom prst="rect">
              <a:avLst/>
            </a:prstGeom>
          </p:spPr>
        </p:pic>
        <p:sp>
          <p:nvSpPr>
            <p:cNvPr id="51" name="圆角矩形 50"/>
            <p:cNvSpPr/>
            <p:nvPr/>
          </p:nvSpPr>
          <p:spPr>
            <a:xfrm>
              <a:off x="4788024" y="620688"/>
              <a:ext cx="3096344" cy="108012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33"/>
            <p:cNvGrpSpPr/>
            <p:nvPr/>
          </p:nvGrpSpPr>
          <p:grpSpPr>
            <a:xfrm>
              <a:off x="5364088" y="188640"/>
              <a:ext cx="1728192" cy="864096"/>
              <a:chOff x="5364088" y="188640"/>
              <a:chExt cx="1728192" cy="864096"/>
            </a:xfrm>
          </p:grpSpPr>
          <p:pic>
            <p:nvPicPr>
              <p:cNvPr id="54" name="图片 53" descr="589.gif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rcRect r="58427" b="18286"/>
              <a:stretch>
                <a:fillRect/>
              </a:stretch>
            </p:blipFill>
            <p:spPr>
              <a:xfrm rot="958644">
                <a:off x="5743043" y="253755"/>
                <a:ext cx="395982" cy="778325"/>
              </a:xfrm>
              <a:prstGeom prst="rect">
                <a:avLst/>
              </a:prstGeom>
            </p:spPr>
          </p:pic>
          <p:grpSp>
            <p:nvGrpSpPr>
              <p:cNvPr id="55" name="组合 28"/>
              <p:cNvGrpSpPr/>
              <p:nvPr/>
            </p:nvGrpSpPr>
            <p:grpSpPr>
              <a:xfrm>
                <a:off x="5364088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59" name="椭圆 58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0" name="矩形 59"/>
                <p:cNvSpPr/>
                <p:nvPr/>
              </p:nvSpPr>
              <p:spPr>
                <a:xfrm>
                  <a:off x="5981714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黑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56" name="组合 29"/>
              <p:cNvGrpSpPr/>
              <p:nvPr/>
            </p:nvGrpSpPr>
            <p:grpSpPr>
              <a:xfrm>
                <a:off x="6228184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57" name="椭圆 56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矩形 57"/>
                <p:cNvSpPr/>
                <p:nvPr/>
              </p:nvSpPr>
              <p:spPr>
                <a:xfrm>
                  <a:off x="6012159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茶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53" name="TextBox 52"/>
            <p:cNvSpPr txBox="1"/>
            <p:nvPr/>
          </p:nvSpPr>
          <p:spPr>
            <a:xfrm>
              <a:off x="4932040" y="980728"/>
              <a:ext cx="2952328" cy="6424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600" dirty="0" smtClean="0"/>
                <a:t>原料粗老，加工时堆积发酵时间较长，叶色呈暗褐色。</a:t>
              </a:r>
              <a:endParaRPr lang="zh-CN" altLang="en-US" sz="1600" dirty="0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395536" y="3068960"/>
            <a:ext cx="3096344" cy="1800200"/>
            <a:chOff x="1763688" y="3284984"/>
            <a:chExt cx="3096344" cy="1800200"/>
          </a:xfrm>
        </p:grpSpPr>
        <p:sp>
          <p:nvSpPr>
            <p:cNvPr id="64" name="圆角矩形 63"/>
            <p:cNvSpPr/>
            <p:nvPr/>
          </p:nvSpPr>
          <p:spPr>
            <a:xfrm>
              <a:off x="1763688" y="3717032"/>
              <a:ext cx="3096344" cy="1368152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33"/>
            <p:cNvGrpSpPr/>
            <p:nvPr/>
          </p:nvGrpSpPr>
          <p:grpSpPr>
            <a:xfrm>
              <a:off x="1979712" y="3284984"/>
              <a:ext cx="1728192" cy="864096"/>
              <a:chOff x="4860032" y="188640"/>
              <a:chExt cx="1728192" cy="864096"/>
            </a:xfrm>
          </p:grpSpPr>
          <p:pic>
            <p:nvPicPr>
              <p:cNvPr id="67" name="图片 66" descr="589.gif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rcRect r="58427" b="18286"/>
              <a:stretch>
                <a:fillRect/>
              </a:stretch>
            </p:blipFill>
            <p:spPr>
              <a:xfrm rot="958644">
                <a:off x="5743043" y="253755"/>
                <a:ext cx="395982" cy="778325"/>
              </a:xfrm>
              <a:prstGeom prst="rect">
                <a:avLst/>
              </a:prstGeom>
            </p:spPr>
          </p:pic>
          <p:grpSp>
            <p:nvGrpSpPr>
              <p:cNvPr id="68" name="组合 28"/>
              <p:cNvGrpSpPr/>
              <p:nvPr/>
            </p:nvGrpSpPr>
            <p:grpSpPr>
              <a:xfrm>
                <a:off x="4860032" y="188640"/>
                <a:ext cx="864096" cy="864096"/>
                <a:chOff x="5436096" y="764704"/>
                <a:chExt cx="864096" cy="864096"/>
              </a:xfrm>
            </p:grpSpPr>
            <p:sp>
              <p:nvSpPr>
                <p:cNvPr id="72" name="椭圆 71"/>
                <p:cNvSpPr/>
                <p:nvPr/>
              </p:nvSpPr>
              <p:spPr>
                <a:xfrm>
                  <a:off x="5436096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3" name="矩形 72"/>
                <p:cNvSpPr/>
                <p:nvPr/>
              </p:nvSpPr>
              <p:spPr>
                <a:xfrm>
                  <a:off x="5508104" y="787351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乌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69" name="组合 29"/>
              <p:cNvGrpSpPr/>
              <p:nvPr/>
            </p:nvGrpSpPr>
            <p:grpSpPr>
              <a:xfrm>
                <a:off x="5724128" y="188640"/>
                <a:ext cx="864096" cy="864096"/>
                <a:chOff x="5436096" y="764704"/>
                <a:chExt cx="864096" cy="864096"/>
              </a:xfrm>
            </p:grpSpPr>
            <p:sp>
              <p:nvSpPr>
                <p:cNvPr id="70" name="椭圆 69"/>
                <p:cNvSpPr/>
                <p:nvPr/>
              </p:nvSpPr>
              <p:spPr>
                <a:xfrm>
                  <a:off x="5436096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1" name="矩形 70"/>
                <p:cNvSpPr/>
                <p:nvPr/>
              </p:nvSpPr>
              <p:spPr>
                <a:xfrm>
                  <a:off x="5477658" y="787351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龙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66" name="TextBox 65"/>
            <p:cNvSpPr txBox="1"/>
            <p:nvPr/>
          </p:nvSpPr>
          <p:spPr>
            <a:xfrm>
              <a:off x="1907704" y="4077072"/>
              <a:ext cx="2952328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600" dirty="0" smtClean="0"/>
                <a:t>半发酵茶，适当发酵，叶片稍有红变，既有绿茶的鲜爽，又有红茶的浓醇。</a:t>
              </a:r>
              <a:endParaRPr lang="zh-CN" altLang="en-US" sz="1600" dirty="0"/>
            </a:p>
          </p:txBody>
        </p:sp>
        <p:sp>
          <p:nvSpPr>
            <p:cNvPr id="75" name="椭圆 74"/>
            <p:cNvSpPr/>
            <p:nvPr/>
          </p:nvSpPr>
          <p:spPr>
            <a:xfrm>
              <a:off x="3707904" y="3284984"/>
              <a:ext cx="864096" cy="8640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3821474" y="3307631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dirty="0" smtClean="0">
                  <a:ln w="12700">
                    <a:solidFill>
                      <a:srgbClr val="00B050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茶</a:t>
              </a:r>
              <a:endParaRPr lang="zh-CN" altLang="en-US" sz="4400" b="1" cap="none" spc="0" dirty="0">
                <a:ln w="12700">
                  <a:solidFill>
                    <a:srgbClr val="00B05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724128" y="3284984"/>
            <a:ext cx="3168352" cy="1730807"/>
            <a:chOff x="1187624" y="3356992"/>
            <a:chExt cx="3168352" cy="1730807"/>
          </a:xfrm>
        </p:grpSpPr>
        <p:pic>
          <p:nvPicPr>
            <p:cNvPr id="78" name="图片 77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3879384" y="3900514"/>
              <a:ext cx="395982" cy="778325"/>
            </a:xfrm>
            <a:prstGeom prst="rect">
              <a:avLst/>
            </a:prstGeom>
          </p:spPr>
        </p:pic>
        <p:sp>
          <p:nvSpPr>
            <p:cNvPr id="79" name="圆角矩形 78"/>
            <p:cNvSpPr/>
            <p:nvPr/>
          </p:nvSpPr>
          <p:spPr>
            <a:xfrm>
              <a:off x="1187624" y="3789040"/>
              <a:ext cx="3096344" cy="129614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0" name="组合 33"/>
            <p:cNvGrpSpPr/>
            <p:nvPr/>
          </p:nvGrpSpPr>
          <p:grpSpPr>
            <a:xfrm>
              <a:off x="1763688" y="3356992"/>
              <a:ext cx="1728192" cy="864096"/>
              <a:chOff x="5364088" y="188640"/>
              <a:chExt cx="1728192" cy="864096"/>
            </a:xfrm>
          </p:grpSpPr>
          <p:pic>
            <p:nvPicPr>
              <p:cNvPr id="82" name="图片 81" descr="589.gif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rcRect r="58427" b="18286"/>
              <a:stretch>
                <a:fillRect/>
              </a:stretch>
            </p:blipFill>
            <p:spPr>
              <a:xfrm rot="958644">
                <a:off x="5743043" y="253755"/>
                <a:ext cx="395982" cy="778325"/>
              </a:xfrm>
              <a:prstGeom prst="rect">
                <a:avLst/>
              </a:prstGeom>
            </p:spPr>
          </p:pic>
          <p:grpSp>
            <p:nvGrpSpPr>
              <p:cNvPr id="83" name="组合 28"/>
              <p:cNvGrpSpPr/>
              <p:nvPr/>
            </p:nvGrpSpPr>
            <p:grpSpPr>
              <a:xfrm>
                <a:off x="5364088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87" name="椭圆 86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8" name="矩形 87"/>
                <p:cNvSpPr/>
                <p:nvPr/>
              </p:nvSpPr>
              <p:spPr>
                <a:xfrm>
                  <a:off x="5981714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白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84" name="组合 29"/>
              <p:cNvGrpSpPr/>
              <p:nvPr/>
            </p:nvGrpSpPr>
            <p:grpSpPr>
              <a:xfrm>
                <a:off x="6228184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85" name="椭圆 84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矩形 85"/>
                <p:cNvSpPr/>
                <p:nvPr/>
              </p:nvSpPr>
              <p:spPr>
                <a:xfrm>
                  <a:off x="6012159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茶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81" name="TextBox 80"/>
            <p:cNvSpPr txBox="1"/>
            <p:nvPr/>
          </p:nvSpPr>
          <p:spPr>
            <a:xfrm>
              <a:off x="1259632" y="4149080"/>
              <a:ext cx="3096344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600" dirty="0" smtClean="0"/>
                <a:t>中国的特产，主要是通过萎凋、干燥制成的，外形、香气和滋味都是非常好的。</a:t>
              </a:r>
              <a:endParaRPr lang="zh-CN" altLang="en-US" sz="1600" dirty="0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320055" y="4797152"/>
            <a:ext cx="3243833" cy="2016224"/>
            <a:chOff x="752103" y="4509120"/>
            <a:chExt cx="3243833" cy="2016224"/>
          </a:xfrm>
        </p:grpSpPr>
        <p:pic>
          <p:nvPicPr>
            <p:cNvPr id="8" name="图片 7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752103" y="4561257"/>
              <a:ext cx="608918" cy="1196863"/>
            </a:xfrm>
            <a:prstGeom prst="rect">
              <a:avLst/>
            </a:prstGeom>
          </p:spPr>
        </p:pic>
        <p:pic>
          <p:nvPicPr>
            <p:cNvPr id="91" name="图片 90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3519344" y="5052642"/>
              <a:ext cx="395982" cy="778325"/>
            </a:xfrm>
            <a:prstGeom prst="rect">
              <a:avLst/>
            </a:prstGeom>
          </p:spPr>
        </p:pic>
        <p:sp>
          <p:nvSpPr>
            <p:cNvPr id="92" name="圆角矩形 91"/>
            <p:cNvSpPr/>
            <p:nvPr/>
          </p:nvSpPr>
          <p:spPr>
            <a:xfrm>
              <a:off x="827584" y="4941168"/>
              <a:ext cx="3096344" cy="1584176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3" name="组合 33"/>
            <p:cNvGrpSpPr/>
            <p:nvPr/>
          </p:nvGrpSpPr>
          <p:grpSpPr>
            <a:xfrm>
              <a:off x="1403648" y="4509120"/>
              <a:ext cx="1728192" cy="864096"/>
              <a:chOff x="5364088" y="188640"/>
              <a:chExt cx="1728192" cy="864096"/>
            </a:xfrm>
          </p:grpSpPr>
          <p:pic>
            <p:nvPicPr>
              <p:cNvPr id="95" name="图片 94" descr="589.gif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rcRect r="58427" b="18286"/>
              <a:stretch>
                <a:fillRect/>
              </a:stretch>
            </p:blipFill>
            <p:spPr>
              <a:xfrm rot="958644">
                <a:off x="5743043" y="253755"/>
                <a:ext cx="395982" cy="778325"/>
              </a:xfrm>
              <a:prstGeom prst="rect">
                <a:avLst/>
              </a:prstGeom>
            </p:spPr>
          </p:pic>
          <p:grpSp>
            <p:nvGrpSpPr>
              <p:cNvPr id="96" name="组合 28"/>
              <p:cNvGrpSpPr/>
              <p:nvPr/>
            </p:nvGrpSpPr>
            <p:grpSpPr>
              <a:xfrm>
                <a:off x="5364088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100" name="椭圆 99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1" name="矩形 100"/>
                <p:cNvSpPr/>
                <p:nvPr/>
              </p:nvSpPr>
              <p:spPr>
                <a:xfrm>
                  <a:off x="5981714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花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97" name="组合 29"/>
              <p:cNvGrpSpPr/>
              <p:nvPr/>
            </p:nvGrpSpPr>
            <p:grpSpPr>
              <a:xfrm>
                <a:off x="6228184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98" name="椭圆 97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9" name="矩形 98"/>
                <p:cNvSpPr/>
                <p:nvPr/>
              </p:nvSpPr>
              <p:spPr>
                <a:xfrm>
                  <a:off x="6012159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茶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94" name="TextBox 93"/>
            <p:cNvSpPr txBox="1"/>
            <p:nvPr/>
          </p:nvSpPr>
          <p:spPr>
            <a:xfrm>
              <a:off x="899592" y="5301208"/>
              <a:ext cx="3096344" cy="12004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600" dirty="0" smtClean="0"/>
                <a:t>利用茶善于吸收异味的特点，将有香味的鲜花和新茶一起闷，茶将香味吸收后再把干花筛除，制成的花茶香味浓郁，茶汤色深。</a:t>
              </a:r>
              <a:endParaRPr lang="zh-CN" altLang="en-US" sz="1600" dirty="0"/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395536" y="476672"/>
            <a:ext cx="3096344" cy="2552823"/>
            <a:chOff x="3491880" y="3828505"/>
            <a:chExt cx="3096344" cy="2552823"/>
          </a:xfrm>
        </p:grpSpPr>
        <p:pic>
          <p:nvPicPr>
            <p:cNvPr id="63" name="图片 62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4671471" y="3828505"/>
              <a:ext cx="395982" cy="778325"/>
            </a:xfrm>
            <a:prstGeom prst="rect">
              <a:avLst/>
            </a:prstGeom>
          </p:spPr>
        </p:pic>
        <p:pic>
          <p:nvPicPr>
            <p:cNvPr id="5" name="图片 4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5100100" y="5040102"/>
              <a:ext cx="395982" cy="778325"/>
            </a:xfrm>
            <a:prstGeom prst="rect">
              <a:avLst/>
            </a:prstGeom>
          </p:spPr>
        </p:pic>
        <p:pic>
          <p:nvPicPr>
            <p:cNvPr id="104" name="图片 103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6183640" y="4908626"/>
              <a:ext cx="395982" cy="778325"/>
            </a:xfrm>
            <a:prstGeom prst="rect">
              <a:avLst/>
            </a:prstGeom>
          </p:spPr>
        </p:pic>
        <p:sp>
          <p:nvSpPr>
            <p:cNvPr id="105" name="圆角矩形 104"/>
            <p:cNvSpPr/>
            <p:nvPr/>
          </p:nvSpPr>
          <p:spPr>
            <a:xfrm>
              <a:off x="3491880" y="4797152"/>
              <a:ext cx="3096344" cy="1584176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6" name="组合 33"/>
            <p:cNvGrpSpPr/>
            <p:nvPr/>
          </p:nvGrpSpPr>
          <p:grpSpPr>
            <a:xfrm>
              <a:off x="4067944" y="4365104"/>
              <a:ext cx="1728192" cy="864096"/>
              <a:chOff x="5364088" y="188640"/>
              <a:chExt cx="1728192" cy="864096"/>
            </a:xfrm>
          </p:grpSpPr>
          <p:pic>
            <p:nvPicPr>
              <p:cNvPr id="108" name="图片 107" descr="589.gif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rcRect r="58427" b="18286"/>
              <a:stretch>
                <a:fillRect/>
              </a:stretch>
            </p:blipFill>
            <p:spPr>
              <a:xfrm rot="958644">
                <a:off x="5743043" y="253755"/>
                <a:ext cx="395982" cy="778325"/>
              </a:xfrm>
              <a:prstGeom prst="rect">
                <a:avLst/>
              </a:prstGeom>
            </p:spPr>
          </p:pic>
          <p:grpSp>
            <p:nvGrpSpPr>
              <p:cNvPr id="109" name="组合 28"/>
              <p:cNvGrpSpPr/>
              <p:nvPr/>
            </p:nvGrpSpPr>
            <p:grpSpPr>
              <a:xfrm>
                <a:off x="5364088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113" name="椭圆 112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4" name="矩形 113"/>
                <p:cNvSpPr/>
                <p:nvPr/>
              </p:nvSpPr>
              <p:spPr>
                <a:xfrm>
                  <a:off x="6012159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药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110" name="组合 29"/>
              <p:cNvGrpSpPr/>
              <p:nvPr/>
            </p:nvGrpSpPr>
            <p:grpSpPr>
              <a:xfrm>
                <a:off x="6228184" y="188640"/>
                <a:ext cx="864096" cy="864096"/>
                <a:chOff x="5940152" y="764704"/>
                <a:chExt cx="864096" cy="864096"/>
              </a:xfrm>
            </p:grpSpPr>
            <p:sp>
              <p:nvSpPr>
                <p:cNvPr id="111" name="椭圆 110"/>
                <p:cNvSpPr/>
                <p:nvPr/>
              </p:nvSpPr>
              <p:spPr>
                <a:xfrm>
                  <a:off x="5940152" y="764704"/>
                  <a:ext cx="864096" cy="86409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2" name="矩形 111"/>
                <p:cNvSpPr/>
                <p:nvPr/>
              </p:nvSpPr>
              <p:spPr>
                <a:xfrm>
                  <a:off x="6012159" y="764704"/>
                  <a:ext cx="750526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2700">
                        <a:solidFill>
                          <a:srgbClr val="00B050"/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outerShdw blurRad="41275" dist="20320" dir="1800000" algn="tl" rotWithShape="0">
                          <a:srgbClr val="000000">
                            <a:alpha val="40000"/>
                          </a:srgbClr>
                        </a:outerShdw>
                      </a:effectLst>
                    </a:rPr>
                    <a:t>茶</a:t>
                  </a:r>
                  <a:endParaRPr lang="zh-CN" altLang="en-US" sz="4400" b="1" cap="none" spc="0" dirty="0">
                    <a:ln w="12700">
                      <a:solidFill>
                        <a:srgbClr val="00B050"/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107" name="TextBox 106"/>
            <p:cNvSpPr txBox="1"/>
            <p:nvPr/>
          </p:nvSpPr>
          <p:spPr>
            <a:xfrm>
              <a:off x="3635896" y="5157192"/>
              <a:ext cx="2952328" cy="12004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600" dirty="0" smtClean="0"/>
                <a:t>将药物与茶叶配伍，制成药茶，以发挥和加强药物的功效，利于药物的溶解，增加香气，调和药味。</a:t>
              </a:r>
              <a:endParaRPr lang="zh-CN" altLang="en-US" sz="1600" dirty="0"/>
            </a:p>
          </p:txBody>
        </p:sp>
      </p:grpSp>
      <p:pic>
        <p:nvPicPr>
          <p:cNvPr id="116" name="图片 115" descr="u=3451757471,3971468956&amp;fm=27&amp;gp=0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88024" y="116632"/>
            <a:ext cx="1080120" cy="10081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7" name="图片 116" descr="u=2575432331,1333122888&amp;fm=27&amp;gp=0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32040" y="5445224"/>
            <a:ext cx="936104" cy="10081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8" name="图片 117" descr="止.jpg"/>
          <p:cNvPicPr/>
          <p:nvPr/>
        </p:nvPicPr>
        <p:blipFill>
          <a:blip r:embed="rId5" cstate="print"/>
          <a:srcRect t="32425" r="37042"/>
          <a:stretch>
            <a:fillRect/>
          </a:stretch>
        </p:blipFill>
        <p:spPr>
          <a:xfrm>
            <a:off x="4932041" y="2204864"/>
            <a:ext cx="936103" cy="9361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0" name="图片 119" descr="田园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88024" y="4149080"/>
            <a:ext cx="982877" cy="10730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1" name="图片 120" descr="止止止.jpg"/>
          <p:cNvPicPr/>
          <p:nvPr/>
        </p:nvPicPr>
        <p:blipFill>
          <a:blip r:embed="rId7" cstate="print"/>
          <a:srcRect b="7487"/>
          <a:stretch>
            <a:fillRect/>
          </a:stretch>
        </p:blipFill>
        <p:spPr>
          <a:xfrm>
            <a:off x="3571870" y="5661248"/>
            <a:ext cx="1000130" cy="10730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9" name="图片 118" descr="是.jp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491880" y="3429000"/>
            <a:ext cx="1008112" cy="99240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2" name="图片 121" descr="咪咪咪咪咪咪中.jp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461044" y="1124744"/>
            <a:ext cx="1038948" cy="11450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3" name="新月形 122"/>
          <p:cNvSpPr/>
          <p:nvPr/>
        </p:nvSpPr>
        <p:spPr>
          <a:xfrm rot="582116">
            <a:off x="143355" y="1198407"/>
            <a:ext cx="96537" cy="295748"/>
          </a:xfrm>
          <a:prstGeom prst="moon">
            <a:avLst>
              <a:gd name="adj" fmla="val 30767"/>
            </a:avLst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新月形 123"/>
          <p:cNvSpPr/>
          <p:nvPr/>
        </p:nvSpPr>
        <p:spPr>
          <a:xfrm rot="20515092" flipH="1">
            <a:off x="8648590" y="151577"/>
            <a:ext cx="233332" cy="393407"/>
          </a:xfrm>
          <a:prstGeom prst="moon">
            <a:avLst>
              <a:gd name="adj" fmla="val 22650"/>
            </a:avLst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新月形 124"/>
          <p:cNvSpPr/>
          <p:nvPr/>
        </p:nvSpPr>
        <p:spPr>
          <a:xfrm rot="582116">
            <a:off x="3734692" y="2803125"/>
            <a:ext cx="224260" cy="255765"/>
          </a:xfrm>
          <a:prstGeom prst="moon">
            <a:avLst>
              <a:gd name="adj" fmla="val 30767"/>
            </a:avLst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新月形 125"/>
          <p:cNvSpPr/>
          <p:nvPr/>
        </p:nvSpPr>
        <p:spPr>
          <a:xfrm rot="582116" flipH="1">
            <a:off x="4166781" y="2515992"/>
            <a:ext cx="211249" cy="295748"/>
          </a:xfrm>
          <a:prstGeom prst="moon">
            <a:avLst>
              <a:gd name="adj" fmla="val 30767"/>
            </a:avLst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新月形 126"/>
          <p:cNvSpPr/>
          <p:nvPr/>
        </p:nvSpPr>
        <p:spPr>
          <a:xfrm rot="582116" flipH="1">
            <a:off x="4881161" y="3373247"/>
            <a:ext cx="211249" cy="295748"/>
          </a:xfrm>
          <a:prstGeom prst="moon">
            <a:avLst>
              <a:gd name="adj" fmla="val 30767"/>
            </a:avLst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新月形 127"/>
          <p:cNvSpPr/>
          <p:nvPr/>
        </p:nvSpPr>
        <p:spPr>
          <a:xfrm rot="582116" flipH="1">
            <a:off x="8797766" y="6237742"/>
            <a:ext cx="297854" cy="599447"/>
          </a:xfrm>
          <a:prstGeom prst="moon">
            <a:avLst>
              <a:gd name="adj" fmla="val 30767"/>
            </a:avLst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新月形 128"/>
          <p:cNvSpPr/>
          <p:nvPr/>
        </p:nvSpPr>
        <p:spPr>
          <a:xfrm rot="11471702">
            <a:off x="3713367" y="5013587"/>
            <a:ext cx="270658" cy="443170"/>
          </a:xfrm>
          <a:prstGeom prst="moon">
            <a:avLst>
              <a:gd name="adj" fmla="val 30767"/>
            </a:avLst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新月形 129"/>
          <p:cNvSpPr/>
          <p:nvPr/>
        </p:nvSpPr>
        <p:spPr>
          <a:xfrm rot="11471702" flipH="1">
            <a:off x="3977205" y="4654890"/>
            <a:ext cx="168116" cy="512450"/>
          </a:xfrm>
          <a:prstGeom prst="moon">
            <a:avLst>
              <a:gd name="adj" fmla="val 30767"/>
            </a:avLst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正五边形 2"/>
          <p:cNvSpPr/>
          <p:nvPr/>
        </p:nvSpPr>
        <p:spPr>
          <a:xfrm>
            <a:off x="142844" y="214290"/>
            <a:ext cx="900000" cy="900000"/>
          </a:xfrm>
          <a:prstGeom prst="pentagon">
            <a:avLst/>
          </a:prstGeom>
          <a:gradFill flip="none" rotWithShape="1">
            <a:gsLst>
              <a:gs pos="0">
                <a:srgbClr val="2AD0A8">
                  <a:tint val="66000"/>
                  <a:satMod val="160000"/>
                </a:srgbClr>
              </a:gs>
              <a:gs pos="50000">
                <a:srgbClr val="2AD0A8">
                  <a:tint val="44500"/>
                  <a:satMod val="160000"/>
                </a:srgbClr>
              </a:gs>
              <a:gs pos="100000">
                <a:srgbClr val="2AD0A8">
                  <a:tint val="23500"/>
                  <a:satMod val="160000"/>
                </a:srgbClr>
              </a:gs>
            </a:gsLst>
            <a:lin ang="2700000" scaled="1"/>
            <a:tileRect/>
          </a:gradFill>
          <a:ln w="57150">
            <a:solidFill>
              <a:srgbClr val="1EA87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14282" y="285728"/>
            <a:ext cx="785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65863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茶</a:t>
            </a:r>
            <a:endParaRPr lang="zh-CN" altLang="en-US" sz="5400" b="1" cap="none" spc="0" dirty="0">
              <a:ln w="12700">
                <a:solidFill>
                  <a:srgbClr val="002060"/>
                </a:solidFill>
                <a:prstDash val="solid"/>
              </a:ln>
              <a:solidFill>
                <a:srgbClr val="65863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3" name="正五边形 12"/>
          <p:cNvSpPr/>
          <p:nvPr/>
        </p:nvSpPr>
        <p:spPr>
          <a:xfrm>
            <a:off x="1071538" y="214290"/>
            <a:ext cx="900000" cy="900000"/>
          </a:xfrm>
          <a:prstGeom prst="pentagon">
            <a:avLst/>
          </a:prstGeom>
          <a:gradFill flip="none" rotWithShape="1">
            <a:gsLst>
              <a:gs pos="0">
                <a:srgbClr val="2AD0A8">
                  <a:tint val="66000"/>
                  <a:satMod val="160000"/>
                </a:srgbClr>
              </a:gs>
              <a:gs pos="50000">
                <a:srgbClr val="2AD0A8">
                  <a:tint val="44500"/>
                  <a:satMod val="160000"/>
                </a:srgbClr>
              </a:gs>
              <a:gs pos="100000">
                <a:srgbClr val="2AD0A8">
                  <a:tint val="23500"/>
                  <a:satMod val="160000"/>
                </a:srgbClr>
              </a:gs>
            </a:gsLst>
            <a:lin ang="2700000" scaled="1"/>
            <a:tileRect/>
          </a:gradFill>
          <a:ln w="57150">
            <a:solidFill>
              <a:srgbClr val="1EA87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142976" y="285728"/>
            <a:ext cx="785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65863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文</a:t>
            </a:r>
            <a:endParaRPr lang="zh-CN" altLang="en-US" sz="5400" b="1" cap="none" spc="0" dirty="0">
              <a:ln w="12700">
                <a:solidFill>
                  <a:srgbClr val="002060"/>
                </a:solidFill>
                <a:prstDash val="solid"/>
              </a:ln>
              <a:solidFill>
                <a:srgbClr val="65863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5" name="正五边形 14"/>
          <p:cNvSpPr/>
          <p:nvPr/>
        </p:nvSpPr>
        <p:spPr>
          <a:xfrm>
            <a:off x="2000232" y="214290"/>
            <a:ext cx="900000" cy="900000"/>
          </a:xfrm>
          <a:prstGeom prst="pentagon">
            <a:avLst/>
          </a:prstGeom>
          <a:gradFill flip="none" rotWithShape="1">
            <a:gsLst>
              <a:gs pos="0">
                <a:srgbClr val="2AD0A8">
                  <a:tint val="66000"/>
                  <a:satMod val="160000"/>
                </a:srgbClr>
              </a:gs>
              <a:gs pos="50000">
                <a:srgbClr val="2AD0A8">
                  <a:tint val="44500"/>
                  <a:satMod val="160000"/>
                </a:srgbClr>
              </a:gs>
              <a:gs pos="100000">
                <a:srgbClr val="2AD0A8">
                  <a:tint val="23500"/>
                  <a:satMod val="160000"/>
                </a:srgbClr>
              </a:gs>
            </a:gsLst>
            <a:lin ang="2700000" scaled="1"/>
            <a:tileRect/>
          </a:gradFill>
          <a:ln w="57150">
            <a:solidFill>
              <a:srgbClr val="1EA87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071670" y="285728"/>
            <a:ext cx="785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65863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化</a:t>
            </a:r>
            <a:endParaRPr lang="zh-CN" altLang="en-US" sz="5400" b="1" cap="none" spc="0" dirty="0">
              <a:ln w="12700">
                <a:solidFill>
                  <a:srgbClr val="002060"/>
                </a:solidFill>
                <a:prstDash val="solid"/>
              </a:ln>
              <a:solidFill>
                <a:srgbClr val="65863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7" name="正五边形 16"/>
          <p:cNvSpPr/>
          <p:nvPr/>
        </p:nvSpPr>
        <p:spPr>
          <a:xfrm>
            <a:off x="2928926" y="214290"/>
            <a:ext cx="900000" cy="900000"/>
          </a:xfrm>
          <a:prstGeom prst="pentagon">
            <a:avLst/>
          </a:prstGeom>
          <a:gradFill flip="none" rotWithShape="1">
            <a:gsLst>
              <a:gs pos="0">
                <a:srgbClr val="2AD0A8">
                  <a:tint val="66000"/>
                  <a:satMod val="160000"/>
                </a:srgbClr>
              </a:gs>
              <a:gs pos="50000">
                <a:srgbClr val="2AD0A8">
                  <a:tint val="44500"/>
                  <a:satMod val="160000"/>
                </a:srgbClr>
              </a:gs>
              <a:gs pos="100000">
                <a:srgbClr val="2AD0A8">
                  <a:tint val="23500"/>
                  <a:satMod val="160000"/>
                </a:srgbClr>
              </a:gs>
            </a:gsLst>
            <a:lin ang="2700000" scaled="1"/>
            <a:tileRect/>
          </a:gradFill>
          <a:ln w="57150">
            <a:solidFill>
              <a:srgbClr val="1EA87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000364" y="285728"/>
            <a:ext cx="785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65863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作</a:t>
            </a:r>
            <a:endParaRPr lang="zh-CN" altLang="en-US" sz="5400" b="1" cap="none" spc="0" dirty="0">
              <a:ln w="12700">
                <a:solidFill>
                  <a:srgbClr val="002060"/>
                </a:solidFill>
                <a:prstDash val="solid"/>
              </a:ln>
              <a:solidFill>
                <a:srgbClr val="65863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9" name="正五边形 18"/>
          <p:cNvSpPr/>
          <p:nvPr/>
        </p:nvSpPr>
        <p:spPr>
          <a:xfrm>
            <a:off x="3857620" y="214290"/>
            <a:ext cx="900000" cy="900000"/>
          </a:xfrm>
          <a:prstGeom prst="pentagon">
            <a:avLst/>
          </a:prstGeom>
          <a:gradFill flip="none" rotWithShape="1">
            <a:gsLst>
              <a:gs pos="0">
                <a:srgbClr val="2AD0A8">
                  <a:tint val="66000"/>
                  <a:satMod val="160000"/>
                </a:srgbClr>
              </a:gs>
              <a:gs pos="50000">
                <a:srgbClr val="2AD0A8">
                  <a:tint val="44500"/>
                  <a:satMod val="160000"/>
                </a:srgbClr>
              </a:gs>
              <a:gs pos="100000">
                <a:srgbClr val="2AD0A8">
                  <a:tint val="23500"/>
                  <a:satMod val="160000"/>
                </a:srgbClr>
              </a:gs>
            </a:gsLst>
            <a:lin ang="2700000" scaled="1"/>
            <a:tileRect/>
          </a:gradFill>
          <a:ln w="57150">
            <a:solidFill>
              <a:srgbClr val="1EA87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3929058" y="285728"/>
            <a:ext cx="785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65863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用</a:t>
            </a:r>
            <a:endParaRPr lang="zh-CN" altLang="en-US" sz="5400" b="1" cap="none" spc="0" dirty="0">
              <a:ln w="12700">
                <a:solidFill>
                  <a:srgbClr val="002060"/>
                </a:solidFill>
                <a:prstDash val="solid"/>
              </a:ln>
              <a:solidFill>
                <a:srgbClr val="65863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2" name="组合 23"/>
          <p:cNvGrpSpPr/>
          <p:nvPr/>
        </p:nvGrpSpPr>
        <p:grpSpPr>
          <a:xfrm rot="218159">
            <a:off x="4757130" y="982610"/>
            <a:ext cx="4071966" cy="3714776"/>
            <a:chOff x="4929190" y="714356"/>
            <a:chExt cx="4071966" cy="3714776"/>
          </a:xfrm>
        </p:grpSpPr>
        <p:sp>
          <p:nvSpPr>
            <p:cNvPr id="21" name="图文框 20"/>
            <p:cNvSpPr/>
            <p:nvPr/>
          </p:nvSpPr>
          <p:spPr>
            <a:xfrm>
              <a:off x="4929190" y="714356"/>
              <a:ext cx="4071966" cy="3714776"/>
            </a:xfrm>
            <a:prstGeom prst="frame">
              <a:avLst>
                <a:gd name="adj1" fmla="val 1768"/>
              </a:avLst>
            </a:prstGeom>
            <a:solidFill>
              <a:srgbClr val="7B8791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00628" y="928670"/>
              <a:ext cx="4000528" cy="3477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600" dirty="0" smtClean="0"/>
                <a:t>茶文化以茶德为中心，重视人的群体价值，倡导无私奉献，反对见利忘义和唯利是图。主张义重于利，注重协调人与人之间的相互关系，提倡对人尊敬，重视修生养德，有利于人的心态平衡，解决现代人的精神困惑，提高人的文化素质；茶文化是应对人生挑战的益友。在激烈的社会竞争，市场竞争下，紧张的工作、应酬、复杂的人际关系，以及各类依附在人们身上的压力不轻。参与茶文化，可以使精神和身心放松一番，以应对人生的挑战，香港茶楼的这个作用十分显著。</a:t>
              </a:r>
              <a:endParaRPr lang="zh-CN" altLang="en-US" sz="1600" dirty="0"/>
            </a:p>
          </p:txBody>
        </p:sp>
      </p:grpSp>
      <p:grpSp>
        <p:nvGrpSpPr>
          <p:cNvPr id="5" name="组合 35"/>
          <p:cNvGrpSpPr/>
          <p:nvPr/>
        </p:nvGrpSpPr>
        <p:grpSpPr>
          <a:xfrm>
            <a:off x="5429256" y="0"/>
            <a:ext cx="3143272" cy="857232"/>
            <a:chOff x="5143504" y="0"/>
            <a:chExt cx="3143272" cy="857232"/>
          </a:xfrm>
        </p:grpSpPr>
        <p:grpSp>
          <p:nvGrpSpPr>
            <p:cNvPr id="6" name="组合 25"/>
            <p:cNvGrpSpPr/>
            <p:nvPr/>
          </p:nvGrpSpPr>
          <p:grpSpPr>
            <a:xfrm>
              <a:off x="5143504" y="0"/>
              <a:ext cx="785818" cy="857232"/>
              <a:chOff x="5143504" y="0"/>
              <a:chExt cx="785818" cy="857232"/>
            </a:xfrm>
          </p:grpSpPr>
          <p:sp>
            <p:nvSpPr>
              <p:cNvPr id="23" name="七角星 22"/>
              <p:cNvSpPr/>
              <p:nvPr/>
            </p:nvSpPr>
            <p:spPr>
              <a:xfrm>
                <a:off x="5143504" y="0"/>
                <a:ext cx="785818" cy="857232"/>
              </a:xfrm>
              <a:prstGeom prst="star7">
                <a:avLst>
                  <a:gd name="adj" fmla="val 39547"/>
                  <a:gd name="hf" fmla="val 102572"/>
                  <a:gd name="vf" fmla="val 105210"/>
                </a:avLst>
              </a:prstGeom>
              <a:solidFill>
                <a:schemeClr val="bg1"/>
              </a:solidFill>
              <a:ln>
                <a:solidFill>
                  <a:srgbClr val="56546E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5286380" y="142852"/>
                <a:ext cx="571504" cy="7078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0" dirty="0" smtClean="0">
                    <a:ln w="3175">
                      <a:solidFill>
                        <a:srgbClr val="002060"/>
                      </a:solidFill>
                      <a:prstDash val="solid"/>
                    </a:ln>
                    <a:solidFill>
                      <a:srgbClr val="7B8791"/>
                    </a:solidFill>
                    <a:effectLst>
                      <a:outerShdw blurRad="50000" dist="50800" dir="7500000" algn="tl">
                        <a:srgbClr val="000000">
                          <a:shade val="5000"/>
                          <a:alpha val="35000"/>
                        </a:srgbClr>
                      </a:outerShdw>
                    </a:effectLst>
                  </a:rPr>
                  <a:t>茶</a:t>
                </a:r>
                <a:endParaRPr lang="zh-CN" altLang="en-US" sz="4000" b="1" cap="none" spc="0" dirty="0">
                  <a:ln w="3175">
                    <a:solidFill>
                      <a:srgbClr val="002060"/>
                    </a:solidFill>
                    <a:prstDash val="solid"/>
                  </a:ln>
                  <a:solidFill>
                    <a:srgbClr val="7B8791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" name="组合 26"/>
            <p:cNvGrpSpPr/>
            <p:nvPr/>
          </p:nvGrpSpPr>
          <p:grpSpPr>
            <a:xfrm>
              <a:off x="5929322" y="0"/>
              <a:ext cx="785818" cy="857232"/>
              <a:chOff x="5143504" y="0"/>
              <a:chExt cx="785818" cy="857232"/>
            </a:xfrm>
          </p:grpSpPr>
          <p:sp>
            <p:nvSpPr>
              <p:cNvPr id="28" name="七角星 27"/>
              <p:cNvSpPr/>
              <p:nvPr/>
            </p:nvSpPr>
            <p:spPr>
              <a:xfrm>
                <a:off x="5143504" y="0"/>
                <a:ext cx="785818" cy="857232"/>
              </a:xfrm>
              <a:prstGeom prst="star7">
                <a:avLst>
                  <a:gd name="adj" fmla="val 39547"/>
                  <a:gd name="hf" fmla="val 102572"/>
                  <a:gd name="vf" fmla="val 105210"/>
                </a:avLst>
              </a:prstGeom>
              <a:solidFill>
                <a:schemeClr val="bg1"/>
              </a:solidFill>
              <a:ln>
                <a:solidFill>
                  <a:srgbClr val="56546E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286380" y="142852"/>
                <a:ext cx="571504" cy="7078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dirty="0" smtClean="0">
                    <a:ln w="3175">
                      <a:solidFill>
                        <a:srgbClr val="002060"/>
                      </a:solidFill>
                      <a:prstDash val="solid"/>
                    </a:ln>
                    <a:solidFill>
                      <a:srgbClr val="7B8791"/>
                    </a:solidFill>
                    <a:effectLst>
                      <a:outerShdw blurRad="50000" dist="50800" dir="7500000" algn="tl">
                        <a:srgbClr val="000000">
                          <a:shade val="5000"/>
                          <a:alpha val="35000"/>
                        </a:srgbClr>
                      </a:outerShdw>
                    </a:effectLst>
                  </a:rPr>
                  <a:t>德</a:t>
                </a:r>
                <a:endParaRPr lang="zh-CN" altLang="en-US" sz="4000" b="1" cap="none" spc="0" dirty="0">
                  <a:ln w="3175">
                    <a:solidFill>
                      <a:srgbClr val="002060"/>
                    </a:solidFill>
                    <a:prstDash val="solid"/>
                  </a:ln>
                  <a:solidFill>
                    <a:srgbClr val="7B8791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8" name="组合 29"/>
            <p:cNvGrpSpPr/>
            <p:nvPr/>
          </p:nvGrpSpPr>
          <p:grpSpPr>
            <a:xfrm>
              <a:off x="6715140" y="0"/>
              <a:ext cx="785818" cy="857232"/>
              <a:chOff x="5143504" y="0"/>
              <a:chExt cx="785818" cy="857232"/>
            </a:xfrm>
          </p:grpSpPr>
          <p:sp>
            <p:nvSpPr>
              <p:cNvPr id="31" name="七角星 30"/>
              <p:cNvSpPr/>
              <p:nvPr/>
            </p:nvSpPr>
            <p:spPr>
              <a:xfrm>
                <a:off x="5143504" y="0"/>
                <a:ext cx="785818" cy="857232"/>
              </a:xfrm>
              <a:prstGeom prst="star7">
                <a:avLst>
                  <a:gd name="adj" fmla="val 39547"/>
                  <a:gd name="hf" fmla="val 102572"/>
                  <a:gd name="vf" fmla="val 105210"/>
                </a:avLst>
              </a:prstGeom>
              <a:solidFill>
                <a:schemeClr val="bg1"/>
              </a:solidFill>
              <a:ln>
                <a:solidFill>
                  <a:srgbClr val="56546E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286380" y="142852"/>
                <a:ext cx="571504" cy="7078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dirty="0" smtClean="0">
                    <a:ln w="3175">
                      <a:solidFill>
                        <a:srgbClr val="002060"/>
                      </a:solidFill>
                      <a:prstDash val="solid"/>
                    </a:ln>
                    <a:solidFill>
                      <a:srgbClr val="7B8791"/>
                    </a:solidFill>
                    <a:effectLst>
                      <a:outerShdw blurRad="50000" dist="50800" dir="7500000" algn="tl">
                        <a:srgbClr val="000000">
                          <a:shade val="5000"/>
                          <a:alpha val="35000"/>
                        </a:srgbClr>
                      </a:outerShdw>
                    </a:effectLst>
                  </a:rPr>
                  <a:t>益</a:t>
                </a:r>
                <a:endParaRPr lang="zh-CN" altLang="en-US" sz="4000" b="1" cap="none" spc="0" dirty="0">
                  <a:ln w="3175">
                    <a:solidFill>
                      <a:srgbClr val="002060"/>
                    </a:solidFill>
                    <a:prstDash val="solid"/>
                  </a:ln>
                  <a:solidFill>
                    <a:srgbClr val="7B8791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9" name="组合 32"/>
            <p:cNvGrpSpPr/>
            <p:nvPr/>
          </p:nvGrpSpPr>
          <p:grpSpPr>
            <a:xfrm>
              <a:off x="7500958" y="0"/>
              <a:ext cx="785818" cy="857232"/>
              <a:chOff x="5143504" y="0"/>
              <a:chExt cx="785818" cy="857232"/>
            </a:xfrm>
          </p:grpSpPr>
          <p:sp>
            <p:nvSpPr>
              <p:cNvPr id="34" name="七角星 33"/>
              <p:cNvSpPr/>
              <p:nvPr/>
            </p:nvSpPr>
            <p:spPr>
              <a:xfrm>
                <a:off x="5143504" y="0"/>
                <a:ext cx="785818" cy="857232"/>
              </a:xfrm>
              <a:prstGeom prst="star7">
                <a:avLst>
                  <a:gd name="adj" fmla="val 39547"/>
                  <a:gd name="hf" fmla="val 102572"/>
                  <a:gd name="vf" fmla="val 105210"/>
                </a:avLst>
              </a:prstGeom>
              <a:solidFill>
                <a:schemeClr val="bg1"/>
              </a:solidFill>
              <a:ln>
                <a:solidFill>
                  <a:srgbClr val="56546E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5286380" y="142852"/>
                <a:ext cx="571504" cy="7078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dirty="0" smtClean="0">
                    <a:ln w="3175">
                      <a:solidFill>
                        <a:srgbClr val="002060"/>
                      </a:solidFill>
                      <a:prstDash val="solid"/>
                    </a:ln>
                    <a:solidFill>
                      <a:srgbClr val="7B8791"/>
                    </a:solidFill>
                    <a:effectLst>
                      <a:outerShdw blurRad="50000" dist="50800" dir="7500000" algn="tl">
                        <a:srgbClr val="000000">
                          <a:shade val="5000"/>
                          <a:alpha val="35000"/>
                        </a:srgbClr>
                      </a:outerShdw>
                    </a:effectLst>
                  </a:rPr>
                  <a:t>友</a:t>
                </a:r>
                <a:endParaRPr lang="zh-CN" altLang="en-US" sz="4000" b="1" cap="none" spc="0" dirty="0">
                  <a:ln w="3175">
                    <a:solidFill>
                      <a:srgbClr val="002060"/>
                    </a:solidFill>
                    <a:prstDash val="solid"/>
                  </a:ln>
                  <a:solidFill>
                    <a:srgbClr val="7B8791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10" name="组合 52"/>
          <p:cNvGrpSpPr/>
          <p:nvPr/>
        </p:nvGrpSpPr>
        <p:grpSpPr>
          <a:xfrm rot="158593">
            <a:off x="111378" y="1220305"/>
            <a:ext cx="3466576" cy="4910269"/>
            <a:chOff x="278884" y="1285860"/>
            <a:chExt cx="3466576" cy="4910269"/>
          </a:xfrm>
        </p:grpSpPr>
        <p:grpSp>
          <p:nvGrpSpPr>
            <p:cNvPr id="11" name="组合 38"/>
            <p:cNvGrpSpPr/>
            <p:nvPr/>
          </p:nvGrpSpPr>
          <p:grpSpPr>
            <a:xfrm rot="21274511">
              <a:off x="387874" y="2364686"/>
              <a:ext cx="3357586" cy="3831443"/>
              <a:chOff x="425643" y="2143115"/>
              <a:chExt cx="3357586" cy="3831443"/>
            </a:xfrm>
          </p:grpSpPr>
          <p:sp>
            <p:nvSpPr>
              <p:cNvPr id="37" name="折角形 36"/>
              <p:cNvSpPr/>
              <p:nvPr/>
            </p:nvSpPr>
            <p:spPr>
              <a:xfrm>
                <a:off x="425643" y="2143115"/>
                <a:ext cx="3357586" cy="3786215"/>
              </a:xfrm>
              <a:prstGeom prst="foldedCorner">
                <a:avLst>
                  <a:gd name="adj" fmla="val 31280"/>
                </a:avLst>
              </a:prstGeom>
              <a:noFill/>
              <a:ln w="28575">
                <a:solidFill>
                  <a:schemeClr val="accent2">
                    <a:lumMod val="7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500034" y="2214554"/>
                <a:ext cx="3143272" cy="37600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2200"/>
                  </a:lnSpc>
                </a:pPr>
                <a:r>
                  <a:rPr lang="zh-CN" altLang="en-US" sz="1600" dirty="0" smtClean="0">
                    <a:latin typeface="+mn-ea"/>
                  </a:rPr>
                  <a:t>茶文化有利于社区文明建设 。经济上去了，但文化不能落后，社会风气不能污浊，道德不能沦丧 和丑恶。改革开放后茶文化的传播表明，茶文化是有改变社会不正当消费活动、创建精神文明、促进社会进步的作用；茶文化对提高人们生活质量，丰富文化生活的作用明显。茶文化具有知识性、趣味性和康乐性，品尝</a:t>
                </a:r>
                <a:endParaRPr lang="en-US" altLang="zh-CN" sz="1600" dirty="0" smtClean="0">
                  <a:latin typeface="+mn-ea"/>
                </a:endParaRPr>
              </a:p>
              <a:p>
                <a:pPr>
                  <a:lnSpc>
                    <a:spcPts val="2200"/>
                  </a:lnSpc>
                </a:pPr>
                <a:r>
                  <a:rPr lang="zh-CN" altLang="en-US" sz="1600" dirty="0" smtClean="0">
                    <a:latin typeface="+mn-ea"/>
                  </a:rPr>
                  <a:t>名茶、茶具、茶点，观看</a:t>
                </a:r>
                <a:endParaRPr lang="en-US" altLang="zh-CN" sz="1600" dirty="0" smtClean="0">
                  <a:latin typeface="+mn-ea"/>
                </a:endParaRPr>
              </a:p>
              <a:p>
                <a:pPr>
                  <a:lnSpc>
                    <a:spcPts val="2200"/>
                  </a:lnSpc>
                </a:pPr>
                <a:r>
                  <a:rPr lang="zh-CN" altLang="en-US" sz="1600" dirty="0" smtClean="0">
                    <a:latin typeface="+mn-ea"/>
                  </a:rPr>
                  <a:t>茶俗茶艺 ，都给人一种</a:t>
                </a:r>
                <a:endParaRPr lang="en-US" altLang="zh-CN" sz="1600" dirty="0" smtClean="0">
                  <a:latin typeface="+mn-ea"/>
                </a:endParaRPr>
              </a:p>
              <a:p>
                <a:pPr>
                  <a:lnSpc>
                    <a:spcPts val="2200"/>
                  </a:lnSpc>
                </a:pPr>
                <a:r>
                  <a:rPr lang="zh-CN" altLang="en-US" sz="1600" dirty="0" smtClean="0">
                    <a:latin typeface="+mn-ea"/>
                  </a:rPr>
                  <a:t>美的享受。</a:t>
                </a:r>
                <a:endParaRPr lang="zh-CN" altLang="en-US" sz="1600" dirty="0">
                  <a:latin typeface="+mn-ea"/>
                </a:endParaRPr>
              </a:p>
            </p:txBody>
          </p:sp>
        </p:grpSp>
        <p:grpSp>
          <p:nvGrpSpPr>
            <p:cNvPr id="12" name="组合 41"/>
            <p:cNvGrpSpPr/>
            <p:nvPr/>
          </p:nvGrpSpPr>
          <p:grpSpPr>
            <a:xfrm>
              <a:off x="278884" y="1499416"/>
              <a:ext cx="881368" cy="924228"/>
              <a:chOff x="278884" y="1499416"/>
              <a:chExt cx="881368" cy="924228"/>
            </a:xfrm>
          </p:grpSpPr>
          <p:sp>
            <p:nvSpPr>
              <p:cNvPr id="40" name="太阳形 39"/>
              <p:cNvSpPr/>
              <p:nvPr/>
            </p:nvSpPr>
            <p:spPr>
              <a:xfrm rot="20988543">
                <a:off x="278884" y="1499416"/>
                <a:ext cx="881368" cy="924228"/>
              </a:xfrm>
              <a:prstGeom prst="sun">
                <a:avLst>
                  <a:gd name="adj" fmla="val 12500"/>
                </a:avLst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矩形 40"/>
              <p:cNvSpPr/>
              <p:nvPr/>
            </p:nvSpPr>
            <p:spPr>
              <a:xfrm rot="21251950">
                <a:off x="391140" y="1605135"/>
                <a:ext cx="699230" cy="70788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0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rgbClr val="0070C0"/>
                    </a:solidFill>
                    <a:effectLst>
                      <a:glow rad="1016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文</a:t>
                </a:r>
                <a:endParaRPr lang="zh-CN" altLang="en-US" sz="4000" b="1" cap="none" spc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rgbClr val="0070C0"/>
                  </a:solidFill>
                  <a:effectLst>
                    <a:glow rad="1016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p:grpSp>
        <p:grpSp>
          <p:nvGrpSpPr>
            <p:cNvPr id="24" name="组合 42"/>
            <p:cNvGrpSpPr/>
            <p:nvPr/>
          </p:nvGrpSpPr>
          <p:grpSpPr>
            <a:xfrm>
              <a:off x="1142976" y="1428736"/>
              <a:ext cx="881368" cy="924228"/>
              <a:chOff x="278884" y="1499416"/>
              <a:chExt cx="881368" cy="924228"/>
            </a:xfrm>
          </p:grpSpPr>
          <p:sp>
            <p:nvSpPr>
              <p:cNvPr id="44" name="太阳形 43"/>
              <p:cNvSpPr/>
              <p:nvPr/>
            </p:nvSpPr>
            <p:spPr>
              <a:xfrm rot="20988543">
                <a:off x="278884" y="1499416"/>
                <a:ext cx="881368" cy="924228"/>
              </a:xfrm>
              <a:prstGeom prst="sun">
                <a:avLst>
                  <a:gd name="adj" fmla="val 12500"/>
                </a:avLst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 rot="21251950">
                <a:off x="391140" y="1605135"/>
                <a:ext cx="699230" cy="70788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rgbClr val="0070C0"/>
                    </a:solidFill>
                    <a:effectLst>
                      <a:glow rad="1016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化</a:t>
                </a:r>
                <a:endParaRPr lang="zh-CN" altLang="en-US" sz="4000" b="1" cap="none" spc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rgbClr val="0070C0"/>
                  </a:solidFill>
                  <a:effectLst>
                    <a:glow rad="1016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p:grpSp>
        <p:grpSp>
          <p:nvGrpSpPr>
            <p:cNvPr id="26" name="组合 45"/>
            <p:cNvGrpSpPr/>
            <p:nvPr/>
          </p:nvGrpSpPr>
          <p:grpSpPr>
            <a:xfrm>
              <a:off x="2000232" y="1357298"/>
              <a:ext cx="881368" cy="924228"/>
              <a:chOff x="278884" y="1499416"/>
              <a:chExt cx="881368" cy="924228"/>
            </a:xfrm>
          </p:grpSpPr>
          <p:sp>
            <p:nvSpPr>
              <p:cNvPr id="47" name="太阳形 46"/>
              <p:cNvSpPr/>
              <p:nvPr/>
            </p:nvSpPr>
            <p:spPr>
              <a:xfrm rot="20988543">
                <a:off x="278884" y="1499416"/>
                <a:ext cx="881368" cy="924228"/>
              </a:xfrm>
              <a:prstGeom prst="sun">
                <a:avLst>
                  <a:gd name="adj" fmla="val 12500"/>
                </a:avLst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矩形 47"/>
              <p:cNvSpPr/>
              <p:nvPr/>
            </p:nvSpPr>
            <p:spPr>
              <a:xfrm rot="21251950">
                <a:off x="391140" y="1605135"/>
                <a:ext cx="699230" cy="70788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rgbClr val="0070C0"/>
                    </a:solidFill>
                    <a:effectLst>
                      <a:glow rad="1016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生</a:t>
                </a:r>
                <a:endParaRPr lang="zh-CN" altLang="en-US" sz="4000" b="1" cap="none" spc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rgbClr val="0070C0"/>
                  </a:solidFill>
                  <a:effectLst>
                    <a:glow rad="1016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p:grpSp>
        <p:grpSp>
          <p:nvGrpSpPr>
            <p:cNvPr id="27" name="组合 48"/>
            <p:cNvGrpSpPr/>
            <p:nvPr/>
          </p:nvGrpSpPr>
          <p:grpSpPr>
            <a:xfrm>
              <a:off x="2857488" y="1285860"/>
              <a:ext cx="881368" cy="924228"/>
              <a:chOff x="278884" y="1499416"/>
              <a:chExt cx="881368" cy="924228"/>
            </a:xfrm>
          </p:grpSpPr>
          <p:sp>
            <p:nvSpPr>
              <p:cNvPr id="50" name="太阳形 49"/>
              <p:cNvSpPr/>
              <p:nvPr/>
            </p:nvSpPr>
            <p:spPr>
              <a:xfrm rot="20988543">
                <a:off x="278884" y="1499416"/>
                <a:ext cx="881368" cy="924228"/>
              </a:xfrm>
              <a:prstGeom prst="sun">
                <a:avLst>
                  <a:gd name="adj" fmla="val 12500"/>
                </a:avLst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矩形 50"/>
              <p:cNvSpPr/>
              <p:nvPr/>
            </p:nvSpPr>
            <p:spPr>
              <a:xfrm rot="21251950">
                <a:off x="391140" y="1605135"/>
                <a:ext cx="699230" cy="70788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rgbClr val="0070C0"/>
                    </a:solidFill>
                    <a:effectLst>
                      <a:glow rad="1016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活</a:t>
                </a:r>
                <a:endParaRPr lang="zh-CN" altLang="en-US" sz="4000" b="1" cap="none" spc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rgbClr val="0070C0"/>
                  </a:solidFill>
                  <a:effectLst>
                    <a:glow rad="1016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p:grpSp>
      </p:grpSp>
      <p:grpSp>
        <p:nvGrpSpPr>
          <p:cNvPr id="30" name="组合 60"/>
          <p:cNvGrpSpPr/>
          <p:nvPr/>
        </p:nvGrpSpPr>
        <p:grpSpPr>
          <a:xfrm>
            <a:off x="5929322" y="4857760"/>
            <a:ext cx="3071834" cy="1857388"/>
            <a:chOff x="5929322" y="4857760"/>
            <a:chExt cx="3071834" cy="1857388"/>
          </a:xfrm>
        </p:grpSpPr>
        <p:sp>
          <p:nvSpPr>
            <p:cNvPr id="52" name="剪去对角的矩形 51"/>
            <p:cNvSpPr/>
            <p:nvPr/>
          </p:nvSpPr>
          <p:spPr>
            <a:xfrm>
              <a:off x="5929322" y="4857760"/>
              <a:ext cx="2286016" cy="1857388"/>
            </a:xfrm>
            <a:prstGeom prst="snip2DiagRect">
              <a:avLst/>
            </a:prstGeom>
            <a:noFill/>
            <a:ln w="19050">
              <a:solidFill>
                <a:srgbClr val="B2B60C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929322" y="4857760"/>
              <a:ext cx="2286016" cy="1785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600" dirty="0" smtClean="0"/>
                <a:t>茶文化促进开放，推进国际文化交流。国际茶文化的频繁交流，使茶文化跨越国界 ，广交天下成为人类文明的共同精神财富。</a:t>
              </a:r>
              <a:endParaRPr lang="zh-CN" altLang="en-US" sz="1600" dirty="0"/>
            </a:p>
          </p:txBody>
        </p:sp>
        <p:grpSp>
          <p:nvGrpSpPr>
            <p:cNvPr id="33" name="组合 56"/>
            <p:cNvGrpSpPr/>
            <p:nvPr/>
          </p:nvGrpSpPr>
          <p:grpSpPr>
            <a:xfrm>
              <a:off x="8286776" y="4929198"/>
              <a:ext cx="714380" cy="707886"/>
              <a:chOff x="7858148" y="4929198"/>
              <a:chExt cx="714380" cy="707886"/>
            </a:xfrm>
          </p:grpSpPr>
          <p:sp>
            <p:nvSpPr>
              <p:cNvPr id="55" name="流程图: 延期 54"/>
              <p:cNvSpPr/>
              <p:nvPr/>
            </p:nvSpPr>
            <p:spPr>
              <a:xfrm>
                <a:off x="7858148" y="4929198"/>
                <a:ext cx="714380" cy="642942"/>
              </a:xfrm>
              <a:prstGeom prst="flowChartDelay">
                <a:avLst/>
              </a:prstGeom>
              <a:noFill/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7858148" y="4929198"/>
                <a:ext cx="699229" cy="70788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0" dirty="0" smtClean="0">
                    <a:ln w="18000">
                      <a:solidFill>
                        <a:schemeClr val="accent2">
                          <a:satMod val="140000"/>
                        </a:schemeClr>
                      </a:solidFill>
                      <a:prstDash val="solid"/>
                      <a:miter lim="800000"/>
                    </a:ln>
                    <a:noFill/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rPr>
                  <a:t>开</a:t>
                </a:r>
                <a:endParaRPr lang="zh-CN" altLang="en-US" sz="4000" b="1" cap="none" spc="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36" name="组合 57"/>
            <p:cNvGrpSpPr/>
            <p:nvPr/>
          </p:nvGrpSpPr>
          <p:grpSpPr>
            <a:xfrm>
              <a:off x="8286776" y="5715016"/>
              <a:ext cx="714380" cy="707886"/>
              <a:chOff x="7858148" y="4929198"/>
              <a:chExt cx="714380" cy="707886"/>
            </a:xfrm>
          </p:grpSpPr>
          <p:sp>
            <p:nvSpPr>
              <p:cNvPr id="59" name="流程图: 延期 58"/>
              <p:cNvSpPr/>
              <p:nvPr/>
            </p:nvSpPr>
            <p:spPr>
              <a:xfrm>
                <a:off x="7858148" y="4929198"/>
                <a:ext cx="714380" cy="642942"/>
              </a:xfrm>
              <a:prstGeom prst="flowChartDelay">
                <a:avLst/>
              </a:prstGeom>
              <a:noFill/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矩形 59"/>
              <p:cNvSpPr/>
              <p:nvPr/>
            </p:nvSpPr>
            <p:spPr>
              <a:xfrm>
                <a:off x="7858148" y="4929198"/>
                <a:ext cx="699230" cy="70788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dirty="0" smtClean="0">
                    <a:ln w="18000">
                      <a:solidFill>
                        <a:schemeClr val="accent2">
                          <a:satMod val="140000"/>
                        </a:schemeClr>
                      </a:solidFill>
                      <a:prstDash val="solid"/>
                      <a:miter lim="800000"/>
                    </a:ln>
                    <a:noFill/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rPr>
                  <a:t>放</a:t>
                </a:r>
                <a:endParaRPr lang="zh-CN" altLang="en-US" sz="4000" b="1" cap="none" spc="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39" name="组合 70"/>
          <p:cNvGrpSpPr/>
          <p:nvPr/>
        </p:nvGrpSpPr>
        <p:grpSpPr>
          <a:xfrm>
            <a:off x="142844" y="6215082"/>
            <a:ext cx="5588883" cy="593224"/>
            <a:chOff x="142844" y="6215082"/>
            <a:chExt cx="5588883" cy="593224"/>
          </a:xfrm>
        </p:grpSpPr>
        <p:grpSp>
          <p:nvGrpSpPr>
            <p:cNvPr id="42" name="组合 64"/>
            <p:cNvGrpSpPr/>
            <p:nvPr/>
          </p:nvGrpSpPr>
          <p:grpSpPr>
            <a:xfrm>
              <a:off x="142844" y="6429396"/>
              <a:ext cx="5588883" cy="378910"/>
              <a:chOff x="142844" y="6357958"/>
              <a:chExt cx="5588883" cy="378910"/>
            </a:xfrm>
          </p:grpSpPr>
          <p:sp>
            <p:nvSpPr>
              <p:cNvPr id="62" name="任意多边形 61"/>
              <p:cNvSpPr/>
              <p:nvPr/>
            </p:nvSpPr>
            <p:spPr>
              <a:xfrm>
                <a:off x="167268" y="6357958"/>
                <a:ext cx="5564459" cy="236034"/>
              </a:xfrm>
              <a:custGeom>
                <a:avLst/>
                <a:gdLst>
                  <a:gd name="connsiteX0" fmla="*/ 0 w 5564459"/>
                  <a:gd name="connsiteY0" fmla="*/ 0 h 236034"/>
                  <a:gd name="connsiteX1" fmla="*/ 2832410 w 5564459"/>
                  <a:gd name="connsiteY1" fmla="*/ 211873 h 236034"/>
                  <a:gd name="connsiteX2" fmla="*/ 5564459 w 5564459"/>
                  <a:gd name="connsiteY2" fmla="*/ 144966 h 236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564459" h="236034">
                    <a:moveTo>
                      <a:pt x="0" y="0"/>
                    </a:moveTo>
                    <a:cubicBezTo>
                      <a:pt x="952500" y="93856"/>
                      <a:pt x="1905000" y="187712"/>
                      <a:pt x="2832410" y="211873"/>
                    </a:cubicBezTo>
                    <a:cubicBezTo>
                      <a:pt x="3759820" y="236034"/>
                      <a:pt x="4930698" y="226742"/>
                      <a:pt x="5564459" y="144966"/>
                    </a:cubicBezTo>
                  </a:path>
                </a:pathLst>
              </a:custGeom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>
                <a:off x="142844" y="6429396"/>
                <a:ext cx="5564459" cy="236034"/>
              </a:xfrm>
              <a:custGeom>
                <a:avLst/>
                <a:gdLst>
                  <a:gd name="connsiteX0" fmla="*/ 0 w 5564459"/>
                  <a:gd name="connsiteY0" fmla="*/ 0 h 236034"/>
                  <a:gd name="connsiteX1" fmla="*/ 2832410 w 5564459"/>
                  <a:gd name="connsiteY1" fmla="*/ 211873 h 236034"/>
                  <a:gd name="connsiteX2" fmla="*/ 5564459 w 5564459"/>
                  <a:gd name="connsiteY2" fmla="*/ 144966 h 236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564459" h="236034">
                    <a:moveTo>
                      <a:pt x="0" y="0"/>
                    </a:moveTo>
                    <a:cubicBezTo>
                      <a:pt x="952500" y="93856"/>
                      <a:pt x="1905000" y="187712"/>
                      <a:pt x="2832410" y="211873"/>
                    </a:cubicBezTo>
                    <a:cubicBezTo>
                      <a:pt x="3759820" y="236034"/>
                      <a:pt x="4930698" y="226742"/>
                      <a:pt x="5564459" y="144966"/>
                    </a:cubicBezTo>
                  </a:path>
                </a:pathLst>
              </a:custGeom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>
                <a:off x="142844" y="6500834"/>
                <a:ext cx="5564459" cy="236034"/>
              </a:xfrm>
              <a:custGeom>
                <a:avLst/>
                <a:gdLst>
                  <a:gd name="connsiteX0" fmla="*/ 0 w 5564459"/>
                  <a:gd name="connsiteY0" fmla="*/ 0 h 236034"/>
                  <a:gd name="connsiteX1" fmla="*/ 2832410 w 5564459"/>
                  <a:gd name="connsiteY1" fmla="*/ 211873 h 236034"/>
                  <a:gd name="connsiteX2" fmla="*/ 5564459 w 5564459"/>
                  <a:gd name="connsiteY2" fmla="*/ 144966 h 236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564459" h="236034">
                    <a:moveTo>
                      <a:pt x="0" y="0"/>
                    </a:moveTo>
                    <a:cubicBezTo>
                      <a:pt x="952500" y="93856"/>
                      <a:pt x="1905000" y="187712"/>
                      <a:pt x="2832410" y="211873"/>
                    </a:cubicBezTo>
                    <a:cubicBezTo>
                      <a:pt x="3759820" y="236034"/>
                      <a:pt x="4930698" y="226742"/>
                      <a:pt x="5564459" y="144966"/>
                    </a:cubicBezTo>
                  </a:path>
                </a:pathLst>
              </a:custGeom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3" name="组合 65"/>
            <p:cNvGrpSpPr/>
            <p:nvPr/>
          </p:nvGrpSpPr>
          <p:grpSpPr>
            <a:xfrm>
              <a:off x="142844" y="6215082"/>
              <a:ext cx="5588883" cy="378910"/>
              <a:chOff x="142844" y="6357958"/>
              <a:chExt cx="5588883" cy="378910"/>
            </a:xfrm>
          </p:grpSpPr>
          <p:sp>
            <p:nvSpPr>
              <p:cNvPr id="67" name="任意多边形 66"/>
              <p:cNvSpPr/>
              <p:nvPr/>
            </p:nvSpPr>
            <p:spPr>
              <a:xfrm>
                <a:off x="167268" y="6357958"/>
                <a:ext cx="5564459" cy="236034"/>
              </a:xfrm>
              <a:custGeom>
                <a:avLst/>
                <a:gdLst>
                  <a:gd name="connsiteX0" fmla="*/ 0 w 5564459"/>
                  <a:gd name="connsiteY0" fmla="*/ 0 h 236034"/>
                  <a:gd name="connsiteX1" fmla="*/ 2832410 w 5564459"/>
                  <a:gd name="connsiteY1" fmla="*/ 211873 h 236034"/>
                  <a:gd name="connsiteX2" fmla="*/ 5564459 w 5564459"/>
                  <a:gd name="connsiteY2" fmla="*/ 144966 h 236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564459" h="236034">
                    <a:moveTo>
                      <a:pt x="0" y="0"/>
                    </a:moveTo>
                    <a:cubicBezTo>
                      <a:pt x="952500" y="93856"/>
                      <a:pt x="1905000" y="187712"/>
                      <a:pt x="2832410" y="211873"/>
                    </a:cubicBezTo>
                    <a:cubicBezTo>
                      <a:pt x="3759820" y="236034"/>
                      <a:pt x="4930698" y="226742"/>
                      <a:pt x="5564459" y="144966"/>
                    </a:cubicBezTo>
                  </a:path>
                </a:pathLst>
              </a:custGeom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>
                <a:off x="142844" y="6429396"/>
                <a:ext cx="5564459" cy="236034"/>
              </a:xfrm>
              <a:custGeom>
                <a:avLst/>
                <a:gdLst>
                  <a:gd name="connsiteX0" fmla="*/ 0 w 5564459"/>
                  <a:gd name="connsiteY0" fmla="*/ 0 h 236034"/>
                  <a:gd name="connsiteX1" fmla="*/ 2832410 w 5564459"/>
                  <a:gd name="connsiteY1" fmla="*/ 211873 h 236034"/>
                  <a:gd name="connsiteX2" fmla="*/ 5564459 w 5564459"/>
                  <a:gd name="connsiteY2" fmla="*/ 144966 h 236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564459" h="236034">
                    <a:moveTo>
                      <a:pt x="0" y="0"/>
                    </a:moveTo>
                    <a:cubicBezTo>
                      <a:pt x="952500" y="93856"/>
                      <a:pt x="1905000" y="187712"/>
                      <a:pt x="2832410" y="211873"/>
                    </a:cubicBezTo>
                    <a:cubicBezTo>
                      <a:pt x="3759820" y="236034"/>
                      <a:pt x="4930698" y="226742"/>
                      <a:pt x="5564459" y="144966"/>
                    </a:cubicBezTo>
                  </a:path>
                </a:pathLst>
              </a:custGeom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任意多边形 68"/>
              <p:cNvSpPr/>
              <p:nvPr/>
            </p:nvSpPr>
            <p:spPr>
              <a:xfrm>
                <a:off x="142844" y="6500834"/>
                <a:ext cx="5564459" cy="236034"/>
              </a:xfrm>
              <a:custGeom>
                <a:avLst/>
                <a:gdLst>
                  <a:gd name="connsiteX0" fmla="*/ 0 w 5564459"/>
                  <a:gd name="connsiteY0" fmla="*/ 0 h 236034"/>
                  <a:gd name="connsiteX1" fmla="*/ 2832410 w 5564459"/>
                  <a:gd name="connsiteY1" fmla="*/ 211873 h 236034"/>
                  <a:gd name="connsiteX2" fmla="*/ 5564459 w 5564459"/>
                  <a:gd name="connsiteY2" fmla="*/ 144966 h 236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564459" h="236034">
                    <a:moveTo>
                      <a:pt x="0" y="0"/>
                    </a:moveTo>
                    <a:cubicBezTo>
                      <a:pt x="952500" y="93856"/>
                      <a:pt x="1905000" y="187712"/>
                      <a:pt x="2832410" y="211873"/>
                    </a:cubicBezTo>
                    <a:cubicBezTo>
                      <a:pt x="3759820" y="236034"/>
                      <a:pt x="4930698" y="226742"/>
                      <a:pt x="5564459" y="144966"/>
                    </a:cubicBezTo>
                  </a:path>
                </a:pathLst>
              </a:custGeom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70" name="十字星 69"/>
          <p:cNvSpPr/>
          <p:nvPr/>
        </p:nvSpPr>
        <p:spPr>
          <a:xfrm rot="671196">
            <a:off x="2382426" y="6097210"/>
            <a:ext cx="285752" cy="285752"/>
          </a:xfrm>
          <a:prstGeom prst="star4">
            <a:avLst/>
          </a:prstGeom>
          <a:solidFill>
            <a:srgbClr val="FFFF00"/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十字星 71"/>
          <p:cNvSpPr/>
          <p:nvPr/>
        </p:nvSpPr>
        <p:spPr>
          <a:xfrm rot="20653641">
            <a:off x="5675222" y="6572582"/>
            <a:ext cx="209472" cy="261903"/>
          </a:xfrm>
          <a:prstGeom prst="star4">
            <a:avLst/>
          </a:prstGeom>
          <a:solidFill>
            <a:srgbClr val="FFFF00"/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十字星 72"/>
          <p:cNvSpPr/>
          <p:nvPr/>
        </p:nvSpPr>
        <p:spPr>
          <a:xfrm>
            <a:off x="142844" y="6643710"/>
            <a:ext cx="189309" cy="214289"/>
          </a:xfrm>
          <a:prstGeom prst="star4">
            <a:avLst/>
          </a:prstGeom>
          <a:solidFill>
            <a:srgbClr val="FFFF00"/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十字星 73"/>
          <p:cNvSpPr/>
          <p:nvPr/>
        </p:nvSpPr>
        <p:spPr>
          <a:xfrm>
            <a:off x="295244" y="6643735"/>
            <a:ext cx="189309" cy="214289"/>
          </a:xfrm>
          <a:prstGeom prst="star4">
            <a:avLst/>
          </a:prstGeom>
          <a:solidFill>
            <a:srgbClr val="FFFF00"/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十字星 74"/>
          <p:cNvSpPr/>
          <p:nvPr/>
        </p:nvSpPr>
        <p:spPr>
          <a:xfrm>
            <a:off x="453601" y="6643710"/>
            <a:ext cx="189309" cy="214289"/>
          </a:xfrm>
          <a:prstGeom prst="star4">
            <a:avLst/>
          </a:prstGeom>
          <a:solidFill>
            <a:srgbClr val="FFFF00"/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十字星 75"/>
          <p:cNvSpPr/>
          <p:nvPr/>
        </p:nvSpPr>
        <p:spPr>
          <a:xfrm>
            <a:off x="642910" y="6643710"/>
            <a:ext cx="189309" cy="214289"/>
          </a:xfrm>
          <a:prstGeom prst="star4">
            <a:avLst/>
          </a:prstGeom>
          <a:solidFill>
            <a:srgbClr val="FFFF00"/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十字星 76"/>
          <p:cNvSpPr/>
          <p:nvPr/>
        </p:nvSpPr>
        <p:spPr>
          <a:xfrm>
            <a:off x="810791" y="6643735"/>
            <a:ext cx="189309" cy="214289"/>
          </a:xfrm>
          <a:prstGeom prst="star4">
            <a:avLst/>
          </a:prstGeom>
          <a:solidFill>
            <a:srgbClr val="FFFF00"/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9" name="组合 168"/>
          <p:cNvGrpSpPr/>
          <p:nvPr/>
        </p:nvGrpSpPr>
        <p:grpSpPr>
          <a:xfrm>
            <a:off x="4143372" y="1285860"/>
            <a:ext cx="45719" cy="3357586"/>
            <a:chOff x="4000496" y="1285860"/>
            <a:chExt cx="357190" cy="3357586"/>
          </a:xfrm>
        </p:grpSpPr>
        <p:grpSp>
          <p:nvGrpSpPr>
            <p:cNvPr id="46" name="组合 125"/>
            <p:cNvGrpSpPr/>
            <p:nvPr/>
          </p:nvGrpSpPr>
          <p:grpSpPr>
            <a:xfrm>
              <a:off x="4000496" y="1285860"/>
              <a:ext cx="357190" cy="2428892"/>
              <a:chOff x="3714744" y="1785926"/>
              <a:chExt cx="928694" cy="2428892"/>
            </a:xfrm>
          </p:grpSpPr>
          <p:grpSp>
            <p:nvGrpSpPr>
              <p:cNvPr id="49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85" name="直接连接符 84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直接连接符 86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直接连接符 87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直接连接符 88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0" name="直接连接符 89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直接连接符 90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" name="直接连接符 91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3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95" name="直接连接符 94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直接连接符 95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直接连接符 96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直接连接符 97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直接连接符 98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直接连接符 99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直接连接符 100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7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03" name="直接连接符 102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" name="直接连接符 103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直接连接符 104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直接连接符 105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直接连接符 106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8" name="直接连接符 107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9" name="直接连接符 108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8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11" name="直接连接符 11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直接连接符 11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直接连接符 11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4" name="直接连接符 11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5" name="直接连接符 11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6" name="直接连接符 11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7" name="直接连接符 11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1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19" name="直接连接符 118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直接连接符 119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1" name="直接连接符 120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直接连接符 121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直接连接符 122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4" name="直接连接符 123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5" name="直接连接符 124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5" name="组合 126"/>
            <p:cNvGrpSpPr/>
            <p:nvPr/>
          </p:nvGrpSpPr>
          <p:grpSpPr>
            <a:xfrm>
              <a:off x="4000496" y="2214554"/>
              <a:ext cx="357190" cy="2428892"/>
              <a:chOff x="3714744" y="1785926"/>
              <a:chExt cx="928694" cy="2428892"/>
            </a:xfrm>
          </p:grpSpPr>
          <p:grpSp>
            <p:nvGrpSpPr>
              <p:cNvPr id="66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61" name="直接连接符 16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2" name="直接连接符 16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3" name="直接连接符 16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4" name="直接连接符 16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5" name="直接连接符 16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6" name="直接连接符 16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7" name="直接连接符 16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54" name="直接连接符 15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5" name="直接连接符 15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" name="直接连接符 15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" name="直接连接符 15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8" name="直接连接符 15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直接连接符 15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0" name="直接连接符 15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8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47" name="直接连接符 146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直接连接符 147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" name="直接连接符 148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直接连接符 149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" name="直接连接符 150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" name="直接连接符 151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3" name="直接连接符 152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9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40" name="直接连接符 139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1" name="直接连接符 140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2" name="直接连接符 141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3" name="直接连接符 142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4" name="直接连接符 143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直接连接符 144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直接连接符 145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0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33" name="直接连接符 132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4" name="直接连接符 133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5" name="直接连接符 134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6" name="直接连接符 135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7" name="直接连接符 136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8" name="直接连接符 137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" name="直接连接符 138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168" name="图片 167" descr="520181b2b3f779398410fb1c7df9136b.jpg"/>
          <p:cNvPicPr>
            <a:picLocks noChangeAspect="1"/>
          </p:cNvPicPr>
          <p:nvPr/>
        </p:nvPicPr>
        <p:blipFill>
          <a:blip r:embed="rId3" cstate="print"/>
          <a:srcRect b="6765"/>
          <a:stretch>
            <a:fillRect/>
          </a:stretch>
        </p:blipFill>
        <p:spPr>
          <a:xfrm>
            <a:off x="3635896" y="4941168"/>
            <a:ext cx="1880577" cy="1309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70" name="组合 169"/>
          <p:cNvGrpSpPr/>
          <p:nvPr/>
        </p:nvGrpSpPr>
        <p:grpSpPr>
          <a:xfrm>
            <a:off x="4214810" y="1285860"/>
            <a:ext cx="45719" cy="3357586"/>
            <a:chOff x="4000496" y="1285860"/>
            <a:chExt cx="357190" cy="3357586"/>
          </a:xfrm>
        </p:grpSpPr>
        <p:grpSp>
          <p:nvGrpSpPr>
            <p:cNvPr id="171" name="组合 125"/>
            <p:cNvGrpSpPr/>
            <p:nvPr/>
          </p:nvGrpSpPr>
          <p:grpSpPr>
            <a:xfrm>
              <a:off x="4000496" y="1285860"/>
              <a:ext cx="357190" cy="2428892"/>
              <a:chOff x="3714744" y="1785926"/>
              <a:chExt cx="928694" cy="2428892"/>
            </a:xfrm>
          </p:grpSpPr>
          <p:grpSp>
            <p:nvGrpSpPr>
              <p:cNvPr id="213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46" name="直接连接符 245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7" name="直接连接符 246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8" name="直接连接符 247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9" name="直接连接符 248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0" name="直接连接符 249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1" name="直接连接符 250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2" name="直接连接符 251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4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39" name="直接连接符 238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0" name="直接连接符 239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1" name="直接连接符 240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2" name="直接连接符 241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3" name="直接连接符 242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4" name="直接连接符 243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5" name="直接连接符 244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5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32" name="直接连接符 231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3" name="直接连接符 232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4" name="直接连接符 233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5" name="直接连接符 234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6" name="直接连接符 235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7" name="直接连接符 236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8" name="直接连接符 237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6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25" name="直接连接符 224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6" name="直接连接符 225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7" name="直接连接符 226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8" name="直接连接符 227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9" name="直接连接符 228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0" name="直接连接符 229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1" name="直接连接符 230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7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18" name="直接连接符 217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9" name="直接连接符 218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0" name="直接连接符 219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1" name="直接连接符 220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2" name="直接连接符 221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3" name="直接连接符 222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4" name="直接连接符 223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72" name="组合 126"/>
            <p:cNvGrpSpPr/>
            <p:nvPr/>
          </p:nvGrpSpPr>
          <p:grpSpPr>
            <a:xfrm>
              <a:off x="4000496" y="2214554"/>
              <a:ext cx="357190" cy="2428892"/>
              <a:chOff x="3714744" y="1785926"/>
              <a:chExt cx="928694" cy="2428892"/>
            </a:xfrm>
          </p:grpSpPr>
          <p:grpSp>
            <p:nvGrpSpPr>
              <p:cNvPr id="173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06" name="直接连接符 205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7" name="直接连接符 206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8" name="直接连接符 207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9" name="直接连接符 208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0" name="直接连接符 209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1" name="直接连接符 210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2" name="直接连接符 211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4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99" name="直接连接符 198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0" name="直接连接符 199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1" name="直接连接符 200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2" name="直接连接符 201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3" name="直接连接符 202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4" name="直接连接符 203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5" name="直接连接符 204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5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92" name="直接连接符 191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3" name="直接连接符 192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4" name="直接连接符 193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5" name="直接连接符 194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6" name="直接连接符 195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7" name="直接连接符 196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8" name="直接连接符 197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6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85" name="直接连接符 184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6" name="直接连接符 185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7" name="直接连接符 186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8" name="直接连接符 187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9" name="直接连接符 188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0" name="直接连接符 189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1" name="直接连接符 190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7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178" name="直接连接符 177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9" name="直接连接符 178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0" name="直接连接符 179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1" name="直接连接符 180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2" name="直接连接符 181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3" name="直接连接符 182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4" name="直接连接符 183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253" name="组合 252"/>
          <p:cNvGrpSpPr/>
          <p:nvPr/>
        </p:nvGrpSpPr>
        <p:grpSpPr>
          <a:xfrm>
            <a:off x="4286248" y="1285860"/>
            <a:ext cx="45719" cy="3357586"/>
            <a:chOff x="4000496" y="1285860"/>
            <a:chExt cx="357190" cy="3357586"/>
          </a:xfrm>
        </p:grpSpPr>
        <p:grpSp>
          <p:nvGrpSpPr>
            <p:cNvPr id="254" name="组合 125"/>
            <p:cNvGrpSpPr/>
            <p:nvPr/>
          </p:nvGrpSpPr>
          <p:grpSpPr>
            <a:xfrm>
              <a:off x="4000496" y="1285860"/>
              <a:ext cx="357190" cy="2428892"/>
              <a:chOff x="3714744" y="1785926"/>
              <a:chExt cx="928694" cy="2428892"/>
            </a:xfrm>
          </p:grpSpPr>
          <p:grpSp>
            <p:nvGrpSpPr>
              <p:cNvPr id="296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29" name="直接连接符 328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0" name="直接连接符 329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1" name="直接连接符 330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2" name="直接连接符 331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3" name="直接连接符 332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4" name="直接连接符 333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5" name="直接连接符 334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97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22" name="直接连接符 321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3" name="直接连接符 322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4" name="直接连接符 323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5" name="直接连接符 324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6" name="直接连接符 325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7" name="直接连接符 326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8" name="直接连接符 327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98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15" name="直接连接符 314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6" name="直接连接符 315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7" name="直接连接符 316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8" name="直接连接符 317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9" name="直接连接符 318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0" name="直接连接符 319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1" name="直接连接符 320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99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08" name="直接连接符 307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9" name="直接连接符 308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0" name="直接连接符 309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1" name="直接连接符 310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2" name="直接连接符 311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3" name="直接连接符 312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" name="直接连接符 313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0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01" name="直接连接符 30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2" name="直接连接符 30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3" name="直接连接符 30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4" name="直接连接符 30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5" name="直接连接符 30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6" name="直接连接符 30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7" name="直接连接符 30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55" name="组合 126"/>
            <p:cNvGrpSpPr/>
            <p:nvPr/>
          </p:nvGrpSpPr>
          <p:grpSpPr>
            <a:xfrm>
              <a:off x="4000496" y="2214554"/>
              <a:ext cx="357190" cy="2428892"/>
              <a:chOff x="3714744" y="1785926"/>
              <a:chExt cx="928694" cy="2428892"/>
            </a:xfrm>
          </p:grpSpPr>
          <p:grpSp>
            <p:nvGrpSpPr>
              <p:cNvPr id="256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89" name="直接连接符 288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0" name="直接连接符 289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1" name="直接连接符 290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2" name="直接连接符 291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3" name="直接连接符 292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4" name="直接连接符 293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5" name="直接连接符 294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7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82" name="直接连接符 281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3" name="直接连接符 282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4" name="直接连接符 283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5" name="直接连接符 284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6" name="直接连接符 285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7" name="直接连接符 286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8" name="直接连接符 287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8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75" name="直接连接符 274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6" name="直接连接符 275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7" name="直接连接符 276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8" name="直接连接符 277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9" name="直接连接符 278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0" name="直接连接符 279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1" name="直接连接符 280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9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68" name="直接连接符 267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9" name="直接连接符 268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0" name="直接连接符 269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1" name="直接连接符 270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2" name="直接连接符 271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3" name="直接连接符 272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4" name="直接连接符 273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60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261" name="直接连接符 26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2" name="直接连接符 26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3" name="直接连接符 26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4" name="直接连接符 26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5" name="直接连接符 26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6" name="直接连接符 26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7" name="直接连接符 26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36" name="组合 335"/>
          <p:cNvGrpSpPr/>
          <p:nvPr/>
        </p:nvGrpSpPr>
        <p:grpSpPr>
          <a:xfrm>
            <a:off x="4357686" y="1285860"/>
            <a:ext cx="45719" cy="3357586"/>
            <a:chOff x="4000496" y="1285860"/>
            <a:chExt cx="357190" cy="3357586"/>
          </a:xfrm>
        </p:grpSpPr>
        <p:grpSp>
          <p:nvGrpSpPr>
            <p:cNvPr id="337" name="组合 125"/>
            <p:cNvGrpSpPr/>
            <p:nvPr/>
          </p:nvGrpSpPr>
          <p:grpSpPr>
            <a:xfrm>
              <a:off x="4000496" y="1285860"/>
              <a:ext cx="357190" cy="2428892"/>
              <a:chOff x="3714744" y="1785926"/>
              <a:chExt cx="928694" cy="2428892"/>
            </a:xfrm>
          </p:grpSpPr>
          <p:grpSp>
            <p:nvGrpSpPr>
              <p:cNvPr id="379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12" name="直接连接符 411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3" name="直接连接符 412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4" name="直接连接符 413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5" name="直接连接符 414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6" name="直接连接符 415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7" name="直接连接符 416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8" name="直接连接符 417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80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05" name="直接连接符 404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6" name="直接连接符 405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7" name="直接连接符 406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8" name="直接连接符 407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9" name="直接连接符 408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0" name="直接连接符 409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1" name="直接连接符 410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81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98" name="直接连接符 397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9" name="直接连接符 398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0" name="直接连接符 399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1" name="直接连接符 400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2" name="直接连接符 401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3" name="直接连接符 402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4" name="直接连接符 403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82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91" name="直接连接符 39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2" name="直接连接符 39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3" name="直接连接符 39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4" name="直接连接符 39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5" name="直接连接符 39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6" name="直接连接符 39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7" name="直接连接符 39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83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84" name="直接连接符 38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5" name="直接连接符 38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6" name="直接连接符 38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7" name="直接连接符 38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8" name="直接连接符 38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9" name="直接连接符 38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0" name="直接连接符 38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38" name="组合 126"/>
            <p:cNvGrpSpPr/>
            <p:nvPr/>
          </p:nvGrpSpPr>
          <p:grpSpPr>
            <a:xfrm>
              <a:off x="4000496" y="2214554"/>
              <a:ext cx="357190" cy="2428892"/>
              <a:chOff x="3714744" y="1785926"/>
              <a:chExt cx="928694" cy="2428892"/>
            </a:xfrm>
          </p:grpSpPr>
          <p:grpSp>
            <p:nvGrpSpPr>
              <p:cNvPr id="339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72" name="直接连接符 371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3" name="直接连接符 372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4" name="直接连接符 373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5" name="直接连接符 374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6" name="直接连接符 375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7" name="直接连接符 376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8" name="直接连接符 377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0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65" name="直接连接符 364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6" name="直接连接符 365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7" name="直接连接符 366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8" name="直接连接符 367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9" name="直接连接符 368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0" name="直接连接符 369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1" name="直接连接符 370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1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58" name="直接连接符 357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9" name="直接连接符 358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0" name="直接连接符 359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1" name="直接连接符 360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2" name="直接连接符 361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3" name="直接连接符 362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4" name="直接连接符 363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2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51" name="直接连接符 35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2" name="直接连接符 35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3" name="直接连接符 35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4" name="直接连接符 35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5" name="直接连接符 35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6" name="直接连接符 35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7" name="直接连接符 35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3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344" name="直接连接符 34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5" name="直接连接符 34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6" name="直接连接符 34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7" name="直接连接符 34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8" name="直接连接符 34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9" name="直接连接符 34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0" name="直接连接符 34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19" name="组合 418"/>
          <p:cNvGrpSpPr/>
          <p:nvPr/>
        </p:nvGrpSpPr>
        <p:grpSpPr>
          <a:xfrm>
            <a:off x="4429124" y="1285860"/>
            <a:ext cx="45719" cy="3357586"/>
            <a:chOff x="4000496" y="1285860"/>
            <a:chExt cx="357190" cy="3357586"/>
          </a:xfrm>
        </p:grpSpPr>
        <p:grpSp>
          <p:nvGrpSpPr>
            <p:cNvPr id="420" name="组合 125"/>
            <p:cNvGrpSpPr/>
            <p:nvPr/>
          </p:nvGrpSpPr>
          <p:grpSpPr>
            <a:xfrm>
              <a:off x="4000496" y="1285860"/>
              <a:ext cx="357190" cy="2428892"/>
              <a:chOff x="3714744" y="1785926"/>
              <a:chExt cx="928694" cy="2428892"/>
            </a:xfrm>
          </p:grpSpPr>
          <p:grpSp>
            <p:nvGrpSpPr>
              <p:cNvPr id="462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95" name="直接连接符 494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6" name="直接连接符 495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7" name="直接连接符 496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8" name="直接连接符 497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9" name="直接连接符 498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0" name="直接连接符 499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1" name="直接连接符 500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63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88" name="直接连接符 487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9" name="直接连接符 488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0" name="直接连接符 489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1" name="直接连接符 490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2" name="直接连接符 491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3" name="直接连接符 492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4" name="直接连接符 493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64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81" name="直接连接符 48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2" name="直接连接符 48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3" name="直接连接符 48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4" name="直接连接符 48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5" name="直接连接符 48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6" name="直接连接符 48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7" name="直接连接符 48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65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74" name="直接连接符 47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5" name="直接连接符 47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6" name="直接连接符 47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7" name="直接连接符 47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8" name="直接连接符 47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9" name="直接连接符 47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0" name="直接连接符 47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66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67" name="直接连接符 466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8" name="直接连接符 467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9" name="直接连接符 468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0" name="直接连接符 469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1" name="直接连接符 470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2" name="直接连接符 471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3" name="直接连接符 472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21" name="组合 126"/>
            <p:cNvGrpSpPr/>
            <p:nvPr/>
          </p:nvGrpSpPr>
          <p:grpSpPr>
            <a:xfrm>
              <a:off x="4000496" y="2214554"/>
              <a:ext cx="357190" cy="2428892"/>
              <a:chOff x="3714744" y="1785926"/>
              <a:chExt cx="928694" cy="2428892"/>
            </a:xfrm>
          </p:grpSpPr>
          <p:grpSp>
            <p:nvGrpSpPr>
              <p:cNvPr id="422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55" name="直接连接符 454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6" name="直接连接符 455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7" name="直接连接符 456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8" name="直接连接符 457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9" name="直接连接符 458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0" name="直接连接符 459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1" name="直接连接符 460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3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48" name="直接连接符 447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9" name="直接连接符 448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0" name="直接连接符 449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1" name="直接连接符 450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2" name="直接连接符 451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3" name="直接连接符 452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4" name="直接连接符 453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4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41" name="直接连接符 44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2" name="直接连接符 44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3" name="直接连接符 44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4" name="直接连接符 44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5" name="直接连接符 44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6" name="直接连接符 44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7" name="直接连接符 44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5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34" name="直接连接符 43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5" name="直接连接符 43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6" name="直接连接符 43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7" name="直接连接符 43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8" name="直接连接符 43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9" name="直接连接符 43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0" name="直接连接符 43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6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427" name="直接连接符 426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8" name="直接连接符 427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9" name="直接连接符 428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0" name="直接连接符 429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1" name="直接连接符 430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2" name="直接连接符 431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3" name="直接连接符 432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02" name="组合 501"/>
          <p:cNvGrpSpPr/>
          <p:nvPr/>
        </p:nvGrpSpPr>
        <p:grpSpPr>
          <a:xfrm>
            <a:off x="4071934" y="1285860"/>
            <a:ext cx="45719" cy="3357586"/>
            <a:chOff x="4000496" y="1285860"/>
            <a:chExt cx="357190" cy="3357586"/>
          </a:xfrm>
        </p:grpSpPr>
        <p:grpSp>
          <p:nvGrpSpPr>
            <p:cNvPr id="503" name="组合 125"/>
            <p:cNvGrpSpPr/>
            <p:nvPr/>
          </p:nvGrpSpPr>
          <p:grpSpPr>
            <a:xfrm>
              <a:off x="4000496" y="1285860"/>
              <a:ext cx="357190" cy="2428892"/>
              <a:chOff x="3714744" y="1785926"/>
              <a:chExt cx="928694" cy="2428892"/>
            </a:xfrm>
          </p:grpSpPr>
          <p:grpSp>
            <p:nvGrpSpPr>
              <p:cNvPr id="545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78" name="直接连接符 577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9" name="直接连接符 578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0" name="直接连接符 579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1" name="直接连接符 580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2" name="直接连接符 581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3" name="直接连接符 582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4" name="直接连接符 583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46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71" name="直接连接符 57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2" name="直接连接符 57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3" name="直接连接符 57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4" name="直接连接符 57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5" name="直接连接符 57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6" name="直接连接符 57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7" name="直接连接符 57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47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64" name="直接连接符 56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5" name="直接连接符 56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6" name="直接连接符 56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7" name="直接连接符 56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8" name="直接连接符 56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9" name="直接连接符 56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0" name="直接连接符 56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48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57" name="直接连接符 556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8" name="直接连接符 557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9" name="直接连接符 558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0" name="直接连接符 559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1" name="直接连接符 560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2" name="直接连接符 561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3" name="直接连接符 562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49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50" name="直接连接符 549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1" name="直接连接符 550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2" name="直接连接符 551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3" name="直接连接符 552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4" name="直接连接符 553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5" name="直接连接符 554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6" name="直接连接符 555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504" name="组合 126"/>
            <p:cNvGrpSpPr/>
            <p:nvPr/>
          </p:nvGrpSpPr>
          <p:grpSpPr>
            <a:xfrm>
              <a:off x="4000496" y="2214554"/>
              <a:ext cx="357190" cy="2428892"/>
              <a:chOff x="3714744" y="1785926"/>
              <a:chExt cx="928694" cy="2428892"/>
            </a:xfrm>
          </p:grpSpPr>
          <p:grpSp>
            <p:nvGrpSpPr>
              <p:cNvPr id="505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38" name="直接连接符 537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9" name="直接连接符 538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0" name="直接连接符 539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1" name="直接连接符 540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2" name="直接连接符 541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3" name="直接连接符 542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4" name="直接连接符 543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06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31" name="直接连接符 53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2" name="直接连接符 53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3" name="直接连接符 53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4" name="直接连接符 53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5" name="直接连接符 53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6" name="直接连接符 53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7" name="直接连接符 53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07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24" name="直接连接符 52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5" name="直接连接符 52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6" name="直接连接符 52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7" name="直接连接符 52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8" name="直接连接符 52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9" name="直接连接符 52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0" name="直接连接符 52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08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17" name="直接连接符 516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8" name="直接连接符 517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9" name="直接连接符 518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0" name="直接连接符 519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1" name="直接连接符 520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2" name="直接连接符 521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3" name="直接连接符 522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09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10" name="直接连接符 509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1" name="直接连接符 510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2" name="直接连接符 511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3" name="直接连接符 512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4" name="直接连接符 513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5" name="直接连接符 514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6" name="直接连接符 515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85" name="组合 584"/>
          <p:cNvGrpSpPr/>
          <p:nvPr/>
        </p:nvGrpSpPr>
        <p:grpSpPr>
          <a:xfrm>
            <a:off x="4000496" y="1285860"/>
            <a:ext cx="45719" cy="3357586"/>
            <a:chOff x="4000496" y="1285860"/>
            <a:chExt cx="357190" cy="3357586"/>
          </a:xfrm>
        </p:grpSpPr>
        <p:grpSp>
          <p:nvGrpSpPr>
            <p:cNvPr id="586" name="组合 125"/>
            <p:cNvGrpSpPr/>
            <p:nvPr/>
          </p:nvGrpSpPr>
          <p:grpSpPr>
            <a:xfrm>
              <a:off x="4000496" y="1285860"/>
              <a:ext cx="357190" cy="2428892"/>
              <a:chOff x="3714744" y="1785926"/>
              <a:chExt cx="928694" cy="2428892"/>
            </a:xfrm>
          </p:grpSpPr>
          <p:grpSp>
            <p:nvGrpSpPr>
              <p:cNvPr id="628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61" name="直接连接符 66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2" name="直接连接符 66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3" name="直接连接符 66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4" name="直接连接符 66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5" name="直接连接符 66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6" name="直接连接符 66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7" name="直接连接符 66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29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54" name="直接连接符 65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5" name="直接连接符 65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6" name="直接连接符 65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7" name="直接连接符 65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8" name="直接连接符 65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9" name="直接连接符 65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0" name="直接连接符 65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30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47" name="直接连接符 646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8" name="直接连接符 647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9" name="直接连接符 648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0" name="直接连接符 649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1" name="直接连接符 650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2" name="直接连接符 651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3" name="直接连接符 652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31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40" name="直接连接符 639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1" name="直接连接符 640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2" name="直接连接符 641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3" name="直接连接符 642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4" name="直接连接符 643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5" name="直接连接符 644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6" name="直接连接符 645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32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33" name="直接连接符 632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4" name="直接连接符 633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5" name="直接连接符 634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6" name="直接连接符 635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7" name="直接连接符 636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8" name="直接连接符 637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9" name="直接连接符 638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587" name="组合 126"/>
            <p:cNvGrpSpPr/>
            <p:nvPr/>
          </p:nvGrpSpPr>
          <p:grpSpPr>
            <a:xfrm>
              <a:off x="4000496" y="2214554"/>
              <a:ext cx="357190" cy="2428892"/>
              <a:chOff x="3714744" y="1785926"/>
              <a:chExt cx="928694" cy="2428892"/>
            </a:xfrm>
          </p:grpSpPr>
          <p:grpSp>
            <p:nvGrpSpPr>
              <p:cNvPr id="588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21" name="直接连接符 620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2" name="直接连接符 621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3" name="直接连接符 622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4" name="直接连接符 623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5" name="直接连接符 624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6" name="直接连接符 625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7" name="直接连接符 626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89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14" name="直接连接符 61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5" name="直接连接符 61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6" name="直接连接符 61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7" name="直接连接符 61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8" name="直接连接符 61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9" name="直接连接符 61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0" name="直接连接符 61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90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07" name="直接连接符 606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8" name="直接连接符 607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9" name="直接连接符 608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0" name="直接连接符 609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1" name="直接连接符 610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2" name="直接连接符 611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3" name="直接连接符 612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91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00" name="直接连接符 599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1" name="直接连接符 600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2" name="直接连接符 601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3" name="直接连接符 602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4" name="直接连接符 603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5" name="直接连接符 604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6" name="直接连接符 605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92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593" name="直接连接符 592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4" name="直接连接符 593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5" name="直接连接符 594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6" name="直接连接符 595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7" name="直接连接符 596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8" name="直接连接符 597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9" name="直接连接符 598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668" name="组合 667"/>
          <p:cNvGrpSpPr/>
          <p:nvPr/>
        </p:nvGrpSpPr>
        <p:grpSpPr>
          <a:xfrm>
            <a:off x="3929058" y="1285860"/>
            <a:ext cx="45719" cy="3357586"/>
            <a:chOff x="4000496" y="1285860"/>
            <a:chExt cx="357190" cy="3357586"/>
          </a:xfrm>
        </p:grpSpPr>
        <p:grpSp>
          <p:nvGrpSpPr>
            <p:cNvPr id="669" name="组合 125"/>
            <p:cNvGrpSpPr/>
            <p:nvPr/>
          </p:nvGrpSpPr>
          <p:grpSpPr>
            <a:xfrm>
              <a:off x="4000496" y="1285860"/>
              <a:ext cx="357190" cy="2428892"/>
              <a:chOff x="3714744" y="1785926"/>
              <a:chExt cx="928694" cy="2428892"/>
            </a:xfrm>
          </p:grpSpPr>
          <p:grpSp>
            <p:nvGrpSpPr>
              <p:cNvPr id="711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744" name="直接连接符 74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5" name="直接连接符 74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6" name="直接连接符 74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7" name="直接连接符 74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8" name="直接连接符 74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9" name="直接连接符 74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0" name="直接连接符 74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2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737" name="直接连接符 736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8" name="直接连接符 737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9" name="直接连接符 738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0" name="直接连接符 739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1" name="直接连接符 740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2" name="直接连接符 741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3" name="直接连接符 742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3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730" name="直接连接符 729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1" name="直接连接符 730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2" name="直接连接符 731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3" name="直接连接符 732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4" name="直接连接符 733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5" name="直接连接符 734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6" name="直接连接符 735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4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723" name="直接连接符 722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4" name="直接连接符 723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5" name="直接连接符 724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6" name="直接连接符 725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7" name="直接连接符 726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8" name="直接连接符 727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9" name="直接连接符 728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5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716" name="直接连接符 715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7" name="直接连接符 716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8" name="直接连接符 717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9" name="直接连接符 718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0" name="直接连接符 719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1" name="直接连接符 720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2" name="直接连接符 721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70" name="组合 126"/>
            <p:cNvGrpSpPr/>
            <p:nvPr/>
          </p:nvGrpSpPr>
          <p:grpSpPr>
            <a:xfrm>
              <a:off x="4000496" y="2214554"/>
              <a:ext cx="357190" cy="2428892"/>
              <a:chOff x="3714744" y="1785926"/>
              <a:chExt cx="928694" cy="2428892"/>
            </a:xfrm>
          </p:grpSpPr>
          <p:grpSp>
            <p:nvGrpSpPr>
              <p:cNvPr id="671" name="组合 92"/>
              <p:cNvGrpSpPr/>
              <p:nvPr/>
            </p:nvGrpSpPr>
            <p:grpSpPr>
              <a:xfrm>
                <a:off x="3714744" y="1785926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704" name="直接连接符 703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5" name="直接连接符 704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6" name="直接连接符 705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7" name="直接连接符 706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8" name="直接连接符 707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9" name="直接连接符 708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0" name="直接连接符 709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2" name="组合 93"/>
              <p:cNvGrpSpPr/>
              <p:nvPr/>
            </p:nvGrpSpPr>
            <p:grpSpPr>
              <a:xfrm>
                <a:off x="3714744" y="2285992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97" name="直接连接符 696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8" name="直接连接符 697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9" name="直接连接符 698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0" name="直接连接符 699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1" name="直接连接符 700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2" name="直接连接符 701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3" name="直接连接符 702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3" name="组合 101"/>
              <p:cNvGrpSpPr/>
              <p:nvPr/>
            </p:nvGrpSpPr>
            <p:grpSpPr>
              <a:xfrm>
                <a:off x="3714744" y="2786058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90" name="直接连接符 689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1" name="直接连接符 690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2" name="直接连接符 691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3" name="直接连接符 692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4" name="直接连接符 693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5" name="直接连接符 694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6" name="直接连接符 695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4" name="组合 109"/>
              <p:cNvGrpSpPr/>
              <p:nvPr/>
            </p:nvGrpSpPr>
            <p:grpSpPr>
              <a:xfrm>
                <a:off x="3714744" y="3286124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83" name="直接连接符 682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4" name="直接连接符 683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5" name="直接连接符 684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6" name="直接连接符 685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7" name="直接连接符 686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8" name="直接连接符 687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9" name="直接连接符 688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5" name="组合 117"/>
              <p:cNvGrpSpPr/>
              <p:nvPr/>
            </p:nvGrpSpPr>
            <p:grpSpPr>
              <a:xfrm>
                <a:off x="3714744" y="3786190"/>
                <a:ext cx="928694" cy="428628"/>
                <a:chOff x="3714744" y="1785926"/>
                <a:chExt cx="928694" cy="428628"/>
              </a:xfrm>
            </p:grpSpPr>
            <p:cxnSp>
              <p:nvCxnSpPr>
                <p:cNvPr id="676" name="直接连接符 675"/>
                <p:cNvCxnSpPr/>
                <p:nvPr/>
              </p:nvCxnSpPr>
              <p:spPr>
                <a:xfrm>
                  <a:off x="3714744" y="178592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7" name="直接连接符 676"/>
                <p:cNvCxnSpPr/>
                <p:nvPr/>
              </p:nvCxnSpPr>
              <p:spPr>
                <a:xfrm>
                  <a:off x="3714744" y="1857364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8" name="直接连接符 677"/>
                <p:cNvCxnSpPr/>
                <p:nvPr/>
              </p:nvCxnSpPr>
              <p:spPr>
                <a:xfrm>
                  <a:off x="3714744" y="192880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9" name="直接连接符 678"/>
                <p:cNvCxnSpPr/>
                <p:nvPr/>
              </p:nvCxnSpPr>
              <p:spPr>
                <a:xfrm>
                  <a:off x="3714744" y="1998652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0" name="直接连接符 679"/>
                <p:cNvCxnSpPr/>
                <p:nvPr/>
              </p:nvCxnSpPr>
              <p:spPr>
                <a:xfrm>
                  <a:off x="3714744" y="2070090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1" name="直接连接符 680"/>
                <p:cNvCxnSpPr/>
                <p:nvPr/>
              </p:nvCxnSpPr>
              <p:spPr>
                <a:xfrm>
                  <a:off x="3714744" y="2141528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2" name="直接连接符 681"/>
                <p:cNvCxnSpPr/>
                <p:nvPr/>
              </p:nvCxnSpPr>
              <p:spPr>
                <a:xfrm>
                  <a:off x="3714744" y="2212966"/>
                  <a:ext cx="928694" cy="1588"/>
                </a:xfrm>
                <a:prstGeom prst="line">
                  <a:avLst/>
                </a:prstGeom>
                <a:ln w="57150">
                  <a:solidFill>
                    <a:srgbClr val="78DEC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3843" b="987"/>
          <a:stretch>
            <a:fillRect/>
          </a:stretch>
        </p:blipFill>
        <p:spPr>
          <a:xfrm rot="1198418">
            <a:off x="5077945" y="319248"/>
            <a:ext cx="1833703" cy="3933486"/>
          </a:xfrm>
          <a:prstGeom prst="rect">
            <a:avLst/>
          </a:prstGeom>
        </p:spPr>
      </p:pic>
      <p:pic>
        <p:nvPicPr>
          <p:cNvPr id="5" name="图片 4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2456894" y="1253887"/>
            <a:ext cx="395982" cy="778325"/>
          </a:xfrm>
          <a:prstGeom prst="rect">
            <a:avLst/>
          </a:prstGeom>
        </p:spPr>
      </p:pic>
      <p:pic>
        <p:nvPicPr>
          <p:cNvPr id="6" name="图片 5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457554" y="753821"/>
            <a:ext cx="395982" cy="778325"/>
          </a:xfrm>
          <a:prstGeom prst="rect">
            <a:avLst/>
          </a:prstGeom>
        </p:spPr>
      </p:pic>
      <p:pic>
        <p:nvPicPr>
          <p:cNvPr id="7" name="图片 6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100100" y="5040102"/>
            <a:ext cx="395982" cy="778325"/>
          </a:xfrm>
          <a:prstGeom prst="rect">
            <a:avLst/>
          </a:prstGeom>
        </p:spPr>
      </p:pic>
      <p:pic>
        <p:nvPicPr>
          <p:cNvPr id="11" name="图片 10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752103" y="4561257"/>
            <a:ext cx="608918" cy="1196863"/>
          </a:xfrm>
          <a:prstGeom prst="rect">
            <a:avLst/>
          </a:prstGeom>
        </p:spPr>
      </p:pic>
      <p:pic>
        <p:nvPicPr>
          <p:cNvPr id="12" name="图片 11" descr="589.gif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58427" b="18286"/>
          <a:stretch>
            <a:fillRect/>
          </a:stretch>
        </p:blipFill>
        <p:spPr>
          <a:xfrm rot="958644">
            <a:off x="5743043" y="253755"/>
            <a:ext cx="395982" cy="77832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2699792" y="116632"/>
            <a:ext cx="3672408" cy="1584176"/>
            <a:chOff x="3786182" y="2428868"/>
            <a:chExt cx="2714644" cy="1174981"/>
          </a:xfrm>
        </p:grpSpPr>
        <p:pic>
          <p:nvPicPr>
            <p:cNvPr id="15" name="图片 14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3957093" y="2825524"/>
              <a:ext cx="395982" cy="778325"/>
            </a:xfrm>
            <a:prstGeom prst="rect">
              <a:avLst/>
            </a:prstGeom>
          </p:spPr>
        </p:pic>
        <p:sp>
          <p:nvSpPr>
            <p:cNvPr id="17" name="泪滴形 16"/>
            <p:cNvSpPr/>
            <p:nvPr/>
          </p:nvSpPr>
          <p:spPr>
            <a:xfrm rot="10643371">
              <a:off x="3786182" y="2428868"/>
              <a:ext cx="1071570" cy="1071570"/>
            </a:xfrm>
            <a:prstGeom prst="teardrop">
              <a:avLst/>
            </a:prstGeom>
            <a:gradFill flip="none" rotWithShape="1">
              <a:gsLst>
                <a:gs pos="0">
                  <a:srgbClr val="FF0000">
                    <a:alpha val="54000"/>
                  </a:srgbClr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8400000" scaled="0"/>
              <a:tileRect/>
            </a:gradFill>
            <a:ln w="25400" cap="flat" cmpd="sng">
              <a:solidFill>
                <a:schemeClr val="accent5">
                  <a:lumMod val="75000"/>
                </a:schemeClr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endParaRPr>
            </a:p>
          </p:txBody>
        </p:sp>
        <p:sp>
          <p:nvSpPr>
            <p:cNvPr id="18" name="泪滴形 17"/>
            <p:cNvSpPr/>
            <p:nvPr/>
          </p:nvSpPr>
          <p:spPr>
            <a:xfrm rot="5400000">
              <a:off x="5429256" y="2428868"/>
              <a:ext cx="1071570" cy="1071570"/>
            </a:xfrm>
            <a:prstGeom prst="teardrop">
              <a:avLst/>
            </a:prstGeom>
            <a:gradFill flip="none" rotWithShape="1">
              <a:gsLst>
                <a:gs pos="0">
                  <a:srgbClr val="FF0000">
                    <a:alpha val="54000"/>
                  </a:srgbClr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8400000" scaled="0"/>
              <a:tileRect/>
            </a:gradFill>
            <a:ln w="25400" cap="flat" cmpd="sng">
              <a:solidFill>
                <a:schemeClr val="accent5">
                  <a:lumMod val="75000"/>
                </a:schemeClr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958542" y="2571744"/>
              <a:ext cx="821401" cy="89028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7200" b="1" dirty="0" smtClean="0">
                  <a:ln w="3175" cmpd="sng">
                    <a:solidFill>
                      <a:schemeClr val="tx2">
                        <a:lumMod val="50000"/>
                      </a:schemeClr>
                    </a:solidFill>
                    <a:prstDash val="solid"/>
                  </a:ln>
                  <a:gradFill flip="none" rotWithShape="1">
                    <a:gsLst>
                      <a:gs pos="100000">
                        <a:schemeClr val="accent2">
                          <a:lumMod val="60000"/>
                          <a:lumOff val="40000"/>
                        </a:schemeClr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2700000" scaled="1"/>
                    <a:tileRect/>
                  </a:gra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后</a:t>
              </a:r>
              <a:endParaRPr lang="zh-CN" altLang="en-US" sz="7200" b="1" cap="none" spc="0" dirty="0">
                <a:ln w="317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gradFill flip="none" rotWithShape="1">
                  <a:gsLst>
                    <a:gs pos="100000">
                      <a:schemeClr val="accent2">
                        <a:lumMod val="60000"/>
                        <a:lumOff val="40000"/>
                      </a:schemeClr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2700000" scaled="1"/>
                  <a:tileRect/>
                </a:gra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530178" y="2500306"/>
              <a:ext cx="821401" cy="89028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7200" b="1" dirty="0" smtClean="0">
                  <a:ln w="3175" cmpd="sng">
                    <a:solidFill>
                      <a:srgbClr val="FFFF00"/>
                    </a:solidFill>
                    <a:prstDash val="solid"/>
                  </a:ln>
                  <a:gradFill flip="none" rotWithShape="1">
                    <a:gsLst>
                      <a:gs pos="0">
                        <a:srgbClr val="FF0000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记</a:t>
              </a:r>
              <a:endParaRPr lang="zh-CN" altLang="en-US" sz="7200" b="1" cap="none" spc="0" dirty="0">
                <a:ln w="3175" cmpd="sng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0">
                      <a:srgbClr val="FF0000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55576" y="1916832"/>
            <a:ext cx="7650138" cy="2736304"/>
            <a:chOff x="755576" y="2060848"/>
            <a:chExt cx="7650138" cy="2736304"/>
          </a:xfrm>
        </p:grpSpPr>
        <p:pic>
          <p:nvPicPr>
            <p:cNvPr id="3" name="图片 2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1535" b="10354"/>
            <a:stretch>
              <a:fillRect/>
            </a:stretch>
          </p:blipFill>
          <p:spPr>
            <a:xfrm rot="1777087">
              <a:off x="1120753" y="2275833"/>
              <a:ext cx="1131005" cy="2092019"/>
            </a:xfrm>
            <a:prstGeom prst="rect">
              <a:avLst/>
            </a:prstGeom>
          </p:spPr>
        </p:pic>
        <p:pic>
          <p:nvPicPr>
            <p:cNvPr id="9" name="图片 8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7171802" y="3897093"/>
              <a:ext cx="395982" cy="778325"/>
            </a:xfrm>
            <a:prstGeom prst="rect">
              <a:avLst/>
            </a:prstGeom>
          </p:spPr>
        </p:pic>
        <p:pic>
          <p:nvPicPr>
            <p:cNvPr id="13" name="图片 12" descr="589.gif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r="58427" b="18286"/>
            <a:stretch>
              <a:fillRect/>
            </a:stretch>
          </p:blipFill>
          <p:spPr>
            <a:xfrm rot="958644">
              <a:off x="7796796" y="2560993"/>
              <a:ext cx="608918" cy="1196863"/>
            </a:xfrm>
            <a:prstGeom prst="rect">
              <a:avLst/>
            </a:prstGeom>
          </p:spPr>
        </p:pic>
        <p:sp>
          <p:nvSpPr>
            <p:cNvPr id="22" name="横卷形 21"/>
            <p:cNvSpPr/>
            <p:nvPr/>
          </p:nvSpPr>
          <p:spPr>
            <a:xfrm>
              <a:off x="755576" y="2060848"/>
              <a:ext cx="7632848" cy="2736304"/>
            </a:xfrm>
            <a:prstGeom prst="horizontalScroll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rgbClr val="63B6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331640" y="2492896"/>
              <a:ext cx="6912768" cy="2015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dirty="0" smtClean="0"/>
                <a:t>茶文化作为我国传统文化的一部分，是中华精神的体现，它离我们的生活仿佛很远，却又无时不刻地出现在我们的生活中。我们在生活中饮茶，品的不仅是茶本身的浓香，更有中国传统文化的醇香。今后的日子里，让我们继续深入地走进茶文化，深入地探索茶文化，让茶文化离</a:t>
              </a:r>
              <a:r>
                <a:rPr lang="zh-CN" altLang="en-US" smtClean="0"/>
                <a:t>我们更近一</a:t>
              </a:r>
              <a:r>
                <a:rPr lang="zh-CN" altLang="en-US" dirty="0" smtClean="0"/>
                <a:t>步。</a:t>
              </a:r>
              <a:endParaRPr lang="zh-CN" altLang="en-US" dirty="0"/>
            </a:p>
          </p:txBody>
        </p:sp>
      </p:grpSp>
      <p:pic>
        <p:nvPicPr>
          <p:cNvPr id="25" name="图片 24" descr="92588a6c8fe90f99c50e1327f02fc597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60909"/>
              </a:clrFrom>
              <a:clrTo>
                <a:srgbClr val="060909">
                  <a:alpha val="0"/>
                </a:srgbClr>
              </a:clrTo>
            </a:clrChange>
          </a:blip>
          <a:srcRect b="5113"/>
          <a:stretch>
            <a:fillRect/>
          </a:stretch>
        </p:blipFill>
        <p:spPr>
          <a:xfrm>
            <a:off x="251520" y="4725144"/>
            <a:ext cx="2627784" cy="1751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" name="图片 25" descr="c8703f9c84d2c366544bef27a7063ddf.jpg"/>
          <p:cNvPicPr>
            <a:picLocks noChangeAspect="1"/>
          </p:cNvPicPr>
          <p:nvPr/>
        </p:nvPicPr>
        <p:blipFill>
          <a:blip r:embed="rId4" cstate="print"/>
          <a:srcRect b="3858"/>
          <a:stretch>
            <a:fillRect/>
          </a:stretch>
        </p:blipFill>
        <p:spPr>
          <a:xfrm>
            <a:off x="6588224" y="4509120"/>
            <a:ext cx="2232248" cy="2016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7" name="图片 26" descr="183fa9dedb19866f714172e4c4eed843.jpg"/>
          <p:cNvPicPr>
            <a:picLocks noChangeAspect="1"/>
          </p:cNvPicPr>
          <p:nvPr/>
        </p:nvPicPr>
        <p:blipFill>
          <a:blip r:embed="rId5" cstate="print"/>
          <a:srcRect b="3801"/>
          <a:stretch>
            <a:fillRect/>
          </a:stretch>
        </p:blipFill>
        <p:spPr>
          <a:xfrm>
            <a:off x="3291840" y="4320480"/>
            <a:ext cx="2708920" cy="2420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9" name="心形 28"/>
          <p:cNvSpPr/>
          <p:nvPr/>
        </p:nvSpPr>
        <p:spPr>
          <a:xfrm rot="20038712">
            <a:off x="1209495" y="131044"/>
            <a:ext cx="528737" cy="49760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心形 30"/>
          <p:cNvSpPr/>
          <p:nvPr/>
        </p:nvSpPr>
        <p:spPr>
          <a:xfrm rot="1655914" flipH="1">
            <a:off x="7266436" y="767381"/>
            <a:ext cx="377136" cy="222751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心形 31"/>
          <p:cNvSpPr/>
          <p:nvPr/>
        </p:nvSpPr>
        <p:spPr>
          <a:xfrm rot="2376586">
            <a:off x="7754988" y="310568"/>
            <a:ext cx="932806" cy="836794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2699792" y="1772816"/>
            <a:ext cx="3816424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zh-CN" altLang="en-US" dirty="0" smtClean="0"/>
              <a:t>中大附中  初一</a:t>
            </a:r>
            <a:r>
              <a:rPr lang="en-US" altLang="zh-CN" dirty="0" smtClean="0"/>
              <a:t>4</a:t>
            </a:r>
            <a:r>
              <a:rPr lang="zh-CN" altLang="en-US" dirty="0" smtClean="0"/>
              <a:t>班  李心玥  </a:t>
            </a:r>
            <a:r>
              <a:rPr lang="en-US" altLang="zh-CN" dirty="0" smtClean="0"/>
              <a:t>2018.6</a:t>
            </a:r>
            <a:r>
              <a:rPr lang="zh-CN" altLang="en-US" dirty="0" smtClean="0"/>
              <a:t> </a:t>
            </a:r>
            <a:endParaRPr lang="zh-CN" altLang="en-US" dirty="0"/>
          </a:p>
        </p:txBody>
      </p:sp>
      <p:grpSp>
        <p:nvGrpSpPr>
          <p:cNvPr id="36" name="组合 35"/>
          <p:cNvGrpSpPr/>
          <p:nvPr/>
        </p:nvGrpSpPr>
        <p:grpSpPr>
          <a:xfrm rot="1728599">
            <a:off x="1539966" y="890589"/>
            <a:ext cx="206558" cy="672898"/>
            <a:chOff x="700913" y="511186"/>
            <a:chExt cx="319907" cy="941878"/>
          </a:xfrm>
        </p:grpSpPr>
        <p:sp>
          <p:nvSpPr>
            <p:cNvPr id="33" name="心形 32"/>
            <p:cNvSpPr/>
            <p:nvPr/>
          </p:nvSpPr>
          <p:spPr>
            <a:xfrm rot="18601803">
              <a:off x="638415" y="573684"/>
              <a:ext cx="324423" cy="199427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心形 34"/>
            <p:cNvSpPr/>
            <p:nvPr/>
          </p:nvSpPr>
          <p:spPr>
            <a:xfrm rot="1230757">
              <a:off x="758343" y="1267485"/>
              <a:ext cx="262477" cy="185579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99235" y="358786"/>
            <a:ext cx="569185" cy="1719574"/>
            <a:chOff x="299235" y="358786"/>
            <a:chExt cx="569185" cy="1719574"/>
          </a:xfrm>
        </p:grpSpPr>
        <p:sp>
          <p:nvSpPr>
            <p:cNvPr id="28" name="心形 27"/>
            <p:cNvSpPr/>
            <p:nvPr/>
          </p:nvSpPr>
          <p:spPr>
            <a:xfrm rot="18601803">
              <a:off x="486015" y="421284"/>
              <a:ext cx="324423" cy="199427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心形 29"/>
            <p:cNvSpPr/>
            <p:nvPr/>
          </p:nvSpPr>
          <p:spPr>
            <a:xfrm rot="1230757">
              <a:off x="605943" y="1115085"/>
              <a:ext cx="262477" cy="185579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心形 36"/>
            <p:cNvSpPr/>
            <p:nvPr/>
          </p:nvSpPr>
          <p:spPr>
            <a:xfrm rot="920058">
              <a:off x="299235" y="1268445"/>
              <a:ext cx="113726" cy="133562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心形 37"/>
            <p:cNvSpPr/>
            <p:nvPr/>
          </p:nvSpPr>
          <p:spPr>
            <a:xfrm rot="5149012">
              <a:off x="452598" y="1894778"/>
              <a:ext cx="190958" cy="176206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心形 38"/>
          <p:cNvSpPr/>
          <p:nvPr/>
        </p:nvSpPr>
        <p:spPr>
          <a:xfrm rot="18601803">
            <a:off x="346729" y="3982280"/>
            <a:ext cx="116966" cy="9343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心形 39"/>
          <p:cNvSpPr/>
          <p:nvPr/>
        </p:nvSpPr>
        <p:spPr>
          <a:xfrm rot="1230757">
            <a:off x="392678" y="4699989"/>
            <a:ext cx="122977" cy="66908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心形 41"/>
          <p:cNvSpPr/>
          <p:nvPr/>
        </p:nvSpPr>
        <p:spPr>
          <a:xfrm rot="1397320">
            <a:off x="2669313" y="6368130"/>
            <a:ext cx="121959" cy="21600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 rot="1135873">
            <a:off x="8230167" y="3284909"/>
            <a:ext cx="391128" cy="1037394"/>
            <a:chOff x="299235" y="358786"/>
            <a:chExt cx="569185" cy="1719574"/>
          </a:xfrm>
          <a:solidFill>
            <a:srgbClr val="0070C0"/>
          </a:solidFill>
        </p:grpSpPr>
        <p:sp>
          <p:nvSpPr>
            <p:cNvPr id="45" name="心形 44"/>
            <p:cNvSpPr/>
            <p:nvPr/>
          </p:nvSpPr>
          <p:spPr>
            <a:xfrm rot="18601803">
              <a:off x="486015" y="421284"/>
              <a:ext cx="324423" cy="199427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心形 45"/>
            <p:cNvSpPr/>
            <p:nvPr/>
          </p:nvSpPr>
          <p:spPr>
            <a:xfrm rot="1230757">
              <a:off x="605943" y="1115085"/>
              <a:ext cx="262477" cy="185579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心形 46"/>
            <p:cNvSpPr/>
            <p:nvPr/>
          </p:nvSpPr>
          <p:spPr>
            <a:xfrm rot="920058">
              <a:off x="299235" y="1268445"/>
              <a:ext cx="113726" cy="133562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心形 47"/>
            <p:cNvSpPr/>
            <p:nvPr/>
          </p:nvSpPr>
          <p:spPr>
            <a:xfrm rot="5149012">
              <a:off x="452598" y="1894778"/>
              <a:ext cx="190958" cy="176206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 rot="20692132">
            <a:off x="8624257" y="2247619"/>
            <a:ext cx="391128" cy="1037394"/>
            <a:chOff x="299235" y="358786"/>
            <a:chExt cx="569185" cy="1719574"/>
          </a:xfrm>
          <a:solidFill>
            <a:srgbClr val="0070C0"/>
          </a:solidFill>
        </p:grpSpPr>
        <p:sp>
          <p:nvSpPr>
            <p:cNvPr id="50" name="心形 49"/>
            <p:cNvSpPr/>
            <p:nvPr/>
          </p:nvSpPr>
          <p:spPr>
            <a:xfrm rot="18601803">
              <a:off x="486015" y="421284"/>
              <a:ext cx="324423" cy="199427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心形 50"/>
            <p:cNvSpPr/>
            <p:nvPr/>
          </p:nvSpPr>
          <p:spPr>
            <a:xfrm rot="1230757">
              <a:off x="605943" y="1115085"/>
              <a:ext cx="262477" cy="185579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心形 51"/>
            <p:cNvSpPr/>
            <p:nvPr/>
          </p:nvSpPr>
          <p:spPr>
            <a:xfrm rot="920058">
              <a:off x="299235" y="1268445"/>
              <a:ext cx="113726" cy="133562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心形 52"/>
            <p:cNvSpPr/>
            <p:nvPr/>
          </p:nvSpPr>
          <p:spPr>
            <a:xfrm rot="5149012">
              <a:off x="452598" y="1894778"/>
              <a:ext cx="190958" cy="176206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 rot="20854552">
            <a:off x="8091242" y="1891844"/>
            <a:ext cx="303860" cy="871734"/>
            <a:chOff x="299235" y="358786"/>
            <a:chExt cx="569185" cy="1719574"/>
          </a:xfrm>
          <a:solidFill>
            <a:srgbClr val="0070C0"/>
          </a:solidFill>
        </p:grpSpPr>
        <p:sp>
          <p:nvSpPr>
            <p:cNvPr id="55" name="心形 54"/>
            <p:cNvSpPr/>
            <p:nvPr/>
          </p:nvSpPr>
          <p:spPr>
            <a:xfrm rot="18601803">
              <a:off x="486015" y="421284"/>
              <a:ext cx="324423" cy="199427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心形 55"/>
            <p:cNvSpPr/>
            <p:nvPr/>
          </p:nvSpPr>
          <p:spPr>
            <a:xfrm rot="1230757">
              <a:off x="605943" y="1115085"/>
              <a:ext cx="262477" cy="185579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心形 56"/>
            <p:cNvSpPr/>
            <p:nvPr/>
          </p:nvSpPr>
          <p:spPr>
            <a:xfrm rot="920058">
              <a:off x="299235" y="1268445"/>
              <a:ext cx="113726" cy="133562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心形 57"/>
            <p:cNvSpPr/>
            <p:nvPr/>
          </p:nvSpPr>
          <p:spPr>
            <a:xfrm rot="5149012">
              <a:off x="452598" y="1894778"/>
              <a:ext cx="190958" cy="176206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 rot="17719349">
            <a:off x="7113487" y="1285452"/>
            <a:ext cx="569240" cy="1399841"/>
            <a:chOff x="299235" y="358786"/>
            <a:chExt cx="569185" cy="1719574"/>
          </a:xfrm>
          <a:solidFill>
            <a:srgbClr val="0070C0"/>
          </a:solidFill>
        </p:grpSpPr>
        <p:sp>
          <p:nvSpPr>
            <p:cNvPr id="60" name="心形 59"/>
            <p:cNvSpPr/>
            <p:nvPr/>
          </p:nvSpPr>
          <p:spPr>
            <a:xfrm rot="18601803">
              <a:off x="486015" y="421284"/>
              <a:ext cx="324423" cy="199427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心形 60"/>
            <p:cNvSpPr/>
            <p:nvPr/>
          </p:nvSpPr>
          <p:spPr>
            <a:xfrm rot="1230757">
              <a:off x="605943" y="1115085"/>
              <a:ext cx="262477" cy="185579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心形 61"/>
            <p:cNvSpPr/>
            <p:nvPr/>
          </p:nvSpPr>
          <p:spPr>
            <a:xfrm rot="920058">
              <a:off x="299235" y="1268445"/>
              <a:ext cx="113726" cy="133562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心形 62"/>
            <p:cNvSpPr/>
            <p:nvPr/>
          </p:nvSpPr>
          <p:spPr>
            <a:xfrm rot="5149012">
              <a:off x="452598" y="1894778"/>
              <a:ext cx="190958" cy="176206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 rot="4347064">
            <a:off x="7358851" y="3753228"/>
            <a:ext cx="391128" cy="1037394"/>
            <a:chOff x="299235" y="358786"/>
            <a:chExt cx="569185" cy="1719574"/>
          </a:xfrm>
          <a:solidFill>
            <a:srgbClr val="0070C0"/>
          </a:solidFill>
        </p:grpSpPr>
        <p:sp>
          <p:nvSpPr>
            <p:cNvPr id="65" name="心形 64"/>
            <p:cNvSpPr/>
            <p:nvPr/>
          </p:nvSpPr>
          <p:spPr>
            <a:xfrm rot="18601803">
              <a:off x="486015" y="421284"/>
              <a:ext cx="324423" cy="199427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心形 65"/>
            <p:cNvSpPr/>
            <p:nvPr/>
          </p:nvSpPr>
          <p:spPr>
            <a:xfrm rot="1230757">
              <a:off x="605943" y="1115085"/>
              <a:ext cx="262477" cy="185579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心形 66"/>
            <p:cNvSpPr/>
            <p:nvPr/>
          </p:nvSpPr>
          <p:spPr>
            <a:xfrm rot="920058">
              <a:off x="299235" y="1268445"/>
              <a:ext cx="113726" cy="133562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心形 67"/>
            <p:cNvSpPr/>
            <p:nvPr/>
          </p:nvSpPr>
          <p:spPr>
            <a:xfrm rot="5149012">
              <a:off x="452598" y="1894778"/>
              <a:ext cx="190958" cy="176206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 rot="347536">
            <a:off x="8701522" y="3731841"/>
            <a:ext cx="391128" cy="1037394"/>
            <a:chOff x="299235" y="358786"/>
            <a:chExt cx="569185" cy="1719574"/>
          </a:xfrm>
          <a:solidFill>
            <a:srgbClr val="0070C0"/>
          </a:solidFill>
        </p:grpSpPr>
        <p:sp>
          <p:nvSpPr>
            <p:cNvPr id="70" name="心形 69"/>
            <p:cNvSpPr/>
            <p:nvPr/>
          </p:nvSpPr>
          <p:spPr>
            <a:xfrm rot="18601803">
              <a:off x="486015" y="421284"/>
              <a:ext cx="324423" cy="199427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心形 70"/>
            <p:cNvSpPr/>
            <p:nvPr/>
          </p:nvSpPr>
          <p:spPr>
            <a:xfrm rot="1230757">
              <a:off x="605943" y="1115085"/>
              <a:ext cx="262477" cy="185579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心形 71"/>
            <p:cNvSpPr/>
            <p:nvPr/>
          </p:nvSpPr>
          <p:spPr>
            <a:xfrm rot="920058">
              <a:off x="299235" y="1268445"/>
              <a:ext cx="113726" cy="133562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心形 72"/>
            <p:cNvSpPr/>
            <p:nvPr/>
          </p:nvSpPr>
          <p:spPr>
            <a:xfrm rot="5149012">
              <a:off x="452598" y="1894778"/>
              <a:ext cx="190958" cy="176206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4" name="组合 73"/>
          <p:cNvGrpSpPr/>
          <p:nvPr/>
        </p:nvGrpSpPr>
        <p:grpSpPr>
          <a:xfrm rot="2750932">
            <a:off x="8592310" y="1771129"/>
            <a:ext cx="183290" cy="530915"/>
            <a:chOff x="700913" y="511186"/>
            <a:chExt cx="319907" cy="941878"/>
          </a:xfrm>
        </p:grpSpPr>
        <p:sp>
          <p:nvSpPr>
            <p:cNvPr id="75" name="心形 74"/>
            <p:cNvSpPr/>
            <p:nvPr/>
          </p:nvSpPr>
          <p:spPr>
            <a:xfrm rot="18601803">
              <a:off x="638415" y="573684"/>
              <a:ext cx="324423" cy="199427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心形 75"/>
            <p:cNvSpPr/>
            <p:nvPr/>
          </p:nvSpPr>
          <p:spPr>
            <a:xfrm rot="1230757">
              <a:off x="758343" y="1267485"/>
              <a:ext cx="262477" cy="185579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 rot="21052931">
            <a:off x="8687268" y="3006850"/>
            <a:ext cx="126146" cy="556590"/>
            <a:chOff x="700913" y="511186"/>
            <a:chExt cx="319907" cy="941878"/>
          </a:xfrm>
        </p:grpSpPr>
        <p:sp>
          <p:nvSpPr>
            <p:cNvPr id="78" name="心形 77"/>
            <p:cNvSpPr/>
            <p:nvPr/>
          </p:nvSpPr>
          <p:spPr>
            <a:xfrm rot="18601803">
              <a:off x="638415" y="573684"/>
              <a:ext cx="324423" cy="199427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心形 78"/>
            <p:cNvSpPr/>
            <p:nvPr/>
          </p:nvSpPr>
          <p:spPr>
            <a:xfrm rot="1230757">
              <a:off x="758343" y="1267485"/>
              <a:ext cx="262477" cy="185579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 rot="20926194">
            <a:off x="114300" y="2409296"/>
            <a:ext cx="485747" cy="1221575"/>
            <a:chOff x="299235" y="358786"/>
            <a:chExt cx="569185" cy="1719574"/>
          </a:xfrm>
          <a:solidFill>
            <a:srgbClr val="0070C0"/>
          </a:solidFill>
        </p:grpSpPr>
        <p:sp>
          <p:nvSpPr>
            <p:cNvPr id="81" name="心形 80"/>
            <p:cNvSpPr/>
            <p:nvPr/>
          </p:nvSpPr>
          <p:spPr>
            <a:xfrm rot="18601803">
              <a:off x="486015" y="421284"/>
              <a:ext cx="324423" cy="199427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心形 81"/>
            <p:cNvSpPr/>
            <p:nvPr/>
          </p:nvSpPr>
          <p:spPr>
            <a:xfrm rot="1230757">
              <a:off x="605943" y="1115085"/>
              <a:ext cx="262477" cy="185579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心形 82"/>
            <p:cNvSpPr/>
            <p:nvPr/>
          </p:nvSpPr>
          <p:spPr>
            <a:xfrm rot="920058">
              <a:off x="299235" y="1268445"/>
              <a:ext cx="113726" cy="133562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心形 83"/>
            <p:cNvSpPr/>
            <p:nvPr/>
          </p:nvSpPr>
          <p:spPr>
            <a:xfrm rot="5149012">
              <a:off x="452598" y="1894778"/>
              <a:ext cx="190958" cy="176206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 rot="222037">
            <a:off x="1925855" y="1458929"/>
            <a:ext cx="382928" cy="741098"/>
            <a:chOff x="299235" y="358786"/>
            <a:chExt cx="448705" cy="1043221"/>
          </a:xfrm>
          <a:solidFill>
            <a:srgbClr val="0070C0"/>
          </a:solidFill>
        </p:grpSpPr>
        <p:sp>
          <p:nvSpPr>
            <p:cNvPr id="86" name="心形 85"/>
            <p:cNvSpPr/>
            <p:nvPr/>
          </p:nvSpPr>
          <p:spPr>
            <a:xfrm rot="18601803">
              <a:off x="486015" y="421284"/>
              <a:ext cx="324423" cy="199427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心形 87"/>
            <p:cNvSpPr/>
            <p:nvPr/>
          </p:nvSpPr>
          <p:spPr>
            <a:xfrm rot="920058">
              <a:off x="299235" y="1268445"/>
              <a:ext cx="113726" cy="133562"/>
            </a:xfrm>
            <a:prstGeom prst="hear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1597</Words>
  <Application>Microsoft Office PowerPoint</Application>
  <PresentationFormat>全屏显示(4:3)</PresentationFormat>
  <Paragraphs>177</Paragraphs>
  <Slides>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叶yuebaitu</dc:creator>
  <cp:lastModifiedBy>zdfz</cp:lastModifiedBy>
  <cp:revision>470</cp:revision>
  <dcterms:modified xsi:type="dcterms:W3CDTF">2019-01-15T05:45:35Z</dcterms:modified>
</cp:coreProperties>
</file>