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0" r:id="rId4"/>
    <p:sldId id="261" r:id="rId5"/>
    <p:sldId id="262" r:id="rId6"/>
    <p:sldId id="263" r:id="rId7"/>
    <p:sldId id="264" r:id="rId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99" autoAdjust="0"/>
    <p:restoredTop sz="94660"/>
  </p:normalViewPr>
  <p:slideViewPr>
    <p:cSldViewPr snapToGrid="0">
      <p:cViewPr varScale="1">
        <p:scale>
          <a:sx n="74" d="100"/>
          <a:sy n="74" d="100"/>
        </p:scale>
        <p:origin x="74" y="3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6325E-D2E8-4E27-B6E4-6ED3499A5875}" type="datetimeFigureOut">
              <a:rPr lang="zh-CN" altLang="en-US" smtClean="0"/>
              <a:t>2021/9/8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897852-0719-40BC-AF3F-C928FC90D25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7752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6325E-D2E8-4E27-B6E4-6ED3499A5875}" type="datetimeFigureOut">
              <a:rPr lang="zh-CN" altLang="en-US" smtClean="0"/>
              <a:t>2021/9/8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897852-0719-40BC-AF3F-C928FC90D25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50423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6325E-D2E8-4E27-B6E4-6ED3499A5875}" type="datetimeFigureOut">
              <a:rPr lang="zh-CN" altLang="en-US" smtClean="0"/>
              <a:t>2021/9/8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897852-0719-40BC-AF3F-C928FC90D25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62024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6325E-D2E8-4E27-B6E4-6ED3499A5875}" type="datetimeFigureOut">
              <a:rPr lang="zh-CN" altLang="en-US" smtClean="0"/>
              <a:t>2021/9/8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897852-0719-40BC-AF3F-C928FC90D25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79369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6325E-D2E8-4E27-B6E4-6ED3499A5875}" type="datetimeFigureOut">
              <a:rPr lang="zh-CN" altLang="en-US" smtClean="0"/>
              <a:t>2021/9/8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897852-0719-40BC-AF3F-C928FC90D25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93064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6325E-D2E8-4E27-B6E4-6ED3499A5875}" type="datetimeFigureOut">
              <a:rPr lang="zh-CN" altLang="en-US" smtClean="0"/>
              <a:t>2021/9/8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897852-0719-40BC-AF3F-C928FC90D25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51477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6325E-D2E8-4E27-B6E4-6ED3499A5875}" type="datetimeFigureOut">
              <a:rPr lang="zh-CN" altLang="en-US" smtClean="0"/>
              <a:t>2021/9/8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897852-0719-40BC-AF3F-C928FC90D25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76570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6325E-D2E8-4E27-B6E4-6ED3499A5875}" type="datetimeFigureOut">
              <a:rPr lang="zh-CN" altLang="en-US" smtClean="0"/>
              <a:t>2021/9/8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897852-0719-40BC-AF3F-C928FC90D25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50645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6325E-D2E8-4E27-B6E4-6ED3499A5875}" type="datetimeFigureOut">
              <a:rPr lang="zh-CN" altLang="en-US" smtClean="0"/>
              <a:t>2021/9/8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897852-0719-40BC-AF3F-C928FC90D25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22512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6325E-D2E8-4E27-B6E4-6ED3499A5875}" type="datetimeFigureOut">
              <a:rPr lang="zh-CN" altLang="en-US" smtClean="0"/>
              <a:t>2021/9/8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897852-0719-40BC-AF3F-C928FC90D25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74202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6325E-D2E8-4E27-B6E4-6ED3499A5875}" type="datetimeFigureOut">
              <a:rPr lang="zh-CN" altLang="en-US" smtClean="0"/>
              <a:t>2021/9/8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897852-0719-40BC-AF3F-C928FC90D25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73980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D6325E-D2E8-4E27-B6E4-6ED3499A5875}" type="datetimeFigureOut">
              <a:rPr lang="zh-CN" altLang="en-US" smtClean="0"/>
              <a:t>2021/9/8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897852-0719-40BC-AF3F-C928FC90D25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22021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12369" y="468447"/>
            <a:ext cx="3759631" cy="1325563"/>
          </a:xfrm>
        </p:spPr>
        <p:txBody>
          <a:bodyPr/>
          <a:lstStyle/>
          <a:p>
            <a:r>
              <a:rPr lang="en-US" altLang="zh-CN" dirty="0" smtClean="0"/>
              <a:t>《</a:t>
            </a:r>
            <a:r>
              <a:rPr lang="zh-CN" altLang="en-US" dirty="0" smtClean="0"/>
              <a:t>朝花夕拾</a:t>
            </a:r>
            <a:r>
              <a:rPr lang="en-US" altLang="zh-CN" dirty="0" smtClean="0"/>
              <a:t>》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811532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640543" y="105959"/>
            <a:ext cx="11003850" cy="1431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概括</a:t>
            </a:r>
            <a:r>
              <a:rPr lang="en-US" altLang="zh-CN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五猖会</a:t>
            </a:r>
            <a:r>
              <a:rPr lang="en-US" altLang="zh-CN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lang="zh-CN" altLang="en-US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的主要思想内容</a:t>
            </a:r>
            <a:endParaRPr lang="en-US" altLang="zh-CN" sz="3200" b="1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en-US" altLang="zh-CN" sz="2600" b="1" dirty="0" smtClean="0"/>
              <a:t>       </a:t>
            </a:r>
            <a:endParaRPr lang="zh-CN" altLang="en-US" sz="2600" b="1" dirty="0">
              <a:solidFill>
                <a:srgbClr val="0000FF"/>
              </a:solidFill>
            </a:endParaRPr>
          </a:p>
        </p:txBody>
      </p:sp>
      <p:pic>
        <p:nvPicPr>
          <p:cNvPr id="3" name="图片 2" descr="1757217preview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6893" y="1623554"/>
            <a:ext cx="4127500" cy="2759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/>
          <p:cNvSpPr/>
          <p:nvPr/>
        </p:nvSpPr>
        <p:spPr>
          <a:xfrm>
            <a:off x="640544" y="779087"/>
            <a:ext cx="6726318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五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猖会是一个迎神赛会，在童年的我的心目中是一个节日</a:t>
            </a:r>
            <a:r>
              <a:rPr lang="zh-CN" altLang="en-US" sz="32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。记述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儿时盼望观看迎神赛会的急切，兴奋的心情，和被父亲强迫背诵</a:t>
            </a: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鉴略</a:t>
            </a: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的扫兴而痛苦的感受</a:t>
            </a:r>
            <a:r>
              <a:rPr lang="zh-CN" altLang="en-US" sz="32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32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32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32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指出</a:t>
            </a:r>
            <a:r>
              <a:rPr lang="zh-CN" altLang="en-US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强制的封建教育对儿童天性的压制和摧残。 </a:t>
            </a:r>
          </a:p>
        </p:txBody>
      </p:sp>
    </p:spTree>
    <p:extLst>
      <p:ext uri="{BB962C8B-B14F-4D97-AF65-F5344CB8AC3E}">
        <p14:creationId xmlns:p14="http://schemas.microsoft.com/office/powerpoint/2010/main" val="620250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标题 28673"/>
          <p:cNvSpPr>
            <a:spLocks noGrp="1"/>
          </p:cNvSpPr>
          <p:nvPr>
            <p:ph type="title"/>
          </p:nvPr>
        </p:nvSpPr>
        <p:spPr>
          <a:ln/>
        </p:spPr>
        <p:txBody>
          <a:bodyPr anchor="ctr"/>
          <a:lstStyle/>
          <a:p>
            <a:r>
              <a:rPr lang="en-US" altLang="zh-CN" sz="4000"/>
              <a:t/>
            </a:r>
            <a:br>
              <a:rPr lang="en-US" altLang="zh-CN" sz="4000"/>
            </a:br>
            <a:endParaRPr lang="en-US" altLang="zh-CN" sz="4000"/>
          </a:p>
        </p:txBody>
      </p:sp>
      <p:sp>
        <p:nvSpPr>
          <p:cNvPr id="28675" name="内容占位符 28674"/>
          <p:cNvSpPr>
            <a:spLocks noGrp="1"/>
          </p:cNvSpPr>
          <p:nvPr>
            <p:ph idx="1"/>
          </p:nvPr>
        </p:nvSpPr>
        <p:spPr>
          <a:xfrm>
            <a:off x="723254" y="893736"/>
            <a:ext cx="9144000" cy="1141708"/>
          </a:xfrm>
          <a:ln/>
        </p:spPr>
        <p:txBody>
          <a:bodyPr anchor="t"/>
          <a:lstStyle/>
          <a:p>
            <a:pPr marL="0">
              <a:lnSpc>
                <a:spcPct val="150000"/>
              </a:lnSpc>
              <a:buNone/>
            </a:pPr>
            <a:r>
              <a:rPr lang="zh-CN" altLang="en-US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从文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中可以看出父亲是一个什么样的人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?</a:t>
            </a:r>
          </a:p>
          <a:p>
            <a:pPr>
              <a:buNone/>
            </a:pPr>
            <a:endParaRPr lang="zh-CN" altLang="en-US" sz="4000" b="1" dirty="0">
              <a:solidFill>
                <a:srgbClr val="FF0000"/>
              </a:solidFill>
            </a:endParaRPr>
          </a:p>
        </p:txBody>
      </p:sp>
      <p:sp>
        <p:nvSpPr>
          <p:cNvPr id="2" name="矩形 1"/>
          <p:cNvSpPr/>
          <p:nvPr/>
        </p:nvSpPr>
        <p:spPr>
          <a:xfrm>
            <a:off x="1379349" y="2254089"/>
            <a:ext cx="997741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b="1" dirty="0"/>
              <a:t> </a:t>
            </a:r>
            <a:r>
              <a:rPr lang="zh-CN" altLang="en-US" sz="36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父亲是一</a:t>
            </a:r>
            <a:r>
              <a:rPr lang="zh-CN" altLang="en-US" sz="36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个</a:t>
            </a:r>
            <a:r>
              <a:rPr lang="zh-CN" altLang="en-US" sz="36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严肃</a:t>
            </a:r>
            <a:r>
              <a:rPr lang="zh-CN" altLang="en-US" sz="36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</a:t>
            </a:r>
            <a:r>
              <a:rPr lang="zh-CN" altLang="en-US" sz="36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不了解儿童心理的封建家长。</a:t>
            </a:r>
          </a:p>
        </p:txBody>
      </p:sp>
    </p:spTree>
    <p:extLst>
      <p:ext uri="{BB962C8B-B14F-4D97-AF65-F5344CB8AC3E}">
        <p14:creationId xmlns:p14="http://schemas.microsoft.com/office/powerpoint/2010/main" val="3599935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标题 30721"/>
          <p:cNvSpPr>
            <a:spLocks noGrp="1"/>
          </p:cNvSpPr>
          <p:nvPr>
            <p:ph type="title"/>
          </p:nvPr>
        </p:nvSpPr>
        <p:spPr>
          <a:xfrm>
            <a:off x="838200" y="349627"/>
            <a:ext cx="10515600" cy="1325563"/>
          </a:xfrm>
          <a:ln/>
        </p:spPr>
        <p:txBody>
          <a:bodyPr anchor="ctr"/>
          <a:lstStyle/>
          <a:p>
            <a:r>
              <a:rPr lang="en-US" altLang="zh-CN" sz="4000"/>
              <a:t/>
            </a:r>
            <a:br>
              <a:rPr lang="en-US" altLang="zh-CN" sz="4000"/>
            </a:br>
            <a:endParaRPr lang="en-US" altLang="zh-CN" sz="4000"/>
          </a:p>
        </p:txBody>
      </p:sp>
      <p:sp>
        <p:nvSpPr>
          <p:cNvPr id="30723" name="内容占位符 30722"/>
          <p:cNvSpPr>
            <a:spLocks noGrp="1"/>
          </p:cNvSpPr>
          <p:nvPr>
            <p:ph idx="1"/>
          </p:nvPr>
        </p:nvSpPr>
        <p:spPr>
          <a:xfrm>
            <a:off x="1549830" y="785249"/>
            <a:ext cx="9887919" cy="831742"/>
          </a:xfrm>
          <a:ln/>
        </p:spPr>
        <p:txBody>
          <a:bodyPr anchor="t">
            <a:normAutofit/>
          </a:bodyPr>
          <a:lstStyle/>
          <a:p>
            <a:pPr marL="0">
              <a:lnSpc>
                <a:spcPct val="150000"/>
              </a:lnSpc>
              <a:buNone/>
            </a:pPr>
            <a:r>
              <a:rPr lang="zh-CN" altLang="en-US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读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后你有什么感受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?</a:t>
            </a:r>
          </a:p>
          <a:p>
            <a:pPr>
              <a:buNone/>
            </a:pPr>
            <a:endParaRPr lang="en-US" altLang="zh-CN" sz="32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017722" y="1955764"/>
            <a:ext cx="950562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altLang="zh-CN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①</a:t>
            </a:r>
            <a:r>
              <a:rPr lang="zh-CN" altLang="en-US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家长应了解孩子的心理，要注重培养孩子的学习兴趣，强制学习是收不到预期的效果</a:t>
            </a:r>
            <a:r>
              <a:rPr lang="zh-CN" altLang="en-US" sz="32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的。</a:t>
            </a:r>
            <a:endParaRPr lang="en-US" altLang="zh-CN" sz="32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buNone/>
            </a:pPr>
            <a:endParaRPr lang="zh-CN" altLang="en-US" sz="32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buNone/>
            </a:pPr>
            <a:r>
              <a:rPr lang="en-US" altLang="zh-CN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②</a:t>
            </a:r>
            <a:r>
              <a:rPr lang="zh-CN" altLang="en-US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本文表现了父亲对儿童心理的无知和隔膜，含蓄地批判了封建思想习俗的不合理 。 </a:t>
            </a:r>
          </a:p>
        </p:txBody>
      </p:sp>
    </p:spTree>
    <p:extLst>
      <p:ext uri="{BB962C8B-B14F-4D97-AF65-F5344CB8AC3E}">
        <p14:creationId xmlns:p14="http://schemas.microsoft.com/office/powerpoint/2010/main" val="2350598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960895" y="779974"/>
            <a:ext cx="1067833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zh-CN" altLang="en-US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    文章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开头写家人为看五猖会做准备的忙碌场景和结尾部分“家中由忙乱转成静肃了”形成鲜明的对比，这样写的作用是什么</a:t>
            </a:r>
            <a:r>
              <a:rPr lang="en-US" altLang="zh-CN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?</a:t>
            </a:r>
            <a:endParaRPr lang="en-US" altLang="zh-CN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363851" y="2522066"/>
            <a:ext cx="987242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0" b="1" dirty="0"/>
              <a:t> </a:t>
            </a:r>
            <a:r>
              <a:rPr lang="en-US" altLang="zh-CN" sz="2000" b="1" dirty="0" smtClean="0"/>
              <a:t>           </a:t>
            </a:r>
            <a:r>
              <a:rPr lang="zh-CN" altLang="en-US" sz="36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烘托</a:t>
            </a:r>
            <a:r>
              <a:rPr lang="zh-CN" altLang="en-US" sz="36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了父亲让我</a:t>
            </a:r>
            <a:r>
              <a:rPr lang="zh-CN" altLang="en-US" sz="36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背书，失去了观看庙会的兴趣，给</a:t>
            </a:r>
            <a:r>
              <a:rPr lang="zh-CN" altLang="en-US" sz="36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我带来的痛苦感受</a:t>
            </a:r>
            <a:r>
              <a:rPr lang="zh-CN" altLang="en-US" sz="36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，失望、突出</a:t>
            </a:r>
            <a:r>
              <a:rPr lang="zh-CN" altLang="en-US" sz="36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文章的主题思想。</a:t>
            </a:r>
          </a:p>
        </p:txBody>
      </p:sp>
    </p:spTree>
    <p:extLst>
      <p:ext uri="{BB962C8B-B14F-4D97-AF65-F5344CB8AC3E}">
        <p14:creationId xmlns:p14="http://schemas.microsoft.com/office/powerpoint/2010/main" val="16129524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标题 54273"/>
          <p:cNvSpPr>
            <a:spLocks noGrp="1"/>
          </p:cNvSpPr>
          <p:nvPr>
            <p:ph type="title"/>
          </p:nvPr>
        </p:nvSpPr>
        <p:spPr>
          <a:ln/>
        </p:spPr>
        <p:txBody>
          <a:bodyPr anchor="ctr"/>
          <a:lstStyle/>
          <a:p>
            <a:r>
              <a:rPr lang="en-US" altLang="zh-CN" sz="4000" dirty="0"/>
              <a:t/>
            </a:r>
            <a:br>
              <a:rPr lang="en-US" altLang="zh-CN" sz="4000" dirty="0"/>
            </a:br>
            <a:endParaRPr lang="en-US" altLang="zh-CN" sz="4000" dirty="0"/>
          </a:p>
        </p:txBody>
      </p:sp>
      <p:sp>
        <p:nvSpPr>
          <p:cNvPr id="13314" name="文本占位符 54274"/>
          <p:cNvSpPr>
            <a:spLocks noGrp="1"/>
          </p:cNvSpPr>
          <p:nvPr>
            <p:ph idx="1"/>
          </p:nvPr>
        </p:nvSpPr>
        <p:spPr>
          <a:xfrm>
            <a:off x="774916" y="828702"/>
            <a:ext cx="10316704" cy="4221088"/>
          </a:xfrm>
          <a:ln/>
        </p:spPr>
        <p:txBody>
          <a:bodyPr anchor="t">
            <a:normAutofit/>
          </a:bodyPr>
          <a:lstStyle/>
          <a:p>
            <a:pPr>
              <a:buNone/>
            </a:pPr>
            <a:r>
              <a:rPr lang="en-US" altLang="zh-CN" sz="3600" b="1" dirty="0" smtClean="0"/>
              <a:t>《</a:t>
            </a:r>
            <a:r>
              <a:rPr lang="zh-CN" altLang="en-US" sz="3600" b="1" dirty="0"/>
              <a:t>父亲的病</a:t>
            </a:r>
            <a:r>
              <a:rPr lang="en-US" altLang="zh-CN" sz="3600" b="1" dirty="0" smtClean="0"/>
              <a:t>》</a:t>
            </a:r>
          </a:p>
          <a:p>
            <a:pPr>
              <a:buNone/>
            </a:pPr>
            <a:endParaRPr lang="en-US" altLang="zh-CN" sz="3600" b="1" dirty="0"/>
          </a:p>
          <a:p>
            <a:pPr>
              <a:buNone/>
            </a:pPr>
            <a:r>
              <a:rPr lang="en-US" altLang="zh-CN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     </a:t>
            </a:r>
            <a:r>
              <a:rPr lang="zh-CN" altLang="en-US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父亲</a:t>
            </a:r>
            <a: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的病被江湖庸医耽误，离世了，一直是埋在鲁迅心中的痛苦。文章重点回忆儿时为父亲延医治病的情景，描述了几位“名医”的行医态度、作风、开方等种种表现，</a:t>
            </a:r>
            <a:r>
              <a:rPr lang="zh-CN" altLang="en-US" sz="36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揭示了庸医巫医不分、故弄玄虚、勒索钱财、草菅人命的实质。</a:t>
            </a:r>
          </a:p>
        </p:txBody>
      </p:sp>
    </p:spTree>
    <p:extLst>
      <p:ext uri="{BB962C8B-B14F-4D97-AF65-F5344CB8AC3E}">
        <p14:creationId xmlns:p14="http://schemas.microsoft.com/office/powerpoint/2010/main" val="2681192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3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文本占位符 63490"/>
          <p:cNvSpPr>
            <a:spLocks noGrp="1"/>
          </p:cNvSpPr>
          <p:nvPr>
            <p:ph idx="1"/>
          </p:nvPr>
        </p:nvSpPr>
        <p:spPr>
          <a:xfrm>
            <a:off x="752949" y="764704"/>
            <a:ext cx="10571146" cy="5400600"/>
          </a:xfrm>
          <a:ln/>
        </p:spPr>
        <p:txBody>
          <a:bodyPr anchor="t">
            <a:normAutofit fontScale="92500"/>
          </a:bodyPr>
          <a:lstStyle/>
          <a:p>
            <a:pPr>
              <a:buNone/>
            </a:pPr>
            <a:r>
              <a:rPr lang="zh-CN" altLang="en-US" sz="3600" b="1" dirty="0" smtClean="0"/>
              <a:t>父亲形象：</a:t>
            </a:r>
            <a:endParaRPr lang="en-US" altLang="zh-CN" sz="3600" b="1" dirty="0" smtClean="0"/>
          </a:p>
          <a:p>
            <a:pPr>
              <a:buNone/>
            </a:pPr>
            <a:endParaRPr lang="en-US" altLang="zh-CN" sz="3600" b="1" dirty="0" smtClean="0"/>
          </a:p>
          <a:p>
            <a:pPr>
              <a:buNone/>
            </a:pPr>
            <a:r>
              <a:rPr lang="en-US" altLang="zh-CN" sz="3600" b="1" dirty="0"/>
              <a:t> </a:t>
            </a:r>
            <a:r>
              <a:rPr lang="en-US" altLang="zh-CN" sz="3600" b="1" dirty="0" smtClean="0"/>
              <a:t>      </a:t>
            </a:r>
            <a:r>
              <a:rPr lang="zh-CN" altLang="en-US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父亲</a:t>
            </a:r>
            <a: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曾让童年鲁迅困惑过，因为在他兴高采烈地要去看五猖会时，勒令他背书。但是，鲁迅从来没有指责过自己的父亲，他</a:t>
            </a:r>
            <a:r>
              <a:rPr lang="zh-CN" altLang="en-US" sz="36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忏悔</a:t>
            </a:r>
            <a: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的是自己没有让父亲安静地死去，这让他的心灵永远不安永远痛苦（在父亲去世之际，听从衍太太的指示，一直在床边大喊大叫）。由此我们可以感到鲁迅先生</a:t>
            </a:r>
            <a:r>
              <a:rPr lang="zh-CN" altLang="en-US" sz="36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对父亲强烈的爱</a:t>
            </a:r>
            <a:r>
              <a:rPr lang="zh-CN" altLang="en-US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36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buNone/>
            </a:pPr>
            <a:endParaRPr lang="en-US" altLang="zh-CN" sz="36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buNone/>
            </a:pPr>
            <a:r>
              <a:rPr lang="zh-CN" altLang="en-US" sz="3600" b="1" dirty="0"/>
              <a:t>（</a:t>
            </a:r>
            <a:r>
              <a:rPr lang="zh-CN" altLang="en-US" sz="3600" b="1" dirty="0">
                <a:solidFill>
                  <a:srgbClr val="FF0000"/>
                </a:solidFill>
              </a:rPr>
              <a:t>严厉、慈爱</a:t>
            </a:r>
            <a:r>
              <a:rPr lang="zh-CN" altLang="en-US" sz="3600" b="1" dirty="0"/>
              <a:t>）</a:t>
            </a:r>
          </a:p>
        </p:txBody>
      </p:sp>
    </p:spTree>
    <p:extLst>
      <p:ext uri="{BB962C8B-B14F-4D97-AF65-F5344CB8AC3E}">
        <p14:creationId xmlns:p14="http://schemas.microsoft.com/office/powerpoint/2010/main" val="2556191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25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283</TotalTime>
  <Words>395</Words>
  <Application>Microsoft Office PowerPoint</Application>
  <PresentationFormat>宽屏</PresentationFormat>
  <Paragraphs>24</Paragraphs>
  <Slides>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4" baseType="lpstr">
      <vt:lpstr>等线</vt:lpstr>
      <vt:lpstr>等线 Light</vt:lpstr>
      <vt:lpstr>黑体</vt:lpstr>
      <vt:lpstr>楷体</vt:lpstr>
      <vt:lpstr>宋体</vt:lpstr>
      <vt:lpstr>Arial</vt:lpstr>
      <vt:lpstr>Office 主题​​</vt:lpstr>
      <vt:lpstr>《朝花夕拾》</vt:lpstr>
      <vt:lpstr>PowerPoint 演示文稿</vt:lpstr>
      <vt:lpstr> </vt:lpstr>
      <vt:lpstr> </vt:lpstr>
      <vt:lpstr>PowerPoint 演示文稿</vt:lpstr>
      <vt:lpstr> 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lyq</dc:creator>
  <cp:lastModifiedBy>lyq</cp:lastModifiedBy>
  <cp:revision>13</cp:revision>
  <dcterms:created xsi:type="dcterms:W3CDTF">2021-09-07T08:59:06Z</dcterms:created>
  <dcterms:modified xsi:type="dcterms:W3CDTF">2021-09-08T00:45:17Z</dcterms:modified>
</cp:coreProperties>
</file>