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2" r:id="rId5"/>
    <p:sldId id="263" r:id="rId6"/>
    <p:sldId id="268" r:id="rId7"/>
    <p:sldId id="266" r:id="rId8"/>
    <p:sldId id="270" r:id="rId9"/>
    <p:sldId id="275" r:id="rId10"/>
    <p:sldId id="282" r:id="rId11"/>
    <p:sldId id="289" r:id="rId12"/>
    <p:sldId id="290" r:id="rId13"/>
    <p:sldId id="291" r:id="rId14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1995" autoAdjust="0"/>
  </p:normalViewPr>
  <p:slideViewPr>
    <p:cSldViewPr snapToGrid="0" showGuides="1">
      <p:cViewPr varScale="1">
        <p:scale>
          <a:sx n="63" d="100"/>
          <a:sy n="63" d="100"/>
        </p:scale>
        <p:origin x="148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qiáo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hù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shì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无父何怙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无母何恃，后用‘怙恃’为父母的代称，卖惨，一般何种人，这里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why?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为真实目的做铺垫，为下文不去张本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废，停止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/>
              <a:t>具：详尽。 闻：使….听到。       、</a:t>
            </a:r>
          </a:p>
          <a:p>
            <a:r>
              <a:rPr lang="zh-CN" altLang="en-US" dirty="0" smtClean="0"/>
              <a:t>逋慢：回避，怠慢。</a:t>
            </a:r>
          </a:p>
          <a:p>
            <a:r>
              <a:rPr lang="zh-CN" altLang="en-US" sz="1400" dirty="0" smtClean="0">
                <a:solidFill>
                  <a:srgbClr val="FF0000"/>
                </a:solidFill>
              </a:rPr>
              <a:t>奔驰</a:t>
            </a:r>
            <a:r>
              <a:rPr lang="zh-CN" altLang="en-US" dirty="0" smtClean="0"/>
              <a:t>：急速上任。（古今异义）      </a:t>
            </a:r>
          </a:p>
          <a:p>
            <a:r>
              <a:rPr lang="zh-CN" altLang="en-US" dirty="0" smtClean="0"/>
              <a:t>笃：病重。                        </a:t>
            </a:r>
          </a:p>
          <a:p>
            <a:r>
              <a:rPr lang="zh-CN" altLang="en-US" sz="1400" dirty="0" smtClean="0">
                <a:solidFill>
                  <a:srgbClr val="FF0000"/>
                </a:solidFill>
              </a:rPr>
              <a:t>告诉</a:t>
            </a:r>
            <a:r>
              <a:rPr lang="zh-CN" altLang="en-US" dirty="0" smtClean="0"/>
              <a:t>：申诉。（古今异义）</a:t>
            </a:r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b="1" dirty="0" smtClean="0">
              <a:solidFill>
                <a:srgbClr val="FF0000"/>
              </a:solidFill>
              <a:latin typeface="+mn-ea"/>
              <a:cs typeface="楷体" charset="0"/>
              <a:sym typeface="+mn-ea"/>
            </a:endParaRPr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362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file:///D:\qq&#25991;&#20214;\712321467\Image\C2C\Image2\%7b75232B38-A165-1FB7-499C-2E1C792CACB5%7d.png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2022/3/25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/>
        </p:nvPicPr>
        <p:blipFill>
          <a:blip r:embed="rId12" r:link="rId1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106" y="3822566"/>
            <a:ext cx="4938395" cy="25990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597794" y="670500"/>
            <a:ext cx="972006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dirty="0">
                <a:latin typeface="报隶-繁" charset="-122"/>
                <a:ea typeface="报隶-繁" charset="-122"/>
              </a:rPr>
              <a:t>陈情表</a:t>
            </a:r>
          </a:p>
          <a:p>
            <a:pPr algn="ctr"/>
            <a:r>
              <a:rPr lang="zh-CN" altLang="en-US" sz="4800" b="1" dirty="0" smtClean="0">
                <a:latin typeface="楷体" charset="0"/>
                <a:ea typeface="楷体" charset="0"/>
              </a:rPr>
              <a:t>探究李密抗旨奏章成功的秘诀</a:t>
            </a:r>
            <a:endParaRPr lang="zh-CN" altLang="en-US" sz="4800" b="1" dirty="0"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53472" y="113954"/>
            <a:ext cx="11196783" cy="6333028"/>
          </a:xfrm>
        </p:spPr>
        <p:txBody>
          <a:bodyPr>
            <a:normAutofit fontScale="55000" lnSpcReduction="20000"/>
          </a:bodyPr>
          <a:lstStyle/>
          <a:p>
            <a:endParaRPr lang="zh-CN" altLang="en-US" sz="3600" dirty="0">
              <a:solidFill>
                <a:srgbClr val="FF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5100" b="1" dirty="0"/>
              <a:t>[</a:t>
            </a:r>
            <a:r>
              <a:rPr lang="zh-CN" altLang="en-US" sz="5100" b="1" dirty="0"/>
              <a:t>题解</a:t>
            </a:r>
            <a:r>
              <a:rPr lang="en-US" altLang="zh-CN" sz="5100" b="1" dirty="0" smtClean="0"/>
              <a:t>]  </a:t>
            </a:r>
            <a:r>
              <a:rPr lang="zh-CN" altLang="en-US" sz="51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陈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</a:rPr>
              <a:t>：陈述、禀报 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51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      情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</a:rPr>
              <a:t>：隐情、苦衷  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51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      表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</a:rPr>
              <a:t>：奏章  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51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      陈情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</a:rPr>
              <a:t>表：禀告自己苦衷的</a:t>
            </a:r>
            <a:r>
              <a:rPr lang="zh-CN" altLang="en-US" sz="51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奏章</a:t>
            </a:r>
            <a:endParaRPr lang="en-US" altLang="zh-CN" sz="5100" b="1" dirty="0" smtClean="0">
              <a:solidFill>
                <a:srgbClr val="FF0000"/>
              </a:solidFill>
              <a:latin typeface="楷体" charset="0"/>
              <a:ea typeface="楷体" charset="0"/>
            </a:endParaRPr>
          </a:p>
          <a:p>
            <a:pPr>
              <a:lnSpc>
                <a:spcPct val="120000"/>
              </a:lnSpc>
            </a:pPr>
            <a:endParaRPr lang="en-US" altLang="zh-CN" sz="5100" b="1" dirty="0" smtClean="0">
              <a:solidFill>
                <a:srgbClr val="FF0000"/>
              </a:solidFill>
              <a:latin typeface="楷体" charset="0"/>
              <a:ea typeface="楷体" charset="0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lang="zh-CN" altLang="en-US" sz="5100" b="1" dirty="0" smtClean="0">
                <a:latin typeface="楷体" charset="0"/>
                <a:ea typeface="楷体" charset="0"/>
                <a:cs typeface="楷体" charset="0"/>
              </a:rPr>
              <a:t>文学常识：</a:t>
            </a:r>
            <a:endParaRPr lang="en-US" altLang="zh-CN" sz="5100" b="1" dirty="0" smtClean="0">
              <a:latin typeface="楷体" charset="0"/>
              <a:ea typeface="楷体" charset="0"/>
              <a:cs typeface="楷体" charset="0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lang="zh-CN" altLang="en-US" sz="5100" b="1" dirty="0" smtClean="0">
                <a:latin typeface="楷体" charset="0"/>
                <a:ea typeface="楷体" charset="0"/>
                <a:cs typeface="楷体" charset="0"/>
              </a:rPr>
              <a:t>     “表”</a:t>
            </a:r>
            <a:r>
              <a:rPr lang="zh-CN" altLang="en-US" sz="5100" b="1" dirty="0">
                <a:latin typeface="楷体" charset="0"/>
                <a:ea typeface="楷体" charset="0"/>
                <a:cs typeface="楷体" charset="0"/>
              </a:rPr>
              <a:t>是我国古代的一种实用性文体，从汉代开始，由臣下写给君主的文章被区分为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章、奏、表、议</a:t>
            </a:r>
            <a:r>
              <a:rPr lang="zh-CN" altLang="en-US" sz="5100" b="1" dirty="0">
                <a:latin typeface="楷体" charset="0"/>
                <a:ea typeface="楷体" charset="0"/>
                <a:cs typeface="楷体" charset="0"/>
              </a:rPr>
              <a:t>四体，“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章以谢恩，奏以按劾，表以陈请（一作“情”），议以执异。</a:t>
            </a:r>
            <a:r>
              <a:rPr lang="zh-CN" altLang="en-US" sz="5100" b="1" dirty="0" smtClean="0">
                <a:latin typeface="楷体" charset="0"/>
                <a:ea typeface="楷体" charset="0"/>
                <a:cs typeface="楷体" charset="0"/>
              </a:rPr>
              <a:t>”</a:t>
            </a:r>
            <a:r>
              <a:rPr lang="zh-CN" altLang="en-US" sz="5100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（打乱考）</a:t>
            </a:r>
            <a:endParaRPr lang="zh-CN" altLang="en-US" sz="5100" b="1" dirty="0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51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     “表”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的主要内容</a:t>
            </a:r>
            <a:r>
              <a:rPr lang="zh-CN" altLang="en-US" sz="5100" b="1" dirty="0">
                <a:latin typeface="楷体" charset="0"/>
                <a:ea typeface="楷体" charset="0"/>
                <a:cs typeface="楷体" charset="0"/>
              </a:rPr>
              <a:t>不是劝谏君主，也不是表达对国家大事的意见，而是</a:t>
            </a:r>
            <a:r>
              <a:rPr lang="zh-CN" altLang="en-US" sz="51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向君主陈述请求，抒发己志</a:t>
            </a:r>
            <a:r>
              <a:rPr lang="zh-CN" altLang="en-US" sz="5100" b="1" dirty="0">
                <a:latin typeface="楷体" charset="0"/>
                <a:ea typeface="楷体" charset="0"/>
                <a:cs typeface="楷体" charset="0"/>
              </a:rPr>
              <a:t>。</a:t>
            </a:r>
          </a:p>
          <a:p>
            <a:endParaRPr lang="zh-CN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1934" y="64656"/>
            <a:ext cx="11663738" cy="5166995"/>
          </a:xfrm>
        </p:spPr>
        <p:txBody>
          <a:bodyPr>
            <a:noAutofit/>
          </a:bodyPr>
          <a:lstStyle/>
          <a:p>
            <a:pPr fontAlgn="auto">
              <a:lnSpc>
                <a:spcPct val="123000"/>
              </a:lnSpc>
            </a:pPr>
            <a:r>
              <a:rPr lang="en-US" altLang="zh-CN" b="1" dirty="0"/>
              <a:t>[</a:t>
            </a:r>
            <a:r>
              <a:rPr lang="zh-CN" altLang="en-US" b="1" dirty="0"/>
              <a:t>是谁陈情？</a:t>
            </a:r>
            <a:r>
              <a:rPr lang="en-US" altLang="zh-CN" b="1" dirty="0"/>
              <a:t>]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李密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（224—287年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），晋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初散文家。</a:t>
            </a:r>
            <a:r>
              <a:rPr lang="zh-CN" altLang="en-US" sz="24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幼年丧父，母改嫁，由祖母刘氏亲自抚养，年轻时师事名儒谯周，长大后博学善辩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。</a:t>
            </a:r>
          </a:p>
          <a:p>
            <a:pPr fontAlgn="auto">
              <a:lnSpc>
                <a:spcPct val="123000"/>
              </a:lnSpc>
            </a:pPr>
            <a:r>
              <a:rPr lang="en-US" altLang="zh-CN" b="1" dirty="0" smtClean="0"/>
              <a:t>[</a:t>
            </a:r>
            <a:r>
              <a:rPr lang="en-US" altLang="zh-CN" b="1" dirty="0" err="1" smtClean="0"/>
              <a:t>向</a:t>
            </a:r>
            <a:r>
              <a:rPr lang="en-US" altLang="zh-CN" b="1" dirty="0" err="1" smtClean="0">
                <a:solidFill>
                  <a:srgbClr val="FF0000"/>
                </a:solidFill>
              </a:rPr>
              <a:t>谁陈</a:t>
            </a:r>
            <a:r>
              <a:rPr lang="en-US" altLang="zh-CN" b="1" dirty="0" err="1" smtClean="0"/>
              <a:t>情</a:t>
            </a:r>
            <a:r>
              <a:rPr lang="en-US" altLang="zh-CN" b="1" dirty="0" smtClean="0"/>
              <a:t>？]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公元263年，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司马炎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（晋武帝）废魏帝曹奂，建立了西晋王朝。当时东吴尚踞江左。晋武帝为了安抚蜀汉旧臣，同时也为使东吴士臣倾心相就，以减少灭吴的阻力，对蜀汉旧臣采取了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怀柔政策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授予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官职，征召蜀汉旧臣到洛阳任职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。</a:t>
            </a:r>
            <a:endParaRPr lang="en-US" altLang="zh-CN" sz="2400" b="1" dirty="0" smtClean="0">
              <a:latin typeface="楷体" charset="0"/>
              <a:ea typeface="楷体" charset="0"/>
              <a:cs typeface="楷体" charset="0"/>
            </a:endParaRPr>
          </a:p>
          <a:p>
            <a:pPr fontAlgn="auto">
              <a:lnSpc>
                <a:spcPct val="123000"/>
              </a:lnSpc>
            </a:pP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李密以文学见称，曾多次出使东吴，李密自然被列为笼络的对象。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李密以一亡国之臣，出仕新朝就不能不</a:t>
            </a:r>
            <a:r>
              <a:rPr lang="zh-CN" altLang="en-US" sz="24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有所顾虑。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李密祖母</a:t>
            </a:r>
            <a:r>
              <a:rPr lang="zh-CN" altLang="en-US" sz="2400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刘氏年老多病，无人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</a:rPr>
              <a:t>侍奉。李密该何去何从？</a:t>
            </a:r>
            <a:endParaRPr lang="en-US" altLang="zh-CN" sz="2400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</a:endParaRPr>
          </a:p>
          <a:p>
            <a:pPr fontAlgn="auto">
              <a:lnSpc>
                <a:spcPct val="123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补充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贰臣传</a:t>
            </a:r>
            <a:r>
              <a:rPr lang="en-US" altLang="zh-CN" sz="2400" b="1" dirty="0" smtClean="0">
                <a:latin typeface="楷体" charset="0"/>
                <a:ea typeface="楷体" charset="0"/>
                <a:cs typeface="楷体" charset="0"/>
              </a:rPr>
              <a:t>》    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乾隆帝在大力表彰在明末清初因抗清遇难的明朝官员的同时，下令编纂</a:t>
            </a:r>
            <a:r>
              <a:rPr lang="en-US" altLang="zh-CN" sz="2400" b="1" dirty="0">
                <a:latin typeface="楷体" charset="0"/>
                <a:ea typeface="楷体" charset="0"/>
                <a:cs typeface="楷体" charset="0"/>
              </a:rPr>
              <a:t>《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钦定国史贰臣表传</a:t>
            </a:r>
            <a:r>
              <a:rPr lang="en-US" altLang="zh-CN" sz="2400" b="1" dirty="0">
                <a:latin typeface="楷体" charset="0"/>
                <a:ea typeface="楷体" charset="0"/>
                <a:cs typeface="楷体" charset="0"/>
              </a:rPr>
              <a:t>》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即</a:t>
            </a:r>
            <a:r>
              <a:rPr lang="en-US" altLang="zh-CN" sz="2400" b="1" dirty="0">
                <a:latin typeface="楷体" charset="0"/>
                <a:ea typeface="楷体" charset="0"/>
                <a:cs typeface="楷体" charset="0"/>
              </a:rPr>
              <a:t>《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贰臣传</a:t>
            </a:r>
            <a:r>
              <a:rPr lang="en-US" altLang="zh-CN" sz="2400" b="1" dirty="0" smtClean="0">
                <a:latin typeface="楷体" charset="0"/>
                <a:ea typeface="楷体" charset="0"/>
                <a:cs typeface="楷体" charset="0"/>
              </a:rPr>
              <a:t>》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。以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忠君为标准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，把</a:t>
            </a:r>
            <a:r>
              <a:rPr lang="zh-CN" altLang="en-US" sz="2400" b="1" dirty="0">
                <a:latin typeface="楷体" charset="0"/>
                <a:ea typeface="楷体" charset="0"/>
                <a:cs typeface="楷体" charset="0"/>
              </a:rPr>
              <a:t>降清的明朝官员均称为</a:t>
            </a:r>
            <a:r>
              <a:rPr lang="zh-CN" altLang="en-US" sz="2400" b="1" dirty="0" smtClean="0">
                <a:latin typeface="楷体" charset="0"/>
                <a:ea typeface="楷体" charset="0"/>
                <a:cs typeface="楷体" charset="0"/>
              </a:rPr>
              <a:t>“贰臣”，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认为这些</a:t>
            </a:r>
            <a:r>
              <a:rPr lang="zh-CN" altLang="en-US" sz="2400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人“遭际时艰，不能为其主临危授命”，从封建道德出发，实在是“大节有亏”。这些人尽管为清朝作出了贡献，其子孙甚至还在清朝做官，但他们是不完美的。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12490" y="530430"/>
            <a:ext cx="10964159" cy="5861743"/>
          </a:xfrm>
        </p:spPr>
        <p:txBody>
          <a:bodyPr>
            <a:norm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</a:rPr>
              <a:t>[</a:t>
            </a:r>
            <a:r>
              <a:rPr lang="zh-CN" altLang="en-US" sz="5400" dirty="0">
                <a:solidFill>
                  <a:srgbClr val="FF0000"/>
                </a:solidFill>
              </a:rPr>
              <a:t>如何陈情？</a:t>
            </a:r>
            <a:r>
              <a:rPr lang="en-US" altLang="zh-CN" sz="5400" dirty="0" smtClean="0">
                <a:solidFill>
                  <a:srgbClr val="FF0000"/>
                </a:solidFill>
              </a:rPr>
              <a:t>]</a:t>
            </a:r>
            <a:br>
              <a:rPr lang="en-US" altLang="zh-CN" sz="5400" dirty="0" smtClean="0">
                <a:solidFill>
                  <a:srgbClr val="FF0000"/>
                </a:solidFill>
              </a:rPr>
            </a:br>
            <a:r>
              <a:rPr lang="zh-CN" altLang="en-US" sz="3100" b="1" dirty="0" smtClean="0">
                <a:latin typeface="楷体" charset="0"/>
                <a:ea typeface="楷体" charset="0"/>
              </a:rPr>
              <a:t>李密</a:t>
            </a:r>
            <a:r>
              <a:rPr lang="zh-CN" altLang="en-US" sz="3100" b="1" dirty="0">
                <a:latin typeface="楷体" charset="0"/>
                <a:ea typeface="楷体" charset="0"/>
              </a:rPr>
              <a:t>忠孝两难全的道德</a:t>
            </a:r>
            <a:r>
              <a:rPr lang="zh-CN" altLang="en-US" sz="3100" b="1" dirty="0" smtClean="0">
                <a:latin typeface="楷体" charset="0"/>
                <a:ea typeface="楷体" charset="0"/>
              </a:rPr>
              <a:t>困境（时代身份、拒绝对象、陈情方式）</a:t>
            </a:r>
            <a:r>
              <a:rPr lang="en-US" altLang="zh-CN" sz="3100" b="1" dirty="0" smtClean="0">
                <a:latin typeface="楷体" charset="0"/>
                <a:ea typeface="楷体" charset="0"/>
              </a:rPr>
              <a:t/>
            </a:r>
            <a:br>
              <a:rPr lang="en-US" altLang="zh-CN" sz="3100" b="1" dirty="0" smtClean="0">
                <a:latin typeface="楷体" charset="0"/>
                <a:ea typeface="楷体" charset="0"/>
              </a:rPr>
            </a:br>
            <a:r>
              <a:rPr lang="en-US" altLang="zh-CN" sz="3100" b="1" dirty="0" smtClean="0">
                <a:latin typeface="楷体" charset="0"/>
                <a:ea typeface="楷体" charset="0"/>
              </a:rPr>
              <a:t/>
            </a:r>
            <a:br>
              <a:rPr lang="en-US" altLang="zh-CN" sz="3100" b="1" dirty="0" smtClean="0">
                <a:latin typeface="楷体" charset="0"/>
                <a:ea typeface="楷体" charset="0"/>
              </a:rPr>
            </a:br>
            <a:r>
              <a:rPr lang="zh-CN" altLang="en-US" sz="3100" b="1" dirty="0" smtClean="0">
                <a:latin typeface="楷体" charset="0"/>
                <a:ea typeface="楷体" charset="0"/>
              </a:rPr>
              <a:t>苏子</a:t>
            </a:r>
            <a:r>
              <a:rPr lang="zh-CN" altLang="en-US" sz="3100" b="1" dirty="0">
                <a:latin typeface="楷体" charset="0"/>
                <a:ea typeface="楷体" charset="0"/>
              </a:rPr>
              <a:t>说</a:t>
            </a:r>
            <a:r>
              <a:rPr lang="zh-CN" altLang="en-US" sz="3100" b="1" dirty="0" smtClean="0">
                <a:latin typeface="楷体" charset="0"/>
                <a:ea typeface="楷体" charset="0"/>
              </a:rPr>
              <a:t>：</a:t>
            </a:r>
            <a:r>
              <a:rPr lang="en-US" altLang="zh-CN" sz="3100" b="1" dirty="0" smtClean="0">
                <a:latin typeface="楷体" charset="0"/>
                <a:ea typeface="楷体" charset="0"/>
              </a:rPr>
              <a:t/>
            </a:r>
            <a:br>
              <a:rPr lang="en-US" altLang="zh-CN" sz="3100" b="1" dirty="0" smtClean="0">
                <a:latin typeface="楷体" charset="0"/>
                <a:ea typeface="楷体" charset="0"/>
              </a:rPr>
            </a:br>
            <a:r>
              <a:rPr lang="en-US" altLang="zh-CN" sz="3100" b="1" dirty="0" smtClean="0">
                <a:latin typeface="楷体" charset="0"/>
                <a:ea typeface="楷体" charset="0"/>
              </a:rPr>
              <a:t>    </a:t>
            </a:r>
            <a:r>
              <a:rPr lang="zh-CN" altLang="en-US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读</a:t>
            </a:r>
            <a:r>
              <a:rPr lang="en-US" altLang="zh-CN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《</a:t>
            </a:r>
            <a:r>
              <a:rPr lang="zh-CN" altLang="en-US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出师表</a:t>
            </a:r>
            <a:r>
              <a:rPr lang="en-US" altLang="zh-CN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》</a:t>
            </a:r>
            <a:r>
              <a:rPr lang="zh-CN" altLang="en-US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而不流泪者，其人必不忠</a:t>
            </a:r>
            <a:r>
              <a:rPr lang="zh-CN" altLang="en-US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；</a:t>
            </a:r>
            <a:r>
              <a:rPr lang="en-US" altLang="zh-CN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/>
            </a:r>
            <a:br>
              <a:rPr lang="en-US" altLang="zh-CN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</a:br>
            <a:r>
              <a:rPr lang="en-US" altLang="zh-CN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    </a:t>
            </a:r>
            <a:r>
              <a:rPr lang="zh-CN" altLang="en-US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读</a:t>
            </a:r>
            <a:r>
              <a:rPr lang="en-US" altLang="zh-CN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《</a:t>
            </a:r>
            <a:r>
              <a:rPr lang="zh-CN" altLang="en-US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陈情表</a:t>
            </a:r>
            <a:r>
              <a:rPr lang="en-US" altLang="zh-CN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》</a:t>
            </a:r>
            <a:r>
              <a:rPr lang="zh-CN" altLang="en-US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而不流泪者，其人必不孝</a:t>
            </a:r>
            <a:r>
              <a:rPr lang="zh-CN" altLang="en-US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；</a:t>
            </a:r>
            <a:r>
              <a:rPr lang="en-US" altLang="zh-CN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/>
            </a:r>
            <a:br>
              <a:rPr lang="en-US" altLang="zh-CN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</a:br>
            <a:r>
              <a:rPr lang="en-US" altLang="zh-CN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    </a:t>
            </a:r>
            <a:r>
              <a:rPr lang="zh-CN" altLang="en-US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读</a:t>
            </a:r>
            <a:r>
              <a:rPr lang="en-US" altLang="zh-CN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《</a:t>
            </a:r>
            <a:r>
              <a:rPr lang="zh-CN" altLang="en-US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祭十二郎文</a:t>
            </a:r>
            <a:r>
              <a:rPr lang="en-US" altLang="zh-CN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》</a:t>
            </a:r>
            <a:r>
              <a:rPr lang="zh-CN" altLang="en-US" sz="3100" b="1" dirty="0">
                <a:solidFill>
                  <a:srgbClr val="0000FF"/>
                </a:solidFill>
                <a:latin typeface="楷体" charset="0"/>
                <a:ea typeface="楷体" charset="0"/>
              </a:rPr>
              <a:t>而不流泪者，其人必不友</a:t>
            </a:r>
            <a:r>
              <a:rPr lang="zh-CN" altLang="en-US" sz="3100" b="1" dirty="0" smtClean="0">
                <a:solidFill>
                  <a:srgbClr val="0000FF"/>
                </a:solidFill>
                <a:latin typeface="楷体" charset="0"/>
                <a:ea typeface="楷体" charset="0"/>
              </a:rPr>
              <a:t>。</a:t>
            </a:r>
            <a:endParaRPr lang="en-US" altLang="zh-CN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2509" y="265199"/>
            <a:ext cx="11859491" cy="4296862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100000"/>
              </a:lnSpc>
              <a:buNone/>
            </a:pPr>
            <a:r>
              <a:rPr lang="zh-CN" altLang="en-US" b="1" dirty="0" smtClean="0">
                <a:solidFill>
                  <a:srgbClr val="00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臣密言</a:t>
            </a:r>
            <a:r>
              <a:rPr lang="zh-CN" altLang="en-US" b="1" dirty="0" smtClean="0">
                <a:solidFill>
                  <a:srgbClr val="000000"/>
                </a:solidFill>
                <a:latin typeface="楷体" charset="0"/>
                <a:ea typeface="楷体" charset="0"/>
                <a:cs typeface="楷体" charset="0"/>
                <a:sym typeface="Wingdings" charset="2"/>
              </a:rPr>
              <a:t>：                          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Wingdings" charset="2"/>
              </a:rPr>
              <a:t>奏表开头的一般格式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臣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以险衅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，夙遭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闵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凶。         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第一段的综述，把读者带入惨苦的境域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生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孩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六月，慈父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见背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；行年四岁，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舅夺母志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。祖母刘愍臣孤弱，躬亲抚养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             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失怙失恃的年幼孤儿谁来养？中年女性丧夫后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如何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生存问题？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臣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少多疾病，九岁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不行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，零丁孤苦，至于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成立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</a:t>
            </a:r>
            <a:endParaRPr lang="en-US" altLang="zh-CN" b="1" dirty="0" smtClean="0"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既无伯叔，终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鲜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兄弟，门衰祚薄，晚有儿息。</a:t>
            </a:r>
            <a:endParaRPr lang="en-US" altLang="zh-CN" b="1" dirty="0" smtClean="0"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外无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期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功强近之亲 ，内无应门五尺之僮，茕茕孑立，形影相</a:t>
            </a:r>
            <a:r>
              <a:rPr lang="zh-CN" altLang="en-US" b="1" u="sng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吊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</a:t>
            </a:r>
            <a:endParaRPr lang="en-US" altLang="zh-CN" b="1" dirty="0" smtClean="0"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乡土社会中的伦理关系：有着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丢石头形成的同心圆波纹的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性质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而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刘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夙婴疾病，常在床蓐，臣侍汤药，未曾</a:t>
            </a:r>
            <a:r>
              <a:rPr lang="zh-CN" altLang="en-US" b="1" u="sng" dirty="0">
                <a:latin typeface="楷体" charset="0"/>
                <a:ea typeface="楷体" charset="0"/>
                <a:cs typeface="楷体" charset="0"/>
                <a:sym typeface="+mn-ea"/>
              </a:rPr>
              <a:t>废离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。</a:t>
            </a:r>
            <a:endParaRPr lang="zh-CN" altLang="en-US" b="1" dirty="0" smtClean="0">
              <a:latin typeface="楷体" charset="0"/>
              <a:ea typeface="楷体" charset="0"/>
              <a:cs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文字：古今异义、重难点字词积累，迁移旧知能力</a:t>
            </a:r>
            <a:endParaRPr lang="en-US" altLang="zh-CN" b="1" dirty="0" smtClean="0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文化：时代背景和遣词造句</a:t>
            </a:r>
            <a:endParaRPr lang="en-US" altLang="zh-CN" b="1" dirty="0" smtClean="0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      用一个字概括本段内容：养</a:t>
            </a:r>
            <a:r>
              <a:rPr lang="en-US" altLang="zh-CN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vs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惨，</a:t>
            </a:r>
            <a:r>
              <a:rPr lang="en-US" altLang="zh-CN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40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岁男性俯首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乞怜？</a:t>
            </a:r>
            <a:r>
              <a:rPr lang="en-US" altLang="zh-CN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why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</a:rPr>
              <a:t>？</a:t>
            </a:r>
            <a:endParaRPr lang="en-US" altLang="zh-CN" b="1" dirty="0">
              <a:solidFill>
                <a:srgbClr val="0000FF"/>
              </a:solidFill>
              <a:latin typeface="楷体" charset="0"/>
              <a:ea typeface="楷体" charset="0"/>
              <a:cs typeface="楷体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本段要注意的字：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22159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zh-CN" altLang="en-US" sz="3200" dirty="0"/>
          </a:p>
          <a:p>
            <a:r>
              <a:rPr lang="zh-CN" altLang="en-US" sz="4000" dirty="0" smtClean="0">
                <a:solidFill>
                  <a:srgbClr val="FF0000"/>
                </a:solidFill>
              </a:rPr>
              <a:t>闵</a:t>
            </a:r>
            <a:r>
              <a:rPr lang="zh-CN" altLang="en-US" sz="3200" dirty="0" smtClean="0"/>
              <a:t>凶：闵通悯，不幸的事。（形名）      </a:t>
            </a:r>
          </a:p>
          <a:p>
            <a:r>
              <a:rPr lang="zh-CN" altLang="en-US" sz="3200" dirty="0" smtClean="0"/>
              <a:t>见背：背弃我，离开我。           </a:t>
            </a:r>
          </a:p>
          <a:p>
            <a:r>
              <a:rPr lang="zh-CN" altLang="en-US" sz="3600" dirty="0" smtClean="0">
                <a:solidFill>
                  <a:srgbClr val="FF0000"/>
                </a:solidFill>
              </a:rPr>
              <a:t>零丁</a:t>
            </a:r>
            <a:r>
              <a:rPr lang="zh-CN" altLang="en-US" sz="3200" dirty="0" smtClean="0"/>
              <a:t> ：通“伶仃。”   </a:t>
            </a:r>
          </a:p>
          <a:p>
            <a:r>
              <a:rPr lang="zh-CN" altLang="en-US" sz="3200" dirty="0" smtClean="0"/>
              <a:t>成立：成人自立。（古今异义）          </a:t>
            </a:r>
          </a:p>
          <a:p>
            <a:r>
              <a:rPr lang="zh-CN" altLang="en-US" sz="3600" dirty="0" smtClean="0">
                <a:solidFill>
                  <a:srgbClr val="FF0000"/>
                </a:solidFill>
              </a:rPr>
              <a:t>蓐</a:t>
            </a:r>
            <a:r>
              <a:rPr lang="zh-CN" altLang="en-US" sz="3200" dirty="0" smtClean="0"/>
              <a:t>：通“褥”。                   </a:t>
            </a:r>
          </a:p>
          <a:p>
            <a:r>
              <a:rPr lang="zh-CN" altLang="en-US" sz="3200" dirty="0" smtClean="0"/>
              <a:t>废离：停止离开。</a:t>
            </a:r>
            <a:endParaRPr lang="zh-CN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126" y="379787"/>
            <a:ext cx="12108873" cy="5965595"/>
          </a:xfrm>
        </p:spPr>
        <p:txBody>
          <a:bodyPr>
            <a:norm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逮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奉圣朝 ，沐浴清化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       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圣朝</a:t>
            </a:r>
            <a:r>
              <a:rPr lang="en-US" altLang="zh-CN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vs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晋朝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之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分，用词语气窥探李密态度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前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太守臣逵察臣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孝廉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后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刺史臣荣举臣</a:t>
            </a:r>
            <a:r>
              <a:rPr lang="zh-CN" altLang="en-US" b="1" u="sng" dirty="0">
                <a:latin typeface="楷体" charset="0"/>
                <a:ea typeface="楷体" charset="0"/>
                <a:cs typeface="楷体" charset="0"/>
                <a:sym typeface="+mn-ea"/>
              </a:rPr>
              <a:t>秀才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          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选拔人才制度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臣</a:t>
            </a:r>
            <a:r>
              <a:rPr lang="zh-CN" altLang="en-US" b="1" u="sng" dirty="0">
                <a:latin typeface="楷体" charset="0"/>
                <a:ea typeface="楷体" charset="0"/>
                <a:cs typeface="楷体" charset="0"/>
                <a:sym typeface="+mn-ea"/>
              </a:rPr>
              <a:t>以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供养无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主，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辞不赴命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。诏书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特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下，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拜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臣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郎中，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寻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蒙国恩 ，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除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臣洗马。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猥</a:t>
            </a:r>
            <a:r>
              <a:rPr lang="zh-CN" altLang="en-US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以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微贱，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当侍东宫，非臣陨首所能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上报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            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关注表征召的词</a:t>
            </a:r>
            <a:endParaRPr lang="en-US" altLang="zh-CN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fontAlgn="auto">
              <a:lnSpc>
                <a:spcPct val="125000"/>
              </a:lnSpc>
              <a:buNone/>
            </a:pP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臣具以表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闻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辞不就职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。诏书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切峻，责臣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逋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慢；郡县逼迫，催臣上道；州司临门，</a:t>
            </a:r>
            <a:r>
              <a:rPr lang="zh-CN" altLang="en-US" b="1" u="sng" dirty="0">
                <a:latin typeface="楷体" charset="0"/>
                <a:ea typeface="楷体" charset="0"/>
                <a:cs typeface="楷体" charset="0"/>
                <a:sym typeface="+mn-ea"/>
              </a:rPr>
              <a:t>急于星火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和他们有何关系？</a:t>
            </a:r>
            <a:endParaRPr lang="en-US" altLang="zh-CN" sz="7200" b="1" dirty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fontAlgn="auto">
              <a:lnSpc>
                <a:spcPct val="125000"/>
              </a:lnSpc>
              <a:buNone/>
            </a:pP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臣欲奉诏</a:t>
            </a:r>
            <a:r>
              <a:rPr lang="zh-CN" altLang="en-US" b="1" u="sng" dirty="0" smtClean="0">
                <a:latin typeface="楷体" charset="0"/>
                <a:ea typeface="楷体" charset="0"/>
                <a:cs typeface="楷体" charset="0"/>
                <a:sym typeface="+mn-ea"/>
              </a:rPr>
              <a:t>奔驰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则刘病日笃，欲苟顺私情，则</a:t>
            </a:r>
            <a:r>
              <a:rPr lang="zh-CN" altLang="en-US" b="1" u="sng" dirty="0">
                <a:latin typeface="楷体" charset="0"/>
                <a:ea typeface="楷体" charset="0"/>
                <a:cs typeface="楷体" charset="0"/>
                <a:sym typeface="+mn-ea"/>
              </a:rPr>
              <a:t>告诉不许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</a:t>
            </a:r>
            <a:endParaRPr lang="en-US" altLang="zh-CN" b="1" dirty="0" smtClean="0"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fontAlgn="auto">
              <a:lnSpc>
                <a:spcPct val="125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臣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之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进退，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实为狼狈。</a:t>
            </a:r>
            <a:endParaRPr lang="en-US" altLang="zh-CN" b="1" dirty="0">
              <a:latin typeface="楷体" charset="0"/>
              <a:ea typeface="楷体" charset="0"/>
              <a:cs typeface="楷体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CN" b="1" dirty="0">
              <a:latin typeface="楷体" charset="0"/>
              <a:ea typeface="楷体" charset="0"/>
              <a:cs typeface="楷体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139" y="4097456"/>
            <a:ext cx="2573345" cy="25733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503348"/>
            <a:ext cx="10515600" cy="1325563"/>
          </a:xfrm>
        </p:spPr>
        <p:txBody>
          <a:bodyPr/>
          <a:lstStyle/>
          <a:p>
            <a:r>
              <a:rPr lang="zh-CN" altLang="en-US" dirty="0" smtClean="0">
                <a:sym typeface="+mn-ea"/>
              </a:rPr>
              <a:t>迁移旧知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253490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zh-CN" altLang="en-US" sz="3200" dirty="0"/>
          </a:p>
          <a:p>
            <a:pPr marL="0" indent="0">
              <a:buNone/>
            </a:pPr>
            <a:r>
              <a:rPr lang="zh-CN" altLang="en-US" b="1" dirty="0">
                <a:latin typeface="楷体" charset="0"/>
                <a:ea typeface="楷体" charset="0"/>
              </a:rPr>
              <a:t>群臣吏民能面刺寡人之过者，受上赏</a:t>
            </a:r>
            <a:r>
              <a:rPr lang="zh-CN" altLang="en-US" b="1" dirty="0" smtClean="0">
                <a:latin typeface="楷体" charset="0"/>
                <a:ea typeface="楷体" charset="0"/>
              </a:rPr>
              <a:t>；</a:t>
            </a:r>
            <a:endParaRPr lang="en-US" altLang="zh-CN" b="1" dirty="0" smtClean="0">
              <a:latin typeface="楷体" charset="0"/>
              <a:ea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楷体" charset="0"/>
                <a:ea typeface="楷体" charset="0"/>
              </a:rPr>
              <a:t>上书</a:t>
            </a:r>
            <a:r>
              <a:rPr lang="zh-CN" altLang="en-US" b="1" dirty="0">
                <a:latin typeface="楷体" charset="0"/>
                <a:ea typeface="楷体" charset="0"/>
              </a:rPr>
              <a:t>谏寡人者，受中赏</a:t>
            </a:r>
            <a:r>
              <a:rPr lang="zh-CN" altLang="en-US" b="1" dirty="0" smtClean="0">
                <a:latin typeface="楷体" charset="0"/>
                <a:ea typeface="楷体" charset="0"/>
              </a:rPr>
              <a:t>；</a:t>
            </a:r>
            <a:endParaRPr lang="en-US" altLang="zh-CN" b="1" dirty="0" smtClean="0">
              <a:latin typeface="楷体" charset="0"/>
              <a:ea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楷体" charset="0"/>
                <a:ea typeface="楷体" charset="0"/>
              </a:rPr>
              <a:t>能</a:t>
            </a:r>
            <a:r>
              <a:rPr lang="zh-CN" altLang="en-US" b="1" dirty="0">
                <a:latin typeface="楷体" charset="0"/>
                <a:ea typeface="楷体" charset="0"/>
              </a:rPr>
              <a:t>谤讥于市朝，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</a:rPr>
              <a:t>闻</a:t>
            </a:r>
            <a:r>
              <a:rPr lang="zh-CN" altLang="en-US" b="1" dirty="0">
                <a:latin typeface="楷体" charset="0"/>
                <a:ea typeface="楷体" charset="0"/>
              </a:rPr>
              <a:t>寡人之耳者，受下赏</a:t>
            </a:r>
            <a:r>
              <a:rPr lang="zh-CN" altLang="en-US" b="1" dirty="0" smtClean="0">
                <a:latin typeface="楷体" charset="0"/>
                <a:ea typeface="楷体" charset="0"/>
              </a:rPr>
              <a:t>。</a:t>
            </a:r>
            <a:endParaRPr lang="en-US" altLang="zh-CN" b="1" dirty="0" smtClean="0">
              <a:latin typeface="楷体" charset="0"/>
              <a:ea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楷体" charset="0"/>
                <a:ea typeface="楷体" charset="0"/>
              </a:rPr>
              <a:t>令</a:t>
            </a:r>
            <a:r>
              <a:rPr lang="zh-CN" altLang="en-US" b="1" dirty="0">
                <a:latin typeface="楷体" charset="0"/>
                <a:ea typeface="楷体" charset="0"/>
              </a:rPr>
              <a:t>初下，群臣进谏，门庭若市</a:t>
            </a:r>
            <a:r>
              <a:rPr lang="zh-CN" altLang="en-US" b="1" dirty="0" smtClean="0">
                <a:latin typeface="楷体" charset="0"/>
                <a:ea typeface="楷体" charset="0"/>
              </a:rPr>
              <a:t>；</a:t>
            </a:r>
            <a:endParaRPr lang="en-US" altLang="zh-CN" b="1" dirty="0" smtClean="0">
              <a:latin typeface="楷体" charset="0"/>
              <a:ea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楷体" charset="0"/>
                <a:ea typeface="楷体" charset="0"/>
              </a:rPr>
              <a:t>数月</a:t>
            </a:r>
            <a:r>
              <a:rPr lang="zh-CN" altLang="en-US" b="1" dirty="0">
                <a:latin typeface="楷体" charset="0"/>
                <a:ea typeface="楷体" charset="0"/>
              </a:rPr>
              <a:t>之后，时时而间</a:t>
            </a:r>
            <a:r>
              <a:rPr lang="zh-CN" altLang="en-US" b="1" dirty="0" smtClean="0">
                <a:latin typeface="楷体" charset="0"/>
                <a:ea typeface="楷体" charset="0"/>
              </a:rPr>
              <a:t>进；</a:t>
            </a:r>
            <a:endParaRPr lang="en-US" altLang="zh-CN" b="1" dirty="0" smtClean="0">
              <a:latin typeface="楷体" charset="0"/>
              <a:ea typeface="楷体" charset="0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期</a:t>
            </a:r>
            <a:r>
              <a:rPr lang="zh-CN" altLang="en-US" b="1" dirty="0" smtClean="0">
                <a:latin typeface="楷体" charset="0"/>
                <a:ea typeface="楷体" charset="0"/>
              </a:rPr>
              <a:t>年</a:t>
            </a:r>
            <a:r>
              <a:rPr lang="zh-CN" altLang="en-US" b="1" dirty="0">
                <a:latin typeface="楷体" charset="0"/>
                <a:ea typeface="楷体" charset="0"/>
              </a:rPr>
              <a:t>之后，虽欲言，无可进者</a:t>
            </a:r>
            <a:r>
              <a:rPr lang="zh-CN" altLang="en-US" b="1" dirty="0" smtClean="0">
                <a:latin typeface="楷体" charset="0"/>
                <a:ea typeface="楷体" charset="0"/>
              </a:rPr>
              <a:t>。</a:t>
            </a:r>
            <a:endParaRPr lang="zh-CN" altLang="en-US" b="1" dirty="0"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8224" y="944363"/>
            <a:ext cx="11940362" cy="5458460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120000"/>
              </a:lnSpc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伏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惟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圣朝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以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孝治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天下，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凡在故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老，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犹蒙</a:t>
            </a:r>
            <a:r>
              <a:rPr lang="zh-CN" altLang="en-US" b="1" dirty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矜</a:t>
            </a:r>
            <a:r>
              <a:rPr lang="zh-CN" altLang="en-US" b="1" dirty="0" smtClean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育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况臣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孤苦，</a:t>
            </a:r>
            <a:r>
              <a:rPr lang="zh-CN" altLang="en-US" b="1" dirty="0">
                <a:solidFill>
                  <a:schemeClr val="tx1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特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为尤甚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。</a:t>
            </a:r>
            <a:endParaRPr lang="en-US" altLang="zh-CN" b="1" dirty="0" smtClean="0"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+mn-ea"/>
                <a:cs typeface="楷体" charset="0"/>
                <a:sym typeface="+mn-ea"/>
              </a:rPr>
              <a:t>第一层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  <a:cs typeface="楷体" charset="0"/>
                <a:sym typeface="+mn-ea"/>
              </a:rPr>
              <a:t>：为何在孝上大做文章？</a:t>
            </a:r>
            <a:endParaRPr lang="en-US" altLang="zh-CN" b="1" dirty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algn="r" fontAlgn="auto">
              <a:lnSpc>
                <a:spcPct val="120000"/>
              </a:lnSpc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为摆脱逆圣听的困境，将自身纳入对方价值观念，巧妙消解对立关系，高！</a:t>
            </a:r>
            <a:endParaRPr lang="en-US" altLang="zh-CN" sz="2400" b="1" dirty="0" smtClean="0">
              <a:solidFill>
                <a:srgbClr val="FF0000"/>
              </a:solidFill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且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臣少仕伪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朝，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历职郎署，本图宦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达，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不</a:t>
            </a:r>
            <a:r>
              <a:rPr lang="zh-CN" altLang="en-US" b="1" dirty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矜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名节。今臣亡国贱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俘，</a:t>
            </a:r>
            <a:r>
              <a:rPr lang="zh-CN" altLang="en-US" b="1" dirty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至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微至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陋，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过</a:t>
            </a:r>
            <a:r>
              <a:rPr lang="zh-CN" altLang="en-US" b="1" dirty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蒙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拔擢，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宠命</a:t>
            </a:r>
            <a:r>
              <a:rPr lang="zh-CN" altLang="en-US" b="1" dirty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优</a:t>
            </a:r>
            <a:r>
              <a:rPr lang="zh-CN" altLang="en-US" b="1" dirty="0" smtClean="0">
                <a:solidFill>
                  <a:srgbClr val="0510EB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渥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岂敢</a:t>
            </a:r>
            <a:r>
              <a:rPr lang="zh-CN" altLang="en-US" b="1" dirty="0" smtClean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盘桓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有所希冀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！</a:t>
            </a:r>
            <a:endParaRPr lang="en-US" altLang="zh-CN" b="1" dirty="0" smtClean="0">
              <a:latin typeface="楷体" charset="0"/>
              <a:ea typeface="楷体" charset="0"/>
              <a:cs typeface="楷体" charset="0"/>
              <a:sym typeface="+mn-ea"/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+mn-ea"/>
                <a:cs typeface="楷体" charset="0"/>
                <a:sym typeface="+mn-ea"/>
              </a:rPr>
              <a:t>第二层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  <a:cs typeface="楷体" charset="0"/>
                <a:sym typeface="+mn-ea"/>
              </a:rPr>
              <a:t>：辞不就职，为何特意申明这个原因？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  <a:cs typeface="楷体" charset="0"/>
                <a:sym typeface="+mn-ea"/>
              </a:rPr>
              <a:t>如何辩解</a:t>
            </a:r>
            <a:endParaRPr lang="en-US" altLang="zh-CN" b="1" dirty="0">
              <a:solidFill>
                <a:srgbClr val="FF0000"/>
              </a:solidFill>
              <a:latin typeface="+mn-ea"/>
              <a:cs typeface="楷体" charset="0"/>
              <a:sym typeface="+mn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但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以刘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日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薄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西山，气息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奄奄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人命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危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浅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朝不虑夕。  </a:t>
            </a:r>
            <a:r>
              <a:rPr lang="en-US" altLang="zh-CN" b="1" dirty="0">
                <a:latin typeface="楷体" charset="0"/>
                <a:ea typeface="楷体" charset="0"/>
                <a:cs typeface="楷体" charset="0"/>
                <a:sym typeface="+mn-ea"/>
              </a:rPr>
              <a:t>话语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的</a:t>
            </a:r>
            <a:r>
              <a:rPr lang="en-US" altLang="zh-CN" b="1" dirty="0">
                <a:latin typeface="楷体" charset="0"/>
                <a:ea typeface="楷体" charset="0"/>
                <a:cs typeface="楷体" charset="0"/>
                <a:sym typeface="+mn-ea"/>
              </a:rPr>
              <a:t>多元表达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臣无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祖母，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无以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至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今日，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祖母无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臣，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无以终余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年，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祖孙二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人</a:t>
            </a:r>
            <a:r>
              <a:rPr lang="en-US" altLang="zh-CN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,</a:t>
            </a:r>
            <a:r>
              <a:rPr lang="zh-CN" altLang="en-US" b="1" dirty="0" smtClean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更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相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为</a:t>
            </a:r>
            <a:r>
              <a:rPr lang="zh-CN" altLang="en-US" b="1" dirty="0" smtClean="0">
                <a:latin typeface="楷体" charset="0"/>
                <a:ea typeface="楷体" charset="0"/>
                <a:cs typeface="楷体" charset="0"/>
                <a:sym typeface="+mn-ea"/>
              </a:rPr>
              <a:t>命，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是以</a:t>
            </a:r>
            <a:r>
              <a:rPr lang="zh-CN" altLang="en-US" b="1" u="sng" dirty="0">
                <a:solidFill>
                  <a:srgbClr val="0000FF"/>
                </a:solidFill>
                <a:latin typeface="楷体" charset="0"/>
                <a:ea typeface="楷体" charset="0"/>
                <a:cs typeface="楷体" charset="0"/>
                <a:sym typeface="+mn-ea"/>
              </a:rPr>
              <a:t>区区</a:t>
            </a:r>
            <a:r>
              <a:rPr lang="zh-CN" altLang="en-US" b="1" dirty="0">
                <a:latin typeface="楷体" charset="0"/>
                <a:ea typeface="楷体" charset="0"/>
                <a:cs typeface="楷体" charset="0"/>
                <a:sym typeface="+mn-ea"/>
              </a:rPr>
              <a:t>不能废远。</a:t>
            </a:r>
            <a:endParaRPr lang="en-US" altLang="zh-CN" b="1" dirty="0">
              <a:latin typeface="楷体" charset="0"/>
              <a:ea typeface="楷体" charset="0"/>
              <a:cs typeface="楷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19823" y="345233"/>
            <a:ext cx="8006080" cy="5219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FF0000"/>
                </a:solidFill>
              </a:rPr>
              <a:t>伏惟：旧时奏疏、书信中下级对上级常用的敬语。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2460" y="131445"/>
            <a:ext cx="10515600" cy="1325563"/>
          </a:xfrm>
        </p:spPr>
        <p:txBody>
          <a:bodyPr/>
          <a:lstStyle/>
          <a:p>
            <a:r>
              <a:rPr lang="zh-CN" altLang="en-US" dirty="0">
                <a:sym typeface="+mn-ea"/>
              </a:rPr>
              <a:t>第</a:t>
            </a:r>
            <a:r>
              <a:rPr lang="en-US" altLang="zh-CN" dirty="0">
                <a:sym typeface="+mn-ea"/>
              </a:rPr>
              <a:t>4</a:t>
            </a:r>
            <a:r>
              <a:rPr lang="zh-CN" altLang="en-US" dirty="0">
                <a:sym typeface="+mn-ea"/>
              </a:rPr>
              <a:t>段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2460" y="1284605"/>
            <a:ext cx="10515600" cy="5458460"/>
          </a:xfrm>
        </p:spPr>
        <p:txBody>
          <a:bodyPr>
            <a:no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臣密今年四十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sym typeface="+mn-ea"/>
              </a:rPr>
              <a:t>有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四 ，祖母刘今年九十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sym typeface="+mn-ea"/>
              </a:rPr>
              <a:t>有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六 ，</a:t>
            </a:r>
            <a:r>
              <a:rPr lang="zh-CN" altLang="en-US" b="1" u="sng" dirty="0">
                <a:latin typeface="楷体" charset="0"/>
                <a:ea typeface="楷体" charset="0"/>
                <a:sym typeface="+mn-ea"/>
              </a:rPr>
              <a:t>是臣尽节于陛下之日</a:t>
            </a:r>
            <a:r>
              <a:rPr lang="zh-CN" altLang="en-US" b="1" u="sng" dirty="0" smtClean="0">
                <a:latin typeface="楷体" charset="0"/>
                <a:ea typeface="楷体" charset="0"/>
                <a:sym typeface="+mn-ea"/>
              </a:rPr>
              <a:t>长，</a:t>
            </a:r>
            <a:r>
              <a:rPr lang="zh-CN" altLang="en-US" b="1" u="sng" dirty="0">
                <a:latin typeface="楷体" charset="0"/>
                <a:ea typeface="楷体" charset="0"/>
                <a:sym typeface="+mn-ea"/>
              </a:rPr>
              <a:t>报刘之日短也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。乌鸟私情 ，愿乞终养。臣之</a:t>
            </a:r>
            <a:r>
              <a:rPr lang="zh-CN" altLang="en-US" b="1" u="sng" dirty="0">
                <a:latin typeface="楷体" charset="0"/>
                <a:ea typeface="楷体" charset="0"/>
                <a:sym typeface="+mn-ea"/>
              </a:rPr>
              <a:t>辛苦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 ，非</a:t>
            </a:r>
            <a:r>
              <a:rPr lang="zh-CN" altLang="en-US" b="1" dirty="0">
                <a:solidFill>
                  <a:srgbClr val="0510EB"/>
                </a:solidFill>
                <a:latin typeface="楷体" charset="0"/>
                <a:ea typeface="楷体" charset="0"/>
                <a:sym typeface="+mn-ea"/>
              </a:rPr>
              <a:t>独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蜀之人士及二州牧伯所</a:t>
            </a:r>
            <a:r>
              <a:rPr lang="zh-CN" altLang="en-US" b="1" dirty="0">
                <a:solidFill>
                  <a:srgbClr val="0000FF"/>
                </a:solidFill>
                <a:latin typeface="楷体" charset="0"/>
                <a:ea typeface="楷体" charset="0"/>
                <a:sym typeface="+mn-ea"/>
              </a:rPr>
              <a:t>见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明知 ，皇天后土实所共</a:t>
            </a:r>
            <a:r>
              <a:rPr lang="zh-CN" altLang="en-US" b="1" dirty="0">
                <a:solidFill>
                  <a:srgbClr val="FF0000"/>
                </a:solidFill>
                <a:latin typeface="楷体" charset="0"/>
                <a:ea typeface="楷体" charset="0"/>
                <a:sym typeface="+mn-ea"/>
              </a:rPr>
              <a:t>鉴</a:t>
            </a:r>
            <a:r>
              <a:rPr lang="zh-CN" altLang="en-US" b="1" dirty="0">
                <a:latin typeface="楷体" charset="0"/>
                <a:ea typeface="楷体" charset="0"/>
                <a:sym typeface="+mn-ea"/>
              </a:rPr>
              <a:t> </a:t>
            </a:r>
            <a:r>
              <a:rPr lang="zh-CN" altLang="en-US" b="1" dirty="0" smtClean="0">
                <a:latin typeface="楷体" charset="0"/>
                <a:ea typeface="楷体" charset="0"/>
                <a:sym typeface="+mn-ea"/>
              </a:rPr>
              <a:t>。</a:t>
            </a:r>
            <a:endParaRPr lang="en-US" altLang="zh-CN" b="1" dirty="0" smtClean="0">
              <a:latin typeface="楷体" charset="0"/>
              <a:ea typeface="楷体" charset="0"/>
              <a:sym typeface="+mn-ea"/>
            </a:endParaRPr>
          </a:p>
          <a:p>
            <a:pPr fontAlgn="auto">
              <a:lnSpc>
                <a:spcPct val="120000"/>
              </a:lnSpc>
            </a:pPr>
            <a:endParaRPr lang="en-US" altLang="zh-CN" b="1" dirty="0">
              <a:latin typeface="楷体" charset="0"/>
              <a:ea typeface="楷体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愿陛下</a:t>
            </a:r>
            <a:r>
              <a:rPr lang="zh-CN" altLang="en-US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矜愍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愚诚 ，</a:t>
            </a:r>
            <a:r>
              <a:rPr lang="zh-CN" altLang="en-US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听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臣微志 ，</a:t>
            </a:r>
            <a:r>
              <a:rPr lang="zh-CN" altLang="en-US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庶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刘侥幸 ，保</a:t>
            </a:r>
            <a:r>
              <a:rPr lang="zh-CN" altLang="en-US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卒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余年。臣生当陨首 ，</a:t>
            </a:r>
            <a:r>
              <a:rPr lang="zh-CN" altLang="en-US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死当结草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。臣不</a:t>
            </a:r>
            <a:r>
              <a:rPr lang="zh-CN" altLang="en-US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胜</a:t>
            </a:r>
            <a:r>
              <a:rPr lang="zh-CN" altLang="en-US" b="1" dirty="0">
                <a:latin typeface="华文楷体" pitchFamily="2" charset="-122"/>
                <a:ea typeface="华文楷体" pitchFamily="2" charset="-122"/>
                <a:sym typeface="+mn-ea"/>
              </a:rPr>
              <a:t>犬马怖惧之情 ，谨拜表以闻。</a:t>
            </a:r>
            <a:endParaRPr lang="zh-CN" altLang="en-US" b="1" dirty="0">
              <a:latin typeface="华文楷体" pitchFamily="2" charset="-122"/>
              <a:ea typeface="华文楷体" pitchFamily="2" charset="-122"/>
            </a:endParaRPr>
          </a:p>
          <a:p>
            <a:pPr fontAlgn="auto">
              <a:lnSpc>
                <a:spcPct val="120000"/>
              </a:lnSpc>
            </a:pPr>
            <a:endParaRPr lang="en-US" altLang="zh-CN" b="1" dirty="0">
              <a:latin typeface="楷体" charset="0"/>
              <a:ea typeface="楷体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36190" y="3021330"/>
            <a:ext cx="9167495" cy="460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400">
                <a:solidFill>
                  <a:srgbClr val="FF0000"/>
                </a:solidFill>
              </a:rPr>
              <a:t>鉴：&lt;名&gt;镜子。《新唐书·魏徵传》：“以铜为鉴，可以正衣冠。”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412365"/>
            <a:ext cx="10515600" cy="1325563"/>
          </a:xfrm>
        </p:spPr>
        <p:txBody>
          <a:bodyPr>
            <a:noAutofit/>
          </a:bodyPr>
          <a:lstStyle/>
          <a:p>
            <a:pPr fontAlgn="auto">
              <a:lnSpc>
                <a:spcPct val="140000"/>
              </a:lnSpc>
            </a:pPr>
            <a:r>
              <a:rPr lang="zh-CN" altLang="en-US" sz="2800" dirty="0"/>
              <a:t>亚里士多德说：“</a:t>
            </a:r>
            <a:r>
              <a:rPr lang="zh-CN" altLang="en-US" sz="2800" dirty="0">
                <a:solidFill>
                  <a:srgbClr val="FF0000"/>
                </a:solidFill>
              </a:rPr>
              <a:t>只有在适当的时候，对适当的事物，对适当的人，在适当的时机下，以适当的方式发生的感情，才是适度的最好的感情。</a:t>
            </a:r>
            <a:r>
              <a:rPr lang="zh-CN" altLang="en-US" sz="2800" dirty="0" smtClean="0"/>
              <a:t>”</a:t>
            </a:r>
            <a:r>
              <a:rPr lang="en-US" altLang="zh-CN" sz="2800" dirty="0" smtClean="0"/>
              <a:t/>
            </a:r>
            <a:br>
              <a:rPr lang="en-US" altLang="zh-CN" sz="2800" dirty="0" smtClean="0"/>
            </a:br>
            <a:r>
              <a:rPr lang="zh-CN" altLang="en-US" sz="2800" dirty="0"/>
              <a:t>晋武帝</a:t>
            </a:r>
            <a:r>
              <a:rPr lang="zh-CN" altLang="en-US" sz="2800" dirty="0" smtClean="0"/>
              <a:t>“</a:t>
            </a:r>
            <a:r>
              <a:rPr lang="zh-CN" altLang="en-US" sz="2800" dirty="0"/>
              <a:t>士之有名，不虚然哉”，“乃停诏”，允其不仕。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理解性默写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/>
              <a:t>1.</a:t>
            </a:r>
            <a:r>
              <a:rPr lang="zh-CN" altLang="en-US"/>
              <a:t>《陈情表》用“</a:t>
            </a:r>
            <a:r>
              <a:rPr lang="en-US" altLang="zh-CN"/>
              <a:t>_____________,______________</a:t>
            </a:r>
            <a:r>
              <a:rPr lang="zh-CN" altLang="en-US"/>
              <a:t>”两句表明自己缺少亲属帮助并且事必躬亲的孤弱。</a:t>
            </a:r>
          </a:p>
          <a:p>
            <a:r>
              <a:rPr lang="en-US" altLang="zh-CN"/>
              <a:t>2.《陈情表》中以乌鸦反哺为喻，来揭示全文主旨的句子是</a:t>
            </a:r>
            <a:r>
              <a:rPr lang="en-US" altLang="zh-CN">
                <a:sym typeface="+mn-ea"/>
              </a:rPr>
              <a:t>_____________,______________</a:t>
            </a:r>
            <a:r>
              <a:rPr lang="en-US" altLang="zh-CN"/>
              <a:t>。</a:t>
            </a:r>
          </a:p>
          <a:p>
            <a:r>
              <a:rPr lang="en-US" altLang="zh-CN"/>
              <a:t>3.文章结尾用“</a:t>
            </a:r>
            <a:r>
              <a:rPr lang="en-US" altLang="zh-CN">
                <a:sym typeface="+mn-ea"/>
              </a:rPr>
              <a:t>_____________,______________</a:t>
            </a:r>
            <a:r>
              <a:rPr lang="en-US" altLang="zh-CN"/>
              <a:t>”来表明自己的忠贞之情。</a:t>
            </a:r>
          </a:p>
          <a:p>
            <a:r>
              <a:rPr lang="en-US" altLang="zh-CN"/>
              <a:t>4.在《陈情表》中，李密向晋武帝如实汇报了自己和祖母的年龄，其目的是为了说明“</a:t>
            </a:r>
            <a:r>
              <a:rPr lang="en-US" altLang="zh-CN">
                <a:sym typeface="+mn-ea"/>
              </a:rPr>
              <a:t>_____________,______________</a:t>
            </a:r>
            <a:r>
              <a:rPr lang="en-US" altLang="zh-CN"/>
              <a:t>”，从而为下文提出抚养祖母终老作铺垫。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答案：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>
                <a:sym typeface="+mn-ea"/>
              </a:rPr>
              <a:t>1.</a:t>
            </a:r>
            <a:r>
              <a:rPr lang="zh-CN" altLang="en-US">
                <a:sym typeface="+mn-ea"/>
              </a:rPr>
              <a:t>外无期功强近之亲，内无应门五尺之僮</a:t>
            </a:r>
          </a:p>
          <a:p>
            <a:r>
              <a:rPr lang="en-US" altLang="zh-CN"/>
              <a:t>2.</a:t>
            </a:r>
            <a:r>
              <a:rPr lang="en-US" altLang="zh-CN">
                <a:sym typeface="+mn-ea"/>
              </a:rPr>
              <a:t>乌鸟私情，愿乞终养</a:t>
            </a:r>
          </a:p>
          <a:p>
            <a:r>
              <a:rPr lang="en-US" altLang="zh-CN"/>
              <a:t>3.</a:t>
            </a:r>
            <a:r>
              <a:rPr lang="en-US" altLang="zh-CN">
                <a:sym typeface="+mn-ea"/>
              </a:rPr>
              <a:t>臣生当陨首，死当结草</a:t>
            </a:r>
          </a:p>
          <a:p>
            <a:r>
              <a:rPr lang="en-US" altLang="zh-CN"/>
              <a:t>4.</a:t>
            </a:r>
            <a:r>
              <a:rPr lang="en-US" altLang="zh-CN">
                <a:sym typeface="+mn-ea"/>
              </a:rPr>
              <a:t>是臣尽节于陛下之日长，报养刘之日短也</a:t>
            </a:r>
            <a:endParaRPr lang="en-US" altLang="zh-CN"/>
          </a:p>
        </p:txBody>
      </p:sp>
      <p:pic>
        <p:nvPicPr>
          <p:cNvPr id="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20600" y="114427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1526</Words>
  <Application>Microsoft Office PowerPoint</Application>
  <PresentationFormat>宽屏</PresentationFormat>
  <Paragraphs>85</Paragraphs>
  <Slides>13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报隶-繁</vt:lpstr>
      <vt:lpstr>华文楷体</vt:lpstr>
      <vt:lpstr>楷体</vt:lpstr>
      <vt:lpstr>宋体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[如何陈情？] 李密忠孝两难全的道德困境（时代身份、拒绝对象、陈情方式）  苏子说：     读《出师表》而不流泪者，其人必不忠；     读《陈情表》而不流泪者，其人必不孝；     读《祭十二郎文》而不流泪者，其人必不友。</vt:lpstr>
      <vt:lpstr>PowerPoint 演示文稿</vt:lpstr>
      <vt:lpstr>本段要注意的字：</vt:lpstr>
      <vt:lpstr>PowerPoint 演示文稿</vt:lpstr>
      <vt:lpstr>迁移旧知</vt:lpstr>
      <vt:lpstr>PowerPoint 演示文稿</vt:lpstr>
      <vt:lpstr>第4段</vt:lpstr>
      <vt:lpstr>亚里士多德说：“只有在适当的时候，对适当的事物，对适当的人，在适当的时机下，以适当的方式发生的感情，才是适度的最好的感情。” 晋武帝“士之有名，不虚然哉”，“乃停诏”，允其不仕。</vt:lpstr>
      <vt:lpstr>理解性默写</vt:lpstr>
      <vt:lpstr>答案：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大耳朵</cp:lastModifiedBy>
  <cp:revision>186</cp:revision>
  <cp:lastPrinted>1900-01-01T00:00:00Z</cp:lastPrinted>
  <dcterms:created xsi:type="dcterms:W3CDTF">1900-01-01T00:00:00Z</dcterms:created>
  <dcterms:modified xsi:type="dcterms:W3CDTF">2022-03-25T09:36:43Z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D2F6F08F5C9E86B429653D62F0A9D905</vt:lpwstr>
  </property>
  <property fmtid="{D5CDD505-2E9C-101B-9397-08002B2CF9AE}" pid="7" name="KSOProductBuildVer">
    <vt:lpwstr>2052-11.19.0</vt:lpwstr>
  </property>
</Properties>
</file>