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72" r:id="rId2"/>
    <p:sldId id="257" r:id="rId3"/>
    <p:sldId id="276" r:id="rId4"/>
    <p:sldId id="258" r:id="rId5"/>
    <p:sldId id="259" r:id="rId6"/>
    <p:sldId id="263" r:id="rId7"/>
    <p:sldId id="262" r:id="rId8"/>
    <p:sldId id="260" r:id="rId9"/>
    <p:sldId id="261" r:id="rId10"/>
    <p:sldId id="275" r:id="rId11"/>
    <p:sldId id="265" r:id="rId12"/>
    <p:sldId id="266" r:id="rId13"/>
    <p:sldId id="267" r:id="rId14"/>
    <p:sldId id="273" r:id="rId15"/>
    <p:sldId id="269" r:id="rId16"/>
    <p:sldId id="274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中度样式 1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87" autoAdjust="0"/>
    <p:restoredTop sz="92639" autoAdjust="0"/>
  </p:normalViewPr>
  <p:slideViewPr>
    <p:cSldViewPr>
      <p:cViewPr varScale="1">
        <p:scale>
          <a:sx n="65" d="100"/>
          <a:sy n="65" d="100"/>
        </p:scale>
        <p:origin x="-6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9113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114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114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114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114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114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114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114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114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11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11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115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115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115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B1F2F8-9316-4962-B480-E09950F5BE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FDA2A-E4DC-4B22-9C36-5958AA6729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7AE97-0C7A-4A76-B8BF-379F159FCE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53BF9-FD7E-4C53-931E-4660CB3C7D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9F65C-4510-4026-84B9-6B765D13B4F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CCD97-39AB-4F57-8152-C408D195FCF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88A86-A321-489B-BE30-105DC67836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969B6-4895-4132-9361-56987354E2A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9A462-4AD0-4390-8CAA-A95E5163071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301CE-F6F8-419D-9F58-EDEE73AF73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86382-C87C-4B3B-9E82-EEE954B144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01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01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901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A1897D52-47CC-4147-81B6-0430F9E31C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1187450" y="1052513"/>
            <a:ext cx="7634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/>
              <a:t>课题</a:t>
            </a:r>
            <a:r>
              <a:rPr kumimoji="1" lang="en-US" altLang="zh-CN" sz="3200"/>
              <a:t>2   </a:t>
            </a:r>
            <a:r>
              <a:rPr kumimoji="1" lang="zh-CN" altLang="en-US" sz="3200"/>
              <a:t>化学是一门以实验为基础的科学</a:t>
            </a: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3492500" y="1901825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（第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课时）</a:t>
            </a:r>
          </a:p>
        </p:txBody>
      </p:sp>
      <p:pic>
        <p:nvPicPr>
          <p:cNvPr id="107526" name="Picture 6" descr="图1-20 收集呼出的气体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2492375"/>
            <a:ext cx="3744912" cy="3062288"/>
          </a:xfrm>
          <a:prstGeom prst="rect">
            <a:avLst/>
          </a:prstGeom>
          <a:noFill/>
        </p:spPr>
      </p:pic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2247900" y="5851525"/>
            <a:ext cx="506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广州市海珠区中大附中</a:t>
            </a:r>
            <a:r>
              <a:rPr lang="en-US" altLang="zh-CN">
                <a:latin typeface="宋体" pitchFamily="2" charset="-122"/>
              </a:rPr>
              <a:t>—</a:t>
            </a:r>
            <a:r>
              <a:rPr lang="zh-CN" altLang="en-US">
                <a:latin typeface="宋体" pitchFamily="2" charset="-122"/>
              </a:rPr>
              <a:t>邓作逵老师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1187450" y="1052513"/>
            <a:ext cx="7634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/>
              <a:t>课题</a:t>
            </a:r>
            <a:r>
              <a:rPr kumimoji="1" lang="en-US" altLang="zh-CN" sz="3200"/>
              <a:t>2   </a:t>
            </a:r>
            <a:r>
              <a:rPr kumimoji="1" lang="zh-CN" altLang="en-US" sz="3200"/>
              <a:t>化学是一门以实验为基础的科学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3492500" y="1901825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（第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课时）</a:t>
            </a: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466725" y="3500438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Arial" charset="0"/>
              </a:rPr>
              <a:t>  </a:t>
            </a:r>
            <a:r>
              <a:rPr lang="en-US" altLang="en-US" dirty="0">
                <a:solidFill>
                  <a:srgbClr val="0000FF"/>
                </a:solidFill>
              </a:rPr>
              <a:t>①</a:t>
            </a:r>
            <a:r>
              <a:rPr lang="en-US" altLang="zh-CN" dirty="0">
                <a:solidFill>
                  <a:srgbClr val="0000FF"/>
                </a:solidFill>
              </a:rPr>
              <a:t> 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二氧化碳（</a:t>
            </a:r>
            <a:r>
              <a:rPr lang="en-US" altLang="zh-CN" dirty="0">
                <a:solidFill>
                  <a:srgbClr val="FF0000"/>
                </a:solidFill>
                <a:latin typeface="Arial" charset="0"/>
              </a:rPr>
              <a:t>CO</a:t>
            </a:r>
            <a:r>
              <a:rPr lang="en-US" altLang="zh-CN" baseline="-25000" dirty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）可以使澄清石灰水变浑浊</a:t>
            </a:r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，白色 </a:t>
            </a:r>
          </a:p>
          <a:p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       浑浊越多，说明二氧化碳</a:t>
            </a:r>
            <a:r>
              <a:rPr lang="zh-CN" altLang="en-US" dirty="0">
                <a:solidFill>
                  <a:srgbClr val="0000FF"/>
                </a:solidFill>
              </a:rPr>
              <a:t>（</a:t>
            </a:r>
            <a:r>
              <a:rPr lang="en-US" altLang="zh-CN" dirty="0">
                <a:solidFill>
                  <a:srgbClr val="0000FF"/>
                </a:solidFill>
              </a:rPr>
              <a:t>CO</a:t>
            </a:r>
            <a:r>
              <a:rPr lang="en-US" altLang="zh-CN" baseline="-25000" dirty="0">
                <a:solidFill>
                  <a:srgbClr val="0000FF"/>
                </a:solidFill>
              </a:rPr>
              <a:t>2</a:t>
            </a:r>
            <a:r>
              <a:rPr lang="zh-CN" altLang="en-US" dirty="0">
                <a:solidFill>
                  <a:srgbClr val="0000FF"/>
                </a:solidFill>
              </a:rPr>
              <a:t>）</a:t>
            </a:r>
            <a:r>
              <a:rPr lang="zh-CN" altLang="en-US" dirty="0">
                <a:solidFill>
                  <a:srgbClr val="0000FF"/>
                </a:solidFill>
                <a:latin typeface="Arial" charset="0"/>
              </a:rPr>
              <a:t>气体含量越多。</a:t>
            </a:r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611188" y="4292600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② 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氧气</a:t>
            </a:r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en-US" altLang="zh-CN">
                <a:solidFill>
                  <a:srgbClr val="FF0000"/>
                </a:solidFill>
              </a:rPr>
              <a:t>O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可以使带火星的木条复燃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，木条燃烧越旺，</a:t>
            </a:r>
          </a:p>
          <a:p>
            <a:r>
              <a:rPr lang="zh-CN" altLang="en-US">
                <a:solidFill>
                  <a:srgbClr val="0000FF"/>
                </a:solidFill>
                <a:latin typeface="Arial" charset="0"/>
              </a:rPr>
              <a:t>     说明氧气</a:t>
            </a:r>
            <a:r>
              <a:rPr lang="zh-CN" altLang="en-US">
                <a:solidFill>
                  <a:srgbClr val="0000FF"/>
                </a:solidFill>
              </a:rPr>
              <a:t>（</a:t>
            </a:r>
            <a:r>
              <a:rPr lang="en-US" altLang="zh-CN">
                <a:solidFill>
                  <a:srgbClr val="0000FF"/>
                </a:solidFill>
              </a:rPr>
              <a:t>O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）含量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越多。</a:t>
            </a:r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611188" y="5084763"/>
            <a:ext cx="632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en-US">
                <a:solidFill>
                  <a:srgbClr val="0000FF"/>
                </a:solidFill>
              </a:rPr>
              <a:t>③</a:t>
            </a:r>
            <a:r>
              <a:rPr lang="en-US" altLang="zh-CN"/>
              <a:t> </a:t>
            </a:r>
            <a:r>
              <a:rPr lang="zh-CN" altLang="en-US">
                <a:solidFill>
                  <a:srgbClr val="FF0000"/>
                </a:solidFill>
              </a:rPr>
              <a:t>二氧化碳（</a:t>
            </a:r>
            <a:r>
              <a:rPr lang="en-US" altLang="zh-CN">
                <a:solidFill>
                  <a:srgbClr val="FF0000"/>
                </a:solidFill>
              </a:rPr>
              <a:t>CO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可以使燃着的木条熄灭</a:t>
            </a:r>
            <a:r>
              <a:rPr lang="zh-CN" altLang="en-US">
                <a:solidFill>
                  <a:schemeClr val="folHlink"/>
                </a:solidFill>
                <a:latin typeface="Arial" charset="0"/>
              </a:rPr>
              <a:t>。</a:t>
            </a: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395288" y="2349500"/>
            <a:ext cx="6005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582613" y="2936875"/>
            <a:ext cx="4054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3300"/>
                </a:solidFill>
              </a:rPr>
              <a:t>1</a:t>
            </a:r>
            <a:r>
              <a:rPr kumimoji="1" lang="zh-CN" altLang="en-US">
                <a:solidFill>
                  <a:srgbClr val="FF3300"/>
                </a:solidFill>
              </a:rPr>
              <a:t>、探究准备：</a:t>
            </a:r>
            <a:r>
              <a:rPr kumimoji="1" lang="zh-CN" altLang="en-US"/>
              <a:t>阅读有关资料</a:t>
            </a: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4600575" y="2924175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</a:rPr>
              <a:t>，了解呼吸的作用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611188" y="5635625"/>
            <a:ext cx="7620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④</a:t>
            </a:r>
            <a:r>
              <a:rPr lang="zh-CN" altLang="en-US">
                <a:solidFill>
                  <a:schemeClr val="hlink"/>
                </a:solidFill>
              </a:rPr>
              <a:t>空气主要是由氮气（</a:t>
            </a:r>
            <a:r>
              <a:rPr lang="en-US" altLang="zh-CN">
                <a:solidFill>
                  <a:schemeClr val="hlink"/>
                </a:solidFill>
              </a:rPr>
              <a:t>N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>
                <a:solidFill>
                  <a:schemeClr val="hlink"/>
                </a:solidFill>
              </a:rPr>
              <a:t>）和氧气（</a:t>
            </a:r>
            <a:r>
              <a:rPr lang="en-US" altLang="zh-CN">
                <a:solidFill>
                  <a:schemeClr val="hlink"/>
                </a:solidFill>
              </a:rPr>
              <a:t>O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>
                <a:solidFill>
                  <a:schemeClr val="hlink"/>
                </a:solidFill>
              </a:rPr>
              <a:t>）组成的</a:t>
            </a:r>
            <a:r>
              <a:rPr lang="zh-CN" altLang="en-US"/>
              <a:t>，还含</a:t>
            </a:r>
          </a:p>
          <a:p>
            <a:r>
              <a:rPr lang="zh-CN" altLang="en-US"/>
              <a:t>   有少量的二氧化碳（</a:t>
            </a:r>
            <a:r>
              <a:rPr lang="en-US" altLang="zh-CN"/>
              <a:t>CO</a:t>
            </a:r>
            <a:r>
              <a:rPr lang="en-US" altLang="zh-CN" baseline="-25000"/>
              <a:t>2</a:t>
            </a:r>
            <a:r>
              <a:rPr lang="zh-CN" altLang="en-US"/>
              <a:t>）和水蒸气（</a:t>
            </a:r>
            <a:r>
              <a:rPr lang="en-US" altLang="zh-CN"/>
              <a:t>H</a:t>
            </a:r>
            <a:r>
              <a:rPr lang="en-US" altLang="zh-CN" baseline="-25000"/>
              <a:t>2</a:t>
            </a:r>
            <a:r>
              <a:rPr lang="en-US" altLang="zh-CN"/>
              <a:t>O</a:t>
            </a:r>
            <a:r>
              <a:rPr lang="zh-CN" altLang="en-US"/>
              <a:t>）等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6" grpId="0"/>
      <p:bldP spid="3087" grpId="0"/>
      <p:bldP spid="3088" grpId="0"/>
      <p:bldP spid="3090" grpId="0"/>
      <p:bldP spid="3091" grpId="0"/>
      <p:bldP spid="30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3174" y="1058275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补充实验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2071678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+mn-ea"/>
                <a:ea typeface="+mn-ea"/>
              </a:rPr>
              <a:t>观察木条在</a:t>
            </a:r>
            <a:r>
              <a:rPr lang="en-US" altLang="zh-CN" dirty="0" smtClean="0">
                <a:latin typeface="+mn-ea"/>
                <a:ea typeface="+mn-ea"/>
              </a:rPr>
              <a:t>O</a:t>
            </a:r>
            <a:r>
              <a:rPr lang="en-US" altLang="zh-CN" baseline="-25000" dirty="0" smtClean="0">
                <a:latin typeface="+mn-ea"/>
                <a:ea typeface="+mn-ea"/>
              </a:rPr>
              <a:t>2</a:t>
            </a:r>
            <a:r>
              <a:rPr lang="en-US" altLang="zh-CN" dirty="0" smtClean="0">
                <a:latin typeface="+mn-ea"/>
                <a:ea typeface="+mn-ea"/>
              </a:rPr>
              <a:t> </a:t>
            </a:r>
            <a:r>
              <a:rPr lang="zh-CN" altLang="en-US" dirty="0" smtClean="0">
                <a:latin typeface="+mn-ea"/>
                <a:ea typeface="+mn-ea"/>
              </a:rPr>
              <a:t>和</a:t>
            </a:r>
            <a:r>
              <a:rPr lang="en-US" altLang="zh-CN" dirty="0" smtClean="0">
                <a:latin typeface="+mn-ea"/>
                <a:ea typeface="+mn-ea"/>
              </a:rPr>
              <a:t>CO</a:t>
            </a:r>
            <a:r>
              <a:rPr lang="en-US" altLang="zh-CN" baseline="-25000" dirty="0" smtClean="0">
                <a:latin typeface="+mn-ea"/>
                <a:ea typeface="+mn-ea"/>
              </a:rPr>
              <a:t>2</a:t>
            </a:r>
            <a:r>
              <a:rPr lang="en-US" altLang="zh-CN" dirty="0" smtClean="0">
                <a:latin typeface="+mn-ea"/>
                <a:ea typeface="+mn-ea"/>
              </a:rPr>
              <a:t> </a:t>
            </a:r>
            <a:r>
              <a:rPr lang="zh-CN" altLang="en-US" dirty="0" smtClean="0">
                <a:latin typeface="+mn-ea"/>
                <a:ea typeface="+mn-ea"/>
              </a:rPr>
              <a:t>中的燃烧。学习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鉴别</a:t>
            </a:r>
            <a:r>
              <a:rPr lang="zh-CN" altLang="en-US" dirty="0" smtClean="0">
                <a:latin typeface="+mn-ea"/>
                <a:ea typeface="+mn-ea"/>
              </a:rPr>
              <a:t>两种气体的方法。</a:t>
            </a:r>
            <a:endParaRPr lang="zh-CN" altLang="en-US" dirty="0">
              <a:latin typeface="+mn-ea"/>
              <a:ea typeface="+mn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14282" y="3143248"/>
          <a:ext cx="8572560" cy="2449514"/>
        </p:xfrm>
        <a:graphic>
          <a:graphicData uri="http://schemas.openxmlformats.org/drawingml/2006/table">
            <a:tbl>
              <a:tblPr/>
              <a:tblGrid>
                <a:gridCol w="2643206"/>
                <a:gridCol w="2857520"/>
                <a:gridCol w="3071834"/>
              </a:tblGrid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、燃着的木条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、带火星的木条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、澄清石灰水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00364" y="3896029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木条燃烧</a:t>
            </a:r>
            <a:r>
              <a:rPr lang="zh-CN" altLang="en-US" dirty="0" smtClean="0">
                <a:solidFill>
                  <a:srgbClr val="0000FF"/>
                </a:solidFill>
              </a:rPr>
              <a:t>更旺盛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29322" y="3857628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燃着的木条</a:t>
            </a:r>
            <a:r>
              <a:rPr lang="zh-CN" altLang="en-US" dirty="0" smtClean="0">
                <a:solidFill>
                  <a:srgbClr val="0000FF"/>
                </a:solidFill>
              </a:rPr>
              <a:t>熄灭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0364" y="4500570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木条</a:t>
            </a:r>
            <a:r>
              <a:rPr lang="zh-CN" altLang="en-US" dirty="0" smtClean="0">
                <a:solidFill>
                  <a:srgbClr val="0000FF"/>
                </a:solidFill>
              </a:rPr>
              <a:t>复燃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29322" y="4500570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没有明显变化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00364" y="5072074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没有明显变化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29322" y="5072074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澄清石灰水</a:t>
            </a:r>
            <a:r>
              <a:rPr lang="zh-CN" altLang="en-US" dirty="0" smtClean="0">
                <a:solidFill>
                  <a:srgbClr val="0000FF"/>
                </a:solidFill>
              </a:rPr>
              <a:t>变浑浊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39775" y="2462213"/>
            <a:ext cx="78708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FF3300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、提出问题：</a:t>
            </a:r>
          </a:p>
          <a:p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   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我们吸入的空气和呼出的气体有什么不同？</a:t>
            </a:r>
            <a:endParaRPr kumimoji="1" lang="zh-CN" altLang="en-US">
              <a:latin typeface="宋体" pitchFamily="2" charset="-122"/>
            </a:endParaRPr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755650" y="3309938"/>
            <a:ext cx="7920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FF3300"/>
                </a:solidFill>
                <a:latin typeface="宋体" pitchFamily="2" charset="-122"/>
              </a:rPr>
              <a:t>3</a:t>
            </a:r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、进行猜想：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（根据已有知识或查找资料学到的知识）</a:t>
            </a:r>
            <a:endParaRPr kumimoji="1" lang="zh-CN" altLang="en-US">
              <a:latin typeface="宋体" pitchFamily="2" charset="-122"/>
            </a:endParaRP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1331913" y="5399088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D</a:t>
            </a:r>
            <a:r>
              <a:rPr kumimoji="1" lang="zh-CN" altLang="en-US"/>
              <a:t>、</a:t>
            </a:r>
            <a:r>
              <a:rPr kumimoji="1" lang="en-US" altLang="zh-CN"/>
              <a:t>……</a:t>
            </a:r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1331913" y="3886200"/>
            <a:ext cx="4068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A</a:t>
            </a:r>
            <a:r>
              <a:rPr kumimoji="1" lang="zh-CN" altLang="en-US"/>
              <a:t>、两者的二氧化碳含量不同</a:t>
            </a:r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auto">
          <a:xfrm>
            <a:off x="1331913" y="4437063"/>
            <a:ext cx="3457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B</a:t>
            </a:r>
            <a:r>
              <a:rPr kumimoji="1" lang="zh-CN" altLang="en-US"/>
              <a:t>、两者的氧气含量不同</a:t>
            </a:r>
          </a:p>
        </p:txBody>
      </p:sp>
      <p:sp>
        <p:nvSpPr>
          <p:cNvPr id="93194" name="Rectangle 10"/>
          <p:cNvSpPr>
            <a:spLocks noChangeArrowheads="1"/>
          </p:cNvSpPr>
          <p:nvPr/>
        </p:nvSpPr>
        <p:spPr bwMode="auto">
          <a:xfrm>
            <a:off x="1319213" y="4941888"/>
            <a:ext cx="3757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C</a:t>
            </a:r>
            <a:r>
              <a:rPr kumimoji="1" lang="zh-CN" altLang="en-US"/>
              <a:t>、两者的水蒸气含量不同</a:t>
            </a:r>
          </a:p>
        </p:txBody>
      </p:sp>
      <p:sp>
        <p:nvSpPr>
          <p:cNvPr id="93195" name="Text Box 11"/>
          <p:cNvSpPr txBox="1">
            <a:spLocks noChangeArrowheads="1"/>
          </p:cNvSpPr>
          <p:nvPr/>
        </p:nvSpPr>
        <p:spPr bwMode="auto">
          <a:xfrm>
            <a:off x="900113" y="5924550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、实验设计</a:t>
            </a:r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2987675" y="5924550"/>
            <a:ext cx="187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5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、实验探究</a:t>
            </a:r>
          </a:p>
        </p:txBody>
      </p:sp>
      <p:sp>
        <p:nvSpPr>
          <p:cNvPr id="93197" name="Text Box 13"/>
          <p:cNvSpPr txBox="1">
            <a:spLocks noChangeArrowheads="1"/>
          </p:cNvSpPr>
          <p:nvPr/>
        </p:nvSpPr>
        <p:spPr bwMode="auto">
          <a:xfrm>
            <a:off x="5038725" y="5924550"/>
            <a:ext cx="2789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6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、实验分析和结论</a:t>
            </a: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733425" y="1976438"/>
            <a:ext cx="4014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3300"/>
                </a:solidFill>
                <a:latin typeface="宋体" pitchFamily="2" charset="-122"/>
              </a:rPr>
              <a:t>1</a:t>
            </a:r>
            <a:r>
              <a:rPr kumimoji="1" lang="zh-CN" altLang="en-US">
                <a:solidFill>
                  <a:srgbClr val="FF3300"/>
                </a:solidFill>
                <a:latin typeface="宋体" pitchFamily="2" charset="-122"/>
              </a:rPr>
              <a:t>、探究准备：</a:t>
            </a:r>
            <a:r>
              <a:rPr kumimoji="1" lang="zh-CN" altLang="en-US">
                <a:latin typeface="宋体" pitchFamily="2" charset="-122"/>
              </a:rPr>
              <a:t>阅读有关资料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3190" grpId="0"/>
      <p:bldP spid="93191" grpId="0"/>
      <p:bldP spid="93192" grpId="0"/>
      <p:bldP spid="93193" grpId="0"/>
      <p:bldP spid="93194" grpId="0"/>
      <p:bldP spid="93195" grpId="0"/>
      <p:bldP spid="93196" grpId="0"/>
      <p:bldP spid="931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611188" y="2205038"/>
            <a:ext cx="597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实验准备：收集两瓶呼出的气体和两瓶空气</a:t>
            </a:r>
          </a:p>
        </p:txBody>
      </p:sp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3276600" y="4922838"/>
            <a:ext cx="5668963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>
                <a:solidFill>
                  <a:srgbClr val="0000FF"/>
                </a:solidFill>
                <a:latin typeface="宋体" pitchFamily="2" charset="-122"/>
              </a:rPr>
              <a:t>注意：</a:t>
            </a:r>
            <a:r>
              <a:rPr lang="zh-CN" altLang="en-US" sz="2200">
                <a:solidFill>
                  <a:srgbClr val="FF0000"/>
                </a:solidFill>
                <a:latin typeface="宋体" pitchFamily="2" charset="-122"/>
              </a:rPr>
              <a:t>集气瓶里不要有气泡</a:t>
            </a:r>
            <a:r>
              <a:rPr lang="zh-CN" altLang="en-US" sz="2200">
                <a:solidFill>
                  <a:srgbClr val="0000FF"/>
                </a:solidFill>
                <a:latin typeface="宋体" pitchFamily="2" charset="-122"/>
              </a:rPr>
              <a:t>，如果有气泡，</a:t>
            </a:r>
          </a:p>
          <a:p>
            <a:pPr>
              <a:lnSpc>
                <a:spcPct val="150000"/>
              </a:lnSpc>
            </a:pPr>
            <a:r>
              <a:rPr lang="zh-CN" altLang="en-US" sz="2200">
                <a:solidFill>
                  <a:srgbClr val="0000FF"/>
                </a:solidFill>
                <a:latin typeface="宋体" pitchFamily="2" charset="-122"/>
              </a:rPr>
              <a:t>      就要重新操作，直至没有气泡为止。 </a:t>
            </a:r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611188" y="2852738"/>
            <a:ext cx="8007350" cy="160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/>
              <a:t>方法：将集气瓶分别盛满水，用玻璃片先盖住瓶口的一小部分，</a:t>
            </a:r>
          </a:p>
          <a:p>
            <a:pPr>
              <a:lnSpc>
                <a:spcPct val="150000"/>
              </a:lnSpc>
            </a:pPr>
            <a:r>
              <a:rPr lang="zh-CN" altLang="en-US" sz="2200"/>
              <a:t>          然后推动玻璃片将瓶口全部盖住，把盛满水的瓶子连同</a:t>
            </a:r>
          </a:p>
          <a:p>
            <a:pPr>
              <a:lnSpc>
                <a:spcPct val="150000"/>
              </a:lnSpc>
            </a:pPr>
            <a:r>
              <a:rPr lang="zh-CN" altLang="en-US" sz="2200"/>
              <a:t>          玻璃片一起</a:t>
            </a:r>
            <a:r>
              <a:rPr lang="zh-CN" altLang="en-US" sz="2200">
                <a:solidFill>
                  <a:srgbClr val="FF0000"/>
                </a:solidFill>
              </a:rPr>
              <a:t>倒立</a:t>
            </a:r>
            <a:r>
              <a:rPr lang="zh-CN" altLang="en-US" sz="2200"/>
              <a:t>在事先装有水的水槽里，如图所示。</a:t>
            </a:r>
          </a:p>
        </p:txBody>
      </p:sp>
      <p:pic>
        <p:nvPicPr>
          <p:cNvPr id="94219" name="Picture 11" descr="pic_817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652963"/>
            <a:ext cx="2592387" cy="1609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/>
      <p:bldP spid="94216" grpId="0"/>
      <p:bldP spid="942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pic_817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230688"/>
            <a:ext cx="2736850" cy="2236787"/>
          </a:xfrm>
          <a:prstGeom prst="rect">
            <a:avLst/>
          </a:prstGeom>
          <a:noFill/>
        </p:spPr>
      </p:pic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539750" y="2060575"/>
            <a:ext cx="7993063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>
                <a:latin typeface="宋体" pitchFamily="2" charset="-122"/>
              </a:rPr>
              <a:t>收集呼出气体的方法：将饮料管小心地插入集气瓶内，并向集气瓶内</a:t>
            </a:r>
            <a:r>
              <a:rPr lang="zh-CN" altLang="en-US" sz="2200">
                <a:solidFill>
                  <a:srgbClr val="FF0000"/>
                </a:solidFill>
                <a:latin typeface="宋体" pitchFamily="2" charset="-122"/>
              </a:rPr>
              <a:t>缓缓吹气</a:t>
            </a:r>
            <a:r>
              <a:rPr lang="zh-CN" altLang="en-US" sz="2200">
                <a:latin typeface="宋体" pitchFamily="2" charset="-122"/>
              </a:rPr>
              <a:t>，如图所示（注意：换气时不要倒吸集气瓶内的水；吹气时要用一只手扶住集气瓶，以免翻倒），</a:t>
            </a:r>
            <a:r>
              <a:rPr lang="zh-CN" altLang="en-US" sz="2200">
                <a:solidFill>
                  <a:srgbClr val="0000FF"/>
                </a:solidFill>
                <a:latin typeface="宋体" pitchFamily="2" charset="-122"/>
              </a:rPr>
              <a:t>直到集气瓶内充满呼出的气体。</a:t>
            </a:r>
            <a:r>
              <a:rPr lang="zh-CN" altLang="en-US" sz="2200">
                <a:latin typeface="宋体" pitchFamily="2" charset="-122"/>
              </a:rPr>
              <a:t>当集气瓶里充满呼出的气体时，</a:t>
            </a:r>
            <a:r>
              <a:rPr lang="zh-CN" altLang="en-US" sz="2200">
                <a:solidFill>
                  <a:schemeClr val="hlink"/>
                </a:solidFill>
                <a:latin typeface="宋体" pitchFamily="2" charset="-122"/>
              </a:rPr>
              <a:t>在水下 </a:t>
            </a:r>
          </a:p>
          <a:p>
            <a:pPr>
              <a:lnSpc>
                <a:spcPct val="150000"/>
              </a:lnSpc>
            </a:pPr>
            <a:r>
              <a:rPr lang="zh-CN" altLang="en-US" sz="2200">
                <a:solidFill>
                  <a:schemeClr val="hlink"/>
                </a:solidFill>
                <a:latin typeface="宋体" pitchFamily="2" charset="-122"/>
              </a:rPr>
              <a:t>                    立即用玻璃片将集气瓶的瓶口盖住</a:t>
            </a:r>
            <a:r>
              <a:rPr lang="zh-CN" altLang="en-US" sz="2200">
                <a:latin typeface="宋体" pitchFamily="2" charset="-122"/>
              </a:rPr>
              <a:t>，然 </a:t>
            </a:r>
          </a:p>
          <a:p>
            <a:pPr>
              <a:lnSpc>
                <a:spcPct val="150000"/>
              </a:lnSpc>
            </a:pPr>
            <a:r>
              <a:rPr lang="zh-CN" altLang="en-US" sz="2200">
                <a:latin typeface="宋体" pitchFamily="2" charset="-122"/>
              </a:rPr>
              <a:t>                    后取出集气瓶</a:t>
            </a:r>
            <a:r>
              <a:rPr lang="zh-CN" altLang="en-US" sz="2200">
                <a:solidFill>
                  <a:schemeClr val="hlink"/>
                </a:solidFill>
                <a:latin typeface="宋体" pitchFamily="2" charset="-122"/>
              </a:rPr>
              <a:t>正放</a:t>
            </a:r>
          </a:p>
          <a:p>
            <a:pPr>
              <a:lnSpc>
                <a:spcPct val="150000"/>
              </a:lnSpc>
            </a:pPr>
            <a:r>
              <a:rPr lang="zh-CN" altLang="en-US" sz="2200">
                <a:latin typeface="宋体" pitchFamily="2" charset="-122"/>
              </a:rPr>
              <a:t>                    在实验桌上。 </a:t>
            </a:r>
          </a:p>
        </p:txBody>
      </p:sp>
      <p:pic>
        <p:nvPicPr>
          <p:cNvPr id="98308" name="Picture 4" descr="pic_817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4738688"/>
            <a:ext cx="1579563" cy="1728787"/>
          </a:xfrm>
          <a:prstGeom prst="rect">
            <a:avLst/>
          </a:prstGeom>
          <a:noFill/>
        </p:spPr>
      </p:pic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395288" y="2060575"/>
            <a:ext cx="5426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</a:rPr>
              <a:t>【</a:t>
            </a:r>
            <a:r>
              <a:rPr kumimoji="1" lang="zh-CN" altLang="en-US">
                <a:solidFill>
                  <a:srgbClr val="FF0000"/>
                </a:solidFill>
              </a:rPr>
              <a:t>探究一</a:t>
            </a:r>
            <a:r>
              <a:rPr kumimoji="1" lang="en-US" altLang="zh-CN">
                <a:solidFill>
                  <a:srgbClr val="FF0000"/>
                </a:solidFill>
              </a:rPr>
              <a:t>】</a:t>
            </a:r>
            <a:r>
              <a:rPr kumimoji="1" lang="zh-CN" altLang="en-US">
                <a:solidFill>
                  <a:srgbClr val="FF0000"/>
                </a:solidFill>
              </a:rPr>
              <a:t>探究两气体中</a:t>
            </a:r>
            <a:r>
              <a:rPr kumimoji="1" lang="en-US" altLang="zh-CN">
                <a:solidFill>
                  <a:srgbClr val="FF0000"/>
                </a:solidFill>
              </a:rPr>
              <a:t>O</a:t>
            </a:r>
            <a:r>
              <a:rPr kumimoji="1" lang="en-US" altLang="zh-CN" baseline="-25000">
                <a:solidFill>
                  <a:srgbClr val="FF0000"/>
                </a:solidFill>
              </a:rPr>
              <a:t>2</a:t>
            </a:r>
            <a:r>
              <a:rPr kumimoji="1" lang="zh-CN" altLang="en-US">
                <a:solidFill>
                  <a:srgbClr val="FF0000"/>
                </a:solidFill>
              </a:rPr>
              <a:t>含量的多少</a:t>
            </a: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611188" y="2725738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步骤：将燃着的小木条分别插入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装有</a:t>
            </a:r>
            <a:r>
              <a:rPr lang="zh-CN" altLang="en-US">
                <a:latin typeface="宋体" pitchFamily="2" charset="-122"/>
              </a:rPr>
              <a:t>空气和呼出的气体的</a:t>
            </a:r>
          </a:p>
          <a:p>
            <a:r>
              <a:rPr lang="zh-CN" altLang="en-US">
                <a:latin typeface="宋体" pitchFamily="2" charset="-122"/>
              </a:rPr>
              <a:t>      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集气瓶</a:t>
            </a:r>
            <a:r>
              <a:rPr lang="zh-CN" altLang="en-US">
                <a:latin typeface="宋体" pitchFamily="2" charset="-122"/>
              </a:rPr>
              <a:t>中。</a:t>
            </a:r>
          </a:p>
        </p:txBody>
      </p:sp>
      <p:pic>
        <p:nvPicPr>
          <p:cNvPr id="97288" name="Picture 4" descr="pic_817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300" y="4003675"/>
            <a:ext cx="202723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7319" name="Group 39"/>
          <p:cNvGraphicFramePr>
            <a:graphicFrameLocks noGrp="1"/>
          </p:cNvGraphicFramePr>
          <p:nvPr/>
        </p:nvGraphicFramePr>
        <p:xfrm>
          <a:off x="2124075" y="3933825"/>
          <a:ext cx="6335713" cy="2159001"/>
        </p:xfrm>
        <a:graphic>
          <a:graphicData uri="http://schemas.openxmlformats.org/drawingml/2006/table">
            <a:tbl>
              <a:tblPr/>
              <a:tblGrid>
                <a:gridCol w="935038"/>
                <a:gridCol w="5400675"/>
              </a:tblGrid>
              <a:tr h="1223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3132138" y="3932238"/>
            <a:ext cx="51847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燃着的小木条在装有空气的集气瓶中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继续燃烧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，而在装有呼出的气体的集气瓶中熄灭。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3097213" y="5160963"/>
            <a:ext cx="5219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人体吸入的空气中的</a:t>
            </a: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kumimoji="1" lang="en-US" altLang="zh-CN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含量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比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呼出的气体中的</a:t>
            </a: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kumimoji="1" lang="en-US" altLang="zh-CN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含量多。</a:t>
            </a:r>
          </a:p>
        </p:txBody>
      </p:sp>
      <p:sp>
        <p:nvSpPr>
          <p:cNvPr id="97320" name="Text Box 40"/>
          <p:cNvSpPr txBox="1">
            <a:spLocks noChangeArrowheads="1"/>
          </p:cNvSpPr>
          <p:nvPr/>
        </p:nvSpPr>
        <p:spPr bwMode="auto">
          <a:xfrm>
            <a:off x="5862638" y="20351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（对比思维）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7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6" grpId="0"/>
      <p:bldP spid="14354" grpId="0"/>
      <p:bldP spid="13334" grpId="0"/>
      <p:bldP spid="973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395288" y="2060575"/>
            <a:ext cx="5629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</a:rPr>
              <a:t>【</a:t>
            </a:r>
            <a:r>
              <a:rPr kumimoji="1" lang="zh-CN" altLang="en-US">
                <a:solidFill>
                  <a:srgbClr val="FF0000"/>
                </a:solidFill>
              </a:rPr>
              <a:t>探究二</a:t>
            </a:r>
            <a:r>
              <a:rPr kumimoji="1" lang="en-US" altLang="zh-CN">
                <a:solidFill>
                  <a:srgbClr val="FF0000"/>
                </a:solidFill>
              </a:rPr>
              <a:t>】</a:t>
            </a:r>
            <a:r>
              <a:rPr kumimoji="1" lang="zh-CN" altLang="en-US">
                <a:solidFill>
                  <a:srgbClr val="FF0000"/>
                </a:solidFill>
              </a:rPr>
              <a:t>探究两气体中</a:t>
            </a:r>
            <a:r>
              <a:rPr kumimoji="1" lang="en-US" altLang="zh-CN">
                <a:solidFill>
                  <a:srgbClr val="FF0000"/>
                </a:solidFill>
              </a:rPr>
              <a:t>CO</a:t>
            </a:r>
            <a:r>
              <a:rPr kumimoji="1" lang="en-US" altLang="zh-CN" baseline="-25000">
                <a:solidFill>
                  <a:srgbClr val="FF0000"/>
                </a:solidFill>
              </a:rPr>
              <a:t>2</a:t>
            </a:r>
            <a:r>
              <a:rPr kumimoji="1" lang="zh-CN" altLang="en-US">
                <a:solidFill>
                  <a:srgbClr val="FF0000"/>
                </a:solidFill>
              </a:rPr>
              <a:t>含量的多少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611188" y="2581275"/>
            <a:ext cx="79930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步骤：分别</a:t>
            </a:r>
            <a:r>
              <a:rPr kumimoji="1" lang="zh-CN" altLang="en-US">
                <a:solidFill>
                  <a:srgbClr val="000000"/>
                </a:solidFill>
              </a:rPr>
              <a:t>向</a:t>
            </a:r>
            <a:r>
              <a:rPr kumimoji="1" lang="zh-CN" altLang="en-US">
                <a:solidFill>
                  <a:srgbClr val="0000FF"/>
                </a:solidFill>
              </a:rPr>
              <a:t>装有</a:t>
            </a:r>
            <a:r>
              <a:rPr kumimoji="1" lang="zh-CN" altLang="en-US">
                <a:solidFill>
                  <a:srgbClr val="000000"/>
                </a:solidFill>
              </a:rPr>
              <a:t>空气和装有呼出的气体</a:t>
            </a:r>
            <a:r>
              <a:rPr kumimoji="1" lang="zh-CN" altLang="en-US">
                <a:solidFill>
                  <a:srgbClr val="0000FF"/>
                </a:solidFill>
              </a:rPr>
              <a:t>的集气瓶</a:t>
            </a:r>
            <a:r>
              <a:rPr kumimoji="1" lang="zh-CN" altLang="en-US">
                <a:solidFill>
                  <a:srgbClr val="000000"/>
                </a:solidFill>
              </a:rPr>
              <a:t>中各滴</a:t>
            </a:r>
          </a:p>
          <a:p>
            <a:r>
              <a:rPr kumimoji="1" lang="zh-CN" altLang="en-US">
                <a:solidFill>
                  <a:srgbClr val="000000"/>
                </a:solidFill>
              </a:rPr>
              <a:t>           入相同滴数的澄清石灰水，</a:t>
            </a:r>
            <a:r>
              <a:rPr kumimoji="1" lang="zh-CN" altLang="en-US">
                <a:solidFill>
                  <a:srgbClr val="FF0000"/>
                </a:solidFill>
              </a:rPr>
              <a:t>振荡</a:t>
            </a:r>
            <a:r>
              <a:rPr kumimoji="1" lang="zh-CN" altLang="en-US">
                <a:solidFill>
                  <a:srgbClr val="000000"/>
                </a:solidFill>
              </a:rPr>
              <a:t>。</a:t>
            </a:r>
          </a:p>
        </p:txBody>
      </p:sp>
      <p:pic>
        <p:nvPicPr>
          <p:cNvPr id="95240" name="Picture 4" descr="pic_817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3441700"/>
            <a:ext cx="496887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395288" y="2060575"/>
            <a:ext cx="5629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</a:rPr>
              <a:t>【</a:t>
            </a:r>
            <a:r>
              <a:rPr kumimoji="1" lang="zh-CN" altLang="en-US">
                <a:solidFill>
                  <a:srgbClr val="FF0000"/>
                </a:solidFill>
              </a:rPr>
              <a:t>探究二</a:t>
            </a:r>
            <a:r>
              <a:rPr kumimoji="1" lang="en-US" altLang="zh-CN">
                <a:solidFill>
                  <a:srgbClr val="FF0000"/>
                </a:solidFill>
              </a:rPr>
              <a:t>】</a:t>
            </a:r>
            <a:r>
              <a:rPr kumimoji="1" lang="zh-CN" altLang="en-US">
                <a:solidFill>
                  <a:srgbClr val="FF0000"/>
                </a:solidFill>
              </a:rPr>
              <a:t>探究两气体中</a:t>
            </a:r>
            <a:r>
              <a:rPr kumimoji="1" lang="en-US" altLang="zh-CN">
                <a:solidFill>
                  <a:srgbClr val="FF0000"/>
                </a:solidFill>
              </a:rPr>
              <a:t>CO</a:t>
            </a:r>
            <a:r>
              <a:rPr kumimoji="1" lang="en-US" altLang="zh-CN" baseline="-25000">
                <a:solidFill>
                  <a:srgbClr val="FF0000"/>
                </a:solidFill>
              </a:rPr>
              <a:t>2</a:t>
            </a:r>
            <a:r>
              <a:rPr kumimoji="1" lang="zh-CN" altLang="en-US">
                <a:solidFill>
                  <a:srgbClr val="FF0000"/>
                </a:solidFill>
              </a:rPr>
              <a:t>含量的多少</a:t>
            </a:r>
          </a:p>
        </p:txBody>
      </p:sp>
      <p:graphicFrame>
        <p:nvGraphicFramePr>
          <p:cNvPr id="96284" name="Group 28"/>
          <p:cNvGraphicFramePr>
            <a:graphicFrameLocks noGrp="1"/>
          </p:cNvGraphicFramePr>
          <p:nvPr/>
        </p:nvGraphicFramePr>
        <p:xfrm>
          <a:off x="323850" y="2925763"/>
          <a:ext cx="8543925" cy="2519363"/>
        </p:xfrm>
        <a:graphic>
          <a:graphicData uri="http://schemas.openxmlformats.org/drawingml/2006/table">
            <a:tbl>
              <a:tblPr/>
              <a:tblGrid>
                <a:gridCol w="1008063"/>
                <a:gridCol w="7535862"/>
              </a:tblGrid>
              <a:tr h="1295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1441450" y="4365625"/>
            <a:ext cx="745172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人体吸入的空气中的</a:t>
            </a: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kumimoji="1" lang="en-US" altLang="zh-CN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含量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比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呼出的气体中的</a:t>
            </a: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kumimoji="1" lang="en-US" altLang="zh-CN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含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量少。</a:t>
            </a:r>
          </a:p>
        </p:txBody>
      </p:sp>
      <p:sp>
        <p:nvSpPr>
          <p:cNvPr id="13336" name="Text Box 24"/>
          <p:cNvSpPr txBox="1">
            <a:spLocks noChangeArrowheads="1"/>
          </p:cNvSpPr>
          <p:nvPr/>
        </p:nvSpPr>
        <p:spPr bwMode="auto">
          <a:xfrm>
            <a:off x="1476375" y="3068638"/>
            <a:ext cx="73802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solidFill>
                  <a:srgbClr val="FF0000"/>
                </a:solidFill>
              </a:rPr>
              <a:t>装有空气的集气瓶中的澄清</a:t>
            </a:r>
            <a:r>
              <a:rPr kumimoji="1" lang="zh-CN" altLang="en-US" dirty="0" smtClean="0">
                <a:solidFill>
                  <a:srgbClr val="FF0000"/>
                </a:solidFill>
              </a:rPr>
              <a:t>石灰水没有</a:t>
            </a:r>
            <a:r>
              <a:rPr kumimoji="1" lang="zh-CN" altLang="en-US" dirty="0">
                <a:solidFill>
                  <a:srgbClr val="FF0000"/>
                </a:solidFill>
              </a:rPr>
              <a:t>变浑浊，</a:t>
            </a:r>
          </a:p>
          <a:p>
            <a:pPr>
              <a:spcBef>
                <a:spcPct val="50000"/>
              </a:spcBef>
            </a:pP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而</a:t>
            </a:r>
            <a:r>
              <a:rPr kumimoji="1" lang="zh-CN" altLang="en-US" dirty="0">
                <a:solidFill>
                  <a:srgbClr val="FF0000"/>
                </a:solidFill>
                <a:latin typeface="Times New Roman" pitchFamily="18" charset="0"/>
              </a:rPr>
              <a:t>装有呼出气体的集气瓶中的澄清石灰水变浑浊。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4" grpId="0"/>
      <p:bldP spid="133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395288" y="2060575"/>
            <a:ext cx="7216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</a:rPr>
              <a:t>【</a:t>
            </a:r>
            <a:r>
              <a:rPr kumimoji="1" lang="zh-CN" altLang="en-US">
                <a:solidFill>
                  <a:srgbClr val="FF0000"/>
                </a:solidFill>
              </a:rPr>
              <a:t>探究三</a:t>
            </a:r>
            <a:r>
              <a:rPr kumimoji="1" lang="en-US" altLang="zh-CN">
                <a:solidFill>
                  <a:srgbClr val="FF0000"/>
                </a:solidFill>
              </a:rPr>
              <a:t>】</a:t>
            </a:r>
            <a:r>
              <a:rPr kumimoji="1" lang="zh-CN" altLang="en-US">
                <a:solidFill>
                  <a:srgbClr val="FF0000"/>
                </a:solidFill>
              </a:rPr>
              <a:t>探究两气体中水蒸气（</a:t>
            </a:r>
            <a:r>
              <a:rPr kumimoji="1" lang="en-US" altLang="zh-CN">
                <a:solidFill>
                  <a:srgbClr val="FF0000"/>
                </a:solidFill>
              </a:rPr>
              <a:t>H</a:t>
            </a:r>
            <a:r>
              <a:rPr kumimoji="1" lang="en-US" altLang="zh-CN" baseline="-25000">
                <a:solidFill>
                  <a:srgbClr val="FF0000"/>
                </a:solidFill>
              </a:rPr>
              <a:t>2</a:t>
            </a:r>
            <a:r>
              <a:rPr kumimoji="1" lang="en-US" altLang="zh-CN">
                <a:solidFill>
                  <a:srgbClr val="FF0000"/>
                </a:solidFill>
              </a:rPr>
              <a:t>O</a:t>
            </a:r>
            <a:r>
              <a:rPr kumimoji="1" lang="zh-CN" altLang="en-US">
                <a:solidFill>
                  <a:srgbClr val="FF0000"/>
                </a:solidFill>
              </a:rPr>
              <a:t>）含量的多少</a:t>
            </a:r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525463" y="2636838"/>
            <a:ext cx="7194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步骤：取两块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干而冷</a:t>
            </a:r>
            <a:r>
              <a:rPr lang="zh-CN" altLang="en-US">
                <a:latin typeface="宋体" pitchFamily="2" charset="-122"/>
              </a:rPr>
              <a:t>的玻璃片，对着其中一块哈气，</a:t>
            </a:r>
          </a:p>
          <a:p>
            <a:r>
              <a:rPr lang="zh-CN" altLang="en-US">
                <a:latin typeface="宋体" pitchFamily="2" charset="-122"/>
              </a:rPr>
              <a:t>      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另</a:t>
            </a:r>
            <a:r>
              <a:rPr lang="zh-CN" altLang="en-US">
                <a:solidFill>
                  <a:srgbClr val="0000FF"/>
                </a:solidFill>
              </a:rPr>
              <a:t>一块放在桌面上</a:t>
            </a:r>
            <a:r>
              <a:rPr lang="zh-CN" altLang="en-US">
                <a:solidFill>
                  <a:srgbClr val="FF0000"/>
                </a:solidFill>
              </a:rPr>
              <a:t>（空气中）</a:t>
            </a:r>
            <a:r>
              <a:rPr lang="zh-CN" altLang="en-US"/>
              <a:t> </a:t>
            </a:r>
            <a:r>
              <a:rPr kumimoji="1" lang="zh-CN" altLang="en-US">
                <a:solidFill>
                  <a:srgbClr val="000000"/>
                </a:solidFill>
              </a:rPr>
              <a:t>。</a:t>
            </a:r>
          </a:p>
        </p:txBody>
      </p:sp>
      <p:pic>
        <p:nvPicPr>
          <p:cNvPr id="111621" name="Picture 5" descr="pic_817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4175" y="3573463"/>
            <a:ext cx="2301875" cy="2879725"/>
          </a:xfrm>
          <a:prstGeom prst="rect">
            <a:avLst/>
          </a:prstGeom>
          <a:noFill/>
        </p:spPr>
      </p:pic>
      <p:graphicFrame>
        <p:nvGraphicFramePr>
          <p:cNvPr id="111622" name="Group 6"/>
          <p:cNvGraphicFramePr>
            <a:graphicFrameLocks noGrp="1"/>
          </p:cNvGraphicFramePr>
          <p:nvPr/>
        </p:nvGraphicFramePr>
        <p:xfrm>
          <a:off x="468313" y="3860800"/>
          <a:ext cx="6551612" cy="2232026"/>
        </p:xfrm>
        <a:graphic>
          <a:graphicData uri="http://schemas.openxmlformats.org/drawingml/2006/table">
            <a:tbl>
              <a:tblPr/>
              <a:tblGrid>
                <a:gridCol w="966787"/>
                <a:gridCol w="5584825"/>
              </a:tblGrid>
              <a:tr h="1296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1474788" y="3860800"/>
            <a:ext cx="55451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对着哈气的玻璃片上有白雾出现，而放在桌面上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（或空气中）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的玻璃片上没有明显现象。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1547813" y="5160963"/>
            <a:ext cx="5219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人体吸入的空气中的水蒸气含量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比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呼出的气体中的水蒸气含量少。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  <p:bldP spid="16405" grpId="0"/>
      <p:bldP spid="133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7" name="Rectangle 5"/>
          <p:cNvSpPr>
            <a:spLocks noChangeArrowheads="1"/>
          </p:cNvSpPr>
          <p:nvPr/>
        </p:nvSpPr>
        <p:spPr bwMode="auto">
          <a:xfrm>
            <a:off x="1230313" y="1190625"/>
            <a:ext cx="6970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二、对人体吸入的空气和呼出的气体的探究</a:t>
            </a:r>
          </a:p>
        </p:txBody>
      </p:sp>
      <p:sp>
        <p:nvSpPr>
          <p:cNvPr id="100358" name="Rectangle 6"/>
          <p:cNvSpPr>
            <a:spLocks noChangeArrowheads="1"/>
          </p:cNvSpPr>
          <p:nvPr/>
        </p:nvSpPr>
        <p:spPr bwMode="auto">
          <a:xfrm>
            <a:off x="755650" y="225107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小结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  <p:graphicFrame>
        <p:nvGraphicFramePr>
          <p:cNvPr id="100405" name="Group 53"/>
          <p:cNvGraphicFramePr>
            <a:graphicFrameLocks noGrp="1"/>
          </p:cNvGraphicFramePr>
          <p:nvPr/>
        </p:nvGraphicFramePr>
        <p:xfrm>
          <a:off x="468313" y="2924175"/>
          <a:ext cx="8207375" cy="2449514"/>
        </p:xfrm>
        <a:graphic>
          <a:graphicData uri="http://schemas.openxmlformats.org/drawingml/2006/table">
            <a:tbl>
              <a:tblPr/>
              <a:tblGrid>
                <a:gridCol w="935037"/>
                <a:gridCol w="3384550"/>
                <a:gridCol w="3887788"/>
              </a:tblGrid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吸入的空气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呼出的气体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0399" name="Text Box 47"/>
          <p:cNvSpPr txBox="1">
            <a:spLocks noChangeArrowheads="1"/>
          </p:cNvSpPr>
          <p:nvPr/>
        </p:nvSpPr>
        <p:spPr bwMode="auto">
          <a:xfrm>
            <a:off x="2608263" y="364490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少</a:t>
            </a:r>
          </a:p>
        </p:txBody>
      </p:sp>
      <p:sp>
        <p:nvSpPr>
          <p:cNvPr id="100406" name="Text Box 54"/>
          <p:cNvSpPr txBox="1">
            <a:spLocks noChangeArrowheads="1"/>
          </p:cNvSpPr>
          <p:nvPr/>
        </p:nvSpPr>
        <p:spPr bwMode="auto">
          <a:xfrm>
            <a:off x="6443663" y="364490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多</a:t>
            </a:r>
          </a:p>
        </p:txBody>
      </p:sp>
      <p:sp>
        <p:nvSpPr>
          <p:cNvPr id="100407" name="Text Box 55"/>
          <p:cNvSpPr txBox="1">
            <a:spLocks noChangeArrowheads="1"/>
          </p:cNvSpPr>
          <p:nvPr/>
        </p:nvSpPr>
        <p:spPr bwMode="auto">
          <a:xfrm>
            <a:off x="6443663" y="4868863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多</a:t>
            </a:r>
          </a:p>
        </p:txBody>
      </p:sp>
      <p:sp>
        <p:nvSpPr>
          <p:cNvPr id="100408" name="Text Box 56"/>
          <p:cNvSpPr txBox="1">
            <a:spLocks noChangeArrowheads="1"/>
          </p:cNvSpPr>
          <p:nvPr/>
        </p:nvSpPr>
        <p:spPr bwMode="auto">
          <a:xfrm>
            <a:off x="2627313" y="429260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多</a:t>
            </a:r>
          </a:p>
        </p:txBody>
      </p:sp>
      <p:sp>
        <p:nvSpPr>
          <p:cNvPr id="100409" name="Text Box 57"/>
          <p:cNvSpPr txBox="1">
            <a:spLocks noChangeArrowheads="1"/>
          </p:cNvSpPr>
          <p:nvPr/>
        </p:nvSpPr>
        <p:spPr bwMode="auto">
          <a:xfrm>
            <a:off x="2555875" y="4843463"/>
            <a:ext cx="49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少</a:t>
            </a:r>
          </a:p>
        </p:txBody>
      </p:sp>
      <p:sp>
        <p:nvSpPr>
          <p:cNvPr id="100410" name="Text Box 58"/>
          <p:cNvSpPr txBox="1">
            <a:spLocks noChangeArrowheads="1"/>
          </p:cNvSpPr>
          <p:nvPr/>
        </p:nvSpPr>
        <p:spPr bwMode="auto">
          <a:xfrm>
            <a:off x="6443663" y="429260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0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0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0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0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99" grpId="0"/>
      <p:bldP spid="100406" grpId="0"/>
      <p:bldP spid="100407" grpId="0"/>
      <p:bldP spid="100408" grpId="0"/>
      <p:bldP spid="100409" grpId="0"/>
      <p:bldP spid="100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265113" y="2492375"/>
            <a:ext cx="490537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作</a:t>
            </a:r>
          </a:p>
          <a:p>
            <a:r>
              <a:rPr lang="zh-CN" altLang="en-US">
                <a:solidFill>
                  <a:srgbClr val="FF0000"/>
                </a:solidFill>
              </a:rPr>
              <a:t>业</a:t>
            </a:r>
          </a:p>
          <a:p>
            <a:r>
              <a:rPr lang="zh-CN" altLang="en-US">
                <a:solidFill>
                  <a:srgbClr val="FF0000"/>
                </a:solidFill>
              </a:rPr>
              <a:t>：</a:t>
            </a:r>
          </a:p>
          <a:p>
            <a:r>
              <a:rPr lang="zh-CN" altLang="en-US">
                <a:solidFill>
                  <a:srgbClr val="FF0000"/>
                </a:solidFill>
              </a:rPr>
              <a:t>书</a:t>
            </a:r>
          </a:p>
          <a:p>
            <a:r>
              <a:rPr lang="zh-CN" altLang="en-US">
                <a:solidFill>
                  <a:srgbClr val="FF0000"/>
                </a:solidFill>
              </a:rPr>
              <a:t>写</a:t>
            </a:r>
          </a:p>
          <a:p>
            <a:r>
              <a:rPr lang="zh-CN" altLang="en-US">
                <a:solidFill>
                  <a:srgbClr val="FF0000"/>
                </a:solidFill>
              </a:rPr>
              <a:t>实</a:t>
            </a:r>
          </a:p>
          <a:p>
            <a:r>
              <a:rPr lang="zh-CN" altLang="en-US">
                <a:solidFill>
                  <a:srgbClr val="FF0000"/>
                </a:solidFill>
              </a:rPr>
              <a:t>验</a:t>
            </a:r>
          </a:p>
          <a:p>
            <a:r>
              <a:rPr lang="zh-CN" altLang="en-US">
                <a:solidFill>
                  <a:srgbClr val="FF0000"/>
                </a:solidFill>
              </a:rPr>
              <a:t>报</a:t>
            </a:r>
          </a:p>
          <a:p>
            <a:r>
              <a:rPr lang="zh-CN" altLang="en-US">
                <a:solidFill>
                  <a:srgbClr val="FF0000"/>
                </a:solidFill>
              </a:rPr>
              <a:t>告</a:t>
            </a:r>
          </a:p>
        </p:txBody>
      </p:sp>
      <p:graphicFrame>
        <p:nvGraphicFramePr>
          <p:cNvPr id="101383" name="Group 7"/>
          <p:cNvGraphicFramePr>
            <a:graphicFrameLocks noGrp="1"/>
          </p:cNvGraphicFramePr>
          <p:nvPr/>
        </p:nvGraphicFramePr>
        <p:xfrm>
          <a:off x="923925" y="3492500"/>
          <a:ext cx="7804150" cy="1054100"/>
        </p:xfrm>
        <a:graphic>
          <a:graphicData uri="http://schemas.openxmlformats.org/drawingml/2006/table">
            <a:tbl>
              <a:tblPr/>
              <a:tblGrid>
                <a:gridCol w="2601913"/>
                <a:gridCol w="2600325"/>
                <a:gridCol w="2601912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步骤和方法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分析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01397" name="Group 21"/>
          <p:cNvGrpSpPr>
            <a:grpSpLocks/>
          </p:cNvGrpSpPr>
          <p:nvPr/>
        </p:nvGrpSpPr>
        <p:grpSpPr bwMode="auto">
          <a:xfrm>
            <a:off x="781050" y="657225"/>
            <a:ext cx="7967663" cy="5076825"/>
            <a:chOff x="418" y="436"/>
            <a:chExt cx="5019" cy="3198"/>
          </a:xfrm>
        </p:grpSpPr>
        <p:sp>
          <p:nvSpPr>
            <p:cNvPr id="101398" name="Text Box 22"/>
            <p:cNvSpPr txBox="1">
              <a:spLocks noChangeArrowheads="1"/>
            </p:cNvSpPr>
            <p:nvPr/>
          </p:nvSpPr>
          <p:spPr bwMode="auto">
            <a:xfrm>
              <a:off x="1791" y="436"/>
              <a:ext cx="18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latin typeface="宋体" pitchFamily="2" charset="-122"/>
                </a:rPr>
                <a:t>探究（或实验）报考</a:t>
              </a:r>
            </a:p>
          </p:txBody>
        </p:sp>
        <p:sp>
          <p:nvSpPr>
            <p:cNvPr id="101399" name="Text Box 23"/>
            <p:cNvSpPr txBox="1">
              <a:spLocks noChangeArrowheads="1"/>
            </p:cNvSpPr>
            <p:nvPr/>
          </p:nvSpPr>
          <p:spPr bwMode="auto">
            <a:xfrm>
              <a:off x="781" y="845"/>
              <a:ext cx="45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latin typeface="宋体" pitchFamily="2" charset="-122"/>
                </a:rPr>
                <a:t>姓名</a:t>
              </a:r>
              <a:r>
                <a:rPr lang="en-US" altLang="zh-CN">
                  <a:latin typeface="宋体" pitchFamily="2" charset="-122"/>
                </a:rPr>
                <a:t>_________</a:t>
              </a:r>
              <a:r>
                <a:rPr lang="zh-CN" altLang="en-US">
                  <a:latin typeface="宋体" pitchFamily="2" charset="-122"/>
                </a:rPr>
                <a:t>合作者</a:t>
              </a:r>
              <a:r>
                <a:rPr lang="en-US" altLang="zh-CN">
                  <a:latin typeface="宋体" pitchFamily="2" charset="-122"/>
                </a:rPr>
                <a:t>________</a:t>
              </a:r>
              <a:r>
                <a:rPr lang="zh-CN" altLang="en-US">
                  <a:latin typeface="宋体" pitchFamily="2" charset="-122"/>
                </a:rPr>
                <a:t>班级</a:t>
              </a:r>
              <a:r>
                <a:rPr lang="en-US" altLang="zh-CN">
                  <a:latin typeface="宋体" pitchFamily="2" charset="-122"/>
                </a:rPr>
                <a:t>_____</a:t>
              </a:r>
              <a:r>
                <a:rPr lang="zh-CN" altLang="en-US">
                  <a:latin typeface="宋体" pitchFamily="2" charset="-122"/>
                </a:rPr>
                <a:t>日期</a:t>
              </a:r>
              <a:r>
                <a:rPr lang="en-US" altLang="zh-CN">
                  <a:latin typeface="宋体" pitchFamily="2" charset="-122"/>
                </a:rPr>
                <a:t>______</a:t>
              </a:r>
            </a:p>
          </p:txBody>
        </p:sp>
        <p:sp>
          <p:nvSpPr>
            <p:cNvPr id="101400" name="Text Box 24"/>
            <p:cNvSpPr txBox="1">
              <a:spLocks noChangeArrowheads="1"/>
            </p:cNvSpPr>
            <p:nvPr/>
          </p:nvSpPr>
          <p:spPr bwMode="auto">
            <a:xfrm>
              <a:off x="418" y="1389"/>
              <a:ext cx="4916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latin typeface="宋体" pitchFamily="2" charset="-122"/>
                </a:rPr>
                <a:t>探究（或实验）名称</a:t>
              </a:r>
              <a:r>
                <a:rPr lang="en-US" altLang="zh-CN">
                  <a:latin typeface="宋体" pitchFamily="2" charset="-122"/>
                </a:rPr>
                <a:t>________________________________</a:t>
              </a:r>
            </a:p>
            <a:p>
              <a:r>
                <a:rPr lang="zh-CN" altLang="en-US">
                  <a:latin typeface="宋体" pitchFamily="2" charset="-122"/>
                </a:rPr>
                <a:t>探究（或实验）目的</a:t>
              </a:r>
              <a:r>
                <a:rPr lang="en-US" altLang="zh-CN">
                  <a:latin typeface="宋体" pitchFamily="2" charset="-122"/>
                </a:rPr>
                <a:t>________________________________</a:t>
              </a:r>
            </a:p>
            <a:p>
              <a:r>
                <a:rPr lang="zh-CN" altLang="en-US">
                  <a:latin typeface="宋体" pitchFamily="2" charset="-122"/>
                </a:rPr>
                <a:t>用品（或仪器、药品等）</a:t>
              </a:r>
              <a:r>
                <a:rPr lang="en-US" altLang="zh-CN">
                  <a:latin typeface="宋体" pitchFamily="2" charset="-122"/>
                </a:rPr>
                <a:t>____________________________</a:t>
              </a:r>
            </a:p>
          </p:txBody>
        </p:sp>
        <p:sp>
          <p:nvSpPr>
            <p:cNvPr id="101401" name="Text Box 25"/>
            <p:cNvSpPr txBox="1">
              <a:spLocks noChangeArrowheads="1"/>
            </p:cNvSpPr>
            <p:nvPr/>
          </p:nvSpPr>
          <p:spPr bwMode="auto">
            <a:xfrm>
              <a:off x="521" y="2886"/>
              <a:ext cx="4916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latin typeface="宋体" pitchFamily="2" charset="-122"/>
                </a:rPr>
                <a:t>结论：</a:t>
              </a:r>
              <a:r>
                <a:rPr lang="en-US" altLang="zh-CN">
                  <a:latin typeface="宋体" pitchFamily="2" charset="-122"/>
                </a:rPr>
                <a:t>____________________________________________</a:t>
              </a:r>
            </a:p>
            <a:p>
              <a:r>
                <a:rPr lang="en-US" altLang="zh-CN">
                  <a:latin typeface="宋体" pitchFamily="2" charset="-122"/>
                </a:rPr>
                <a:t>__________________________________________________</a:t>
              </a:r>
            </a:p>
            <a:p>
              <a:r>
                <a:rPr lang="zh-CN" altLang="en-US">
                  <a:latin typeface="宋体" pitchFamily="2" charset="-122"/>
                </a:rPr>
                <a:t>问题和建议</a:t>
              </a:r>
              <a:r>
                <a:rPr lang="en-US" altLang="zh-CN">
                  <a:latin typeface="宋体" pitchFamily="2" charset="-122"/>
                </a:rPr>
                <a:t>________________________________________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971550" y="2076450"/>
            <a:ext cx="7488238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、必备要素：</a:t>
            </a:r>
          </a:p>
          <a:p>
            <a:r>
              <a:rPr lang="zh-CN" altLang="en-US" sz="2800">
                <a:latin typeface="宋体" pitchFamily="2" charset="-122"/>
              </a:rPr>
              <a:t>  （</a:t>
            </a:r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）实验者、合作者、实验时间</a:t>
            </a:r>
          </a:p>
          <a:p>
            <a:r>
              <a:rPr lang="zh-CN" altLang="en-US" sz="2800">
                <a:latin typeface="宋体" pitchFamily="2" charset="-122"/>
              </a:rPr>
              <a:t>  （</a:t>
            </a:r>
            <a:r>
              <a:rPr lang="en-US" altLang="zh-CN" sz="2800">
                <a:latin typeface="宋体" pitchFamily="2" charset="-122"/>
              </a:rPr>
              <a:t>2</a:t>
            </a:r>
            <a:r>
              <a:rPr lang="zh-CN" altLang="en-US" sz="2800">
                <a:latin typeface="宋体" pitchFamily="2" charset="-122"/>
              </a:rPr>
              <a:t>）实验名称、实验目的</a:t>
            </a:r>
          </a:p>
          <a:p>
            <a:r>
              <a:rPr lang="zh-CN" altLang="en-US" sz="2800">
                <a:latin typeface="宋体" pitchFamily="2" charset="-122"/>
              </a:rPr>
              <a:t>  （</a:t>
            </a:r>
            <a:r>
              <a:rPr lang="en-US" altLang="zh-CN" sz="2800">
                <a:latin typeface="宋体" pitchFamily="2" charset="-122"/>
              </a:rPr>
              <a:t>3</a:t>
            </a:r>
            <a:r>
              <a:rPr lang="zh-CN" altLang="en-US" sz="2800">
                <a:latin typeface="宋体" pitchFamily="2" charset="-122"/>
              </a:rPr>
              <a:t>）仪器与药品</a:t>
            </a:r>
          </a:p>
          <a:p>
            <a:r>
              <a:rPr lang="zh-CN" altLang="en-US" sz="2800">
                <a:latin typeface="宋体" pitchFamily="2" charset="-122"/>
              </a:rPr>
              <a:t>  （</a:t>
            </a:r>
            <a:r>
              <a:rPr lang="en-US" altLang="zh-CN" sz="2800">
                <a:latin typeface="宋体" pitchFamily="2" charset="-122"/>
              </a:rPr>
              <a:t>4</a:t>
            </a:r>
            <a:r>
              <a:rPr lang="zh-CN" altLang="en-US" sz="2800">
                <a:latin typeface="宋体" pitchFamily="2" charset="-122"/>
              </a:rPr>
              <a:t>）以表格方式呈现实验过程                  </a:t>
            </a:r>
          </a:p>
          <a:p>
            <a:r>
              <a:rPr lang="zh-CN" altLang="en-US" sz="2800">
                <a:latin typeface="宋体" pitchFamily="2" charset="-122"/>
              </a:rPr>
              <a:t>       表格</a:t>
            </a:r>
            <a:r>
              <a:rPr lang="en-US" altLang="zh-CN" sz="2800">
                <a:latin typeface="宋体" pitchFamily="2" charset="-122"/>
              </a:rPr>
              <a:t>(</a:t>
            </a:r>
            <a:r>
              <a:rPr lang="zh-CN" altLang="en-US" sz="2800">
                <a:latin typeface="宋体" pitchFamily="2" charset="-122"/>
              </a:rPr>
              <a:t>实验步骤</a:t>
            </a:r>
            <a:r>
              <a:rPr lang="en-US" altLang="zh-CN" sz="2800">
                <a:latin typeface="宋体" pitchFamily="2" charset="-122"/>
              </a:rPr>
              <a:t>—</a:t>
            </a:r>
            <a:r>
              <a:rPr lang="zh-CN" altLang="en-US" sz="2800">
                <a:latin typeface="宋体" pitchFamily="2" charset="-122"/>
              </a:rPr>
              <a:t>现象</a:t>
            </a:r>
            <a:r>
              <a:rPr lang="en-US" altLang="zh-CN" sz="2800">
                <a:latin typeface="宋体" pitchFamily="2" charset="-122"/>
              </a:rPr>
              <a:t>—</a:t>
            </a:r>
            <a:r>
              <a:rPr lang="zh-CN" altLang="en-US" sz="2800">
                <a:latin typeface="宋体" pitchFamily="2" charset="-122"/>
              </a:rPr>
              <a:t>分析</a:t>
            </a:r>
            <a:r>
              <a:rPr lang="en-US" altLang="zh-CN" sz="2800">
                <a:latin typeface="宋体" pitchFamily="2" charset="-122"/>
              </a:rPr>
              <a:t>---</a:t>
            </a:r>
            <a:r>
              <a:rPr lang="zh-CN" altLang="en-US" sz="2800">
                <a:latin typeface="宋体" pitchFamily="2" charset="-122"/>
              </a:rPr>
              <a:t>结论</a:t>
            </a:r>
            <a:r>
              <a:rPr lang="en-US" altLang="zh-CN" sz="2800">
                <a:latin typeface="宋体" pitchFamily="2" charset="-122"/>
              </a:rPr>
              <a:t>)</a:t>
            </a:r>
          </a:p>
          <a:p>
            <a:r>
              <a:rPr lang="en-US" altLang="zh-CN" sz="2800">
                <a:latin typeface="宋体" pitchFamily="2" charset="-122"/>
              </a:rPr>
              <a:t>  </a:t>
            </a:r>
            <a:r>
              <a:rPr lang="zh-CN" altLang="en-US" sz="2800">
                <a:latin typeface="宋体" pitchFamily="2" charset="-122"/>
              </a:rPr>
              <a:t>（</a:t>
            </a:r>
            <a:r>
              <a:rPr lang="en-US" altLang="zh-CN" sz="2800">
                <a:latin typeface="宋体" pitchFamily="2" charset="-122"/>
              </a:rPr>
              <a:t>5</a:t>
            </a:r>
            <a:r>
              <a:rPr lang="zh-CN" altLang="en-US" sz="2800">
                <a:latin typeface="宋体" pitchFamily="2" charset="-122"/>
              </a:rPr>
              <a:t>）问题和建议（发散性想法）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1331913" y="1254125"/>
            <a:ext cx="33988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三、实验报告的书写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539750" y="1984375"/>
            <a:ext cx="3744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、文字表述</a:t>
            </a:r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1331913" y="1254125"/>
            <a:ext cx="33988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三、实验报告的书写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39750" y="2787650"/>
            <a:ext cx="88566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     </a:t>
            </a:r>
            <a:r>
              <a:rPr lang="zh-CN" altLang="en-US">
                <a:latin typeface="宋体" pitchFamily="2" charset="-122"/>
              </a:rPr>
              <a:t>现象：感官到的，一般要说清楚：时间地点物质怎么样</a:t>
            </a:r>
          </a:p>
          <a:p>
            <a:r>
              <a:rPr lang="zh-CN" altLang="en-US">
                <a:latin typeface="宋体" pitchFamily="2" charset="-122"/>
              </a:rPr>
              <a:t>     结论：回答提出的问题</a:t>
            </a: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684213" y="3589338"/>
            <a:ext cx="8064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如：镁条燃烧 </a:t>
            </a:r>
          </a:p>
          <a:p>
            <a:r>
              <a:rPr lang="zh-CN" altLang="en-US">
                <a:latin typeface="宋体" pitchFamily="2" charset="-122"/>
              </a:rPr>
              <a:t>    现象：</a:t>
            </a:r>
            <a:r>
              <a:rPr lang="zh-CN" altLang="en-US"/>
              <a:t>镁条在空气中剧烈燃烧，</a:t>
            </a:r>
            <a:r>
              <a:rPr lang="zh-CN" altLang="en-US">
                <a:latin typeface="宋体" pitchFamily="2" charset="-122"/>
              </a:rPr>
              <a:t>发出耀眼白光，放出</a:t>
            </a:r>
          </a:p>
          <a:p>
            <a:r>
              <a:rPr lang="zh-CN" altLang="en-US">
                <a:latin typeface="宋体" pitchFamily="2" charset="-122"/>
              </a:rPr>
              <a:t>          大量的热，生成一种白色固体。</a:t>
            </a:r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684213" y="4756150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    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结论：镁条燃烧生成白色的氧化镁固体</a:t>
            </a:r>
          </a:p>
        </p:txBody>
      </p:sp>
      <p:sp>
        <p:nvSpPr>
          <p:cNvPr id="108551" name="Rectangle 7"/>
          <p:cNvSpPr>
            <a:spLocks noChangeArrowheads="1"/>
          </p:cNvSpPr>
          <p:nvPr/>
        </p:nvSpPr>
        <p:spPr bwMode="auto">
          <a:xfrm>
            <a:off x="684213" y="5265738"/>
            <a:ext cx="8280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对比实验</a:t>
            </a:r>
            <a:r>
              <a:rPr lang="zh-CN" altLang="en-US">
                <a:latin typeface="宋体" pitchFamily="2" charset="-122"/>
              </a:rPr>
              <a:t>要求在同一状况下进行</a:t>
            </a:r>
          </a:p>
          <a:p>
            <a:r>
              <a:rPr lang="zh-CN" altLang="en-US">
                <a:latin typeface="宋体" pitchFamily="2" charset="-122"/>
              </a:rPr>
              <a:t>     如要清楚描述两研究对象的用量一致、所加的试剂的</a:t>
            </a:r>
          </a:p>
          <a:p>
            <a:r>
              <a:rPr lang="zh-CN" altLang="en-US">
                <a:latin typeface="宋体" pitchFamily="2" charset="-122"/>
              </a:rPr>
              <a:t>     用量一致，操作一致，且要具备对比思维等。 </a:t>
            </a:r>
          </a:p>
        </p:txBody>
      </p:sp>
      <p:sp>
        <p:nvSpPr>
          <p:cNvPr id="108552" name="Rectangle 8"/>
          <p:cNvSpPr>
            <a:spLocks noChangeArrowheads="1"/>
          </p:cNvSpPr>
          <p:nvPr/>
        </p:nvSpPr>
        <p:spPr bwMode="auto">
          <a:xfrm>
            <a:off x="611188" y="2420938"/>
            <a:ext cx="307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）区别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现象与结论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/>
      <p:bldP spid="108549" grpId="0"/>
      <p:bldP spid="108550" grpId="0"/>
      <p:bldP spid="108551" grpId="0"/>
      <p:bldP spid="1085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179388" y="1989138"/>
            <a:ext cx="86756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  <a:latin typeface="宋体" pitchFamily="2" charset="-122"/>
              </a:rPr>
              <a:t>1 </a:t>
            </a:r>
            <a:r>
              <a:rPr lang="zh-CN" altLang="en-US">
                <a:solidFill>
                  <a:srgbClr val="000000"/>
                </a:solidFill>
                <a:latin typeface="宋体" pitchFamily="2" charset="-122"/>
              </a:rPr>
              <a:t>： 实验室配制的一瓶澄清石灰水，敞口放置一段时间后，</a:t>
            </a:r>
          </a:p>
          <a:p>
            <a:r>
              <a:rPr lang="zh-CN" altLang="en-US">
                <a:solidFill>
                  <a:srgbClr val="000000"/>
                </a:solidFill>
                <a:latin typeface="宋体" pitchFamily="2" charset="-122"/>
              </a:rPr>
              <a:t>     发现液面上有一层白膜出现，说明空气中含有什么气体。</a:t>
            </a:r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34925" y="3141663"/>
            <a:ext cx="8459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 </a:t>
            </a:r>
            <a:r>
              <a:rPr lang="en-US" altLang="zh-CN">
                <a:solidFill>
                  <a:srgbClr val="000000"/>
                </a:solidFill>
                <a:latin typeface="宋体" pitchFamily="2" charset="-122"/>
              </a:rPr>
              <a:t>2 </a:t>
            </a:r>
            <a:r>
              <a:rPr lang="zh-CN" altLang="en-US">
                <a:solidFill>
                  <a:srgbClr val="000000"/>
                </a:solidFill>
                <a:latin typeface="宋体" pitchFamily="2" charset="-122"/>
              </a:rPr>
              <a:t>： 现有三瓶气体，它们分别为空气、二氧化碳和氧气中的</a:t>
            </a:r>
          </a:p>
          <a:p>
            <a:r>
              <a:rPr lang="zh-CN" altLang="en-US">
                <a:solidFill>
                  <a:srgbClr val="000000"/>
                </a:solidFill>
                <a:latin typeface="宋体" pitchFamily="2" charset="-122"/>
              </a:rPr>
              <a:t>      一种，用简单的方法来鉴别。</a:t>
            </a:r>
            <a:r>
              <a:rPr lang="zh-CN" altLang="en-US">
                <a:latin typeface="宋体" pitchFamily="2" charset="-122"/>
              </a:rPr>
              <a:t> </a:t>
            </a:r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827088" y="4005263"/>
            <a:ext cx="74993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</a:rPr>
              <a:t>分别用一根燃着的小木条伸入瓶中，如果使小木条燃烧</a:t>
            </a:r>
          </a:p>
          <a:p>
            <a:r>
              <a:rPr kumimoji="1" lang="zh-CN" altLang="en-US">
                <a:solidFill>
                  <a:srgbClr val="0000FF"/>
                </a:solidFill>
              </a:rPr>
              <a:t>更旺的是氧气，使小木条熄灭的是二氧化碳，使小木条</a:t>
            </a:r>
          </a:p>
          <a:p>
            <a:r>
              <a:rPr kumimoji="1" lang="zh-CN" altLang="en-US">
                <a:solidFill>
                  <a:srgbClr val="0000FF"/>
                </a:solidFill>
              </a:rPr>
              <a:t>继续燃烧，而没有明显变化的是空气</a:t>
            </a:r>
            <a:r>
              <a:rPr kumimoji="1" lang="zh-CN" altLang="en-US" b="0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1166813" y="1123950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练习</a:t>
            </a:r>
            <a:r>
              <a:rPr lang="en-US" altLang="zh-CN"/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3" grpId="0"/>
      <p:bldP spid="1044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854075" y="3789363"/>
            <a:ext cx="81105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用一集气瓶在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初三（*）班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室外装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满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水，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盖好玻璃片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，然后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拿</a:t>
            </a:r>
            <a:r>
              <a:rPr lang="zh-CN" altLang="en-US">
                <a:solidFill>
                  <a:srgbClr val="0000FF"/>
                </a:solidFill>
              </a:rPr>
              <a:t>初三（*）班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，将瓶中的水倒掉，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再盖好玻璃片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拿到实验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室即可。</a:t>
            </a:r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201613" y="2060575"/>
            <a:ext cx="86741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3 </a:t>
            </a:r>
            <a:r>
              <a:rPr lang="zh-CN" altLang="en-US">
                <a:solidFill>
                  <a:srgbClr val="000000"/>
                </a:solidFill>
              </a:rPr>
              <a:t>： 为了要控制室内空气中氧气的含量，</a:t>
            </a:r>
            <a:r>
              <a:rPr lang="zh-CN" altLang="en-US">
                <a:solidFill>
                  <a:srgbClr val="0000FF"/>
                </a:solidFill>
              </a:rPr>
              <a:t>现需要对初三（*）班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  室内的空气取样检验</a:t>
            </a:r>
            <a:r>
              <a:rPr lang="zh-CN" altLang="en-US">
                <a:solidFill>
                  <a:srgbClr val="000000"/>
                </a:solidFill>
              </a:rPr>
              <a:t>，请你设计出最简单的方法，取出室</a:t>
            </a:r>
          </a:p>
          <a:p>
            <a:r>
              <a:rPr lang="zh-CN" altLang="en-US">
                <a:solidFill>
                  <a:srgbClr val="000000"/>
                </a:solidFill>
              </a:rPr>
              <a:t>        内空气样品</a:t>
            </a:r>
            <a:r>
              <a:rPr lang="en-US" altLang="zh-CN">
                <a:solidFill>
                  <a:srgbClr val="000000"/>
                </a:solidFill>
              </a:rPr>
              <a:t>.</a:t>
            </a:r>
            <a:r>
              <a:rPr lang="zh-CN" altLang="en-US">
                <a:solidFill>
                  <a:srgbClr val="000000"/>
                </a:solidFill>
              </a:rPr>
              <a:t>供选用的实验用品有：烧杯、集气瓶、水槽、</a:t>
            </a:r>
          </a:p>
          <a:p>
            <a:r>
              <a:rPr lang="zh-CN" altLang="en-US">
                <a:solidFill>
                  <a:srgbClr val="000000"/>
                </a:solidFill>
              </a:rPr>
              <a:t>       漏斗、量筒、橡皮管、玻璃片、水。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1803</TotalTime>
  <Words>1422</Words>
  <Application>Microsoft Office PowerPoint</Application>
  <PresentationFormat>全屏显示(4:3)</PresentationFormat>
  <Paragraphs>153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164</cp:revision>
  <dcterms:created xsi:type="dcterms:W3CDTF">2004-12-30T02:42:32Z</dcterms:created>
  <dcterms:modified xsi:type="dcterms:W3CDTF">2018-09-11T03:15:27Z</dcterms:modified>
</cp:coreProperties>
</file>