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59395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5939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939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1C92E79C-1918-4583-AAAA-B5272328940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CB083D-3EA6-4716-BB52-E05F751FB9D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7913660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ABF64B-0F95-426B-845C-0EE6EFABCE0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01793009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1625" y="1905000"/>
            <a:ext cx="4194175" cy="41941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194175" cy="41941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DEC468-0E9B-4B87-B22B-D574602DDDF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75447265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DE2584-9B3B-47B2-8BFE-3511385A209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09783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3D1723-ADC9-46C5-B948-A2DA5C2840D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80478455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4A9A43-C750-4ECD-BFFC-80297235BB1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37835062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CE5138-25AC-42C1-B870-77AD9500A85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86779661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DE928C-089B-4E08-A0B1-8271609DE8E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54542239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C63E5B-E173-40A9-A9C4-7551C7D76F0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20656392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7188" y="609600"/>
            <a:ext cx="2135187" cy="54895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609600"/>
            <a:ext cx="6253163" cy="54895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B425FF-8DEA-479C-A75B-3550A8CD747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89597970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609600"/>
            <a:ext cx="854075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58371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905000"/>
            <a:ext cx="8540750" cy="419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583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245225"/>
            <a:ext cx="22891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583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583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91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F415D57-C626-4299-B1D4-9C8856005DA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itchFamily="2" charset="2"/>
        <a:buChar char="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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5486400"/>
            <a:ext cx="7772400" cy="1143000"/>
          </a:xfrm>
          <a:noFill/>
          <a:ln/>
        </p:spPr>
        <p:txBody>
          <a:bodyPr/>
          <a:lstStyle/>
          <a:p>
            <a:r>
              <a:rPr lang="fr-CA" altLang="zh-CN" b="1">
                <a:solidFill>
                  <a:srgbClr val="000000"/>
                </a:solidFill>
              </a:rPr>
              <a:t>Unit 1  A land of diversity</a:t>
            </a:r>
            <a:br>
              <a:rPr lang="fr-CA" altLang="zh-CN" b="1">
                <a:solidFill>
                  <a:srgbClr val="000000"/>
                </a:solidFill>
              </a:rPr>
            </a:br>
            <a:endParaRPr lang="en-US" altLang="zh-CN" b="1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597650"/>
          </a:xfrm>
          <a:noFill/>
          <a:ln/>
          <a:effectLst>
            <a:outerShdw dist="35921" dir="2700000" algn="ctr" rotWithShape="0">
              <a:schemeClr val="bg1"/>
            </a:outerShdw>
          </a:effectLst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en-US" altLang="zh-CN" sz="4800" b="1">
                <a:solidFill>
                  <a:srgbClr val="006600"/>
                </a:solidFill>
                <a:latin typeface="Gungsuh" pitchFamily="18" charset="-127"/>
                <a:ea typeface="Gungsuh" pitchFamily="18" charset="-127"/>
              </a:rPr>
              <a:t>Learning about language</a:t>
            </a:r>
          </a:p>
          <a:p>
            <a:pPr>
              <a:buFont typeface="Wingdings" pitchFamily="2" charset="2"/>
              <a:buNone/>
            </a:pPr>
            <a:r>
              <a:rPr lang="en-US" altLang="zh-CN" sz="4800" b="1">
                <a:solidFill>
                  <a:srgbClr val="006600"/>
                </a:solidFill>
                <a:latin typeface="Times New Roman" pitchFamily="18" charset="0"/>
              </a:rPr>
              <a:t> </a:t>
            </a:r>
          </a:p>
          <a:p>
            <a:pPr>
              <a:buFont typeface="Wingdings" pitchFamily="2" charset="2"/>
              <a:buNone/>
            </a:pPr>
            <a:endParaRPr lang="en-US" altLang="zh-CN" sz="4800" b="1">
              <a:solidFill>
                <a:srgbClr val="006600"/>
              </a:solidFill>
              <a:latin typeface="Times New Roman" pitchFamily="18" charset="0"/>
            </a:endParaRPr>
          </a:p>
          <a:p>
            <a:pPr>
              <a:buFont typeface="Wingdings" pitchFamily="2" charset="2"/>
              <a:buNone/>
            </a:pPr>
            <a:r>
              <a:rPr lang="en-US" altLang="zh-CN" sz="4400" b="1">
                <a:solidFill>
                  <a:srgbClr val="0000CC"/>
                </a:solidFill>
                <a:latin typeface="Times New Roman" pitchFamily="18" charset="0"/>
              </a:rPr>
              <a:t>Discovering </a:t>
            </a:r>
          </a:p>
          <a:p>
            <a:pPr>
              <a:buFont typeface="Wingdings" pitchFamily="2" charset="2"/>
              <a:buNone/>
            </a:pPr>
            <a:r>
              <a:rPr lang="en-US" altLang="zh-CN" sz="4400" b="1">
                <a:solidFill>
                  <a:srgbClr val="0000CC"/>
                </a:solidFill>
                <a:latin typeface="Times New Roman" pitchFamily="18" charset="0"/>
              </a:rPr>
              <a:t>useful words </a:t>
            </a:r>
          </a:p>
          <a:p>
            <a:pPr>
              <a:buFont typeface="Wingdings" pitchFamily="2" charset="2"/>
              <a:buNone/>
            </a:pPr>
            <a:r>
              <a:rPr lang="en-US" altLang="zh-CN" sz="4400" b="1">
                <a:solidFill>
                  <a:srgbClr val="0000CC"/>
                </a:solidFill>
                <a:latin typeface="Times New Roman" pitchFamily="18" charset="0"/>
              </a:rPr>
              <a:t>and expressions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765175"/>
            <a:ext cx="5219700" cy="609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1547813" y="2708275"/>
            <a:ext cx="10795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endParaRPr lang="zh-CN" altLang="zh-CN" sz="2800" b="1">
              <a:solidFill>
                <a:srgbClr val="990033"/>
              </a:solidFill>
            </a:endParaRPr>
          </a:p>
        </p:txBody>
      </p:sp>
      <p:graphicFrame>
        <p:nvGraphicFramePr>
          <p:cNvPr id="6147" name="Group 3"/>
          <p:cNvGraphicFramePr>
            <a:graphicFrameLocks noGrp="1"/>
          </p:cNvGraphicFramePr>
          <p:nvPr/>
        </p:nvGraphicFramePr>
        <p:xfrm>
          <a:off x="250825" y="1676400"/>
          <a:ext cx="8497888" cy="5053013"/>
        </p:xfrm>
        <a:graphic>
          <a:graphicData uri="http://schemas.openxmlformats.org/drawingml/2006/table">
            <a:tbl>
              <a:tblPr/>
              <a:tblGrid>
                <a:gridCol w="3754438"/>
                <a:gridCol w="4743450"/>
              </a:tblGrid>
              <a:tr h="76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Adjective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        Noun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</a:tr>
              <a:tr h="923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major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930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hard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081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        race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355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distinct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6167" name="Text Box 23"/>
          <p:cNvSpPr txBox="1">
            <a:spLocks noChangeArrowheads="1"/>
          </p:cNvSpPr>
          <p:nvPr/>
        </p:nvSpPr>
        <p:spPr bwMode="auto">
          <a:xfrm>
            <a:off x="4724400" y="2568575"/>
            <a:ext cx="1885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majority</a:t>
            </a:r>
          </a:p>
        </p:txBody>
      </p:sp>
      <p:sp>
        <p:nvSpPr>
          <p:cNvPr id="6168" name="Text Box 24"/>
          <p:cNvSpPr txBox="1">
            <a:spLocks noChangeArrowheads="1"/>
          </p:cNvSpPr>
          <p:nvPr/>
        </p:nvSpPr>
        <p:spPr bwMode="auto">
          <a:xfrm>
            <a:off x="457200" y="381000"/>
            <a:ext cx="80772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buFontTx/>
              <a:buAutoNum type="arabicPlain"/>
            </a:pPr>
            <a:r>
              <a:rPr lang="en-US" altLang="zh-CN" sz="3200" b="1">
                <a:solidFill>
                  <a:srgbClr val="000099"/>
                </a:solidFill>
              </a:rPr>
              <a:t> </a:t>
            </a:r>
            <a:r>
              <a:rPr lang="en-US" altLang="en-US" sz="3600" b="1">
                <a:solidFill>
                  <a:srgbClr val="000099"/>
                </a:solidFill>
              </a:rPr>
              <a:t>Complete the following chart with </a:t>
            </a:r>
            <a:endParaRPr lang="en-US" altLang="zh-CN" sz="3600" b="1">
              <a:solidFill>
                <a:srgbClr val="000099"/>
              </a:solidFill>
            </a:endParaRPr>
          </a:p>
          <a:p>
            <a:r>
              <a:rPr lang="en-US" altLang="zh-CN" sz="3600" b="1">
                <a:solidFill>
                  <a:srgbClr val="000099"/>
                </a:solidFill>
              </a:rPr>
              <a:t>    </a:t>
            </a:r>
            <a:r>
              <a:rPr lang="en-US" altLang="en-US" sz="3600" b="1">
                <a:solidFill>
                  <a:srgbClr val="000099"/>
                </a:solidFill>
              </a:rPr>
              <a:t>new words from the text.</a:t>
            </a:r>
            <a:endParaRPr lang="en-US" altLang="zh-CN" sz="3600" b="1">
              <a:solidFill>
                <a:srgbClr val="000099"/>
              </a:solidFill>
            </a:endParaRPr>
          </a:p>
        </p:txBody>
      </p:sp>
      <p:sp>
        <p:nvSpPr>
          <p:cNvPr id="6169" name="Text Box 25"/>
          <p:cNvSpPr txBox="1">
            <a:spLocks noChangeArrowheads="1"/>
          </p:cNvSpPr>
          <p:nvPr/>
        </p:nvSpPr>
        <p:spPr bwMode="auto">
          <a:xfrm>
            <a:off x="1219200" y="4437063"/>
            <a:ext cx="1301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racial</a:t>
            </a:r>
          </a:p>
        </p:txBody>
      </p:sp>
      <p:sp>
        <p:nvSpPr>
          <p:cNvPr id="6170" name="Text Box 26"/>
          <p:cNvSpPr txBox="1">
            <a:spLocks noChangeArrowheads="1"/>
          </p:cNvSpPr>
          <p:nvPr/>
        </p:nvSpPr>
        <p:spPr bwMode="auto">
          <a:xfrm>
            <a:off x="4114800" y="3505200"/>
            <a:ext cx="44180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hardship/hardness</a:t>
            </a:r>
          </a:p>
        </p:txBody>
      </p:sp>
      <p:sp>
        <p:nvSpPr>
          <p:cNvPr id="6171" name="Text Box 27"/>
          <p:cNvSpPr txBox="1">
            <a:spLocks noChangeArrowheads="1"/>
          </p:cNvSpPr>
          <p:nvPr/>
        </p:nvSpPr>
        <p:spPr bwMode="auto">
          <a:xfrm>
            <a:off x="4648200" y="5445125"/>
            <a:ext cx="28765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distinction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7" grpId="0"/>
      <p:bldP spid="6169" grpId="0"/>
      <p:bldP spid="6170" grpId="0"/>
      <p:bldP spid="617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1547813" y="2708275"/>
            <a:ext cx="10795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endParaRPr lang="zh-CN" altLang="zh-CN" sz="2800" b="1">
              <a:solidFill>
                <a:srgbClr val="990033"/>
              </a:solidFill>
            </a:endParaRPr>
          </a:p>
        </p:txBody>
      </p:sp>
      <p:graphicFrame>
        <p:nvGraphicFramePr>
          <p:cNvPr id="7171" name="Group 3"/>
          <p:cNvGraphicFramePr>
            <a:graphicFrameLocks noGrp="1"/>
          </p:cNvGraphicFramePr>
          <p:nvPr/>
        </p:nvGraphicFramePr>
        <p:xfrm>
          <a:off x="395288" y="476250"/>
          <a:ext cx="8353425" cy="4144010"/>
        </p:xfrm>
        <a:graphic>
          <a:graphicData uri="http://schemas.openxmlformats.org/drawingml/2006/table">
            <a:tbl>
              <a:tblPr/>
              <a:tblGrid>
                <a:gridCol w="4094162"/>
                <a:gridCol w="4259263"/>
              </a:tblGrid>
              <a:tr h="692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Adjective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       Noun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70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Italian</a:t>
                      </a: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         </a:t>
                      </a: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Korea</a:t>
                      </a: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         </a:t>
                      </a: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Pakistan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493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         </a:t>
                      </a: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Denmark</a:t>
                      </a: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91" name="Text Box 23"/>
          <p:cNvSpPr txBox="1">
            <a:spLocks noChangeArrowheads="1"/>
          </p:cNvSpPr>
          <p:nvPr/>
        </p:nvSpPr>
        <p:spPr bwMode="auto">
          <a:xfrm>
            <a:off x="5508625" y="1196975"/>
            <a:ext cx="11080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Italy</a:t>
            </a:r>
            <a:r>
              <a:rPr lang="en-US" altLang="zh-CN" sz="3600" b="1">
                <a:solidFill>
                  <a:srgbClr val="FF0066"/>
                </a:solidFill>
              </a:rPr>
              <a:t> </a:t>
            </a:r>
          </a:p>
        </p:txBody>
      </p:sp>
      <p:sp>
        <p:nvSpPr>
          <p:cNvPr id="7192" name="Text Box 24"/>
          <p:cNvSpPr txBox="1">
            <a:spLocks noChangeArrowheads="1"/>
          </p:cNvSpPr>
          <p:nvPr/>
        </p:nvSpPr>
        <p:spPr bwMode="auto">
          <a:xfrm>
            <a:off x="1066800" y="1844675"/>
            <a:ext cx="17192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Korean</a:t>
            </a:r>
            <a:r>
              <a:rPr lang="en-US" altLang="zh-CN" sz="3600" b="1">
                <a:solidFill>
                  <a:srgbClr val="FF0066"/>
                </a:solidFill>
              </a:rPr>
              <a:t>  </a:t>
            </a:r>
          </a:p>
        </p:txBody>
      </p:sp>
      <p:sp>
        <p:nvSpPr>
          <p:cNvPr id="7193" name="Text Box 25"/>
          <p:cNvSpPr txBox="1">
            <a:spLocks noChangeArrowheads="1"/>
          </p:cNvSpPr>
          <p:nvPr/>
        </p:nvSpPr>
        <p:spPr bwMode="auto">
          <a:xfrm>
            <a:off x="1066800" y="2636838"/>
            <a:ext cx="20335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Pakistani</a:t>
            </a:r>
            <a:r>
              <a:rPr lang="en-US" altLang="zh-CN" sz="3600" b="1">
                <a:solidFill>
                  <a:srgbClr val="FF0066"/>
                </a:solidFill>
              </a:rPr>
              <a:t>  </a:t>
            </a:r>
          </a:p>
        </p:txBody>
      </p:sp>
      <p:sp>
        <p:nvSpPr>
          <p:cNvPr id="7194" name="Text Box 26"/>
          <p:cNvSpPr txBox="1">
            <a:spLocks noChangeArrowheads="1"/>
          </p:cNvSpPr>
          <p:nvPr/>
        </p:nvSpPr>
        <p:spPr bwMode="auto">
          <a:xfrm>
            <a:off x="1066800" y="3429000"/>
            <a:ext cx="16065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Danish</a:t>
            </a:r>
            <a:r>
              <a:rPr lang="en-US" altLang="zh-CN" sz="3600" b="1">
                <a:solidFill>
                  <a:srgbClr val="FF0066"/>
                </a:solidFill>
              </a:rPr>
              <a:t> </a:t>
            </a:r>
            <a:r>
              <a:rPr lang="en-US" altLang="zh-CN" sz="3200" b="1">
                <a:solidFill>
                  <a:srgbClr val="FF0066"/>
                </a:solidFill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91" grpId="0"/>
      <p:bldP spid="7192" grpId="0"/>
      <p:bldP spid="7193" grpId="0"/>
      <p:bldP spid="719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533400" y="609600"/>
            <a:ext cx="7620000" cy="1143000"/>
          </a:xfrm>
          <a:noFill/>
        </p:spPr>
        <p:txBody>
          <a:bodyPr wrap="none"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3600" b="1">
                <a:solidFill>
                  <a:srgbClr val="000099"/>
                </a:solidFill>
                <a:latin typeface="Times New Roman" pitchFamily="18" charset="0"/>
              </a:rPr>
              <a:t>2  Complete these sentences, using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3600" b="1">
                <a:solidFill>
                  <a:srgbClr val="000099"/>
                </a:solidFill>
                <a:latin typeface="Times New Roman" pitchFamily="18" charset="0"/>
              </a:rPr>
              <a:t>    new words from the text. </a:t>
            </a: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0" y="2133600"/>
            <a:ext cx="8534400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609600" indent="-609600">
              <a:spcBef>
                <a:spcPct val="50000"/>
              </a:spcBef>
              <a:buClr>
                <a:schemeClr val="hlink"/>
              </a:buClr>
              <a:buSzPct val="75000"/>
              <a:buFontTx/>
              <a:buAutoNum type="arabicPeriod"/>
            </a:pPr>
            <a:r>
              <a:rPr lang="en-US" altLang="zh-CN" sz="3600" b="1">
                <a:latin typeface="Times New Roman" pitchFamily="18" charset="0"/>
              </a:rPr>
              <a:t>A _______ country consists of a group of </a:t>
            </a:r>
          </a:p>
          <a:p>
            <a:pPr marL="609600" indent="-609600">
              <a:spcBef>
                <a:spcPct val="50000"/>
              </a:spcBef>
              <a:buClr>
                <a:schemeClr val="hlink"/>
              </a:buClr>
              <a:buSzPct val="75000"/>
            </a:pPr>
            <a:r>
              <a:rPr lang="en-US" altLang="zh-CN" sz="3600" b="1">
                <a:latin typeface="Times New Roman" pitchFamily="18" charset="0"/>
              </a:rPr>
              <a:t>states. </a:t>
            </a:r>
          </a:p>
          <a:p>
            <a:pPr marL="609600" indent="-609600">
              <a:spcBef>
                <a:spcPct val="5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2. That is the biggest _______ church I have </a:t>
            </a:r>
          </a:p>
          <a:p>
            <a:pPr marL="609600" indent="-609600">
              <a:spcBef>
                <a:spcPct val="5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     ever seen. </a:t>
            </a: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1116013" y="2133600"/>
            <a:ext cx="16271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federal</a:t>
            </a: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4140200" y="3778250"/>
            <a:ext cx="18716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Catholic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  <p:bldP spid="819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0" y="260350"/>
            <a:ext cx="9144000" cy="598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>
              <a:spcBef>
                <a:spcPct val="40000"/>
              </a:spcBef>
            </a:pPr>
            <a:r>
              <a:rPr lang="en-US" altLang="zh-CN" sz="3600" b="1">
                <a:latin typeface="Times New Roman" pitchFamily="18" charset="0"/>
              </a:rPr>
              <a:t>3. The ________ of us voted for Mr Red, who </a:t>
            </a:r>
          </a:p>
          <a:p>
            <a:pPr>
              <a:spcBef>
                <a:spcPct val="40000"/>
              </a:spcBef>
            </a:pPr>
            <a:r>
              <a:rPr lang="en-US" altLang="zh-CN" sz="3600" b="1">
                <a:latin typeface="Times New Roman" pitchFamily="18" charset="0"/>
              </a:rPr>
              <a:t>    then became chairman of the committee. </a:t>
            </a:r>
          </a:p>
          <a:p>
            <a:pPr>
              <a:spcBef>
                <a:spcPct val="40000"/>
              </a:spcBef>
            </a:pPr>
            <a:r>
              <a:rPr lang="en-US" altLang="zh-CN" sz="3600" b="1">
                <a:latin typeface="Times New Roman" pitchFamily="18" charset="0"/>
              </a:rPr>
              <a:t>4. The ________ of Education is one of the </a:t>
            </a:r>
          </a:p>
          <a:p>
            <a:pPr>
              <a:spcBef>
                <a:spcPct val="40000"/>
              </a:spcBef>
            </a:pPr>
            <a:r>
              <a:rPr lang="en-US" altLang="zh-CN" sz="3600" b="1">
                <a:latin typeface="Times New Roman" pitchFamily="18" charset="0"/>
              </a:rPr>
              <a:t>    government departments. </a:t>
            </a:r>
          </a:p>
          <a:p>
            <a:pPr>
              <a:spcBef>
                <a:spcPct val="40000"/>
              </a:spcBef>
            </a:pPr>
            <a:r>
              <a:rPr lang="en-US" altLang="zh-CN" sz="3600" b="1">
                <a:latin typeface="Times New Roman" pitchFamily="18" charset="0"/>
              </a:rPr>
              <a:t>5. The economic ______ in recent years has </a:t>
            </a:r>
          </a:p>
          <a:p>
            <a:pPr>
              <a:spcBef>
                <a:spcPct val="40000"/>
              </a:spcBef>
            </a:pPr>
            <a:r>
              <a:rPr lang="en-US" altLang="zh-CN" sz="3600" b="1">
                <a:latin typeface="Times New Roman" pitchFamily="18" charset="0"/>
              </a:rPr>
              <a:t>    created more job opportunities. </a:t>
            </a:r>
          </a:p>
          <a:p>
            <a:pPr>
              <a:spcBef>
                <a:spcPct val="40000"/>
              </a:spcBef>
            </a:pPr>
            <a:r>
              <a:rPr lang="en-US" altLang="zh-CN" sz="3600" b="1">
                <a:latin typeface="Times New Roman" pitchFamily="18" charset="0"/>
              </a:rPr>
              <a:t>6. _______ shaped like a boot lies in the south </a:t>
            </a:r>
          </a:p>
          <a:p>
            <a:pPr>
              <a:spcBef>
                <a:spcPct val="40000"/>
              </a:spcBef>
            </a:pPr>
            <a:r>
              <a:rPr lang="en-US" altLang="zh-CN" sz="3600" b="1">
                <a:latin typeface="Times New Roman" pitchFamily="18" charset="0"/>
              </a:rPr>
              <a:t>    of Europe.</a:t>
            </a: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1403350" y="260350"/>
            <a:ext cx="20256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majority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1403350" y="1773238"/>
            <a:ext cx="21018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Ministry</a:t>
            </a:r>
            <a:r>
              <a:rPr lang="en-US" altLang="zh-CN" sz="320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3429000" y="3357563"/>
            <a:ext cx="1295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boom</a:t>
            </a:r>
            <a:r>
              <a:rPr lang="en-US" altLang="zh-CN" sz="320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684213" y="4868863"/>
            <a:ext cx="14255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Italy</a:t>
            </a:r>
            <a:r>
              <a:rPr lang="en-US" altLang="zh-CN" sz="3600">
                <a:solidFill>
                  <a:srgbClr val="FF0000"/>
                </a:solidFill>
              </a:rPr>
              <a:t> </a:t>
            </a:r>
            <a:r>
              <a:rPr lang="en-US" altLang="zh-CN" sz="3200">
                <a:solidFill>
                  <a:srgbClr val="FF0000"/>
                </a:solidFill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/>
      <p:bldP spid="9221" grpId="0"/>
      <p:bldP spid="92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0" y="188913"/>
            <a:ext cx="9144000" cy="6135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spcBef>
                <a:spcPct val="30000"/>
              </a:spcBef>
            </a:pPr>
            <a:r>
              <a:rPr lang="en-US" altLang="zh-CN" sz="3600" b="1">
                <a:latin typeface="Times New Roman" pitchFamily="18" charset="0"/>
              </a:rPr>
              <a:t>7. We should draw a __________ between </a:t>
            </a:r>
          </a:p>
          <a:p>
            <a:pPr>
              <a:spcBef>
                <a:spcPct val="30000"/>
              </a:spcBef>
            </a:pPr>
            <a:r>
              <a:rPr lang="en-US" altLang="zh-CN" sz="3600" b="1">
                <a:latin typeface="Times New Roman" pitchFamily="18" charset="0"/>
              </a:rPr>
              <a:t>     right and wrong. </a:t>
            </a:r>
          </a:p>
          <a:p>
            <a:pPr>
              <a:spcBef>
                <a:spcPct val="30000"/>
              </a:spcBef>
            </a:pPr>
            <a:r>
              <a:rPr lang="en-US" altLang="zh-CN" sz="3600" b="1">
                <a:latin typeface="Times New Roman" pitchFamily="18" charset="0"/>
              </a:rPr>
              <a:t>8. To make the crossing from Shandong to the </a:t>
            </a:r>
          </a:p>
          <a:p>
            <a:pPr>
              <a:spcBef>
                <a:spcPct val="30000"/>
              </a:spcBef>
            </a:pPr>
            <a:r>
              <a:rPr lang="en-US" altLang="zh-CN" sz="3600" b="1">
                <a:latin typeface="Times New Roman" pitchFamily="18" charset="0"/>
              </a:rPr>
              <a:t>    Northeast, our ancestors suffered all kinds </a:t>
            </a:r>
          </a:p>
          <a:p>
            <a:pPr>
              <a:spcBef>
                <a:spcPct val="30000"/>
              </a:spcBef>
            </a:pPr>
            <a:r>
              <a:rPr lang="en-US" altLang="zh-CN" sz="3600" b="1">
                <a:latin typeface="Times New Roman" pitchFamily="18" charset="0"/>
              </a:rPr>
              <a:t>    of _________.</a:t>
            </a:r>
          </a:p>
          <a:p>
            <a:pPr>
              <a:spcBef>
                <a:spcPct val="30000"/>
              </a:spcBef>
            </a:pPr>
            <a:r>
              <a:rPr lang="en-US" altLang="zh-CN" sz="3600" b="1">
                <a:latin typeface="Times New Roman" pitchFamily="18" charset="0"/>
              </a:rPr>
              <a:t>9. The people from South or North _______ </a:t>
            </a:r>
          </a:p>
          <a:p>
            <a:pPr>
              <a:spcBef>
                <a:spcPct val="30000"/>
              </a:spcBef>
            </a:pPr>
            <a:r>
              <a:rPr lang="en-US" altLang="zh-CN" sz="3600" b="1">
                <a:latin typeface="Times New Roman" pitchFamily="18" charset="0"/>
              </a:rPr>
              <a:t>    are called Koreans. </a:t>
            </a:r>
          </a:p>
          <a:p>
            <a:pPr>
              <a:spcBef>
                <a:spcPct val="30000"/>
              </a:spcBef>
            </a:pPr>
            <a:r>
              <a:rPr lang="en-US" altLang="zh-CN" sz="3600" b="1">
                <a:latin typeface="Times New Roman" pitchFamily="18" charset="0"/>
              </a:rPr>
              <a:t>10. Nobody knows who will be _________ as </a:t>
            </a:r>
          </a:p>
          <a:p>
            <a:pPr>
              <a:spcBef>
                <a:spcPct val="30000"/>
              </a:spcBef>
            </a:pPr>
            <a:r>
              <a:rPr lang="en-US" altLang="zh-CN" sz="3600" b="1">
                <a:latin typeface="Times New Roman" pitchFamily="18" charset="0"/>
              </a:rPr>
              <a:t>      president or vice president of this country.</a:t>
            </a:r>
            <a:r>
              <a:rPr lang="en-US" altLang="zh-CN" sz="3600"/>
              <a:t> 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4191000" y="188913"/>
            <a:ext cx="23971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distinction</a:t>
            </a:r>
            <a:r>
              <a:rPr lang="en-US" altLang="zh-CN" sz="3600">
                <a:solidFill>
                  <a:srgbClr val="FF0000"/>
                </a:solidFill>
              </a:rPr>
              <a:t>  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1116013" y="3048000"/>
            <a:ext cx="23129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hardships </a:t>
            </a: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6877050" y="3810000"/>
            <a:ext cx="17986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Korea</a:t>
            </a:r>
            <a:r>
              <a:rPr lang="en-US" altLang="zh-CN" sz="3200">
                <a:solidFill>
                  <a:srgbClr val="FF0000"/>
                </a:solidFill>
              </a:rPr>
              <a:t>  </a:t>
            </a: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6019800" y="5226050"/>
            <a:ext cx="1676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elected</a:t>
            </a:r>
            <a:r>
              <a:rPr lang="en-US" altLang="zh-CN" sz="3600">
                <a:solidFill>
                  <a:srgbClr val="FF0000"/>
                </a:solidFill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4" grpId="0"/>
      <p:bldP spid="10245" grpId="0"/>
      <p:bldP spid="1024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457200" y="609600"/>
            <a:ext cx="7924800" cy="1905000"/>
          </a:xfrm>
          <a:noFill/>
        </p:spPr>
        <p:txBody>
          <a:bodyPr wrap="none"/>
          <a:lstStyle/>
          <a:p>
            <a:pPr>
              <a:buFont typeface="Wingdings" pitchFamily="2" charset="2"/>
              <a:buNone/>
            </a:pPr>
            <a:r>
              <a:rPr lang="en-US" altLang="zh-CN" sz="3600" b="1">
                <a:solidFill>
                  <a:srgbClr val="000099"/>
                </a:solidFill>
                <a:latin typeface="Times New Roman" pitchFamily="18" charset="0"/>
              </a:rPr>
              <a:t>3 Choose the words and phrases to fill </a:t>
            </a:r>
          </a:p>
          <a:p>
            <a:pPr>
              <a:buFont typeface="Wingdings" pitchFamily="2" charset="2"/>
              <a:buNone/>
            </a:pPr>
            <a:r>
              <a:rPr lang="en-US" altLang="zh-CN" sz="3600" b="1">
                <a:solidFill>
                  <a:srgbClr val="000099"/>
                </a:solidFill>
                <a:latin typeface="Times New Roman" pitchFamily="18" charset="0"/>
              </a:rPr>
              <a:t>   in the blanks, changing their forms if </a:t>
            </a:r>
          </a:p>
          <a:p>
            <a:pPr>
              <a:buFont typeface="Wingdings" pitchFamily="2" charset="2"/>
              <a:buNone/>
            </a:pPr>
            <a:r>
              <a:rPr lang="en-US" altLang="zh-CN" sz="3600" b="1">
                <a:solidFill>
                  <a:srgbClr val="000099"/>
                </a:solidFill>
                <a:latin typeface="Times New Roman" pitchFamily="18" charset="0"/>
              </a:rPr>
              <a:t>   necessary.</a:t>
            </a:r>
            <a:r>
              <a:rPr lang="en-US" altLang="zh-CN" sz="3600" b="1">
                <a:latin typeface="Times New Roman" pitchFamily="18" charset="0"/>
              </a:rPr>
              <a:t> </a:t>
            </a: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0" y="2781300"/>
            <a:ext cx="6288088" cy="1181100"/>
          </a:xfrm>
          <a:prstGeom prst="rect">
            <a:avLst/>
          </a:prstGeom>
          <a:solidFill>
            <a:srgbClr val="FFCC99">
              <a:alpha val="60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en-US" sz="3600" b="1">
                <a:solidFill>
                  <a:srgbClr val="FF0000"/>
                </a:solidFill>
                <a:latin typeface="Times New Roman" pitchFamily="18" charset="0"/>
              </a:rPr>
              <a:t>aircraft 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altLang="en-US" sz="3600" b="1">
                <a:solidFill>
                  <a:srgbClr val="FF0000"/>
                </a:solidFill>
                <a:latin typeface="Times New Roman" pitchFamily="18" charset="0"/>
              </a:rPr>
              <a:t>crossing  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altLang="en-US" sz="3600" b="1">
                <a:solidFill>
                  <a:srgbClr val="FF0000"/>
                </a:solidFill>
                <a:latin typeface="Times New Roman" pitchFamily="18" charset="0"/>
              </a:rPr>
              <a:t>by means of  </a:t>
            </a:r>
            <a:endParaRPr lang="en-US" altLang="zh-CN" sz="3600" b="1">
              <a:solidFill>
                <a:srgbClr val="FF0000"/>
              </a:solidFill>
              <a:latin typeface="Times New Roman" pitchFamily="18" charset="0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en-US" sz="3600" b="1">
                <a:solidFill>
                  <a:srgbClr val="FF0000"/>
                </a:solidFill>
                <a:latin typeface="Times New Roman" pitchFamily="18" charset="0"/>
              </a:rPr>
              <a:t>make a life 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altLang="en-US" sz="3600" b="1">
                <a:solidFill>
                  <a:srgbClr val="FF0000"/>
                </a:solidFill>
                <a:latin typeface="Times New Roman" pitchFamily="18" charset="0"/>
              </a:rPr>
              <a:t>rail 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altLang="en-US" sz="3600" b="1">
                <a:solidFill>
                  <a:srgbClr val="FF0000"/>
                </a:solidFill>
                <a:latin typeface="Times New Roman" pitchFamily="18" charset="0"/>
              </a:rPr>
              <a:t>strait 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altLang="en-US" sz="3600" b="1">
                <a:solidFill>
                  <a:srgbClr val="FF0000"/>
                </a:solidFill>
                <a:latin typeface="Times New Roman" pitchFamily="18" charset="0"/>
              </a:rPr>
              <a:t>Arctic </a:t>
            </a:r>
            <a:endParaRPr lang="en-US" altLang="zh-CN" sz="3600" b="1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624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>
              <a:spcBef>
                <a:spcPct val="20000"/>
              </a:spcBef>
            </a:pPr>
            <a:r>
              <a:rPr lang="en-US" altLang="zh-CN" sz="3600" b="1">
                <a:latin typeface="Times New Roman" pitchFamily="18" charset="0"/>
              </a:rPr>
              <a:t>My nephew’s first holiday to the ______ was a </a:t>
            </a:r>
          </a:p>
          <a:p>
            <a:pPr>
              <a:spcBef>
                <a:spcPct val="20000"/>
              </a:spcBef>
            </a:pPr>
            <a:r>
              <a:rPr lang="en-US" altLang="zh-CN" sz="3600" b="1">
                <a:latin typeface="Times New Roman" pitchFamily="18" charset="0"/>
              </a:rPr>
              <a:t>delight. The scenery and the icebergs excited </a:t>
            </a:r>
          </a:p>
          <a:p>
            <a:pPr>
              <a:spcBef>
                <a:spcPct val="20000"/>
              </a:spcBef>
            </a:pPr>
            <a:r>
              <a:rPr lang="en-US" altLang="zh-CN" sz="3600" b="1">
                <a:latin typeface="Times New Roman" pitchFamily="18" charset="0"/>
              </a:rPr>
              <a:t>him. Looking across the Bering _____ into </a:t>
            </a:r>
          </a:p>
          <a:p>
            <a:pPr>
              <a:spcBef>
                <a:spcPct val="20000"/>
              </a:spcBef>
            </a:pPr>
            <a:r>
              <a:rPr lang="en-US" altLang="zh-CN" sz="3600" b="1">
                <a:latin typeface="Times New Roman" pitchFamily="18" charset="0"/>
              </a:rPr>
              <a:t>Russia was something he would remember </a:t>
            </a:r>
          </a:p>
          <a:p>
            <a:pPr>
              <a:spcBef>
                <a:spcPct val="20000"/>
              </a:spcBef>
            </a:pPr>
            <a:r>
              <a:rPr lang="en-US" altLang="zh-CN" sz="3600" b="1">
                <a:latin typeface="Times New Roman" pitchFamily="18" charset="0"/>
              </a:rPr>
              <a:t>forever. To make the ________ between these </a:t>
            </a:r>
          </a:p>
          <a:p>
            <a:pPr>
              <a:spcBef>
                <a:spcPct val="20000"/>
              </a:spcBef>
            </a:pPr>
            <a:r>
              <a:rPr lang="en-US" altLang="zh-CN" sz="3600" b="1">
                <a:latin typeface="Times New Roman" pitchFamily="18" charset="0"/>
              </a:rPr>
              <a:t>two great countries seemed as if it would take </a:t>
            </a:r>
          </a:p>
          <a:p>
            <a:pPr>
              <a:spcBef>
                <a:spcPct val="20000"/>
              </a:spcBef>
            </a:pPr>
            <a:r>
              <a:rPr lang="en-US" altLang="zh-CN" sz="3600" b="1">
                <a:latin typeface="Times New Roman" pitchFamily="18" charset="0"/>
              </a:rPr>
              <a:t>no time at all! Then he travelled across the </a:t>
            </a:r>
          </a:p>
          <a:p>
            <a:pPr>
              <a:spcBef>
                <a:spcPct val="20000"/>
              </a:spcBef>
            </a:pPr>
            <a:r>
              <a:rPr lang="en-US" altLang="zh-CN" sz="3600" b="1">
                <a:latin typeface="Times New Roman" pitchFamily="18" charset="0"/>
              </a:rPr>
              <a:t>ice ___________ a dog sled. It made the </a:t>
            </a:r>
          </a:p>
          <a:p>
            <a:pPr>
              <a:spcBef>
                <a:spcPct val="20000"/>
              </a:spcBef>
            </a:pPr>
            <a:r>
              <a:rPr lang="en-US" altLang="zh-CN" sz="3600" b="1">
                <a:latin typeface="Times New Roman" pitchFamily="18" charset="0"/>
              </a:rPr>
              <a:t>journey he had earlier done by _______ seem </a:t>
            </a:r>
          </a:p>
          <a:p>
            <a:pPr>
              <a:spcBef>
                <a:spcPct val="20000"/>
              </a:spcBef>
            </a:pPr>
            <a:r>
              <a:rPr lang="en-US" altLang="zh-CN" sz="3600" b="1">
                <a:latin typeface="Times New Roman" pitchFamily="18" charset="0"/>
              </a:rPr>
              <a:t>very ordinary.</a:t>
            </a: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6516688" y="0"/>
            <a:ext cx="15113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en-US" sz="3600" b="1">
                <a:solidFill>
                  <a:srgbClr val="FF0000"/>
                </a:solidFill>
                <a:latin typeface="Times New Roman" pitchFamily="18" charset="0"/>
              </a:rPr>
              <a:t>Arctic</a:t>
            </a:r>
            <a:r>
              <a:rPr lang="en-US" altLang="en-US" sz="3600"/>
              <a:t> </a:t>
            </a:r>
            <a:endParaRPr lang="en-US" altLang="zh-CN" sz="3600"/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6227763" y="1412875"/>
            <a:ext cx="1368425" cy="796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en-US" sz="3600" b="1">
                <a:solidFill>
                  <a:srgbClr val="FF0000"/>
                </a:solidFill>
                <a:latin typeface="Times New Roman" pitchFamily="18" charset="0"/>
              </a:rPr>
              <a:t>strait</a:t>
            </a:r>
            <a:endParaRPr lang="en-US" altLang="zh-CN" sz="36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4284663" y="2636838"/>
            <a:ext cx="19431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en-US" sz="3600" b="1">
                <a:solidFill>
                  <a:srgbClr val="FF0000"/>
                </a:solidFill>
                <a:latin typeface="Times New Roman" pitchFamily="18" charset="0"/>
              </a:rPr>
              <a:t>crossing</a:t>
            </a:r>
            <a:endParaRPr lang="en-US" altLang="zh-CN" sz="36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838200" y="4572000"/>
            <a:ext cx="2581275" cy="44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en-US" sz="3600" b="1">
                <a:solidFill>
                  <a:srgbClr val="FF0000"/>
                </a:solidFill>
                <a:latin typeface="Times New Roman" pitchFamily="18" charset="0"/>
              </a:rPr>
              <a:t>by</a:t>
            </a:r>
            <a:r>
              <a:rPr lang="en-US" altLang="en-US" sz="3600" i="1">
                <a:solidFill>
                  <a:srgbClr val="FF0000"/>
                </a:solidFill>
              </a:rPr>
              <a:t> </a:t>
            </a:r>
            <a:r>
              <a:rPr lang="en-US" altLang="en-US" sz="3600" b="1">
                <a:solidFill>
                  <a:srgbClr val="FF0000"/>
                </a:solidFill>
                <a:latin typeface="Times New Roman" pitchFamily="18" charset="0"/>
              </a:rPr>
              <a:t>means</a:t>
            </a:r>
            <a:r>
              <a:rPr lang="en-US" altLang="en-US" sz="3600" i="1">
                <a:solidFill>
                  <a:srgbClr val="FF0000"/>
                </a:solidFill>
              </a:rPr>
              <a:t> </a:t>
            </a:r>
            <a:r>
              <a:rPr lang="en-US" altLang="en-US" sz="3600" b="1">
                <a:solidFill>
                  <a:srgbClr val="FF0000"/>
                </a:solidFill>
                <a:latin typeface="Times New Roman" pitchFamily="18" charset="0"/>
              </a:rPr>
              <a:t>of</a:t>
            </a:r>
            <a:endParaRPr lang="en-US" altLang="zh-CN" sz="36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6156325" y="5229225"/>
            <a:ext cx="1728788" cy="48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en-US" sz="3600" b="1">
                <a:solidFill>
                  <a:srgbClr val="FF0000"/>
                </a:solidFill>
                <a:latin typeface="Times New Roman" pitchFamily="18" charset="0"/>
              </a:rPr>
              <a:t>rail</a:t>
            </a:r>
            <a:endParaRPr lang="en-US" altLang="zh-CN" sz="3600" b="1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22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601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>
              <a:spcBef>
                <a:spcPct val="30000"/>
              </a:spcBef>
            </a:pPr>
            <a:r>
              <a:rPr lang="en-US" altLang="zh-CN" sz="3600" b="1">
                <a:latin typeface="Times New Roman" pitchFamily="18" charset="0"/>
              </a:rPr>
              <a:t>When he reached the North Pole, he found </a:t>
            </a:r>
          </a:p>
          <a:p>
            <a:pPr>
              <a:spcBef>
                <a:spcPct val="30000"/>
              </a:spcBef>
            </a:pPr>
            <a:r>
              <a:rPr lang="en-US" altLang="zh-CN" sz="3600" b="1">
                <a:latin typeface="Times New Roman" pitchFamily="18" charset="0"/>
              </a:rPr>
              <a:t>nothing exciting except for a sign marking </a:t>
            </a:r>
          </a:p>
          <a:p>
            <a:pPr>
              <a:spcBef>
                <a:spcPct val="30000"/>
              </a:spcBef>
            </a:pPr>
            <a:r>
              <a:rPr lang="en-US" altLang="zh-CN" sz="3600" b="1">
                <a:latin typeface="Times New Roman" pitchFamily="18" charset="0"/>
              </a:rPr>
              <a:t>the spot, but he did meet some scientists there </a:t>
            </a:r>
          </a:p>
          <a:p>
            <a:pPr>
              <a:spcBef>
                <a:spcPct val="30000"/>
              </a:spcBef>
            </a:pPr>
            <a:r>
              <a:rPr lang="en-US" altLang="zh-CN" sz="3600" b="1">
                <a:latin typeface="Times New Roman" pitchFamily="18" charset="0"/>
              </a:rPr>
              <a:t>who were studying the melting of the ice</a:t>
            </a:r>
          </a:p>
          <a:p>
            <a:pPr>
              <a:spcBef>
                <a:spcPct val="30000"/>
              </a:spcBef>
            </a:pPr>
            <a:r>
              <a:rPr lang="en-US" altLang="zh-CN" sz="3600" b="1">
                <a:latin typeface="Times New Roman" pitchFamily="18" charset="0"/>
              </a:rPr>
              <a:t> ______________and  for themselves among </a:t>
            </a:r>
          </a:p>
          <a:p>
            <a:pPr>
              <a:spcBef>
                <a:spcPct val="30000"/>
              </a:spcBef>
            </a:pPr>
            <a:r>
              <a:rPr lang="en-US" altLang="zh-CN" sz="3600" b="1">
                <a:latin typeface="Times New Roman" pitchFamily="18" charset="0"/>
              </a:rPr>
              <a:t>the snowyhills and plains. After a short break </a:t>
            </a:r>
          </a:p>
          <a:p>
            <a:pPr>
              <a:spcBef>
                <a:spcPct val="30000"/>
              </a:spcBef>
            </a:pPr>
            <a:r>
              <a:rPr lang="en-US" altLang="zh-CN" sz="3600" b="1">
                <a:latin typeface="Times New Roman" pitchFamily="18" charset="0"/>
              </a:rPr>
              <a:t>he took the local ________to fly back to </a:t>
            </a:r>
          </a:p>
          <a:p>
            <a:pPr>
              <a:spcBef>
                <a:spcPct val="30000"/>
              </a:spcBef>
            </a:pPr>
            <a:r>
              <a:rPr lang="en-US" altLang="zh-CN" sz="3600" b="1">
                <a:latin typeface="Times New Roman" pitchFamily="18" charset="0"/>
              </a:rPr>
              <a:t>Alaska and the sea voyage back home!</a:t>
            </a:r>
            <a:r>
              <a:rPr lang="en-US" altLang="zh-CN" sz="3600"/>
              <a:t> </a:t>
            </a: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7620000" y="2667000"/>
            <a:ext cx="8382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endParaRPr lang="zh-CN" altLang="zh-CN" sz="32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0" y="2895600"/>
            <a:ext cx="3563938" cy="1101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  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making a life</a:t>
            </a:r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3419475" y="4302125"/>
            <a:ext cx="1800225" cy="57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aircraft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597650"/>
          </a:xfrm>
          <a:noFill/>
          <a:ln/>
          <a:effectLst>
            <a:outerShdw dist="35921" dir="2700000" algn="ctr" rotWithShape="0">
              <a:schemeClr val="bg1"/>
            </a:outerShdw>
          </a:effectLst>
        </p:spPr>
        <p:txBody>
          <a:bodyPr/>
          <a:lstStyle/>
          <a:p>
            <a:pPr algn="ctr">
              <a:buFont typeface="Wingdings" pitchFamily="2" charset="2"/>
              <a:buNone/>
            </a:pPr>
            <a:endParaRPr lang="en-US" altLang="zh-CN" sz="4800" b="1">
              <a:solidFill>
                <a:srgbClr val="006600"/>
              </a:solidFill>
              <a:latin typeface="Gungsuh" pitchFamily="18" charset="-127"/>
              <a:ea typeface="Gungsuh" pitchFamily="18" charset="-127"/>
            </a:endParaRPr>
          </a:p>
          <a:p>
            <a:pPr>
              <a:buFont typeface="Wingdings" pitchFamily="2" charset="2"/>
              <a:buNone/>
            </a:pPr>
            <a:r>
              <a:rPr lang="en-US" altLang="zh-CN" sz="4800" b="1">
                <a:solidFill>
                  <a:srgbClr val="006600"/>
                </a:solidFill>
                <a:latin typeface="Times New Roman" pitchFamily="18" charset="0"/>
              </a:rPr>
              <a:t> </a:t>
            </a:r>
          </a:p>
          <a:p>
            <a:pPr>
              <a:buFont typeface="Wingdings" pitchFamily="2" charset="2"/>
              <a:buNone/>
            </a:pPr>
            <a:endParaRPr lang="en-US" altLang="zh-CN" sz="4800" b="1">
              <a:solidFill>
                <a:srgbClr val="006600"/>
              </a:solidFill>
              <a:latin typeface="Times New Roman" pitchFamily="18" charset="0"/>
            </a:endParaRPr>
          </a:p>
          <a:p>
            <a:pPr>
              <a:buFont typeface="Wingdings" pitchFamily="2" charset="2"/>
              <a:buNone/>
            </a:pPr>
            <a:r>
              <a:rPr lang="en-US" altLang="zh-CN" sz="4800" b="1">
                <a:solidFill>
                  <a:srgbClr val="0000CC"/>
                </a:solidFill>
                <a:latin typeface="Times New Roman" pitchFamily="18" charset="0"/>
              </a:rPr>
              <a:t>  </a:t>
            </a:r>
            <a:r>
              <a:rPr lang="en-US" altLang="zh-CN" sz="5400" b="1">
                <a:solidFill>
                  <a:srgbClr val="0000CC"/>
                </a:solidFill>
                <a:latin typeface="Times New Roman" pitchFamily="18" charset="0"/>
              </a:rPr>
              <a:t>Revising </a:t>
            </a:r>
          </a:p>
          <a:p>
            <a:pPr>
              <a:buFont typeface="Wingdings" pitchFamily="2" charset="2"/>
              <a:buNone/>
            </a:pPr>
            <a:r>
              <a:rPr lang="en-US" altLang="zh-CN" sz="5400" b="1">
                <a:solidFill>
                  <a:srgbClr val="0000CC"/>
                </a:solidFill>
                <a:latin typeface="Times New Roman" pitchFamily="18" charset="0"/>
              </a:rPr>
              <a:t>  useful </a:t>
            </a:r>
          </a:p>
          <a:p>
            <a:pPr>
              <a:buFont typeface="Wingdings" pitchFamily="2" charset="2"/>
              <a:buNone/>
            </a:pPr>
            <a:r>
              <a:rPr lang="en-US" altLang="zh-CN" sz="5400" b="1">
                <a:solidFill>
                  <a:srgbClr val="0000CC"/>
                </a:solidFill>
                <a:latin typeface="Times New Roman" pitchFamily="18" charset="0"/>
              </a:rPr>
              <a:t>  structures</a:t>
            </a:r>
          </a:p>
        </p:txBody>
      </p:sp>
      <p:pic>
        <p:nvPicPr>
          <p:cNvPr id="19463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981075"/>
            <a:ext cx="5580062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304800" y="2743200"/>
            <a:ext cx="3173413" cy="1320800"/>
          </a:xfrm>
          <a:prstGeom prst="rect">
            <a:avLst/>
          </a:prstGeom>
          <a:solidFill>
            <a:srgbClr val="CCFFFF">
              <a:alpha val="50000"/>
            </a:srgbClr>
          </a:solidFill>
          <a:ln w="9525">
            <a:solidFill>
              <a:srgbClr val="CC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4000" b="1">
                <a:solidFill>
                  <a:schemeClr val="tx2"/>
                </a:solidFill>
                <a:latin typeface="Times New Roman" pitchFamily="18" charset="0"/>
              </a:rPr>
              <a:t>Noun Clauses</a:t>
            </a:r>
          </a:p>
          <a:p>
            <a:r>
              <a:rPr lang="zh-CN" altLang="en-US" sz="4000" b="1">
                <a:solidFill>
                  <a:srgbClr val="000066"/>
                </a:solidFill>
              </a:rPr>
              <a:t>名词性从句</a:t>
            </a:r>
          </a:p>
        </p:txBody>
      </p:sp>
      <p:sp>
        <p:nvSpPr>
          <p:cNvPr id="15363" name="AutoShape 3"/>
          <p:cNvSpPr>
            <a:spLocks/>
          </p:cNvSpPr>
          <p:nvPr/>
        </p:nvSpPr>
        <p:spPr bwMode="auto">
          <a:xfrm>
            <a:off x="3505200" y="914400"/>
            <a:ext cx="304800" cy="5029200"/>
          </a:xfrm>
          <a:prstGeom prst="leftBrace">
            <a:avLst>
              <a:gd name="adj1" fmla="val 137500"/>
              <a:gd name="adj2" fmla="val 50000"/>
            </a:avLst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3962400" y="458788"/>
            <a:ext cx="2898775" cy="1200150"/>
          </a:xfrm>
          <a:prstGeom prst="rect">
            <a:avLst/>
          </a:prstGeom>
          <a:solidFill>
            <a:srgbClr val="CCFFFF"/>
          </a:solidFill>
          <a:ln w="9525">
            <a:solidFill>
              <a:srgbClr val="CC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3600" b="1">
                <a:solidFill>
                  <a:srgbClr val="000066"/>
                </a:solidFill>
                <a:latin typeface="Times New Roman" pitchFamily="18" charset="0"/>
              </a:rPr>
              <a:t>subject clause</a:t>
            </a:r>
          </a:p>
          <a:p>
            <a:r>
              <a:rPr kumimoji="1" lang="zh-CN" altLang="en-US" sz="3600" b="1">
                <a:solidFill>
                  <a:srgbClr val="000066"/>
                </a:solidFill>
                <a:latin typeface="Times New Roman" pitchFamily="18" charset="0"/>
              </a:rPr>
              <a:t>主语从句</a:t>
            </a:r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3962400" y="1960563"/>
            <a:ext cx="2695575" cy="1200150"/>
          </a:xfrm>
          <a:prstGeom prst="rect">
            <a:avLst/>
          </a:prstGeom>
          <a:solidFill>
            <a:srgbClr val="CCFFFF"/>
          </a:solidFill>
          <a:ln w="9525">
            <a:solidFill>
              <a:srgbClr val="CC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3600" b="1">
                <a:solidFill>
                  <a:srgbClr val="000066"/>
                </a:solidFill>
                <a:latin typeface="Times New Roman" pitchFamily="18" charset="0"/>
              </a:rPr>
              <a:t>object clause</a:t>
            </a:r>
          </a:p>
          <a:p>
            <a:r>
              <a:rPr kumimoji="1" lang="zh-CN" altLang="en-US" sz="3600" b="1">
                <a:solidFill>
                  <a:srgbClr val="000066"/>
                </a:solidFill>
                <a:latin typeface="Times New Roman" pitchFamily="18" charset="0"/>
              </a:rPr>
              <a:t>宾语从句</a:t>
            </a:r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3962400" y="3575050"/>
            <a:ext cx="3686175" cy="1200150"/>
          </a:xfrm>
          <a:prstGeom prst="rect">
            <a:avLst/>
          </a:prstGeom>
          <a:solidFill>
            <a:srgbClr val="CCFFFF"/>
          </a:solidFill>
          <a:ln w="9525">
            <a:solidFill>
              <a:srgbClr val="CC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3600" b="1">
                <a:solidFill>
                  <a:srgbClr val="000066"/>
                </a:solidFill>
                <a:latin typeface="Times New Roman" pitchFamily="18" charset="0"/>
              </a:rPr>
              <a:t>predicative clause</a:t>
            </a:r>
          </a:p>
          <a:p>
            <a:r>
              <a:rPr kumimoji="1" lang="zh-CN" altLang="en-US" sz="3600" b="1">
                <a:solidFill>
                  <a:srgbClr val="000066"/>
                </a:solidFill>
                <a:latin typeface="Times New Roman" pitchFamily="18" charset="0"/>
              </a:rPr>
              <a:t>表语从句</a:t>
            </a:r>
          </a:p>
        </p:txBody>
      </p:sp>
      <p:sp>
        <p:nvSpPr>
          <p:cNvPr id="15367" name="Rectangle 7"/>
          <p:cNvSpPr>
            <a:spLocks noChangeArrowheads="1"/>
          </p:cNvSpPr>
          <p:nvPr/>
        </p:nvSpPr>
        <p:spPr bwMode="auto">
          <a:xfrm>
            <a:off x="3962400" y="5160963"/>
            <a:ext cx="3482975" cy="1200150"/>
          </a:xfrm>
          <a:prstGeom prst="rect">
            <a:avLst/>
          </a:prstGeom>
          <a:solidFill>
            <a:srgbClr val="CCFFFF"/>
          </a:solidFill>
          <a:ln w="9525">
            <a:solidFill>
              <a:srgbClr val="CC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3600" b="1">
                <a:solidFill>
                  <a:srgbClr val="000066"/>
                </a:solidFill>
                <a:latin typeface="Times New Roman" pitchFamily="18" charset="0"/>
              </a:rPr>
              <a:t>appositive clause</a:t>
            </a:r>
          </a:p>
          <a:p>
            <a:r>
              <a:rPr kumimoji="1" lang="zh-CN" altLang="en-US" sz="3600" b="1">
                <a:solidFill>
                  <a:srgbClr val="000066"/>
                </a:solidFill>
                <a:latin typeface="Times New Roman" pitchFamily="18" charset="0"/>
              </a:rPr>
              <a:t>同位语从句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animBg="1" autoUpdateAnimBg="0"/>
      <p:bldP spid="15363" grpId="0" animBg="1"/>
      <p:bldP spid="15364" grpId="0" animBg="1" autoUpdateAnimBg="0"/>
      <p:bldP spid="15365" grpId="0" animBg="1" autoUpdateAnimBg="0"/>
      <p:bldP spid="15366" grpId="0" animBg="1" autoUpdateAnimBg="0"/>
      <p:bldP spid="15367" grpId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242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>
            <a:lvl1pPr marL="457200" indent="-4572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914400" indent="-4572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371600" indent="-4572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828800" indent="-4572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286000" indent="-4572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r>
              <a:rPr kumimoji="1" lang="zh-CN" altLang="en-US" sz="3600" b="1" u="sng">
                <a:solidFill>
                  <a:srgbClr val="FF0000"/>
                </a:solidFill>
                <a:latin typeface="宋体" pitchFamily="2" charset="-122"/>
              </a:rPr>
              <a:t>名词性从句</a:t>
            </a:r>
            <a:r>
              <a:rPr kumimoji="1" lang="zh-CN" altLang="en-US" sz="3600" b="1">
                <a:latin typeface="宋体" pitchFamily="2" charset="-122"/>
              </a:rPr>
              <a:t>相当于名词</a:t>
            </a:r>
            <a:r>
              <a:rPr kumimoji="1" lang="en-US" altLang="zh-CN" sz="3600" b="1">
                <a:latin typeface="宋体" pitchFamily="2" charset="-122"/>
              </a:rPr>
              <a:t>,</a:t>
            </a:r>
            <a:r>
              <a:rPr kumimoji="1" lang="zh-CN" altLang="en-US" sz="3600" b="1">
                <a:latin typeface="宋体" pitchFamily="2" charset="-122"/>
              </a:rPr>
              <a:t>可分别作主句的主语、</a:t>
            </a:r>
          </a:p>
          <a:p>
            <a:r>
              <a:rPr kumimoji="1" lang="zh-CN" altLang="en-US" sz="3600" b="1">
                <a:latin typeface="宋体" pitchFamily="2" charset="-122"/>
              </a:rPr>
              <a:t>表语、宾语和同位语。因此</a:t>
            </a:r>
            <a:r>
              <a:rPr kumimoji="1" lang="en-US" altLang="zh-CN" sz="3600" b="1">
                <a:latin typeface="宋体" pitchFamily="2" charset="-122"/>
              </a:rPr>
              <a:t>,</a:t>
            </a:r>
            <a:r>
              <a:rPr kumimoji="1" lang="zh-CN" altLang="en-US" sz="3600" b="1">
                <a:latin typeface="宋体" pitchFamily="2" charset="-122"/>
              </a:rPr>
              <a:t>名词性从句可</a:t>
            </a:r>
          </a:p>
          <a:p>
            <a:r>
              <a:rPr kumimoji="1" lang="zh-CN" altLang="en-US" sz="3600" b="1">
                <a:latin typeface="宋体" pitchFamily="2" charset="-122"/>
              </a:rPr>
              <a:t>分为主语从句、表语从句、宾语从句和</a:t>
            </a:r>
          </a:p>
          <a:p>
            <a:r>
              <a:rPr kumimoji="1" lang="zh-CN" altLang="en-US" sz="3600" b="1">
                <a:latin typeface="宋体" pitchFamily="2" charset="-122"/>
              </a:rPr>
              <a:t>同位语从句。</a:t>
            </a: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0" y="2205038"/>
            <a:ext cx="9144000" cy="4119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342900" indent="-342900">
              <a:spcBef>
                <a:spcPct val="1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1. What it was to become was a mystery.</a:t>
            </a:r>
          </a:p>
          <a:p>
            <a:pPr marL="342900" indent="-342900">
              <a:spcBef>
                <a:spcPct val="1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endParaRPr lang="en-US" altLang="zh-CN" sz="3600" b="1">
              <a:latin typeface="Times New Roman" pitchFamily="18" charset="0"/>
            </a:endParaRPr>
          </a:p>
          <a:p>
            <a:pPr marL="342900" indent="-342900">
              <a:spcBef>
                <a:spcPct val="1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zh-CN" sz="3500" b="1">
                <a:latin typeface="Times New Roman" pitchFamily="18" charset="0"/>
              </a:rPr>
              <a:t>2. I don’t know who will help Henry to </a:t>
            </a:r>
          </a:p>
          <a:p>
            <a:pPr marL="342900" indent="-342900">
              <a:spcBef>
                <a:spcPct val="1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zh-CN" sz="3500" b="1">
                <a:latin typeface="Times New Roman" pitchFamily="18" charset="0"/>
              </a:rPr>
              <a:t>    win the bet.</a:t>
            </a:r>
          </a:p>
          <a:p>
            <a:pPr marL="342900" indent="-342900">
              <a:spcBef>
                <a:spcPct val="1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zh-CN" sz="3500" b="1">
                <a:latin typeface="Times New Roman" pitchFamily="18" charset="0"/>
              </a:rPr>
              <a:t>3. His trouble is that he doesn’t know </a:t>
            </a:r>
          </a:p>
          <a:p>
            <a:pPr marL="342900" indent="-342900">
              <a:spcBef>
                <a:spcPct val="1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zh-CN" sz="3500" b="1">
                <a:latin typeface="Times New Roman" pitchFamily="18" charset="0"/>
              </a:rPr>
              <a:t>    anybody in London.</a:t>
            </a:r>
          </a:p>
          <a:p>
            <a:pPr marL="342900" indent="-342900">
              <a:spcBef>
                <a:spcPct val="1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zh-CN" sz="3500" b="1">
                <a:latin typeface="Times New Roman" pitchFamily="18" charset="0"/>
              </a:rPr>
              <a:t>4. The fact that ships can go there surprises </a:t>
            </a:r>
          </a:p>
          <a:p>
            <a:pPr marL="342900" indent="-342900">
              <a:spcBef>
                <a:spcPct val="1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zh-CN" sz="3500" b="1">
                <a:latin typeface="Times New Roman" pitchFamily="18" charset="0"/>
              </a:rPr>
              <a:t>    many people.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6732588" y="2781300"/>
            <a:ext cx="241141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Times New Roman" pitchFamily="18" charset="0"/>
              </a:rPr>
              <a:t>主语从句</a:t>
            </a:r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3276600" y="3933825"/>
            <a:ext cx="22320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Times New Roman" pitchFamily="18" charset="0"/>
              </a:rPr>
              <a:t>宾语从句</a:t>
            </a:r>
          </a:p>
        </p:txBody>
      </p:sp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4648200" y="5157788"/>
            <a:ext cx="22907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Times New Roman" pitchFamily="18" charset="0"/>
              </a:rPr>
              <a:t>表语从句</a:t>
            </a:r>
          </a:p>
        </p:txBody>
      </p:sp>
      <p:sp>
        <p:nvSpPr>
          <p:cNvPr id="16391" name="Rectangle 7"/>
          <p:cNvSpPr>
            <a:spLocks noChangeArrowheads="1"/>
          </p:cNvSpPr>
          <p:nvPr/>
        </p:nvSpPr>
        <p:spPr bwMode="auto">
          <a:xfrm>
            <a:off x="4114800" y="6237288"/>
            <a:ext cx="2514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Times New Roman" pitchFamily="18" charset="0"/>
              </a:rPr>
              <a:t>同位语从句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build="p" autoUpdateAnimBg="0"/>
      <p:bldP spid="16388" grpId="0" autoUpdateAnimBg="0"/>
      <p:bldP spid="16389" grpId="0" autoUpdateAnimBg="0"/>
      <p:bldP spid="16390" grpId="0" autoUpdateAnimBg="0"/>
      <p:bldP spid="16391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1166813" y="555625"/>
            <a:ext cx="67183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kumimoji="1" lang="zh-CN" altLang="zh-CN" sz="4000" b="1">
              <a:latin typeface="Arial Narrow" pitchFamily="34" charset="0"/>
            </a:endParaRPr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0" y="457200"/>
            <a:ext cx="8820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600" b="1">
                <a:ea typeface="华文新魏" pitchFamily="2" charset="-122"/>
              </a:rPr>
              <a:t>1. </a:t>
            </a:r>
            <a:r>
              <a:rPr lang="zh-CN" altLang="en-US" sz="3600" b="1">
                <a:ea typeface="华文新魏" pitchFamily="2" charset="-122"/>
              </a:rPr>
              <a:t>主语从句：从句在句中充当主语成分</a:t>
            </a: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0" y="1341438"/>
            <a:ext cx="9144000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333300"/>
                </a:solidFill>
                <a:latin typeface="Times New Roman" pitchFamily="18" charset="0"/>
                <a:ea typeface="华文新魏" pitchFamily="2" charset="-122"/>
              </a:rPr>
              <a:t>2. </a:t>
            </a:r>
            <a:r>
              <a:rPr lang="zh-CN" altLang="en-US" sz="3600" b="1">
                <a:solidFill>
                  <a:srgbClr val="333300"/>
                </a:solidFill>
                <a:latin typeface="Times New Roman" pitchFamily="18" charset="0"/>
                <a:ea typeface="华文新魏" pitchFamily="2" charset="-122"/>
              </a:rPr>
              <a:t>宾语从句：从句在句中充当宾语成分（ 可以作谓语动词、介词、不定式等非谓语动词的宾语）</a:t>
            </a:r>
            <a:endParaRPr kumimoji="1" lang="zh-CN" altLang="en-US" sz="3600" b="1">
              <a:latin typeface="Times New Roman" pitchFamily="18" charset="0"/>
            </a:endParaRPr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0" y="3213100"/>
            <a:ext cx="91440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600" b="1">
                <a:solidFill>
                  <a:srgbClr val="333300"/>
                </a:solidFill>
                <a:ea typeface="华文新魏" pitchFamily="2" charset="-122"/>
              </a:rPr>
              <a:t>3. </a:t>
            </a:r>
            <a:r>
              <a:rPr lang="zh-CN" altLang="en-US" sz="3600" b="1">
                <a:solidFill>
                  <a:srgbClr val="333300"/>
                </a:solidFill>
                <a:ea typeface="华文新魏" pitchFamily="2" charset="-122"/>
              </a:rPr>
              <a:t>表语从句：从句在句中充当表语成分，一般放在连系动词之后。</a:t>
            </a:r>
          </a:p>
        </p:txBody>
      </p:sp>
      <p:sp>
        <p:nvSpPr>
          <p:cNvPr id="17414" name="Rectangle 6"/>
          <p:cNvSpPr>
            <a:spLocks noChangeArrowheads="1"/>
          </p:cNvSpPr>
          <p:nvPr/>
        </p:nvSpPr>
        <p:spPr bwMode="auto">
          <a:xfrm>
            <a:off x="0" y="4508500"/>
            <a:ext cx="9144000" cy="228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600" b="1">
                <a:solidFill>
                  <a:srgbClr val="333300"/>
                </a:solidFill>
                <a:latin typeface="Times New Roman" pitchFamily="18" charset="0"/>
                <a:ea typeface="华文新魏" pitchFamily="2" charset="-122"/>
              </a:rPr>
              <a:t>4. </a:t>
            </a:r>
            <a:r>
              <a:rPr lang="zh-CN" altLang="en-US" sz="3600" b="1">
                <a:solidFill>
                  <a:srgbClr val="333300"/>
                </a:solidFill>
                <a:latin typeface="Times New Roman" pitchFamily="18" charset="0"/>
                <a:ea typeface="华文新魏" pitchFamily="2" charset="-122"/>
              </a:rPr>
              <a:t>同位语从句：从句在句中充当同位语成分，其一般跟在一些抽象名词</a:t>
            </a:r>
            <a:r>
              <a:rPr lang="en-US" altLang="zh-CN" sz="3600" b="1">
                <a:solidFill>
                  <a:srgbClr val="333300"/>
                </a:solidFill>
                <a:latin typeface="Times New Roman" pitchFamily="18" charset="0"/>
                <a:ea typeface="华文新魏" pitchFamily="2" charset="-122"/>
              </a:rPr>
              <a:t>(</a:t>
            </a:r>
            <a:r>
              <a:rPr lang="en-US" altLang="zh-CN" sz="3600" b="1">
                <a:solidFill>
                  <a:srgbClr val="B14029"/>
                </a:solidFill>
                <a:latin typeface="Times New Roman" pitchFamily="18" charset="0"/>
                <a:ea typeface="华文新魏" pitchFamily="2" charset="-122"/>
              </a:rPr>
              <a:t>idea, belief, fact, truth, problem, news</a:t>
            </a:r>
            <a:r>
              <a:rPr lang="zh-CN" altLang="en-US" sz="3600" b="1">
                <a:solidFill>
                  <a:srgbClr val="333300"/>
                </a:solidFill>
                <a:latin typeface="Times New Roman" pitchFamily="18" charset="0"/>
                <a:ea typeface="华文新魏" pitchFamily="2" charset="-122"/>
              </a:rPr>
              <a:t>等</a:t>
            </a:r>
            <a:r>
              <a:rPr lang="en-US" altLang="zh-CN" sz="3600" b="1">
                <a:solidFill>
                  <a:srgbClr val="333300"/>
                </a:solidFill>
                <a:latin typeface="Times New Roman" pitchFamily="18" charset="0"/>
                <a:ea typeface="华文新魏" pitchFamily="2" charset="-122"/>
              </a:rPr>
              <a:t>)</a:t>
            </a:r>
            <a:r>
              <a:rPr lang="zh-CN" altLang="en-US" sz="3600" b="1">
                <a:solidFill>
                  <a:srgbClr val="333300"/>
                </a:solidFill>
                <a:latin typeface="Times New Roman" pitchFamily="18" charset="0"/>
                <a:ea typeface="华文新魏" pitchFamily="2" charset="-122"/>
              </a:rPr>
              <a:t>后面</a:t>
            </a:r>
            <a:r>
              <a:rPr lang="en-US" altLang="zh-CN" sz="3600" b="1">
                <a:solidFill>
                  <a:srgbClr val="333300"/>
                </a:solidFill>
                <a:latin typeface="Times New Roman" pitchFamily="18" charset="0"/>
                <a:ea typeface="华文新魏" pitchFamily="2" charset="-122"/>
              </a:rPr>
              <a:t>, </a:t>
            </a:r>
            <a:r>
              <a:rPr lang="zh-CN" altLang="en-US" sz="3600" b="1">
                <a:solidFill>
                  <a:srgbClr val="333300"/>
                </a:solidFill>
                <a:latin typeface="Times New Roman" pitchFamily="18" charset="0"/>
                <a:ea typeface="华文新魏" pitchFamily="2" charset="-122"/>
              </a:rPr>
              <a:t>对名词作进一步解释说明。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381000" y="990600"/>
            <a:ext cx="82296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>
              <a:lnSpc>
                <a:spcPct val="130000"/>
              </a:lnSpc>
            </a:pPr>
            <a:r>
              <a:rPr kumimoji="1" lang="en-US" altLang="zh-CN" sz="3600" b="1" u="sng">
                <a:solidFill>
                  <a:srgbClr val="FF0000"/>
                </a:solidFill>
                <a:latin typeface="Times New Roman" pitchFamily="18" charset="0"/>
              </a:rPr>
              <a:t>1. </a:t>
            </a:r>
            <a:r>
              <a:rPr kumimoji="1" lang="zh-CN" altLang="en-US" sz="3600" b="1" u="sng">
                <a:solidFill>
                  <a:srgbClr val="FF0000"/>
                </a:solidFill>
                <a:latin typeface="Times New Roman" pitchFamily="18" charset="0"/>
              </a:rPr>
              <a:t>主语从句</a:t>
            </a:r>
          </a:p>
          <a:p>
            <a:pPr>
              <a:lnSpc>
                <a:spcPct val="130000"/>
              </a:lnSpc>
            </a:pPr>
            <a:r>
              <a:rPr lang="zh-CN" altLang="en-US" sz="3600" b="1">
                <a:solidFill>
                  <a:srgbClr val="000000"/>
                </a:solidFill>
                <a:latin typeface="Times New Roman" pitchFamily="18" charset="0"/>
              </a:rPr>
              <a:t>做主语用的名词性从句</a:t>
            </a:r>
            <a:r>
              <a:rPr lang="en-US" altLang="zh-CN" sz="3600" b="1">
                <a:solidFill>
                  <a:srgbClr val="000000"/>
                </a:solidFill>
                <a:latin typeface="Times New Roman" pitchFamily="18" charset="0"/>
              </a:rPr>
              <a:t>, </a:t>
            </a:r>
            <a:r>
              <a:rPr lang="zh-CN" altLang="en-US" sz="3600" b="1">
                <a:solidFill>
                  <a:srgbClr val="000000"/>
                </a:solidFill>
                <a:latin typeface="Times New Roman" pitchFamily="18" charset="0"/>
              </a:rPr>
              <a:t>因其在复合句</a:t>
            </a:r>
          </a:p>
          <a:p>
            <a:pPr>
              <a:lnSpc>
                <a:spcPct val="130000"/>
              </a:lnSpc>
            </a:pPr>
            <a:r>
              <a:rPr lang="zh-CN" altLang="en-US" sz="3600" b="1">
                <a:solidFill>
                  <a:srgbClr val="000000"/>
                </a:solidFill>
                <a:latin typeface="Times New Roman" pitchFamily="18" charset="0"/>
              </a:rPr>
              <a:t>中做主语</a:t>
            </a:r>
            <a:r>
              <a:rPr lang="en-US" altLang="zh-CN" sz="3600" b="1">
                <a:solidFill>
                  <a:srgbClr val="000000"/>
                </a:solidFill>
                <a:latin typeface="Times New Roman" pitchFamily="18" charset="0"/>
              </a:rPr>
              <a:t>, </a:t>
            </a:r>
            <a:r>
              <a:rPr lang="zh-CN" altLang="en-US" sz="3600" b="1">
                <a:solidFill>
                  <a:srgbClr val="000000"/>
                </a:solidFill>
                <a:latin typeface="Times New Roman" pitchFamily="18" charset="0"/>
              </a:rPr>
              <a:t>又称主语从句</a:t>
            </a:r>
            <a:r>
              <a:rPr lang="en-US" altLang="zh-CN" sz="3600" b="1">
                <a:solidFill>
                  <a:srgbClr val="000000"/>
                </a:solidFill>
                <a:latin typeface="Times New Roman" pitchFamily="18" charset="0"/>
              </a:rPr>
              <a:t>, </a:t>
            </a:r>
            <a:r>
              <a:rPr lang="zh-CN" altLang="en-US" sz="3600" b="1">
                <a:solidFill>
                  <a:srgbClr val="000000"/>
                </a:solidFill>
                <a:latin typeface="Times New Roman" pitchFamily="18" charset="0"/>
              </a:rPr>
              <a:t>引导主语从句</a:t>
            </a:r>
          </a:p>
          <a:p>
            <a:pPr>
              <a:lnSpc>
                <a:spcPct val="130000"/>
              </a:lnSpc>
            </a:pPr>
            <a:r>
              <a:rPr lang="zh-CN" altLang="en-US" sz="3600" b="1">
                <a:solidFill>
                  <a:srgbClr val="000000"/>
                </a:solidFill>
                <a:latin typeface="Times New Roman" pitchFamily="18" charset="0"/>
              </a:rPr>
              <a:t>的有</a:t>
            </a:r>
            <a:r>
              <a:rPr lang="zh-CN" altLang="en-US" sz="3600" b="1">
                <a:solidFill>
                  <a:srgbClr val="FF0000"/>
                </a:solidFill>
                <a:latin typeface="Times New Roman" pitchFamily="18" charset="0"/>
              </a:rPr>
              <a:t>连词 </a:t>
            </a:r>
            <a:r>
              <a:rPr kumimoji="1" lang="en-US" altLang="zh-CN" sz="3600" b="1">
                <a:solidFill>
                  <a:srgbClr val="000066"/>
                </a:solidFill>
                <a:latin typeface="Times New Roman" pitchFamily="18" charset="0"/>
              </a:rPr>
              <a:t>that, whether,</a:t>
            </a:r>
            <a:r>
              <a:rPr lang="en-US" altLang="zh-CN" sz="3600" b="1">
                <a:solidFill>
                  <a:schemeClr val="accent2"/>
                </a:solidFill>
                <a:latin typeface="Times New Roman" pitchFamily="18" charset="0"/>
              </a:rPr>
              <a:t> </a:t>
            </a:r>
            <a:r>
              <a:rPr lang="zh-CN" altLang="en-US" sz="3600" b="1">
                <a:solidFill>
                  <a:srgbClr val="FF0000"/>
                </a:solidFill>
                <a:latin typeface="Times New Roman" pitchFamily="18" charset="0"/>
              </a:rPr>
              <a:t>连接代词 </a:t>
            </a:r>
            <a:r>
              <a:rPr kumimoji="1" lang="en-US" altLang="zh-CN" sz="3600" b="1">
                <a:solidFill>
                  <a:srgbClr val="000066"/>
                </a:solidFill>
                <a:latin typeface="Times New Roman" pitchFamily="18" charset="0"/>
              </a:rPr>
              <a:t>who, </a:t>
            </a:r>
          </a:p>
          <a:p>
            <a:pPr>
              <a:lnSpc>
                <a:spcPct val="130000"/>
              </a:lnSpc>
            </a:pPr>
            <a:r>
              <a:rPr kumimoji="1" lang="en-US" altLang="zh-CN" sz="3600" b="1">
                <a:solidFill>
                  <a:srgbClr val="000066"/>
                </a:solidFill>
                <a:latin typeface="Times New Roman" pitchFamily="18" charset="0"/>
              </a:rPr>
              <a:t>what, which</a:t>
            </a:r>
            <a:r>
              <a:rPr lang="en-US" altLang="zh-CN" sz="3600" b="1">
                <a:solidFill>
                  <a:srgbClr val="000066"/>
                </a:solidFill>
                <a:latin typeface="Times New Roman" pitchFamily="18" charset="0"/>
              </a:rPr>
              <a:t>,</a:t>
            </a:r>
            <a:r>
              <a:rPr lang="en-US" altLang="zh-CN" sz="36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zh-CN" altLang="en-US" sz="3600" b="1">
                <a:solidFill>
                  <a:srgbClr val="FF0000"/>
                </a:solidFill>
                <a:latin typeface="Times New Roman" pitchFamily="18" charset="0"/>
              </a:rPr>
              <a:t>连接副词 </a:t>
            </a:r>
            <a:r>
              <a:rPr kumimoji="1" lang="en-US" altLang="zh-CN" sz="3600" b="1">
                <a:solidFill>
                  <a:srgbClr val="000066"/>
                </a:solidFill>
                <a:latin typeface="Times New Roman" pitchFamily="18" charset="0"/>
              </a:rPr>
              <a:t>when, where, </a:t>
            </a:r>
          </a:p>
          <a:p>
            <a:pPr>
              <a:lnSpc>
                <a:spcPct val="130000"/>
              </a:lnSpc>
            </a:pPr>
            <a:r>
              <a:rPr kumimoji="1" lang="en-US" altLang="zh-CN" sz="3600" b="1">
                <a:solidFill>
                  <a:srgbClr val="000066"/>
                </a:solidFill>
                <a:latin typeface="Times New Roman" pitchFamily="18" charset="0"/>
              </a:rPr>
              <a:t> how, why </a:t>
            </a:r>
            <a:r>
              <a:rPr kumimoji="1" lang="zh-CN" altLang="en-US" sz="3600" b="1">
                <a:solidFill>
                  <a:srgbClr val="000066"/>
                </a:solidFill>
                <a:latin typeface="Times New Roman" pitchFamily="18" charset="0"/>
              </a:rPr>
              <a:t>等。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304800" y="1066800"/>
            <a:ext cx="82296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That</a:t>
            </a:r>
            <a:r>
              <a:rPr lang="en-US" altLang="zh-CN" sz="3600" b="1">
                <a:solidFill>
                  <a:srgbClr val="0000CC"/>
                </a:solidFill>
              </a:rPr>
              <a:t> </a:t>
            </a:r>
            <a:r>
              <a:rPr lang="en-US" altLang="zh-CN" sz="3600" b="1">
                <a:latin typeface="Times New Roman" pitchFamily="18" charset="0"/>
              </a:rPr>
              <a:t>she</a:t>
            </a:r>
            <a:r>
              <a:rPr lang="en-US" altLang="zh-CN" sz="3600" b="1"/>
              <a:t> </a:t>
            </a:r>
            <a:r>
              <a:rPr lang="en-US" altLang="zh-CN" sz="3600" b="1">
                <a:latin typeface="Times New Roman" pitchFamily="18" charset="0"/>
              </a:rPr>
              <a:t>left</a:t>
            </a:r>
            <a:r>
              <a:rPr lang="en-US" altLang="zh-CN" sz="3600" b="1"/>
              <a:t> </a:t>
            </a:r>
            <a:r>
              <a:rPr lang="en-US" altLang="zh-CN" sz="3600" b="1">
                <a:latin typeface="Times New Roman" pitchFamily="18" charset="0"/>
              </a:rPr>
              <a:t>him</a:t>
            </a:r>
            <a:r>
              <a:rPr lang="en-US" altLang="zh-CN" sz="3600" b="1"/>
              <a:t> </a:t>
            </a:r>
            <a:r>
              <a:rPr lang="en-US" altLang="zh-CN" sz="3600" b="1">
                <a:latin typeface="Times New Roman" pitchFamily="18" charset="0"/>
              </a:rPr>
              <a:t>cut</a:t>
            </a:r>
            <a:r>
              <a:rPr lang="en-US" altLang="zh-CN" sz="3600" b="1"/>
              <a:t> </a:t>
            </a:r>
            <a:r>
              <a:rPr lang="en-US" altLang="zh-CN" sz="3600" b="1">
                <a:latin typeface="Times New Roman" pitchFamily="18" charset="0"/>
              </a:rPr>
              <a:t>him</a:t>
            </a:r>
            <a:r>
              <a:rPr lang="en-US" altLang="zh-CN" sz="3600" b="1"/>
              <a:t> </a:t>
            </a:r>
            <a:r>
              <a:rPr lang="en-US" altLang="zh-CN" sz="3600" b="1">
                <a:latin typeface="Times New Roman" pitchFamily="18" charset="0"/>
              </a:rPr>
              <a:t>to</a:t>
            </a:r>
            <a:r>
              <a:rPr lang="en-US" altLang="zh-CN" sz="3600" b="1"/>
              <a:t> </a:t>
            </a:r>
            <a:r>
              <a:rPr lang="en-US" altLang="zh-CN" sz="3600" b="1">
                <a:latin typeface="Times New Roman" pitchFamily="18" charset="0"/>
              </a:rPr>
              <a:t>the</a:t>
            </a:r>
            <a:r>
              <a:rPr lang="en-US" altLang="zh-CN" sz="3600" b="1"/>
              <a:t> </a:t>
            </a:r>
            <a:r>
              <a:rPr lang="en-US" altLang="zh-CN" sz="3600" b="1">
                <a:latin typeface="Times New Roman" pitchFamily="18" charset="0"/>
              </a:rPr>
              <a:t>heart</a:t>
            </a:r>
            <a:r>
              <a:rPr lang="en-US" altLang="zh-CN" sz="3600" b="1"/>
              <a:t>.</a:t>
            </a:r>
          </a:p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What</a:t>
            </a:r>
            <a:r>
              <a:rPr lang="en-US" altLang="zh-CN" sz="3600" b="1">
                <a:solidFill>
                  <a:srgbClr val="0000CC"/>
                </a:solidFill>
              </a:rPr>
              <a:t> </a:t>
            </a:r>
            <a:r>
              <a:rPr lang="en-US" altLang="zh-CN" sz="3600" b="1">
                <a:latin typeface="Times New Roman" pitchFamily="18" charset="0"/>
              </a:rPr>
              <a:t>seems easy to some people seems </a:t>
            </a:r>
          </a:p>
          <a:p>
            <a:pPr>
              <a:spcBef>
                <a:spcPct val="50000"/>
              </a:spcBef>
            </a:pPr>
            <a:r>
              <a:rPr lang="en-US" altLang="zh-CN" sz="3600" b="1">
                <a:latin typeface="Times New Roman" pitchFamily="18" charset="0"/>
              </a:rPr>
              <a:t>difficult to others.</a:t>
            </a:r>
          </a:p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Whether</a:t>
            </a:r>
            <a:r>
              <a:rPr lang="en-US" altLang="zh-CN" sz="3600" b="1" i="1">
                <a:solidFill>
                  <a:srgbClr val="FF3300"/>
                </a:solidFill>
              </a:rPr>
              <a:t> </a:t>
            </a:r>
            <a:r>
              <a:rPr lang="en-US" altLang="zh-CN" sz="3600" b="1">
                <a:latin typeface="Times New Roman" pitchFamily="18" charset="0"/>
              </a:rPr>
              <a:t>it will please them is not easy </a:t>
            </a:r>
          </a:p>
          <a:p>
            <a:pPr>
              <a:spcBef>
                <a:spcPct val="50000"/>
              </a:spcBef>
            </a:pPr>
            <a:r>
              <a:rPr lang="en-US" altLang="zh-CN" sz="3600" b="1">
                <a:latin typeface="Times New Roman" pitchFamily="18" charset="0"/>
              </a:rPr>
              <a:t>to say.</a:t>
            </a:r>
            <a:r>
              <a:rPr lang="en-US" altLang="zh-CN" sz="3200" b="1">
                <a:latin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0" y="0"/>
            <a:ext cx="9144000" cy="668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600" b="1">
                <a:latin typeface="Times New Roman" pitchFamily="18" charset="0"/>
              </a:rPr>
              <a:t>1. </a:t>
            </a:r>
            <a:r>
              <a:rPr lang="zh-CN" altLang="en-US" sz="3600" b="1">
                <a:latin typeface="Times New Roman" pitchFamily="18" charset="0"/>
              </a:rPr>
              <a:t>主语从句在复合句中充当主语，大多数主语从句都可以用 </a:t>
            </a:r>
            <a:r>
              <a:rPr lang="en-US" altLang="zh-CN" sz="3600" b="1">
                <a:latin typeface="Times New Roman" pitchFamily="18" charset="0"/>
              </a:rPr>
              <a:t>it</a:t>
            </a:r>
            <a:r>
              <a:rPr lang="zh-CN" altLang="en-US" sz="3600" b="1">
                <a:latin typeface="Times New Roman" pitchFamily="18" charset="0"/>
              </a:rPr>
              <a:t>作形式主语而把主语从句置于句尾。</a:t>
            </a:r>
          </a:p>
          <a:p>
            <a:pPr>
              <a:lnSpc>
                <a:spcPct val="150000"/>
              </a:lnSpc>
            </a:pPr>
            <a:r>
              <a:rPr lang="en-US" altLang="zh-CN" sz="3600" b="1">
                <a:latin typeface="Times New Roman" pitchFamily="18" charset="0"/>
              </a:rPr>
              <a:t>2. that</a:t>
            </a:r>
            <a:r>
              <a:rPr lang="zh-CN" altLang="en-US" sz="3600" b="1">
                <a:latin typeface="Times New Roman" pitchFamily="18" charset="0"/>
              </a:rPr>
              <a:t>引导的主语从句时可用</a:t>
            </a:r>
            <a:r>
              <a:rPr lang="en-US" altLang="zh-CN" sz="3600" b="1">
                <a:latin typeface="Times New Roman" pitchFamily="18" charset="0"/>
              </a:rPr>
              <a:t>it</a:t>
            </a:r>
            <a:r>
              <a:rPr lang="zh-CN" altLang="en-US" sz="3600" b="1">
                <a:latin typeface="Times New Roman" pitchFamily="18" charset="0"/>
              </a:rPr>
              <a:t>作形式主语，</a:t>
            </a:r>
            <a:r>
              <a:rPr lang="en-US" altLang="zh-CN" sz="3600" b="1">
                <a:latin typeface="Times New Roman" pitchFamily="18" charset="0"/>
              </a:rPr>
              <a:t>that</a:t>
            </a:r>
            <a:r>
              <a:rPr lang="zh-CN" altLang="en-US" sz="3600" b="1">
                <a:latin typeface="Times New Roman" pitchFamily="18" charset="0"/>
              </a:rPr>
              <a:t>不可省；但 </a:t>
            </a:r>
            <a:r>
              <a:rPr lang="en-US" altLang="zh-CN" sz="3600" b="1">
                <a:latin typeface="Times New Roman" pitchFamily="18" charset="0"/>
              </a:rPr>
              <a:t>what</a:t>
            </a:r>
            <a:r>
              <a:rPr lang="zh-CN" altLang="en-US" sz="3600" b="1">
                <a:latin typeface="Times New Roman" pitchFamily="18" charset="0"/>
              </a:rPr>
              <a:t>引导的主语从句表示</a:t>
            </a:r>
            <a:r>
              <a:rPr lang="en-US" sz="3600" b="1">
                <a:latin typeface="Times New Roman" pitchFamily="18" charset="0"/>
              </a:rPr>
              <a:t>“</a:t>
            </a:r>
            <a:r>
              <a:rPr lang="en-US" altLang="zh-CN" sz="3600" b="1">
                <a:latin typeface="Times New Roman" pitchFamily="18" charset="0"/>
              </a:rPr>
              <a:t>……</a:t>
            </a:r>
            <a:r>
              <a:rPr lang="zh-CN" altLang="en-US" sz="3600" b="1">
                <a:latin typeface="Times New Roman" pitchFamily="18" charset="0"/>
              </a:rPr>
              <a:t>的东西</a:t>
            </a:r>
            <a:r>
              <a:rPr lang="en-US" sz="3600" b="1">
                <a:latin typeface="Times New Roman" pitchFamily="18" charset="0"/>
              </a:rPr>
              <a:t>”</a:t>
            </a:r>
            <a:r>
              <a:rPr lang="zh-CN" altLang="en-US" sz="3600" b="1">
                <a:latin typeface="Times New Roman" pitchFamily="18" charset="0"/>
              </a:rPr>
              <a:t>时，一般不用</a:t>
            </a:r>
            <a:r>
              <a:rPr lang="en-US" altLang="zh-CN" sz="3600" b="1">
                <a:latin typeface="Times New Roman" pitchFamily="18" charset="0"/>
              </a:rPr>
              <a:t>it</a:t>
            </a:r>
            <a:r>
              <a:rPr lang="zh-CN" altLang="en-US" sz="3600" b="1">
                <a:latin typeface="Times New Roman" pitchFamily="18" charset="0"/>
              </a:rPr>
              <a:t>作形式主语，</a:t>
            </a:r>
            <a:r>
              <a:rPr lang="en-US" altLang="zh-CN" sz="3600" b="1">
                <a:latin typeface="Times New Roman" pitchFamily="18" charset="0"/>
              </a:rPr>
              <a:t>whatever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whoever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whichever</a:t>
            </a:r>
            <a:r>
              <a:rPr lang="zh-CN" altLang="en-US" sz="3600" b="1">
                <a:latin typeface="Times New Roman" pitchFamily="18" charset="0"/>
              </a:rPr>
              <a:t>一般也不用</a:t>
            </a:r>
            <a:r>
              <a:rPr lang="en-US" altLang="zh-CN" sz="3600" b="1">
                <a:latin typeface="Times New Roman" pitchFamily="18" charset="0"/>
              </a:rPr>
              <a:t>it</a:t>
            </a:r>
            <a:r>
              <a:rPr lang="zh-CN" altLang="en-US" sz="3600" b="1">
                <a:latin typeface="Times New Roman" pitchFamily="18" charset="0"/>
              </a:rPr>
              <a:t>作形式主语。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0" y="0"/>
            <a:ext cx="8786813" cy="558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3600" b="1">
                <a:latin typeface="Times New Roman" pitchFamily="18" charset="0"/>
              </a:rPr>
              <a:t>That she will succeed is certain.</a:t>
            </a:r>
          </a:p>
          <a:p>
            <a:pPr>
              <a:lnSpc>
                <a:spcPct val="200000"/>
              </a:lnSpc>
            </a:pPr>
            <a:r>
              <a:rPr lang="en-US" altLang="zh-CN" sz="3600" b="1">
                <a:latin typeface="Times New Roman" pitchFamily="18" charset="0"/>
              </a:rPr>
              <a:t>→It is certain that she will succeed.</a:t>
            </a:r>
          </a:p>
          <a:p>
            <a:pPr>
              <a:lnSpc>
                <a:spcPct val="200000"/>
              </a:lnSpc>
            </a:pPr>
            <a:r>
              <a:rPr lang="zh-CN" altLang="en-US" sz="3600" b="1">
                <a:latin typeface="Times New Roman" pitchFamily="18" charset="0"/>
              </a:rPr>
              <a:t>她肯定会成功的。</a:t>
            </a:r>
          </a:p>
          <a:p>
            <a:pPr>
              <a:lnSpc>
                <a:spcPct val="200000"/>
              </a:lnSpc>
            </a:pPr>
            <a:r>
              <a:rPr lang="en-US" altLang="zh-CN" sz="3600" b="1">
                <a:latin typeface="Times New Roman" pitchFamily="18" charset="0"/>
              </a:rPr>
              <a:t>What he needs is more experience.</a:t>
            </a:r>
          </a:p>
          <a:p>
            <a:pPr>
              <a:lnSpc>
                <a:spcPct val="200000"/>
              </a:lnSpc>
            </a:pPr>
            <a:r>
              <a:rPr lang="zh-CN" altLang="en-US" sz="3600" b="1">
                <a:latin typeface="Times New Roman" pitchFamily="18" charset="0"/>
              </a:rPr>
              <a:t>他所需要的是更多的经验。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0" y="0"/>
            <a:ext cx="9144000" cy="668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lvl="1">
              <a:lnSpc>
                <a:spcPct val="150000"/>
              </a:lnSpc>
            </a:pPr>
            <a:r>
              <a:rPr lang="en-US" altLang="zh-CN" sz="3600" b="1">
                <a:latin typeface="Times New Roman" pitchFamily="18" charset="0"/>
              </a:rPr>
              <a:t>(1)It</a:t>
            </a:r>
            <a:r>
              <a:rPr lang="zh-CN" altLang="en-US" sz="3600" b="1">
                <a:latin typeface="Times New Roman" pitchFamily="18" charset="0"/>
              </a:rPr>
              <a:t>＋系动词＋形容词</a:t>
            </a:r>
            <a:r>
              <a:rPr lang="en-US" altLang="zh-CN" sz="3600" b="1">
                <a:latin typeface="Times New Roman" pitchFamily="18" charset="0"/>
              </a:rPr>
              <a:t>(necessary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right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likely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unlikely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wrong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important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certain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clear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obvious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strange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normal</a:t>
            </a:r>
            <a:r>
              <a:rPr lang="zh-CN" altLang="en-US" sz="3600" b="1">
                <a:latin typeface="Times New Roman" pitchFamily="18" charset="0"/>
              </a:rPr>
              <a:t>等</a:t>
            </a:r>
            <a:r>
              <a:rPr lang="en-US" altLang="zh-CN" sz="3600" b="1">
                <a:latin typeface="Times New Roman" pitchFamily="18" charset="0"/>
              </a:rPr>
              <a:t>)</a:t>
            </a:r>
            <a:r>
              <a:rPr lang="zh-CN" altLang="en-US" sz="3600" b="1">
                <a:latin typeface="Times New Roman" pitchFamily="18" charset="0"/>
              </a:rPr>
              <a:t>＋</a:t>
            </a:r>
            <a:r>
              <a:rPr lang="en-US" altLang="zh-CN" sz="3600" b="1">
                <a:latin typeface="Times New Roman" pitchFamily="18" charset="0"/>
              </a:rPr>
              <a:t>that</a:t>
            </a:r>
            <a:r>
              <a:rPr lang="zh-CN" altLang="en-US" sz="3600" b="1">
                <a:latin typeface="Times New Roman" pitchFamily="18" charset="0"/>
              </a:rPr>
              <a:t>从句</a:t>
            </a:r>
          </a:p>
          <a:p>
            <a:pPr lvl="1">
              <a:lnSpc>
                <a:spcPct val="150000"/>
              </a:lnSpc>
            </a:pPr>
            <a:r>
              <a:rPr lang="zh-CN" altLang="en-US" sz="3600" b="1">
                <a:latin typeface="Times New Roman" pitchFamily="18" charset="0"/>
              </a:rPr>
              <a:t>   </a:t>
            </a:r>
            <a:r>
              <a:rPr lang="en-US" altLang="zh-CN" sz="3600" b="1">
                <a:latin typeface="Times New Roman" pitchFamily="18" charset="0"/>
              </a:rPr>
              <a:t>It is certain that most of the farmers have brought in more money by all means.</a:t>
            </a:r>
          </a:p>
          <a:p>
            <a:pPr lvl="1">
              <a:lnSpc>
                <a:spcPct val="150000"/>
              </a:lnSpc>
            </a:pPr>
            <a:r>
              <a:rPr lang="en-US" altLang="zh-CN" sz="3600" b="1">
                <a:latin typeface="Times New Roman" pitchFamily="18" charset="0"/>
              </a:rPr>
              <a:t>    </a:t>
            </a:r>
            <a:r>
              <a:rPr lang="zh-CN" altLang="en-US" sz="3600" b="1">
                <a:latin typeface="Times New Roman" pitchFamily="18" charset="0"/>
              </a:rPr>
              <a:t>很明显大多数农民通过各种方式赚了更多钱。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0" y="188913"/>
            <a:ext cx="9144000" cy="668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lvl="1">
              <a:lnSpc>
                <a:spcPct val="200000"/>
              </a:lnSpc>
            </a:pPr>
            <a:r>
              <a:rPr lang="en-US" altLang="zh-CN" sz="3600" b="1">
                <a:latin typeface="Times New Roman" pitchFamily="18" charset="0"/>
              </a:rPr>
              <a:t>(2)It</a:t>
            </a:r>
            <a:r>
              <a:rPr lang="zh-CN" altLang="en-US" sz="3600" b="1">
                <a:latin typeface="Times New Roman" pitchFamily="18" charset="0"/>
              </a:rPr>
              <a:t>＋</a:t>
            </a:r>
            <a:r>
              <a:rPr lang="en-US" altLang="zh-CN" sz="3600" b="1">
                <a:latin typeface="Times New Roman" pitchFamily="18" charset="0"/>
              </a:rPr>
              <a:t>be</a:t>
            </a:r>
            <a:r>
              <a:rPr lang="zh-CN" altLang="en-US" sz="3600" b="1">
                <a:latin typeface="Times New Roman" pitchFamily="18" charset="0"/>
              </a:rPr>
              <a:t>＋名词</a:t>
            </a:r>
            <a:r>
              <a:rPr lang="en-US" altLang="zh-CN" sz="3600" b="1">
                <a:latin typeface="Times New Roman" pitchFamily="18" charset="0"/>
              </a:rPr>
              <a:t>(</a:t>
            </a:r>
            <a:r>
              <a:rPr lang="zh-CN" altLang="en-US" sz="3600" b="1">
                <a:latin typeface="Times New Roman" pitchFamily="18" charset="0"/>
              </a:rPr>
              <a:t>短语</a:t>
            </a:r>
            <a:r>
              <a:rPr lang="en-US" altLang="zh-CN" sz="3600" b="1">
                <a:latin typeface="Times New Roman" pitchFamily="18" charset="0"/>
              </a:rPr>
              <a:t>)(a pity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a shame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good news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a fact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an honour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a wonder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no wonder</a:t>
            </a:r>
            <a:r>
              <a:rPr lang="zh-CN" altLang="en-US" sz="3600" b="1">
                <a:latin typeface="Times New Roman" pitchFamily="18" charset="0"/>
              </a:rPr>
              <a:t>等</a:t>
            </a:r>
            <a:r>
              <a:rPr lang="en-US" altLang="zh-CN" sz="3600" b="1">
                <a:latin typeface="Times New Roman" pitchFamily="18" charset="0"/>
              </a:rPr>
              <a:t>)</a:t>
            </a:r>
            <a:r>
              <a:rPr lang="zh-CN" altLang="en-US" sz="3600" b="1">
                <a:latin typeface="Times New Roman" pitchFamily="18" charset="0"/>
              </a:rPr>
              <a:t>＋</a:t>
            </a:r>
            <a:r>
              <a:rPr lang="en-US" altLang="zh-CN" sz="3600" b="1">
                <a:latin typeface="Times New Roman" pitchFamily="18" charset="0"/>
              </a:rPr>
              <a:t>that</a:t>
            </a:r>
            <a:r>
              <a:rPr lang="zh-CN" altLang="en-US" sz="3600" b="1">
                <a:latin typeface="Times New Roman" pitchFamily="18" charset="0"/>
              </a:rPr>
              <a:t>从句</a:t>
            </a:r>
          </a:p>
          <a:p>
            <a:pPr lvl="1">
              <a:lnSpc>
                <a:spcPct val="200000"/>
              </a:lnSpc>
            </a:pPr>
            <a:r>
              <a:rPr lang="zh-CN" altLang="en-US" sz="3600" b="1">
                <a:latin typeface="Times New Roman" pitchFamily="18" charset="0"/>
              </a:rPr>
              <a:t>    </a:t>
            </a:r>
            <a:r>
              <a:rPr lang="en-US" altLang="zh-CN" sz="3600" b="1">
                <a:latin typeface="Times New Roman" pitchFamily="18" charset="0"/>
              </a:rPr>
              <a:t>It's no wonder that you've achieved so much success.</a:t>
            </a:r>
          </a:p>
          <a:p>
            <a:pPr lvl="1">
              <a:lnSpc>
                <a:spcPct val="200000"/>
              </a:lnSpc>
            </a:pPr>
            <a:r>
              <a:rPr lang="en-US" altLang="zh-CN" sz="3600" b="1">
                <a:latin typeface="Times New Roman" pitchFamily="18" charset="0"/>
              </a:rPr>
              <a:t>    </a:t>
            </a:r>
            <a:r>
              <a:rPr lang="zh-CN" altLang="en-US" sz="3600" b="1">
                <a:latin typeface="Times New Roman" pitchFamily="18" charset="0"/>
              </a:rPr>
              <a:t>难怪你取得了这么多成绩。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0" y="0"/>
            <a:ext cx="9144000" cy="668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600" b="1">
                <a:latin typeface="Times New Roman" pitchFamily="18" charset="0"/>
              </a:rPr>
              <a:t>(3)It</a:t>
            </a:r>
            <a:r>
              <a:rPr lang="zh-CN" altLang="en-US" sz="3600" b="1">
                <a:latin typeface="Times New Roman" pitchFamily="18" charset="0"/>
              </a:rPr>
              <a:t>＋</a:t>
            </a:r>
            <a:r>
              <a:rPr lang="en-US" altLang="zh-CN" sz="3600" b="1">
                <a:latin typeface="Times New Roman" pitchFamily="18" charset="0"/>
              </a:rPr>
              <a:t>be</a:t>
            </a:r>
            <a:r>
              <a:rPr lang="zh-CN" altLang="en-US" sz="3600" b="1">
                <a:latin typeface="Times New Roman" pitchFamily="18" charset="0"/>
              </a:rPr>
              <a:t>＋过去分词</a:t>
            </a:r>
            <a:r>
              <a:rPr lang="en-US" altLang="zh-CN" sz="3600" b="1">
                <a:latin typeface="Times New Roman" pitchFamily="18" charset="0"/>
              </a:rPr>
              <a:t>(said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told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heard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reported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decided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suggested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advised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ordered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remembered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thought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considered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well­known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announced</a:t>
            </a:r>
            <a:r>
              <a:rPr lang="zh-CN" altLang="en-US" sz="3600" b="1">
                <a:latin typeface="Times New Roman" pitchFamily="18" charset="0"/>
              </a:rPr>
              <a:t>等</a:t>
            </a:r>
            <a:r>
              <a:rPr lang="en-US" altLang="zh-CN" sz="3600" b="1">
                <a:latin typeface="Times New Roman" pitchFamily="18" charset="0"/>
              </a:rPr>
              <a:t>)</a:t>
            </a:r>
            <a:r>
              <a:rPr lang="zh-CN" altLang="en-US" sz="3600" b="1">
                <a:latin typeface="Times New Roman" pitchFamily="18" charset="0"/>
              </a:rPr>
              <a:t>＋</a:t>
            </a:r>
            <a:r>
              <a:rPr lang="en-US" altLang="zh-CN" sz="3600" b="1">
                <a:latin typeface="Times New Roman" pitchFamily="18" charset="0"/>
              </a:rPr>
              <a:t>that</a:t>
            </a:r>
            <a:r>
              <a:rPr lang="zh-CN" altLang="en-US" sz="3600" b="1">
                <a:latin typeface="Times New Roman" pitchFamily="18" charset="0"/>
              </a:rPr>
              <a:t>从句</a:t>
            </a:r>
            <a:endParaRPr lang="zh-CN" altLang="en-US" sz="3600"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3600" b="1">
                <a:latin typeface="Times New Roman" pitchFamily="18" charset="0"/>
              </a:rPr>
              <a:t>     </a:t>
            </a:r>
            <a:r>
              <a:rPr lang="en-US" altLang="zh-CN" sz="3600" b="1">
                <a:latin typeface="Times New Roman" pitchFamily="18" charset="0"/>
              </a:rPr>
              <a:t>It is said that the professor has already succeeded in carrying out the experiment.</a:t>
            </a:r>
            <a:endParaRPr lang="en-US" altLang="zh-CN" sz="3600"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600" b="1">
                <a:latin typeface="Times New Roman" pitchFamily="18" charset="0"/>
              </a:rPr>
              <a:t>     </a:t>
            </a:r>
            <a:r>
              <a:rPr lang="zh-CN" altLang="en-US" sz="3600" b="1">
                <a:latin typeface="Times New Roman" pitchFamily="18" charset="0"/>
              </a:rPr>
              <a:t>据说这位教授已成功地完成了这个实验。</a:t>
            </a:r>
            <a:endParaRPr lang="zh-CN" altLang="en-US" sz="3600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0" y="333375"/>
            <a:ext cx="9144000" cy="466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4000" b="1">
                <a:latin typeface="Times New Roman" pitchFamily="18" charset="0"/>
              </a:rPr>
              <a:t>(4)It</a:t>
            </a:r>
            <a:r>
              <a:rPr lang="zh-CN" altLang="en-US" sz="4000" b="1">
                <a:latin typeface="Times New Roman" pitchFamily="18" charset="0"/>
              </a:rPr>
              <a:t>＋特殊动词</a:t>
            </a:r>
            <a:r>
              <a:rPr lang="en-US" altLang="zh-CN" sz="4000" b="1">
                <a:latin typeface="Times New Roman" pitchFamily="18" charset="0"/>
              </a:rPr>
              <a:t>(seem</a:t>
            </a:r>
            <a:r>
              <a:rPr lang="zh-CN" altLang="en-US" sz="4000" b="1">
                <a:latin typeface="Times New Roman" pitchFamily="18" charset="0"/>
              </a:rPr>
              <a:t>，</a:t>
            </a:r>
            <a:r>
              <a:rPr lang="en-US" altLang="zh-CN" sz="4000" b="1">
                <a:latin typeface="Times New Roman" pitchFamily="18" charset="0"/>
              </a:rPr>
              <a:t>appear</a:t>
            </a:r>
            <a:r>
              <a:rPr lang="zh-CN" altLang="en-US" sz="4000" b="1">
                <a:latin typeface="Times New Roman" pitchFamily="18" charset="0"/>
              </a:rPr>
              <a:t>，</a:t>
            </a:r>
            <a:r>
              <a:rPr lang="en-US" altLang="zh-CN" sz="4000" b="1">
                <a:latin typeface="Times New Roman" pitchFamily="18" charset="0"/>
              </a:rPr>
              <a:t>happen</a:t>
            </a:r>
            <a:r>
              <a:rPr lang="zh-CN" altLang="en-US" sz="4000" b="1">
                <a:latin typeface="Times New Roman" pitchFamily="18" charset="0"/>
              </a:rPr>
              <a:t>，</a:t>
            </a:r>
            <a:r>
              <a:rPr lang="en-US" altLang="zh-CN" sz="4000" b="1">
                <a:latin typeface="Times New Roman" pitchFamily="18" charset="0"/>
              </a:rPr>
              <a:t>matter)</a:t>
            </a:r>
            <a:r>
              <a:rPr lang="zh-CN" altLang="en-US" sz="4000" b="1">
                <a:latin typeface="Times New Roman" pitchFamily="18" charset="0"/>
              </a:rPr>
              <a:t>＋</a:t>
            </a:r>
            <a:r>
              <a:rPr lang="en-US" altLang="zh-CN" sz="4000" b="1">
                <a:latin typeface="Times New Roman" pitchFamily="18" charset="0"/>
              </a:rPr>
              <a:t>that</a:t>
            </a:r>
            <a:r>
              <a:rPr lang="zh-CN" altLang="en-US" sz="4000" b="1">
                <a:latin typeface="Times New Roman" pitchFamily="18" charset="0"/>
              </a:rPr>
              <a:t>从句</a:t>
            </a:r>
            <a:endParaRPr lang="zh-CN" altLang="en-US" sz="4000"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4000" b="1">
                <a:latin typeface="Times New Roman" pitchFamily="18" charset="0"/>
              </a:rPr>
              <a:t>     </a:t>
            </a:r>
            <a:r>
              <a:rPr lang="en-US" altLang="zh-CN" sz="4000" b="1">
                <a:latin typeface="Times New Roman" pitchFamily="18" charset="0"/>
              </a:rPr>
              <a:t>It happened to me that I had been away when he called.</a:t>
            </a:r>
          </a:p>
          <a:p>
            <a:pPr>
              <a:lnSpc>
                <a:spcPct val="150000"/>
              </a:lnSpc>
            </a:pPr>
            <a:r>
              <a:rPr lang="en-US" altLang="zh-CN" sz="4000" b="1">
                <a:latin typeface="Times New Roman" pitchFamily="18" charset="0"/>
              </a:rPr>
              <a:t>     </a:t>
            </a:r>
            <a:r>
              <a:rPr lang="zh-CN" altLang="en-US" sz="4000" b="1">
                <a:latin typeface="Times New Roman" pitchFamily="18" charset="0"/>
              </a:rPr>
              <a:t>他打电话时我恰巧不在。</a:t>
            </a:r>
            <a:endParaRPr lang="zh-CN" altLang="en-US" sz="4000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0" y="-242888"/>
            <a:ext cx="9036050" cy="718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[</a:t>
            </a:r>
            <a:r>
              <a:rPr lang="zh-CN" altLang="en-US" sz="3600" b="1">
                <a:solidFill>
                  <a:srgbClr val="FF0000"/>
                </a:solidFill>
                <a:latin typeface="Times New Roman" pitchFamily="18" charset="0"/>
              </a:rPr>
              <a:t>注意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]</a:t>
            </a:r>
          </a:p>
          <a:p>
            <a:pPr>
              <a:lnSpc>
                <a:spcPct val="150000"/>
              </a:lnSpc>
            </a:pPr>
            <a:r>
              <a:rPr lang="en-US" altLang="zh-CN" sz="3500" b="1">
                <a:latin typeface="Times New Roman" pitchFamily="18" charset="0"/>
              </a:rPr>
              <a:t>(1)</a:t>
            </a:r>
            <a:r>
              <a:rPr lang="zh-CN" altLang="en-US" sz="3500" b="1">
                <a:latin typeface="Times New Roman" pitchFamily="18" charset="0"/>
              </a:rPr>
              <a:t>在</a:t>
            </a:r>
            <a:r>
              <a:rPr lang="en-US" sz="3500" b="1">
                <a:latin typeface="Times New Roman" pitchFamily="18" charset="0"/>
              </a:rPr>
              <a:t>“</a:t>
            </a:r>
            <a:r>
              <a:rPr lang="en-US" altLang="zh-CN" sz="3500" b="1">
                <a:latin typeface="Times New Roman" pitchFamily="18" charset="0"/>
              </a:rPr>
              <a:t>It is necessary</a:t>
            </a:r>
            <a:r>
              <a:rPr lang="zh-CN" altLang="en-US" sz="3500" b="1">
                <a:latin typeface="Times New Roman" pitchFamily="18" charset="0"/>
              </a:rPr>
              <a:t>，</a:t>
            </a:r>
            <a:r>
              <a:rPr lang="en-US" altLang="zh-CN" sz="3500" b="1">
                <a:latin typeface="Times New Roman" pitchFamily="18" charset="0"/>
              </a:rPr>
              <a:t>important</a:t>
            </a:r>
            <a:r>
              <a:rPr lang="zh-CN" altLang="en-US" sz="3500" b="1">
                <a:latin typeface="Times New Roman" pitchFamily="18" charset="0"/>
              </a:rPr>
              <a:t>，</a:t>
            </a:r>
            <a:r>
              <a:rPr lang="en-US" altLang="zh-CN" sz="3500" b="1">
                <a:latin typeface="Times New Roman" pitchFamily="18" charset="0"/>
              </a:rPr>
              <a:t>strange</a:t>
            </a:r>
            <a:r>
              <a:rPr lang="zh-CN" altLang="en-US" sz="3500" b="1">
                <a:latin typeface="Times New Roman" pitchFamily="18" charset="0"/>
              </a:rPr>
              <a:t>，</a:t>
            </a:r>
            <a:r>
              <a:rPr lang="en-US" altLang="zh-CN" sz="3500" b="1">
                <a:latin typeface="Times New Roman" pitchFamily="18" charset="0"/>
              </a:rPr>
              <a:t>natural</a:t>
            </a:r>
            <a:r>
              <a:rPr lang="zh-CN" altLang="en-US" sz="3500" b="1">
                <a:latin typeface="Times New Roman" pitchFamily="18" charset="0"/>
              </a:rPr>
              <a:t>＋</a:t>
            </a:r>
            <a:r>
              <a:rPr lang="en-US" altLang="zh-CN" sz="3500" b="1">
                <a:latin typeface="Times New Roman" pitchFamily="18" charset="0"/>
              </a:rPr>
              <a:t>that</a:t>
            </a:r>
            <a:r>
              <a:rPr lang="zh-CN" altLang="en-US" sz="3500" b="1">
                <a:latin typeface="Times New Roman" pitchFamily="18" charset="0"/>
              </a:rPr>
              <a:t>从句</a:t>
            </a:r>
            <a:r>
              <a:rPr lang="en-US" sz="3500" b="1">
                <a:latin typeface="Times New Roman" pitchFamily="18" charset="0"/>
              </a:rPr>
              <a:t>”</a:t>
            </a:r>
            <a:r>
              <a:rPr lang="zh-CN" altLang="en-US" sz="3500" b="1">
                <a:latin typeface="Times New Roman" pitchFamily="18" charset="0"/>
              </a:rPr>
              <a:t>结构中，从句常用</a:t>
            </a:r>
            <a:r>
              <a:rPr lang="en-US" altLang="zh-CN" sz="3500" b="1">
                <a:latin typeface="Times New Roman" pitchFamily="18" charset="0"/>
              </a:rPr>
              <a:t>(should)</a:t>
            </a:r>
            <a:r>
              <a:rPr lang="zh-CN" altLang="en-US" sz="3500" b="1">
                <a:latin typeface="Times New Roman" pitchFamily="18" charset="0"/>
              </a:rPr>
              <a:t>＋动词原形形式。</a:t>
            </a:r>
          </a:p>
          <a:p>
            <a:pPr>
              <a:lnSpc>
                <a:spcPct val="150000"/>
              </a:lnSpc>
            </a:pPr>
            <a:r>
              <a:rPr lang="en-US" altLang="zh-CN" sz="3500" b="1">
                <a:latin typeface="Times New Roman" pitchFamily="18" charset="0"/>
              </a:rPr>
              <a:t>It is necessary and important that one (should) master the  skill of operating computers so as to meet the need of a job.</a:t>
            </a:r>
          </a:p>
          <a:p>
            <a:pPr>
              <a:lnSpc>
                <a:spcPct val="150000"/>
              </a:lnSpc>
            </a:pPr>
            <a:r>
              <a:rPr lang="zh-CN" altLang="en-US" sz="3200" b="1">
                <a:latin typeface="Times New Roman" pitchFamily="18" charset="0"/>
              </a:rPr>
              <a:t>为了找工作，掌握电脑操作技巧是很有必要并且是很重要的。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0" y="476250"/>
            <a:ext cx="9144000" cy="585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600" b="1">
                <a:latin typeface="Times New Roman" pitchFamily="18" charset="0"/>
              </a:rPr>
              <a:t>(2)</a:t>
            </a:r>
            <a:r>
              <a:rPr lang="zh-CN" altLang="en-US" sz="3600" b="1">
                <a:latin typeface="Times New Roman" pitchFamily="18" charset="0"/>
              </a:rPr>
              <a:t>在</a:t>
            </a:r>
            <a:r>
              <a:rPr lang="en-US" sz="3600" b="1">
                <a:latin typeface="Times New Roman" pitchFamily="18" charset="0"/>
              </a:rPr>
              <a:t>“</a:t>
            </a:r>
            <a:r>
              <a:rPr lang="en-US" altLang="zh-CN" sz="3600" b="1">
                <a:latin typeface="Times New Roman" pitchFamily="18" charset="0"/>
              </a:rPr>
              <a:t>It</a:t>
            </a:r>
            <a:r>
              <a:rPr lang="zh-CN" altLang="en-US" sz="3600" b="1">
                <a:latin typeface="Times New Roman" pitchFamily="18" charset="0"/>
              </a:rPr>
              <a:t>＋</a:t>
            </a:r>
            <a:r>
              <a:rPr lang="en-US" altLang="zh-CN" sz="3600" b="1">
                <a:latin typeface="Times New Roman" pitchFamily="18" charset="0"/>
              </a:rPr>
              <a:t>be</a:t>
            </a:r>
            <a:r>
              <a:rPr lang="zh-CN" altLang="en-US" sz="3600" b="1">
                <a:latin typeface="Times New Roman" pitchFamily="18" charset="0"/>
              </a:rPr>
              <a:t>＋</a:t>
            </a:r>
            <a:r>
              <a:rPr lang="en-US" altLang="zh-CN" sz="3600" b="1">
                <a:latin typeface="Times New Roman" pitchFamily="18" charset="0"/>
              </a:rPr>
              <a:t>suggested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advised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ordered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requested</a:t>
            </a:r>
            <a:r>
              <a:rPr lang="zh-CN" altLang="en-US" sz="3600" b="1">
                <a:latin typeface="Times New Roman" pitchFamily="18" charset="0"/>
              </a:rPr>
              <a:t>，</a:t>
            </a:r>
          </a:p>
          <a:p>
            <a:pPr>
              <a:lnSpc>
                <a:spcPct val="150000"/>
              </a:lnSpc>
            </a:pPr>
            <a:r>
              <a:rPr lang="en-US" altLang="zh-CN" sz="3600" b="1">
                <a:latin typeface="Times New Roman" pitchFamily="18" charset="0"/>
              </a:rPr>
              <a:t>insisted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required</a:t>
            </a:r>
            <a:r>
              <a:rPr lang="zh-CN" altLang="en-US" sz="3600" b="1">
                <a:latin typeface="Times New Roman" pitchFamily="18" charset="0"/>
              </a:rPr>
              <a:t>＋</a:t>
            </a:r>
            <a:r>
              <a:rPr lang="en-US" altLang="zh-CN" sz="3600" b="1">
                <a:latin typeface="Times New Roman" pitchFamily="18" charset="0"/>
              </a:rPr>
              <a:t>that</a:t>
            </a:r>
            <a:r>
              <a:rPr lang="zh-CN" altLang="en-US" sz="3600" b="1">
                <a:latin typeface="Times New Roman" pitchFamily="18" charset="0"/>
              </a:rPr>
              <a:t>从句</a:t>
            </a:r>
            <a:r>
              <a:rPr lang="en-US" sz="3600" b="1">
                <a:latin typeface="Times New Roman" pitchFamily="18" charset="0"/>
              </a:rPr>
              <a:t>”</a:t>
            </a:r>
            <a:r>
              <a:rPr lang="zh-CN" altLang="en-US" sz="3600" b="1">
                <a:latin typeface="Times New Roman" pitchFamily="18" charset="0"/>
              </a:rPr>
              <a:t>结构中，</a:t>
            </a:r>
            <a:r>
              <a:rPr lang="en-US" altLang="zh-CN" sz="3600" b="1">
                <a:latin typeface="Times New Roman" pitchFamily="18" charset="0"/>
              </a:rPr>
              <a:t>that</a:t>
            </a:r>
            <a:r>
              <a:rPr lang="zh-CN" altLang="en-US" sz="3600" b="1">
                <a:latin typeface="Times New Roman" pitchFamily="18" charset="0"/>
              </a:rPr>
              <a:t>从句应用</a:t>
            </a:r>
            <a:r>
              <a:rPr lang="en-US" sz="3600" b="1">
                <a:latin typeface="Times New Roman" pitchFamily="18" charset="0"/>
              </a:rPr>
              <a:t>“</a:t>
            </a:r>
            <a:r>
              <a:rPr lang="en-US" altLang="zh-CN" sz="3600" b="1">
                <a:latin typeface="Times New Roman" pitchFamily="18" charset="0"/>
              </a:rPr>
              <a:t>(should)</a:t>
            </a:r>
            <a:r>
              <a:rPr lang="zh-CN" altLang="en-US" sz="3600" b="1">
                <a:latin typeface="Times New Roman" pitchFamily="18" charset="0"/>
              </a:rPr>
              <a:t>＋动词原形</a:t>
            </a:r>
            <a:r>
              <a:rPr lang="en-US" sz="3600" b="1">
                <a:latin typeface="Times New Roman" pitchFamily="18" charset="0"/>
              </a:rPr>
              <a:t>”</a:t>
            </a:r>
            <a:r>
              <a:rPr lang="zh-CN" altLang="en-US" sz="3600" b="1">
                <a:latin typeface="Times New Roman" pitchFamily="18" charset="0"/>
              </a:rPr>
              <a:t>。</a:t>
            </a:r>
            <a:endParaRPr lang="zh-CN" altLang="en-US" sz="3600"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600" b="1">
                <a:latin typeface="Times New Roman" pitchFamily="18" charset="0"/>
              </a:rPr>
              <a:t>It was suggested that they(should)start at once.</a:t>
            </a:r>
            <a:endParaRPr lang="en-US" altLang="zh-CN" sz="3600"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3600" b="1">
                <a:latin typeface="Times New Roman" pitchFamily="18" charset="0"/>
              </a:rPr>
              <a:t>有人建议他们应该立即开始。</a:t>
            </a:r>
            <a:endParaRPr lang="zh-CN" altLang="en-US" sz="3600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381000" y="828675"/>
            <a:ext cx="7983538" cy="5140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spcBef>
                <a:spcPct val="5000"/>
              </a:spcBef>
            </a:pPr>
            <a:r>
              <a:rPr kumimoji="1" lang="en-US" altLang="zh-CN" sz="3600" b="1" u="sng">
                <a:solidFill>
                  <a:srgbClr val="FF0000"/>
                </a:solidFill>
                <a:latin typeface="Times New Roman" pitchFamily="18" charset="0"/>
              </a:rPr>
              <a:t>2. </a:t>
            </a:r>
            <a:r>
              <a:rPr kumimoji="1" lang="zh-CN" altLang="en-US" sz="3600" b="1" u="sng">
                <a:solidFill>
                  <a:srgbClr val="FF0000"/>
                </a:solidFill>
                <a:latin typeface="Times New Roman" pitchFamily="18" charset="0"/>
              </a:rPr>
              <a:t>宾语从句</a:t>
            </a:r>
          </a:p>
          <a:p>
            <a:pPr>
              <a:lnSpc>
                <a:spcPct val="120000"/>
              </a:lnSpc>
              <a:spcBef>
                <a:spcPct val="5000"/>
              </a:spcBef>
            </a:pPr>
            <a:r>
              <a:rPr kumimoji="1" lang="zh-CN" altLang="en-US" sz="3600" b="1">
                <a:latin typeface="Times New Roman" pitchFamily="18" charset="0"/>
              </a:rPr>
              <a:t>宾语从句在复合句中起宾语作用</a:t>
            </a:r>
            <a:r>
              <a:rPr kumimoji="1" lang="en-US" altLang="zh-CN" sz="3600" b="1">
                <a:latin typeface="Times New Roman" pitchFamily="18" charset="0"/>
              </a:rPr>
              <a:t>,</a:t>
            </a:r>
            <a:r>
              <a:rPr kumimoji="1" lang="zh-CN" altLang="en-US" sz="3600" b="1">
                <a:latin typeface="Times New Roman" pitchFamily="18" charset="0"/>
              </a:rPr>
              <a:t>可以</a:t>
            </a:r>
          </a:p>
          <a:p>
            <a:pPr>
              <a:lnSpc>
                <a:spcPct val="120000"/>
              </a:lnSpc>
              <a:spcBef>
                <a:spcPct val="5000"/>
              </a:spcBef>
            </a:pPr>
            <a:r>
              <a:rPr kumimoji="1" lang="zh-CN" altLang="en-US" sz="3600" b="1">
                <a:latin typeface="Times New Roman" pitchFamily="18" charset="0"/>
              </a:rPr>
              <a:t>作动词的宾语，也可以作介词的宾语。</a:t>
            </a:r>
          </a:p>
          <a:p>
            <a:pPr>
              <a:lnSpc>
                <a:spcPct val="120000"/>
              </a:lnSpc>
              <a:spcBef>
                <a:spcPct val="5000"/>
              </a:spcBef>
            </a:pPr>
            <a:r>
              <a:rPr kumimoji="1" lang="zh-CN" altLang="en-US" sz="3600" b="1">
                <a:latin typeface="Times New Roman" pitchFamily="18" charset="0"/>
              </a:rPr>
              <a:t>引导宾语从句词有</a:t>
            </a:r>
            <a:r>
              <a:rPr lang="zh-CN" altLang="en-US" sz="3600" b="1">
                <a:solidFill>
                  <a:srgbClr val="FF0000"/>
                </a:solidFill>
                <a:latin typeface="Times New Roman" pitchFamily="18" charset="0"/>
              </a:rPr>
              <a:t>连词</a:t>
            </a:r>
            <a:r>
              <a:rPr kumimoji="1" lang="en-US" altLang="zh-CN" sz="3600" b="1">
                <a:solidFill>
                  <a:srgbClr val="000066"/>
                </a:solidFill>
                <a:latin typeface="Times New Roman" pitchFamily="18" charset="0"/>
              </a:rPr>
              <a:t>that, if,</a:t>
            </a:r>
          </a:p>
          <a:p>
            <a:pPr>
              <a:lnSpc>
                <a:spcPct val="120000"/>
              </a:lnSpc>
              <a:spcBef>
                <a:spcPct val="5000"/>
              </a:spcBef>
            </a:pPr>
            <a:r>
              <a:rPr kumimoji="1" lang="en-US" altLang="zh-CN" sz="3600" b="1">
                <a:solidFill>
                  <a:srgbClr val="000066"/>
                </a:solidFill>
                <a:latin typeface="Times New Roman" pitchFamily="18" charset="0"/>
              </a:rPr>
              <a:t>whether;</a:t>
            </a:r>
            <a:r>
              <a:rPr kumimoji="1" lang="en-US" altLang="zh-CN" sz="3600" b="1">
                <a:latin typeface="Times New Roman" pitchFamily="18" charset="0"/>
              </a:rPr>
              <a:t> </a:t>
            </a:r>
            <a:r>
              <a:rPr lang="zh-CN" altLang="en-US" sz="3600" b="1">
                <a:solidFill>
                  <a:srgbClr val="FF0000"/>
                </a:solidFill>
                <a:latin typeface="Times New Roman" pitchFamily="18" charset="0"/>
              </a:rPr>
              <a:t>连接代词</a:t>
            </a:r>
            <a:r>
              <a:rPr kumimoji="1" lang="en-US" altLang="zh-CN" sz="3600" b="1">
                <a:solidFill>
                  <a:srgbClr val="000066"/>
                </a:solidFill>
                <a:latin typeface="Times New Roman" pitchFamily="18" charset="0"/>
              </a:rPr>
              <a:t>who, whose, what,</a:t>
            </a:r>
          </a:p>
          <a:p>
            <a:pPr>
              <a:lnSpc>
                <a:spcPct val="120000"/>
              </a:lnSpc>
              <a:spcBef>
                <a:spcPct val="5000"/>
              </a:spcBef>
            </a:pPr>
            <a:r>
              <a:rPr kumimoji="1" lang="en-US" altLang="zh-CN" sz="3600" b="1">
                <a:solidFill>
                  <a:srgbClr val="000066"/>
                </a:solidFill>
                <a:latin typeface="Times New Roman" pitchFamily="18" charset="0"/>
              </a:rPr>
              <a:t>which;</a:t>
            </a:r>
            <a:r>
              <a:rPr kumimoji="1" lang="en-US" altLang="zh-CN" sz="3600" b="1">
                <a:latin typeface="Times New Roman" pitchFamily="18" charset="0"/>
              </a:rPr>
              <a:t> </a:t>
            </a:r>
            <a:r>
              <a:rPr lang="zh-CN" altLang="en-US" sz="3600" b="1">
                <a:solidFill>
                  <a:srgbClr val="FF0000"/>
                </a:solidFill>
                <a:latin typeface="Times New Roman" pitchFamily="18" charset="0"/>
              </a:rPr>
              <a:t>连接副词 </a:t>
            </a:r>
            <a:r>
              <a:rPr kumimoji="1" lang="en-US" altLang="zh-CN" sz="3600" b="1">
                <a:solidFill>
                  <a:srgbClr val="000066"/>
                </a:solidFill>
                <a:latin typeface="Times New Roman" pitchFamily="18" charset="0"/>
              </a:rPr>
              <a:t>when, where, how, </a:t>
            </a:r>
          </a:p>
          <a:p>
            <a:pPr>
              <a:lnSpc>
                <a:spcPct val="120000"/>
              </a:lnSpc>
              <a:spcBef>
                <a:spcPct val="5000"/>
              </a:spcBef>
            </a:pPr>
            <a:r>
              <a:rPr kumimoji="1" lang="en-US" altLang="zh-CN" sz="3600" b="1">
                <a:solidFill>
                  <a:srgbClr val="000066"/>
                </a:solidFill>
                <a:latin typeface="Times New Roman" pitchFamily="18" charset="0"/>
              </a:rPr>
              <a:t>Why </a:t>
            </a:r>
            <a:r>
              <a:rPr kumimoji="1" lang="zh-CN" altLang="en-US" sz="3600" b="1">
                <a:solidFill>
                  <a:srgbClr val="000066"/>
                </a:solidFill>
                <a:latin typeface="Times New Roman" pitchFamily="18" charset="0"/>
              </a:rPr>
              <a:t>等。</a:t>
            </a:r>
          </a:p>
          <a:p>
            <a:endParaRPr lang="en-US" altLang="zh-CN">
              <a:solidFill>
                <a:srgbClr val="000066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533400" y="914400"/>
            <a:ext cx="8001000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kumimoji="1" lang="en-US" altLang="zh-CN" sz="3600" b="1">
                <a:latin typeface="Times New Roman" pitchFamily="18" charset="0"/>
              </a:rPr>
              <a:t>1) I think </a:t>
            </a:r>
            <a:r>
              <a:rPr kumimoji="1" lang="en-US" altLang="zh-CN" sz="3600" b="1">
                <a:solidFill>
                  <a:srgbClr val="FF0000"/>
                </a:solidFill>
                <a:latin typeface="Times New Roman" pitchFamily="18" charset="0"/>
              </a:rPr>
              <a:t>(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that</a:t>
            </a:r>
            <a:r>
              <a:rPr kumimoji="1" lang="en-US" altLang="zh-CN" sz="3600" b="1">
                <a:solidFill>
                  <a:srgbClr val="FF0000"/>
                </a:solidFill>
                <a:latin typeface="Times New Roman" pitchFamily="18" charset="0"/>
              </a:rPr>
              <a:t>)</a:t>
            </a:r>
            <a:r>
              <a:rPr kumimoji="1" lang="en-US" altLang="zh-CN" sz="3600" b="1">
                <a:latin typeface="Times New Roman" pitchFamily="18" charset="0"/>
              </a:rPr>
              <a:t> women can reach very </a:t>
            </a:r>
          </a:p>
          <a:p>
            <a:pPr>
              <a:spcBef>
                <a:spcPct val="20000"/>
              </a:spcBef>
            </a:pPr>
            <a:r>
              <a:rPr kumimoji="1" lang="en-US" altLang="zh-CN" sz="3600" b="1">
                <a:latin typeface="Times New Roman" pitchFamily="18" charset="0"/>
              </a:rPr>
              <a:t>     </a:t>
            </a:r>
            <a:r>
              <a:rPr lang="en-US" altLang="zh-CN" sz="3600" b="1">
                <a:latin typeface="Times New Roman" pitchFamily="18" charset="0"/>
              </a:rPr>
              <a:t>high</a:t>
            </a:r>
            <a:r>
              <a:rPr kumimoji="1" lang="en-US" altLang="zh-CN" sz="3600" b="1">
                <a:latin typeface="Times New Roman" pitchFamily="18" charset="0"/>
              </a:rPr>
              <a:t> achievements in many fields of </a:t>
            </a:r>
          </a:p>
          <a:p>
            <a:pPr>
              <a:spcBef>
                <a:spcPct val="20000"/>
              </a:spcBef>
            </a:pPr>
            <a:r>
              <a:rPr kumimoji="1" lang="en-US" altLang="zh-CN" sz="3600" b="1">
                <a:latin typeface="Times New Roman" pitchFamily="18" charset="0"/>
              </a:rPr>
              <a:t>     science.</a:t>
            </a:r>
          </a:p>
          <a:p>
            <a:pPr>
              <a:spcBef>
                <a:spcPct val="20000"/>
              </a:spcBef>
            </a:pPr>
            <a:r>
              <a:rPr kumimoji="1" lang="en-US" altLang="zh-CN" sz="3600" b="1">
                <a:latin typeface="Times New Roman" pitchFamily="18" charset="0"/>
              </a:rPr>
              <a:t>2) I wonder 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whether/if</a:t>
            </a:r>
            <a:r>
              <a:rPr kumimoji="1" lang="en-US" altLang="zh-CN" sz="3600" b="1">
                <a:latin typeface="Times New Roman" pitchFamily="18" charset="0"/>
              </a:rPr>
              <a:t> she remembered </a:t>
            </a:r>
          </a:p>
          <a:p>
            <a:pPr>
              <a:spcBef>
                <a:spcPct val="20000"/>
              </a:spcBef>
            </a:pPr>
            <a:r>
              <a:rPr kumimoji="1" lang="en-US" altLang="zh-CN" sz="3600" b="1">
                <a:latin typeface="Times New Roman" pitchFamily="18" charset="0"/>
              </a:rPr>
              <a:t>    how many babies she had delivered.</a:t>
            </a:r>
          </a:p>
          <a:p>
            <a:pPr>
              <a:spcBef>
                <a:spcPct val="20000"/>
              </a:spcBef>
            </a:pPr>
            <a:r>
              <a:rPr kumimoji="1" lang="en-US" altLang="zh-CN" sz="3600" b="1">
                <a:latin typeface="Times New Roman" pitchFamily="18" charset="0"/>
              </a:rPr>
              <a:t>3) Do you know 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who/whom</a:t>
            </a:r>
            <a:r>
              <a:rPr kumimoji="1" lang="en-US" altLang="zh-CN" sz="3600" b="1">
                <a:latin typeface="Times New Roman" pitchFamily="18" charset="0"/>
              </a:rPr>
              <a:t> Jack was </a:t>
            </a:r>
          </a:p>
          <a:p>
            <a:pPr>
              <a:spcBef>
                <a:spcPct val="20000"/>
              </a:spcBef>
            </a:pPr>
            <a:r>
              <a:rPr kumimoji="1" lang="en-US" altLang="zh-CN" sz="3600" b="1">
                <a:latin typeface="Times New Roman" pitchFamily="18" charset="0"/>
              </a:rPr>
              <a:t>    speaking to?</a:t>
            </a:r>
            <a:endParaRPr lang="en-US" altLang="zh-CN" sz="3600" b="1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0" y="0"/>
            <a:ext cx="9144000" cy="667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3200" b="1">
                <a:latin typeface="Times New Roman" pitchFamily="18" charset="0"/>
              </a:rPr>
              <a:t>宾语从句可分为三类：动词的宾语从句、介词的宾语从句和形容词的宾语从句。</a:t>
            </a:r>
          </a:p>
          <a:p>
            <a:pPr>
              <a:lnSpc>
                <a:spcPct val="150000"/>
              </a:lnSpc>
            </a:pPr>
            <a:r>
              <a:rPr lang="en-US" altLang="zh-CN" sz="3200" b="1">
                <a:latin typeface="Times New Roman" pitchFamily="18" charset="0"/>
              </a:rPr>
              <a:t>1.</a:t>
            </a:r>
            <a:r>
              <a:rPr lang="zh-CN" altLang="en-US" sz="3200" b="1">
                <a:latin typeface="Times New Roman" pitchFamily="18" charset="0"/>
              </a:rPr>
              <a:t>动词的宾语从句</a:t>
            </a:r>
          </a:p>
          <a:p>
            <a:pPr>
              <a:lnSpc>
                <a:spcPct val="150000"/>
              </a:lnSpc>
            </a:pPr>
            <a:r>
              <a:rPr lang="en-US" altLang="zh-CN" sz="3200" b="1">
                <a:latin typeface="Times New Roman" pitchFamily="18" charset="0"/>
              </a:rPr>
              <a:t>(1)</a:t>
            </a:r>
            <a:r>
              <a:rPr lang="zh-CN" altLang="en-US" sz="3200" b="1">
                <a:latin typeface="Times New Roman" pitchFamily="18" charset="0"/>
              </a:rPr>
              <a:t>大多数动词</a:t>
            </a:r>
            <a:r>
              <a:rPr lang="en-US" altLang="zh-CN" sz="3200" b="1">
                <a:latin typeface="Times New Roman" pitchFamily="18" charset="0"/>
              </a:rPr>
              <a:t>(hope</a:t>
            </a:r>
            <a:r>
              <a:rPr lang="zh-CN" altLang="en-US" sz="3200" b="1">
                <a:latin typeface="Times New Roman" pitchFamily="18" charset="0"/>
              </a:rPr>
              <a:t>，</a:t>
            </a:r>
            <a:r>
              <a:rPr lang="en-US" altLang="zh-CN" sz="3200" b="1">
                <a:latin typeface="Times New Roman" pitchFamily="18" charset="0"/>
              </a:rPr>
              <a:t>tell</a:t>
            </a:r>
            <a:r>
              <a:rPr lang="zh-CN" altLang="en-US" sz="3200" b="1">
                <a:latin typeface="Times New Roman" pitchFamily="18" charset="0"/>
              </a:rPr>
              <a:t>，</a:t>
            </a:r>
            <a:r>
              <a:rPr lang="en-US" altLang="zh-CN" sz="3200" b="1">
                <a:latin typeface="Times New Roman" pitchFamily="18" charset="0"/>
              </a:rPr>
              <a:t>say</a:t>
            </a:r>
            <a:r>
              <a:rPr lang="zh-CN" altLang="en-US" sz="3200" b="1">
                <a:latin typeface="Times New Roman" pitchFamily="18" charset="0"/>
              </a:rPr>
              <a:t>，</a:t>
            </a:r>
            <a:r>
              <a:rPr lang="en-US" altLang="zh-CN" sz="3200" b="1">
                <a:latin typeface="Times New Roman" pitchFamily="18" charset="0"/>
              </a:rPr>
              <a:t>know</a:t>
            </a:r>
            <a:r>
              <a:rPr lang="zh-CN" altLang="en-US" sz="3200" b="1">
                <a:latin typeface="Times New Roman" pitchFamily="18" charset="0"/>
              </a:rPr>
              <a:t>，</a:t>
            </a:r>
            <a:r>
              <a:rPr lang="en-US" altLang="zh-CN" sz="3200" b="1">
                <a:latin typeface="Times New Roman" pitchFamily="18" charset="0"/>
              </a:rPr>
              <a:t>think</a:t>
            </a:r>
            <a:r>
              <a:rPr lang="zh-CN" altLang="en-US" sz="3200" b="1">
                <a:latin typeface="Times New Roman" pitchFamily="18" charset="0"/>
              </a:rPr>
              <a:t>，</a:t>
            </a:r>
            <a:r>
              <a:rPr lang="en-US" altLang="zh-CN" sz="3200" b="1">
                <a:latin typeface="Times New Roman" pitchFamily="18" charset="0"/>
              </a:rPr>
              <a:t>consider</a:t>
            </a:r>
            <a:r>
              <a:rPr lang="zh-CN" altLang="en-US" sz="3200" b="1">
                <a:latin typeface="Times New Roman" pitchFamily="18" charset="0"/>
              </a:rPr>
              <a:t>，</a:t>
            </a:r>
            <a:r>
              <a:rPr lang="en-US" altLang="zh-CN" sz="3200" b="1">
                <a:latin typeface="Times New Roman" pitchFamily="18" charset="0"/>
              </a:rPr>
              <a:t>imagine</a:t>
            </a:r>
            <a:r>
              <a:rPr lang="zh-CN" altLang="en-US" sz="3200" b="1">
                <a:latin typeface="Times New Roman" pitchFamily="18" charset="0"/>
              </a:rPr>
              <a:t>，</a:t>
            </a:r>
            <a:r>
              <a:rPr lang="en-US" altLang="zh-CN" sz="3200" b="1">
                <a:latin typeface="Times New Roman" pitchFamily="18" charset="0"/>
              </a:rPr>
              <a:t>hear</a:t>
            </a:r>
            <a:r>
              <a:rPr lang="zh-CN" altLang="en-US" sz="3200" b="1">
                <a:latin typeface="Times New Roman" pitchFamily="18" charset="0"/>
              </a:rPr>
              <a:t>，</a:t>
            </a:r>
            <a:r>
              <a:rPr lang="en-US" altLang="zh-CN" sz="3200" b="1">
                <a:latin typeface="Times New Roman" pitchFamily="18" charset="0"/>
              </a:rPr>
              <a:t>expect</a:t>
            </a:r>
            <a:r>
              <a:rPr lang="zh-CN" altLang="en-US" sz="3200" b="1">
                <a:latin typeface="Times New Roman" pitchFamily="18" charset="0"/>
              </a:rPr>
              <a:t>，</a:t>
            </a:r>
            <a:r>
              <a:rPr lang="en-US" altLang="zh-CN" sz="3200" b="1">
                <a:latin typeface="Times New Roman" pitchFamily="18" charset="0"/>
              </a:rPr>
              <a:t>suppose</a:t>
            </a:r>
            <a:r>
              <a:rPr lang="zh-CN" altLang="en-US" sz="3200" b="1">
                <a:latin typeface="Times New Roman" pitchFamily="18" charset="0"/>
              </a:rPr>
              <a:t>，</a:t>
            </a:r>
            <a:r>
              <a:rPr lang="en-US" altLang="zh-CN" sz="3200" b="1">
                <a:latin typeface="Times New Roman" pitchFamily="18" charset="0"/>
              </a:rPr>
              <a:t>guess</a:t>
            </a:r>
            <a:r>
              <a:rPr lang="zh-CN" altLang="en-US" sz="3200" b="1">
                <a:latin typeface="Times New Roman" pitchFamily="18" charset="0"/>
              </a:rPr>
              <a:t>等</a:t>
            </a:r>
            <a:r>
              <a:rPr lang="en-US" altLang="zh-CN" sz="3200" b="1">
                <a:latin typeface="Times New Roman" pitchFamily="18" charset="0"/>
              </a:rPr>
              <a:t>)</a:t>
            </a:r>
            <a:r>
              <a:rPr lang="zh-CN" altLang="en-US" sz="3200" b="1">
                <a:latin typeface="Times New Roman" pitchFamily="18" charset="0"/>
              </a:rPr>
              <a:t>可以带宾语从句。</a:t>
            </a: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itchFamily="18" charset="0"/>
              </a:rPr>
              <a:t>    </a:t>
            </a:r>
            <a:r>
              <a:rPr lang="en-US" altLang="zh-CN" sz="3200" b="1">
                <a:latin typeface="Times New Roman" pitchFamily="18" charset="0"/>
              </a:rPr>
              <a:t>We all expect that they will win</a:t>
            </a:r>
            <a:r>
              <a:rPr lang="zh-CN" altLang="en-US" sz="3200" b="1">
                <a:latin typeface="Times New Roman" pitchFamily="18" charset="0"/>
              </a:rPr>
              <a:t>，</a:t>
            </a:r>
            <a:r>
              <a:rPr lang="en-US" altLang="zh-CN" sz="3200" b="1">
                <a:latin typeface="Times New Roman" pitchFamily="18" charset="0"/>
              </a:rPr>
              <a:t>for members of their team are stronger.</a:t>
            </a:r>
          </a:p>
          <a:p>
            <a:pPr>
              <a:lnSpc>
                <a:spcPct val="150000"/>
              </a:lnSpc>
            </a:pPr>
            <a:r>
              <a:rPr lang="en-US" altLang="zh-CN" sz="3200" b="1">
                <a:latin typeface="Times New Roman" pitchFamily="18" charset="0"/>
              </a:rPr>
              <a:t>    </a:t>
            </a:r>
            <a:r>
              <a:rPr lang="zh-CN" altLang="en-US" sz="3200" b="1">
                <a:latin typeface="Times New Roman" pitchFamily="18" charset="0"/>
              </a:rPr>
              <a:t>我们都预料他们会赢，因为他们的队员更强壮。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0" y="0"/>
            <a:ext cx="9144000" cy="668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[</a:t>
            </a:r>
            <a:r>
              <a:rPr lang="zh-CN" altLang="en-US" sz="3600" b="1">
                <a:solidFill>
                  <a:srgbClr val="FF0000"/>
                </a:solidFill>
                <a:latin typeface="Times New Roman" pitchFamily="18" charset="0"/>
              </a:rPr>
              <a:t>注意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]</a:t>
            </a:r>
            <a:endParaRPr lang="en-US" altLang="zh-CN" sz="3600">
              <a:solidFill>
                <a:srgbClr val="FF0000"/>
              </a:solidFill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3600" b="1">
                <a:latin typeface="Times New Roman" pitchFamily="18" charset="0"/>
              </a:rPr>
              <a:t>在</a:t>
            </a:r>
            <a:r>
              <a:rPr lang="en-US" altLang="zh-CN" sz="3600" b="1">
                <a:latin typeface="Times New Roman" pitchFamily="18" charset="0"/>
              </a:rPr>
              <a:t>think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believe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suppose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expect</a:t>
            </a:r>
            <a:r>
              <a:rPr lang="zh-CN" altLang="en-US" sz="3600" b="1">
                <a:latin typeface="Times New Roman" pitchFamily="18" charset="0"/>
              </a:rPr>
              <a:t>等动词引导的宾语从句中，有时谓语尽管是否定意思，却不用否定形式，而将</a:t>
            </a:r>
            <a:r>
              <a:rPr lang="en-US" altLang="zh-CN" sz="3600" b="1">
                <a:latin typeface="Times New Roman" pitchFamily="18" charset="0"/>
              </a:rPr>
              <a:t>think</a:t>
            </a:r>
            <a:r>
              <a:rPr lang="zh-CN" altLang="en-US" sz="3600" b="1">
                <a:latin typeface="Times New Roman" pitchFamily="18" charset="0"/>
              </a:rPr>
              <a:t>等动词变为否定形式，这一现象称为否定前移。</a:t>
            </a:r>
            <a:endParaRPr lang="zh-CN" altLang="en-US" sz="3600"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600" b="1">
                <a:latin typeface="Times New Roman" pitchFamily="18" charset="0"/>
              </a:rPr>
              <a:t>I don't think you are right.</a:t>
            </a:r>
            <a:r>
              <a:rPr lang="zh-CN" altLang="en-US" sz="3600" b="1">
                <a:latin typeface="Times New Roman" pitchFamily="18" charset="0"/>
              </a:rPr>
              <a:t>我想你是不对的。</a:t>
            </a:r>
            <a:endParaRPr lang="zh-CN" altLang="en-US" sz="3600"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600" b="1">
                <a:latin typeface="Times New Roman" pitchFamily="18" charset="0"/>
              </a:rPr>
              <a:t>I don't suppose he cares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does he</a:t>
            </a:r>
            <a:r>
              <a:rPr lang="zh-CN" altLang="en-US" sz="3600" b="1">
                <a:latin typeface="Times New Roman" pitchFamily="18" charset="0"/>
              </a:rPr>
              <a:t>？</a:t>
            </a:r>
            <a:endParaRPr lang="zh-CN" altLang="en-US" sz="3600"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3600" b="1">
                <a:latin typeface="Times New Roman" pitchFamily="18" charset="0"/>
              </a:rPr>
              <a:t>我看他不在乎，对吧？</a:t>
            </a:r>
            <a:endParaRPr lang="zh-CN" altLang="en-US" sz="3600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0" y="0"/>
            <a:ext cx="8859838" cy="668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3600" b="1">
                <a:latin typeface="Times New Roman" pitchFamily="18" charset="0"/>
              </a:rPr>
              <a:t>(2)</a:t>
            </a:r>
            <a:r>
              <a:rPr lang="zh-CN" altLang="en-US" sz="3600" b="1">
                <a:latin typeface="Times New Roman" pitchFamily="18" charset="0"/>
              </a:rPr>
              <a:t>动词</a:t>
            </a:r>
            <a:r>
              <a:rPr lang="en-US" altLang="zh-CN" sz="3600" b="1">
                <a:latin typeface="Times New Roman" pitchFamily="18" charset="0"/>
              </a:rPr>
              <a:t>find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feel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think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consider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make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believe</a:t>
            </a:r>
            <a:r>
              <a:rPr lang="zh-CN" altLang="en-US" sz="3600" b="1">
                <a:latin typeface="Times New Roman" pitchFamily="18" charset="0"/>
              </a:rPr>
              <a:t>等后有宾语补足语时，则需要</a:t>
            </a:r>
            <a:r>
              <a:rPr lang="en-US" altLang="zh-CN" sz="3600" b="1">
                <a:latin typeface="Times New Roman" pitchFamily="18" charset="0"/>
              </a:rPr>
              <a:t>it</a:t>
            </a:r>
            <a:r>
              <a:rPr lang="zh-CN" altLang="en-US" sz="3600" b="1">
                <a:latin typeface="Times New Roman" pitchFamily="18" charset="0"/>
              </a:rPr>
              <a:t>作形式宾语而将</a:t>
            </a:r>
            <a:r>
              <a:rPr lang="en-US" altLang="zh-CN" sz="3600" b="1">
                <a:latin typeface="Times New Roman" pitchFamily="18" charset="0"/>
              </a:rPr>
              <a:t>that</a:t>
            </a:r>
            <a:r>
              <a:rPr lang="zh-CN" altLang="en-US" sz="3600" b="1">
                <a:latin typeface="Times New Roman" pitchFamily="18" charset="0"/>
              </a:rPr>
              <a:t>宾语从句后置。</a:t>
            </a:r>
          </a:p>
          <a:p>
            <a:pPr>
              <a:lnSpc>
                <a:spcPct val="200000"/>
              </a:lnSpc>
            </a:pPr>
            <a:r>
              <a:rPr lang="en-US" altLang="zh-CN" sz="3600" b="1">
                <a:latin typeface="Times New Roman" pitchFamily="18" charset="0"/>
              </a:rPr>
              <a:t>I think it necessary that we take plenty of boiled water every day.</a:t>
            </a:r>
          </a:p>
          <a:p>
            <a:pPr>
              <a:lnSpc>
                <a:spcPct val="200000"/>
              </a:lnSpc>
            </a:pPr>
            <a:r>
              <a:rPr lang="zh-CN" altLang="en-US" sz="3600" b="1">
                <a:latin typeface="Times New Roman" pitchFamily="18" charset="0"/>
              </a:rPr>
              <a:t>我认为每天多喝开水是有必要的。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0" y="0"/>
            <a:ext cx="9144000" cy="558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200000"/>
              </a:lnSpc>
            </a:pPr>
            <a:r>
              <a:rPr lang="zh-CN" altLang="en-US" sz="3600" b="1">
                <a:latin typeface="Times New Roman" pitchFamily="18" charset="0"/>
              </a:rPr>
              <a:t>有些动词带宾语从句时习惯上需要在宾语从句前加</a:t>
            </a:r>
            <a:r>
              <a:rPr lang="en-US" altLang="zh-CN" sz="3600" b="1">
                <a:latin typeface="Times New Roman" pitchFamily="18" charset="0"/>
              </a:rPr>
              <a:t>it</a:t>
            </a:r>
            <a:r>
              <a:rPr lang="zh-CN" altLang="en-US" sz="3600" b="1">
                <a:latin typeface="Times New Roman" pitchFamily="18" charset="0"/>
              </a:rPr>
              <a:t>。这类动词</a:t>
            </a:r>
            <a:r>
              <a:rPr lang="en-US" altLang="zh-CN" sz="3600" b="1">
                <a:latin typeface="Times New Roman" pitchFamily="18" charset="0"/>
              </a:rPr>
              <a:t>(</a:t>
            </a:r>
            <a:r>
              <a:rPr lang="zh-CN" altLang="en-US" sz="3600" b="1">
                <a:latin typeface="Times New Roman" pitchFamily="18" charset="0"/>
              </a:rPr>
              <a:t>词组</a:t>
            </a:r>
            <a:r>
              <a:rPr lang="en-US" altLang="zh-CN" sz="3600" b="1">
                <a:latin typeface="Times New Roman" pitchFamily="18" charset="0"/>
              </a:rPr>
              <a:t>)</a:t>
            </a:r>
            <a:r>
              <a:rPr lang="zh-CN" altLang="en-US" sz="3600" b="1">
                <a:latin typeface="Times New Roman" pitchFamily="18" charset="0"/>
              </a:rPr>
              <a:t>有</a:t>
            </a:r>
            <a:r>
              <a:rPr lang="en-US" altLang="zh-CN" sz="3600" b="1">
                <a:latin typeface="Times New Roman" pitchFamily="18" charset="0"/>
              </a:rPr>
              <a:t>hate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enjoy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like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love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dislike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see to</a:t>
            </a:r>
            <a:r>
              <a:rPr lang="zh-CN" altLang="en-US" sz="3600" b="1">
                <a:latin typeface="Times New Roman" pitchFamily="18" charset="0"/>
              </a:rPr>
              <a:t>等。</a:t>
            </a:r>
            <a:endParaRPr lang="zh-CN" altLang="en-US" sz="3600">
              <a:latin typeface="Times New Roman" pitchFamily="18" charset="0"/>
            </a:endParaRPr>
          </a:p>
          <a:p>
            <a:pPr>
              <a:lnSpc>
                <a:spcPct val="200000"/>
              </a:lnSpc>
            </a:pPr>
            <a:r>
              <a:rPr lang="en-US" altLang="zh-CN" sz="3600" b="1">
                <a:latin typeface="Times New Roman" pitchFamily="18" charset="0"/>
              </a:rPr>
              <a:t>I hate it when they talk with their mouths full.</a:t>
            </a:r>
            <a:endParaRPr lang="en-US" altLang="zh-CN" sz="3600">
              <a:latin typeface="Times New Roman" pitchFamily="18" charset="0"/>
            </a:endParaRPr>
          </a:p>
          <a:p>
            <a:pPr>
              <a:lnSpc>
                <a:spcPct val="200000"/>
              </a:lnSpc>
            </a:pPr>
            <a:r>
              <a:rPr lang="zh-CN" altLang="en-US" sz="3600" b="1">
                <a:latin typeface="Times New Roman" pitchFamily="18" charset="0"/>
              </a:rPr>
              <a:t>我讨厌他们说话时嘴里含着食物。</a:t>
            </a:r>
            <a:endParaRPr lang="zh-CN" altLang="en-US" sz="3600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179388" y="260350"/>
            <a:ext cx="8964612" cy="558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3600" b="1">
                <a:latin typeface="Times New Roman" pitchFamily="18" charset="0"/>
              </a:rPr>
              <a:t>2.</a:t>
            </a:r>
            <a:r>
              <a:rPr lang="zh-CN" altLang="en-US" sz="3600" b="1">
                <a:latin typeface="Times New Roman" pitchFamily="18" charset="0"/>
              </a:rPr>
              <a:t>一般情况下介词后只能用</a:t>
            </a:r>
            <a:r>
              <a:rPr lang="en-US" altLang="zh-CN" sz="3600" b="1">
                <a:latin typeface="Times New Roman" pitchFamily="18" charset="0"/>
              </a:rPr>
              <a:t>wh­</a:t>
            </a:r>
            <a:r>
              <a:rPr lang="zh-CN" altLang="en-US" sz="3600" b="1">
                <a:latin typeface="Times New Roman" pitchFamily="18" charset="0"/>
              </a:rPr>
              <a:t>类连接词引导宾语从句。</a:t>
            </a:r>
            <a:endParaRPr lang="zh-CN" altLang="en-US" sz="3600">
              <a:latin typeface="Times New Roman" pitchFamily="18" charset="0"/>
            </a:endParaRPr>
          </a:p>
          <a:p>
            <a:pPr>
              <a:lnSpc>
                <a:spcPct val="200000"/>
              </a:lnSpc>
            </a:pPr>
            <a:r>
              <a:rPr lang="en-US" altLang="zh-CN" sz="3600" b="1">
                <a:latin typeface="Times New Roman" pitchFamily="18" charset="0"/>
              </a:rPr>
              <a:t>We are talking about whether we admit students into our club.</a:t>
            </a:r>
          </a:p>
          <a:p>
            <a:pPr>
              <a:lnSpc>
                <a:spcPct val="200000"/>
              </a:lnSpc>
            </a:pPr>
            <a:r>
              <a:rPr lang="zh-CN" altLang="en-US" sz="3600" b="1">
                <a:latin typeface="Times New Roman" pitchFamily="18" charset="0"/>
              </a:rPr>
              <a:t>我们正在讨论是否让学生加入我们的俱乐部。</a:t>
            </a:r>
            <a:endParaRPr lang="zh-CN" altLang="en-US" sz="3600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0" y="-242888"/>
            <a:ext cx="9144000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[</a:t>
            </a:r>
            <a:r>
              <a:rPr lang="zh-CN" altLang="en-US" sz="3600" b="1">
                <a:solidFill>
                  <a:srgbClr val="FF0000"/>
                </a:solidFill>
                <a:latin typeface="Times New Roman" pitchFamily="18" charset="0"/>
              </a:rPr>
              <a:t>注意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]</a:t>
            </a:r>
            <a:endParaRPr lang="en-US" altLang="zh-CN" sz="3600">
              <a:solidFill>
                <a:srgbClr val="FF0000"/>
              </a:solidFill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500" b="1">
                <a:latin typeface="Times New Roman" pitchFamily="18" charset="0"/>
              </a:rPr>
              <a:t>(1)where</a:t>
            </a:r>
            <a:r>
              <a:rPr lang="zh-CN" altLang="en-US" sz="3500" b="1">
                <a:latin typeface="Times New Roman" pitchFamily="18" charset="0"/>
              </a:rPr>
              <a:t>引导的从句有时也可用作介词的宾语。</a:t>
            </a:r>
            <a:endParaRPr lang="zh-CN" altLang="en-US" sz="3500"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3500" b="1">
                <a:latin typeface="Times New Roman" pitchFamily="18" charset="0"/>
              </a:rPr>
              <a:t>      </a:t>
            </a:r>
            <a:r>
              <a:rPr lang="en-US" altLang="zh-CN" sz="3500" b="1">
                <a:latin typeface="Times New Roman" pitchFamily="18" charset="0"/>
              </a:rPr>
              <a:t>We could see the temple quite clearly from where we lived.</a:t>
            </a:r>
          </a:p>
          <a:p>
            <a:pPr>
              <a:lnSpc>
                <a:spcPct val="150000"/>
              </a:lnSpc>
            </a:pPr>
            <a:r>
              <a:rPr lang="zh-CN" altLang="en-US" sz="3500" b="1">
                <a:latin typeface="Times New Roman" pitchFamily="18" charset="0"/>
              </a:rPr>
              <a:t>从我们住的地方可以很清楚地看到这座寺庙。</a:t>
            </a:r>
            <a:endParaRPr lang="zh-CN" altLang="en-US" sz="3500"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500" b="1">
                <a:latin typeface="Times New Roman" pitchFamily="18" charset="0"/>
              </a:rPr>
              <a:t>(2)that</a:t>
            </a:r>
            <a:r>
              <a:rPr lang="zh-CN" altLang="en-US" sz="3500" b="1">
                <a:latin typeface="Times New Roman" pitchFamily="18" charset="0"/>
              </a:rPr>
              <a:t>引导的从句作介词宾语时是很少有的，只有在  </a:t>
            </a:r>
            <a:r>
              <a:rPr lang="en-US" altLang="zh-CN" sz="3500" b="1">
                <a:latin typeface="Times New Roman" pitchFamily="18" charset="0"/>
              </a:rPr>
              <a:t>except</a:t>
            </a:r>
            <a:r>
              <a:rPr lang="zh-CN" altLang="en-US" sz="3500" b="1">
                <a:latin typeface="Times New Roman" pitchFamily="18" charset="0"/>
              </a:rPr>
              <a:t>，</a:t>
            </a:r>
            <a:r>
              <a:rPr lang="en-US" altLang="zh-CN" sz="3500" b="1">
                <a:latin typeface="Times New Roman" pitchFamily="18" charset="0"/>
              </a:rPr>
              <a:t>in</a:t>
            </a:r>
            <a:r>
              <a:rPr lang="zh-CN" altLang="en-US" sz="3500" b="1">
                <a:latin typeface="Times New Roman" pitchFamily="18" charset="0"/>
              </a:rPr>
              <a:t>，</a:t>
            </a:r>
            <a:r>
              <a:rPr lang="en-US" altLang="zh-CN" sz="3500" b="1">
                <a:latin typeface="Times New Roman" pitchFamily="18" charset="0"/>
              </a:rPr>
              <a:t>but</a:t>
            </a:r>
            <a:r>
              <a:rPr lang="zh-CN" altLang="en-US" sz="3500" b="1">
                <a:latin typeface="Times New Roman" pitchFamily="18" charset="0"/>
              </a:rPr>
              <a:t>等介词后偶尔可能用到。</a:t>
            </a:r>
            <a:endParaRPr lang="zh-CN" altLang="en-US" sz="3500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0" y="0"/>
            <a:ext cx="9144000" cy="667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0" b="1">
                <a:latin typeface="Times New Roman" pitchFamily="18" charset="0"/>
              </a:rPr>
              <a:t>Your composition is quite good except that the organization is a bit loose.</a:t>
            </a:r>
            <a:endParaRPr lang="en-US" altLang="zh-CN" sz="3200"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3200" b="1">
                <a:latin typeface="Times New Roman" pitchFamily="18" charset="0"/>
              </a:rPr>
              <a:t>除了结构有点松散以外，你的作文相当不错。</a:t>
            </a:r>
            <a:endParaRPr lang="zh-CN" altLang="en-US" sz="3200"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 b="1">
                <a:latin typeface="Times New Roman" pitchFamily="18" charset="0"/>
              </a:rPr>
              <a:t>3.sure</a:t>
            </a:r>
            <a:r>
              <a:rPr lang="zh-CN" altLang="en-US" sz="3200" b="1">
                <a:latin typeface="Times New Roman" pitchFamily="18" charset="0"/>
              </a:rPr>
              <a:t>，</a:t>
            </a:r>
            <a:r>
              <a:rPr lang="en-US" altLang="zh-CN" sz="3200" b="1">
                <a:latin typeface="Times New Roman" pitchFamily="18" charset="0"/>
              </a:rPr>
              <a:t>certain</a:t>
            </a:r>
            <a:r>
              <a:rPr lang="zh-CN" altLang="en-US" sz="3200" b="1">
                <a:latin typeface="Times New Roman" pitchFamily="18" charset="0"/>
              </a:rPr>
              <a:t>，</a:t>
            </a:r>
            <a:r>
              <a:rPr lang="en-US" altLang="zh-CN" sz="3200" b="1">
                <a:latin typeface="Times New Roman" pitchFamily="18" charset="0"/>
              </a:rPr>
              <a:t>glad</a:t>
            </a:r>
            <a:r>
              <a:rPr lang="zh-CN" altLang="en-US" sz="3200" b="1">
                <a:latin typeface="Times New Roman" pitchFamily="18" charset="0"/>
              </a:rPr>
              <a:t>，</a:t>
            </a:r>
            <a:r>
              <a:rPr lang="en-US" altLang="zh-CN" sz="3200" b="1">
                <a:latin typeface="Times New Roman" pitchFamily="18" charset="0"/>
              </a:rPr>
              <a:t>pleased</a:t>
            </a:r>
            <a:r>
              <a:rPr lang="zh-CN" altLang="en-US" sz="3200" b="1">
                <a:latin typeface="Times New Roman" pitchFamily="18" charset="0"/>
              </a:rPr>
              <a:t>，</a:t>
            </a:r>
            <a:r>
              <a:rPr lang="en-US" altLang="zh-CN" sz="3200" b="1">
                <a:latin typeface="Times New Roman" pitchFamily="18" charset="0"/>
              </a:rPr>
              <a:t>happy</a:t>
            </a:r>
            <a:r>
              <a:rPr lang="zh-CN" altLang="en-US" sz="3200" b="1">
                <a:latin typeface="Times New Roman" pitchFamily="18" charset="0"/>
              </a:rPr>
              <a:t>，</a:t>
            </a:r>
            <a:r>
              <a:rPr lang="en-US" altLang="zh-CN" sz="3200" b="1">
                <a:latin typeface="Times New Roman" pitchFamily="18" charset="0"/>
              </a:rPr>
              <a:t>surprised</a:t>
            </a:r>
            <a:r>
              <a:rPr lang="zh-CN" altLang="en-US" sz="3200" b="1">
                <a:latin typeface="Times New Roman" pitchFamily="18" charset="0"/>
              </a:rPr>
              <a:t>等表示“情感</a:t>
            </a:r>
            <a:r>
              <a:rPr lang="en-US" sz="3200" b="1">
                <a:latin typeface="Times New Roman" pitchFamily="18" charset="0"/>
              </a:rPr>
              <a:t>”</a:t>
            </a:r>
            <a:r>
              <a:rPr lang="zh-CN" altLang="en-US" sz="3200" b="1">
                <a:latin typeface="Times New Roman" pitchFamily="18" charset="0"/>
              </a:rPr>
              <a:t>的形容词后也可带宾语从句。</a:t>
            </a:r>
            <a:endParaRPr lang="zh-CN" altLang="en-US" sz="3200"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3200" b="1">
                <a:latin typeface="Times New Roman" pitchFamily="18" charset="0"/>
              </a:rPr>
              <a:t>    </a:t>
            </a:r>
            <a:r>
              <a:rPr lang="en-US" altLang="zh-CN" sz="3200" b="1">
                <a:latin typeface="Times New Roman" pitchFamily="18" charset="0"/>
              </a:rPr>
              <a:t>I'm sure that they will make it in spite of the terrible weather. </a:t>
            </a:r>
            <a:r>
              <a:rPr lang="zh-CN" altLang="en-US" sz="3200" b="1">
                <a:latin typeface="Times New Roman" pitchFamily="18" charset="0"/>
              </a:rPr>
              <a:t>我确信不管天气多么恶劣，他们都会取得成功的。</a:t>
            </a:r>
            <a:endParaRPr lang="zh-CN" altLang="en-US" sz="3200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2"/>
          <p:cNvSpPr txBox="1">
            <a:spLocks noChangeArrowheads="1"/>
          </p:cNvSpPr>
          <p:nvPr/>
        </p:nvSpPr>
        <p:spPr bwMode="auto">
          <a:xfrm>
            <a:off x="323850" y="981075"/>
            <a:ext cx="8659813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>
              <a:lnSpc>
                <a:spcPct val="125000"/>
              </a:lnSpc>
            </a:pPr>
            <a:r>
              <a:rPr kumimoji="1" lang="en-US" altLang="zh-CN" sz="3600" b="1" u="sng">
                <a:solidFill>
                  <a:srgbClr val="FF0000"/>
                </a:solidFill>
                <a:latin typeface="Times New Roman" pitchFamily="18" charset="0"/>
              </a:rPr>
              <a:t>3.</a:t>
            </a:r>
            <a:r>
              <a:rPr kumimoji="1" lang="zh-CN" altLang="en-US" sz="3600" b="1" u="sng">
                <a:solidFill>
                  <a:srgbClr val="FF0000"/>
                </a:solidFill>
                <a:latin typeface="Times New Roman" pitchFamily="18" charset="0"/>
              </a:rPr>
              <a:t>表语从句</a:t>
            </a:r>
          </a:p>
          <a:p>
            <a:pPr>
              <a:lnSpc>
                <a:spcPct val="125000"/>
              </a:lnSpc>
            </a:pPr>
            <a:r>
              <a:rPr kumimoji="1" lang="zh-CN" altLang="en-US" sz="3600" b="1">
                <a:latin typeface="Times New Roman" pitchFamily="18" charset="0"/>
              </a:rPr>
              <a:t>表语从句在复合句中起表语作用。</a:t>
            </a:r>
          </a:p>
          <a:p>
            <a:pPr>
              <a:lnSpc>
                <a:spcPct val="125000"/>
              </a:lnSpc>
            </a:pPr>
            <a:r>
              <a:rPr kumimoji="1" lang="zh-CN" altLang="en-US" sz="3600" b="1">
                <a:latin typeface="Times New Roman" pitchFamily="18" charset="0"/>
              </a:rPr>
              <a:t>引导</a:t>
            </a:r>
            <a:r>
              <a:rPr kumimoji="1" lang="zh-CN" altLang="en-US" sz="3600" b="1" u="sng">
                <a:solidFill>
                  <a:srgbClr val="FF0000"/>
                </a:solidFill>
                <a:latin typeface="Times New Roman" pitchFamily="18" charset="0"/>
              </a:rPr>
              <a:t>表语</a:t>
            </a:r>
            <a:r>
              <a:rPr kumimoji="1" lang="zh-CN" altLang="en-US" sz="3600" b="1">
                <a:latin typeface="Times New Roman" pitchFamily="18" charset="0"/>
              </a:rPr>
              <a:t>从句词有</a:t>
            </a:r>
            <a:r>
              <a:rPr lang="zh-CN" altLang="en-US" sz="3600" b="1">
                <a:solidFill>
                  <a:srgbClr val="FF0000"/>
                </a:solidFill>
                <a:latin typeface="Times New Roman" pitchFamily="18" charset="0"/>
              </a:rPr>
              <a:t>连词 </a:t>
            </a:r>
            <a:r>
              <a:rPr kumimoji="1" lang="en-US" altLang="zh-CN" sz="3600" b="1">
                <a:solidFill>
                  <a:srgbClr val="000066"/>
                </a:solidFill>
                <a:latin typeface="Times New Roman" pitchFamily="18" charset="0"/>
              </a:rPr>
              <a:t>that, whether, what,</a:t>
            </a:r>
          </a:p>
          <a:p>
            <a:r>
              <a:rPr kumimoji="1" lang="en-US" altLang="zh-CN" sz="3600" b="1">
                <a:solidFill>
                  <a:srgbClr val="000066"/>
                </a:solidFill>
                <a:latin typeface="Times New Roman" pitchFamily="18" charset="0"/>
              </a:rPr>
              <a:t> which, who, whom, whose </a:t>
            </a:r>
            <a:r>
              <a:rPr kumimoji="1" lang="zh-CN" altLang="en-US" sz="3600" b="1">
                <a:solidFill>
                  <a:srgbClr val="000066"/>
                </a:solidFill>
                <a:latin typeface="Times New Roman" pitchFamily="18" charset="0"/>
              </a:rPr>
              <a:t>等。 </a:t>
            </a:r>
            <a:r>
              <a:rPr kumimoji="1" lang="en-US" altLang="zh-CN" sz="3600" b="1">
                <a:solidFill>
                  <a:srgbClr val="000066"/>
                </a:solidFill>
                <a:latin typeface="Times New Roman" pitchFamily="18" charset="0"/>
              </a:rPr>
              <a:t>what,</a:t>
            </a:r>
          </a:p>
          <a:p>
            <a:r>
              <a:rPr kumimoji="1" lang="en-US" altLang="zh-CN" sz="3600" b="1">
                <a:solidFill>
                  <a:srgbClr val="000066"/>
                </a:solidFill>
                <a:latin typeface="Times New Roman" pitchFamily="18" charset="0"/>
              </a:rPr>
              <a:t> which, who, whom, whose</a:t>
            </a:r>
            <a:r>
              <a:rPr kumimoji="1" lang="zh-CN" altLang="en-US" sz="3600" b="1">
                <a:latin typeface="Times New Roman" pitchFamily="18" charset="0"/>
              </a:rPr>
              <a:t>除在句子中起</a:t>
            </a:r>
          </a:p>
          <a:p>
            <a:pPr>
              <a:lnSpc>
                <a:spcPct val="125000"/>
              </a:lnSpc>
            </a:pPr>
            <a:r>
              <a:rPr kumimoji="1" lang="zh-CN" altLang="en-US" sz="3600" b="1">
                <a:latin typeface="Times New Roman" pitchFamily="18" charset="0"/>
              </a:rPr>
              <a:t>连接作用外</a:t>
            </a:r>
            <a:r>
              <a:rPr kumimoji="1" lang="en-US" altLang="zh-CN" sz="3600" b="1">
                <a:latin typeface="Times New Roman" pitchFamily="18" charset="0"/>
              </a:rPr>
              <a:t>, </a:t>
            </a:r>
            <a:r>
              <a:rPr kumimoji="1" lang="zh-CN" altLang="en-US" sz="3600" b="1">
                <a:latin typeface="Times New Roman" pitchFamily="18" charset="0"/>
              </a:rPr>
              <a:t>还可在从句中充当主语、</a:t>
            </a:r>
          </a:p>
          <a:p>
            <a:pPr>
              <a:lnSpc>
                <a:spcPct val="125000"/>
              </a:lnSpc>
            </a:pPr>
            <a:r>
              <a:rPr kumimoji="1" lang="zh-CN" altLang="en-US" sz="3600" b="1">
                <a:latin typeface="Times New Roman" pitchFamily="18" charset="0"/>
              </a:rPr>
              <a:t>表语、定语</a:t>
            </a:r>
            <a:r>
              <a:rPr kumimoji="1" lang="en-US" altLang="zh-CN" sz="3600" b="1">
                <a:latin typeface="Times New Roman" pitchFamily="18" charset="0"/>
              </a:rPr>
              <a:t>, </a:t>
            </a:r>
            <a:r>
              <a:rPr kumimoji="1" lang="zh-CN" altLang="en-US" sz="3600" b="1">
                <a:latin typeface="Times New Roman" pitchFamily="18" charset="0"/>
              </a:rPr>
              <a:t>且各有各的词义。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381000" y="838200"/>
            <a:ext cx="8458200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457200" indent="-457200">
              <a:spcBef>
                <a:spcPct val="20000"/>
              </a:spcBef>
            </a:pPr>
            <a:r>
              <a:rPr kumimoji="1" lang="en-US" altLang="zh-CN" sz="3600" b="1">
                <a:latin typeface="Times New Roman" pitchFamily="18" charset="0"/>
              </a:rPr>
              <a:t>Tom is no longer 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what</a:t>
            </a:r>
            <a:r>
              <a:rPr kumimoji="1" lang="en-US" altLang="zh-CN" sz="3600" b="1">
                <a:latin typeface="Times New Roman" pitchFamily="18" charset="0"/>
              </a:rPr>
              <a:t> he used to be.</a:t>
            </a:r>
          </a:p>
          <a:p>
            <a:pPr marL="457200" indent="-457200">
              <a:spcBef>
                <a:spcPct val="20000"/>
              </a:spcBef>
            </a:pPr>
            <a:r>
              <a:rPr kumimoji="1" lang="en-US" altLang="zh-CN" sz="3600" b="1">
                <a:latin typeface="Times New Roman" pitchFamily="18" charset="0"/>
              </a:rPr>
              <a:t>The question is 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which</a:t>
            </a:r>
            <a:r>
              <a:rPr kumimoji="1" lang="en-US" altLang="zh-CN" sz="3600" b="1">
                <a:solidFill>
                  <a:srgbClr val="FF3300"/>
                </a:solidFill>
                <a:latin typeface="Times New Roman" pitchFamily="18" charset="0"/>
              </a:rPr>
              <a:t> 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of</a:t>
            </a:r>
            <a:r>
              <a:rPr kumimoji="1" lang="en-US" altLang="zh-CN" sz="3600" b="1">
                <a:solidFill>
                  <a:srgbClr val="FF3300"/>
                </a:solidFill>
                <a:latin typeface="Times New Roman" pitchFamily="18" charset="0"/>
              </a:rPr>
              <a:t> 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us</a:t>
            </a:r>
            <a:r>
              <a:rPr kumimoji="1" lang="en-US" altLang="zh-CN" sz="3600" b="1">
                <a:latin typeface="Times New Roman" pitchFamily="18" charset="0"/>
              </a:rPr>
              <a:t> should come </a:t>
            </a:r>
          </a:p>
          <a:p>
            <a:pPr marL="457200" indent="-457200">
              <a:spcBef>
                <a:spcPct val="20000"/>
              </a:spcBef>
            </a:pPr>
            <a:r>
              <a:rPr kumimoji="1" lang="en-US" altLang="zh-CN" sz="3600" b="1">
                <a:latin typeface="Times New Roman" pitchFamily="18" charset="0"/>
              </a:rPr>
              <a:t>first.</a:t>
            </a:r>
          </a:p>
          <a:p>
            <a:pPr marL="457200" indent="-457200">
              <a:spcBef>
                <a:spcPct val="20000"/>
              </a:spcBef>
            </a:pPr>
            <a:r>
              <a:rPr kumimoji="1" lang="en-US" altLang="zh-CN" sz="3600" b="1">
                <a:latin typeface="Times New Roman" pitchFamily="18" charset="0"/>
              </a:rPr>
              <a:t>The problem is 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who</a:t>
            </a:r>
            <a:r>
              <a:rPr kumimoji="1" lang="en-US" altLang="zh-CN" sz="3600" b="1">
                <a:latin typeface="Times New Roman" pitchFamily="18" charset="0"/>
              </a:rPr>
              <a:t> is really fit for the </a:t>
            </a:r>
          </a:p>
          <a:p>
            <a:pPr marL="457200" indent="-457200">
              <a:spcBef>
                <a:spcPct val="20000"/>
              </a:spcBef>
            </a:pPr>
            <a:r>
              <a:rPr kumimoji="1" lang="en-US" altLang="zh-CN" sz="3600" b="1">
                <a:latin typeface="Times New Roman" pitchFamily="18" charset="0"/>
              </a:rPr>
              <a:t>hard job.</a:t>
            </a:r>
          </a:p>
          <a:p>
            <a:pPr marL="457200" indent="-457200">
              <a:spcBef>
                <a:spcPct val="20000"/>
              </a:spcBef>
            </a:pPr>
            <a:r>
              <a:rPr kumimoji="1" lang="en-US" altLang="zh-CN" sz="3600" b="1">
                <a:latin typeface="Times New Roman" pitchFamily="18" charset="0"/>
              </a:rPr>
              <a:t>The important thing is 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whose</a:t>
            </a:r>
            <a:r>
              <a:rPr kumimoji="1" lang="en-US" altLang="zh-CN" sz="3600" b="1">
                <a:solidFill>
                  <a:srgbClr val="FF3300"/>
                </a:solidFill>
                <a:latin typeface="Times New Roman" pitchFamily="18" charset="0"/>
              </a:rPr>
              <a:t> 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name</a:t>
            </a:r>
            <a:r>
              <a:rPr kumimoji="1" lang="en-US" altLang="zh-CN" sz="3600" b="1">
                <a:latin typeface="Times New Roman" pitchFamily="18" charset="0"/>
              </a:rPr>
              <a:t> </a:t>
            </a:r>
          </a:p>
          <a:p>
            <a:pPr marL="457200" indent="-457200">
              <a:spcBef>
                <a:spcPct val="20000"/>
              </a:spcBef>
            </a:pPr>
            <a:r>
              <a:rPr kumimoji="1" lang="en-US" altLang="zh-CN" sz="3600" b="1">
                <a:latin typeface="Times New Roman" pitchFamily="18" charset="0"/>
              </a:rPr>
              <a:t>should be put on the top of the list.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0" y="188913"/>
            <a:ext cx="9144000" cy="668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[</a:t>
            </a:r>
            <a:r>
              <a:rPr lang="zh-CN" altLang="en-US" sz="3600" b="1">
                <a:solidFill>
                  <a:srgbClr val="FF0000"/>
                </a:solidFill>
                <a:latin typeface="Times New Roman" pitchFamily="18" charset="0"/>
              </a:rPr>
              <a:t>注意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]</a:t>
            </a:r>
            <a:endParaRPr lang="en-US" altLang="zh-CN" sz="3600">
              <a:solidFill>
                <a:srgbClr val="FF0000"/>
              </a:solidFill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600" b="1">
                <a:latin typeface="Times New Roman" pitchFamily="18" charset="0"/>
              </a:rPr>
              <a:t>1.</a:t>
            </a:r>
            <a:r>
              <a:rPr lang="zh-CN" altLang="en-US" sz="3600" b="1">
                <a:latin typeface="Times New Roman" pitchFamily="18" charset="0"/>
              </a:rPr>
              <a:t>如主句的主语是</a:t>
            </a:r>
            <a:r>
              <a:rPr lang="en-US" altLang="zh-CN" sz="3600" b="1">
                <a:latin typeface="Times New Roman" pitchFamily="18" charset="0"/>
              </a:rPr>
              <a:t>idea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advice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suggestion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order</a:t>
            </a:r>
            <a:r>
              <a:rPr lang="zh-CN" altLang="en-US" sz="3600" b="1">
                <a:latin typeface="Times New Roman" pitchFamily="18" charset="0"/>
              </a:rPr>
              <a:t>， </a:t>
            </a:r>
            <a:r>
              <a:rPr lang="en-US" altLang="zh-CN" sz="3600" b="1">
                <a:latin typeface="Times New Roman" pitchFamily="18" charset="0"/>
              </a:rPr>
              <a:t>request</a:t>
            </a:r>
            <a:r>
              <a:rPr lang="zh-CN" altLang="en-US" sz="3600" b="1">
                <a:latin typeface="Times New Roman" pitchFamily="18" charset="0"/>
              </a:rPr>
              <a:t>，</a:t>
            </a:r>
            <a:r>
              <a:rPr lang="en-US" altLang="zh-CN" sz="3600" b="1">
                <a:latin typeface="Times New Roman" pitchFamily="18" charset="0"/>
              </a:rPr>
              <a:t>requirement</a:t>
            </a:r>
            <a:r>
              <a:rPr lang="zh-CN" altLang="en-US" sz="3600" b="1">
                <a:latin typeface="Times New Roman" pitchFamily="18" charset="0"/>
              </a:rPr>
              <a:t>等名词时，则表语从句的谓语应用虚拟语气，即</a:t>
            </a:r>
            <a:r>
              <a:rPr lang="en-US" sz="3600" b="1">
                <a:latin typeface="Times New Roman" pitchFamily="18" charset="0"/>
              </a:rPr>
              <a:t>“</a:t>
            </a:r>
            <a:r>
              <a:rPr lang="en-US" altLang="zh-CN" sz="3600" b="1">
                <a:latin typeface="Times New Roman" pitchFamily="18" charset="0"/>
              </a:rPr>
              <a:t>(should)</a:t>
            </a:r>
            <a:r>
              <a:rPr lang="zh-CN" altLang="en-US" sz="3600" b="1">
                <a:latin typeface="Times New Roman" pitchFamily="18" charset="0"/>
              </a:rPr>
              <a:t>＋动词原形</a:t>
            </a:r>
            <a:r>
              <a:rPr lang="en-US" sz="3600" b="1">
                <a:latin typeface="Times New Roman" pitchFamily="18" charset="0"/>
              </a:rPr>
              <a:t>”</a:t>
            </a:r>
            <a:r>
              <a:rPr lang="zh-CN" altLang="en-US" sz="3600" b="1">
                <a:latin typeface="Times New Roman" pitchFamily="18" charset="0"/>
              </a:rPr>
              <a:t>的形式。</a:t>
            </a:r>
            <a:endParaRPr lang="zh-CN" altLang="en-US" sz="3600"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3600" b="1">
                <a:latin typeface="Times New Roman" pitchFamily="18" charset="0"/>
              </a:rPr>
              <a:t>     </a:t>
            </a:r>
            <a:r>
              <a:rPr lang="en-US" altLang="zh-CN" sz="3600" b="1">
                <a:latin typeface="Times New Roman" pitchFamily="18" charset="0"/>
              </a:rPr>
              <a:t>His suggestion is that we (should) change our course.</a:t>
            </a:r>
            <a:endParaRPr lang="en-US" altLang="zh-CN" sz="3600"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600" b="1">
                <a:latin typeface="Times New Roman" pitchFamily="18" charset="0"/>
              </a:rPr>
              <a:t>     </a:t>
            </a:r>
            <a:r>
              <a:rPr lang="zh-CN" altLang="en-US" sz="3600" b="1">
                <a:latin typeface="Times New Roman" pitchFamily="18" charset="0"/>
              </a:rPr>
              <a:t>他的建议是我们应该改变路线。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0" y="698500"/>
            <a:ext cx="9144000" cy="516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700" b="1">
                <a:latin typeface="Times New Roman" pitchFamily="18" charset="0"/>
              </a:rPr>
              <a:t>2.</a:t>
            </a:r>
            <a:r>
              <a:rPr lang="zh-CN" altLang="en-US" sz="3700" b="1">
                <a:latin typeface="Times New Roman" pitchFamily="18" charset="0"/>
              </a:rPr>
              <a:t>主语为名词</a:t>
            </a:r>
            <a:r>
              <a:rPr lang="en-US" altLang="zh-CN" sz="3700" b="1">
                <a:latin typeface="Times New Roman" pitchFamily="18" charset="0"/>
              </a:rPr>
              <a:t>reason</a:t>
            </a:r>
            <a:r>
              <a:rPr lang="zh-CN" altLang="en-US" sz="3700" b="1">
                <a:latin typeface="Times New Roman" pitchFamily="18" charset="0"/>
              </a:rPr>
              <a:t>时，表语从句中的连接词要用</a:t>
            </a:r>
            <a:r>
              <a:rPr lang="en-US" altLang="zh-CN" sz="3700" b="1">
                <a:latin typeface="Times New Roman" pitchFamily="18" charset="0"/>
              </a:rPr>
              <a:t>that</a:t>
            </a:r>
            <a:r>
              <a:rPr lang="zh-CN" altLang="en-US" sz="3700" b="1">
                <a:latin typeface="Times New Roman" pitchFamily="18" charset="0"/>
              </a:rPr>
              <a:t>、而不用</a:t>
            </a:r>
            <a:r>
              <a:rPr lang="en-US" altLang="zh-CN" sz="3700" b="1">
                <a:latin typeface="Times New Roman" pitchFamily="18" charset="0"/>
              </a:rPr>
              <a:t>why</a:t>
            </a:r>
            <a:r>
              <a:rPr lang="zh-CN" altLang="en-US" sz="3700" b="1">
                <a:latin typeface="Times New Roman" pitchFamily="18" charset="0"/>
              </a:rPr>
              <a:t>或</a:t>
            </a:r>
            <a:r>
              <a:rPr lang="en-US" altLang="zh-CN" sz="3700" b="1">
                <a:latin typeface="Times New Roman" pitchFamily="18" charset="0"/>
              </a:rPr>
              <a:t>because</a:t>
            </a:r>
            <a:r>
              <a:rPr lang="zh-CN" altLang="en-US" sz="3700" b="1">
                <a:latin typeface="Times New Roman" pitchFamily="18" charset="0"/>
              </a:rPr>
              <a:t>。</a:t>
            </a:r>
            <a:endParaRPr lang="zh-CN" altLang="en-US" sz="3700"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3700" b="1">
                <a:latin typeface="Times New Roman" pitchFamily="18" charset="0"/>
              </a:rPr>
              <a:t>    </a:t>
            </a:r>
            <a:r>
              <a:rPr lang="en-US" altLang="zh-CN" sz="3700" b="1">
                <a:latin typeface="Times New Roman" pitchFamily="18" charset="0"/>
              </a:rPr>
              <a:t>The reason for such a serious accident is that the driver was too careless and drunk.</a:t>
            </a:r>
            <a:r>
              <a:rPr lang="zh-CN" altLang="en-US" sz="3700" b="1">
                <a:latin typeface="Times New Roman" pitchFamily="18" charset="0"/>
              </a:rPr>
              <a:t>这么严重的交通事故是由于司机太粗心、喝酒太多造成的。</a:t>
            </a:r>
            <a:endParaRPr lang="zh-CN" altLang="en-US" sz="3700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0" y="0"/>
            <a:ext cx="9144000" cy="526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endParaRPr lang="en-US" altLang="zh-CN" sz="3600"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800" b="1">
                <a:latin typeface="Times New Roman" pitchFamily="18" charset="0"/>
              </a:rPr>
              <a:t>3.because</a:t>
            </a:r>
            <a:r>
              <a:rPr lang="zh-CN" altLang="en-US" sz="3800" b="1">
                <a:latin typeface="Times New Roman" pitchFamily="18" charset="0"/>
              </a:rPr>
              <a:t>，</a:t>
            </a:r>
            <a:r>
              <a:rPr lang="en-US" altLang="zh-CN" sz="3800" b="1">
                <a:latin typeface="Times New Roman" pitchFamily="18" charset="0"/>
              </a:rPr>
              <a:t>as if</a:t>
            </a:r>
            <a:r>
              <a:rPr lang="zh-CN" altLang="en-US" sz="3800" b="1">
                <a:latin typeface="Times New Roman" pitchFamily="18" charset="0"/>
              </a:rPr>
              <a:t>，</a:t>
            </a:r>
            <a:r>
              <a:rPr lang="en-US" altLang="zh-CN" sz="3800" b="1">
                <a:latin typeface="Times New Roman" pitchFamily="18" charset="0"/>
              </a:rPr>
              <a:t>as though</a:t>
            </a:r>
            <a:r>
              <a:rPr lang="zh-CN" altLang="en-US" sz="3800" b="1">
                <a:latin typeface="Times New Roman" pitchFamily="18" charset="0"/>
              </a:rPr>
              <a:t>，</a:t>
            </a:r>
            <a:r>
              <a:rPr lang="en-US" altLang="zh-CN" sz="3800" b="1">
                <a:latin typeface="Times New Roman" pitchFamily="18" charset="0"/>
              </a:rPr>
              <a:t>as</a:t>
            </a:r>
            <a:r>
              <a:rPr lang="zh-CN" altLang="en-US" sz="3800" b="1">
                <a:latin typeface="Times New Roman" pitchFamily="18" charset="0"/>
              </a:rPr>
              <a:t>，</a:t>
            </a:r>
            <a:r>
              <a:rPr lang="en-US" altLang="zh-CN" sz="3800" b="1">
                <a:latin typeface="Times New Roman" pitchFamily="18" charset="0"/>
              </a:rPr>
              <a:t>like</a:t>
            </a:r>
            <a:r>
              <a:rPr lang="zh-CN" altLang="en-US" sz="3800" b="1">
                <a:latin typeface="Times New Roman" pitchFamily="18" charset="0"/>
              </a:rPr>
              <a:t>等连接词也可引导表语从句。</a:t>
            </a:r>
            <a:endParaRPr lang="zh-CN" altLang="en-US" sz="3800"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3800" b="1">
                <a:latin typeface="Times New Roman" pitchFamily="18" charset="0"/>
              </a:rPr>
              <a:t>    </a:t>
            </a:r>
            <a:r>
              <a:rPr lang="en-US" altLang="zh-CN" sz="3800" b="1">
                <a:latin typeface="Times New Roman" pitchFamily="18" charset="0"/>
              </a:rPr>
              <a:t>He has heart disease. That is because he has been smoking  too much.  </a:t>
            </a:r>
            <a:r>
              <a:rPr lang="zh-CN" altLang="en-US" sz="3800" b="1">
                <a:latin typeface="Times New Roman" pitchFamily="18" charset="0"/>
              </a:rPr>
              <a:t>他有心脏病，那是因为他抽烟太多了。</a:t>
            </a:r>
            <a:endParaRPr lang="zh-CN" altLang="en-US" sz="3800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0" y="927100"/>
            <a:ext cx="9144000" cy="448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连接词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that</a:t>
            </a: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，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whether</a:t>
            </a: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和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if</a:t>
            </a:r>
            <a:endParaRPr lang="en-US" altLang="zh-CN" sz="3200">
              <a:solidFill>
                <a:srgbClr val="FF0000"/>
              </a:solidFill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 b="1">
                <a:latin typeface="Times New Roman" pitchFamily="18" charset="0"/>
              </a:rPr>
              <a:t>(1)</a:t>
            </a:r>
            <a:r>
              <a:rPr lang="zh-CN" altLang="en-US" sz="3200" b="1">
                <a:latin typeface="Times New Roman" pitchFamily="18" charset="0"/>
              </a:rPr>
              <a:t>这三个连词在句中只起连接作用，不作句子成分，</a:t>
            </a:r>
            <a:r>
              <a:rPr lang="en-US" altLang="zh-CN" sz="3200" b="1">
                <a:latin typeface="Times New Roman" pitchFamily="18" charset="0"/>
              </a:rPr>
              <a:t>that </a:t>
            </a:r>
            <a:r>
              <a:rPr lang="zh-CN" altLang="en-US" sz="3200" b="1">
                <a:latin typeface="Times New Roman" pitchFamily="18" charset="0"/>
              </a:rPr>
              <a:t>本身无意义，有时可省略，</a:t>
            </a:r>
            <a:r>
              <a:rPr lang="en-US" altLang="zh-CN" sz="3200" b="1">
                <a:latin typeface="Times New Roman" pitchFamily="18" charset="0"/>
              </a:rPr>
              <a:t>whether</a:t>
            </a:r>
            <a:r>
              <a:rPr lang="zh-CN" altLang="en-US" sz="3200" b="1">
                <a:latin typeface="Times New Roman" pitchFamily="18" charset="0"/>
              </a:rPr>
              <a:t>和</a:t>
            </a:r>
            <a:r>
              <a:rPr lang="en-US" altLang="zh-CN" sz="3200" b="1">
                <a:latin typeface="Times New Roman" pitchFamily="18" charset="0"/>
              </a:rPr>
              <a:t>if</a:t>
            </a:r>
            <a:r>
              <a:rPr lang="zh-CN" altLang="en-US" sz="3200" b="1">
                <a:latin typeface="Times New Roman" pitchFamily="18" charset="0"/>
              </a:rPr>
              <a:t>本身有意义，均不能省略。</a:t>
            </a:r>
            <a:r>
              <a:rPr lang="en-US" altLang="zh-CN" sz="3200" b="1">
                <a:latin typeface="Times New Roman" pitchFamily="18" charset="0"/>
              </a:rPr>
              <a:t>that</a:t>
            </a:r>
            <a:r>
              <a:rPr lang="zh-CN" altLang="en-US" sz="3200" b="1">
                <a:latin typeface="Times New Roman" pitchFamily="18" charset="0"/>
              </a:rPr>
              <a:t>和</a:t>
            </a:r>
            <a:r>
              <a:rPr lang="en-US" altLang="zh-CN" sz="3200" b="1">
                <a:latin typeface="Times New Roman" pitchFamily="18" charset="0"/>
              </a:rPr>
              <a:t>whether</a:t>
            </a:r>
            <a:r>
              <a:rPr lang="zh-CN" altLang="en-US" sz="3200" b="1">
                <a:latin typeface="Times New Roman" pitchFamily="18" charset="0"/>
              </a:rPr>
              <a:t>可以连接所有的名词性从句，而</a:t>
            </a:r>
            <a:r>
              <a:rPr lang="en-US" altLang="zh-CN" sz="3200" b="1">
                <a:latin typeface="Times New Roman" pitchFamily="18" charset="0"/>
              </a:rPr>
              <a:t>if</a:t>
            </a:r>
            <a:r>
              <a:rPr lang="zh-CN" altLang="en-US" sz="3200" b="1">
                <a:latin typeface="Times New Roman" pitchFamily="18" charset="0"/>
              </a:rPr>
              <a:t>引导名词性从句时只能引导宾语从句或不在句首的 主语从句。</a:t>
            </a:r>
            <a:endParaRPr lang="zh-CN" altLang="en-US" sz="3200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0" y="0"/>
            <a:ext cx="9144000" cy="667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0" b="1">
                <a:latin typeface="Times New Roman" pitchFamily="18" charset="0"/>
              </a:rPr>
              <a:t>(2)whether</a:t>
            </a:r>
            <a:r>
              <a:rPr lang="zh-CN" altLang="en-US" sz="3200" b="1">
                <a:latin typeface="Times New Roman" pitchFamily="18" charset="0"/>
              </a:rPr>
              <a:t>与</a:t>
            </a:r>
            <a:r>
              <a:rPr lang="en-US" altLang="zh-CN" sz="3200" b="1">
                <a:latin typeface="Times New Roman" pitchFamily="18" charset="0"/>
              </a:rPr>
              <a:t>if</a:t>
            </a:r>
            <a:r>
              <a:rPr lang="zh-CN" altLang="en-US" sz="3200" b="1">
                <a:latin typeface="Times New Roman" pitchFamily="18" charset="0"/>
              </a:rPr>
              <a:t>的用法比较</a:t>
            </a:r>
          </a:p>
          <a:p>
            <a:pPr>
              <a:lnSpc>
                <a:spcPct val="150000"/>
              </a:lnSpc>
            </a:pPr>
            <a:r>
              <a:rPr lang="zh-CN" altLang="en-US" sz="3200" b="1">
                <a:latin typeface="Times New Roman" pitchFamily="18" charset="0"/>
              </a:rPr>
              <a:t>     二者均可作</a:t>
            </a:r>
            <a:r>
              <a:rPr lang="en-US" sz="3200" b="1">
                <a:latin typeface="Times New Roman" pitchFamily="18" charset="0"/>
              </a:rPr>
              <a:t>“</a:t>
            </a:r>
            <a:r>
              <a:rPr lang="zh-CN" altLang="en-US" sz="3200" b="1">
                <a:latin typeface="Times New Roman" pitchFamily="18" charset="0"/>
              </a:rPr>
              <a:t>是否</a:t>
            </a:r>
            <a:r>
              <a:rPr lang="en-US" sz="3200" b="1">
                <a:latin typeface="Times New Roman" pitchFamily="18" charset="0"/>
              </a:rPr>
              <a:t>”</a:t>
            </a:r>
            <a:r>
              <a:rPr lang="zh-CN" altLang="en-US" sz="3200" b="1">
                <a:latin typeface="Times New Roman" pitchFamily="18" charset="0"/>
              </a:rPr>
              <a:t>讲，都可以引导名词性从句，引导 宾语从句可以互换。</a:t>
            </a: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itchFamily="18" charset="0"/>
              </a:rPr>
              <a:t>     </a:t>
            </a:r>
            <a:r>
              <a:rPr lang="en-US" altLang="zh-CN" sz="3200" b="1">
                <a:latin typeface="Times New Roman" pitchFamily="18" charset="0"/>
              </a:rPr>
              <a:t>I don't know whether/if he'll attend the meeting.  </a:t>
            </a:r>
            <a:r>
              <a:rPr lang="zh-CN" altLang="en-US" sz="3200" b="1">
                <a:latin typeface="Times New Roman" pitchFamily="18" charset="0"/>
              </a:rPr>
              <a:t>我不知道他是否会参加这会议。</a:t>
            </a:r>
          </a:p>
          <a:p>
            <a:pPr>
              <a:lnSpc>
                <a:spcPct val="150000"/>
              </a:lnSpc>
            </a:pPr>
            <a:r>
              <a:rPr lang="zh-CN" altLang="en-US" sz="3200" b="1">
                <a:latin typeface="Times New Roman" pitchFamily="18" charset="0"/>
              </a:rPr>
              <a:t>    在下列情况下，常用</a:t>
            </a:r>
            <a:r>
              <a:rPr lang="en-US" altLang="zh-CN" sz="3200" b="1">
                <a:latin typeface="Times New Roman" pitchFamily="18" charset="0"/>
              </a:rPr>
              <a:t>whether</a:t>
            </a:r>
            <a:r>
              <a:rPr lang="zh-CN" altLang="en-US" sz="3200" b="1">
                <a:latin typeface="Times New Roman" pitchFamily="18" charset="0"/>
              </a:rPr>
              <a:t>，不用</a:t>
            </a:r>
            <a:r>
              <a:rPr lang="en-US" altLang="zh-CN" sz="3200" b="1">
                <a:latin typeface="Times New Roman" pitchFamily="18" charset="0"/>
              </a:rPr>
              <a:t>if</a:t>
            </a:r>
            <a:r>
              <a:rPr lang="zh-CN" altLang="en-US" sz="3200" b="1">
                <a:latin typeface="Times New Roman" pitchFamily="18" charset="0"/>
              </a:rPr>
              <a:t>。</a:t>
            </a: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itchFamily="18" charset="0"/>
              </a:rPr>
              <a:t>    ①</a:t>
            </a:r>
            <a:r>
              <a:rPr lang="en-US" altLang="zh-CN" sz="3200" b="1">
                <a:latin typeface="Times New Roman" pitchFamily="18" charset="0"/>
              </a:rPr>
              <a:t>whether</a:t>
            </a:r>
            <a:r>
              <a:rPr lang="zh-CN" altLang="en-US" sz="3200" b="1">
                <a:latin typeface="Times New Roman" pitchFamily="18" charset="0"/>
              </a:rPr>
              <a:t>引导从句可以放于句首。</a:t>
            </a: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itchFamily="18" charset="0"/>
              </a:rPr>
              <a:t>    </a:t>
            </a:r>
            <a:r>
              <a:rPr lang="en-US" altLang="zh-CN" sz="3200" b="1">
                <a:latin typeface="Times New Roman" pitchFamily="18" charset="0"/>
              </a:rPr>
              <a:t>Whether he comes or not makes no difference.</a:t>
            </a:r>
          </a:p>
          <a:p>
            <a:pPr>
              <a:lnSpc>
                <a:spcPct val="150000"/>
              </a:lnSpc>
            </a:pPr>
            <a:r>
              <a:rPr lang="en-US" altLang="zh-CN" sz="3200" b="1">
                <a:latin typeface="Times New Roman" pitchFamily="18" charset="0"/>
              </a:rPr>
              <a:t>    </a:t>
            </a:r>
            <a:r>
              <a:rPr lang="zh-CN" altLang="en-US" sz="3200" b="1">
                <a:latin typeface="Times New Roman" pitchFamily="18" charset="0"/>
              </a:rPr>
              <a:t>他来不来都一样。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0" y="1003300"/>
            <a:ext cx="9144000" cy="448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0" b="1">
                <a:latin typeface="Times New Roman" pitchFamily="18" charset="0"/>
              </a:rPr>
              <a:t>②whether</a:t>
            </a:r>
            <a:r>
              <a:rPr lang="zh-CN" altLang="en-US" sz="3200" b="1">
                <a:latin typeface="Times New Roman" pitchFamily="18" charset="0"/>
              </a:rPr>
              <a:t>可引导表语从句和同位语从句，</a:t>
            </a:r>
            <a:r>
              <a:rPr lang="en-US" altLang="zh-CN" sz="3200" b="1">
                <a:latin typeface="Times New Roman" pitchFamily="18" charset="0"/>
              </a:rPr>
              <a:t>if</a:t>
            </a:r>
            <a:r>
              <a:rPr lang="zh-CN" altLang="en-US" sz="3200" b="1">
                <a:latin typeface="Times New Roman" pitchFamily="18" charset="0"/>
              </a:rPr>
              <a:t>不可。</a:t>
            </a:r>
            <a:endParaRPr lang="zh-CN" altLang="en-US" sz="3200"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 b="1">
                <a:latin typeface="Times New Roman" pitchFamily="18" charset="0"/>
              </a:rPr>
              <a:t>The question whether he should join the team has not been decided upon.</a:t>
            </a:r>
          </a:p>
          <a:p>
            <a:pPr>
              <a:lnSpc>
                <a:spcPct val="150000"/>
              </a:lnSpc>
            </a:pPr>
            <a:r>
              <a:rPr lang="zh-CN" altLang="en-US" sz="3200" b="1">
                <a:latin typeface="Times New Roman" pitchFamily="18" charset="0"/>
              </a:rPr>
              <a:t>他是否入队的问题还没决定。</a:t>
            </a:r>
            <a:endParaRPr lang="zh-CN" altLang="en-US" sz="3200"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 b="1">
                <a:latin typeface="Times New Roman" pitchFamily="18" charset="0"/>
              </a:rPr>
              <a:t>The question is whether it is worth trying.</a:t>
            </a:r>
            <a:endParaRPr lang="en-US" altLang="zh-CN" sz="3200"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3200" b="1">
                <a:latin typeface="Times New Roman" pitchFamily="18" charset="0"/>
              </a:rPr>
              <a:t>问题是这是否值得一试。</a:t>
            </a:r>
            <a:endParaRPr lang="zh-CN" altLang="en-US" sz="3200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0" y="1704975"/>
            <a:ext cx="9144000" cy="301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sz="3200" b="1">
                <a:latin typeface="Times New Roman" pitchFamily="18" charset="0"/>
              </a:rPr>
              <a:t>③</a:t>
            </a:r>
            <a:r>
              <a:rPr lang="en-US" altLang="zh-CN" sz="3200" b="1">
                <a:latin typeface="Times New Roman" pitchFamily="18" charset="0"/>
              </a:rPr>
              <a:t>whether</a:t>
            </a:r>
            <a:r>
              <a:rPr lang="zh-CN" altLang="en-US" sz="3200" b="1">
                <a:latin typeface="Times New Roman" pitchFamily="18" charset="0"/>
              </a:rPr>
              <a:t>可以作介词宾语，</a:t>
            </a:r>
            <a:r>
              <a:rPr lang="en-US" altLang="zh-CN" sz="3200" b="1">
                <a:latin typeface="Times New Roman" pitchFamily="18" charset="0"/>
              </a:rPr>
              <a:t>if</a:t>
            </a:r>
            <a:r>
              <a:rPr lang="zh-CN" altLang="en-US" sz="3200" b="1">
                <a:latin typeface="Times New Roman" pitchFamily="18" charset="0"/>
              </a:rPr>
              <a:t>则不可。</a:t>
            </a:r>
            <a:endParaRPr lang="zh-CN" altLang="en-US" sz="3200"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 b="1">
                <a:latin typeface="Times New Roman" pitchFamily="18" charset="0"/>
              </a:rPr>
              <a:t>I haven't settled the question of whether I'll lend him the money.</a:t>
            </a:r>
            <a:r>
              <a:rPr lang="zh-CN" altLang="en-US" sz="3200" b="1">
                <a:latin typeface="Times New Roman" pitchFamily="18" charset="0"/>
              </a:rPr>
              <a:t>关于是否借给他钱的问题，我还没做决定。</a:t>
            </a:r>
            <a:endParaRPr lang="zh-CN" altLang="en-US" sz="3200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98425" y="804863"/>
            <a:ext cx="8893175" cy="5214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0" b="1">
                <a:latin typeface="Times New Roman" pitchFamily="18" charset="0"/>
              </a:rPr>
              <a:t>④whether</a:t>
            </a:r>
            <a:r>
              <a:rPr lang="zh-CN" altLang="en-US" sz="3200" b="1">
                <a:latin typeface="Times New Roman" pitchFamily="18" charset="0"/>
              </a:rPr>
              <a:t>后可以加不定式，</a:t>
            </a:r>
            <a:r>
              <a:rPr lang="en-US" altLang="zh-CN" sz="3200" b="1">
                <a:latin typeface="Times New Roman" pitchFamily="18" charset="0"/>
              </a:rPr>
              <a:t>if</a:t>
            </a:r>
            <a:r>
              <a:rPr lang="zh-CN" altLang="en-US" sz="3200" b="1">
                <a:latin typeface="Times New Roman" pitchFamily="18" charset="0"/>
              </a:rPr>
              <a:t>不可。</a:t>
            </a:r>
            <a:endParaRPr lang="zh-CN" altLang="en-US" sz="3200"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 b="1">
                <a:latin typeface="Times New Roman" pitchFamily="18" charset="0"/>
              </a:rPr>
              <a:t>He didn't know whether to get married or to wait.</a:t>
            </a:r>
            <a:endParaRPr lang="en-US" altLang="zh-CN" sz="3200"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3200" b="1">
                <a:latin typeface="Times New Roman" pitchFamily="18" charset="0"/>
              </a:rPr>
              <a:t>他不知道是结婚还是再等等。</a:t>
            </a:r>
            <a:endParaRPr lang="zh-CN" altLang="en-US" sz="3200"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itchFamily="18" charset="0"/>
              </a:rPr>
              <a:t>⑤</a:t>
            </a:r>
            <a:r>
              <a:rPr lang="zh-CN" altLang="en-US" sz="3200" b="1">
                <a:latin typeface="Times New Roman" pitchFamily="18" charset="0"/>
              </a:rPr>
              <a:t>可以说</a:t>
            </a:r>
            <a:r>
              <a:rPr lang="en-US" altLang="zh-CN" sz="3200" b="1">
                <a:latin typeface="Times New Roman" pitchFamily="18" charset="0"/>
              </a:rPr>
              <a:t>whether...or</a:t>
            </a:r>
            <a:r>
              <a:rPr lang="zh-CN" altLang="en-US" sz="3200" b="1">
                <a:latin typeface="Times New Roman" pitchFamily="18" charset="0"/>
              </a:rPr>
              <a:t>引导让步状语从句，</a:t>
            </a:r>
            <a:r>
              <a:rPr lang="en-US" sz="3200" b="1">
                <a:latin typeface="Times New Roman" pitchFamily="18" charset="0"/>
              </a:rPr>
              <a:t>“</a:t>
            </a:r>
            <a:r>
              <a:rPr lang="zh-CN" altLang="en-US" sz="3200" b="1">
                <a:latin typeface="Times New Roman" pitchFamily="18" charset="0"/>
              </a:rPr>
              <a:t>无论，不论</a:t>
            </a:r>
            <a:r>
              <a:rPr lang="en-US" sz="3200" b="1">
                <a:latin typeface="Times New Roman" pitchFamily="18" charset="0"/>
              </a:rPr>
              <a:t>”</a:t>
            </a:r>
            <a:r>
              <a:rPr lang="zh-CN" altLang="en-US" sz="3200" b="1">
                <a:latin typeface="Times New Roman" pitchFamily="18" charset="0"/>
              </a:rPr>
              <a:t>，</a:t>
            </a:r>
            <a:r>
              <a:rPr lang="en-US" altLang="zh-CN" sz="3200" b="1">
                <a:latin typeface="Times New Roman" pitchFamily="18" charset="0"/>
              </a:rPr>
              <a:t>if</a:t>
            </a:r>
            <a:r>
              <a:rPr lang="zh-CN" altLang="en-US" sz="3200" b="1">
                <a:latin typeface="Times New Roman" pitchFamily="18" charset="0"/>
              </a:rPr>
              <a:t>则不可。</a:t>
            </a:r>
            <a:endParaRPr lang="zh-CN" altLang="en-US" sz="3200"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 b="1">
                <a:latin typeface="Times New Roman" pitchFamily="18" charset="0"/>
              </a:rPr>
              <a:t>Whether it rains or snows</a:t>
            </a:r>
            <a:r>
              <a:rPr lang="zh-CN" altLang="en-US" sz="3200" b="1">
                <a:latin typeface="Times New Roman" pitchFamily="18" charset="0"/>
              </a:rPr>
              <a:t>，</a:t>
            </a:r>
            <a:r>
              <a:rPr lang="en-US" altLang="zh-CN" sz="3200" b="1">
                <a:latin typeface="Times New Roman" pitchFamily="18" charset="0"/>
              </a:rPr>
              <a:t>I don't care.</a:t>
            </a:r>
            <a:endParaRPr lang="en-US" altLang="zh-CN" sz="3200"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3200" b="1">
                <a:latin typeface="Times New Roman" pitchFamily="18" charset="0"/>
              </a:rPr>
              <a:t>不论下雨还是下雪，我都不在乎了。</a:t>
            </a:r>
            <a:endParaRPr lang="zh-CN" altLang="en-US" sz="3200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2"/>
          <p:cNvSpPr txBox="1">
            <a:spLocks noChangeArrowheads="1"/>
          </p:cNvSpPr>
          <p:nvPr/>
        </p:nvSpPr>
        <p:spPr bwMode="auto">
          <a:xfrm>
            <a:off x="0" y="200025"/>
            <a:ext cx="9144000" cy="673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003399"/>
                </a:solidFill>
                <a:latin typeface="Times New Roman" pitchFamily="18" charset="0"/>
              </a:rPr>
              <a:t>Suggested answers to Exercise 3 on Page 5: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itchFamily="18" charset="0"/>
              </a:rPr>
              <a:t>1. She pretended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that she was a socialist, believing in socialism.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endParaRPr lang="en-US" altLang="zh-CN" sz="3200" b="1">
              <a:latin typeface="Times New Roman" pitchFamily="18" charset="0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itchFamily="18" charset="0"/>
              </a:rPr>
              <a:t>2. It is not surprising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that so many people love California.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endParaRPr lang="en-US" altLang="zh-CN" sz="3200" b="1">
              <a:latin typeface="Times New Roman" pitchFamily="18" charset="0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itchFamily="18" charset="0"/>
              </a:rPr>
              <a:t>3. Why she didn’t tell you herself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is what I can’t explain/ what I want to know.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endParaRPr lang="en-US" altLang="zh-CN" sz="3200" b="1">
              <a:latin typeface="Times New Roman" pitchFamily="18" charset="0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itchFamily="18" charset="0"/>
              </a:rPr>
              <a:t>4. I wonder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why she lied to me.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itchFamily="18" charset="0"/>
              </a:rPr>
              <a:t>                                       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8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81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81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81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0" y="733425"/>
            <a:ext cx="9144000" cy="673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itchFamily="18" charset="0"/>
              </a:rPr>
              <a:t>5. The trouble was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that she had lost her passport. 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endParaRPr lang="en-US" altLang="zh-CN" sz="3200" b="1">
              <a:latin typeface="Times New Roman" pitchFamily="18" charset="0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itchFamily="18" charset="0"/>
              </a:rPr>
              <a:t>6. It is essential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that you get a visa before you travel to the USA.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endParaRPr lang="en-US" altLang="zh-CN" sz="3200" b="1">
              <a:latin typeface="Times New Roman" pitchFamily="18" charset="0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itchFamily="18" charset="0"/>
              </a:rPr>
              <a:t>7. What George discovered in California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was different from what he saw in the movies.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endParaRPr lang="en-US" altLang="zh-CN" sz="3200" b="1">
              <a:latin typeface="Times New Roman" pitchFamily="18" charset="0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itchFamily="18" charset="0"/>
              </a:rPr>
              <a:t>8. Where they got all that money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is what I want to know/ what I can’t explain.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endParaRPr lang="en-US" altLang="zh-CN" sz="3200" b="1">
              <a:solidFill>
                <a:srgbClr val="FF0000"/>
              </a:solidFill>
              <a:latin typeface="Times New Roman" pitchFamily="18" charset="0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itchFamily="18" charset="0"/>
              </a:rPr>
              <a:t>                                       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9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91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91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91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0" y="642938"/>
            <a:ext cx="9144000" cy="5605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003399"/>
                </a:solidFill>
                <a:latin typeface="Times New Roman" pitchFamily="18" charset="0"/>
              </a:rPr>
              <a:t>Suggested answers to Exercise 4 on Page 5: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itchFamily="18" charset="0"/>
              </a:rPr>
              <a:t>Alice: </a:t>
            </a:r>
            <a:r>
              <a:rPr lang="en-US" altLang="zh-CN" sz="3200" b="1" u="sng">
                <a:latin typeface="Times New Roman" pitchFamily="18" charset="0"/>
              </a:rPr>
              <a:t>Not really. The problem is that it’s too late to do what I really wanted to.</a:t>
            </a:r>
            <a:endParaRPr lang="en-US" altLang="zh-CN" sz="3200" b="1" u="sng">
              <a:solidFill>
                <a:srgbClr val="FF0000"/>
              </a:solidFill>
              <a:latin typeface="Times New Roman" pitchFamily="18" charset="0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endParaRPr lang="en-US" altLang="zh-CN" sz="3200" b="1">
              <a:latin typeface="Times New Roman" pitchFamily="18" charset="0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itchFamily="18" charset="0"/>
              </a:rPr>
              <a:t>Alice: </a:t>
            </a:r>
            <a:r>
              <a:rPr lang="en-US" altLang="zh-CN" sz="3200" b="1" u="sng">
                <a:latin typeface="Times New Roman" pitchFamily="18" charset="0"/>
              </a:rPr>
              <a:t>Well, I wanted to go to New York. But I’ve found out that all the hotels are full.</a:t>
            </a:r>
          </a:p>
          <a:p>
            <a:endParaRPr lang="en-US" altLang="zh-CN" sz="3200" b="1">
              <a:latin typeface="Times New Roman" pitchFamily="18" charset="0"/>
            </a:endParaRPr>
          </a:p>
          <a:p>
            <a:r>
              <a:rPr lang="en-US" altLang="zh-CN" sz="3200" b="1">
                <a:latin typeface="Times New Roman" pitchFamily="18" charset="0"/>
              </a:rPr>
              <a:t>Alice: </a:t>
            </a:r>
            <a:r>
              <a:rPr lang="en-US" altLang="zh-CN" sz="3200" b="1" u="sng">
                <a:latin typeface="Times New Roman" pitchFamily="18" charset="0"/>
              </a:rPr>
              <a:t>Yes. It didn’t occur to me that there’d be a big festival on at the same time as my holiday.</a:t>
            </a:r>
          </a:p>
          <a:p>
            <a:endParaRPr lang="en-US" altLang="zh-CN" sz="3200" b="1">
              <a:latin typeface="Times New Roman" pitchFamily="18" charset="0"/>
            </a:endParaRPr>
          </a:p>
          <a:p>
            <a:r>
              <a:rPr lang="en-US" altLang="zh-CN" sz="3200" b="1">
                <a:latin typeface="Times New Roman" pitchFamily="18" charset="0"/>
              </a:rPr>
              <a:t>Alice: </a:t>
            </a:r>
            <a:r>
              <a:rPr lang="en-US" altLang="zh-CN" sz="3200" b="1" u="sng">
                <a:latin typeface="Times New Roman" pitchFamily="18" charset="0"/>
              </a:rPr>
              <a:t>I suppose that it’s worth trying.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0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01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01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01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01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0" y="692150"/>
            <a:ext cx="9144000" cy="5434013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altLang="zh-CN" sz="4000" b="1">
                <a:solidFill>
                  <a:srgbClr val="FF0066"/>
                </a:solidFill>
                <a:latin typeface="Times New Roman" pitchFamily="18" charset="0"/>
              </a:rPr>
              <a:t>occur  vi.</a:t>
            </a:r>
            <a:r>
              <a:rPr lang="zh-CN" altLang="en-US" sz="4000" b="1">
                <a:solidFill>
                  <a:srgbClr val="FF0066"/>
                </a:solidFill>
                <a:latin typeface="Times New Roman" pitchFamily="18" charset="0"/>
              </a:rPr>
              <a:t>发生</a:t>
            </a:r>
            <a:r>
              <a:rPr lang="en-US" altLang="zh-CN" sz="4000" b="1">
                <a:solidFill>
                  <a:srgbClr val="FF0066"/>
                </a:solidFill>
                <a:latin typeface="Times New Roman" pitchFamily="18" charset="0"/>
              </a:rPr>
              <a:t>;</a:t>
            </a:r>
            <a:r>
              <a:rPr lang="zh-CN" altLang="en-US" sz="4000" b="1">
                <a:solidFill>
                  <a:srgbClr val="FF0066"/>
                </a:solidFill>
                <a:latin typeface="Times New Roman" pitchFamily="18" charset="0"/>
              </a:rPr>
              <a:t>出现 </a:t>
            </a:r>
          </a:p>
          <a:p>
            <a:pPr>
              <a:buFont typeface="Wingdings" pitchFamily="2" charset="2"/>
              <a:buNone/>
            </a:pPr>
            <a:r>
              <a:rPr lang="en-US" altLang="zh-CN" sz="4000" b="1">
                <a:latin typeface="Times New Roman" pitchFamily="18" charset="0"/>
              </a:rPr>
              <a:t>Sth occurred to sb. </a:t>
            </a:r>
            <a:r>
              <a:rPr lang="zh-CN" altLang="en-US" sz="4000" b="1">
                <a:latin typeface="Times New Roman" pitchFamily="18" charset="0"/>
              </a:rPr>
              <a:t>某人想起</a:t>
            </a:r>
            <a:r>
              <a:rPr lang="en-US" altLang="zh-CN" sz="4000" b="1">
                <a:latin typeface="Times New Roman" pitchFamily="18" charset="0"/>
              </a:rPr>
              <a:t>…</a:t>
            </a:r>
          </a:p>
          <a:p>
            <a:pPr>
              <a:buFont typeface="Wingdings" pitchFamily="2" charset="2"/>
              <a:buNone/>
            </a:pPr>
            <a:r>
              <a:rPr lang="en-US" altLang="zh-CN" sz="4000" b="1">
                <a:latin typeface="Times New Roman" pitchFamily="18" charset="0"/>
              </a:rPr>
              <a:t>It occurred to/hit/struck sb that…</a:t>
            </a:r>
          </a:p>
          <a:p>
            <a:pPr>
              <a:buFont typeface="Wingdings" pitchFamily="2" charset="2"/>
              <a:buNone/>
            </a:pPr>
            <a:r>
              <a:rPr lang="zh-CN" altLang="en-US" sz="4000" b="1">
                <a:latin typeface="Times New Roman" pitchFamily="18" charset="0"/>
              </a:rPr>
              <a:t>某人想起</a:t>
            </a:r>
            <a:r>
              <a:rPr lang="en-US" altLang="zh-CN" sz="4000" b="1">
                <a:latin typeface="Times New Roman" pitchFamily="18" charset="0"/>
              </a:rPr>
              <a:t>…</a:t>
            </a:r>
          </a:p>
          <a:p>
            <a:pPr>
              <a:buFont typeface="Wingdings" pitchFamily="2" charset="2"/>
              <a:buNone/>
            </a:pPr>
            <a:r>
              <a:rPr lang="en-US" altLang="zh-CN" sz="4000" b="1">
                <a:latin typeface="Times New Roman" pitchFamily="18" charset="0"/>
              </a:rPr>
              <a:t>It didn’t occur to him that she would refuse his invitation.</a:t>
            </a:r>
          </a:p>
          <a:p>
            <a:pPr>
              <a:buFont typeface="Wingdings" pitchFamily="2" charset="2"/>
              <a:buNone/>
            </a:pPr>
            <a:r>
              <a:rPr lang="zh-CN" altLang="en-US" sz="4000" b="1">
                <a:latin typeface="Times New Roman" pitchFamily="18" charset="0"/>
              </a:rPr>
              <a:t>他没有想到她会拒绝他的邀请。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226" name="Group 2"/>
          <p:cNvGrpSpPr>
            <a:grpSpLocks/>
          </p:cNvGrpSpPr>
          <p:nvPr/>
        </p:nvGrpSpPr>
        <p:grpSpPr bwMode="auto">
          <a:xfrm>
            <a:off x="2268538" y="188913"/>
            <a:ext cx="4464050" cy="1081087"/>
            <a:chOff x="1429" y="119"/>
            <a:chExt cx="2812" cy="681"/>
          </a:xfrm>
        </p:grpSpPr>
        <p:grpSp>
          <p:nvGrpSpPr>
            <p:cNvPr id="52227" name="Group 3"/>
            <p:cNvGrpSpPr>
              <a:grpSpLocks/>
            </p:cNvGrpSpPr>
            <p:nvPr/>
          </p:nvGrpSpPr>
          <p:grpSpPr bwMode="auto">
            <a:xfrm>
              <a:off x="1429" y="119"/>
              <a:ext cx="2812" cy="681"/>
              <a:chOff x="657" y="119"/>
              <a:chExt cx="4400" cy="681"/>
            </a:xfrm>
          </p:grpSpPr>
          <p:sp>
            <p:nvSpPr>
              <p:cNvPr id="52228" name="AutoShape 4"/>
              <p:cNvSpPr>
                <a:spLocks noChangeArrowheads="1"/>
              </p:cNvSpPr>
              <p:nvPr/>
            </p:nvSpPr>
            <p:spPr bwMode="auto">
              <a:xfrm>
                <a:off x="657" y="119"/>
                <a:ext cx="4310" cy="681"/>
              </a:xfrm>
              <a:prstGeom prst="horizontalScroll">
                <a:avLst>
                  <a:gd name="adj" fmla="val 14037"/>
                </a:avLst>
              </a:prstGeom>
              <a:gradFill rotWithShape="1">
                <a:gsLst>
                  <a:gs pos="0">
                    <a:srgbClr val="FFCC66"/>
                  </a:gs>
                  <a:gs pos="100000">
                    <a:srgbClr val="FFCC66">
                      <a:gamma/>
                      <a:tint val="0"/>
                      <a:invGamma/>
                    </a:srgbClr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zh-CN" altLang="zh-CN"/>
              </a:p>
            </p:txBody>
          </p:sp>
          <p:sp>
            <p:nvSpPr>
              <p:cNvPr id="52229" name="Text Box 5"/>
              <p:cNvSpPr txBox="1">
                <a:spLocks noChangeArrowheads="1"/>
              </p:cNvSpPr>
              <p:nvPr/>
            </p:nvSpPr>
            <p:spPr bwMode="auto">
              <a:xfrm>
                <a:off x="822" y="255"/>
                <a:ext cx="4235" cy="44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zh-CN" altLang="zh-CN" sz="4000">
                  <a:solidFill>
                    <a:srgbClr val="FF0000"/>
                  </a:solidFill>
                  <a:latin typeface="Impact" pitchFamily="34" charset="0"/>
                </a:endParaRPr>
              </a:p>
            </p:txBody>
          </p:sp>
        </p:grpSp>
        <p:sp>
          <p:nvSpPr>
            <p:cNvPr id="52230" name="Rectangle 6"/>
            <p:cNvSpPr>
              <a:spLocks noChangeArrowheads="1"/>
            </p:cNvSpPr>
            <p:nvPr/>
          </p:nvSpPr>
          <p:spPr bwMode="auto">
            <a:xfrm>
              <a:off x="1610" y="234"/>
              <a:ext cx="2320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4000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Impact" pitchFamily="34" charset="0"/>
                  <a:ea typeface="华文行楷" pitchFamily="2" charset="-122"/>
                </a:rPr>
                <a:t>Using Structures</a:t>
              </a:r>
            </a:p>
          </p:txBody>
        </p:sp>
      </p:grpSp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0" y="2060575"/>
            <a:ext cx="9144000" cy="418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  <a:ea typeface="华文行楷" pitchFamily="2" charset="-122"/>
              </a:rPr>
              <a:t>1.</a:t>
            </a: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ea typeface="华文行楷" pitchFamily="2" charset="-122"/>
              </a:rPr>
              <a:t> how (OC) 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  <a:ea typeface="华文行楷" pitchFamily="2" charset="-122"/>
              </a:rPr>
              <a:t>2.</a:t>
            </a: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ea typeface="华文行楷" pitchFamily="2" charset="-122"/>
              </a:rPr>
              <a:t> What (sc) 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  <a:ea typeface="华文行楷" pitchFamily="2" charset="-122"/>
              </a:rPr>
              <a:t>3.</a:t>
            </a: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ea typeface="华文行楷" pitchFamily="2" charset="-122"/>
              </a:rPr>
              <a:t> whether (OC)</a:t>
            </a:r>
          </a:p>
          <a:p>
            <a:pPr>
              <a:lnSpc>
                <a:spcPct val="14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  <a:ea typeface="华文行楷" pitchFamily="2" charset="-122"/>
              </a:rPr>
              <a:t>4.</a:t>
            </a: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ea typeface="华文行楷" pitchFamily="2" charset="-122"/>
              </a:rPr>
              <a:t> what</a:t>
            </a: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  <a:ea typeface="华文行楷" pitchFamily="2" charset="-122"/>
              </a:rPr>
              <a:t>／</a:t>
            </a: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ea typeface="华文行楷" pitchFamily="2" charset="-122"/>
              </a:rPr>
              <a:t>which (OC)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  <a:ea typeface="华文行楷" pitchFamily="2" charset="-122"/>
              </a:rPr>
              <a:t>5.</a:t>
            </a: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ea typeface="华文行楷" pitchFamily="2" charset="-122"/>
              </a:rPr>
              <a:t> what (SC)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  <a:ea typeface="华文行楷" pitchFamily="2" charset="-122"/>
              </a:rPr>
              <a:t>6.</a:t>
            </a: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ea typeface="华文行楷" pitchFamily="2" charset="-122"/>
              </a:rPr>
              <a:t> That (SC) </a:t>
            </a:r>
          </a:p>
          <a:p>
            <a:pPr>
              <a:lnSpc>
                <a:spcPct val="14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  <a:ea typeface="华文行楷" pitchFamily="2" charset="-122"/>
              </a:rPr>
              <a:t>7.</a:t>
            </a: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ea typeface="华文行楷" pitchFamily="2" charset="-122"/>
              </a:rPr>
              <a:t> Why (SC)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  <a:ea typeface="华文行楷" pitchFamily="2" charset="-122"/>
              </a:rPr>
              <a:t>8.</a:t>
            </a: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ea typeface="华文行楷" pitchFamily="2" charset="-122"/>
              </a:rPr>
              <a:t> why (OC)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  <a:ea typeface="华文行楷" pitchFamily="2" charset="-122"/>
              </a:rPr>
              <a:t> 9.</a:t>
            </a: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ea typeface="华文行楷" pitchFamily="2" charset="-122"/>
              </a:rPr>
              <a:t> When (SC)</a:t>
            </a:r>
          </a:p>
          <a:p>
            <a:pPr>
              <a:lnSpc>
                <a:spcPct val="14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  <a:ea typeface="华文行楷" pitchFamily="2" charset="-122"/>
              </a:rPr>
              <a:t>10.</a:t>
            </a: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ea typeface="华文行楷" pitchFamily="2" charset="-122"/>
              </a:rPr>
              <a:t> as if (PC) 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  <a:ea typeface="华文行楷" pitchFamily="2" charset="-122"/>
              </a:rPr>
              <a:t>11.</a:t>
            </a: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ea typeface="华文行楷" pitchFamily="2" charset="-122"/>
              </a:rPr>
              <a:t> where</a:t>
            </a: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  <a:ea typeface="华文行楷" pitchFamily="2" charset="-122"/>
              </a:rPr>
              <a:t>／</a:t>
            </a: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ea typeface="华文行楷" pitchFamily="2" charset="-122"/>
              </a:rPr>
              <a:t>why (PC)</a:t>
            </a:r>
          </a:p>
          <a:p>
            <a:pPr>
              <a:lnSpc>
                <a:spcPct val="14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  <a:ea typeface="华文行楷" pitchFamily="2" charset="-122"/>
              </a:rPr>
              <a:t>12. </a:t>
            </a: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ea typeface="华文行楷" pitchFamily="2" charset="-122"/>
              </a:rPr>
              <a:t>How (SC) 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  <a:ea typeface="华文行楷" pitchFamily="2" charset="-122"/>
              </a:rPr>
              <a:t>13.</a:t>
            </a: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ea typeface="华文行楷" pitchFamily="2" charset="-122"/>
              </a:rPr>
              <a:t> why (PC) 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  <a:ea typeface="华文行楷" pitchFamily="2" charset="-122"/>
              </a:rPr>
              <a:t>14.</a:t>
            </a: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ea typeface="华文行楷" pitchFamily="2" charset="-122"/>
              </a:rPr>
              <a:t> that (PC)</a:t>
            </a:r>
          </a:p>
          <a:p>
            <a:pPr>
              <a:lnSpc>
                <a:spcPct val="14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  <a:ea typeface="华文行楷" pitchFamily="2" charset="-122"/>
              </a:rPr>
              <a:t>15. </a:t>
            </a: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ea typeface="华文行楷" pitchFamily="2" charset="-122"/>
              </a:rPr>
              <a:t>whether (OC)</a:t>
            </a:r>
          </a:p>
        </p:txBody>
      </p:sp>
      <p:sp>
        <p:nvSpPr>
          <p:cNvPr id="52232" name="Rectangle 8"/>
          <p:cNvSpPr>
            <a:spLocks noChangeArrowheads="1"/>
          </p:cNvSpPr>
          <p:nvPr/>
        </p:nvSpPr>
        <p:spPr bwMode="auto">
          <a:xfrm>
            <a:off x="0" y="1411288"/>
            <a:ext cx="874871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4000" b="1">
                <a:latin typeface="Times New Roman" pitchFamily="18" charset="0"/>
                <a:ea typeface="华文行楷" pitchFamily="2" charset="-122"/>
              </a:rPr>
              <a:t>Answer key for Exercise 1 </a:t>
            </a:r>
            <a:r>
              <a:rPr lang="en-US" altLang="zh-CN" sz="4000" b="1">
                <a:latin typeface="Times New Roman" pitchFamily="18" charset="0"/>
              </a:rPr>
              <a:t>on Page 49</a:t>
            </a:r>
            <a:r>
              <a:rPr lang="en-US" altLang="zh-CN" sz="4000">
                <a:latin typeface="Times New Roman" pitchFamily="18" charset="0"/>
              </a:rPr>
              <a:t> </a:t>
            </a:r>
            <a:r>
              <a:rPr lang="zh-CN" altLang="en-US" sz="4000" b="1">
                <a:latin typeface="Times New Roman" pitchFamily="18" charset="0"/>
                <a:ea typeface="华文行楷" pitchFamily="2" charset="-122"/>
              </a:rPr>
              <a:t>：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2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2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1" grpId="0"/>
      <p:bldP spid="52232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2"/>
          <p:cNvSpPr txBox="1">
            <a:spLocks noChangeArrowheads="1"/>
          </p:cNvSpPr>
          <p:nvPr/>
        </p:nvSpPr>
        <p:spPr bwMode="auto">
          <a:xfrm>
            <a:off x="395288" y="1773238"/>
            <a:ext cx="7127875" cy="437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  <a:ea typeface="华文行楷" pitchFamily="2" charset="-122"/>
              </a:rPr>
              <a:t>1. it is used as the subject, object</a:t>
            </a:r>
            <a:r>
              <a:rPr lang="zh-CN" altLang="en-US" sz="3600" b="1">
                <a:solidFill>
                  <a:srgbClr val="0000FF"/>
                </a:solidFill>
                <a:latin typeface="Times New Roman" pitchFamily="18" charset="0"/>
                <a:ea typeface="华文行楷" pitchFamily="2" charset="-122"/>
              </a:rPr>
              <a:t>，</a:t>
            </a:r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  <a:ea typeface="华文行楷" pitchFamily="2" charset="-122"/>
              </a:rPr>
              <a:t>predicative or  appositive in a sentence  </a:t>
            </a:r>
          </a:p>
          <a:p>
            <a:pPr>
              <a:lnSpc>
                <a:spcPct val="130000"/>
              </a:lnSpc>
            </a:pPr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  <a:ea typeface="华文行楷" pitchFamily="2" charset="-122"/>
              </a:rPr>
              <a:t>2. it is used as an attribute modifying a noun, a pronoun or a sentence</a:t>
            </a:r>
          </a:p>
        </p:txBody>
      </p:sp>
      <p:sp>
        <p:nvSpPr>
          <p:cNvPr id="53251" name="Rectangle 3"/>
          <p:cNvSpPr>
            <a:spLocks noChangeArrowheads="1"/>
          </p:cNvSpPr>
          <p:nvPr/>
        </p:nvSpPr>
        <p:spPr bwMode="auto">
          <a:xfrm>
            <a:off x="250825" y="958850"/>
            <a:ext cx="8642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600" b="1">
                <a:ea typeface="华文行楷" pitchFamily="2" charset="-122"/>
              </a:rPr>
              <a:t>Answer key for Exercise 2 on Page 49</a:t>
            </a:r>
            <a:r>
              <a:rPr lang="zh-CN" altLang="en-US" sz="3200" b="1">
                <a:ea typeface="华文行楷" pitchFamily="2" charset="-122"/>
              </a:rPr>
              <a:t>：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/>
      <p:bldP spid="53251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2"/>
          <p:cNvSpPr txBox="1">
            <a:spLocks noChangeArrowheads="1"/>
          </p:cNvSpPr>
          <p:nvPr/>
        </p:nvSpPr>
        <p:spPr bwMode="auto">
          <a:xfrm>
            <a:off x="0" y="654050"/>
            <a:ext cx="9144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600" b="1">
                <a:latin typeface="Times New Roman" pitchFamily="18" charset="0"/>
                <a:ea typeface="华文行楷" pitchFamily="2" charset="-122"/>
              </a:rPr>
              <a:t>Exercise 3 </a:t>
            </a:r>
            <a:r>
              <a:rPr lang="en-US" altLang="zh-CN" sz="3600" b="1">
                <a:latin typeface="Times New Roman" pitchFamily="18" charset="0"/>
              </a:rPr>
              <a:t>on Page 49</a:t>
            </a:r>
            <a:r>
              <a:rPr lang="en-US" altLang="zh-CN" sz="3600" b="1">
                <a:latin typeface="Times New Roman" pitchFamily="18" charset="0"/>
                <a:ea typeface="华文行楷" pitchFamily="2" charset="-122"/>
              </a:rPr>
              <a:t> : sample dialogue </a:t>
            </a:r>
            <a:r>
              <a:rPr lang="zh-CN" altLang="en-US" sz="3600" b="1">
                <a:latin typeface="Times New Roman" pitchFamily="18" charset="0"/>
                <a:ea typeface="华文行楷" pitchFamily="2" charset="-122"/>
              </a:rPr>
              <a:t>： </a:t>
            </a:r>
          </a:p>
        </p:txBody>
      </p:sp>
      <p:sp>
        <p:nvSpPr>
          <p:cNvPr id="54275" name="Text Box 3"/>
          <p:cNvSpPr txBox="1">
            <a:spLocks noChangeArrowheads="1"/>
          </p:cNvSpPr>
          <p:nvPr/>
        </p:nvSpPr>
        <p:spPr bwMode="auto">
          <a:xfrm>
            <a:off x="0" y="1295400"/>
            <a:ext cx="9144000" cy="553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  <a:ea typeface="华文行楷" pitchFamily="2" charset="-122"/>
              </a:rPr>
              <a:t>S1: Oh dear! Where’s Lucy? We agreed to meet at 3 o’clock and it’s now half past.</a:t>
            </a:r>
          </a:p>
          <a:p>
            <a:pPr>
              <a:lnSpc>
                <a:spcPct val="110000"/>
              </a:lnSpc>
            </a:pPr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  <a:ea typeface="华文行楷" pitchFamily="2" charset="-122"/>
              </a:rPr>
              <a:t>S2: She’s not us usually late. I am sure she’ll be along soon.</a:t>
            </a:r>
          </a:p>
          <a:p>
            <a:pPr>
              <a:lnSpc>
                <a:spcPct val="110000"/>
              </a:lnSpc>
            </a:pPr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  <a:ea typeface="华文行楷" pitchFamily="2" charset="-122"/>
              </a:rPr>
              <a:t>S1: Well, it’s a problem as we’ll be late for the film.</a:t>
            </a:r>
          </a:p>
          <a:p>
            <a:pPr>
              <a:lnSpc>
                <a:spcPct val="110000"/>
              </a:lnSpc>
            </a:pPr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  <a:ea typeface="华文行楷" pitchFamily="2" charset="-122"/>
              </a:rPr>
              <a:t>S2: Perhaps the trouble is she's lost her way to the cinema.</a:t>
            </a:r>
          </a:p>
          <a:p>
            <a:pPr>
              <a:lnSpc>
                <a:spcPct val="110000"/>
              </a:lnSpc>
            </a:pPr>
            <a:endParaRPr lang="en-US" altLang="zh-CN" sz="3600" b="1">
              <a:solidFill>
                <a:srgbClr val="0000FF"/>
              </a:solidFill>
              <a:latin typeface="Times New Roman" pitchFamily="18" charset="0"/>
              <a:ea typeface="华文行楷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/>
      <p:bldP spid="5427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ChangeArrowheads="1"/>
          </p:cNvSpPr>
          <p:nvPr/>
        </p:nvSpPr>
        <p:spPr bwMode="auto">
          <a:xfrm>
            <a:off x="179388" y="476250"/>
            <a:ext cx="8713787" cy="6021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  <a:ea typeface="华文行楷" pitchFamily="2" charset="-122"/>
              </a:rPr>
              <a:t>S1: Yes. Maybe. What makes me annoyed is that she  hasn't contacted us to tell us why she's late.</a:t>
            </a:r>
          </a:p>
          <a:p>
            <a:pPr>
              <a:lnSpc>
                <a:spcPct val="120000"/>
              </a:lnSpc>
            </a:pPr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  <a:ea typeface="华文行楷" pitchFamily="2" charset="-122"/>
              </a:rPr>
              <a:t>S2: But I don’t understand why since she has a mobile, and it's easy for her to contact us. </a:t>
            </a:r>
          </a:p>
          <a:p>
            <a:pPr>
              <a:lnSpc>
                <a:spcPct val="120000"/>
              </a:lnSpc>
            </a:pPr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  <a:ea typeface="华文行楷" pitchFamily="2" charset="-122"/>
              </a:rPr>
              <a:t>S1: I wonder if she's met someone and is talking and  has forgotten the time.</a:t>
            </a:r>
          </a:p>
          <a:p>
            <a:pPr>
              <a:lnSpc>
                <a:spcPct val="120000"/>
              </a:lnSpc>
            </a:pPr>
            <a:endParaRPr lang="en-US" altLang="zh-CN" sz="3600" b="1">
              <a:solidFill>
                <a:srgbClr val="0000FF"/>
              </a:solidFill>
              <a:latin typeface="Times New Roman" pitchFamily="18" charset="0"/>
              <a:ea typeface="华文行楷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8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0" y="620713"/>
            <a:ext cx="9144000" cy="4052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000" b="1">
                <a:solidFill>
                  <a:srgbClr val="0000FF"/>
                </a:solidFill>
                <a:latin typeface="Times New Roman" pitchFamily="18" charset="0"/>
                <a:ea typeface="华文行楷" pitchFamily="2" charset="-122"/>
              </a:rPr>
              <a:t>S2: Never mind. We'll just go to the next showing. Anyway here comes Lucy now. </a:t>
            </a:r>
          </a:p>
          <a:p>
            <a:pPr>
              <a:lnSpc>
                <a:spcPct val="130000"/>
              </a:lnSpc>
            </a:pPr>
            <a:r>
              <a:rPr lang="en-US" altLang="zh-CN" sz="4000" b="1">
                <a:solidFill>
                  <a:srgbClr val="0000FF"/>
                </a:solidFill>
                <a:latin typeface="Times New Roman" pitchFamily="18" charset="0"/>
                <a:ea typeface="华文行楷" pitchFamily="2" charset="-122"/>
              </a:rPr>
              <a:t>S1: Good. Now she can tell us the reason why she kept  us waiting for her for so long.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2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诗情画意">
  <a:themeElements>
    <a:clrScheme name="诗情画意 1">
      <a:dk1>
        <a:srgbClr val="007A77"/>
      </a:dk1>
      <a:lt1>
        <a:srgbClr val="FFFFFF"/>
      </a:lt1>
      <a:dk2>
        <a:srgbClr val="003399"/>
      </a:dk2>
      <a:lt2>
        <a:srgbClr val="C0C0C0"/>
      </a:lt2>
      <a:accent1>
        <a:srgbClr val="EBF7FF"/>
      </a:accent1>
      <a:accent2>
        <a:srgbClr val="3366FF"/>
      </a:accent2>
      <a:accent3>
        <a:srgbClr val="FFFFFF"/>
      </a:accent3>
      <a:accent4>
        <a:srgbClr val="006765"/>
      </a:accent4>
      <a:accent5>
        <a:srgbClr val="F3FAFF"/>
      </a:accent5>
      <a:accent6>
        <a:srgbClr val="2D5CE7"/>
      </a:accent6>
      <a:hlink>
        <a:srgbClr val="DC5900"/>
      </a:hlink>
      <a:folHlink>
        <a:srgbClr val="7979A5"/>
      </a:folHlink>
    </a:clrScheme>
    <a:fontScheme name="诗情画意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诗情画意 1">
        <a:dk1>
          <a:srgbClr val="007A77"/>
        </a:dk1>
        <a:lt1>
          <a:srgbClr val="FFFFFF"/>
        </a:lt1>
        <a:dk2>
          <a:srgbClr val="003399"/>
        </a:dk2>
        <a:lt2>
          <a:srgbClr val="C0C0C0"/>
        </a:lt2>
        <a:accent1>
          <a:srgbClr val="EBF7FF"/>
        </a:accent1>
        <a:accent2>
          <a:srgbClr val="3366FF"/>
        </a:accent2>
        <a:accent3>
          <a:srgbClr val="FFFFFF"/>
        </a:accent3>
        <a:accent4>
          <a:srgbClr val="006765"/>
        </a:accent4>
        <a:accent5>
          <a:srgbClr val="F3FAFF"/>
        </a:accent5>
        <a:accent6>
          <a:srgbClr val="2D5CE7"/>
        </a:accent6>
        <a:hlink>
          <a:srgbClr val="DC5900"/>
        </a:hlink>
        <a:folHlink>
          <a:srgbClr val="7979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2">
        <a:dk1>
          <a:srgbClr val="005FBE"/>
        </a:dk1>
        <a:lt1>
          <a:srgbClr val="FFFFDD"/>
        </a:lt1>
        <a:dk2>
          <a:srgbClr val="2C5884"/>
        </a:dk2>
        <a:lt2>
          <a:srgbClr val="C0C0C0"/>
        </a:lt2>
        <a:accent1>
          <a:srgbClr val="E9F7FF"/>
        </a:accent1>
        <a:accent2>
          <a:srgbClr val="F89400"/>
        </a:accent2>
        <a:accent3>
          <a:srgbClr val="FFFFEB"/>
        </a:accent3>
        <a:accent4>
          <a:srgbClr val="0050A2"/>
        </a:accent4>
        <a:accent5>
          <a:srgbClr val="F2FAFF"/>
        </a:accent5>
        <a:accent6>
          <a:srgbClr val="E18600"/>
        </a:accent6>
        <a:hlink>
          <a:srgbClr val="B20048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3">
        <a:dk1>
          <a:srgbClr val="5D5D8B"/>
        </a:dk1>
        <a:lt1>
          <a:srgbClr val="DAEADE"/>
        </a:lt1>
        <a:dk2>
          <a:srgbClr val="A25269"/>
        </a:dk2>
        <a:lt2>
          <a:srgbClr val="C0C0C0"/>
        </a:lt2>
        <a:accent1>
          <a:srgbClr val="FFFFDD"/>
        </a:accent1>
        <a:accent2>
          <a:srgbClr val="3399FF"/>
        </a:accent2>
        <a:accent3>
          <a:srgbClr val="EAF3EC"/>
        </a:accent3>
        <a:accent4>
          <a:srgbClr val="4E4E76"/>
        </a:accent4>
        <a:accent5>
          <a:srgbClr val="FFFFEB"/>
        </a:accent5>
        <a:accent6>
          <a:srgbClr val="2D8AE7"/>
        </a:accent6>
        <a:hlink>
          <a:srgbClr val="336699"/>
        </a:hlink>
        <a:folHlink>
          <a:srgbClr val="F08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4">
        <a:dk1>
          <a:srgbClr val="006666"/>
        </a:dk1>
        <a:lt1>
          <a:srgbClr val="CCECFF"/>
        </a:lt1>
        <a:dk2>
          <a:srgbClr val="336699"/>
        </a:dk2>
        <a:lt2>
          <a:srgbClr val="C0C0C0"/>
        </a:lt2>
        <a:accent1>
          <a:srgbClr val="FFFFCC"/>
        </a:accent1>
        <a:accent2>
          <a:srgbClr val="FF6600"/>
        </a:accent2>
        <a:accent3>
          <a:srgbClr val="E2F4FF"/>
        </a:accent3>
        <a:accent4>
          <a:srgbClr val="005656"/>
        </a:accent4>
        <a:accent5>
          <a:srgbClr val="FFFFE2"/>
        </a:accent5>
        <a:accent6>
          <a:srgbClr val="E75C00"/>
        </a:accent6>
        <a:hlink>
          <a:srgbClr val="0066FF"/>
        </a:hlink>
        <a:folHlink>
          <a:srgbClr val="BE547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5">
        <a:dk1>
          <a:srgbClr val="0033CC"/>
        </a:dk1>
        <a:lt1>
          <a:srgbClr val="FFE9E9"/>
        </a:lt1>
        <a:dk2>
          <a:srgbClr val="000000"/>
        </a:dk2>
        <a:lt2>
          <a:srgbClr val="C0C0C0"/>
        </a:lt2>
        <a:accent1>
          <a:srgbClr val="D5E5DB"/>
        </a:accent1>
        <a:accent2>
          <a:srgbClr val="3366FF"/>
        </a:accent2>
        <a:accent3>
          <a:srgbClr val="FFF2F2"/>
        </a:accent3>
        <a:accent4>
          <a:srgbClr val="002AAE"/>
        </a:accent4>
        <a:accent5>
          <a:srgbClr val="E7F0EA"/>
        </a:accent5>
        <a:accent6>
          <a:srgbClr val="2D5CE7"/>
        </a:accent6>
        <a:hlink>
          <a:srgbClr val="FF9900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6">
        <a:dk1>
          <a:srgbClr val="336699"/>
        </a:dk1>
        <a:lt1>
          <a:srgbClr val="F4E9E0"/>
        </a:lt1>
        <a:dk2>
          <a:srgbClr val="DC5900"/>
        </a:dk2>
        <a:lt2>
          <a:srgbClr val="C0C0C0"/>
        </a:lt2>
        <a:accent1>
          <a:srgbClr val="E4E4E4"/>
        </a:accent1>
        <a:accent2>
          <a:srgbClr val="3399FF"/>
        </a:accent2>
        <a:accent3>
          <a:srgbClr val="F8F2ED"/>
        </a:accent3>
        <a:accent4>
          <a:srgbClr val="2A5682"/>
        </a:accent4>
        <a:accent5>
          <a:srgbClr val="EFEFEF"/>
        </a:accent5>
        <a:accent6>
          <a:srgbClr val="2D8AE7"/>
        </a:accent6>
        <a:hlink>
          <a:srgbClr val="CC0066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7">
        <a:dk1>
          <a:srgbClr val="CC3300"/>
        </a:dk1>
        <a:lt1>
          <a:srgbClr val="E5E5FF"/>
        </a:lt1>
        <a:dk2>
          <a:srgbClr val="565680"/>
        </a:dk2>
        <a:lt2>
          <a:srgbClr val="C0C0C0"/>
        </a:lt2>
        <a:accent1>
          <a:srgbClr val="E6E4EC"/>
        </a:accent1>
        <a:accent2>
          <a:srgbClr val="0066CC"/>
        </a:accent2>
        <a:accent3>
          <a:srgbClr val="F0F0FF"/>
        </a:accent3>
        <a:accent4>
          <a:srgbClr val="AE2A00"/>
        </a:accent4>
        <a:accent5>
          <a:srgbClr val="F0EFF4"/>
        </a:accent5>
        <a:accent6>
          <a:srgbClr val="005CB9"/>
        </a:accent6>
        <a:hlink>
          <a:srgbClr val="008080"/>
        </a:hlink>
        <a:folHlink>
          <a:srgbClr val="7B7B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8">
        <a:dk1>
          <a:srgbClr val="000099"/>
        </a:dk1>
        <a:lt1>
          <a:srgbClr val="FFE2C5"/>
        </a:lt1>
        <a:dk2>
          <a:srgbClr val="007D7A"/>
        </a:dk2>
        <a:lt2>
          <a:srgbClr val="C0C0C0"/>
        </a:lt2>
        <a:accent1>
          <a:srgbClr val="EAEAEA"/>
        </a:accent1>
        <a:accent2>
          <a:srgbClr val="B26EB4"/>
        </a:accent2>
        <a:accent3>
          <a:srgbClr val="FFEEDF"/>
        </a:accent3>
        <a:accent4>
          <a:srgbClr val="000082"/>
        </a:accent4>
        <a:accent5>
          <a:srgbClr val="F3F3F3"/>
        </a:accent5>
        <a:accent6>
          <a:srgbClr val="A163A3"/>
        </a:accent6>
        <a:hlink>
          <a:srgbClr val="CC3300"/>
        </a:hlink>
        <a:folHlink>
          <a:srgbClr val="0088E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CDESIGNL</Template>
  <TotalTime>14</TotalTime>
  <Words>3011</Words>
  <Application>Microsoft Office PowerPoint</Application>
  <PresentationFormat>全屏显示(4:3)</PresentationFormat>
  <Paragraphs>306</Paragraphs>
  <Slides>53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53</vt:i4>
      </vt:variant>
    </vt:vector>
  </HeadingPairs>
  <TitlesOfParts>
    <vt:vector size="63" baseType="lpstr">
      <vt:lpstr>Arial</vt:lpstr>
      <vt:lpstr>宋体</vt:lpstr>
      <vt:lpstr>Wingdings</vt:lpstr>
      <vt:lpstr>Gungsuh</vt:lpstr>
      <vt:lpstr>Times New Roman</vt:lpstr>
      <vt:lpstr>Arial Narrow</vt:lpstr>
      <vt:lpstr>华文新魏</vt:lpstr>
      <vt:lpstr>Impact</vt:lpstr>
      <vt:lpstr>华文行楷</vt:lpstr>
      <vt:lpstr>诗情画意</vt:lpstr>
      <vt:lpstr>Unit 1  A land of diversity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Administrator</cp:lastModifiedBy>
  <cp:revision>5</cp:revision>
  <cp:lastPrinted>1601-01-01T00:00:00Z</cp:lastPrinted>
  <dcterms:created xsi:type="dcterms:W3CDTF">1601-01-01T00:00:00Z</dcterms:created>
  <dcterms:modified xsi:type="dcterms:W3CDTF">2014-09-16T01:16:32Z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