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321" r:id="rId4"/>
    <p:sldId id="322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4" r:id="rId16"/>
    <p:sldId id="315" r:id="rId17"/>
    <p:sldId id="318" r:id="rId18"/>
    <p:sldId id="282" r:id="rId19"/>
  </p:sldIdLst>
  <p:sldSz cx="9144000" cy="514191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897B"/>
    <a:srgbClr val="E4402F"/>
    <a:srgbClr val="FFFDEF"/>
    <a:srgbClr val="CBAB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1" d="100"/>
          <a:sy n="101" d="100"/>
        </p:scale>
        <p:origin x="-96" y="-432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F12FD-5A5D-4212-BA1A-BE6A382C84A7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2CFBE-1407-414C-AC03-95A5BCF50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990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709918" y="361176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A2897B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709918" y="598656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1" name="圆角矩形 20"/>
          <p:cNvSpPr/>
          <p:nvPr userDrawn="1"/>
        </p:nvSpPr>
        <p:spPr>
          <a:xfrm>
            <a:off x="279049" y="412730"/>
            <a:ext cx="393739" cy="393739"/>
          </a:xfrm>
          <a:prstGeom prst="roundRect">
            <a:avLst>
              <a:gd name="adj" fmla="val 12258"/>
            </a:avLst>
          </a:prstGeom>
          <a:solidFill>
            <a:srgbClr val="FFFDEF"/>
          </a:solidFill>
          <a:ln w="6350">
            <a:solidFill>
              <a:srgbClr val="CBAB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 userDrawn="1"/>
        </p:nvSpPr>
        <p:spPr>
          <a:xfrm>
            <a:off x="241918" y="423644"/>
            <a:ext cx="46800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FCBF77D-F46E-4259-B383-244069B4E4DB}" type="slidenum">
              <a:rPr lang="zh-CN" altLang="en-US" smtClean="0">
                <a:solidFill>
                  <a:srgbClr val="E4402F"/>
                </a:solidFill>
                <a:latin typeface="Impact" panose="020B080603090205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dirty="0">
              <a:solidFill>
                <a:srgbClr val="E4402F"/>
              </a:solidFill>
              <a:latin typeface="Impact" panose="020B080603090205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3D0F8-C622-4332-815B-9ACFF29511F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1376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5C425-95A4-476A-B3C1-F97B0A0A130E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9990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37F4A-247C-4172-AF00-22B1C3C85D00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062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1CF04-1A9F-4D18-8C49-A88A0205C55C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2867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7FD6A-0170-425E-8C17-8BBE6B228C94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2861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D0C760-059E-4F3F-8AB7-2267DC20FDA9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1577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8BBF6-E787-468F-A294-643F32A872C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5279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37091-8F42-4C79-B865-BF6A1FC11E42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4233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1394B-9940-4C6E-A11E-32CEB49935B6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201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81FB0-7195-496C-8DF5-5E8EB9A62DD0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1271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6D4A9-8247-4C2B-BEFA-FABD60A7FF7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76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48DD4-A9AD-4113-82BD-DB389D9CB606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ppt-3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15"/>
            <a:ext cx="8229600" cy="8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99780"/>
            <a:ext cx="8229600" cy="339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2474"/>
            <a:ext cx="2133600" cy="357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4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2474"/>
            <a:ext cx="2895600" cy="357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 sz="14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2474"/>
            <a:ext cx="2133600" cy="357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213194-1F3B-4CA6-9C8D-D35B31446CC7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09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oleObject" Target="../embeddings/oleObject1.bin"/><Relationship Id="rId7" Type="http://schemas.openxmlformats.org/officeDocument/2006/relationships/slide" Target="slide1.xml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slide" Target="slide4.xml"/><Relationship Id="rId11" Type="http://schemas.openxmlformats.org/officeDocument/2006/relationships/image" Target="../media/image8.jpeg"/><Relationship Id="rId5" Type="http://schemas.openxmlformats.org/officeDocument/2006/relationships/image" Target="../media/image6.png"/><Relationship Id="rId10" Type="http://schemas.openxmlformats.org/officeDocument/2006/relationships/image" Target="../media/image7.png"/><Relationship Id="rId4" Type="http://schemas.openxmlformats.org/officeDocument/2006/relationships/image" Target="../media/image5.png"/><Relationship Id="rId9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" Target="slide4.xml"/><Relationship Id="rId7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Relationship Id="rId6" Type="http://schemas.openxmlformats.org/officeDocument/2006/relationships/slide" Target="slide2.xml"/><Relationship Id="rId5" Type="http://schemas.openxmlformats.org/officeDocument/2006/relationships/slide" Target="slide9.xml"/><Relationship Id="rId4" Type="http://schemas.openxmlformats.org/officeDocument/2006/relationships/slide" Target="slide1.xml"/><Relationship Id="rId9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slide" Target="slide4.xml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slide" Target="slide2.xml"/><Relationship Id="rId17" Type="http://schemas.openxmlformats.org/officeDocument/2006/relationships/slide" Target="slide3.xml"/><Relationship Id="rId2" Type="http://schemas.openxmlformats.org/officeDocument/2006/relationships/image" Target="../media/image12.png"/><Relationship Id="rId16" Type="http://schemas.openxmlformats.org/officeDocument/2006/relationships/slide" Target="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slide" Target="slide8.xml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slide" Target="slide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23.png"/><Relationship Id="rId7" Type="http://schemas.openxmlformats.org/officeDocument/2006/relationships/slide" Target="slide13.xml"/><Relationship Id="rId12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slide" Target="slide9.xml"/><Relationship Id="rId11" Type="http://schemas.openxmlformats.org/officeDocument/2006/relationships/image" Target="../media/image25.jpeg"/><Relationship Id="rId5" Type="http://schemas.openxmlformats.org/officeDocument/2006/relationships/slide" Target="slide4.xml"/><Relationship Id="rId10" Type="http://schemas.openxmlformats.org/officeDocument/2006/relationships/image" Target="../media/image24.jpeg"/><Relationship Id="rId4" Type="http://schemas.openxmlformats.org/officeDocument/2006/relationships/slide" Target="slide2.xml"/><Relationship Id="rId9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3" Type="http://schemas.openxmlformats.org/officeDocument/2006/relationships/slide" Target="slide2.xml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jpeg"/><Relationship Id="rId11" Type="http://schemas.openxmlformats.org/officeDocument/2006/relationships/image" Target="../media/image33.gif"/><Relationship Id="rId5" Type="http://schemas.openxmlformats.org/officeDocument/2006/relationships/slide" Target="slide14.xml"/><Relationship Id="rId10" Type="http://schemas.openxmlformats.org/officeDocument/2006/relationships/image" Target="../media/image32.jpeg"/><Relationship Id="rId4" Type="http://schemas.openxmlformats.org/officeDocument/2006/relationships/slide" Target="slide4.xml"/><Relationship Id="rId9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kern="0" dirty="0"/>
              <a:t>多媒体作品制作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284658" y="3009913"/>
            <a:ext cx="219347" cy="219347"/>
            <a:chOff x="801291" y="3535885"/>
            <a:chExt cx="219347" cy="219347"/>
          </a:xfrm>
        </p:grpSpPr>
        <p:sp>
          <p:nvSpPr>
            <p:cNvPr id="23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25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Freeform 13"/>
              <p:cNvSpPr/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3503868" y="2987338"/>
            <a:ext cx="6463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郭慧明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4" name="Text Box 13"/>
          <p:cNvSpPr txBox="1">
            <a:spLocks noChangeArrowheads="1"/>
          </p:cNvSpPr>
          <p:nvPr/>
        </p:nvSpPr>
        <p:spPr bwMode="auto">
          <a:xfrm>
            <a:off x="4716016" y="2548344"/>
            <a:ext cx="3262448" cy="101567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91448" tIns="45724" rIns="91448" bIns="45724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zh-CN" altLang="en-US" sz="6000" dirty="0">
                <a:ln w="17780" cmpd="sng">
                  <a:solidFill>
                    <a:schemeClr val="accent5">
                      <a:lumMod val="2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电子</a:t>
            </a:r>
            <a:r>
              <a:rPr lang="zh-CN" altLang="en-US" sz="6000" dirty="0" smtClean="0">
                <a:ln w="17780" cmpd="sng">
                  <a:solidFill>
                    <a:schemeClr val="accent5">
                      <a:lumMod val="2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报刊</a:t>
            </a:r>
            <a:endParaRPr lang="zh-CN" altLang="en-US" sz="6000" dirty="0">
              <a:ln w="17780" cmpd="sng">
                <a:solidFill>
                  <a:schemeClr val="accent5">
                    <a:lumMod val="2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latin typeface="Calibri" pitchFamily="34" charset="0"/>
                <a:cs typeface="Times New Roman" pitchFamily="18" charset="0"/>
              </a:rPr>
              <a:t>电子报刊制作</a:t>
            </a:r>
            <a:endParaRPr lang="zh-CN" altLang="en-US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dirty="0" smtClean="0"/>
              <a:t>主题</a:t>
            </a:r>
            <a:r>
              <a:rPr lang="en-US" dirty="0" smtClean="0"/>
              <a:t>1</a:t>
            </a:r>
            <a:r>
              <a:rPr lang="zh-CN" dirty="0" smtClean="0"/>
              <a:t>是“爱自然、爱科学”</a:t>
            </a:r>
            <a:endParaRPr lang="en-US" altLang="zh-CN" dirty="0" smtClean="0"/>
          </a:p>
          <a:p>
            <a:pPr>
              <a:defRPr/>
            </a:pPr>
            <a:endParaRPr lang="zh-CN" dirty="0" smtClean="0"/>
          </a:p>
          <a:p>
            <a:pPr lvl="1">
              <a:buFontTx/>
              <a:buNone/>
              <a:defRPr/>
            </a:pPr>
            <a:endParaRPr lang="zh-CN" sz="2000" dirty="0" smtClean="0">
              <a:cs typeface="+mn-cs"/>
            </a:endParaRPr>
          </a:p>
          <a:p>
            <a:pPr>
              <a:buFontTx/>
              <a:buNone/>
              <a:defRPr/>
            </a:pPr>
            <a:r>
              <a:rPr lang="en-US" dirty="0" smtClean="0"/>
              <a:t> </a:t>
            </a:r>
            <a:endParaRPr lang="zh-CN" dirty="0" smtClean="0"/>
          </a:p>
          <a:p>
            <a:pPr>
              <a:defRPr/>
            </a:pPr>
            <a:r>
              <a:rPr lang="zh-CN" dirty="0" smtClean="0"/>
              <a:t>主题</a:t>
            </a:r>
            <a:r>
              <a:rPr lang="en-US" dirty="0" smtClean="0"/>
              <a:t>2</a:t>
            </a:r>
            <a:r>
              <a:rPr lang="zh-CN" dirty="0" smtClean="0"/>
              <a:t>是“说说我自己的故事”</a:t>
            </a:r>
            <a:endParaRPr lang="en-US" altLang="zh-CN" dirty="0" smtClean="0"/>
          </a:p>
          <a:p>
            <a:pPr>
              <a:buFontTx/>
              <a:buNone/>
              <a:defRPr/>
            </a:pPr>
            <a:r>
              <a:rPr lang="zh-CN" altLang="en-US" dirty="0" smtClean="0"/>
              <a:t>    （</a:t>
            </a:r>
            <a:r>
              <a:rPr lang="en-US" altLang="zh-CN" dirty="0" smtClean="0"/>
              <a:t> 50%</a:t>
            </a:r>
            <a:r>
              <a:rPr lang="zh-CN" altLang="en-US" dirty="0" smtClean="0"/>
              <a:t>以上原创内容。加</a:t>
            </a:r>
            <a:r>
              <a:rPr lang="en-US" altLang="zh-CN" dirty="0" smtClean="0"/>
              <a:t>20</a:t>
            </a:r>
            <a:r>
              <a:rPr lang="zh-CN" altLang="en-US" dirty="0" smtClean="0"/>
              <a:t>分）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9460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smtClean="0"/>
              <a:t>内容要求</a:t>
            </a:r>
            <a:endParaRPr lang="zh-CN" altLang="en-US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625" y="964109"/>
            <a:ext cx="8229600" cy="3393425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  <a:defRPr/>
            </a:pPr>
            <a:r>
              <a:rPr lang="en-US" sz="2000" dirty="0" smtClean="0"/>
              <a:t> </a:t>
            </a:r>
            <a:endParaRPr lang="zh-CN" sz="2000" dirty="0" smtClean="0"/>
          </a:p>
          <a:p>
            <a:pPr>
              <a:buFontTx/>
              <a:buNone/>
              <a:defRPr/>
            </a:pPr>
            <a:r>
              <a:rPr lang="en-US" sz="2000" dirty="0" smtClean="0"/>
              <a:t>1</a:t>
            </a:r>
            <a:r>
              <a:rPr lang="zh-CN" sz="2000" dirty="0" smtClean="0"/>
              <a:t>、封面：设计要突出主题，标题新颖</a:t>
            </a:r>
            <a:r>
              <a:rPr lang="zh-CN" sz="2000" dirty="0" smtClean="0"/>
              <a:t>。</a:t>
            </a:r>
            <a:r>
              <a:rPr lang="en-US" sz="2000" dirty="0" smtClean="0"/>
              <a:t> </a:t>
            </a:r>
            <a:endParaRPr lang="zh-CN" sz="2000" dirty="0" smtClean="0"/>
          </a:p>
          <a:p>
            <a:pPr>
              <a:buFontTx/>
              <a:buNone/>
              <a:defRPr/>
            </a:pPr>
            <a:r>
              <a:rPr lang="en-US" altLang="zh-CN" sz="2000" dirty="0" smtClean="0"/>
              <a:t>2</a:t>
            </a:r>
            <a:r>
              <a:rPr lang="zh-CN" sz="2000" dirty="0" smtClean="0"/>
              <a:t>、目录页：要求结构清晰</a:t>
            </a:r>
            <a:r>
              <a:rPr lang="zh-CN" sz="2000" dirty="0" smtClean="0"/>
              <a:t>。</a:t>
            </a:r>
            <a:r>
              <a:rPr lang="en-US" sz="2000" dirty="0" smtClean="0"/>
              <a:t> </a:t>
            </a:r>
            <a:endParaRPr lang="zh-CN" sz="2000" dirty="0" smtClean="0"/>
          </a:p>
          <a:p>
            <a:pPr>
              <a:buFontTx/>
              <a:buNone/>
              <a:defRPr/>
            </a:pPr>
            <a:r>
              <a:rPr lang="en-US" altLang="zh-CN" sz="2000" dirty="0" smtClean="0"/>
              <a:t>3</a:t>
            </a:r>
            <a:r>
              <a:rPr lang="zh-CN" sz="2000" dirty="0" smtClean="0"/>
              <a:t>、内容页：</a:t>
            </a:r>
            <a:endParaRPr lang="en-US" altLang="zh-CN" sz="2000" dirty="0" smtClean="0"/>
          </a:p>
          <a:p>
            <a:pPr lvl="1">
              <a:buFont typeface="Wingdings" pitchFamily="2" charset="2"/>
              <a:buChar char="u"/>
              <a:defRPr/>
            </a:pPr>
            <a:r>
              <a:rPr lang="en-US" sz="2400" dirty="0" smtClean="0">
                <a:cs typeface="+mn-cs"/>
              </a:rPr>
              <a:t>5</a:t>
            </a:r>
            <a:r>
              <a:rPr lang="zh-CN" sz="2400" dirty="0" smtClean="0">
                <a:cs typeface="+mn-cs"/>
              </a:rPr>
              <a:t>页</a:t>
            </a:r>
            <a:r>
              <a:rPr lang="zh-CN" altLang="en-US" sz="2400" dirty="0" smtClean="0"/>
              <a:t>以上</a:t>
            </a:r>
            <a:r>
              <a:rPr lang="zh-CN" sz="2400" dirty="0" smtClean="0">
                <a:cs typeface="+mn-cs"/>
              </a:rPr>
              <a:t>。</a:t>
            </a:r>
            <a:endParaRPr lang="en-US" altLang="zh-CN" sz="2400" dirty="0" smtClean="0">
              <a:cs typeface="+mn-cs"/>
            </a:endParaRPr>
          </a:p>
          <a:p>
            <a:pPr lvl="1">
              <a:buFont typeface="Wingdings" pitchFamily="2" charset="2"/>
              <a:buChar char="u"/>
              <a:defRPr/>
            </a:pPr>
            <a:r>
              <a:rPr lang="zh-CN" altLang="en-US" sz="2400" dirty="0" smtClean="0">
                <a:cs typeface="+mn-cs"/>
              </a:rPr>
              <a:t>每页两个以上内容块，文字</a:t>
            </a:r>
            <a:r>
              <a:rPr lang="en-US" altLang="zh-CN" sz="2400" dirty="0" smtClean="0">
                <a:cs typeface="+mn-cs"/>
              </a:rPr>
              <a:t>200</a:t>
            </a:r>
            <a:r>
              <a:rPr lang="zh-CN" altLang="en-US" sz="2400" dirty="0" smtClean="0">
                <a:cs typeface="+mn-cs"/>
              </a:rPr>
              <a:t>字左右。</a:t>
            </a:r>
            <a:endParaRPr lang="en-US" altLang="zh-CN" sz="2400" dirty="0" smtClean="0">
              <a:cs typeface="+mn-cs"/>
            </a:endParaRPr>
          </a:p>
          <a:p>
            <a:pPr lvl="1">
              <a:buFont typeface="Wingdings" pitchFamily="2" charset="2"/>
              <a:buChar char="u"/>
              <a:defRPr/>
            </a:pPr>
            <a:r>
              <a:rPr lang="zh-CN" altLang="en-US" sz="2400" dirty="0" smtClean="0">
                <a:cs typeface="+mn-cs"/>
              </a:rPr>
              <a:t>每段内容块有“艺术字”标题</a:t>
            </a:r>
            <a:endParaRPr lang="zh-CN" sz="2400" dirty="0" smtClean="0">
              <a:cs typeface="+mn-cs"/>
            </a:endParaRPr>
          </a:p>
          <a:p>
            <a:pPr>
              <a:buFontTx/>
              <a:buNone/>
              <a:defRPr/>
            </a:pPr>
            <a:r>
              <a:rPr lang="en-US" sz="2000" dirty="0" smtClean="0"/>
              <a:t> </a:t>
            </a:r>
            <a:endParaRPr lang="zh-CN" sz="2000" dirty="0" smtClean="0"/>
          </a:p>
          <a:p>
            <a:pPr>
              <a:buFontTx/>
              <a:buNone/>
              <a:defRPr/>
            </a:pPr>
            <a:r>
              <a:rPr lang="en-US" sz="2000" dirty="0" smtClean="0"/>
              <a:t>4</a:t>
            </a:r>
            <a:r>
              <a:rPr lang="zh-CN" sz="2000" dirty="0" smtClean="0"/>
              <a:t>、封底：设计要突出主题，可以写上一小段总结性的文字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64129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收集资料</a:t>
            </a:r>
            <a:endParaRPr lang="zh-CN" altLang="en-US" smtClean="0"/>
          </a:p>
        </p:txBody>
      </p:sp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285750" y="1231917"/>
            <a:ext cx="857250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>
              <a:spcBef>
                <a:spcPct val="20000"/>
              </a:spcBef>
            </a:pPr>
            <a:r>
              <a:rPr lang="zh-CN" altLang="en-US" sz="2000" dirty="0"/>
              <a:t>    根据选定的主题，通过网络搜集相关资源，包括文字和图片。</a:t>
            </a:r>
          </a:p>
          <a:p>
            <a:pPr eaLnBrk="1" fontAlgn="t" hangingPunct="1">
              <a:spcBef>
                <a:spcPct val="20000"/>
              </a:spcBef>
            </a:pPr>
            <a:r>
              <a:rPr lang="zh-CN" altLang="en-US" sz="2000" dirty="0"/>
              <a:t>收集资料的基本要求：</a:t>
            </a:r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000" dirty="0"/>
              <a:t>    1</a:t>
            </a:r>
            <a:r>
              <a:rPr lang="zh-CN" altLang="en-US" sz="2000" dirty="0"/>
              <a:t>、</a:t>
            </a:r>
            <a:r>
              <a:rPr lang="en-US" altLang="zh-CN" sz="2000" dirty="0"/>
              <a:t>10</a:t>
            </a:r>
            <a:r>
              <a:rPr lang="zh-CN" altLang="en-US" sz="2000" dirty="0"/>
              <a:t>篇文章以上，每篇文章至少</a:t>
            </a:r>
            <a:r>
              <a:rPr lang="en-US" altLang="zh-CN" sz="2000" dirty="0"/>
              <a:t>200</a:t>
            </a:r>
            <a:r>
              <a:rPr lang="zh-CN" altLang="en-US" sz="2000" dirty="0"/>
              <a:t>字，最多不宜超过</a:t>
            </a:r>
            <a:r>
              <a:rPr lang="en-US" altLang="zh-CN" sz="2000" dirty="0"/>
              <a:t>600</a:t>
            </a:r>
            <a:r>
              <a:rPr lang="zh-CN" altLang="en-US" sz="2000" dirty="0"/>
              <a:t>字。因为内容字体要求在</a:t>
            </a:r>
            <a:r>
              <a:rPr lang="en-US" altLang="zh-CN" sz="2000" dirty="0"/>
              <a:t>12-16</a:t>
            </a:r>
            <a:r>
              <a:rPr lang="zh-CN" altLang="en-US" sz="2000" dirty="0"/>
              <a:t>号之间，</a:t>
            </a:r>
            <a:r>
              <a:rPr lang="en-US" altLang="zh-CN" sz="2000" dirty="0"/>
              <a:t>14</a:t>
            </a:r>
            <a:r>
              <a:rPr lang="zh-CN" altLang="en-US" sz="2000" dirty="0"/>
              <a:t>号字体最合适。文字资料可以通过复制网页中的文字，然后粘贴在</a:t>
            </a:r>
            <a:r>
              <a:rPr lang="en-US" altLang="zh-CN" sz="2000" dirty="0"/>
              <a:t>Word</a:t>
            </a:r>
            <a:r>
              <a:rPr lang="zh-CN" altLang="en-US" sz="2000" dirty="0"/>
              <a:t>文档或是文本文件中；</a:t>
            </a:r>
            <a:br>
              <a:rPr lang="zh-CN" altLang="en-US" sz="2000" dirty="0"/>
            </a:br>
            <a:r>
              <a:rPr lang="zh-CN" altLang="en-US" sz="2000" dirty="0"/>
              <a:t>    </a:t>
            </a:r>
            <a:r>
              <a:rPr lang="en-US" altLang="zh-CN" sz="2000" dirty="0"/>
              <a:t>2</a:t>
            </a:r>
            <a:r>
              <a:rPr lang="zh-CN" altLang="en-US" sz="2000" dirty="0"/>
              <a:t>、至少有</a:t>
            </a:r>
            <a:r>
              <a:rPr lang="en-US" altLang="zh-CN" sz="2000" dirty="0"/>
              <a:t>10</a:t>
            </a:r>
            <a:r>
              <a:rPr lang="zh-CN" altLang="en-US" sz="2000" dirty="0"/>
              <a:t>张与主题相关的图片。图片另存为到相关文件夹中。 </a:t>
            </a:r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000" dirty="0"/>
              <a:t>    3</a:t>
            </a:r>
            <a:r>
              <a:rPr lang="zh-CN" altLang="en-US" sz="2000" dirty="0"/>
              <a:t>、其他素材：背景图片，纯色或单色，防止背景太花、太乱，不要用照片做背景。还可收集一些边框、花纹等素材。 </a:t>
            </a:r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000" dirty="0"/>
              <a:t>    4</a:t>
            </a:r>
            <a:r>
              <a:rPr lang="zh-CN" altLang="en-US" sz="2000" dirty="0"/>
              <a:t>、将搜集到的文字或图片筛选后分类存放，并存放相应的文件夹内管理。</a:t>
            </a:r>
          </a:p>
          <a:p>
            <a:pPr eaLnBrk="1" fontAlgn="t" hangingPunct="1">
              <a:spcBef>
                <a:spcPct val="20000"/>
              </a:spcBef>
            </a:pP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460008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整理资料</a:t>
            </a:r>
            <a:endParaRPr lang="zh-CN" altLang="en-US" smtClean="0"/>
          </a:p>
        </p:txBody>
      </p:sp>
      <p:sp>
        <p:nvSpPr>
          <p:cNvPr id="5123" name="TextBox 4"/>
          <p:cNvSpPr txBox="1">
            <a:spLocks noChangeArrowheads="1"/>
          </p:cNvSpPr>
          <p:nvPr/>
        </p:nvSpPr>
        <p:spPr bwMode="auto">
          <a:xfrm>
            <a:off x="285750" y="1231917"/>
            <a:ext cx="8572500" cy="363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>
              <a:spcBef>
                <a:spcPct val="20000"/>
              </a:spcBef>
            </a:pPr>
            <a:r>
              <a:rPr lang="zh-CN" altLang="en-US" sz="1800" dirty="0"/>
              <a:t>一、版面设置：横版、竖版。菜单“文件”</a:t>
            </a:r>
            <a:r>
              <a:rPr lang="en-US" altLang="zh-CN" sz="1800" dirty="0"/>
              <a:t>—&gt;“</a:t>
            </a:r>
            <a:r>
              <a:rPr lang="zh-CN" altLang="en-US" sz="1800" dirty="0"/>
              <a:t>页面设置”</a:t>
            </a:r>
            <a:endParaRPr lang="en-US" altLang="zh-CN" sz="1800" dirty="0"/>
          </a:p>
          <a:p>
            <a:pPr eaLnBrk="1" fontAlgn="t" hangingPunct="1">
              <a:spcBef>
                <a:spcPct val="20000"/>
              </a:spcBef>
            </a:pPr>
            <a:endParaRPr lang="zh-CN" altLang="en-US" sz="1800" dirty="0"/>
          </a:p>
          <a:p>
            <a:pPr eaLnBrk="1" fontAlgn="t" hangingPunct="1">
              <a:spcBef>
                <a:spcPct val="20000"/>
              </a:spcBef>
            </a:pPr>
            <a:r>
              <a:rPr lang="zh-CN" altLang="en-US" sz="1800" dirty="0"/>
              <a:t>二、整理资料，简易排版。内容页：至少</a:t>
            </a:r>
            <a:r>
              <a:rPr lang="en-US" altLang="zh-CN" sz="1800" dirty="0"/>
              <a:t>5</a:t>
            </a:r>
            <a:r>
              <a:rPr lang="zh-CN" altLang="en-US" sz="1800" dirty="0"/>
              <a:t>页</a:t>
            </a:r>
            <a:endParaRPr lang="en-US" altLang="zh-CN" sz="1800" dirty="0"/>
          </a:p>
          <a:p>
            <a:pPr lvl="2" eaLnBrk="1" fontAlgn="t" hangingPunct="1">
              <a:spcBef>
                <a:spcPct val="20000"/>
              </a:spcBef>
            </a:pPr>
            <a:r>
              <a:rPr lang="zh-CN" altLang="en-US" sz="1800" dirty="0"/>
              <a:t/>
            </a:r>
            <a:br>
              <a:rPr lang="zh-CN" altLang="en-US" sz="1800" dirty="0"/>
            </a:br>
            <a:r>
              <a:rPr lang="en-US" altLang="zh-CN" sz="1800" dirty="0"/>
              <a:t>1</a:t>
            </a:r>
            <a:r>
              <a:rPr lang="zh-CN" altLang="en-US" sz="1800" dirty="0"/>
              <a:t>、在收集到的资料中进行整理、修改和创新，因为版面有限，整理后的资料要注意控制字数及统一风格，每一篇小文章字数建议在</a:t>
            </a:r>
            <a:r>
              <a:rPr lang="en-US" altLang="zh-CN" sz="1800" dirty="0"/>
              <a:t>200</a:t>
            </a:r>
            <a:r>
              <a:rPr lang="zh-CN" altLang="en-US" sz="1800" dirty="0"/>
              <a:t>至</a:t>
            </a:r>
            <a:r>
              <a:rPr lang="en-US" altLang="zh-CN" sz="1800" dirty="0"/>
              <a:t>600</a:t>
            </a:r>
            <a:r>
              <a:rPr lang="zh-CN" altLang="en-US" sz="1800" dirty="0"/>
              <a:t>字之间。</a:t>
            </a:r>
            <a:br>
              <a:rPr lang="zh-CN" altLang="en-US" sz="1800" dirty="0"/>
            </a:br>
            <a:r>
              <a:rPr lang="en-US" altLang="zh-CN" sz="1800" dirty="0"/>
              <a:t>2</a:t>
            </a:r>
            <a:r>
              <a:rPr lang="zh-CN" altLang="en-US" sz="1800" dirty="0"/>
              <a:t>、重新提炼小文章的标题，力求使标题能更全面、更深入地表达主题。</a:t>
            </a:r>
            <a:br>
              <a:rPr lang="zh-CN" altLang="en-US" sz="1800" dirty="0"/>
            </a:br>
            <a:r>
              <a:rPr lang="en-US" altLang="zh-CN" sz="1800" dirty="0"/>
              <a:t>3</a:t>
            </a:r>
            <a:r>
              <a:rPr lang="zh-CN" altLang="en-US" sz="1800" dirty="0"/>
              <a:t>、将整理后的资料做入</a:t>
            </a:r>
            <a:r>
              <a:rPr lang="en-US" altLang="zh-CN" sz="1800" dirty="0"/>
              <a:t>PPT</a:t>
            </a:r>
            <a:r>
              <a:rPr lang="zh-CN" altLang="en-US" sz="1800" dirty="0"/>
              <a:t>中。</a:t>
            </a:r>
            <a:br>
              <a:rPr lang="zh-CN" altLang="en-US" sz="1800" dirty="0"/>
            </a:br>
            <a:r>
              <a:rPr lang="en-US" altLang="zh-CN" sz="1800" dirty="0"/>
              <a:t>4</a:t>
            </a:r>
            <a:r>
              <a:rPr lang="zh-CN" altLang="en-US" sz="1800" dirty="0"/>
              <a:t>、配上相应图片，只需做简易排版，以后我们还将深入学习排版技巧，再做精细排版。</a:t>
            </a:r>
          </a:p>
          <a:p>
            <a:pPr eaLnBrk="1" fontAlgn="t" hangingPunct="1">
              <a:spcBef>
                <a:spcPct val="20000"/>
              </a:spcBef>
            </a:pPr>
            <a:endParaRPr lang="zh-CN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936685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修饰版面</a:t>
            </a:r>
            <a:endParaRPr lang="zh-CN" altLang="en-US" smtClean="0"/>
          </a:p>
        </p:txBody>
      </p:sp>
      <p:sp>
        <p:nvSpPr>
          <p:cNvPr id="6147" name="TextBox 4"/>
          <p:cNvSpPr txBox="1">
            <a:spLocks noChangeArrowheads="1"/>
          </p:cNvSpPr>
          <p:nvPr/>
        </p:nvSpPr>
        <p:spPr bwMode="auto">
          <a:xfrm>
            <a:off x="285750" y="1231918"/>
            <a:ext cx="85725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>
              <a:spcBef>
                <a:spcPct val="20000"/>
              </a:spcBef>
            </a:pPr>
            <a:r>
              <a:rPr lang="zh-CN" altLang="en-US" sz="2400" dirty="0"/>
              <a:t>        综合运用</a:t>
            </a:r>
            <a:r>
              <a:rPr lang="en-US" altLang="zh-CN" sz="2400" dirty="0"/>
              <a:t>PowerPoint</a:t>
            </a:r>
            <a:r>
              <a:rPr lang="zh-CN" altLang="en-US" sz="2400" dirty="0"/>
              <a:t>软件的基本操作技巧，为电子报刊的框架添砖加瓦，对各个版面进行设计。一个完整的版面往往由很多文字和图片组成，应该注意文字与图片的相互联系，恰当地运用图片、文本框、图文框、表格等操作技巧，安排好它们的位置，做到界限分明、层次清楚。能够根据主题的不同特点，创造优美的形式，形成特定的风格，从而激发读者的阅读兴趣。这也是学生不同个性的张显过程。</a:t>
            </a:r>
          </a:p>
        </p:txBody>
      </p:sp>
    </p:spTree>
    <p:extLst>
      <p:ext uri="{BB962C8B-B14F-4D97-AF65-F5344CB8AC3E}">
        <p14:creationId xmlns:p14="http://schemas.microsoft.com/office/powerpoint/2010/main" val="3576524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修饰版面</a:t>
            </a:r>
            <a:endParaRPr lang="zh-CN" altLang="en-US" smtClean="0"/>
          </a:p>
        </p:txBody>
      </p:sp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857251" y="1392602"/>
            <a:ext cx="73580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>
              <a:spcBef>
                <a:spcPct val="20000"/>
              </a:spcBef>
            </a:pPr>
            <a:r>
              <a:rPr lang="zh-CN" altLang="en-US" b="1"/>
              <a:t>一、文本框编辑</a:t>
            </a:r>
            <a:r>
              <a:rPr lang="zh-CN" altLang="en-US"/>
              <a:t>。</a:t>
            </a:r>
            <a:endParaRPr lang="en-US" altLang="zh-CN"/>
          </a:p>
          <a:p>
            <a:pPr eaLnBrk="1" fontAlgn="t" hangingPunct="1">
              <a:spcBef>
                <a:spcPct val="20000"/>
              </a:spcBef>
            </a:pPr>
            <a:endParaRPr lang="en-US" altLang="zh-CN"/>
          </a:p>
          <a:p>
            <a:pPr eaLnBrk="1" fontAlgn="t" hangingPunct="1">
              <a:spcBef>
                <a:spcPct val="20000"/>
              </a:spcBef>
            </a:pPr>
            <a:r>
              <a:rPr lang="zh-CN" altLang="en-US" b="1"/>
              <a:t>二、背景设置</a:t>
            </a:r>
            <a:endParaRPr lang="zh-CN" altLang="en-US"/>
          </a:p>
          <a:p>
            <a:pPr eaLnBrk="1" fontAlgn="t" hangingPunct="1">
              <a:spcBef>
                <a:spcPct val="20000"/>
              </a:spcBef>
            </a:pPr>
            <a:endParaRPr lang="en-US" altLang="zh-CN"/>
          </a:p>
          <a:p>
            <a:pPr eaLnBrk="1" fontAlgn="t" hangingPunct="1">
              <a:spcBef>
                <a:spcPct val="20000"/>
              </a:spcBef>
            </a:pPr>
            <a:r>
              <a:rPr lang="zh-CN" altLang="en-US" b="1"/>
              <a:t>三、标题的设置</a:t>
            </a:r>
            <a:endParaRPr lang="zh-CN" altLang="en-US"/>
          </a:p>
          <a:p>
            <a:pPr eaLnBrk="1" fontAlgn="t" hangingPunct="1">
              <a:spcBef>
                <a:spcPct val="20000"/>
              </a:spcBef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41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报刊要求</a:t>
            </a:r>
            <a:endParaRPr lang="zh-CN" altLang="en-US" smtClean="0"/>
          </a:p>
        </p:txBody>
      </p:sp>
      <p:sp>
        <p:nvSpPr>
          <p:cNvPr id="8196" name="TextBox 4"/>
          <p:cNvSpPr txBox="1">
            <a:spLocks noChangeArrowheads="1"/>
          </p:cNvSpPr>
          <p:nvPr/>
        </p:nvSpPr>
        <p:spPr bwMode="auto">
          <a:xfrm>
            <a:off x="285750" y="1231917"/>
            <a:ext cx="8572500" cy="3711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>
              <a:spcBef>
                <a:spcPct val="20000"/>
              </a:spcBef>
            </a:pPr>
            <a:r>
              <a:rPr lang="zh-CN" altLang="en-US" sz="2400" b="1" dirty="0"/>
              <a:t>总体要求：</a:t>
            </a:r>
            <a:endParaRPr lang="zh-CN" altLang="en-US" sz="2400" dirty="0"/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400" dirty="0"/>
              <a:t>    1</a:t>
            </a:r>
            <a:r>
              <a:rPr lang="zh-CN" altLang="en-US" sz="2400" dirty="0"/>
              <a:t>、版面设计简洁、明快，图文并茂，前后风格协调一致。反映出作者有一定的审美能力。</a:t>
            </a:r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400" dirty="0"/>
              <a:t>    2</a:t>
            </a:r>
            <a:r>
              <a:rPr lang="zh-CN" altLang="en-US" sz="2400" dirty="0"/>
              <a:t>、选用制作软件和表现技巧恰当，技术运用准确、适当、便于阅读。</a:t>
            </a:r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400" dirty="0"/>
              <a:t>    3</a:t>
            </a:r>
            <a:r>
              <a:rPr lang="zh-CN" altLang="en-US" sz="2400" dirty="0"/>
              <a:t>、作品应有刊名、刊号、主办单位、主编和编委、出版日期等刊物所包含的要素。可以真实，也可以虚拟。建议做在目录页或卷首语。</a:t>
            </a:r>
          </a:p>
          <a:p>
            <a:pPr eaLnBrk="1" fontAlgn="t" hangingPunct="1">
              <a:spcBef>
                <a:spcPct val="20000"/>
              </a:spcBef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678344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报刊要求</a:t>
            </a:r>
            <a:endParaRPr lang="zh-CN" altLang="en-US" smtClean="0"/>
          </a:p>
        </p:txBody>
      </p:sp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358899" y="1231917"/>
            <a:ext cx="8317557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>
              <a:spcBef>
                <a:spcPct val="20000"/>
              </a:spcBef>
            </a:pPr>
            <a:r>
              <a:rPr lang="zh-CN" altLang="en-US" sz="2400" b="1" dirty="0"/>
              <a:t>内容要求：</a:t>
            </a:r>
            <a:endParaRPr lang="zh-CN" altLang="en-US" sz="2400" dirty="0"/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400" dirty="0"/>
              <a:t>1</a:t>
            </a:r>
            <a:r>
              <a:rPr lang="zh-CN" altLang="en-US" sz="2400" dirty="0"/>
              <a:t>、封面：设计要突出主题，标题新颖，要有</a:t>
            </a:r>
            <a:r>
              <a:rPr lang="en-US" altLang="zh-CN" sz="2400" dirty="0"/>
              <a:t>”</a:t>
            </a:r>
            <a:r>
              <a:rPr lang="zh-CN" altLang="en-US" sz="2400" dirty="0"/>
              <a:t>出版社</a:t>
            </a:r>
            <a:r>
              <a:rPr lang="en-US" altLang="zh-CN" sz="2400" dirty="0"/>
              <a:t>”</a:t>
            </a:r>
            <a:r>
              <a:rPr lang="zh-CN" altLang="en-US" sz="2400" dirty="0"/>
              <a:t>。</a:t>
            </a:r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400" dirty="0"/>
              <a:t>2</a:t>
            </a:r>
            <a:r>
              <a:rPr lang="zh-CN" altLang="en-US" sz="2400" dirty="0"/>
              <a:t>、卷首语：要求自己原创，主要写为什么做这个主题，也就是做这个主题的背景、目的、意义，字数</a:t>
            </a:r>
            <a:r>
              <a:rPr lang="en-US" altLang="zh-CN" sz="2400" dirty="0"/>
              <a:t>300-700</a:t>
            </a:r>
            <a:r>
              <a:rPr lang="zh-CN" altLang="en-US" sz="2400" dirty="0"/>
              <a:t>字</a:t>
            </a:r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400" dirty="0"/>
              <a:t>3</a:t>
            </a:r>
            <a:r>
              <a:rPr lang="zh-CN" altLang="en-US" sz="2400" dirty="0"/>
              <a:t>、目录页：要求结构清晰，要有超级链接。</a:t>
            </a:r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400" dirty="0"/>
              <a:t>4</a:t>
            </a:r>
            <a:r>
              <a:rPr lang="zh-CN" altLang="en-US" sz="2400" dirty="0"/>
              <a:t>、内容页：内容原创在</a:t>
            </a:r>
            <a:r>
              <a:rPr lang="en-US" altLang="zh-CN" sz="2400" dirty="0"/>
              <a:t>10%</a:t>
            </a:r>
            <a:r>
              <a:rPr lang="zh-CN" altLang="en-US" sz="2400" dirty="0"/>
              <a:t>以上。文字内容通顺；无错别字和繁体字。至少</a:t>
            </a:r>
            <a:r>
              <a:rPr lang="en-US" altLang="zh-CN" sz="2400" dirty="0"/>
              <a:t>5</a:t>
            </a:r>
            <a:r>
              <a:rPr lang="zh-CN" altLang="en-US" sz="2400" dirty="0"/>
              <a:t>页内容页。</a:t>
            </a:r>
          </a:p>
          <a:p>
            <a:pPr eaLnBrk="1" fontAlgn="t" hangingPunct="1">
              <a:spcBef>
                <a:spcPct val="20000"/>
              </a:spcBef>
            </a:pPr>
            <a:r>
              <a:rPr lang="en-US" altLang="zh-CN" sz="2400" dirty="0"/>
              <a:t>5</a:t>
            </a:r>
            <a:r>
              <a:rPr lang="zh-CN" altLang="en-US" sz="2400" dirty="0"/>
              <a:t>、封底：设计要突出主题，可以写上一小段总结性的文字。</a:t>
            </a:r>
          </a:p>
        </p:txBody>
      </p:sp>
    </p:spTree>
    <p:extLst>
      <p:ext uri="{BB962C8B-B14F-4D97-AF65-F5344CB8AC3E}">
        <p14:creationId xmlns:p14="http://schemas.microsoft.com/office/powerpoint/2010/main" val="2235568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4"/>
          <p:cNvSpPr>
            <a:spLocks noChangeArrowheads="1" noChangeShapeType="1" noTextEdit="1"/>
          </p:cNvSpPr>
          <p:nvPr/>
        </p:nvSpPr>
        <p:spPr bwMode="auto">
          <a:xfrm>
            <a:off x="1214441" y="1285480"/>
            <a:ext cx="6738937" cy="123191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smtClean="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</a:rPr>
              <a:t>说说我自己的故事</a:t>
            </a:r>
          </a:p>
        </p:txBody>
      </p:sp>
    </p:spTree>
    <p:extLst>
      <p:ext uri="{BB962C8B-B14F-4D97-AF65-F5344CB8AC3E}">
        <p14:creationId xmlns:p14="http://schemas.microsoft.com/office/powerpoint/2010/main" val="3832206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solidFill>
                  <a:srgbClr val="008000"/>
                </a:solidFill>
                <a:ea typeface="华文行楷" pitchFamily="2" charset="-122"/>
              </a:rPr>
              <a:t>说说自己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91" y="351355"/>
            <a:ext cx="8351837" cy="4721292"/>
          </a:xfrm>
          <a:blipFill dpi="0" rotWithShape="0">
            <a:blip r:embed="rId2">
              <a:alphaModFix amt="50000"/>
            </a:blip>
            <a:srcRect/>
            <a:stretch>
              <a:fillRect/>
            </a:stretch>
          </a:blipFill>
          <a:ln cap="flat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buFontTx/>
              <a:buNone/>
            </a:pPr>
            <a:r>
              <a:rPr lang="en-US" altLang="zh-CN" smtClean="0"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smtClean="0">
                <a:latin typeface="楷体_GB2312" pitchFamily="49" charset="-122"/>
                <a:ea typeface="楷体_GB2312" pitchFamily="49" charset="-122"/>
              </a:rPr>
              <a:t>每天都有新的故事在发生着，进行着。这些故事并非童话</a:t>
            </a:r>
            <a:r>
              <a:rPr lang="en-US" altLang="zh-CN" smtClean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mtClean="0">
                <a:latin typeface="楷体_GB2312" pitchFamily="49" charset="-122"/>
                <a:ea typeface="楷体_GB2312" pitchFamily="49" charset="-122"/>
              </a:rPr>
              <a:t>而是实实在在的在我们生活中上演</a:t>
            </a:r>
            <a:r>
              <a:rPr lang="en-US" altLang="zh-CN" smtClean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mtClean="0">
                <a:latin typeface="楷体_GB2312" pitchFamily="49" charset="-122"/>
                <a:ea typeface="楷体_GB2312" pitchFamily="49" charset="-122"/>
              </a:rPr>
              <a:t>角色是自己</a:t>
            </a:r>
            <a:r>
              <a:rPr lang="en-US" altLang="zh-CN" smtClean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mtClean="0">
                <a:latin typeface="楷体_GB2312" pitchFamily="49" charset="-122"/>
                <a:ea typeface="楷体_GB2312" pitchFamily="49" charset="-122"/>
              </a:rPr>
              <a:t>有苦有甜</a:t>
            </a:r>
            <a:r>
              <a:rPr lang="en-US" altLang="zh-CN" smtClean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mtClean="0">
                <a:latin typeface="楷体_GB2312" pitchFamily="49" charset="-122"/>
                <a:ea typeface="楷体_GB2312" pitchFamily="49" charset="-122"/>
              </a:rPr>
              <a:t>有笑有泪</a:t>
            </a:r>
            <a:r>
              <a:rPr lang="en-US" altLang="zh-CN" smtClean="0">
                <a:ea typeface="楷体_GB2312" pitchFamily="49" charset="-122"/>
              </a:rPr>
              <a:t>……</a:t>
            </a:r>
            <a:endParaRPr lang="en-US" altLang="zh-CN" smtClean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smtClean="0"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smtClean="0">
                <a:latin typeface="楷体_GB2312" pitchFamily="49" charset="-122"/>
                <a:ea typeface="楷体_GB2312" pitchFamily="49" charset="-122"/>
              </a:rPr>
              <a:t>每个人都有自己的故事，正是这些故事，造就并磨练了我们不同的性格。每个人才会成为独特的个体。无论快乐，忧伤，甚至痛苦，到最后，都会成为我们的财富。</a:t>
            </a:r>
          </a:p>
          <a:p>
            <a:pPr eaLnBrk="1" hangingPunct="1">
              <a:buFontTx/>
              <a:buNone/>
            </a:pPr>
            <a:endParaRPr lang="en-US" altLang="zh-CN" smtClean="0">
              <a:latin typeface="楷体_GB2312" pitchFamily="49" charset="-122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272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>
            <a:spLocks noChangeArrowheads="1"/>
          </p:cNvSpPr>
          <p:nvPr/>
        </p:nvSpPr>
        <p:spPr bwMode="auto">
          <a:xfrm>
            <a:off x="7772400" y="1599706"/>
            <a:ext cx="381000" cy="285662"/>
          </a:xfrm>
          <a:prstGeom prst="star4">
            <a:avLst>
              <a:gd name="adj" fmla="val 5833"/>
            </a:avLst>
          </a:prstGeom>
          <a:gradFill rotWithShape="0">
            <a:gsLst>
              <a:gs pos="0">
                <a:schemeClr val="bg1"/>
              </a:gs>
              <a:gs pos="100000">
                <a:srgbClr val="CC66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66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09600" y="-151063"/>
            <a:ext cx="3581400" cy="541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667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rgbClr val="000000"/>
                </a:solidFill>
              </a:rPr>
              <a:t>  </a:t>
            </a:r>
            <a:r>
              <a:rPr lang="zh-CN" altLang="en-US" sz="1600" smtClean="0">
                <a:solidFill>
                  <a:srgbClr val="000000"/>
                </a:solidFill>
              </a:rPr>
              <a:t>刚刚度过了我的十四岁生日，我现在是个健康、活泼的孩子，然而有一段不为人知的故事曾经发生在我身上。</a:t>
            </a:r>
          </a:p>
          <a:p>
            <a:pPr indent="2667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smtClean="0">
                <a:solidFill>
                  <a:srgbClr val="000000"/>
                </a:solidFill>
              </a:rPr>
              <a:t> 我两岁的时候便患上了一种在那时候根本叫不出名字的怪病，病征是有一只眼睛睁不开来，因为病得轻过几天就没事了，而且那时大家都不懂，所以就没有理会。       </a:t>
            </a:r>
          </a:p>
          <a:p>
            <a:pPr indent="2667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smtClean="0">
                <a:solidFill>
                  <a:srgbClr val="000000"/>
                </a:solidFill>
              </a:rPr>
              <a:t>  可就是在我上小学的时候，这个病又突如 其来地复发了。原因我自己都记得，是因为受到了惊吓。那时候吓坏了我的亲戚朋友，但最担忧的莫过于爸爸和妈妈了。那时候开始，爸爸妈妈便带我走便了大大小小的医院，只要稍稍能治好这个病的诊所，我们都会去试。</a:t>
            </a:r>
          </a:p>
          <a:p>
            <a:pPr indent="2667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smtClean="0">
                <a:solidFill>
                  <a:srgbClr val="000000"/>
                </a:solidFill>
              </a:rPr>
              <a:t>        </a:t>
            </a:r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381000" y="514191"/>
            <a:ext cx="3886200" cy="3885001"/>
          </a:xfrm>
          <a:prstGeom prst="flowChartAlternateProcess">
            <a:avLst/>
          </a:prstGeom>
          <a:noFill/>
          <a:ln w="57150" cmpd="thickThin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graphicFrame>
        <p:nvGraphicFramePr>
          <p:cNvPr id="12293" name="Object 5"/>
          <p:cNvGraphicFramePr>
            <a:graphicFrameLocks noChangeAspect="1"/>
          </p:cNvGraphicFramePr>
          <p:nvPr/>
        </p:nvGraphicFramePr>
        <p:xfrm>
          <a:off x="3363916" y="3702893"/>
          <a:ext cx="1512887" cy="103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Image" r:id="rId3" imgW="3735969" imgH="4256971" progId="Photoshop.Image.6">
                  <p:embed/>
                </p:oleObj>
              </mc:Choice>
              <mc:Fallback>
                <p:oleObj name="Image" r:id="rId3" imgW="3735969" imgH="4256971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9598"/>
                      <a:stretch>
                        <a:fillRect/>
                      </a:stretch>
                    </p:blipFill>
                    <p:spPr bwMode="auto">
                      <a:xfrm>
                        <a:off x="3363916" y="3702893"/>
                        <a:ext cx="1512887" cy="103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4" name="Picture 6" descr="4B2575563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8" y="171398"/>
            <a:ext cx="3590925" cy="3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5" name="Group 7"/>
          <p:cNvGrpSpPr>
            <a:grpSpLocks/>
          </p:cNvGrpSpPr>
          <p:nvPr/>
        </p:nvGrpSpPr>
        <p:grpSpPr bwMode="auto">
          <a:xfrm>
            <a:off x="4267200" y="4661050"/>
            <a:ext cx="1600200" cy="554843"/>
            <a:chOff x="288" y="1152"/>
            <a:chExt cx="1104" cy="720"/>
          </a:xfrm>
        </p:grpSpPr>
        <p:sp>
          <p:nvSpPr>
            <p:cNvPr id="12320" name="AutoShape 8"/>
            <p:cNvSpPr>
              <a:spLocks noChangeArrowheads="1"/>
            </p:cNvSpPr>
            <p:nvPr/>
          </p:nvSpPr>
          <p:spPr bwMode="auto">
            <a:xfrm>
              <a:off x="288" y="1152"/>
              <a:ext cx="1104" cy="624"/>
            </a:xfrm>
            <a:prstGeom prst="curvedDownArrow">
              <a:avLst>
                <a:gd name="adj1" fmla="val 35385"/>
                <a:gd name="adj2" fmla="val 70769"/>
                <a:gd name="adj3" fmla="val 33333"/>
              </a:avLst>
            </a:prstGeom>
            <a:solidFill>
              <a:srgbClr val="99CC00">
                <a:alpha val="50195"/>
              </a:srgbClr>
            </a:solidFill>
            <a:ln w="9525">
              <a:solidFill>
                <a:srgbClr val="99C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2321" name="Text Box 9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35" y="1393"/>
              <a:ext cx="1010" cy="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1800" b="1" smtClean="0">
                  <a:solidFill>
                    <a:srgbClr val="003300"/>
                  </a:solidFill>
                  <a:ea typeface="华文细黑" pitchFamily="2" charset="-122"/>
                  <a:hlinkClick r:id="rId7" action="ppaction://hlinksldjump"/>
                </a:rPr>
                <a:t>寻找幸福</a:t>
              </a:r>
              <a:endParaRPr lang="zh-CN" altLang="en-US" sz="1800" b="1" smtClean="0">
                <a:solidFill>
                  <a:srgbClr val="003300"/>
                </a:solidFill>
                <a:ea typeface="华文细黑" pitchFamily="2" charset="-122"/>
              </a:endParaRPr>
            </a:p>
          </p:txBody>
        </p:sp>
      </p:grpSp>
      <p:grpSp>
        <p:nvGrpSpPr>
          <p:cNvPr id="12296" name="Group 10"/>
          <p:cNvGrpSpPr>
            <a:grpSpLocks/>
          </p:cNvGrpSpPr>
          <p:nvPr/>
        </p:nvGrpSpPr>
        <p:grpSpPr bwMode="auto">
          <a:xfrm>
            <a:off x="5715000" y="4661050"/>
            <a:ext cx="1600200" cy="554843"/>
            <a:chOff x="288" y="1152"/>
            <a:chExt cx="1104" cy="720"/>
          </a:xfrm>
        </p:grpSpPr>
        <p:sp>
          <p:nvSpPr>
            <p:cNvPr id="12318" name="AutoShape 11"/>
            <p:cNvSpPr>
              <a:spLocks noChangeArrowheads="1"/>
            </p:cNvSpPr>
            <p:nvPr/>
          </p:nvSpPr>
          <p:spPr bwMode="auto">
            <a:xfrm>
              <a:off x="288" y="1152"/>
              <a:ext cx="1104" cy="624"/>
            </a:xfrm>
            <a:prstGeom prst="curvedDownArrow">
              <a:avLst>
                <a:gd name="adj1" fmla="val 35385"/>
                <a:gd name="adj2" fmla="val 70769"/>
                <a:gd name="adj3" fmla="val 33333"/>
              </a:avLst>
            </a:prstGeom>
            <a:solidFill>
              <a:srgbClr val="99CC00">
                <a:alpha val="50195"/>
              </a:srgbClr>
            </a:solidFill>
            <a:ln w="9525">
              <a:solidFill>
                <a:srgbClr val="99C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2319" name="Text Box 12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35" y="1393"/>
              <a:ext cx="1010" cy="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1800" b="1" smtClean="0">
                  <a:solidFill>
                    <a:srgbClr val="003300"/>
                  </a:solidFill>
                  <a:ea typeface="华文细黑" pitchFamily="2" charset="-122"/>
                  <a:hlinkClick r:id="rId8" action="ppaction://hlinksldjump"/>
                </a:rPr>
                <a:t>幸福日子</a:t>
              </a:r>
              <a:endParaRPr lang="zh-CN" altLang="en-US" sz="1800" b="1" smtClean="0">
                <a:solidFill>
                  <a:srgbClr val="003300"/>
                </a:solidFill>
                <a:ea typeface="华文细黑" pitchFamily="2" charset="-122"/>
              </a:endParaRPr>
            </a:p>
          </p:txBody>
        </p:sp>
      </p:grpSp>
      <p:grpSp>
        <p:nvGrpSpPr>
          <p:cNvPr id="12297" name="Group 13"/>
          <p:cNvGrpSpPr>
            <a:grpSpLocks/>
          </p:cNvGrpSpPr>
          <p:nvPr/>
        </p:nvGrpSpPr>
        <p:grpSpPr bwMode="auto">
          <a:xfrm>
            <a:off x="7162800" y="4661050"/>
            <a:ext cx="1600200" cy="554843"/>
            <a:chOff x="288" y="1152"/>
            <a:chExt cx="1104" cy="720"/>
          </a:xfrm>
        </p:grpSpPr>
        <p:sp>
          <p:nvSpPr>
            <p:cNvPr id="12316" name="AutoShape 14"/>
            <p:cNvSpPr>
              <a:spLocks noChangeArrowheads="1"/>
            </p:cNvSpPr>
            <p:nvPr/>
          </p:nvSpPr>
          <p:spPr bwMode="auto">
            <a:xfrm>
              <a:off x="288" y="1152"/>
              <a:ext cx="1104" cy="624"/>
            </a:xfrm>
            <a:prstGeom prst="curvedDownArrow">
              <a:avLst>
                <a:gd name="adj1" fmla="val 35385"/>
                <a:gd name="adj2" fmla="val 70769"/>
                <a:gd name="adj3" fmla="val 33333"/>
              </a:avLst>
            </a:prstGeom>
            <a:solidFill>
              <a:srgbClr val="99CC00">
                <a:alpha val="50195"/>
              </a:srgbClr>
            </a:solidFill>
            <a:ln w="9525">
              <a:solidFill>
                <a:srgbClr val="99C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2317" name="Text Box 15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35" y="1393"/>
              <a:ext cx="1010" cy="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1800" b="1" smtClean="0">
                  <a:solidFill>
                    <a:srgbClr val="003300"/>
                  </a:solidFill>
                  <a:ea typeface="华文细黑" pitchFamily="2" charset="-122"/>
                  <a:hlinkClick r:id="" action="ppaction://noaction"/>
                </a:rPr>
                <a:t>我的幸福</a:t>
              </a:r>
              <a:endParaRPr lang="zh-CN" altLang="en-US" sz="1800" b="1" smtClean="0">
                <a:solidFill>
                  <a:srgbClr val="003300"/>
                </a:solidFill>
                <a:ea typeface="华文细黑" pitchFamily="2" charset="-122"/>
              </a:endParaRPr>
            </a:p>
          </p:txBody>
        </p:sp>
      </p:grpSp>
      <p:grpSp>
        <p:nvGrpSpPr>
          <p:cNvPr id="12298" name="Group 16"/>
          <p:cNvGrpSpPr>
            <a:grpSpLocks/>
          </p:cNvGrpSpPr>
          <p:nvPr/>
        </p:nvGrpSpPr>
        <p:grpSpPr bwMode="auto">
          <a:xfrm>
            <a:off x="119066" y="4741986"/>
            <a:ext cx="3557587" cy="363029"/>
            <a:chOff x="75" y="3984"/>
            <a:chExt cx="2241" cy="305"/>
          </a:xfrm>
        </p:grpSpPr>
        <p:pic>
          <p:nvPicPr>
            <p:cNvPr id="12310" name="Picture 17">
              <a:hlinkClick r:id="rId9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4" y="3984"/>
              <a:ext cx="492" cy="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1" name="Picture 18" descr="幸福１">
              <a:hlinkClick r:id="" action="ppaction://hlinkshowjump?jump=firstslide"/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" y="3996"/>
              <a:ext cx="453" cy="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12" name="AutoShape 19">
              <a:hlinkClick r:id="" action="ppaction://hlinkshowjump?jump=nextslide" highlightClick="1"/>
            </p:cNvPr>
            <p:cNvSpPr>
              <a:spLocks noChangeArrowheads="1"/>
            </p:cNvSpPr>
            <p:nvPr/>
          </p:nvSpPr>
          <p:spPr bwMode="auto">
            <a:xfrm>
              <a:off x="1202" y="4020"/>
              <a:ext cx="288" cy="192"/>
            </a:xfrm>
            <a:prstGeom prst="actionButtonForwardNext">
              <a:avLst/>
            </a:prstGeom>
            <a:solidFill>
              <a:srgbClr val="57B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2313" name="AutoShape 20">
              <a:hlinkClick r:id="" action="ppaction://hlinkshowjump?jump=previousslide" highlightClick="1"/>
            </p:cNvPr>
            <p:cNvSpPr>
              <a:spLocks noChangeArrowheads="1"/>
            </p:cNvSpPr>
            <p:nvPr/>
          </p:nvSpPr>
          <p:spPr bwMode="auto">
            <a:xfrm>
              <a:off x="884" y="4020"/>
              <a:ext cx="286" cy="192"/>
            </a:xfrm>
            <a:prstGeom prst="actionButtonBackPrevious">
              <a:avLst/>
            </a:prstGeom>
            <a:solidFill>
              <a:srgbClr val="57B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smtClean="0">
                <a:solidFill>
                  <a:srgbClr val="000000"/>
                </a:solidFill>
              </a:endParaRPr>
            </a:p>
          </p:txBody>
        </p:sp>
        <p:sp>
          <p:nvSpPr>
            <p:cNvPr id="12314" name="AutoShape 21">
              <a:hlinkClick r:id="" action="ppaction://hlinkshowjump?jump=firstslide"/>
            </p:cNvPr>
            <p:cNvSpPr>
              <a:spLocks noChangeArrowheads="1"/>
            </p:cNvSpPr>
            <p:nvPr/>
          </p:nvSpPr>
          <p:spPr bwMode="auto">
            <a:xfrm>
              <a:off x="567" y="4020"/>
              <a:ext cx="285" cy="192"/>
            </a:xfrm>
            <a:prstGeom prst="actionButtonBeginning">
              <a:avLst/>
            </a:prstGeom>
            <a:solidFill>
              <a:srgbClr val="47B5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2315" name="AutoShape 22">
              <a:hlinkClick r:id="" action="ppaction://hlinkshowjump?jump=lastslide" highlightClick="1"/>
            </p:cNvPr>
            <p:cNvSpPr>
              <a:spLocks noChangeArrowheads="1"/>
            </p:cNvSpPr>
            <p:nvPr/>
          </p:nvSpPr>
          <p:spPr bwMode="auto">
            <a:xfrm>
              <a:off x="1519" y="4020"/>
              <a:ext cx="288" cy="192"/>
            </a:xfrm>
            <a:prstGeom prst="actionButtonEnd">
              <a:avLst/>
            </a:prstGeom>
            <a:solidFill>
              <a:srgbClr val="57B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12299" name="Picture 23" descr="P000399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947262"/>
            <a:ext cx="4724400" cy="250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0" name="AutoShape 24"/>
          <p:cNvSpPr>
            <a:spLocks noChangeArrowheads="1"/>
          </p:cNvSpPr>
          <p:nvPr/>
        </p:nvSpPr>
        <p:spPr bwMode="auto">
          <a:xfrm>
            <a:off x="8686800" y="4856251"/>
            <a:ext cx="457200" cy="342794"/>
          </a:xfrm>
          <a:prstGeom prst="irregularSeal1">
            <a:avLst/>
          </a:prstGeom>
          <a:solidFill>
            <a:srgbClr val="FF99CC"/>
          </a:solidFill>
          <a:ln w="9525">
            <a:solidFill>
              <a:srgbClr val="FF99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mtClean="0">
                <a:solidFill>
                  <a:srgbClr val="FFFFFF"/>
                </a:solidFill>
                <a:ea typeface="楷体_GB2312" pitchFamily="49" charset="-122"/>
              </a:rPr>
              <a:t>17</a:t>
            </a:r>
          </a:p>
        </p:txBody>
      </p:sp>
      <p:sp>
        <p:nvSpPr>
          <p:cNvPr id="12301" name="WordArt 25"/>
          <p:cNvSpPr>
            <a:spLocks noChangeArrowheads="1" noChangeShapeType="1" noTextEdit="1"/>
          </p:cNvSpPr>
          <p:nvPr/>
        </p:nvSpPr>
        <p:spPr bwMode="auto">
          <a:xfrm>
            <a:off x="4724400" y="228530"/>
            <a:ext cx="2133600" cy="102838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1148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smtClean="0">
                <a:ln w="9525">
                  <a:solidFill>
                    <a:srgbClr val="008080"/>
                  </a:solidFill>
                  <a:round/>
                  <a:headEnd/>
                  <a:tailEnd/>
                </a:ln>
                <a:solidFill>
                  <a:srgbClr val="0099FF"/>
                </a:solidFill>
                <a:effectLst>
                  <a:outerShdw dist="71842" dir="2700000" algn="ctr" rotWithShape="0">
                    <a:srgbClr val="C0C0C0"/>
                  </a:outerShdw>
                </a:effectLst>
                <a:latin typeface="隶书"/>
                <a:ea typeface="隶书"/>
              </a:rPr>
              <a:t>爸爸</a:t>
            </a:r>
          </a:p>
        </p:txBody>
      </p:sp>
      <p:sp>
        <p:nvSpPr>
          <p:cNvPr id="12302" name="WordArt 26"/>
          <p:cNvSpPr>
            <a:spLocks noChangeArrowheads="1" noChangeShapeType="1" noTextEdit="1"/>
          </p:cNvSpPr>
          <p:nvPr/>
        </p:nvSpPr>
        <p:spPr bwMode="auto">
          <a:xfrm>
            <a:off x="7162800" y="285662"/>
            <a:ext cx="1752600" cy="971250"/>
          </a:xfrm>
          <a:prstGeom prst="rect">
            <a:avLst/>
          </a:prstGeom>
        </p:spPr>
        <p:txBody>
          <a:bodyPr wrap="none" fromWordArt="1">
            <a:prstTxWarp prst="textCascadeDown">
              <a:avLst>
                <a:gd name="adj" fmla="val 69412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smtClean="0">
                <a:ln w="1270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CC99"/>
                </a:solidFill>
                <a:effectLst>
                  <a:outerShdw dist="63500" dir="2212194" algn="ctr" rotWithShape="0">
                    <a:srgbClr val="969696"/>
                  </a:outerShdw>
                </a:effectLst>
                <a:latin typeface="隶书"/>
                <a:ea typeface="隶书"/>
              </a:rPr>
              <a:t>妈妈</a:t>
            </a:r>
          </a:p>
        </p:txBody>
      </p:sp>
      <p:sp>
        <p:nvSpPr>
          <p:cNvPr id="12303" name="WordArt 27"/>
          <p:cNvSpPr>
            <a:spLocks noChangeArrowheads="1" noChangeShapeType="1" noTextEdit="1"/>
          </p:cNvSpPr>
          <p:nvPr/>
        </p:nvSpPr>
        <p:spPr bwMode="auto">
          <a:xfrm>
            <a:off x="5943600" y="1314045"/>
            <a:ext cx="685800" cy="514191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66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969696"/>
                  </a:outerShdw>
                </a:effectLst>
                <a:latin typeface="隶书"/>
                <a:ea typeface="隶书"/>
              </a:rPr>
              <a:t>与</a:t>
            </a:r>
          </a:p>
        </p:txBody>
      </p:sp>
      <p:sp>
        <p:nvSpPr>
          <p:cNvPr id="12304" name="WordArt 28"/>
          <p:cNvSpPr>
            <a:spLocks noChangeArrowheads="1" noChangeShapeType="1" noTextEdit="1"/>
          </p:cNvSpPr>
          <p:nvPr/>
        </p:nvSpPr>
        <p:spPr bwMode="auto">
          <a:xfrm>
            <a:off x="6934200" y="1256912"/>
            <a:ext cx="914400" cy="628456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smtClean="0">
                <a:ln w="12700">
                  <a:solidFill>
                    <a:srgbClr val="CC66FF"/>
                  </a:solidFill>
                  <a:round/>
                  <a:headEnd/>
                  <a:tailEnd/>
                </a:ln>
                <a:solidFill>
                  <a:srgbClr val="FF99FF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隶书"/>
                <a:ea typeface="隶书"/>
              </a:rPr>
              <a:t>我</a:t>
            </a:r>
          </a:p>
        </p:txBody>
      </p:sp>
      <p:sp>
        <p:nvSpPr>
          <p:cNvPr id="12305" name="AutoShape 29"/>
          <p:cNvSpPr>
            <a:spLocks noChangeArrowheads="1"/>
          </p:cNvSpPr>
          <p:nvPr/>
        </p:nvSpPr>
        <p:spPr bwMode="auto">
          <a:xfrm>
            <a:off x="4572000" y="228530"/>
            <a:ext cx="457200" cy="342794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chemeClr val="bg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2306" name="AutoShape 30"/>
          <p:cNvSpPr>
            <a:spLocks noChangeArrowheads="1"/>
          </p:cNvSpPr>
          <p:nvPr/>
        </p:nvSpPr>
        <p:spPr bwMode="auto">
          <a:xfrm>
            <a:off x="4343400" y="285663"/>
            <a:ext cx="533400" cy="399927"/>
          </a:xfrm>
          <a:prstGeom prst="star4">
            <a:avLst>
              <a:gd name="adj" fmla="val 7736"/>
            </a:avLst>
          </a:prstGeom>
          <a:gradFill rotWithShape="0">
            <a:gsLst>
              <a:gs pos="0">
                <a:schemeClr val="bg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2307" name="AutoShape 31"/>
          <p:cNvSpPr>
            <a:spLocks noChangeArrowheads="1"/>
          </p:cNvSpPr>
          <p:nvPr/>
        </p:nvSpPr>
        <p:spPr bwMode="auto">
          <a:xfrm>
            <a:off x="4419600" y="1999633"/>
            <a:ext cx="381000" cy="285662"/>
          </a:xfrm>
          <a:prstGeom prst="star4">
            <a:avLst>
              <a:gd name="adj" fmla="val 2500"/>
            </a:avLst>
          </a:prstGeom>
          <a:gradFill rotWithShape="0">
            <a:gsLst>
              <a:gs pos="0">
                <a:schemeClr val="bg1"/>
              </a:gs>
              <a:gs pos="100000">
                <a:srgbClr val="FF99CC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99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2308" name="AutoShape 32"/>
          <p:cNvSpPr>
            <a:spLocks noChangeArrowheads="1"/>
          </p:cNvSpPr>
          <p:nvPr/>
        </p:nvSpPr>
        <p:spPr bwMode="auto">
          <a:xfrm>
            <a:off x="8686800" y="228530"/>
            <a:ext cx="457200" cy="342794"/>
          </a:xfrm>
          <a:prstGeom prst="star4">
            <a:avLst>
              <a:gd name="adj" fmla="val 6944"/>
            </a:avLst>
          </a:prstGeom>
          <a:gradFill rotWithShape="0">
            <a:gsLst>
              <a:gs pos="0">
                <a:schemeClr val="bg1"/>
              </a:gs>
              <a:gs pos="100000">
                <a:srgbClr val="FFCC99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2309" name="AutoShape 33"/>
          <p:cNvSpPr>
            <a:spLocks noChangeArrowheads="1"/>
          </p:cNvSpPr>
          <p:nvPr/>
        </p:nvSpPr>
        <p:spPr bwMode="auto">
          <a:xfrm>
            <a:off x="152400" y="457059"/>
            <a:ext cx="381000" cy="285662"/>
          </a:xfrm>
          <a:prstGeom prst="star4">
            <a:avLst>
              <a:gd name="adj" fmla="val 9167"/>
            </a:avLst>
          </a:prstGeom>
          <a:gradFill rotWithShape="0">
            <a:gsLst>
              <a:gs pos="0">
                <a:schemeClr val="bg1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75839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140200" y="951016"/>
            <a:ext cx="4572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</a:rPr>
              <a:t>       </a:t>
            </a:r>
            <a:r>
              <a:rPr lang="zh-CN" altLang="en-US" smtClean="0">
                <a:solidFill>
                  <a:srgbClr val="000000"/>
                </a:solidFill>
              </a:rPr>
              <a:t>展转过了两年，已经不知道花了多少钱，看了多少个医生，吃了多少种药，打了多少种针了，我的病起起跌跌，反反复复，却从未有过痊愈的迹象。因为我的病，爸爸经常愁眉不展，妈妈经常泣不成声，我也是在担惊受怕中度过了一个又一个 的日子。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mtClean="0">
                <a:solidFill>
                  <a:srgbClr val="000000"/>
                </a:solidFill>
              </a:rPr>
              <a:t>       奇迹出现在我</a:t>
            </a:r>
            <a:r>
              <a:rPr lang="en-US" altLang="zh-CN" smtClean="0">
                <a:solidFill>
                  <a:srgbClr val="000000"/>
                </a:solidFill>
              </a:rPr>
              <a:t>8</a:t>
            </a:r>
            <a:r>
              <a:rPr lang="zh-CN" altLang="en-US" smtClean="0">
                <a:solidFill>
                  <a:srgbClr val="000000"/>
                </a:solidFill>
              </a:rPr>
              <a:t>岁的时候。有一次爸爸到图书馆查阅资料的时候，看到了一个可能能治好我的病的药方子，本着试一试的心，我又开始服用中药，竟然有见效！可是随着我的病每况愈下，中药已经不能维持下去了。后来我们来到一所大医院，发现这里居然有这样的专科，我这个叫不出名字的怪病的确罕见，却并非没有，叫做“重症肌无力”。最后的决定选择是，让我住院动手术，根本地治好这个病。爸爸妈妈说，能治好我的病，花多少钱都没有关系。那年我才刚刚</a:t>
            </a:r>
            <a:r>
              <a:rPr lang="en-US" altLang="zh-CN" smtClean="0">
                <a:solidFill>
                  <a:srgbClr val="000000"/>
                </a:solidFill>
              </a:rPr>
              <a:t>9</a:t>
            </a:r>
            <a:r>
              <a:rPr lang="zh-CN" altLang="en-US" smtClean="0">
                <a:solidFill>
                  <a:srgbClr val="000000"/>
                </a:solidFill>
              </a:rPr>
              <a:t>岁。</a:t>
            </a:r>
          </a:p>
        </p:txBody>
      </p:sp>
      <p:pic>
        <p:nvPicPr>
          <p:cNvPr id="13315" name="Picture 3" descr="0407181108308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789143"/>
            <a:ext cx="4464050" cy="126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0407181108308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4784837"/>
            <a:ext cx="4392612" cy="12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7" name="Group 5"/>
          <p:cNvGrpSpPr>
            <a:grpSpLocks/>
          </p:cNvGrpSpPr>
          <p:nvPr/>
        </p:nvGrpSpPr>
        <p:grpSpPr bwMode="auto">
          <a:xfrm>
            <a:off x="144464" y="4136145"/>
            <a:ext cx="1239837" cy="515320"/>
            <a:chOff x="288" y="1152"/>
            <a:chExt cx="1104" cy="850"/>
          </a:xfrm>
        </p:grpSpPr>
        <p:sp>
          <p:nvSpPr>
            <p:cNvPr id="13337" name="AutoShape 6"/>
            <p:cNvSpPr>
              <a:spLocks noChangeArrowheads="1"/>
            </p:cNvSpPr>
            <p:nvPr/>
          </p:nvSpPr>
          <p:spPr bwMode="auto">
            <a:xfrm>
              <a:off x="288" y="1152"/>
              <a:ext cx="1104" cy="624"/>
            </a:xfrm>
            <a:prstGeom prst="curvedDownArrow">
              <a:avLst>
                <a:gd name="adj1" fmla="val 35385"/>
                <a:gd name="adj2" fmla="val 70769"/>
                <a:gd name="adj3" fmla="val 33333"/>
              </a:avLst>
            </a:prstGeom>
            <a:solidFill>
              <a:srgbClr val="99CC00">
                <a:alpha val="50195"/>
              </a:srgbClr>
            </a:solidFill>
            <a:ln w="9525">
              <a:solidFill>
                <a:srgbClr val="99C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3338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35" y="1393"/>
              <a:ext cx="1010" cy="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1800" b="1" smtClean="0">
                  <a:solidFill>
                    <a:srgbClr val="003300"/>
                  </a:solidFill>
                  <a:ea typeface="华文细黑" pitchFamily="2" charset="-122"/>
                  <a:hlinkClick r:id="rId4" action="ppaction://hlinksldjump"/>
                </a:rPr>
                <a:t>寻找幸福</a:t>
              </a:r>
              <a:endParaRPr lang="zh-CN" altLang="en-US" sz="1800" b="1" smtClean="0">
                <a:solidFill>
                  <a:srgbClr val="003300"/>
                </a:solidFill>
                <a:ea typeface="华文细黑" pitchFamily="2" charset="-122"/>
              </a:endParaRPr>
            </a:p>
          </p:txBody>
        </p:sp>
      </p:grpSp>
      <p:grpSp>
        <p:nvGrpSpPr>
          <p:cNvPr id="13318" name="Group 8"/>
          <p:cNvGrpSpPr>
            <a:grpSpLocks/>
          </p:cNvGrpSpPr>
          <p:nvPr/>
        </p:nvGrpSpPr>
        <p:grpSpPr bwMode="auto">
          <a:xfrm>
            <a:off x="1460500" y="4112340"/>
            <a:ext cx="1239838" cy="515320"/>
            <a:chOff x="288" y="1152"/>
            <a:chExt cx="1104" cy="850"/>
          </a:xfrm>
        </p:grpSpPr>
        <p:sp>
          <p:nvSpPr>
            <p:cNvPr id="13335" name="AutoShape 9"/>
            <p:cNvSpPr>
              <a:spLocks noChangeArrowheads="1"/>
            </p:cNvSpPr>
            <p:nvPr/>
          </p:nvSpPr>
          <p:spPr bwMode="auto">
            <a:xfrm>
              <a:off x="288" y="1152"/>
              <a:ext cx="1104" cy="624"/>
            </a:xfrm>
            <a:prstGeom prst="curvedDownArrow">
              <a:avLst>
                <a:gd name="adj1" fmla="val 35385"/>
                <a:gd name="adj2" fmla="val 70769"/>
                <a:gd name="adj3" fmla="val 33333"/>
              </a:avLst>
            </a:prstGeom>
            <a:solidFill>
              <a:srgbClr val="99CC00">
                <a:alpha val="50195"/>
              </a:srgbClr>
            </a:solidFill>
            <a:ln w="9525">
              <a:solidFill>
                <a:srgbClr val="99C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3336" name="Text Box 10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35" y="1393"/>
              <a:ext cx="1010" cy="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1800" b="1" smtClean="0">
                  <a:solidFill>
                    <a:srgbClr val="003300"/>
                  </a:solidFill>
                  <a:ea typeface="华文细黑" pitchFamily="2" charset="-122"/>
                  <a:hlinkClick r:id="rId5" action="ppaction://hlinksldjump"/>
                </a:rPr>
                <a:t>幸福日子</a:t>
              </a:r>
              <a:endParaRPr lang="zh-CN" altLang="en-US" sz="1800" b="1" smtClean="0">
                <a:solidFill>
                  <a:srgbClr val="003300"/>
                </a:solidFill>
                <a:ea typeface="华文细黑" pitchFamily="2" charset="-122"/>
              </a:endParaRPr>
            </a:p>
          </p:txBody>
        </p:sp>
      </p:grpSp>
      <p:grpSp>
        <p:nvGrpSpPr>
          <p:cNvPr id="13319" name="Group 11"/>
          <p:cNvGrpSpPr>
            <a:grpSpLocks/>
          </p:cNvGrpSpPr>
          <p:nvPr/>
        </p:nvGrpSpPr>
        <p:grpSpPr bwMode="auto">
          <a:xfrm>
            <a:off x="2771775" y="4096866"/>
            <a:ext cx="1239838" cy="515320"/>
            <a:chOff x="288" y="1152"/>
            <a:chExt cx="1104" cy="850"/>
          </a:xfrm>
        </p:grpSpPr>
        <p:sp>
          <p:nvSpPr>
            <p:cNvPr id="13333" name="AutoShape 12"/>
            <p:cNvSpPr>
              <a:spLocks noChangeArrowheads="1"/>
            </p:cNvSpPr>
            <p:nvPr/>
          </p:nvSpPr>
          <p:spPr bwMode="auto">
            <a:xfrm>
              <a:off x="288" y="1152"/>
              <a:ext cx="1104" cy="624"/>
            </a:xfrm>
            <a:prstGeom prst="curvedDownArrow">
              <a:avLst>
                <a:gd name="adj1" fmla="val 35385"/>
                <a:gd name="adj2" fmla="val 70769"/>
                <a:gd name="adj3" fmla="val 33333"/>
              </a:avLst>
            </a:prstGeom>
            <a:solidFill>
              <a:srgbClr val="99CC00">
                <a:alpha val="50195"/>
              </a:srgbClr>
            </a:solidFill>
            <a:ln w="9525">
              <a:solidFill>
                <a:srgbClr val="99C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3334" name="Text Box 13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35" y="1393"/>
              <a:ext cx="1010" cy="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1800" b="1" smtClean="0">
                  <a:solidFill>
                    <a:srgbClr val="003300"/>
                  </a:solidFill>
                  <a:ea typeface="华文细黑" pitchFamily="2" charset="-122"/>
                  <a:hlinkClick r:id="" action="ppaction://noaction"/>
                </a:rPr>
                <a:t>我的幸福</a:t>
              </a:r>
              <a:endParaRPr lang="zh-CN" altLang="en-US" sz="1800" b="1" smtClean="0">
                <a:solidFill>
                  <a:srgbClr val="003300"/>
                </a:solidFill>
                <a:ea typeface="华文细黑" pitchFamily="2" charset="-122"/>
              </a:endParaRPr>
            </a:p>
          </p:txBody>
        </p:sp>
      </p:grpSp>
      <p:grpSp>
        <p:nvGrpSpPr>
          <p:cNvPr id="13320" name="Group 14"/>
          <p:cNvGrpSpPr>
            <a:grpSpLocks/>
          </p:cNvGrpSpPr>
          <p:nvPr/>
        </p:nvGrpSpPr>
        <p:grpSpPr bwMode="auto">
          <a:xfrm>
            <a:off x="76200" y="4741986"/>
            <a:ext cx="3557588" cy="363029"/>
            <a:chOff x="1680" y="3984"/>
            <a:chExt cx="2241" cy="305"/>
          </a:xfrm>
        </p:grpSpPr>
        <p:pic>
          <p:nvPicPr>
            <p:cNvPr id="13327" name="Picture 15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" y="3984"/>
              <a:ext cx="492" cy="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8" name="Picture 16" descr="幸福１">
              <a:hlinkClick r:id="" action="ppaction://hlinkshowjump?jump=firstslide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0" y="3996"/>
              <a:ext cx="453" cy="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9" name="AutoShape 17">
              <a:hlinkClick r:id="" action="ppaction://hlinkshowjump?jump=nextslide" highlightClick="1"/>
            </p:cNvPr>
            <p:cNvSpPr>
              <a:spLocks noChangeArrowheads="1"/>
            </p:cNvSpPr>
            <p:nvPr/>
          </p:nvSpPr>
          <p:spPr bwMode="auto">
            <a:xfrm>
              <a:off x="2807" y="4020"/>
              <a:ext cx="288" cy="192"/>
            </a:xfrm>
            <a:prstGeom prst="actionButtonForwardNext">
              <a:avLst/>
            </a:prstGeom>
            <a:solidFill>
              <a:srgbClr val="57B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3330" name="AutoShape 18">
              <a:hlinkClick r:id="" action="ppaction://hlinkshowjump?jump=previousslide" highlightClick="1"/>
            </p:cNvPr>
            <p:cNvSpPr>
              <a:spLocks noChangeArrowheads="1"/>
            </p:cNvSpPr>
            <p:nvPr/>
          </p:nvSpPr>
          <p:spPr bwMode="auto">
            <a:xfrm>
              <a:off x="2489" y="4020"/>
              <a:ext cx="286" cy="192"/>
            </a:xfrm>
            <a:prstGeom prst="actionButtonBackPrevious">
              <a:avLst/>
            </a:prstGeom>
            <a:solidFill>
              <a:srgbClr val="57B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smtClean="0">
                <a:solidFill>
                  <a:srgbClr val="000000"/>
                </a:solidFill>
              </a:endParaRPr>
            </a:p>
          </p:txBody>
        </p:sp>
        <p:sp>
          <p:nvSpPr>
            <p:cNvPr id="13331" name="AutoShape 19">
              <a:hlinkClick r:id="" action="ppaction://hlinkshowjump?jump=firstslide"/>
            </p:cNvPr>
            <p:cNvSpPr>
              <a:spLocks noChangeArrowheads="1"/>
            </p:cNvSpPr>
            <p:nvPr/>
          </p:nvSpPr>
          <p:spPr bwMode="auto">
            <a:xfrm>
              <a:off x="2172" y="4020"/>
              <a:ext cx="285" cy="192"/>
            </a:xfrm>
            <a:prstGeom prst="actionButtonBeginning">
              <a:avLst/>
            </a:prstGeom>
            <a:solidFill>
              <a:srgbClr val="47B5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  <p:sp>
          <p:nvSpPr>
            <p:cNvPr id="13332" name="AutoShape 20">
              <a:hlinkClick r:id="" action="ppaction://hlinkshowjump?jump=lastslide" highlightClick="1"/>
            </p:cNvPr>
            <p:cNvSpPr>
              <a:spLocks noChangeArrowheads="1"/>
            </p:cNvSpPr>
            <p:nvPr/>
          </p:nvSpPr>
          <p:spPr bwMode="auto">
            <a:xfrm>
              <a:off x="3124" y="4020"/>
              <a:ext cx="288" cy="192"/>
            </a:xfrm>
            <a:prstGeom prst="actionButtonEnd">
              <a:avLst/>
            </a:prstGeom>
            <a:solidFill>
              <a:srgbClr val="57B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</a:pPr>
              <a:endParaRPr lang="zh-CN" altLang="en-US" sz="32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3321" name="AutoShape 21" descr="slide0025_image201"/>
          <p:cNvSpPr>
            <a:spLocks noChangeArrowheads="1"/>
          </p:cNvSpPr>
          <p:nvPr/>
        </p:nvSpPr>
        <p:spPr bwMode="auto">
          <a:xfrm>
            <a:off x="304800" y="342795"/>
            <a:ext cx="3657600" cy="3656471"/>
          </a:xfrm>
          <a:prstGeom prst="flowChartTerminator">
            <a:avLst/>
          </a:prstGeom>
          <a:blipFill dpi="0" rotWithShape="0">
            <a:blip r:embed="rId9"/>
            <a:srcRect/>
            <a:stretch>
              <a:fillRect/>
            </a:stretch>
          </a:blipFill>
          <a:ln w="69850" cmpd="thickThin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3322" name="AutoShape 22"/>
          <p:cNvSpPr>
            <a:spLocks noChangeArrowheads="1"/>
          </p:cNvSpPr>
          <p:nvPr/>
        </p:nvSpPr>
        <p:spPr bwMode="auto">
          <a:xfrm>
            <a:off x="8686800" y="4856251"/>
            <a:ext cx="457200" cy="342794"/>
          </a:xfrm>
          <a:prstGeom prst="irregularSeal1">
            <a:avLst/>
          </a:prstGeom>
          <a:solidFill>
            <a:srgbClr val="FF99CC"/>
          </a:solidFill>
          <a:ln w="9525">
            <a:solidFill>
              <a:srgbClr val="FF99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mtClean="0">
                <a:solidFill>
                  <a:srgbClr val="FFFFFF"/>
                </a:solidFill>
                <a:ea typeface="楷体_GB2312" pitchFamily="49" charset="-122"/>
              </a:rPr>
              <a:t>18</a:t>
            </a:r>
          </a:p>
        </p:txBody>
      </p:sp>
      <p:sp>
        <p:nvSpPr>
          <p:cNvPr id="13323" name="WordArt 23"/>
          <p:cNvSpPr>
            <a:spLocks noChangeArrowheads="1" noChangeShapeType="1" noTextEdit="1"/>
          </p:cNvSpPr>
          <p:nvPr/>
        </p:nvSpPr>
        <p:spPr bwMode="auto">
          <a:xfrm>
            <a:off x="3810000" y="114265"/>
            <a:ext cx="1447800" cy="57132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anUp">
              <a:avLst>
                <a:gd name="adj" fmla="val 80208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smtClean="0">
                <a:solidFill>
                  <a:srgbClr val="336699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隶书"/>
                <a:ea typeface="隶书"/>
              </a:rPr>
              <a:t>爸爸</a:t>
            </a:r>
          </a:p>
        </p:txBody>
      </p:sp>
      <p:sp>
        <p:nvSpPr>
          <p:cNvPr id="13324" name="WordArt 24"/>
          <p:cNvSpPr>
            <a:spLocks noChangeArrowheads="1" noChangeShapeType="1" noTextEdit="1"/>
          </p:cNvSpPr>
          <p:nvPr/>
        </p:nvSpPr>
        <p:spPr bwMode="auto">
          <a:xfrm>
            <a:off x="5448300" y="114265"/>
            <a:ext cx="1562100" cy="628456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74653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/>
                <a:ea typeface="隶书"/>
              </a:rPr>
              <a:t>妈妈 </a:t>
            </a:r>
          </a:p>
        </p:txBody>
      </p:sp>
      <p:sp>
        <p:nvSpPr>
          <p:cNvPr id="13325" name="WordArt 25"/>
          <p:cNvSpPr>
            <a:spLocks noChangeArrowheads="1" noChangeShapeType="1" noTextEdit="1"/>
          </p:cNvSpPr>
          <p:nvPr/>
        </p:nvSpPr>
        <p:spPr bwMode="auto">
          <a:xfrm>
            <a:off x="7000878" y="171397"/>
            <a:ext cx="466725" cy="34279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隶书"/>
                <a:ea typeface="隶书"/>
              </a:rPr>
              <a:t>与</a:t>
            </a:r>
          </a:p>
        </p:txBody>
      </p:sp>
      <p:sp>
        <p:nvSpPr>
          <p:cNvPr id="13326" name="WordArt 26"/>
          <p:cNvSpPr>
            <a:spLocks noChangeArrowheads="1" noChangeShapeType="1" noTextEdit="1"/>
          </p:cNvSpPr>
          <p:nvPr/>
        </p:nvSpPr>
        <p:spPr bwMode="auto">
          <a:xfrm>
            <a:off x="7772400" y="114266"/>
            <a:ext cx="762000" cy="514191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smtClean="0">
                <a:ln w="12700">
                  <a:solidFill>
                    <a:srgbClr val="FF66FF"/>
                  </a:solidFill>
                  <a:round/>
                  <a:headEnd/>
                  <a:tailEnd/>
                </a:ln>
                <a:solidFill>
                  <a:srgbClr val="FF99CC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隶书"/>
                <a:ea typeface="隶书"/>
              </a:rPr>
              <a:t>我</a:t>
            </a:r>
          </a:p>
        </p:txBody>
      </p:sp>
    </p:spTree>
    <p:extLst>
      <p:ext uri="{BB962C8B-B14F-4D97-AF65-F5344CB8AC3E}">
        <p14:creationId xmlns:p14="http://schemas.microsoft.com/office/powerpoint/2010/main" val="392081449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929063" y="3030396"/>
            <a:ext cx="1200150" cy="1523530"/>
          </a:xfrm>
          <a:prstGeom prst="rect">
            <a:avLst/>
          </a:prstGeom>
          <a:solidFill>
            <a:srgbClr val="008080">
              <a:alpha val="1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424488" y="3531495"/>
            <a:ext cx="2455862" cy="1426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prstDash val="lgDashDotDot"/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　　我的地盘我做主。</a:t>
            </a:r>
            <a:r>
              <a:rPr lang="en-US" altLang="zh-CN" sz="1100" smtClean="0">
                <a:solidFill>
                  <a:srgbClr val="000000"/>
                </a:solidFill>
              </a:rPr>
              <a:t>Hi</a:t>
            </a:r>
            <a:r>
              <a:rPr lang="zh-CN" altLang="en-US" sz="1100" smtClean="0">
                <a:solidFill>
                  <a:srgbClr val="000000"/>
                </a:solidFill>
              </a:rPr>
              <a:t>，大家好！想必大家平时都看到了，我又热爱劳动又团结同学又勇于负责任又思维敏捷，是一个难得的当官的料，如果大家不相信我的实力硬要给我一个小官当当，想考验我的实力，那我也就恭敬不如从命了。谢谢大家，还请大家投我一票。谢谢！</a:t>
            </a:r>
          </a:p>
        </p:txBody>
      </p:sp>
      <p:pic>
        <p:nvPicPr>
          <p:cNvPr id="16388" name="Picture 4" descr="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0867">
            <a:off x="4181478" y="1810384"/>
            <a:ext cx="792163" cy="67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班干部竞选演讲稿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38" y="2357902"/>
            <a:ext cx="3275012" cy="441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527175" y="661783"/>
            <a:ext cx="1911350" cy="227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rgbClr val="000000"/>
                </a:solidFill>
                <a:prstDash val="lgDashDotDot"/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　　其实当班干部是我人生中的一大梦想，正所谓做不了高山可以做山丘，做不了江河可以做溪流，做不了大树也可以做小草。不论是高山还是山丘，江河还是溪流，大树还是小草，它们都是一处风景，并没有高低贵贱之分。为此我愿做山丘溪流小草，默默无闻地为大家奉献。不管是班长还是组长我都愿意做，还请大家给我一次为班级奉献的机会。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5478466" y="2115088"/>
            <a:ext cx="2509837" cy="159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prstDash val="lgDashDotDot"/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100" b="1" smtClean="0">
                <a:solidFill>
                  <a:srgbClr val="000000"/>
                </a:solidFill>
              </a:rPr>
              <a:t>　　</a:t>
            </a:r>
            <a:r>
              <a:rPr lang="zh-CN" altLang="en-US" sz="1100" smtClean="0">
                <a:solidFill>
                  <a:srgbClr val="000000"/>
                </a:solidFill>
              </a:rPr>
              <a:t>咳！咳！孔融让梨想必大家都听说过，对！站在这个讲台上我并不是为了竞选班干部而是推选班干部，我认为王晓志可以当学习委员。因为据我平时对他的观察和发现，他是一个心地善良而且学习成绩又好又有责任心的好学生，我相信他一定能担任这个职务，还请大家多投他一票。谢谢！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300541" y="724868"/>
            <a:ext cx="2619375" cy="159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prstDash val="lgDashDotDot"/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100" b="1" smtClean="0">
                <a:solidFill>
                  <a:srgbClr val="000000"/>
                </a:solidFill>
              </a:rPr>
              <a:t>　　</a:t>
            </a:r>
            <a:r>
              <a:rPr lang="zh-CN" altLang="en-US" sz="1100" smtClean="0">
                <a:solidFill>
                  <a:srgbClr val="000000"/>
                </a:solidFill>
              </a:rPr>
              <a:t>大家好！我想竞选纪律委员，虽然平日里我的纪律不算是最好的，但是我会努力，力求将自己的纪律一直保持最好。当上纪律委员后，我准备像包公一样铁面无私。只要有同学在纪律上犯了错误，不论是谁我都一定会依规办事决不会假公济私的。我一定会使班级的纪律好上加好，请大家相信我。谢谢大家！ 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593850" y="3164897"/>
            <a:ext cx="2401888" cy="193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prstDash val="lgDashDotDot"/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　　帅</a:t>
            </a:r>
            <a:r>
              <a:rPr lang="en-US" altLang="zh-CN" sz="1100" smtClean="0">
                <a:solidFill>
                  <a:srgbClr val="000000"/>
                </a:solidFill>
              </a:rPr>
              <a:t>[</a:t>
            </a:r>
            <a:r>
              <a:rPr lang="zh-CN" altLang="en-US" sz="1100" smtClean="0">
                <a:solidFill>
                  <a:srgbClr val="000000"/>
                </a:solidFill>
              </a:rPr>
              <a:t>衰</a:t>
            </a:r>
            <a:r>
              <a:rPr lang="en-US" altLang="zh-CN" sz="1100" smtClean="0">
                <a:solidFill>
                  <a:srgbClr val="000000"/>
                </a:solidFill>
              </a:rPr>
              <a:t>]</a:t>
            </a:r>
            <a:r>
              <a:rPr lang="zh-CN" altLang="en-US" sz="1100" smtClean="0">
                <a:solidFill>
                  <a:srgbClr val="000000"/>
                </a:solidFill>
              </a:rPr>
              <a:t>哥们，美</a:t>
            </a:r>
            <a:r>
              <a:rPr lang="en-US" altLang="zh-CN" sz="1100" smtClean="0">
                <a:solidFill>
                  <a:srgbClr val="000000"/>
                </a:solidFill>
              </a:rPr>
              <a:t>[</a:t>
            </a:r>
            <a:r>
              <a:rPr lang="zh-CN" altLang="en-US" sz="1100" smtClean="0">
                <a:solidFill>
                  <a:srgbClr val="000000"/>
                </a:solidFill>
              </a:rPr>
              <a:t>霉</a:t>
            </a:r>
            <a:r>
              <a:rPr lang="en-US" altLang="zh-CN" sz="1100" smtClean="0">
                <a:solidFill>
                  <a:srgbClr val="000000"/>
                </a:solidFill>
              </a:rPr>
              <a:t>]</a:t>
            </a:r>
            <a:r>
              <a:rPr lang="zh-CN" altLang="en-US" sz="1100" smtClean="0">
                <a:solidFill>
                  <a:srgbClr val="000000"/>
                </a:solidFill>
              </a:rPr>
              <a:t>女们，大家好！我站在这里不是为了亮相而是为了竞选班干部，我也有想当的班干部。不过现在还不能直接告诉大家，大家猜猜在班级里一人之下，万人之上的职位是什么？没错就是班长啦！班长一直以来都是我梦寐以求的职位，不过事先声明这可不是癞蛤蟆想吃天鹅肉，我是可以担负起这个重任的，所以大家可以不必对我的能力提出质疑，因为我是最棒的，谢谢大家！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7094538" y="1584233"/>
            <a:ext cx="927100" cy="24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C86400"/>
                </a:solidFill>
              </a:rPr>
              <a:t>编辑：小夏</a:t>
            </a:r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2128838" y="2401940"/>
            <a:ext cx="5675312" cy="627266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prstDash val="lgDashDotDot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7639050" y="4741987"/>
            <a:ext cx="42545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11</a:t>
            </a:r>
          </a:p>
        </p:txBody>
      </p:sp>
      <p:sp>
        <p:nvSpPr>
          <p:cNvPr id="16397" name="AutoShape 13"/>
          <p:cNvSpPr>
            <a:spLocks noChangeArrowheads="1"/>
          </p:cNvSpPr>
          <p:nvPr/>
        </p:nvSpPr>
        <p:spPr bwMode="auto">
          <a:xfrm flipH="1">
            <a:off x="7202491" y="1371178"/>
            <a:ext cx="492125" cy="134499"/>
          </a:xfrm>
          <a:custGeom>
            <a:avLst/>
            <a:gdLst>
              <a:gd name="T0" fmla="*/ 191593308 w 21600"/>
              <a:gd name="T1" fmla="*/ 0 h 21600"/>
              <a:gd name="T2" fmla="*/ 0 w 21600"/>
              <a:gd name="T3" fmla="*/ 6186469 h 21600"/>
              <a:gd name="T4" fmla="*/ 191593308 w 21600"/>
              <a:gd name="T5" fmla="*/ 12372930 h 21600"/>
              <a:gd name="T6" fmla="*/ 255457576 w 21600"/>
              <a:gd name="T7" fmla="*/ 61864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33CC33">
              <a:alpha val="7294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pic>
        <p:nvPicPr>
          <p:cNvPr id="16398" name="Picture 14" descr="跑步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41" y="608223"/>
            <a:ext cx="669925" cy="764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15" descr="五花八门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518953"/>
            <a:ext cx="654050" cy="1771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0" name="Line 16"/>
          <p:cNvSpPr>
            <a:spLocks noChangeShapeType="1"/>
          </p:cNvSpPr>
          <p:nvPr/>
        </p:nvSpPr>
        <p:spPr bwMode="auto">
          <a:xfrm>
            <a:off x="1636716" y="2894707"/>
            <a:ext cx="3767137" cy="0"/>
          </a:xfrm>
          <a:prstGeom prst="line">
            <a:avLst/>
          </a:prstGeom>
          <a:noFill/>
          <a:ln w="22225">
            <a:solidFill>
              <a:srgbClr val="FF66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401" name="Line 17"/>
          <p:cNvSpPr>
            <a:spLocks noChangeShapeType="1"/>
          </p:cNvSpPr>
          <p:nvPr/>
        </p:nvSpPr>
        <p:spPr bwMode="auto">
          <a:xfrm flipV="1">
            <a:off x="5403850" y="1818714"/>
            <a:ext cx="1854200" cy="27376"/>
          </a:xfrm>
          <a:prstGeom prst="line">
            <a:avLst/>
          </a:prstGeom>
          <a:noFill/>
          <a:ln w="22225">
            <a:solidFill>
              <a:srgbClr val="FF66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402" name="Line 18"/>
          <p:cNvSpPr>
            <a:spLocks noChangeShapeType="1"/>
          </p:cNvSpPr>
          <p:nvPr/>
        </p:nvSpPr>
        <p:spPr bwMode="auto">
          <a:xfrm flipH="1">
            <a:off x="3951288" y="2761399"/>
            <a:ext cx="0" cy="1479491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403" name="Line 19"/>
          <p:cNvSpPr>
            <a:spLocks noChangeShapeType="1"/>
          </p:cNvSpPr>
          <p:nvPr/>
        </p:nvSpPr>
        <p:spPr bwMode="auto">
          <a:xfrm>
            <a:off x="6985000" y="474913"/>
            <a:ext cx="0" cy="138903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404" name="Line 20"/>
          <p:cNvSpPr>
            <a:spLocks noChangeShapeType="1"/>
          </p:cNvSpPr>
          <p:nvPr/>
        </p:nvSpPr>
        <p:spPr bwMode="auto">
          <a:xfrm flipH="1">
            <a:off x="5403850" y="2670938"/>
            <a:ext cx="0" cy="852224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>
            <a:off x="5403850" y="1837759"/>
            <a:ext cx="0" cy="178539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406" name="Line 22"/>
          <p:cNvSpPr>
            <a:spLocks noChangeShapeType="1"/>
          </p:cNvSpPr>
          <p:nvPr/>
        </p:nvSpPr>
        <p:spPr bwMode="auto">
          <a:xfrm>
            <a:off x="3492500" y="608223"/>
            <a:ext cx="0" cy="1569949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407" name="Line 23"/>
          <p:cNvSpPr>
            <a:spLocks noChangeShapeType="1"/>
          </p:cNvSpPr>
          <p:nvPr/>
        </p:nvSpPr>
        <p:spPr bwMode="auto">
          <a:xfrm>
            <a:off x="3765550" y="2939936"/>
            <a:ext cx="1746250" cy="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6408" name="Line 24"/>
          <p:cNvSpPr>
            <a:spLocks noChangeShapeType="1"/>
          </p:cNvSpPr>
          <p:nvPr/>
        </p:nvSpPr>
        <p:spPr bwMode="auto">
          <a:xfrm flipV="1">
            <a:off x="5348291" y="3254164"/>
            <a:ext cx="2346325" cy="1191"/>
          </a:xfrm>
          <a:prstGeom prst="line">
            <a:avLst/>
          </a:prstGeom>
          <a:noFill/>
          <a:ln w="22225">
            <a:solidFill>
              <a:srgbClr val="FF66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pic>
        <p:nvPicPr>
          <p:cNvPr id="16409" name="Picture 25" descr="夸张型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416" y="439207"/>
            <a:ext cx="757237" cy="235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0" name="Picture 26" descr="朴实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3" y="454679"/>
            <a:ext cx="817562" cy="24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1" name="Picture 27" descr="谦让型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1909174"/>
            <a:ext cx="869950" cy="2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2" name="Picture 28" descr="神秘型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5" y="2955410"/>
            <a:ext cx="738188" cy="209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3" name="Picture 29" descr="自满型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966" y="3263687"/>
            <a:ext cx="873125" cy="25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4" name="Picture 30" descr="学生照片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491" y="3083959"/>
            <a:ext cx="1355725" cy="1569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15" name="Text Box 31">
            <a:hlinkClick r:id="rId12" action="ppaction://hlinksldjump"/>
          </p:cNvPr>
          <p:cNvSpPr txBox="1">
            <a:spLocks noChangeArrowheads="1"/>
          </p:cNvSpPr>
          <p:nvPr/>
        </p:nvSpPr>
        <p:spPr bwMode="auto">
          <a:xfrm>
            <a:off x="206375" y="1297381"/>
            <a:ext cx="201930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6416" name="Text Box 32">
            <a:hlinkClick r:id="rId13" action="ppaction://hlinksldjump"/>
          </p:cNvPr>
          <p:cNvSpPr txBox="1">
            <a:spLocks noChangeArrowheads="1"/>
          </p:cNvSpPr>
          <p:nvPr/>
        </p:nvSpPr>
        <p:spPr bwMode="auto">
          <a:xfrm>
            <a:off x="96841" y="1718732"/>
            <a:ext cx="2020887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                              </a:t>
            </a:r>
          </a:p>
        </p:txBody>
      </p:sp>
      <p:sp>
        <p:nvSpPr>
          <p:cNvPr id="16417" name="Text Box 33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206375" y="2167460"/>
            <a:ext cx="201930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6418" name="Text Box 34">
            <a:hlinkClick r:id="rId15" action="ppaction://hlinksldjump"/>
          </p:cNvPr>
          <p:cNvSpPr txBox="1">
            <a:spLocks noChangeArrowheads="1"/>
          </p:cNvSpPr>
          <p:nvPr/>
        </p:nvSpPr>
        <p:spPr bwMode="auto">
          <a:xfrm>
            <a:off x="96841" y="2616186"/>
            <a:ext cx="2020887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6419" name="Text Box 35">
            <a:hlinkClick r:id="rId16" action="ppaction://hlinksldjump"/>
          </p:cNvPr>
          <p:cNvSpPr txBox="1">
            <a:spLocks noChangeArrowheads="1"/>
          </p:cNvSpPr>
          <p:nvPr/>
        </p:nvSpPr>
        <p:spPr bwMode="auto">
          <a:xfrm>
            <a:off x="206375" y="3108953"/>
            <a:ext cx="201930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6420" name="Text Box 3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96841" y="3557681"/>
            <a:ext cx="2020887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6421" name="Text Box 37">
            <a:hlinkClick r:id="" action="ppaction://hlinkshowjump?jump=previousslide"/>
          </p:cNvPr>
          <p:cNvSpPr txBox="1">
            <a:spLocks noChangeArrowheads="1"/>
          </p:cNvSpPr>
          <p:nvPr/>
        </p:nvSpPr>
        <p:spPr bwMode="auto">
          <a:xfrm>
            <a:off x="42863" y="4455135"/>
            <a:ext cx="81915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</a:t>
            </a:r>
          </a:p>
        </p:txBody>
      </p:sp>
      <p:sp>
        <p:nvSpPr>
          <p:cNvPr id="16422" name="Text Box 3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00075" y="4331348"/>
            <a:ext cx="65405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</a:t>
            </a:r>
          </a:p>
        </p:txBody>
      </p:sp>
      <p:sp>
        <p:nvSpPr>
          <p:cNvPr id="16423" name="Text Box 39">
            <a:hlinkClick r:id="rId17" action="ppaction://hlinksldjump"/>
          </p:cNvPr>
          <p:cNvSpPr txBox="1">
            <a:spLocks noChangeArrowheads="1"/>
          </p:cNvSpPr>
          <p:nvPr/>
        </p:nvSpPr>
        <p:spPr bwMode="auto">
          <a:xfrm>
            <a:off x="915988" y="4455135"/>
            <a:ext cx="709612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059029749"/>
      </p:ext>
    </p:extLst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Line 2"/>
          <p:cNvSpPr>
            <a:spLocks noChangeShapeType="1"/>
          </p:cNvSpPr>
          <p:nvPr/>
        </p:nvSpPr>
        <p:spPr bwMode="auto">
          <a:xfrm>
            <a:off x="4384678" y="664165"/>
            <a:ext cx="4763" cy="3921899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4167191" y="2744734"/>
            <a:ext cx="333375" cy="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4167191" y="709394"/>
            <a:ext cx="600075" cy="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2039941" y="1427119"/>
            <a:ext cx="2344737" cy="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4340225" y="661784"/>
            <a:ext cx="115888" cy="95221"/>
          </a:xfrm>
          <a:prstGeom prst="rect">
            <a:avLst/>
          </a:prstGeom>
          <a:solidFill>
            <a:srgbClr val="FF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 flipV="1">
            <a:off x="1771653" y="4586063"/>
            <a:ext cx="2944813" cy="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4330700" y="1381890"/>
            <a:ext cx="115888" cy="95221"/>
          </a:xfrm>
          <a:prstGeom prst="rect">
            <a:avLst/>
          </a:prstGeom>
          <a:solidFill>
            <a:srgbClr val="FF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pic>
        <p:nvPicPr>
          <p:cNvPr id="17417" name="Picture 9" descr="班干专访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6" y="249955"/>
            <a:ext cx="1692275" cy="1215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1492250" y="1605660"/>
            <a:ext cx="2782888" cy="137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C86400"/>
                </a:solidFill>
              </a:rPr>
              <a:t>初二（</a:t>
            </a:r>
            <a:r>
              <a:rPr lang="en-US" altLang="zh-CN" sz="1100" smtClean="0">
                <a:solidFill>
                  <a:srgbClr val="C86400"/>
                </a:solidFill>
              </a:rPr>
              <a:t>3</a:t>
            </a:r>
            <a:r>
              <a:rPr lang="zh-CN" altLang="en-US" sz="1100" smtClean="0">
                <a:solidFill>
                  <a:srgbClr val="C86400"/>
                </a:solidFill>
              </a:rPr>
              <a:t>）班   班长      谢小咚</a:t>
            </a:r>
          </a:p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100" b="1" smtClean="0">
                <a:solidFill>
                  <a:srgbClr val="C86400"/>
                </a:solidFill>
              </a:rPr>
              <a:t>主要事迹：</a:t>
            </a:r>
            <a:r>
              <a:rPr lang="zh-CN" altLang="en-US" sz="1100" smtClean="0">
                <a:solidFill>
                  <a:srgbClr val="000000"/>
                </a:solidFill>
              </a:rPr>
              <a:t>从事初二（</a:t>
            </a:r>
            <a:r>
              <a:rPr lang="en-US" altLang="zh-CN" sz="1100" smtClean="0">
                <a:solidFill>
                  <a:srgbClr val="000000"/>
                </a:solidFill>
              </a:rPr>
              <a:t>3</a:t>
            </a:r>
            <a:r>
              <a:rPr lang="zh-CN" altLang="en-US" sz="1100" smtClean="0">
                <a:solidFill>
                  <a:srgbClr val="000000"/>
                </a:solidFill>
              </a:rPr>
              <a:t>）两年的班长，学习成绩优异，带领初二（</a:t>
            </a:r>
            <a:r>
              <a:rPr lang="en-US" altLang="zh-CN" sz="1100" smtClean="0">
                <a:solidFill>
                  <a:srgbClr val="000000"/>
                </a:solidFill>
              </a:rPr>
              <a:t>3</a:t>
            </a:r>
            <a:r>
              <a:rPr lang="zh-CN" altLang="en-US" sz="1100" smtClean="0">
                <a:solidFill>
                  <a:srgbClr val="000000"/>
                </a:solidFill>
              </a:rPr>
              <a:t>）连续三个学期荣获学校先进班集体、和谐班风称号。个人参加学校电视台编辑、学校文学社社长，被评为文明学生称号。</a:t>
            </a:r>
          </a:p>
        </p:txBody>
      </p:sp>
      <p:pic>
        <p:nvPicPr>
          <p:cNvPr id="17419" name="Picture 11" descr="本期采访人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1471160"/>
            <a:ext cx="1492250" cy="2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1382716" y="2673320"/>
            <a:ext cx="2784475" cy="179729"/>
          </a:xfrm>
          <a:prstGeom prst="rect">
            <a:avLst/>
          </a:prstGeom>
          <a:solidFill>
            <a:srgbClr val="FF9900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2000" tIns="36000" rIns="72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当执行老师的任务，要得罪很多同学，你怕吗？</a:t>
            </a:r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2420938" y="2906611"/>
            <a:ext cx="1909762" cy="2307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小咚：不怕，在老师与同学之间肯定要选择一方，选择了老师，虽然对部分不理解的同学的关系会有那么影响，但影响不会太大，事后再跟同学们好好解释就可以了，毕竟都在同一个班级中，我们是同学、朋友的关系。执行老师的命令对同学们是有益的，我会先对同学们做思想工作。</a:t>
            </a:r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4767266" y="618935"/>
            <a:ext cx="2784475" cy="179729"/>
          </a:xfrm>
          <a:prstGeom prst="rect">
            <a:avLst/>
          </a:prstGeom>
          <a:solidFill>
            <a:srgbClr val="FF9900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2000" tIns="36000" rIns="72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实话实说，你当班干部会不会跟教师唱反调？</a:t>
            </a:r>
          </a:p>
        </p:txBody>
      </p: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4538666" y="871268"/>
            <a:ext cx="3284537" cy="1291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小咚：当班干部就好像是汉堡中夹着的馅，夹在老师与同学之间动弹不得。况且不是任何人所做的事都是对的，这个时候便需要我们有勇气去纠正它。如果一味地听从老师的话而不三思，也会做错事。任何时候提出一个问题比解决一个问题更重要，只要是对班级有益的事，我们就应该无所畏惧去完成。</a:t>
            </a:r>
          </a:p>
        </p:txBody>
      </p:sp>
      <p:sp>
        <p:nvSpPr>
          <p:cNvPr id="17424" name="Line 16"/>
          <p:cNvSpPr>
            <a:spLocks noChangeShapeType="1"/>
          </p:cNvSpPr>
          <p:nvPr/>
        </p:nvSpPr>
        <p:spPr bwMode="auto">
          <a:xfrm>
            <a:off x="4330703" y="2010346"/>
            <a:ext cx="492125" cy="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4822825" y="1902033"/>
            <a:ext cx="2782888" cy="179729"/>
          </a:xfrm>
          <a:prstGeom prst="rect">
            <a:avLst/>
          </a:prstGeom>
          <a:solidFill>
            <a:srgbClr val="FF9900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2000" tIns="36000" rIns="72000" bIns="360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当班干部会不会影响你的学习？</a:t>
            </a:r>
          </a:p>
        </p:txBody>
      </p:sp>
      <p:sp>
        <p:nvSpPr>
          <p:cNvPr id="17426" name="Text Box 18"/>
          <p:cNvSpPr txBox="1">
            <a:spLocks noChangeArrowheads="1"/>
          </p:cNvSpPr>
          <p:nvPr/>
        </p:nvSpPr>
        <p:spPr bwMode="auto">
          <a:xfrm>
            <a:off x="6022978" y="2072240"/>
            <a:ext cx="1692275" cy="16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小咚：是否影响学习，还得看怎么样当班干部。当班干部最重要的还是讲究技巧，那么当班干部就不成问题了。当班干部不仅能锻炼自己还能增进同学们间的友谊，学习也不会被耽误。</a:t>
            </a:r>
          </a:p>
        </p:txBody>
      </p:sp>
      <p:sp>
        <p:nvSpPr>
          <p:cNvPr id="17427" name="Line 19"/>
          <p:cNvSpPr>
            <a:spLocks noChangeShapeType="1"/>
          </p:cNvSpPr>
          <p:nvPr/>
        </p:nvSpPr>
        <p:spPr bwMode="auto">
          <a:xfrm>
            <a:off x="4330703" y="3535065"/>
            <a:ext cx="436563" cy="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28" name="Rectangle 20"/>
          <p:cNvSpPr>
            <a:spLocks noChangeArrowheads="1"/>
          </p:cNvSpPr>
          <p:nvPr/>
        </p:nvSpPr>
        <p:spPr bwMode="auto">
          <a:xfrm>
            <a:off x="4767266" y="3418421"/>
            <a:ext cx="2784475" cy="178539"/>
          </a:xfrm>
          <a:prstGeom prst="rect">
            <a:avLst/>
          </a:prstGeom>
          <a:solidFill>
            <a:srgbClr val="FF9900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2000" tIns="36000" rIns="72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你在当班干部的过程中，有没有误会出现呢？</a:t>
            </a:r>
          </a:p>
        </p:txBody>
      </p:sp>
      <p:sp>
        <p:nvSpPr>
          <p:cNvPr id="17429" name="Text Box 21"/>
          <p:cNvSpPr txBox="1">
            <a:spLocks noChangeArrowheads="1"/>
          </p:cNvSpPr>
          <p:nvPr/>
        </p:nvSpPr>
        <p:spPr bwMode="auto">
          <a:xfrm>
            <a:off x="4440238" y="3669564"/>
            <a:ext cx="3471862" cy="1088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100" smtClean="0">
                <a:solidFill>
                  <a:srgbClr val="000000"/>
                </a:solidFill>
              </a:rPr>
              <a:t>小咚：有一件小事，我不小心将同学的语文作业交到数学作业里，上课时，语文老师批评了那个同学，责骂他没有交语文作业，但他沉默地听着老师的批评，却没有说出错在于我。事后，尽管我向他道歉，可他还是一时不理我，直到一个星期过去了。</a:t>
            </a:r>
          </a:p>
        </p:txBody>
      </p:sp>
      <p:sp>
        <p:nvSpPr>
          <p:cNvPr id="17430" name="Text Box 22"/>
          <p:cNvSpPr txBox="1">
            <a:spLocks noChangeArrowheads="1"/>
          </p:cNvSpPr>
          <p:nvPr/>
        </p:nvSpPr>
        <p:spPr bwMode="auto">
          <a:xfrm>
            <a:off x="7440613" y="4663430"/>
            <a:ext cx="42545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15</a:t>
            </a:r>
          </a:p>
        </p:txBody>
      </p:sp>
      <p:sp>
        <p:nvSpPr>
          <p:cNvPr id="17431" name="Text Box 2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06375" y="1297381"/>
            <a:ext cx="201930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7432" name="Text Box 24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96841" y="1718732"/>
            <a:ext cx="2020887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                              </a:t>
            </a:r>
          </a:p>
        </p:txBody>
      </p:sp>
      <p:sp>
        <p:nvSpPr>
          <p:cNvPr id="17433" name="Text Box 25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206375" y="2167460"/>
            <a:ext cx="201930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7434" name="Text Box 26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96841" y="2616186"/>
            <a:ext cx="2020887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7435" name="Text Box 27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206375" y="3108953"/>
            <a:ext cx="201930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7436" name="Text Box 2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96841" y="3557681"/>
            <a:ext cx="2020887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          </a:t>
            </a:r>
          </a:p>
        </p:txBody>
      </p:sp>
      <p:sp>
        <p:nvSpPr>
          <p:cNvPr id="17437" name="Text Box 29">
            <a:hlinkClick r:id="" action="ppaction://hlinkshowjump?jump=previousslide"/>
          </p:cNvPr>
          <p:cNvSpPr txBox="1">
            <a:spLocks noChangeArrowheads="1"/>
          </p:cNvSpPr>
          <p:nvPr/>
        </p:nvSpPr>
        <p:spPr bwMode="auto">
          <a:xfrm>
            <a:off x="42863" y="4455135"/>
            <a:ext cx="81915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</a:t>
            </a:r>
          </a:p>
        </p:txBody>
      </p:sp>
      <p:sp>
        <p:nvSpPr>
          <p:cNvPr id="17438" name="Text Box 30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01638" y="4252791"/>
            <a:ext cx="654050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</a:t>
            </a:r>
          </a:p>
        </p:txBody>
      </p:sp>
      <p:sp>
        <p:nvSpPr>
          <p:cNvPr id="17439" name="Text Box 31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915988" y="4455135"/>
            <a:ext cx="709612" cy="34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1800" smtClean="0">
                <a:solidFill>
                  <a:srgbClr val="000000"/>
                </a:solidFill>
              </a:rPr>
              <a:t>                    </a:t>
            </a:r>
          </a:p>
        </p:txBody>
      </p:sp>
      <p:sp>
        <p:nvSpPr>
          <p:cNvPr id="17440" name="Rectangle 32"/>
          <p:cNvSpPr>
            <a:spLocks noChangeArrowheads="1"/>
          </p:cNvSpPr>
          <p:nvPr/>
        </p:nvSpPr>
        <p:spPr bwMode="auto">
          <a:xfrm>
            <a:off x="4330700" y="3488646"/>
            <a:ext cx="115888" cy="95221"/>
          </a:xfrm>
          <a:prstGeom prst="rect">
            <a:avLst/>
          </a:prstGeom>
          <a:solidFill>
            <a:srgbClr val="FF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41" name="Rectangle 33"/>
          <p:cNvSpPr>
            <a:spLocks noChangeArrowheads="1"/>
          </p:cNvSpPr>
          <p:nvPr/>
        </p:nvSpPr>
        <p:spPr bwMode="auto">
          <a:xfrm>
            <a:off x="4330700" y="2682842"/>
            <a:ext cx="115888" cy="94031"/>
          </a:xfrm>
          <a:prstGeom prst="rect">
            <a:avLst/>
          </a:prstGeom>
          <a:solidFill>
            <a:srgbClr val="FF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17442" name="Freeform 34"/>
          <p:cNvSpPr>
            <a:spLocks/>
          </p:cNvSpPr>
          <p:nvPr/>
        </p:nvSpPr>
        <p:spPr bwMode="auto">
          <a:xfrm>
            <a:off x="2967039" y="440397"/>
            <a:ext cx="1254125" cy="941494"/>
          </a:xfrm>
          <a:custGeom>
            <a:avLst/>
            <a:gdLst>
              <a:gd name="T0" fmla="*/ 0 w 1043"/>
              <a:gd name="T1" fmla="*/ 1654580418 h 953"/>
              <a:gd name="T2" fmla="*/ 656400368 w 1043"/>
              <a:gd name="T3" fmla="*/ 1496588532 h 953"/>
              <a:gd name="T4" fmla="*/ 786523953 w 1043"/>
              <a:gd name="T5" fmla="*/ 1102475167 h 953"/>
              <a:gd name="T6" fmla="*/ 656400368 w 1043"/>
              <a:gd name="T7" fmla="*/ 944481964 h 953"/>
              <a:gd name="T8" fmla="*/ 459769680 w 1043"/>
              <a:gd name="T9" fmla="*/ 1102475167 h 953"/>
              <a:gd name="T10" fmla="*/ 721462160 w 1043"/>
              <a:gd name="T11" fmla="*/ 1418460257 h 953"/>
              <a:gd name="T12" fmla="*/ 1114724738 w 1043"/>
              <a:gd name="T13" fmla="*/ 1102475167 h 953"/>
              <a:gd name="T14" fmla="*/ 1181231840 w 1043"/>
              <a:gd name="T15" fmla="*/ 866353688 h 953"/>
              <a:gd name="T16" fmla="*/ 1246293633 w 1043"/>
              <a:gd name="T17" fmla="*/ 314248437 h 953"/>
              <a:gd name="T18" fmla="*/ 1442924320 w 1043"/>
              <a:gd name="T19" fmla="*/ 78128276 h 953"/>
              <a:gd name="T20" fmla="*/ 1507986113 w 1043"/>
              <a:gd name="T21" fmla="*/ 0 h 95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043"/>
              <a:gd name="T34" fmla="*/ 0 h 953"/>
              <a:gd name="T35" fmla="*/ 1043 w 1043"/>
              <a:gd name="T36" fmla="*/ 953 h 95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043" h="953">
                <a:moveTo>
                  <a:pt x="0" y="953"/>
                </a:moveTo>
                <a:cubicBezTo>
                  <a:pt x="181" y="934"/>
                  <a:pt x="363" y="915"/>
                  <a:pt x="454" y="862"/>
                </a:cubicBezTo>
                <a:cubicBezTo>
                  <a:pt x="545" y="809"/>
                  <a:pt x="544" y="688"/>
                  <a:pt x="544" y="635"/>
                </a:cubicBezTo>
                <a:cubicBezTo>
                  <a:pt x="544" y="582"/>
                  <a:pt x="492" y="544"/>
                  <a:pt x="454" y="544"/>
                </a:cubicBezTo>
                <a:cubicBezTo>
                  <a:pt x="416" y="544"/>
                  <a:pt x="311" y="590"/>
                  <a:pt x="318" y="635"/>
                </a:cubicBezTo>
                <a:cubicBezTo>
                  <a:pt x="325" y="680"/>
                  <a:pt x="424" y="817"/>
                  <a:pt x="499" y="817"/>
                </a:cubicBezTo>
                <a:cubicBezTo>
                  <a:pt x="574" y="817"/>
                  <a:pt x="718" y="688"/>
                  <a:pt x="771" y="635"/>
                </a:cubicBezTo>
                <a:cubicBezTo>
                  <a:pt x="824" y="582"/>
                  <a:pt x="802" y="575"/>
                  <a:pt x="817" y="499"/>
                </a:cubicBezTo>
                <a:cubicBezTo>
                  <a:pt x="832" y="423"/>
                  <a:pt x="832" y="257"/>
                  <a:pt x="862" y="181"/>
                </a:cubicBezTo>
                <a:cubicBezTo>
                  <a:pt x="892" y="105"/>
                  <a:pt x="968" y="75"/>
                  <a:pt x="998" y="45"/>
                </a:cubicBezTo>
                <a:cubicBezTo>
                  <a:pt x="1028" y="15"/>
                  <a:pt x="1035" y="7"/>
                  <a:pt x="1043" y="0"/>
                </a:cubicBezTo>
              </a:path>
            </a:pathLst>
          </a:custGeom>
          <a:noFill/>
          <a:ln w="9525">
            <a:solidFill>
              <a:srgbClr val="008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pic>
        <p:nvPicPr>
          <p:cNvPr id="17443" name="Picture 35" descr="采访同学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5"/>
          <a:stretch>
            <a:fillRect/>
          </a:stretch>
        </p:blipFill>
        <p:spPr bwMode="auto">
          <a:xfrm>
            <a:off x="4440241" y="2188885"/>
            <a:ext cx="1582737" cy="10141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44" name="Picture 36" descr="未标题-5 拷贝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38" y="2906611"/>
            <a:ext cx="1077912" cy="1344991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45" name="Picture 37" descr="今期小明星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8" y="4027832"/>
            <a:ext cx="1038225" cy="49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5635727"/>
      </p:ext>
    </p:extLst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011863" y="411829"/>
            <a:ext cx="50323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000" smtClean="0">
                <a:solidFill>
                  <a:srgbClr val="333300"/>
                </a:solidFill>
                <a:ea typeface="黑体" pitchFamily="2" charset="-122"/>
              </a:rPr>
              <a:t>目录</a:t>
            </a:r>
          </a:p>
        </p:txBody>
      </p:sp>
      <p:sp>
        <p:nvSpPr>
          <p:cNvPr id="2048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372225" y="411829"/>
            <a:ext cx="5032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000" smtClean="0">
                <a:solidFill>
                  <a:srgbClr val="333300"/>
                </a:solidFill>
                <a:ea typeface="黑体" pitchFamily="2" charset="-122"/>
              </a:rPr>
              <a:t>上页</a:t>
            </a:r>
          </a:p>
        </p:txBody>
      </p:sp>
      <p:sp>
        <p:nvSpPr>
          <p:cNvPr id="20485" name="Text Box 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731000" y="411829"/>
            <a:ext cx="5032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000" smtClean="0">
                <a:solidFill>
                  <a:srgbClr val="333300"/>
                </a:solidFill>
                <a:ea typeface="黑体" pitchFamily="2" charset="-122"/>
              </a:rPr>
              <a:t>下页</a:t>
            </a:r>
          </a:p>
        </p:txBody>
      </p:sp>
      <p:sp>
        <p:nvSpPr>
          <p:cNvPr id="20486" name="Text Box 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7091366" y="411829"/>
            <a:ext cx="50323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000" smtClean="0">
                <a:solidFill>
                  <a:srgbClr val="333300"/>
                </a:solidFill>
                <a:ea typeface="黑体" pitchFamily="2" charset="-122"/>
              </a:rPr>
              <a:t>尾页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7451728" y="411829"/>
            <a:ext cx="122396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000" smtClean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页次：</a:t>
            </a:r>
            <a:r>
              <a:rPr lang="en-US" altLang="zh-CN" sz="1000" smtClean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2/22</a:t>
            </a:r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4859338" y="627266"/>
            <a:ext cx="3529012" cy="0"/>
          </a:xfrm>
          <a:prstGeom prst="line">
            <a:avLst/>
          </a:prstGeom>
          <a:noFill/>
          <a:ln w="19050" cap="rnd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4932366" y="398738"/>
            <a:ext cx="11525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400" smtClean="0">
                <a:solidFill>
                  <a:srgbClr val="FF0000"/>
                </a:solidFill>
                <a:latin typeface="華康辦公用具篇" pitchFamily="17" charset="0"/>
                <a:ea typeface="方正少儿简体" pitchFamily="65" charset="-122"/>
              </a:rPr>
              <a:t>亲情宽带：</a:t>
            </a:r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auto">
          <a:xfrm>
            <a:off x="539753" y="627267"/>
            <a:ext cx="1152525" cy="2321002"/>
          </a:xfrm>
          <a:prstGeom prst="verticalScroll">
            <a:avLst>
              <a:gd name="adj" fmla="val 12500"/>
            </a:avLst>
          </a:prstGeom>
          <a:pattFill prst="diagBrick">
            <a:fgClr>
              <a:srgbClr val="CCFF66"/>
            </a:fgClr>
            <a:bgClr>
              <a:schemeClr val="bg1"/>
            </a:bgClr>
          </a:pattFill>
          <a:ln w="12700">
            <a:pattFill prst="pct60">
              <a:fgClr>
                <a:srgbClr val="008000"/>
              </a:fgClr>
              <a:bgClr>
                <a:srgbClr val="FFFFFF"/>
              </a:bgClr>
            </a:patt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pic>
        <p:nvPicPr>
          <p:cNvPr id="20491" name="Picture 11" descr="6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249954"/>
            <a:ext cx="3302000" cy="4588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12" descr="x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3" y="3542207"/>
            <a:ext cx="4391025" cy="140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1692278" y="573704"/>
            <a:ext cx="2665413" cy="1532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200" smtClean="0">
                <a:solidFill>
                  <a:srgbClr val="000000"/>
                </a:solidFill>
              </a:rPr>
              <a:t>　　瞧，我们家。爸爸是“顶梁柱”，妈妈是“会计师”，奶奶是“食堂的工作人员”，而我嘛则是众星捧起的“小太阳”！我们四个人组成了一个家，在这个欢乐占多数的家中，有一条奇怪的“链”。</a:t>
            </a:r>
          </a:p>
        </p:txBody>
      </p:sp>
      <p:pic>
        <p:nvPicPr>
          <p:cNvPr id="20494" name="Picture 14" descr="z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32119"/>
            <a:ext cx="531812" cy="33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4789488" y="1599706"/>
            <a:ext cx="1727200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200" smtClean="0">
                <a:solidFill>
                  <a:srgbClr val="000000"/>
                </a:solidFill>
              </a:rPr>
              <a:t>也别太宠她，到时候看她怎么办哦。”妈妈说了老半天，我都不耐烦了。这时，奶奶走了过</a:t>
            </a:r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6732588" y="1329518"/>
            <a:ext cx="1655762" cy="2973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smtClean="0">
                <a:solidFill>
                  <a:srgbClr val="000000"/>
                </a:solidFill>
              </a:rPr>
              <a:t>　　读完这篇文章，你们是不是明白了许多呢？如果还不明白，我来告诉你们吧！我家的“链”是：爸爸宠我，爸爸又怕妈妈，妈妈怕奶奶，奶奶也宠我。最后，受益人还是我！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smtClean="0">
                <a:solidFill>
                  <a:srgbClr val="000000"/>
                </a:solidFill>
              </a:rPr>
              <a:t>　　同学们，你们家有没有一条有趣的“链”呢？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4787900" y="2428126"/>
            <a:ext cx="1728788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200" smtClean="0">
                <a:solidFill>
                  <a:srgbClr val="000000"/>
                </a:solidFill>
              </a:rPr>
              <a:t>来，想必她也不耐烦了。“哎呀，吵什么吵，还让不让人休息呀！小孩嘛，总是想要很多东西，你就给她买喽。”奶奶也批评起妈妈。妈妈没话可说，只好罢休。我不知道有多高兴呢，我庆幸我还有奶奶疼我、宠我，再看看妈妈，她</a:t>
            </a:r>
          </a:p>
        </p:txBody>
      </p:sp>
      <p:sp>
        <p:nvSpPr>
          <p:cNvPr id="20498" name="Line 18"/>
          <p:cNvSpPr>
            <a:spLocks noChangeShapeType="1"/>
          </p:cNvSpPr>
          <p:nvPr/>
        </p:nvSpPr>
        <p:spPr bwMode="auto">
          <a:xfrm>
            <a:off x="6659563" y="843893"/>
            <a:ext cx="0" cy="3130378"/>
          </a:xfrm>
          <a:prstGeom prst="line">
            <a:avLst/>
          </a:prstGeom>
          <a:noFill/>
          <a:ln w="15875">
            <a:solidFill>
              <a:srgbClr val="FF6600"/>
            </a:solidFill>
            <a:prstDash val="lgDashDot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20499" name="Line 19"/>
          <p:cNvSpPr>
            <a:spLocks noChangeShapeType="1"/>
          </p:cNvSpPr>
          <p:nvPr/>
        </p:nvSpPr>
        <p:spPr bwMode="auto">
          <a:xfrm>
            <a:off x="6732588" y="3596959"/>
            <a:ext cx="863600" cy="0"/>
          </a:xfrm>
          <a:prstGeom prst="line">
            <a:avLst/>
          </a:prstGeom>
          <a:noFill/>
          <a:ln w="15875">
            <a:solidFill>
              <a:srgbClr val="FF6600"/>
            </a:solidFill>
            <a:prstDash val="lgDashDot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20500" name="Line 20"/>
          <p:cNvSpPr>
            <a:spLocks noChangeShapeType="1"/>
          </p:cNvSpPr>
          <p:nvPr/>
        </p:nvSpPr>
        <p:spPr bwMode="auto">
          <a:xfrm flipH="1">
            <a:off x="1835150" y="573704"/>
            <a:ext cx="1512888" cy="0"/>
          </a:xfrm>
          <a:prstGeom prst="line">
            <a:avLst/>
          </a:prstGeom>
          <a:noFill/>
          <a:ln w="15875">
            <a:solidFill>
              <a:srgbClr val="FF6600"/>
            </a:solidFill>
            <a:prstDash val="lgDashDot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20501" name="Line 21"/>
          <p:cNvSpPr>
            <a:spLocks noChangeShapeType="1"/>
          </p:cNvSpPr>
          <p:nvPr/>
        </p:nvSpPr>
        <p:spPr bwMode="auto">
          <a:xfrm flipH="1">
            <a:off x="1260478" y="3164895"/>
            <a:ext cx="2879725" cy="0"/>
          </a:xfrm>
          <a:prstGeom prst="line">
            <a:avLst/>
          </a:prstGeom>
          <a:noFill/>
          <a:ln w="15875">
            <a:solidFill>
              <a:srgbClr val="FF6600"/>
            </a:solidFill>
            <a:prstDash val="lgDashDot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20502" name="Line 22"/>
          <p:cNvSpPr>
            <a:spLocks noChangeShapeType="1"/>
          </p:cNvSpPr>
          <p:nvPr/>
        </p:nvSpPr>
        <p:spPr bwMode="auto">
          <a:xfrm flipH="1" flipV="1">
            <a:off x="1544641" y="4352773"/>
            <a:ext cx="1443037" cy="0"/>
          </a:xfrm>
          <a:prstGeom prst="line">
            <a:avLst/>
          </a:prstGeom>
          <a:noFill/>
          <a:ln w="15875">
            <a:solidFill>
              <a:srgbClr val="FF6600"/>
            </a:solidFill>
            <a:prstDash val="lgDashDot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pic>
        <p:nvPicPr>
          <p:cNvPr id="20503" name="Picture 23" descr="y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74986"/>
            <a:ext cx="1879600" cy="552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4" name="Text Box 24"/>
          <p:cNvSpPr txBox="1">
            <a:spLocks noChangeArrowheads="1"/>
          </p:cNvSpPr>
          <p:nvPr/>
        </p:nvSpPr>
        <p:spPr bwMode="auto">
          <a:xfrm>
            <a:off x="611188" y="3218458"/>
            <a:ext cx="2665412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200" smtClean="0">
                <a:solidFill>
                  <a:srgbClr val="000000"/>
                </a:solidFill>
              </a:rPr>
              <a:t>开口就搞定。不巧的是，妈妈听见了。“买什么买呀，不是有一本吗？等初中再买。妈妈又唠叨起来。 ” 我知道又没“戏”了，因为爸爸没出声。妈妈　</a:t>
            </a:r>
          </a:p>
        </p:txBody>
      </p:sp>
      <p:sp>
        <p:nvSpPr>
          <p:cNvPr id="20505" name="Text Box 25"/>
          <p:cNvSpPr txBox="1">
            <a:spLocks noChangeArrowheads="1"/>
          </p:cNvSpPr>
          <p:nvPr/>
        </p:nvSpPr>
        <p:spPr bwMode="auto">
          <a:xfrm>
            <a:off x="1692278" y="1761582"/>
            <a:ext cx="2663825" cy="177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200" smtClean="0">
                <a:solidFill>
                  <a:srgbClr val="000000"/>
                </a:solidFill>
              </a:rPr>
              <a:t>　　有一次，我很想买一本我看中很久的同学录，我一直在等妈妈高兴时说。可我知道妈妈的脾气，她是不会给我买的，那样只能减少批评。于是，我去求爸爸。“爸爸。”我微笑起来，“我想买一本同学录，我那本用完了。”果然还是爸爸好说话，一</a:t>
            </a:r>
          </a:p>
        </p:txBody>
      </p:sp>
      <p:sp>
        <p:nvSpPr>
          <p:cNvPr id="20506" name="Line 26"/>
          <p:cNvSpPr>
            <a:spLocks noChangeShapeType="1"/>
          </p:cNvSpPr>
          <p:nvPr/>
        </p:nvSpPr>
        <p:spPr bwMode="auto">
          <a:xfrm flipH="1">
            <a:off x="2484438" y="1706829"/>
            <a:ext cx="1657350" cy="0"/>
          </a:xfrm>
          <a:prstGeom prst="line">
            <a:avLst/>
          </a:prstGeom>
          <a:noFill/>
          <a:ln w="15875">
            <a:solidFill>
              <a:srgbClr val="FF6600"/>
            </a:solidFill>
            <a:prstDash val="lgDashDot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20507" name="Line 27"/>
          <p:cNvSpPr>
            <a:spLocks noChangeShapeType="1"/>
          </p:cNvSpPr>
          <p:nvPr/>
        </p:nvSpPr>
        <p:spPr bwMode="auto">
          <a:xfrm flipV="1">
            <a:off x="5219703" y="2409081"/>
            <a:ext cx="1368425" cy="0"/>
          </a:xfrm>
          <a:prstGeom prst="line">
            <a:avLst/>
          </a:prstGeom>
          <a:noFill/>
          <a:ln w="15875">
            <a:solidFill>
              <a:srgbClr val="FF6600"/>
            </a:solidFill>
            <a:prstDash val="lgDashDot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20508" name="Text Box 28"/>
          <p:cNvSpPr txBox="1">
            <a:spLocks noChangeArrowheads="1"/>
          </p:cNvSpPr>
          <p:nvPr/>
        </p:nvSpPr>
        <p:spPr bwMode="auto">
          <a:xfrm>
            <a:off x="827091" y="3920709"/>
            <a:ext cx="22320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200" smtClean="0">
                <a:solidFill>
                  <a:srgbClr val="000000"/>
                </a:solidFill>
              </a:rPr>
              <a:t>又开始说了：“你不要天天想这个，给我好好学习。你（爸爸）</a:t>
            </a:r>
          </a:p>
        </p:txBody>
      </p:sp>
      <p:sp>
        <p:nvSpPr>
          <p:cNvPr id="20509" name="Line 29"/>
          <p:cNvSpPr>
            <a:spLocks noChangeShapeType="1"/>
          </p:cNvSpPr>
          <p:nvPr/>
        </p:nvSpPr>
        <p:spPr bwMode="auto">
          <a:xfrm>
            <a:off x="6732588" y="1329518"/>
            <a:ext cx="1295400" cy="0"/>
          </a:xfrm>
          <a:prstGeom prst="line">
            <a:avLst/>
          </a:prstGeom>
          <a:noFill/>
          <a:ln w="15875">
            <a:solidFill>
              <a:srgbClr val="FF6600"/>
            </a:solidFill>
            <a:prstDash val="lgDashDot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3200" smtClean="0">
              <a:solidFill>
                <a:srgbClr val="000000"/>
              </a:solidFill>
            </a:endParaRPr>
          </a:p>
        </p:txBody>
      </p:sp>
      <p:sp>
        <p:nvSpPr>
          <p:cNvPr id="20510" name="Text Box 30"/>
          <p:cNvSpPr txBox="1">
            <a:spLocks noChangeArrowheads="1"/>
          </p:cNvSpPr>
          <p:nvPr/>
        </p:nvSpPr>
        <p:spPr bwMode="auto">
          <a:xfrm>
            <a:off x="6732589" y="680827"/>
            <a:ext cx="15843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1200" smtClean="0">
                <a:solidFill>
                  <a:srgbClr val="000000"/>
                </a:solidFill>
              </a:rPr>
              <a:t>快气炸了。哦！我可以买那本我喜欢的同学录了！</a:t>
            </a:r>
          </a:p>
        </p:txBody>
      </p:sp>
      <p:pic>
        <p:nvPicPr>
          <p:cNvPr id="20511" name="Picture 31" descr="bt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89141"/>
            <a:ext cx="863600" cy="18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2" name="Picture 32" descr="48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6" y="411829"/>
            <a:ext cx="282575" cy="211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3" name="Picture 33" descr="电子报刊photo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41" y="704632"/>
            <a:ext cx="1512887" cy="895074"/>
          </a:xfrm>
          <a:prstGeom prst="rect">
            <a:avLst/>
          </a:prstGeom>
          <a:noFill/>
          <a:ln w="57150" cmpd="thinThick">
            <a:solidFill>
              <a:srgbClr val="99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4" name="Picture 34" descr="电子报刊photo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8" y="3513641"/>
            <a:ext cx="1223963" cy="730818"/>
          </a:xfrm>
          <a:prstGeom prst="rect">
            <a:avLst/>
          </a:prstGeom>
          <a:noFill/>
          <a:ln w="38100" cmpd="dbl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0691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期待大家的好作品！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1318</TotalTime>
  <Words>1618</Words>
  <Application>Microsoft Office PowerPoint</Application>
  <PresentationFormat>自定义</PresentationFormat>
  <Paragraphs>131</Paragraphs>
  <Slides>17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0" baseType="lpstr">
      <vt:lpstr>Office 主题​​</vt:lpstr>
      <vt:lpstr>默认设计模板</vt:lpstr>
      <vt:lpstr>Adobe Photoshop Image</vt:lpstr>
      <vt:lpstr>PowerPoint 演示文稿</vt:lpstr>
      <vt:lpstr>电子报刊制作</vt:lpstr>
      <vt:lpstr>内容要求</vt:lpstr>
      <vt:lpstr>收集资料</vt:lpstr>
      <vt:lpstr>整理资料</vt:lpstr>
      <vt:lpstr>修饰版面</vt:lpstr>
      <vt:lpstr>修饰版面</vt:lpstr>
      <vt:lpstr>报刊要求</vt:lpstr>
      <vt:lpstr>报刊要求</vt:lpstr>
      <vt:lpstr>PowerPoint 演示文稿</vt:lpstr>
      <vt:lpstr>说说自己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mingko</dc:creator>
  <cp:lastModifiedBy>mingko</cp:lastModifiedBy>
  <cp:revision>47</cp:revision>
  <dcterms:created xsi:type="dcterms:W3CDTF">2015-10-16T11:59:00Z</dcterms:created>
  <dcterms:modified xsi:type="dcterms:W3CDTF">2019-07-11T01:32:48Z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