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85" r:id="rId2"/>
    <p:sldId id="284" r:id="rId3"/>
    <p:sldId id="262" r:id="rId4"/>
    <p:sldId id="263" r:id="rId5"/>
    <p:sldId id="289" r:id="rId6"/>
    <p:sldId id="266" r:id="rId7"/>
    <p:sldId id="283" r:id="rId8"/>
    <p:sldId id="282" r:id="rId9"/>
    <p:sldId id="277" r:id="rId10"/>
    <p:sldId id="265" r:id="rId11"/>
    <p:sldId id="280" r:id="rId12"/>
    <p:sldId id="278" r:id="rId13"/>
    <p:sldId id="286" r:id="rId14"/>
    <p:sldId id="272" r:id="rId15"/>
    <p:sldId id="264" r:id="rId16"/>
    <p:sldId id="281" r:id="rId17"/>
    <p:sldId id="279" r:id="rId18"/>
    <p:sldId id="274" r:id="rId19"/>
    <p:sldId id="275" r:id="rId20"/>
    <p:sldId id="270" r:id="rId21"/>
    <p:sldId id="271" r:id="rId22"/>
    <p:sldId id="291" r:id="rId23"/>
    <p:sldId id="287" r:id="rId24"/>
    <p:sldId id="290" r:id="rId25"/>
    <p:sldId id="258" r:id="rId26"/>
    <p:sldId id="259" r:id="rId27"/>
    <p:sldId id="288" r:id="rId2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F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6" autoAdjust="0"/>
    <p:restoredTop sz="94660"/>
  </p:normalViewPr>
  <p:slideViewPr>
    <p:cSldViewPr>
      <p:cViewPr>
        <p:scale>
          <a:sx n="70" d="100"/>
          <a:sy n="70" d="100"/>
        </p:scale>
        <p:origin x="-2070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18CA-EA79-4B12-922E-325C025157BC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48D4E-ACCD-41BC-A48C-EADD3AF8B4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48D4E-ACCD-41BC-A48C-EADD3AF8B47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48D4E-ACCD-41BC-A48C-EADD3AF8B47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48D4E-ACCD-41BC-A48C-EADD3AF8B47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48D4E-ACCD-41BC-A48C-EADD3AF8B47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048D4E-ACCD-41BC-A48C-EADD3AF8B47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7017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深化主题下的主题结构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48D4E-ACCD-41BC-A48C-EADD3AF8B47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7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84D7CD-70EF-4ECB-9624-FBEC510F0CE1}" type="slidenum">
              <a:rPr lang="zh-HK" altLang="en-US" smtClean="0"/>
              <a:pPr/>
              <a:t>23</a:t>
            </a:fld>
            <a:endParaRPr lang="zh-HK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716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ED179F-4C24-4177-988C-9D7A9E97AD04}" type="slidenum">
              <a:rPr kumimoji="0" lang="zh-CN" altLang="en-US" smtClean="0">
                <a:latin typeface="Arial" pitchFamily="34" charset="0"/>
                <a:ea typeface="宋体" pitchFamily="2" charset="-122"/>
              </a:rPr>
              <a:pPr/>
              <a:t>26</a:t>
            </a:fld>
            <a:endParaRPr kumimoji="0" lang="zh-CN" altLang="en-US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412F9-D147-4B23-928E-24D3CB126458}" type="datetime1">
              <a:rPr lang="zh-CN" altLang="en-US"/>
              <a:pPr>
                <a:defRPr/>
              </a:pPr>
              <a:t>2019/5/8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77FFA25-081E-4E77-8F48-5BE5B09552E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6A03D-B897-41E8-92D3-833362806B8B}" type="datetimeFigureOut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F662B-F479-49BA-96FA-C757F1685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470025"/>
          </a:xfrm>
        </p:spPr>
        <p:txBody>
          <a:bodyPr/>
          <a:lstStyle/>
          <a:p>
            <a:r>
              <a:rPr lang="zh-CN" altLang="en-US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用拆分法确定文章主题结构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95536" y="2420888"/>
            <a:ext cx="8424936" cy="3888432"/>
          </a:xfrm>
        </p:spPr>
        <p:txBody>
          <a:bodyPr/>
          <a:lstStyle/>
          <a:p>
            <a:r>
              <a:rPr lang="zh-CN" altLang="en-US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广东实验中学越秀学校 李旭山</a:t>
            </a:r>
            <a:endParaRPr lang="en-US" altLang="zh-CN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sz="28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    </a:t>
            </a:r>
          </a:p>
          <a:p>
            <a:r>
              <a:rPr lang="en-US" altLang="zh-CN" sz="28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           </a:t>
            </a:r>
            <a:r>
              <a:rPr lang="en-US" altLang="zh-CN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2019</a:t>
            </a:r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9</a:t>
            </a:r>
            <a:r>
              <a:rPr lang="zh-CN" altLang="en-US" sz="24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日于广州市江南</a:t>
            </a:r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外国语学校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501008"/>
            <a:ext cx="2665413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23528" y="773414"/>
            <a:ext cx="8568952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   </a:t>
            </a:r>
            <a:r>
              <a:rPr kumimoji="0" 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当前中学生写作，遇到了无法突破的瓶颈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，</a:t>
            </a:r>
            <a:r>
              <a:rPr lang="zh-CN" altLang="zh-CN" sz="3200" b="1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简单、浮泛、空洞</a:t>
            </a:r>
            <a:r>
              <a:rPr kumimoji="0" 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：情节不生动，难以吸引人；内容不丰富，不能给读者提供新的视野；思想无深度，达不到作者实际水平。</a:t>
            </a:r>
            <a:endParaRPr kumimoji="0" lang="en-US" altLang="zh-CN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zh-CN" sz="3200" b="1" dirty="0">
                <a:latin typeface="黑体" pitchFamily="49" charset="-122"/>
                <a:ea typeface="黑体" pitchFamily="49" charset="-122"/>
              </a:rPr>
              <a:t>用分类排序的方法，解决简单、浮泛、空洞的问题。进而将作文辅导提高到思维训练层面来进行。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zh-CN" sz="3200" b="1" dirty="0">
                <a:latin typeface="黑体" pitchFamily="49" charset="-122"/>
                <a:ea typeface="黑体" pitchFamily="49" charset="-122"/>
              </a:rPr>
              <a:t>具体做法就是，用拆分法使情节富有波折，使内容丰富多彩，使思想深刻有力。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/>
              <a:t>     </a:t>
            </a:r>
            <a:endParaRPr lang="zh-CN" altLang="zh-CN" sz="2800" dirty="0"/>
          </a:p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endParaRPr lang="zh-CN" altLang="zh-CN" dirty="0"/>
          </a:p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endParaRPr lang="zh-CN" altLang="zh-CN" dirty="0"/>
          </a:p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/>
          </a:p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/>
          </a:p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endParaRPr lang="zh-CN" altLang="zh-CN" dirty="0"/>
          </a:p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/>
          </a:p>
          <a:p>
            <a:pPr indent="382588" fontAlgn="base">
              <a:spcBef>
                <a:spcPct val="0"/>
              </a:spcBef>
              <a:spcAft>
                <a:spcPct val="0"/>
              </a:spcAft>
            </a:pPr>
            <a:endParaRPr lang="zh-CN" altLang="zh-CN" dirty="0"/>
          </a:p>
          <a:p>
            <a:pPr marL="0" marR="0" lvl="0" indent="3825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332656"/>
            <a:ext cx="81369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dirty="0">
                <a:latin typeface="黑体" pitchFamily="49" charset="-122"/>
                <a:ea typeface="黑体" pitchFamily="49" charset="-122"/>
              </a:rPr>
              <a:t>      </a:t>
            </a:r>
            <a:endParaRPr lang="en-US" altLang="zh-CN" sz="4400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44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  </a:t>
            </a:r>
          </a:p>
        </p:txBody>
      </p:sp>
      <p:sp>
        <p:nvSpPr>
          <p:cNvPr id="3" name="矩形 2"/>
          <p:cNvSpPr/>
          <p:nvPr/>
        </p:nvSpPr>
        <p:spPr>
          <a:xfrm>
            <a:off x="539552" y="1124744"/>
            <a:ext cx="813690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主题结构，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逐步深化主题的结构。    </a:t>
            </a:r>
            <a:endParaRPr lang="en-US" altLang="zh-CN" sz="32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拆分，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即分类排序。</a:t>
            </a:r>
            <a:endParaRPr lang="en-US" altLang="zh-CN" sz="32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对文章涉及的</a:t>
            </a: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主题、人物、时空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进行拆分。</a:t>
            </a:r>
            <a:endParaRPr lang="en-US" altLang="zh-CN" sz="32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b="1" dirty="0"/>
              <a:t>         </a:t>
            </a:r>
            <a:r>
              <a:rPr lang="zh-CN" altLang="zh-CN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拆分后，力求使文章形成</a:t>
            </a:r>
            <a:r>
              <a:rPr lang="zh-CN" altLang="zh-CN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递进结构或互补结构。</a:t>
            </a:r>
            <a:endParaRPr lang="en-US" altLang="zh-CN" sz="32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效果：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明了，有序，深刻。</a:t>
            </a:r>
            <a:endParaRPr lang="en-US" altLang="zh-CN" sz="32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2132856"/>
            <a:ext cx="7848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altLang="en-US" sz="44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强化</a:t>
            </a:r>
            <a:r>
              <a:rPr lang="zh-CN" altLang="en-US" sz="4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情节</a:t>
            </a:r>
            <a:r>
              <a:rPr lang="zh-CN" altLang="en-US" sz="44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下的主题结构</a:t>
            </a:r>
            <a:endParaRPr lang="en-US" altLang="zh-CN" sz="44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endParaRPr lang="zh-CN" altLang="en-US" sz="36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5536" y="2924944"/>
            <a:ext cx="82089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   </a:t>
            </a:r>
          </a:p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狼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》《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驿路梨花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》</a:t>
            </a:r>
          </a:p>
          <a:p>
            <a:r>
              <a:rPr lang="zh-CN" altLang="en-US" sz="3200" b="1" dirty="0">
                <a:ea typeface="黑体" pitchFamily="49" charset="-122"/>
              </a:rPr>
              <a:t>       出乎预料，产生期待，期待又每每落空</a:t>
            </a:r>
            <a:r>
              <a:rPr lang="zh-CN" altLang="en-US" sz="3200" dirty="0">
                <a:solidFill>
                  <a:srgbClr val="FF0000"/>
                </a:solidFill>
                <a:ea typeface="黑体" pitchFamily="49" charset="-122"/>
              </a:rPr>
              <a:t>。</a:t>
            </a:r>
          </a:p>
          <a:p>
            <a:endParaRPr lang="en-US" altLang="zh-CN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620688"/>
            <a:ext cx="8064896" cy="5204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320"/>
              </a:lnSpc>
            </a:pPr>
            <a:r>
              <a:rPr lang="zh-CN" altLang="en-US" sz="3600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“原来这么简单”（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2018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中考广州）</a:t>
            </a:r>
            <a:endParaRPr lang="en-US" altLang="zh-CN" sz="36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320"/>
              </a:lnSpc>
            </a:pP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主题拆分为递进式：</a:t>
            </a:r>
            <a:endParaRPr lang="en-US" altLang="zh-CN" sz="32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32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  A.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不难：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开头，过程，冲刺。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32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  B.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不复杂：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策划，论证，实施。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000"/>
              </a:lnSpc>
            </a:pP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320"/>
              </a:lnSpc>
            </a:pP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“真的不容易”（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2018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中考上海）</a:t>
            </a:r>
            <a:endParaRPr lang="en-US" altLang="zh-CN" sz="36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320"/>
              </a:lnSpc>
            </a:pP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时空拆分为递进互补式：</a:t>
            </a:r>
            <a:endParaRPr lang="en-US" altLang="zh-CN" sz="32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32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在激流逆行时，不容易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32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在平静水面时，不容易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32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在顺风顺水时，不容易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3568" y="908720"/>
            <a:ext cx="7632848" cy="4424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就这样，埋下一颗种子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2017</a:t>
            </a: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中考上海）</a:t>
            </a:r>
            <a:endParaRPr lang="en-US" altLang="zh-CN" sz="32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000"/>
              </a:lnSpc>
            </a:pPr>
            <a:endParaRPr lang="en-US" altLang="zh-CN" sz="32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12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主题拆分为递进式：</a:t>
            </a:r>
            <a:endParaRPr lang="en-US" altLang="zh-CN" sz="32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  A.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潜藏、萌发、破土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  B.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设想、期待、尝试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日期占位符 3"/>
          <p:cNvSpPr>
            <a:spLocks noGrp="1" noChangeArrowheads="1"/>
          </p:cNvSpPr>
          <p:nvPr>
            <p:ph type="dt" sz="quarter" idx="10"/>
          </p:nvPr>
        </p:nvSpPr>
        <p:spPr>
          <a:noFill/>
          <a:ln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fld id="{581B41FA-2E2B-49FF-AE04-31A055DA5A87}" type="datetime1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“没想到，真的没想到”（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2016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中考上海）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340768"/>
            <a:ext cx="8229600" cy="4525963"/>
          </a:xfrm>
        </p:spPr>
        <p:txBody>
          <a:bodyPr/>
          <a:lstStyle/>
          <a:p>
            <a:pPr eaLnBrk="1" hangingPunct="1">
              <a:buNone/>
            </a:pPr>
            <a:r>
              <a:rPr lang="zh-CN" altLang="en-US" b="1" dirty="0">
                <a:solidFill>
                  <a:srgbClr val="0066FF"/>
                </a:solidFill>
                <a:ea typeface="黑体" pitchFamily="49" charset="-122"/>
              </a:rPr>
              <a:t>       从事物结构角度拆分为</a:t>
            </a:r>
            <a:r>
              <a:rPr lang="zh-CN" altLang="en-US" b="1" dirty="0">
                <a:solidFill>
                  <a:srgbClr val="FF0000"/>
                </a:solidFill>
                <a:ea typeface="黑体" pitchFamily="49" charset="-122"/>
              </a:rPr>
              <a:t>递进式：</a:t>
            </a:r>
            <a:endParaRPr lang="en-US" altLang="zh-CN" b="1" dirty="0">
              <a:solidFill>
                <a:srgbClr val="FF0000"/>
              </a:solidFill>
              <a:ea typeface="黑体" pitchFamily="49" charset="-122"/>
            </a:endParaRPr>
          </a:p>
          <a:p>
            <a:pPr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   事情竟然会发生</a:t>
            </a:r>
            <a:endParaRPr lang="en-US" altLang="zh-CN" b="1" dirty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   过程竟然这么复杂</a:t>
            </a:r>
            <a:endParaRPr lang="en-US" altLang="zh-CN" b="1" dirty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   结局竟然这样意外</a:t>
            </a:r>
            <a:endParaRPr lang="zh-CN" altLang="en-US" b="1" dirty="0">
              <a:ea typeface="黑体" pitchFamily="49" charset="-122"/>
            </a:endParaRPr>
          </a:p>
          <a:p>
            <a:pPr eaLnBrk="1" hangingPunct="1">
              <a:buNone/>
            </a:pPr>
            <a:r>
              <a:rPr lang="zh-CN" altLang="en-US" b="1" dirty="0">
                <a:solidFill>
                  <a:srgbClr val="FF0000"/>
                </a:solidFill>
                <a:ea typeface="黑体" pitchFamily="49" charset="-122"/>
              </a:rPr>
              <a:t> </a:t>
            </a:r>
            <a:endParaRPr lang="zh-CN" altLang="en-US" dirty="0">
              <a:solidFill>
                <a:srgbClr val="FF0000"/>
              </a:solidFill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188640"/>
            <a:ext cx="8208912" cy="5837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“总会想起那张照片”（</a:t>
            </a:r>
            <a:r>
              <a:rPr lang="en-US" altLang="zh-CN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2017</a:t>
            </a: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中考广州）</a:t>
            </a:r>
            <a:endParaRPr lang="en-US" altLang="zh-CN" sz="32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闲暇时、忙碌时；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触发情景时、触发情感时。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1500"/>
              </a:lnSpc>
            </a:pP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喜悦时，平静时，悲伤时。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1500"/>
              </a:lnSpc>
            </a:pP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1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C.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需要交流时，需要安慰时，需要鼓励时。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15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 </a:t>
            </a:r>
          </a:p>
          <a:p>
            <a:pPr>
              <a:lnSpc>
                <a:spcPts val="41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D.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沉浸在过去时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1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忙碌于现在时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1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展望未来时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（状态  心态  时态）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标题 1"/>
          <p:cNvSpPr>
            <a:spLocks noGrp="1" noChangeArrowheads="1"/>
          </p:cNvSpPr>
          <p:nvPr>
            <p:ph type="title"/>
          </p:nvPr>
        </p:nvSpPr>
        <p:spPr>
          <a:xfrm flipV="1">
            <a:off x="457200" y="234950"/>
            <a:ext cx="8229600" cy="76200"/>
          </a:xfrm>
        </p:spPr>
        <p:txBody>
          <a:bodyPr>
            <a:normAutofit fontScale="90000"/>
          </a:bodyPr>
          <a:lstStyle/>
          <a:p>
            <a:endParaRPr lang="zh-CN" altLang="en-US"/>
          </a:p>
        </p:txBody>
      </p:sp>
      <p:sp>
        <p:nvSpPr>
          <p:cNvPr id="56323" name="日期占位符 2"/>
          <p:cNvSpPr>
            <a:spLocks noGrp="1"/>
          </p:cNvSpPr>
          <p:nvPr>
            <p:ph type="dt" sz="quarter" idx="10"/>
          </p:nvPr>
        </p:nvSpPr>
        <p:spPr>
          <a:noFill/>
          <a:ln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fld id="{7CC0EAAA-6190-4AB3-92DC-4806D308DAD1}" type="datetime1">
              <a:rPr lang="zh-CN" altLang="en-US" smtClean="0"/>
              <a:pPr/>
              <a:t>2019/5/8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9512" y="332656"/>
            <a:ext cx="8797801" cy="5486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5800"/>
              </a:lnSpc>
              <a:defRPr/>
            </a:pPr>
            <a:r>
              <a:rPr lang="en-US" altLang="zh-CN" sz="3200" b="1" noProof="1">
                <a:latin typeface="黑体" pitchFamily="49" charset="-122"/>
                <a:ea typeface="黑体" pitchFamily="49" charset="-122"/>
                <a:sym typeface="+mn-ea"/>
              </a:rPr>
              <a:t>  </a:t>
            </a:r>
            <a:r>
              <a:rPr lang="zh-CN" altLang="en-US" sz="3600" b="1" noProof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itchFamily="49" charset="-122"/>
                <a:ea typeface="黑体" pitchFamily="49" charset="-122"/>
                <a:sym typeface="+mn-ea"/>
              </a:rPr>
              <a:t>“</a:t>
            </a:r>
            <a:r>
              <a:rPr lang="zh-CN" altLang="en-US" sz="3600" b="1" noProof="1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+mn-ea"/>
              </a:rPr>
              <a:t>慢下来的时光</a:t>
            </a:r>
            <a:r>
              <a:rPr lang="zh-CN" altLang="en-US" sz="3600" b="1" noProof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itchFamily="49" charset="-122"/>
                <a:ea typeface="黑体" pitchFamily="49" charset="-122"/>
                <a:sym typeface="+mn-ea"/>
              </a:rPr>
              <a:t>”</a:t>
            </a:r>
            <a:r>
              <a:rPr lang="en-US" altLang="zh-CN" sz="3600" b="1" noProof="1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+mn-ea"/>
              </a:rPr>
              <a:t> </a:t>
            </a:r>
            <a:r>
              <a:rPr lang="zh-CN" altLang="en-US" sz="3600" b="1" noProof="1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+mn-ea"/>
              </a:rPr>
              <a:t>（</a:t>
            </a:r>
            <a:r>
              <a:rPr lang="en-US" altLang="zh-CN" sz="3600" b="1" noProof="1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+mn-ea"/>
              </a:rPr>
              <a:t>2013</a:t>
            </a:r>
            <a:r>
              <a:rPr lang="zh-CN" altLang="en-US" sz="3600" b="1" noProof="1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+mn-ea"/>
              </a:rPr>
              <a:t>中考绍兴）</a:t>
            </a:r>
            <a:endParaRPr lang="zh-CN" altLang="en-US" sz="3600" b="1" noProof="1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sym typeface="+mn-ea"/>
              </a:rPr>
              <a:t>  </a:t>
            </a:r>
            <a:r>
              <a:rPr lang="zh-CN" altLang="en-US" sz="32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主题</a:t>
            </a:r>
            <a:r>
              <a:rPr lang="zh-CN" altLang="en-US" sz="3200" b="1" noProof="1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+mn-ea"/>
              </a:rPr>
              <a:t>拆为并列式：      </a:t>
            </a:r>
            <a:endParaRPr lang="zh-CN" altLang="en-US" sz="3200" b="1" noProof="1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sym typeface="+mn-ea"/>
              </a:rPr>
              <a:t>  幸福会延续吗？        </a:t>
            </a:r>
            <a:endParaRPr lang="zh-CN" altLang="en-US" sz="3200" b="1" noProof="1"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sym typeface="+mn-ea"/>
              </a:rPr>
              <a:t>  灾难会延长吗？        </a:t>
            </a:r>
            <a:endParaRPr lang="zh-CN" altLang="en-US" sz="3200" b="1" noProof="1"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sym typeface="+mn-ea"/>
              </a:rPr>
              <a:t>  苦恼会持久吗？        </a:t>
            </a:r>
            <a:endParaRPr lang="zh-CN" altLang="en-US" sz="3200" b="1" noProof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1700"/>
              </a:lnSpc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sym typeface="+mn-ea"/>
              </a:rPr>
              <a:t>         </a:t>
            </a:r>
            <a:endParaRPr lang="en-US" altLang="zh-CN" sz="3200" b="1" noProof="1">
              <a:latin typeface="黑体" pitchFamily="49" charset="-122"/>
              <a:ea typeface="黑体" pitchFamily="49" charset="-122"/>
              <a:sym typeface="+mn-ea"/>
            </a:endParaRPr>
          </a:p>
          <a:p>
            <a:pPr>
              <a:defRPr/>
            </a:pPr>
            <a:r>
              <a:rPr lang="zh-CN" altLang="en-US" sz="32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         时空</a:t>
            </a:r>
            <a:r>
              <a:rPr lang="zh-CN" altLang="en-US" sz="3200" b="1" noProof="1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+mn-ea"/>
              </a:rPr>
              <a:t>可拆分为并列式：</a:t>
            </a:r>
            <a:endParaRPr lang="zh-CN" altLang="en-US" sz="3200" b="1" noProof="1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sym typeface="+mn-ea"/>
              </a:rPr>
              <a:t>           惜春不怕花开早</a:t>
            </a:r>
            <a:endParaRPr lang="zh-CN" altLang="en-US" sz="3200" b="1" noProof="1"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sym typeface="+mn-ea"/>
              </a:rPr>
              <a:t>           盛夏烈日长炙烤</a:t>
            </a:r>
            <a:endParaRPr lang="zh-CN" altLang="en-US" sz="3200" b="1" noProof="1"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sym typeface="+mn-ea"/>
              </a:rPr>
              <a:t>           秋香秋实品不完</a:t>
            </a:r>
            <a:endParaRPr lang="zh-CN" altLang="en-US" sz="3200" b="1" noProof="1"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sym typeface="+mn-ea"/>
              </a:rPr>
              <a:t>           冬天来了春还远</a:t>
            </a:r>
            <a:endParaRPr lang="zh-CN" altLang="en-US" sz="3200" noProof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5976" y="1052736"/>
            <a:ext cx="41044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人物</a:t>
            </a:r>
            <a:r>
              <a:rPr lang="zh-CN" altLang="en-US" sz="3200" b="1" noProof="1" smtClean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+mn-ea"/>
              </a:rPr>
              <a:t>拆分为递进式：</a:t>
            </a:r>
            <a:endParaRPr lang="en-US" altLang="zh-CN" sz="3200" b="1" noProof="1" smtClean="0">
              <a:solidFill>
                <a:srgbClr val="0066FF"/>
              </a:solidFill>
              <a:latin typeface="黑体" pitchFamily="49" charset="-122"/>
              <a:ea typeface="黑体" pitchFamily="49" charset="-122"/>
              <a:sym typeface="+mn-ea"/>
            </a:endParaRPr>
          </a:p>
          <a:p>
            <a:r>
              <a:rPr lang="zh-CN" altLang="en-US" sz="3200" b="1" noProof="1" smtClean="0">
                <a:latin typeface="黑体" pitchFamily="49" charset="-122"/>
                <a:ea typeface="黑体" pitchFamily="49" charset="-122"/>
                <a:sym typeface="+mn-ea"/>
              </a:rPr>
              <a:t>孩童的快乐会延续</a:t>
            </a:r>
          </a:p>
          <a:p>
            <a:r>
              <a:rPr lang="zh-CN" altLang="en-US" sz="3200" b="1" noProof="1" smtClean="0">
                <a:latin typeface="黑体" pitchFamily="49" charset="-122"/>
                <a:ea typeface="黑体" pitchFamily="49" charset="-122"/>
                <a:sym typeface="+mn-ea"/>
              </a:rPr>
              <a:t>壮年的艰辛会持久</a:t>
            </a:r>
          </a:p>
          <a:p>
            <a:r>
              <a:rPr lang="zh-CN" altLang="en-US" sz="3200" b="1" noProof="1" smtClean="0">
                <a:latin typeface="黑体" pitchFamily="49" charset="-122"/>
                <a:ea typeface="黑体" pitchFamily="49" charset="-122"/>
                <a:sym typeface="+mn-ea"/>
              </a:rPr>
              <a:t>老年的孤独会延长</a:t>
            </a:r>
            <a:endParaRPr lang="zh-CN" altLang="en-US" sz="3200" b="1" noProof="1" smtClean="0">
              <a:latin typeface="黑体" pitchFamily="49" charset="-122"/>
              <a:ea typeface="黑体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2132856"/>
            <a:ext cx="82089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丰富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内容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要求下的主题结构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    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《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安塞腰鼓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》《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荷塘月色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规律化的主题结构，使更丰富的内容安排的有序有别不雷同。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330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1560" y="548680"/>
            <a:ext cx="8064896" cy="4778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“答案”（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2018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中考成都）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主题拆分为递进式：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A.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寻找的条件，寻找的过程，寻找的结果。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B.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唯一的，多解的，无解的。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C.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现成，暗含在题目中，题目之外。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（实体店被淘宝打败，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qq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被微信打败。）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596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260648"/>
            <a:ext cx="8712968" cy="5524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“醒来”（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2017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中考济南）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lvl="0"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A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.</a:t>
            </a:r>
            <a:r>
              <a:rPr lang="zh-CN" altLang="en-US" sz="32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从美梦中醒来，从</a:t>
            </a:r>
            <a:r>
              <a:rPr lang="zh-CN" altLang="en-US" sz="32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迷梦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中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醒来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，从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噩梦中醒来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B.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从虚幻中醒来，从无逻辑中醒来，从无经验中醒来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。</a:t>
            </a:r>
            <a:endParaRPr lang="zh-CN" altLang="en-US" sz="3200" dirty="0" smtClean="0"/>
          </a:p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C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从美梦中醒来：面对无奈的现实，面对失望的现实，面对残酷的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现实</a:t>
            </a:r>
            <a:r>
              <a:rPr lang="zh-CN" altLang="en-US" sz="32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lvl="0"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D.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从噩梦在醒来：感受安全，感受温暖，感受亲切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。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1720" y="1916832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（梦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的类型）</a:t>
            </a:r>
            <a:endParaRPr lang="zh-CN" alt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771800" y="2996952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（梦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特点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940152" y="4077072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（前后对比）</a:t>
            </a:r>
            <a:endParaRPr lang="zh-CN" alt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2411760" y="5229200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前后对比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1057936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标题 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4000" b="1" dirty="0"/>
              <a:t/>
            </a:r>
            <a:br>
              <a:rPr lang="zh-CN" altLang="en-US" sz="4000" b="1" dirty="0"/>
            </a:br>
            <a:r>
              <a:rPr lang="en-US" altLang="zh-CN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 “</a:t>
            </a:r>
            <a:r>
              <a:rPr lang="zh-CN" altLang="en-US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走过风雨</a:t>
            </a:r>
            <a:r>
              <a:rPr lang="en-US" altLang="zh-CN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”</a:t>
            </a:r>
            <a:r>
              <a:rPr lang="zh-CN" altLang="en-US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（</a:t>
            </a:r>
            <a:r>
              <a:rPr lang="en-US" altLang="zh-CN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 2010</a:t>
            </a:r>
            <a:r>
              <a:rPr lang="zh-CN" altLang="en-US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中考福建）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/>
            </a:r>
            <a:br>
              <a:rPr lang="zh-CN" altLang="en-US" sz="3200" dirty="0">
                <a:latin typeface="黑体" pitchFamily="49" charset="-122"/>
                <a:ea typeface="黑体" pitchFamily="49" charset="-122"/>
                <a:sym typeface="黑体" pitchFamily="49" charset="-122"/>
              </a:rPr>
            </a:br>
            <a:endParaRPr lang="zh-CN" altLang="en-US" sz="3200" b="1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</p:txBody>
      </p:sp>
      <p:sp>
        <p:nvSpPr>
          <p:cNvPr id="30723" name="内容占位符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lnSpc>
                <a:spcPts val="4600"/>
              </a:lnSpc>
              <a:buNone/>
            </a:pPr>
            <a:r>
              <a:rPr lang="en-US" altLang="zh-CN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</a:t>
            </a:r>
            <a:r>
              <a:rPr lang="en-US" altLang="zh-CN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“</a:t>
            </a:r>
            <a:r>
              <a:rPr lang="zh-CN" altLang="en-US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走过</a:t>
            </a:r>
            <a:r>
              <a:rPr lang="en-US" altLang="zh-CN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”</a:t>
            </a:r>
            <a:r>
              <a:rPr lang="zh-CN" altLang="en-US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可拆分为递进式：</a:t>
            </a:r>
            <a:endParaRPr lang="zh-CN" altLang="en-US" dirty="0">
              <a:solidFill>
                <a:srgbClr val="0066FF"/>
              </a:solidFill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600"/>
              </a:lnSpc>
              <a:buNone/>
            </a:pPr>
            <a:r>
              <a:rPr lang="en-US" altLang="zh-CN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</a:t>
            </a: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熬过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了多变狂暴凄冷的风雨</a:t>
            </a:r>
            <a:endParaRPr lang="zh-CN" altLang="en-US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600"/>
              </a:lnSpc>
              <a:buNone/>
            </a:pPr>
            <a:r>
              <a:rPr lang="en-US" altLang="zh-CN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</a:t>
            </a: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体验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了多变狂暴凄冷的风雨</a:t>
            </a:r>
            <a:endParaRPr lang="zh-CN" altLang="en-US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6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       </a:t>
            </a: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战胜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了多变狂暴凄冷的风雨</a:t>
            </a:r>
            <a:endParaRPr lang="zh-CN" altLang="en-US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600"/>
              </a:lnSpc>
              <a:buNone/>
            </a:pPr>
            <a:r>
              <a:rPr lang="en-US" altLang="zh-CN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</a:t>
            </a: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超越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了多变狂暴凄冷的风雨</a:t>
            </a:r>
            <a:endParaRPr lang="zh-CN" altLang="en-US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2640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标题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“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我不相信眼泪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”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（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2013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中考长沙）</a:t>
            </a:r>
            <a:endParaRPr lang="zh-CN" altLang="en-US" sz="3600" dirty="0">
              <a:solidFill>
                <a:srgbClr val="FF00FF"/>
              </a:solidFill>
            </a:endParaRPr>
          </a:p>
        </p:txBody>
      </p:sp>
      <p:sp>
        <p:nvSpPr>
          <p:cNvPr id="27651" name="内容占位符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lnSpc>
                <a:spcPts val="4500"/>
              </a:lnSpc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  </a:t>
            </a:r>
            <a:r>
              <a:rPr lang="zh-CN" altLang="en-US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主题可拆分为并列式：</a:t>
            </a:r>
            <a:endParaRPr lang="zh-CN" altLang="en-US" dirty="0">
              <a:solidFill>
                <a:srgbClr val="0066FF"/>
              </a:solidFill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500"/>
              </a:lnSpc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 我不相信眼泪能</a:t>
            </a: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换来同情</a:t>
            </a:r>
            <a:endParaRPr lang="en-US" altLang="zh-CN" b="1" dirty="0">
              <a:solidFill>
                <a:srgbClr val="FF0000"/>
              </a:solidFill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500"/>
              </a:lnSpc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 我不相信眼泪能</a:t>
            </a: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抚平伤痛</a:t>
            </a:r>
            <a:endParaRPr lang="zh-CN" altLang="en-US" dirty="0">
              <a:solidFill>
                <a:srgbClr val="FF0000"/>
              </a:solidFill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500"/>
              </a:lnSpc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 我不相信眼泪能</a:t>
            </a: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疏导积郁</a:t>
            </a:r>
            <a:endParaRPr lang="zh-CN" altLang="en-US" dirty="0">
              <a:solidFill>
                <a:srgbClr val="FF0000"/>
              </a:solidFill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500"/>
              </a:lnSpc>
              <a:buNone/>
            </a:pPr>
            <a:r>
              <a:rPr lang="en-US" altLang="zh-CN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</a:t>
            </a:r>
            <a:endParaRPr lang="zh-CN" altLang="en-US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500"/>
              </a:lnSpc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737298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3568" y="1988840"/>
            <a:ext cx="74888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44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深化</a:t>
            </a:r>
            <a:r>
              <a:rPr lang="zh-CN" altLang="en-US" sz="4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主题</a:t>
            </a:r>
            <a:r>
              <a:rPr lang="zh-CN" altLang="en-US" sz="44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要求下的主题结构</a:t>
            </a:r>
            <a:endParaRPr lang="en-US" altLang="zh-CN" sz="44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endParaRPr lang="zh-CN" altLang="en-US" sz="36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27584" y="3140968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岳阳楼记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》</a:t>
            </a: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主题的深刻，往往得益于逐步递进的结构。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476672"/>
            <a:ext cx="8208912" cy="4793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“最懂我的那个人” （</a:t>
            </a:r>
            <a:r>
              <a:rPr lang="en-US" altLang="zh-CN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2018</a:t>
            </a: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中考河南）</a:t>
            </a:r>
            <a:endParaRPr lang="en-US" altLang="zh-CN" sz="32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主题拆分为递进式：  </a:t>
            </a:r>
            <a:endParaRPr lang="en-US" altLang="zh-CN" sz="32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喜好→需求→潜能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3000"/>
              </a:lnSpc>
            </a:pPr>
            <a:endParaRPr lang="en-US" altLang="zh-CN" sz="32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  “善，润了年华”（</a:t>
            </a:r>
            <a:r>
              <a:rPr lang="en-US" altLang="zh-CN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2018</a:t>
            </a: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中考南通）</a:t>
            </a:r>
            <a:endParaRPr lang="en-US" altLang="zh-CN" sz="32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时空拆分为递进式：</a:t>
            </a:r>
            <a:endParaRPr lang="en-US" altLang="zh-CN" sz="32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懵懂时→启蒙时→成长时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836712"/>
            <a:ext cx="7848872" cy="3300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“生活是一面镜子”（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2017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中考烟台</a:t>
            </a: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en-US" altLang="zh-CN" sz="32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主题拆分为递进式：</a:t>
            </a:r>
            <a:endParaRPr lang="en-US" altLang="zh-CN" sz="32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A.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显现原型，浇灭理想，隔离过去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B.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面对利益，面对机遇，面对困难</a:t>
            </a:r>
            <a:endParaRPr lang="zh-CN" altLang="en-US" sz="32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日期占位符 3"/>
          <p:cNvSpPr>
            <a:spLocks noGrp="1" noChangeArrowheads="1"/>
          </p:cNvSpPr>
          <p:nvPr>
            <p:ph type="dt" sz="quarter" idx="10"/>
          </p:nvPr>
        </p:nvSpPr>
        <p:spPr>
          <a:noFill/>
          <a:ln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fld id="{1F0CC636-B83B-40D6-96B8-DA75592CADD9}" type="datetime1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“温暖的旅行”（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2016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中考滨州）</a:t>
            </a:r>
          </a:p>
        </p:txBody>
      </p:sp>
      <p:sp>
        <p:nvSpPr>
          <p:cNvPr id="40964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980728"/>
            <a:ext cx="8147248" cy="5145435"/>
          </a:xfrm>
        </p:spPr>
        <p:txBody>
          <a:bodyPr/>
          <a:lstStyle/>
          <a:p>
            <a:pPr eaLnBrk="1" hangingPunct="1"/>
            <a:endParaRPr lang="en-US" altLang="zh-CN" b="1" dirty="0">
              <a:ea typeface="黑体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     人物拆分为递进式：</a:t>
            </a:r>
            <a:endParaRPr lang="en-US" altLang="zh-CN" b="1" dirty="0">
              <a:ea typeface="黑体" pitchFamily="49" charset="-122"/>
            </a:endParaRPr>
          </a:p>
          <a:p>
            <a:pPr eaLnBrk="1" hangingPunct="1">
              <a:buNone/>
            </a:pPr>
            <a:r>
              <a:rPr lang="en-US" altLang="zh-CN" b="1" dirty="0">
                <a:ea typeface="黑体" pitchFamily="49" charset="-122"/>
              </a:rPr>
              <a:t>          </a:t>
            </a:r>
            <a:r>
              <a:rPr lang="zh-CN" altLang="en-US" b="1" dirty="0">
                <a:ea typeface="黑体" pitchFamily="49" charset="-122"/>
              </a:rPr>
              <a:t>  所到之处的东道主给了温暖</a:t>
            </a:r>
          </a:p>
          <a:p>
            <a:pPr eaLnBrk="1" hangingPunct="1">
              <a:buNone/>
            </a:pPr>
            <a:r>
              <a:rPr lang="zh-CN" altLang="en-US" b="1" dirty="0">
                <a:ea typeface="黑体" pitchFamily="49" charset="-122"/>
              </a:rPr>
              <a:t>            旅行队伍内给了我温暖</a:t>
            </a:r>
          </a:p>
          <a:p>
            <a:pPr eaLnBrk="1" hangingPunct="1">
              <a:buNone/>
            </a:pPr>
            <a:r>
              <a:rPr lang="zh-CN" altLang="en-US" b="1" dirty="0">
                <a:ea typeface="黑体" pitchFamily="49" charset="-122"/>
              </a:rPr>
              <a:t>            我也付出关爱，让其他人获得温暖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标题 1"/>
          <p:cNvSpPr>
            <a:spLocks noGrp="1" noChangeArrowheads="1"/>
          </p:cNvSpPr>
          <p:nvPr>
            <p:ph type="title"/>
          </p:nvPr>
        </p:nvSpPr>
        <p:spPr>
          <a:xfrm>
            <a:off x="251520" y="260648"/>
            <a:ext cx="8229600" cy="1143000"/>
          </a:xfrm>
        </p:spPr>
        <p:txBody>
          <a:bodyPr/>
          <a:lstStyle/>
          <a:p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“善待他人”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 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（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2013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）</a:t>
            </a:r>
            <a:endParaRPr lang="zh-CN" altLang="en-US" sz="3600" dirty="0">
              <a:solidFill>
                <a:srgbClr val="FF00FF"/>
              </a:solidFill>
              <a:latin typeface="黑体" pitchFamily="49" charset="-122"/>
              <a:ea typeface="黑体" pitchFamily="49" charset="-122"/>
              <a:sym typeface="黑体" pitchFamily="49" charset="-122"/>
            </a:endParaRPr>
          </a:p>
        </p:txBody>
      </p:sp>
      <p:sp>
        <p:nvSpPr>
          <p:cNvPr id="43011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914400" y="1556792"/>
            <a:ext cx="8229600" cy="4525963"/>
          </a:xfrm>
        </p:spPr>
        <p:txBody>
          <a:bodyPr/>
          <a:lstStyle/>
          <a:p>
            <a:pPr eaLnBrk="1" hangingPunct="1">
              <a:lnSpc>
                <a:spcPts val="4500"/>
              </a:lnSpc>
              <a:buNone/>
            </a:pPr>
            <a:r>
              <a:rPr lang="zh-CN" altLang="en-US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    人物拆分为递进互补式：</a:t>
            </a:r>
            <a:endParaRPr lang="zh-CN" altLang="en-US" dirty="0">
              <a:solidFill>
                <a:srgbClr val="0066FF"/>
              </a:solidFill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500"/>
              </a:lnSpc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强者对弱小者要善待</a:t>
            </a:r>
            <a:endParaRPr lang="zh-CN" altLang="en-US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500"/>
              </a:lnSpc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势力相当者互为善待</a:t>
            </a:r>
            <a:endParaRPr lang="zh-CN" altLang="en-US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4500"/>
              </a:lnSpc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弱小者对强者也要善待</a:t>
            </a:r>
            <a:endParaRPr lang="zh-CN" altLang="en-US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/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日期占位符 3"/>
          <p:cNvSpPr>
            <a:spLocks noGrp="1" noChangeArrowheads="1"/>
          </p:cNvSpPr>
          <p:nvPr>
            <p:ph type="dt" sz="quarter" idx="10"/>
          </p:nvPr>
        </p:nvSpPr>
        <p:spPr>
          <a:noFill/>
          <a:ln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fld id="{5C564832-150F-49D3-82BE-AFA0EA2E7316}" type="datetime1">
              <a:rPr lang="zh-CN" altLang="en-US" smtClean="0"/>
              <a:pPr/>
              <a:t>2019/5/8</a:t>
            </a:fld>
            <a:endParaRPr lang="zh-CN" altLang="en-US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“欣赏”（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2016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中考浙江湖州）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None/>
            </a:pPr>
            <a:r>
              <a:rPr lang="zh-CN" altLang="en-US" b="1" dirty="0">
                <a:solidFill>
                  <a:srgbClr val="0066FF"/>
                </a:solidFill>
                <a:ea typeface="黑体" pitchFamily="49" charset="-122"/>
              </a:rPr>
              <a:t>    主题拆分为并列式：</a:t>
            </a:r>
            <a:endParaRPr lang="en-US" altLang="zh-CN" b="1" dirty="0">
              <a:solidFill>
                <a:srgbClr val="0066FF"/>
              </a:solidFill>
              <a:ea typeface="黑体" pitchFamily="49" charset="-122"/>
            </a:endParaRPr>
          </a:p>
          <a:p>
            <a:pPr eaLnBrk="1" hangingPunct="1">
              <a:buNone/>
            </a:pPr>
            <a:r>
              <a:rPr lang="zh-CN" altLang="en-US" b="1" dirty="0">
                <a:ea typeface="黑体" pitchFamily="49" charset="-122"/>
              </a:rPr>
              <a:t>    欣赏的不是成功，而是奋斗。</a:t>
            </a:r>
          </a:p>
          <a:p>
            <a:pPr eaLnBrk="1" hangingPunct="1">
              <a:buNone/>
            </a:pPr>
            <a:r>
              <a:rPr lang="zh-CN" altLang="en-US" b="1" dirty="0">
                <a:ea typeface="黑体" pitchFamily="49" charset="-122"/>
              </a:rPr>
              <a:t>    欣赏的不是力挽狂澜，而是处变不惊。</a:t>
            </a:r>
          </a:p>
          <a:p>
            <a:pPr eaLnBrk="1" hangingPunct="1">
              <a:buNone/>
            </a:pPr>
            <a:r>
              <a:rPr lang="zh-CN" altLang="en-US" b="1" dirty="0">
                <a:ea typeface="黑体" pitchFamily="49" charset="-122"/>
              </a:rPr>
              <a:t>    欣赏的不是痛定思痛的决心，而是从头再来的平常心。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标题 1"/>
          <p:cNvSpPr>
            <a:spLocks noGrp="1" noChangeArrowheads="1"/>
          </p:cNvSpPr>
          <p:nvPr>
            <p:ph type="title"/>
          </p:nvPr>
        </p:nvSpPr>
        <p:spPr>
          <a:xfrm>
            <a:off x="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CN" sz="4000" b="1" dirty="0">
                <a:sym typeface="黑体" pitchFamily="49" charset="-122"/>
              </a:rPr>
              <a:t/>
            </a:r>
            <a:br>
              <a:rPr lang="en-US" altLang="zh-CN" sz="4000" b="1" dirty="0">
                <a:sym typeface="黑体" pitchFamily="49" charset="-122"/>
              </a:rPr>
            </a:br>
            <a:r>
              <a:rPr lang="zh-CN" altLang="en-US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“对话”</a:t>
            </a:r>
            <a:r>
              <a:rPr lang="en-US" altLang="zh-CN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 </a:t>
            </a:r>
            <a:r>
              <a:rPr lang="zh-CN" altLang="en-US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（</a:t>
            </a:r>
            <a:r>
              <a:rPr lang="en-US" altLang="zh-CN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2015</a:t>
            </a:r>
            <a:r>
              <a:rPr lang="zh-CN" altLang="en-US" sz="40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中考北京）</a:t>
            </a:r>
            <a:r>
              <a:rPr lang="zh-CN" altLang="en-US" sz="4000" b="1" dirty="0"/>
              <a:t/>
            </a:r>
            <a:br>
              <a:rPr lang="zh-CN" altLang="en-US" sz="4000" b="1" dirty="0"/>
            </a:br>
            <a:endParaRPr lang="zh-CN" altLang="en-US" sz="4000" b="1" dirty="0"/>
          </a:p>
        </p:txBody>
      </p:sp>
      <p:sp>
        <p:nvSpPr>
          <p:cNvPr id="26627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611560" y="1124744"/>
            <a:ext cx="8147050" cy="4713288"/>
          </a:xfrm>
        </p:spPr>
        <p:txBody>
          <a:bodyPr/>
          <a:lstStyle/>
          <a:p>
            <a:pPr marL="0" indent="0" eaLnBrk="1" hangingPunct="1">
              <a:lnSpc>
                <a:spcPts val="4500"/>
              </a:lnSpc>
              <a:buNone/>
            </a:pPr>
            <a:r>
              <a:rPr lang="zh-CN" altLang="en-US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  主题拆分为</a:t>
            </a: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递进式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：化解矛盾</a:t>
            </a:r>
          </a:p>
          <a:p>
            <a:pPr marL="0" indent="0" eaLnBrk="1" hangingPunct="1">
              <a:lnSpc>
                <a:spcPts val="4500"/>
              </a:lnSpc>
              <a:buNone/>
            </a:pPr>
            <a:r>
              <a:rPr lang="en-US" altLang="zh-CN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            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增进了解</a:t>
            </a:r>
          </a:p>
          <a:p>
            <a:pPr marL="0" indent="0" eaLnBrk="1" hangingPunct="1">
              <a:lnSpc>
                <a:spcPts val="4500"/>
              </a:lnSpc>
              <a:buNone/>
            </a:pPr>
            <a:r>
              <a:rPr lang="en-US" altLang="zh-CN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            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加强合作</a:t>
            </a:r>
            <a:endParaRPr lang="en-US" altLang="zh-CN" b="1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eaLnBrk="1" hangingPunct="1">
              <a:lnSpc>
                <a:spcPts val="1800"/>
              </a:lnSpc>
            </a:pPr>
            <a:endParaRPr lang="en-US" altLang="zh-CN" b="1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pPr marL="0" indent="0" eaLnBrk="1" hangingPunct="1">
              <a:lnSpc>
                <a:spcPts val="4500"/>
              </a:lnSpc>
              <a:buNone/>
            </a:pPr>
            <a:r>
              <a:rPr lang="zh-CN" altLang="en-US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  主题拆分为</a:t>
            </a: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并列式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：碰撞智慧</a:t>
            </a:r>
          </a:p>
          <a:p>
            <a:pPr marL="0" indent="0" eaLnBrk="1" hangingPunct="1">
              <a:lnSpc>
                <a:spcPts val="4500"/>
              </a:lnSpc>
              <a:buNone/>
            </a:pPr>
            <a:r>
              <a:rPr lang="en-US" altLang="zh-CN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            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开阔眼界</a:t>
            </a:r>
          </a:p>
          <a:p>
            <a:pPr marL="0" indent="0" eaLnBrk="1" hangingPunct="1">
              <a:lnSpc>
                <a:spcPts val="4500"/>
              </a:lnSpc>
              <a:buNone/>
            </a:pPr>
            <a:r>
              <a:rPr lang="en-US" altLang="zh-CN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            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审视自我</a:t>
            </a:r>
          </a:p>
          <a:p>
            <a:pPr eaLnBrk="1" hangingPunct="1">
              <a:lnSpc>
                <a:spcPts val="4000"/>
              </a:lnSpc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1"/>
          <p:cNvSpPr>
            <a:spLocks noChangeArrowheads="1"/>
          </p:cNvSpPr>
          <p:nvPr/>
        </p:nvSpPr>
        <p:spPr bwMode="auto">
          <a:xfrm>
            <a:off x="176213" y="203200"/>
            <a:ext cx="8709025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66FF"/>
                </a:solidFill>
              </a:rPr>
              <a:t>              </a:t>
            </a:r>
            <a:r>
              <a:rPr lang="en-US" altLang="zh-CN" sz="3200" b="1" dirty="0">
                <a:solidFill>
                  <a:srgbClr val="FF66FF"/>
                </a:solidFill>
              </a:rPr>
              <a:t>2019</a:t>
            </a:r>
            <a:r>
              <a:rPr lang="zh-CN" altLang="en-US" sz="3200" b="1" dirty="0">
                <a:solidFill>
                  <a:srgbClr val="FF66FF"/>
                </a:solidFill>
              </a:rPr>
              <a:t>广东二模</a:t>
            </a:r>
            <a:endParaRPr lang="en-US" altLang="zh-CN" sz="2800" b="1" dirty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2800" b="1" dirty="0"/>
              <a:t>         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从书信沟通到微信交流，交流方式在改变，不变的是真挚的情谊的表达。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《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诗经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》《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论语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等国学著作从图书馆走进家庭书厨，阅读场景在变，不变的是对先贤哲思的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追求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从“出国热”到“归国热”，逐梦方向在改变，不变的是个人价值的实现。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社会在发展，生活在改变，透过时代的变化，我们看到其背后有着不变的底色，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面对这些时代的变与不变，你作为新时代的青年有何思考和联想，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请选好一个方面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写一篇文章。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    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23528" y="260648"/>
            <a:ext cx="8663310" cy="5468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800" b="1" dirty="0">
                <a:solidFill>
                  <a:srgbClr val="FF66FF"/>
                </a:solidFill>
              </a:rPr>
              <a:t>                            </a:t>
            </a:r>
            <a:r>
              <a:rPr lang="en-US" altLang="zh-CN" sz="3600" b="1" dirty="0">
                <a:solidFill>
                  <a:srgbClr val="FF66FF"/>
                </a:solidFill>
                <a:latin typeface="黑体" pitchFamily="49" charset="-122"/>
                <a:ea typeface="黑体" pitchFamily="49" charset="-122"/>
              </a:rPr>
              <a:t>2019</a:t>
            </a:r>
            <a:r>
              <a:rPr lang="zh-CN" altLang="en-US" sz="3600" b="1" dirty="0">
                <a:solidFill>
                  <a:srgbClr val="FF66FF"/>
                </a:solidFill>
                <a:latin typeface="黑体" pitchFamily="49" charset="-122"/>
                <a:ea typeface="黑体" pitchFamily="49" charset="-122"/>
              </a:rPr>
              <a:t>高考广东二</a:t>
            </a:r>
            <a:r>
              <a:rPr lang="zh-CN" altLang="en-US" sz="3600" b="1" dirty="0" smtClean="0">
                <a:solidFill>
                  <a:srgbClr val="FF66FF"/>
                </a:solidFill>
                <a:latin typeface="黑体" pitchFamily="49" charset="-122"/>
                <a:ea typeface="黑体" pitchFamily="49" charset="-122"/>
              </a:rPr>
              <a:t>模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寻常生活与国学              </a:t>
            </a:r>
            <a:endParaRPr lang="en-US" altLang="zh-CN" sz="28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子曰，</a:t>
            </a:r>
            <a:r>
              <a:rPr lang="zh-CN" altLang="en-US" sz="28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开启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每日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之晨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风雅，</a:t>
            </a:r>
            <a:r>
              <a:rPr lang="zh-CN" altLang="en-US" sz="28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持续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岁月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美好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离骚，</a:t>
            </a:r>
            <a:r>
              <a:rPr lang="zh-CN" altLang="en-US" sz="28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深化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永恒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情怀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500"/>
              </a:lnSpc>
            </a:pPr>
            <a:r>
              <a:rPr lang="zh-CN" altLang="en-US" sz="28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         </a:t>
            </a:r>
            <a:endParaRPr lang="en-US" altLang="zh-CN" sz="28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        </a:t>
            </a:r>
            <a:r>
              <a:rPr lang="zh-CN" altLang="en-US" sz="28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赤子归心</a:t>
            </a:r>
            <a:endParaRPr lang="en-US" altLang="zh-CN" sz="2800" b="1" dirty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求学，学有所成回国实现人生理想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经商，发展壮大投资家乡汇报祖国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定居，叶落归根建设故乡绿色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家园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800" b="1" dirty="0"/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395536" y="4365104"/>
            <a:ext cx="81369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休戚与共</a:t>
            </a:r>
            <a:r>
              <a:rPr lang="zh-CN" altLang="en-US" sz="2800" b="1" dirty="0" smtClean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话真情      </a:t>
            </a:r>
            <a:r>
              <a:rPr lang="zh-CN" altLang="en-US" sz="2800" b="1" dirty="0" smtClean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</a:t>
            </a:r>
            <a:endParaRPr lang="en-US" altLang="zh-CN" sz="2800" b="1" dirty="0" smtClean="0">
              <a:solidFill>
                <a:srgbClr val="0066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随时询问亲友近况     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随时给亲人报平安     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随时分享喜悦见闻     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9912" y="4365104"/>
            <a:ext cx="43204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   方式</a:t>
            </a:r>
            <a:r>
              <a:rPr lang="zh-CN" altLang="en-US" sz="2800" b="1" dirty="0" smtClean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多样系真情</a:t>
            </a:r>
          </a:p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留言，牵挂中等待回复</a:t>
            </a:r>
          </a:p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通话，充分交流思想感情</a:t>
            </a:r>
          </a:p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转发，健康安全为内容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1"/>
          <p:cNvSpPr>
            <a:spLocks noChangeArrowheads="1"/>
          </p:cNvSpPr>
          <p:nvPr/>
        </p:nvSpPr>
        <p:spPr bwMode="auto">
          <a:xfrm>
            <a:off x="611188" y="692150"/>
            <a:ext cx="7777162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US" altLang="zh-CN" b="1">
              <a:latin typeface="华文楷体" pitchFamily="2" charset="-122"/>
              <a:ea typeface="华文楷体" pitchFamily="2" charset="-122"/>
            </a:endParaRPr>
          </a:p>
          <a:p>
            <a:pPr eaLnBrk="1" hangingPunct="1"/>
            <a:r>
              <a:rPr lang="en-US" altLang="zh-CN" sz="3200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320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2018</a:t>
            </a:r>
            <a:r>
              <a:rPr lang="zh-CN" altLang="en-US" sz="320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年高考上海卷“被需要的心态”</a:t>
            </a:r>
            <a:endParaRPr lang="en-US" altLang="zh-CN" sz="320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3200" b="1">
                <a:latin typeface="华文楷体" pitchFamily="2" charset="-122"/>
                <a:ea typeface="华文楷体" pitchFamily="2" charset="-122"/>
              </a:rPr>
              <a:t>        </a:t>
            </a:r>
            <a:r>
              <a:rPr lang="zh-CN" altLang="zh-CN" sz="3200" b="1">
                <a:latin typeface="华文楷体" pitchFamily="2" charset="-122"/>
                <a:ea typeface="华文楷体" pitchFamily="2" charset="-122"/>
              </a:rPr>
              <a:t>生活中，人们不仅关注自身的需要，也时常渴望被他人需要，以体现自己的价值。这种“被需要”的心态普遍存在，对此你有怎样的认识？请写一篇文章，谈谈你的思考。</a:t>
            </a:r>
            <a:endParaRPr lang="zh-CN" altLang="en-US" sz="32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68313" y="230188"/>
            <a:ext cx="8351837" cy="5714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“被需要心态 ”（</a:t>
            </a:r>
            <a:r>
              <a:rPr lang="en-US" altLang="zh-CN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2018</a:t>
            </a:r>
            <a:r>
              <a:rPr lang="zh-CN" altLang="en-US" sz="36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高考上海）</a:t>
            </a:r>
            <a:endParaRPr lang="en-US" altLang="zh-CN" sz="36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主题拆分</a:t>
            </a:r>
            <a:r>
              <a:rPr lang="en-US" altLang="zh-CN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重大事件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中显示“被需要”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      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日常生活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中显示“被需要”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      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无关需要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中显示“被需要”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ts val="1400"/>
              </a:lnSpc>
            </a:pP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人物拆分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32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条件很好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的人有“被需要心态”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      </a:t>
            </a:r>
            <a:r>
              <a:rPr lang="zh-CN" altLang="en-US" sz="32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条件一般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的人有“被需要心态”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      </a:t>
            </a:r>
            <a:r>
              <a:rPr lang="zh-CN" altLang="en-US" sz="32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条件较差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的人有“被需要心态”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ts val="1400"/>
              </a:lnSpc>
            </a:pP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时空拆分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无伤己时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愿慷慨奉献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      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伤己轻时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愿真诚相助</a:t>
            </a:r>
            <a:endParaRPr lang="en-US" altLang="zh-CN" sz="32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      </a:t>
            </a:r>
            <a:r>
              <a:rPr lang="zh-CN" altLang="en-US" sz="3200" b="1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伤己重时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愿倾情付出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"/>
          <p:cNvSpPr>
            <a:spLocks noChangeArrowheads="1"/>
          </p:cNvSpPr>
          <p:nvPr/>
        </p:nvSpPr>
        <p:spPr bwMode="auto">
          <a:xfrm>
            <a:off x="395288" y="333375"/>
            <a:ext cx="8353425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    “谈独创” </a:t>
            </a:r>
            <a:r>
              <a:rPr lang="en-US" altLang="zh-CN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2019</a:t>
            </a:r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高考深圳一模</a:t>
            </a:r>
            <a:endParaRPr lang="en-US" altLang="zh-CN" sz="3200" b="1" dirty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主题拆分：</a:t>
            </a:r>
            <a:endParaRPr lang="en-US" altLang="zh-CN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独创存在于：专业工作，特定活动，日常工作。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独创来自于：任务驱动，储备智慧，基于兴趣。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独创体现于：行为，意识，习惯。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人物拆分：</a:t>
            </a:r>
            <a:endParaRPr lang="en-US" altLang="zh-CN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设计者独创，制造者独创，使用者独创。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时空拆分：</a:t>
            </a:r>
            <a:endParaRPr lang="en-US" altLang="zh-CN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落后他人时要独创，只有独创才能真正缩短差距。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竞争胶着时要独创，只有独创才能增大胜出几率。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遥遥领先时要独创，只有独创才能拥有持续优势。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3200" b="1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   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dirty="0">
                <a:latin typeface="Arial" pitchFamily="34" charset="0"/>
                <a:ea typeface="宋体" pitchFamily="2" charset="-122"/>
              </a:rPr>
              <a:t>       </a:t>
            </a:r>
            <a:endParaRPr lang="zh-CN" altLang="en-US" dirty="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04813"/>
            <a:ext cx="5649913" cy="564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5" name="内容占位符 2"/>
          <p:cNvSpPr txBox="1">
            <a:spLocks/>
          </p:cNvSpPr>
          <p:nvPr/>
        </p:nvSpPr>
        <p:spPr bwMode="auto">
          <a:xfrm>
            <a:off x="5580063" y="1268413"/>
            <a:ext cx="3106737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itchFamily="34" charset="0"/>
              <a:buNone/>
            </a:pPr>
            <a:endParaRPr lang="en-US" altLang="zh-CN" sz="6000">
              <a:latin typeface="华文行楷" pitchFamily="2" charset="-122"/>
              <a:ea typeface="华文行楷" pitchFamily="2" charset="-122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6000"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960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再见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1188</TotalTime>
  <Words>1593</Words>
  <Application>Microsoft Office PowerPoint</Application>
  <PresentationFormat>全屏显示(4:3)</PresentationFormat>
  <Paragraphs>222</Paragraphs>
  <Slides>27</Slides>
  <Notes>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Office 主题</vt:lpstr>
      <vt:lpstr>用拆分法确定文章主题结构</vt:lpstr>
      <vt:lpstr>幻灯片 2</vt:lpstr>
      <vt:lpstr>幻灯片 3</vt:lpstr>
      <vt:lpstr>幻灯片 4</vt:lpstr>
      <vt:lpstr>幻灯片 5</vt:lpstr>
      <vt:lpstr>幻灯片 6</vt:lpstr>
      <vt:lpstr>“没想到，真的没想到”（ 2016中考上海）</vt:lpstr>
      <vt:lpstr>幻灯片 8</vt:lpstr>
      <vt:lpstr>幻灯片 9</vt:lpstr>
      <vt:lpstr>幻灯片 10</vt:lpstr>
      <vt:lpstr>幻灯片 11</vt:lpstr>
      <vt:lpstr>幻灯片 12</vt:lpstr>
      <vt:lpstr>  “走过风雨”（ 2010中考福建） </vt:lpstr>
      <vt:lpstr>“我不相信眼泪”（2013中考长沙）</vt:lpstr>
      <vt:lpstr>幻灯片 15</vt:lpstr>
      <vt:lpstr>幻灯片 16</vt:lpstr>
      <vt:lpstr>幻灯片 17</vt:lpstr>
      <vt:lpstr>“温暖的旅行”（2016中考滨州）</vt:lpstr>
      <vt:lpstr>“善待他人” （2013）</vt:lpstr>
      <vt:lpstr>“欣赏”（2016中考浙江湖州）</vt:lpstr>
      <vt:lpstr> “对话” （2015中考北京） 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Company>CHINA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USER</dc:creator>
  <cp:lastModifiedBy>USER</cp:lastModifiedBy>
  <cp:revision>30</cp:revision>
  <dcterms:created xsi:type="dcterms:W3CDTF">2019-05-05T09:11:25Z</dcterms:created>
  <dcterms:modified xsi:type="dcterms:W3CDTF">2019-05-08T15:23:39Z</dcterms:modified>
</cp:coreProperties>
</file>